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63"/>
  </p:notesMasterIdLst>
  <p:sldIdLst>
    <p:sldId id="513" r:id="rId3"/>
    <p:sldId id="257" r:id="rId4"/>
    <p:sldId id="258" r:id="rId5"/>
    <p:sldId id="535" r:id="rId6"/>
    <p:sldId id="550" r:id="rId7"/>
    <p:sldId id="259" r:id="rId8"/>
    <p:sldId id="260" r:id="rId9"/>
    <p:sldId id="452" r:id="rId10"/>
    <p:sldId id="528" r:id="rId11"/>
    <p:sldId id="514" r:id="rId12"/>
    <p:sldId id="536" r:id="rId13"/>
    <p:sldId id="537" r:id="rId14"/>
    <p:sldId id="427" r:id="rId15"/>
    <p:sldId id="440" r:id="rId16"/>
    <p:sldId id="441" r:id="rId17"/>
    <p:sldId id="389" r:id="rId18"/>
    <p:sldId id="432" r:id="rId19"/>
    <p:sldId id="501" r:id="rId20"/>
    <p:sldId id="437" r:id="rId21"/>
    <p:sldId id="429" r:id="rId22"/>
    <p:sldId id="461" r:id="rId23"/>
    <p:sldId id="462" r:id="rId24"/>
    <p:sldId id="495" r:id="rId25"/>
    <p:sldId id="503" r:id="rId26"/>
    <p:sldId id="443" r:id="rId27"/>
    <p:sldId id="496" r:id="rId28"/>
    <p:sldId id="455" r:id="rId29"/>
    <p:sldId id="497" r:id="rId30"/>
    <p:sldId id="504" r:id="rId31"/>
    <p:sldId id="430" r:id="rId32"/>
    <p:sldId id="515" r:id="rId33"/>
    <p:sldId id="516" r:id="rId34"/>
    <p:sldId id="543" r:id="rId35"/>
    <p:sldId id="544" r:id="rId36"/>
    <p:sldId id="529" r:id="rId37"/>
    <p:sldId id="450" r:id="rId38"/>
    <p:sldId id="295" r:id="rId39"/>
    <p:sldId id="296" r:id="rId40"/>
    <p:sldId id="297" r:id="rId41"/>
    <p:sldId id="518" r:id="rId42"/>
    <p:sldId id="526" r:id="rId43"/>
    <p:sldId id="520" r:id="rId44"/>
    <p:sldId id="375" r:id="rId45"/>
    <p:sldId id="434" r:id="rId46"/>
    <p:sldId id="453" r:id="rId47"/>
    <p:sldId id="324" r:id="rId48"/>
    <p:sldId id="321" r:id="rId49"/>
    <p:sldId id="510" r:id="rId50"/>
    <p:sldId id="411" r:id="rId51"/>
    <p:sldId id="519" r:id="rId52"/>
    <p:sldId id="449" r:id="rId53"/>
    <p:sldId id="507" r:id="rId54"/>
    <p:sldId id="491" r:id="rId55"/>
    <p:sldId id="508" r:id="rId56"/>
    <p:sldId id="329" r:id="rId57"/>
    <p:sldId id="313" r:id="rId58"/>
    <p:sldId id="314" r:id="rId59"/>
    <p:sldId id="530" r:id="rId60"/>
    <p:sldId id="275" r:id="rId61"/>
    <p:sldId id="54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DA0000"/>
    <a:srgbClr val="C00000"/>
    <a:srgbClr val="DEA900"/>
    <a:srgbClr val="EEB500"/>
    <a:srgbClr val="BEF0BE"/>
    <a:srgbClr val="DDF7DD"/>
    <a:srgbClr val="861D00"/>
    <a:srgbClr val="E7F1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6" autoAdjust="0"/>
    <p:restoredTop sz="94206" autoAdjust="0"/>
  </p:normalViewPr>
  <p:slideViewPr>
    <p:cSldViewPr snapToGrid="0">
      <p:cViewPr varScale="1">
        <p:scale>
          <a:sx n="63" d="100"/>
          <a:sy n="63" d="100"/>
        </p:scale>
        <p:origin x="8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enovo\Downloads\Gender%20-%20PERSAL%20-%202012-2021.xlsx" TargetMode="External"/><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2-EC.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2-EC.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7.3728419888733299E-2"/>
          <c:w val="0.83830668030623146"/>
          <c:h val="0.65193336735933072"/>
        </c:manualLayout>
      </c:layout>
      <c:lineChart>
        <c:grouping val="standard"/>
        <c:varyColors val="0"/>
        <c:ser>
          <c:idx val="18"/>
          <c:order val="0"/>
          <c:tx>
            <c:strRef>
              <c:f>'HeadCountShift-Prov-21_30_WC'!$Q$2</c:f>
              <c:strCache>
                <c:ptCount val="1"/>
                <c:pt idx="0">
                  <c:v>2012</c:v>
                </c:pt>
              </c:strCache>
            </c:strRef>
          </c:tx>
          <c:spPr>
            <a:ln w="38100" cap="rnd">
              <a:solidFill>
                <a:srgbClr val="EE6000"/>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'HeadCountShift-Prov-21_30_WC'!$Q$5:$Q$49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A76-49D2-8FFF-5A00CF7DA2AA}"/>
            </c:ext>
          </c:extLst>
        </c:ser>
        <c:ser>
          <c:idx val="0"/>
          <c:order val="1"/>
          <c:tx>
            <c:strRef>
              <c:f>'HeadCountShift-Prov-21_30_WC'!$R$2</c:f>
              <c:strCache>
                <c:ptCount val="1"/>
                <c:pt idx="0">
                  <c:v>2021</c:v>
                </c:pt>
              </c:strCache>
            </c:strRef>
          </c:tx>
          <c:spPr>
            <a:ln w="38100" cap="rnd">
              <a:solidFill>
                <a:srgbClr val="2E70D2"/>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'HeadCountShift-Prov-21_30_WC'!$R$5:$R$49</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3A76-49D2-8FFF-5A00CF7DA2AA}"/>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2"/>
                <c:tx>
                  <c:strRef>
                    <c:extLst>
                      <c:ext uri="{02D57815-91ED-43cb-92C2-25804820EDAC}">
                        <c15:formulaRef>
                          <c15:sqref>'HeadCountShift-Prov-21_30_WC'!$S$2</c15:sqref>
                        </c15:formulaRef>
                      </c:ext>
                    </c:extLst>
                    <c:strCache>
                      <c:ptCount val="1"/>
                      <c:pt idx="0">
                        <c:v>2030</c:v>
                      </c:pt>
                    </c:strCache>
                  </c:strRef>
                </c:tx>
                <c:spPr>
                  <a:ln w="28575" cap="rnd">
                    <a:solidFill>
                      <a:schemeClr val="accent2"/>
                    </a:solidFill>
                    <a:round/>
                  </a:ln>
                  <a:effectLst/>
                </c:spPr>
                <c:marker>
                  <c:symbol val="none"/>
                </c:marker>
                <c:cat>
                  <c:numRef>
                    <c:extLst>
                      <c:ext uri="{02D57815-91ED-43cb-92C2-25804820EDAC}">
                        <c15:formulaRef>
                          <c15:sqref>'HeadCountShift-Prov-21_30_WC'!$K$5:$K$49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'HeadCountShift-Prov-21_30_WC'!$S$5:$S$49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0"/>
                <c:extLst>
                  <c:ext xmlns:c16="http://schemas.microsoft.com/office/drawing/2014/chart" uri="{C3380CC4-5D6E-409C-BE32-E72D297353CC}">
                    <c16:uniqueId val="{00000002-3A76-49D2-8FFF-5A00CF7DA2AA}"/>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0"/>
              <c:y val="8.111714679881644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6093309697455894"/>
          <c:y val="0.8574807221991162"/>
          <c:w val="0.26770606006666486"/>
          <c:h val="6.446723413190336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extLst xmlns:c15="http://schemas.microsoft.com/office/drawing/2012/chart"/>
            </c:strRef>
          </c:tx>
          <c:spPr>
            <a:ln w="38100">
              <a:solidFill>
                <a:srgbClr val="FF0000"/>
              </a:solidFill>
              <a:prstDash val="solid"/>
            </a:ln>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CEE0-43AC-9D2C-9C341DBDEDDF}"/>
            </c:ext>
          </c:extLst>
        </c:ser>
        <c:ser>
          <c:idx val="9"/>
          <c:order val="9"/>
          <c:tx>
            <c:strRef>
              <c:f>'Pub&amp;Ind Schools- Enrol (Adj)'!$C$95</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7.7858281630554423E-3"/>
                  <c:y val="-1.103160250095983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extLst>
          <c:ext xmlns:c15="http://schemas.microsoft.com/office/drawing/2012/chart" uri="{02D57815-91ED-43cb-92C2-25804820EDAC}">
            <c15:filteredLineSeries>
              <c15:ser>
                <c:idx val="1"/>
                <c:order val="1"/>
                <c:tx>
                  <c:strRef>
                    <c:extLst>
                      <c:ext uri="{02D57815-91ED-43cb-92C2-25804820EDAC}">
                        <c15:formulaRef>
                          <c15:sqref>'Pub&amp;Ind Schools- Enrol (Adj)'!$C$87</c15:sqref>
                        </c15:formulaRef>
                      </c:ext>
                    </c:extLst>
                    <c:strCache>
                      <c:ptCount val="1"/>
                      <c:pt idx="0">
                        <c:v>FS</c:v>
                      </c:pt>
                    </c:strCache>
                  </c:strRef>
                </c:tx>
                <c:spPr>
                  <a:ln w="38100" cap="rnd">
                    <a:solidFill>
                      <a:srgbClr val="00B050"/>
                    </a:solidFill>
                    <a:round/>
                  </a:ln>
                  <a:effectLst/>
                </c:spPr>
                <c:marker>
                  <c:symbol val="none"/>
                </c:marker>
                <c:dLbls>
                  <c:dLbl>
                    <c:idx val="0"/>
                    <c:delete val="1"/>
                    <c:extLst>
                      <c:ext uri="{CE6537A1-D6FC-4f65-9D91-7224C49458BB}"/>
                      <c:ext xmlns:c16="http://schemas.microsoft.com/office/drawing/2014/chart" uri="{C3380CC4-5D6E-409C-BE32-E72D297353CC}">
                        <c16:uniqueId val="{0000002C-CEE0-43AC-9D2C-9C341DBDEDDF}"/>
                      </c:ext>
                    </c:extLst>
                  </c:dLbl>
                  <c:dLbl>
                    <c:idx val="1"/>
                    <c:delete val="1"/>
                    <c:extLst>
                      <c:ext uri="{CE6537A1-D6FC-4f65-9D91-7224C49458BB}"/>
                      <c:ext xmlns:c16="http://schemas.microsoft.com/office/drawing/2014/chart" uri="{C3380CC4-5D6E-409C-BE32-E72D297353CC}">
                        <c16:uniqueId val="{00000026-CEE0-43AC-9D2C-9C341DBDEDDF}"/>
                      </c:ext>
                    </c:extLst>
                  </c:dLbl>
                  <c:dLbl>
                    <c:idx val="2"/>
                    <c:delete val="1"/>
                    <c:extLst>
                      <c:ext uri="{CE6537A1-D6FC-4f65-9D91-7224C49458BB}"/>
                      <c:ext xmlns:c16="http://schemas.microsoft.com/office/drawing/2014/chart" uri="{C3380CC4-5D6E-409C-BE32-E72D297353CC}">
                        <c16:uniqueId val="{00000035-CEE0-43AC-9D2C-9C341DBDEDDF}"/>
                      </c:ext>
                    </c:extLst>
                  </c:dLbl>
                  <c:dLbl>
                    <c:idx val="3"/>
                    <c:delete val="1"/>
                    <c:extLst>
                      <c:ext uri="{CE6537A1-D6FC-4f65-9D91-7224C49458BB}"/>
                      <c:ext xmlns:c16="http://schemas.microsoft.com/office/drawing/2014/chart" uri="{C3380CC4-5D6E-409C-BE32-E72D297353CC}">
                        <c16:uniqueId val="{00000022-CEE0-43AC-9D2C-9C341DBDEDDF}"/>
                      </c:ext>
                    </c:extLst>
                  </c:dLbl>
                  <c:dLbl>
                    <c:idx val="4"/>
                    <c:delete val="1"/>
                    <c:extLst>
                      <c:ext uri="{CE6537A1-D6FC-4f65-9D91-7224C49458BB}"/>
                      <c:ext xmlns:c16="http://schemas.microsoft.com/office/drawing/2014/chart" uri="{C3380CC4-5D6E-409C-BE32-E72D297353CC}">
                        <c16:uniqueId val="{0000001E-CEE0-43AC-9D2C-9C341DBDEDDF}"/>
                      </c:ext>
                    </c:extLst>
                  </c:dLbl>
                  <c:dLbl>
                    <c:idx val="5"/>
                    <c:delete val="1"/>
                    <c:extLst>
                      <c:ext uri="{CE6537A1-D6FC-4f65-9D91-7224C49458BB}"/>
                      <c:ext xmlns:c16="http://schemas.microsoft.com/office/drawing/2014/chart" uri="{C3380CC4-5D6E-409C-BE32-E72D297353CC}">
                        <c16:uniqueId val="{00000058-CEE0-43AC-9D2C-9C341DBDEDDF}"/>
                      </c:ext>
                    </c:extLst>
                  </c:dLbl>
                  <c:dLbl>
                    <c:idx val="6"/>
                    <c:delete val="1"/>
                    <c:extLst>
                      <c:ext uri="{CE6537A1-D6FC-4f65-9D91-7224C49458BB}"/>
                      <c:ext xmlns:c16="http://schemas.microsoft.com/office/drawing/2014/chart" uri="{C3380CC4-5D6E-409C-BE32-E72D297353CC}">
                        <c16:uniqueId val="{00000055-CEE0-43AC-9D2C-9C341DBDEDDF}"/>
                      </c:ext>
                    </c:extLst>
                  </c:dLbl>
                  <c:dLbl>
                    <c:idx val="7"/>
                    <c:delete val="1"/>
                    <c:extLst>
                      <c:ext uri="{CE6537A1-D6FC-4f65-9D91-7224C49458BB}"/>
                      <c:ext xmlns:c16="http://schemas.microsoft.com/office/drawing/2014/chart" uri="{C3380CC4-5D6E-409C-BE32-E72D297353CC}">
                        <c16:uniqueId val="{00000049-CEE0-43AC-9D2C-9C341DBDEDDF}"/>
                      </c:ext>
                    </c:extLst>
                  </c:dLbl>
                  <c:dLbl>
                    <c:idx val="8"/>
                    <c:delete val="1"/>
                    <c:extLst>
                      <c:ext uri="{CE6537A1-D6FC-4f65-9D91-7224C49458BB}"/>
                      <c:ext xmlns:c16="http://schemas.microsoft.com/office/drawing/2014/chart" uri="{C3380CC4-5D6E-409C-BE32-E72D297353CC}">
                        <c16:uniqueId val="{00000047-CEE0-43AC-9D2C-9C341DBDEDDF}"/>
                      </c:ext>
                    </c:extLst>
                  </c:dLbl>
                  <c:dLbl>
                    <c:idx val="9"/>
                    <c:layout>
                      <c:manualLayout>
                        <c:x val="-1.4496892455680381E-2"/>
                        <c:y val="-1.6547403751439753E-2"/>
                      </c:manualLayout>
                    </c:layout>
                    <c:showLegendKey val="0"/>
                    <c:showVal val="0"/>
                    <c:showCatName val="0"/>
                    <c:showSerName val="1"/>
                    <c:showPercent val="0"/>
                    <c:showBubbleSize val="0"/>
                    <c:extLst>
                      <c:ex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uri="{CE6537A1-D6FC-4f65-9D91-7224C49458BB}">
                      <c15:showLeaderLines val="0"/>
                    </c:ext>
                  </c:extLst>
                </c:dLbls>
                <c:cat>
                  <c:numRef>
                    <c:extLst>
                      <c:ex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'Pub&amp;Ind Schools- Enrol (Adj)'!$D$87:$M$87</c15:sqref>
                        </c15:formulaRef>
                      </c:ext>
                    </c:extLst>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'Pub&amp;Ind Schools- Enrol (Adj)'!$C$88</c15:sqref>
                        </c15:formulaRef>
                      </c:ext>
                    </c:extLst>
                    <c:strCache>
                      <c:ptCount val="1"/>
                      <c:pt idx="0">
                        <c:v>GP</c:v>
                      </c:pt>
                    </c:strCache>
                  </c:strRef>
                </c:tx>
                <c:spPr>
                  <a:ln w="38100"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xmlns:c15="http://schemas.microsoft.com/office/drawing/2012/char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(Adj)'!$D$88:$M$88</c15:sqref>
                        </c15:formulaRef>
                      </c:ext>
                    </c:extLst>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xmlns:c15="http://schemas.microsoft.com/office/drawing/2012/chart">
                  <c:ext xmlns:c16="http://schemas.microsoft.com/office/drawing/2014/chart" uri="{C3380CC4-5D6E-409C-BE32-E72D297353CC}">
                    <c16:uniqueId val="{00000002-CEE0-43AC-9D2C-9C341DBDED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'Pub&amp;Ind Schools- Enrol (Adj)'!$C$89</c15:sqref>
                        </c15:formulaRef>
                      </c:ext>
                    </c:extLst>
                    <c:strCache>
                      <c:ptCount val="1"/>
                      <c:pt idx="0">
                        <c:v>KN</c:v>
                      </c:pt>
                    </c:strCache>
                  </c:strRef>
                </c:tx>
                <c:spPr>
                  <a:ln w="38100" cap="rnd">
                    <a:solidFill>
                      <a:srgbClr val="00B0F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(Adj)'!$D$89:$M$89</c15:sqref>
                        </c15:formulaRef>
                      </c:ext>
                    </c:extLst>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xmlns:c15="http://schemas.microsoft.com/office/drawing/2012/chart">
                  <c:ext xmlns:c16="http://schemas.microsoft.com/office/drawing/2014/chart" uri="{C3380CC4-5D6E-409C-BE32-E72D297353CC}">
                    <c16:uniqueId val="{00000003-CEE0-43AC-9D2C-9C341DBDED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'Pub&amp;Ind Schools- Enrol (Adj)'!$C$90</c15:sqref>
                        </c15:formulaRef>
                      </c:ext>
                    </c:extLst>
                    <c:strCache>
                      <c:ptCount val="1"/>
                      <c:pt idx="0">
                        <c:v>LP</c:v>
                      </c:pt>
                    </c:strCache>
                  </c:strRef>
                </c:tx>
                <c:spPr>
                  <a:ln w="38100"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6.5894965707637213E-3"/>
                        <c:y val="2.757900625240009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(Adj)'!$D$90:$M$90</c15:sqref>
                        </c15:formulaRef>
                      </c:ext>
                    </c:extLst>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xmlns:c15="http://schemas.microsoft.com/office/drawing/2012/chart">
                  <c:ext xmlns:c16="http://schemas.microsoft.com/office/drawing/2014/chart" uri="{C3380CC4-5D6E-409C-BE32-E72D297353CC}">
                    <c16:uniqueId val="{00000004-CEE0-43AC-9D2C-9C341DBDED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'Pub&amp;Ind Schools- Enrol (Adj)'!$C$91</c15:sqref>
                        </c15:formulaRef>
                      </c:ext>
                    </c:extLst>
                    <c:strCache>
                      <c:ptCount val="1"/>
                      <c:pt idx="0">
                        <c:v>MP</c:v>
                      </c:pt>
                    </c:strCache>
                  </c:strRef>
                </c:tx>
                <c:spPr>
                  <a:ln w="12700">
                    <a:solidFill>
                      <a:srgbClr val="FF0000"/>
                    </a:solidFill>
                    <a:prstDash val="solid"/>
                  </a:ln>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1.18610938273747E-2"/>
                        <c:y val="-5.5158012504799691E-3"/>
                      </c:manualLayout>
                    </c:layout>
                    <c:spPr>
                      <a:noFill/>
                      <a:ln>
                        <a:noFill/>
                      </a:ln>
                      <a:effectLst/>
                    </c:spPr>
                    <c:txPr>
                      <a:bodyPr wrap="square" lIns="38100" tIns="19050" rIns="38100" bIns="19050" anchor="ctr">
                        <a:spAutoFit/>
                      </a:bodyPr>
                      <a:lstStyle/>
                      <a:p>
                        <a:pPr>
                          <a:defRPr b="0">
                            <a:solidFill>
                              <a:srgbClr val="FF0000"/>
                            </a:solidFill>
                          </a:defRPr>
                        </a:pPr>
                        <a:endParaRPr lang="en-US"/>
                      </a:p>
                    </c:txP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(Adj)'!$D$91:$M$91</c15:sqref>
                        </c15:formulaRef>
                      </c:ext>
                    </c:extLst>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xmlns:c15="http://schemas.microsoft.com/office/drawing/2012/chart">
                  <c:ext xmlns:c16="http://schemas.microsoft.com/office/drawing/2014/chart" uri="{C3380CC4-5D6E-409C-BE32-E72D297353CC}">
                    <c16:uniqueId val="{00000005-CEE0-43AC-9D2C-9C341DBDED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'Pub&amp;Ind Schools- Enrol (Adj)'!$C$92</c15:sqref>
                        </c15:formulaRef>
                      </c:ext>
                    </c:extLst>
                    <c:strCache>
                      <c:ptCount val="1"/>
                      <c:pt idx="0">
                        <c:v>NC</c:v>
                      </c:pt>
                    </c:strCache>
                  </c:strRef>
                </c:tx>
                <c:spPr>
                  <a:ln w="15875"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xmlns:c15="http://schemas.microsoft.com/office/drawing/2012/char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1.4496892455679995E-2"/>
                        <c:y val="-1.378950312619984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b="0">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(Adj)'!$D$92:$M$92</c15:sqref>
                        </c15:formulaRef>
                      </c:ext>
                    </c:extLst>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xmlns:c15="http://schemas.microsoft.com/office/drawing/2012/chart">
                  <c:ext xmlns:c16="http://schemas.microsoft.com/office/drawing/2014/chart" uri="{C3380CC4-5D6E-409C-BE32-E72D297353CC}">
                    <c16:uniqueId val="{00000006-CEE0-43AC-9D2C-9C341DBDED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'Pub&amp;Ind Schools- Enrol (Adj)'!$C$93</c15:sqref>
                        </c15:formulaRef>
                      </c:ext>
                    </c:extLst>
                    <c:strCache>
                      <c:ptCount val="1"/>
                      <c:pt idx="0">
                        <c:v>NW</c:v>
                      </c:pt>
                    </c:strCache>
                  </c:strRef>
                </c:tx>
                <c:spPr>
                  <a:ln w="15875"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3E-2"/>
                        <c:y val="-2.757900625239959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(Adj)'!$D$93:$M$93</c15:sqref>
                        </c15:formulaRef>
                      </c:ext>
                    </c:extLst>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xmlns:c15="http://schemas.microsoft.com/office/drawing/2012/chart">
                  <c:ext xmlns:c16="http://schemas.microsoft.com/office/drawing/2014/chart" uri="{C3380CC4-5D6E-409C-BE32-E72D297353CC}">
                    <c16:uniqueId val="{00000007-CEE0-43AC-9D2C-9C341DBDED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'Pub&amp;Ind Schools- Enrol (Adj)'!$C$94</c15:sqref>
                        </c15:formulaRef>
                      </c:ext>
                    </c:extLst>
                    <c:strCache>
                      <c:ptCount val="1"/>
                      <c:pt idx="0">
                        <c:v>WC</c:v>
                      </c:pt>
                    </c:strCache>
                  </c:strRef>
                </c:tx>
                <c:spPr>
                  <a:ln w="15875"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6.8928818471063267E-4"/>
                        <c:y val="-2.757900625239959E-3"/>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xmlns:c15="http://schemas.microsoft.com/office/drawing/2012/char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(Adj)'!$D$94:$M$94</c15:sqref>
                        </c15:formulaRef>
                      </c:ext>
                    </c:extLst>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xmlns:c15="http://schemas.microsoft.com/office/drawing/2012/chart">
                  <c:ext xmlns:c16="http://schemas.microsoft.com/office/drawing/2014/chart" uri="{C3380CC4-5D6E-409C-BE32-E72D297353CC}">
                    <c16:uniqueId val="{00000008-CEE0-43AC-9D2C-9C341DBDEDDF}"/>
                  </c:ext>
                </c:extLst>
              </c15:ser>
            </c15:filteredLineSeries>
          </c:ext>
        </c:extLst>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3"/>
          <c:min val="0.8"/>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 7-18'!$D$37</c:f>
              <c:strCache>
                <c:ptCount val="1"/>
                <c:pt idx="0">
                  <c:v>Growth '21-30</c:v>
                </c:pt>
              </c:strCache>
            </c:strRef>
          </c:tx>
          <c:spPr>
            <a:solidFill>
              <a:schemeClr val="bg1">
                <a:lumMod val="75000"/>
              </a:schemeClr>
            </a:solidFill>
            <a:ln>
              <a:noFill/>
            </a:ln>
            <a:effectLst/>
          </c:spPr>
          <c:invertIfNegative val="0"/>
          <c:dPt>
            <c:idx val="0"/>
            <c:invertIfNegative val="0"/>
            <c:bubble3D val="0"/>
            <c:spPr>
              <a:solidFill>
                <a:srgbClr val="E60000"/>
              </a:solidFill>
              <a:ln>
                <a:noFill/>
              </a:ln>
              <a:effectLst/>
            </c:spPr>
            <c:extLst>
              <c:ext xmlns:c16="http://schemas.microsoft.com/office/drawing/2014/chart" uri="{C3380CC4-5D6E-409C-BE32-E72D297353CC}">
                <c16:uniqueId val="{0000000B-5C9B-47CF-AA06-B4C15A4A8590}"/>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A-5C9B-47CF-AA06-B4C15A4A8590}"/>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5C9B-47CF-AA06-B4C15A4A8590}"/>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9-5C9B-47CF-AA06-B4C15A4A8590}"/>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1-B9DF-458A-A59F-AAA62F11747E}"/>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C-D29B-4B63-9268-2CC4893913D2}"/>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03-5C9B-47CF-AA06-B4C15A4A8590}"/>
              </c:ext>
            </c:extLst>
          </c:dPt>
          <c:dLbls>
            <c:dLbl>
              <c:idx val="1"/>
              <c:layout>
                <c:manualLayout>
                  <c:x val="1.1904763020693947E-3"/>
                  <c:y val="0.16939996398583443"/>
                </c:manualLayout>
              </c:layout>
              <c:tx>
                <c:rich>
                  <a:bodyPr/>
                  <a:lstStyle/>
                  <a:p>
                    <a:fld id="{4C2F453B-139F-4B81-B507-27C699D4F148}" type="VALUE">
                      <a:rPr lang="en-US">
                        <a:solidFill>
                          <a:sysClr val="windowText" lastClr="000000"/>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C9B-47CF-AA06-B4C15A4A8590}"/>
                </c:ext>
              </c:extLst>
            </c:dLbl>
            <c:dLbl>
              <c:idx val="2"/>
              <c:layout>
                <c:manualLayout>
                  <c:x val="-1.1904763020694382E-3"/>
                  <c:y val="0.12319997380787966"/>
                </c:manualLayout>
              </c:layout>
              <c:tx>
                <c:rich>
                  <a:bodyPr/>
                  <a:lstStyle/>
                  <a:p>
                    <a:fld id="{9B39F6EC-B6A2-4C1D-A93F-A14699A36F10}" type="VALUE">
                      <a:rPr lang="en-US" b="0">
                        <a:solidFill>
                          <a:schemeClr val="tx1">
                            <a:lumMod val="75000"/>
                            <a:lumOff val="25000"/>
                          </a:schemeClr>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9B-47CF-AA06-B4C15A4A8590}"/>
                </c:ext>
              </c:extLst>
            </c:dLbl>
            <c:dLbl>
              <c:idx val="6"/>
              <c:tx>
                <c:rich>
                  <a:bodyPr/>
                  <a:lstStyle/>
                  <a:p>
                    <a:fld id="{99A5856F-F7F1-4F9A-92F4-9133A485EB37}" type="VALUE">
                      <a:rPr lang="en-US" b="0">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DF-458A-A59F-AAA62F11747E}"/>
                </c:ext>
              </c:extLst>
            </c:dLbl>
            <c:dLbl>
              <c:idx val="9"/>
              <c:tx>
                <c:rich>
                  <a:bodyPr/>
                  <a:lstStyle/>
                  <a:p>
                    <a:fld id="{90FAF72F-EF6B-4DA3-BE13-862C9A572A27}" type="VALUE">
                      <a:rPr lang="en-US" b="1">
                        <a:solidFill>
                          <a:sysClr val="windowText" lastClr="000000"/>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9B-47CF-AA06-B4C15A4A8590}"/>
                </c:ext>
              </c:extLst>
            </c:dLbl>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'Ages 7-18'!$B$38:$B$47</c:f>
              <c:strCache>
                <c:ptCount val="10"/>
                <c:pt idx="0">
                  <c:v>EC</c:v>
                </c:pt>
                <c:pt idx="1">
                  <c:v>FS</c:v>
                </c:pt>
                <c:pt idx="2">
                  <c:v>KN</c:v>
                </c:pt>
                <c:pt idx="3">
                  <c:v>NC</c:v>
                </c:pt>
                <c:pt idx="4">
                  <c:v>NW</c:v>
                </c:pt>
                <c:pt idx="5">
                  <c:v>MP</c:v>
                </c:pt>
                <c:pt idx="6">
                  <c:v>LP</c:v>
                </c:pt>
                <c:pt idx="7">
                  <c:v>WC</c:v>
                </c:pt>
                <c:pt idx="8">
                  <c:v>GP</c:v>
                </c:pt>
                <c:pt idx="9">
                  <c:v>SA</c:v>
                </c:pt>
              </c:strCache>
            </c:strRef>
          </c:cat>
          <c:val>
            <c:numRef>
              <c:f>'Ages 7-18'!$D$38:$D$47</c:f>
              <c:numCache>
                <c:formatCode>0%</c:formatCode>
                <c:ptCount val="10"/>
                <c:pt idx="0">
                  <c:v>-0.14816507631773065</c:v>
                </c:pt>
                <c:pt idx="1">
                  <c:v>-3.7944297689984648E-2</c:v>
                </c:pt>
                <c:pt idx="2">
                  <c:v>-1.21401546013467E-2</c:v>
                </c:pt>
                <c:pt idx="3">
                  <c:v>1.314345027008537E-2</c:v>
                </c:pt>
                <c:pt idx="4">
                  <c:v>4.1176802385326096E-2</c:v>
                </c:pt>
                <c:pt idx="5">
                  <c:v>5.9180945999983275E-2</c:v>
                </c:pt>
                <c:pt idx="6">
                  <c:v>6.9483515937486973E-2</c:v>
                </c:pt>
                <c:pt idx="7">
                  <c:v>0.15239452460985897</c:v>
                </c:pt>
                <c:pt idx="8">
                  <c:v>0.27310050260286717</c:v>
                </c:pt>
                <c:pt idx="9">
                  <c:v>6.3422237008750645E-2</c:v>
                </c:pt>
              </c:numCache>
            </c:numRef>
          </c:val>
          <c:extLst>
            <c:ext xmlns:c16="http://schemas.microsoft.com/office/drawing/2014/chart" uri="{C3380CC4-5D6E-409C-BE32-E72D297353CC}">
              <c16:uniqueId val="{00000006-5C9B-47CF-AA06-B4C15A4A8590}"/>
            </c:ext>
          </c:extLst>
        </c:ser>
        <c:dLbls>
          <c:showLegendKey val="0"/>
          <c:showVal val="0"/>
          <c:showCatName val="0"/>
          <c:showSerName val="0"/>
          <c:showPercent val="0"/>
          <c:showBubbleSize val="0"/>
        </c:dLbls>
        <c:gapWidth val="55"/>
        <c:overlap val="-27"/>
        <c:axId val="80360560"/>
        <c:axId val="80346160"/>
      </c:barChart>
      <c:catAx>
        <c:axId val="803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80346160"/>
        <c:crosses val="autoZero"/>
        <c:auto val="1"/>
        <c:lblAlgn val="ctr"/>
        <c:lblOffset val="100"/>
        <c:tickMarkSkip val="1000"/>
        <c:noMultiLvlLbl val="0"/>
      </c:catAx>
      <c:valAx>
        <c:axId val="80346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8036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7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Projected number of school-aged children (7-18 </a:t>
            </a:r>
            <a:r>
              <a:rPr lang="en-US" dirty="0" err="1"/>
              <a:t>yrs</a:t>
            </a:r>
            <a:r>
              <a:rPr lang="en-US" dirty="0"/>
              <a:t>) in Eastern</a:t>
            </a:r>
            <a:r>
              <a:rPr lang="en-US" baseline="0" dirty="0"/>
              <a:t> Cape</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'Ages 7-18'!$C$3</c:f>
              <c:strCache>
                <c:ptCount val="1"/>
                <c:pt idx="0">
                  <c:v>EC</c:v>
                </c:pt>
              </c:strCache>
              <c:extLst xmlns:c15="http://schemas.microsoft.com/office/drawing/2012/chart"/>
            </c:strRef>
          </c:tx>
          <c:spPr>
            <a:ln w="38100" cap="rnd">
              <a:solidFill>
                <a:srgbClr val="FF0000"/>
              </a:solidFill>
              <a:prstDash val="sysDash"/>
              <a:round/>
            </a:ln>
            <a:effectLst/>
          </c:spPr>
          <c:marker>
            <c:symbol val="none"/>
          </c:marker>
          <c:cat>
            <c:numRef>
              <c:f>'Ages 7-18'!$AE$1:$AW$1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extLst xmlns:c15="http://schemas.microsoft.com/office/drawing/2012/chart"/>
            </c:numRef>
          </c:cat>
          <c:val>
            <c:numRef>
              <c:f>'Ages 7-18'!$AE$3:$AW$3</c:f>
              <c:numCache>
                <c:formatCode>#\ ###\ ##0</c:formatCode>
                <c:ptCount val="19"/>
                <c:pt idx="0">
                  <c:v>1657201.6</c:v>
                </c:pt>
                <c:pt idx="1">
                  <c:v>1655561.2</c:v>
                </c:pt>
                <c:pt idx="2">
                  <c:v>1651910.7000000002</c:v>
                </c:pt>
                <c:pt idx="3">
                  <c:v>1647367</c:v>
                </c:pt>
                <c:pt idx="4">
                  <c:v>1631865.2000000002</c:v>
                </c:pt>
                <c:pt idx="5">
                  <c:v>1618228.1</c:v>
                </c:pt>
                <c:pt idx="6">
                  <c:v>1607770.6999999997</c:v>
                </c:pt>
                <c:pt idx="7">
                  <c:v>1599979.3000000003</c:v>
                </c:pt>
                <c:pt idx="8">
                  <c:v>1595122.3</c:v>
                </c:pt>
                <c:pt idx="9">
                  <c:v>1598475.1999999997</c:v>
                </c:pt>
                <c:pt idx="10">
                  <c:v>1586166.9999999998</c:v>
                </c:pt>
                <c:pt idx="11">
                  <c:v>1560487.5</c:v>
                </c:pt>
                <c:pt idx="12">
                  <c:v>1521156.6999999997</c:v>
                </c:pt>
                <c:pt idx="13">
                  <c:v>1479820.9</c:v>
                </c:pt>
                <c:pt idx="14">
                  <c:v>1440328.2999999998</c:v>
                </c:pt>
                <c:pt idx="15">
                  <c:v>1407002.1</c:v>
                </c:pt>
                <c:pt idx="16">
                  <c:v>1384297.4</c:v>
                </c:pt>
                <c:pt idx="17">
                  <c:v>1370642.9</c:v>
                </c:pt>
                <c:pt idx="18">
                  <c:v>1361637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DFD9-4117-A5C6-02A231657602}"/>
            </c:ext>
          </c:extLst>
        </c:ser>
        <c:dLbls>
          <c:showLegendKey val="0"/>
          <c:showVal val="0"/>
          <c:showCatName val="0"/>
          <c:showSerName val="0"/>
          <c:showPercent val="0"/>
          <c:showBubbleSize val="0"/>
        </c:dLbls>
        <c:smooth val="0"/>
        <c:axId val="299244479"/>
        <c:axId val="288071167"/>
        <c:extLst>
          <c:ext xmlns:c15="http://schemas.microsoft.com/office/drawing/2012/chart" uri="{02D57815-91ED-43cb-92C2-25804820EDAC}">
            <c15:filteredLineSeries>
              <c15:ser>
                <c:idx val="0"/>
                <c:order val="0"/>
                <c:tx>
                  <c:strRef>
                    <c:extLst>
                      <c:ext uri="{02D57815-91ED-43cb-92C2-25804820EDAC}">
                        <c15:formulaRef>
                          <c15:sqref>'Ages 7-18'!$C$2</c15:sqref>
                        </c15:formulaRef>
                      </c:ext>
                    </c:extLst>
                    <c:strCache>
                      <c:ptCount val="1"/>
                      <c:pt idx="0">
                        <c:v>SA</c:v>
                      </c:pt>
                    </c:strCache>
                  </c:strRef>
                </c:tx>
                <c:spPr>
                  <a:ln w="38100" cap="rnd">
                    <a:solidFill>
                      <a:schemeClr val="bg1">
                        <a:lumMod val="50000"/>
                      </a:schemeClr>
                    </a:solidFill>
                    <a:round/>
                  </a:ln>
                  <a:effectLst/>
                </c:spPr>
                <c:marker>
                  <c:symbol val="none"/>
                </c:marker>
                <c:cat>
                  <c:numRef>
                    <c:extLst>
                      <c:ex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c:ext uri="{02D57815-91ED-43cb-92C2-25804820EDAC}">
                        <c15:formulaRef>
                          <c15:sqref>'Ages 7-18'!$AE$2:$AW$2</c15:sqref>
                        </c15:formulaRef>
                      </c:ext>
                    </c:extLst>
                    <c:numCache>
                      <c:formatCode>#\ ###\ ##0</c:formatCode>
                      <c:ptCount val="19"/>
                      <c:pt idx="0">
                        <c:v>11109414</c:v>
                      </c:pt>
                      <c:pt idx="1">
                        <c:v>11172758</c:v>
                      </c:pt>
                      <c:pt idx="2">
                        <c:v>11279469</c:v>
                      </c:pt>
                      <c:pt idx="3">
                        <c:v>11426731</c:v>
                      </c:pt>
                      <c:pt idx="4">
                        <c:v>11569810</c:v>
                      </c:pt>
                      <c:pt idx="5">
                        <c:v>11731992</c:v>
                      </c:pt>
                      <c:pt idx="6">
                        <c:v>11923333</c:v>
                      </c:pt>
                      <c:pt idx="7">
                        <c:v>12131893</c:v>
                      </c:pt>
                      <c:pt idx="8">
                        <c:v>12357305</c:v>
                      </c:pt>
                      <c:pt idx="9">
                        <c:v>12557770</c:v>
                      </c:pt>
                      <c:pt idx="10">
                        <c:v>12781534</c:v>
                      </c:pt>
                      <c:pt idx="11">
                        <c:v>12979432</c:v>
                      </c:pt>
                      <c:pt idx="12">
                        <c:v>13078590</c:v>
                      </c:pt>
                      <c:pt idx="13">
                        <c:v>13146926</c:v>
                      </c:pt>
                      <c:pt idx="14">
                        <c:v>13182537</c:v>
                      </c:pt>
                      <c:pt idx="15">
                        <c:v>13186195</c:v>
                      </c:pt>
                      <c:pt idx="16">
                        <c:v>13174803</c:v>
                      </c:pt>
                      <c:pt idx="17">
                        <c:v>13162114</c:v>
                      </c:pt>
                      <c:pt idx="18">
                        <c:v>13142511</c:v>
                      </c:pt>
                    </c:numCache>
                  </c:numRef>
                </c:val>
                <c:smooth val="0"/>
                <c:extLst>
                  <c:ext xmlns:c16="http://schemas.microsoft.com/office/drawing/2014/chart" uri="{C3380CC4-5D6E-409C-BE32-E72D297353CC}">
                    <c16:uniqueId val="{00000009-DFD9-4117-A5C6-02A23165760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'Ages 7-18'!$C$4</c15:sqref>
                        </c15:formulaRef>
                      </c:ext>
                    </c:extLst>
                    <c:strCache>
                      <c:ptCount val="1"/>
                      <c:pt idx="0">
                        <c:v>FS</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7-18'!$AE$4:$AW$4</c15:sqref>
                        </c15:formulaRef>
                      </c:ext>
                    </c:extLst>
                    <c:numCache>
                      <c:formatCode>#\ ###\ ##0</c:formatCode>
                      <c:ptCount val="19"/>
                      <c:pt idx="0">
                        <c:v>592444.80000000005</c:v>
                      </c:pt>
                      <c:pt idx="1">
                        <c:v>594223.10000000009</c:v>
                      </c:pt>
                      <c:pt idx="2">
                        <c:v>598797.39999999991</c:v>
                      </c:pt>
                      <c:pt idx="3">
                        <c:v>608299.6</c:v>
                      </c:pt>
                      <c:pt idx="4">
                        <c:v>618320.4</c:v>
                      </c:pt>
                      <c:pt idx="5">
                        <c:v>630446.10000000009</c:v>
                      </c:pt>
                      <c:pt idx="6">
                        <c:v>643300.5</c:v>
                      </c:pt>
                      <c:pt idx="7">
                        <c:v>656755.80000000005</c:v>
                      </c:pt>
                      <c:pt idx="8">
                        <c:v>667998.79999999993</c:v>
                      </c:pt>
                      <c:pt idx="9">
                        <c:v>676489</c:v>
                      </c:pt>
                      <c:pt idx="10">
                        <c:v>682764.80000000005</c:v>
                      </c:pt>
                      <c:pt idx="11">
                        <c:v>685087.40000000014</c:v>
                      </c:pt>
                      <c:pt idx="12">
                        <c:v>683518</c:v>
                      </c:pt>
                      <c:pt idx="13">
                        <c:v>681988.7</c:v>
                      </c:pt>
                      <c:pt idx="14">
                        <c:v>678363.7</c:v>
                      </c:pt>
                      <c:pt idx="15">
                        <c:v>671481.90000000014</c:v>
                      </c:pt>
                      <c:pt idx="16">
                        <c:v>664481.9</c:v>
                      </c:pt>
                      <c:pt idx="17">
                        <c:v>657795.6</c:v>
                      </c:pt>
                      <c:pt idx="18">
                        <c:v>650820.1</c:v>
                      </c:pt>
                    </c:numCache>
                  </c:numRef>
                </c:val>
                <c:smooth val="0"/>
                <c:extLst xmlns:c15="http://schemas.microsoft.com/office/drawing/2012/chart">
                  <c:ext xmlns:c16="http://schemas.microsoft.com/office/drawing/2014/chart" uri="{C3380CC4-5D6E-409C-BE32-E72D297353CC}">
                    <c16:uniqueId val="{00000001-DFD9-4117-A5C6-02A23165760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'Ages 7-18'!$C$5</c15:sqref>
                        </c15:formulaRef>
                      </c:ext>
                    </c:extLst>
                    <c:strCache>
                      <c:ptCount val="1"/>
                      <c:pt idx="0">
                        <c:v>GT</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7-18'!$AE$5:$AW$5</c15:sqref>
                        </c15:formulaRef>
                      </c:ext>
                    </c:extLst>
                    <c:numCache>
                      <c:formatCode>#\ ###\ ##0</c:formatCode>
                      <c:ptCount val="19"/>
                      <c:pt idx="0">
                        <c:v>1962793.2999999998</c:v>
                      </c:pt>
                      <c:pt idx="1">
                        <c:v>1993299.7999999998</c:v>
                      </c:pt>
                      <c:pt idx="2">
                        <c:v>2044108.1</c:v>
                      </c:pt>
                      <c:pt idx="3">
                        <c:v>2095874.1</c:v>
                      </c:pt>
                      <c:pt idx="4">
                        <c:v>2143089.9</c:v>
                      </c:pt>
                      <c:pt idx="5">
                        <c:v>2187191.7999999998</c:v>
                      </c:pt>
                      <c:pt idx="6">
                        <c:v>2245875.5</c:v>
                      </c:pt>
                      <c:pt idx="7">
                        <c:v>2328267</c:v>
                      </c:pt>
                      <c:pt idx="8">
                        <c:v>2422009.5</c:v>
                      </c:pt>
                      <c:pt idx="9">
                        <c:v>2498533.2999999998</c:v>
                      </c:pt>
                      <c:pt idx="10">
                        <c:v>2618662.2000000002</c:v>
                      </c:pt>
                      <c:pt idx="11">
                        <c:v>2737184.7</c:v>
                      </c:pt>
                      <c:pt idx="12">
                        <c:v>2835847</c:v>
                      </c:pt>
                      <c:pt idx="13">
                        <c:v>2920835</c:v>
                      </c:pt>
                      <c:pt idx="14">
                        <c:v>2989793</c:v>
                      </c:pt>
                      <c:pt idx="15">
                        <c:v>3050744</c:v>
                      </c:pt>
                      <c:pt idx="16">
                        <c:v>3101472</c:v>
                      </c:pt>
                      <c:pt idx="17">
                        <c:v>3147482</c:v>
                      </c:pt>
                      <c:pt idx="18">
                        <c:v>3180884</c:v>
                      </c:pt>
                    </c:numCache>
                  </c:numRef>
                </c:val>
                <c:smooth val="0"/>
                <c:extLst xmlns:c15="http://schemas.microsoft.com/office/drawing/2012/chart">
                  <c:ext xmlns:c16="http://schemas.microsoft.com/office/drawing/2014/chart" uri="{C3380CC4-5D6E-409C-BE32-E72D297353CC}">
                    <c16:uniqueId val="{00000002-DFD9-4117-A5C6-02A23165760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'Ages 7-18'!$C$6</c15:sqref>
                        </c15:formulaRef>
                      </c:ext>
                    </c:extLst>
                    <c:strCache>
                      <c:ptCount val="1"/>
                      <c:pt idx="0">
                        <c:v>KZ</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7-18'!$AE$6:$AW$6</c15:sqref>
                        </c15:formulaRef>
                      </c:ext>
                    </c:extLst>
                    <c:numCache>
                      <c:formatCode>#\ ###\ ##0</c:formatCode>
                      <c:ptCount val="19"/>
                      <c:pt idx="0">
                        <c:v>2485821.7000000002</c:v>
                      </c:pt>
                      <c:pt idx="1">
                        <c:v>2479218.5</c:v>
                      </c:pt>
                      <c:pt idx="2">
                        <c:v>2486464.4</c:v>
                      </c:pt>
                      <c:pt idx="3">
                        <c:v>2502374.7000000002</c:v>
                      </c:pt>
                      <c:pt idx="4">
                        <c:v>2526669.2999999998</c:v>
                      </c:pt>
                      <c:pt idx="5">
                        <c:v>2558619.4000000004</c:v>
                      </c:pt>
                      <c:pt idx="6">
                        <c:v>2589195.7999999998</c:v>
                      </c:pt>
                      <c:pt idx="7">
                        <c:v>2618658.2000000002</c:v>
                      </c:pt>
                      <c:pt idx="8">
                        <c:v>2654446.6</c:v>
                      </c:pt>
                      <c:pt idx="9">
                        <c:v>2690377.6</c:v>
                      </c:pt>
                      <c:pt idx="10">
                        <c:v>2715328.7</c:v>
                      </c:pt>
                      <c:pt idx="11">
                        <c:v>2735106</c:v>
                      </c:pt>
                      <c:pt idx="12">
                        <c:v>2737774</c:v>
                      </c:pt>
                      <c:pt idx="13">
                        <c:v>2736502</c:v>
                      </c:pt>
                      <c:pt idx="14">
                        <c:v>2724651</c:v>
                      </c:pt>
                      <c:pt idx="15">
                        <c:v>2707739</c:v>
                      </c:pt>
                      <c:pt idx="16">
                        <c:v>2688937</c:v>
                      </c:pt>
                      <c:pt idx="17">
                        <c:v>2671556</c:v>
                      </c:pt>
                      <c:pt idx="18">
                        <c:v>2657716</c:v>
                      </c:pt>
                    </c:numCache>
                  </c:numRef>
                </c:val>
                <c:smooth val="0"/>
                <c:extLst xmlns:c15="http://schemas.microsoft.com/office/drawing/2012/chart">
                  <c:ext xmlns:c16="http://schemas.microsoft.com/office/drawing/2014/chart" uri="{C3380CC4-5D6E-409C-BE32-E72D297353CC}">
                    <c16:uniqueId val="{00000003-DFD9-4117-A5C6-02A23165760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'Ages 7-18'!$C$7</c15:sqref>
                        </c15:formulaRef>
                      </c:ext>
                    </c:extLst>
                    <c:strCache>
                      <c:ptCount val="1"/>
                      <c:pt idx="0">
                        <c:v>LM</c:v>
                      </c:pt>
                    </c:strCache>
                  </c:strRef>
                </c:tx>
                <c:spPr>
                  <a:ln w="38100" cap="rnd">
                    <a:solidFill>
                      <a:srgbClr val="FFC000"/>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7-18'!$AE$7:$AW$7</c15:sqref>
                        </c15:formulaRef>
                      </c:ext>
                    </c:extLst>
                    <c:numCache>
                      <c:formatCode>#\ ###\ ##0</c:formatCode>
                      <c:ptCount val="19"/>
                      <c:pt idx="0">
                        <c:v>1395864.2000000002</c:v>
                      </c:pt>
                      <c:pt idx="1">
                        <c:v>1396658.9</c:v>
                      </c:pt>
                      <c:pt idx="2">
                        <c:v>1396052.1</c:v>
                      </c:pt>
                      <c:pt idx="3">
                        <c:v>1395771.8</c:v>
                      </c:pt>
                      <c:pt idx="4">
                        <c:v>1396049.7999999998</c:v>
                      </c:pt>
                      <c:pt idx="5">
                        <c:v>1404459.5999999999</c:v>
                      </c:pt>
                      <c:pt idx="6">
                        <c:v>1418832.7999999998</c:v>
                      </c:pt>
                      <c:pt idx="7">
                        <c:v>1439874.9000000001</c:v>
                      </c:pt>
                      <c:pt idx="8">
                        <c:v>1467441.7000000002</c:v>
                      </c:pt>
                      <c:pt idx="9">
                        <c:v>1507386.3000000003</c:v>
                      </c:pt>
                      <c:pt idx="10">
                        <c:v>1535928.2999999998</c:v>
                      </c:pt>
                      <c:pt idx="11">
                        <c:v>1557230.4</c:v>
                      </c:pt>
                      <c:pt idx="12">
                        <c:v>1569695.4</c:v>
                      </c:pt>
                      <c:pt idx="13">
                        <c:v>1576594.6</c:v>
                      </c:pt>
                      <c:pt idx="14">
                        <c:v>1585695.6</c:v>
                      </c:pt>
                      <c:pt idx="15">
                        <c:v>1596571.7000000002</c:v>
                      </c:pt>
                      <c:pt idx="16">
                        <c:v>1608467.2</c:v>
                      </c:pt>
                      <c:pt idx="17">
                        <c:v>1614237.7999999998</c:v>
                      </c:pt>
                      <c:pt idx="18">
                        <c:v>1612124.7999999998</c:v>
                      </c:pt>
                    </c:numCache>
                  </c:numRef>
                </c:val>
                <c:smooth val="0"/>
                <c:extLst xmlns:c15="http://schemas.microsoft.com/office/drawing/2012/chart">
                  <c:ext xmlns:c16="http://schemas.microsoft.com/office/drawing/2014/chart" uri="{C3380CC4-5D6E-409C-BE32-E72D297353CC}">
                    <c16:uniqueId val="{00000004-DFD9-4117-A5C6-02A23165760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'Ages 7-18'!$C$8</c15:sqref>
                        </c15:formulaRef>
                      </c:ext>
                    </c:extLst>
                    <c:strCache>
                      <c:ptCount val="1"/>
                      <c:pt idx="0">
                        <c:v>MP</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7-18'!$AE$8:$AW$8</c15:sqref>
                        </c15:formulaRef>
                      </c:ext>
                    </c:extLst>
                    <c:numCache>
                      <c:formatCode>#\ ###\ ##0</c:formatCode>
                      <c:ptCount val="19"/>
                      <c:pt idx="0">
                        <c:v>977748.7</c:v>
                      </c:pt>
                      <c:pt idx="1">
                        <c:v>986089.20000000007</c:v>
                      </c:pt>
                      <c:pt idx="2">
                        <c:v>998639.3</c:v>
                      </c:pt>
                      <c:pt idx="3">
                        <c:v>1013568.4000000001</c:v>
                      </c:pt>
                      <c:pt idx="4">
                        <c:v>1026821.3999999999</c:v>
                      </c:pt>
                      <c:pt idx="5">
                        <c:v>1040528.4999999999</c:v>
                      </c:pt>
                      <c:pt idx="6">
                        <c:v>1056214.1000000001</c:v>
                      </c:pt>
                      <c:pt idx="7">
                        <c:v>1072553.1000000001</c:v>
                      </c:pt>
                      <c:pt idx="8">
                        <c:v>1090490.8</c:v>
                      </c:pt>
                      <c:pt idx="9">
                        <c:v>1100594.0999999999</c:v>
                      </c:pt>
                      <c:pt idx="10">
                        <c:v>1115015.5</c:v>
                      </c:pt>
                      <c:pt idx="11">
                        <c:v>1129643.2000000002</c:v>
                      </c:pt>
                      <c:pt idx="12">
                        <c:v>1141156</c:v>
                      </c:pt>
                      <c:pt idx="13">
                        <c:v>1151673.1000000001</c:v>
                      </c:pt>
                      <c:pt idx="14">
                        <c:v>1159263.6000000001</c:v>
                      </c:pt>
                      <c:pt idx="15">
                        <c:v>1162685.6000000001</c:v>
                      </c:pt>
                      <c:pt idx="16">
                        <c:v>1162032</c:v>
                      </c:pt>
                      <c:pt idx="17">
                        <c:v>1163525.1000000001</c:v>
                      </c:pt>
                      <c:pt idx="18">
                        <c:v>1165728.3</c:v>
                      </c:pt>
                    </c:numCache>
                  </c:numRef>
                </c:val>
                <c:smooth val="0"/>
                <c:extLst xmlns:c15="http://schemas.microsoft.com/office/drawing/2012/chart">
                  <c:ext xmlns:c16="http://schemas.microsoft.com/office/drawing/2014/chart" uri="{C3380CC4-5D6E-409C-BE32-E72D297353CC}">
                    <c16:uniqueId val="{00000005-DFD9-4117-A5C6-02A23165760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'Ages 7-18'!$C$9</c15:sqref>
                        </c15:formulaRef>
                      </c:ext>
                    </c:extLst>
                    <c:strCache>
                      <c:ptCount val="1"/>
                      <c:pt idx="0">
                        <c:v>NC</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7-18'!$AE$9:$AW$9</c15:sqref>
                        </c15:formulaRef>
                      </c:ext>
                    </c:extLst>
                    <c:numCache>
                      <c:formatCode>#\ ###\ ##0</c:formatCode>
                      <c:ptCount val="19"/>
                      <c:pt idx="0">
                        <c:v>254075.45</c:v>
                      </c:pt>
                      <c:pt idx="1">
                        <c:v>255820.76</c:v>
                      </c:pt>
                      <c:pt idx="2">
                        <c:v>260056.02000000002</c:v>
                      </c:pt>
                      <c:pt idx="3">
                        <c:v>263311.01</c:v>
                      </c:pt>
                      <c:pt idx="4">
                        <c:v>265286.78000000003</c:v>
                      </c:pt>
                      <c:pt idx="5">
                        <c:v>267626.77999999997</c:v>
                      </c:pt>
                      <c:pt idx="6">
                        <c:v>270234.59999999998</c:v>
                      </c:pt>
                      <c:pt idx="7">
                        <c:v>271986.33999999997</c:v>
                      </c:pt>
                      <c:pt idx="8">
                        <c:v>273870.46000000002</c:v>
                      </c:pt>
                      <c:pt idx="9">
                        <c:v>277560.30000000005</c:v>
                      </c:pt>
                      <c:pt idx="10">
                        <c:v>279606.90000000002</c:v>
                      </c:pt>
                      <c:pt idx="11">
                        <c:v>281234.59999999998</c:v>
                      </c:pt>
                      <c:pt idx="12">
                        <c:v>282346.90000000002</c:v>
                      </c:pt>
                      <c:pt idx="13">
                        <c:v>283285</c:v>
                      </c:pt>
                      <c:pt idx="14">
                        <c:v>282545.30000000005</c:v>
                      </c:pt>
                      <c:pt idx="15">
                        <c:v>282887.3</c:v>
                      </c:pt>
                      <c:pt idx="16">
                        <c:v>282654.19999999995</c:v>
                      </c:pt>
                      <c:pt idx="17">
                        <c:v>282093.30000000005</c:v>
                      </c:pt>
                      <c:pt idx="18">
                        <c:v>281208.40000000002</c:v>
                      </c:pt>
                    </c:numCache>
                  </c:numRef>
                </c:val>
                <c:smooth val="0"/>
                <c:extLst xmlns:c15="http://schemas.microsoft.com/office/drawing/2012/chart">
                  <c:ext xmlns:c16="http://schemas.microsoft.com/office/drawing/2014/chart" uri="{C3380CC4-5D6E-409C-BE32-E72D297353CC}">
                    <c16:uniqueId val="{00000006-DFD9-4117-A5C6-02A23165760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'Ages 7-18'!$C$10</c15:sqref>
                        </c15:formulaRef>
                      </c:ext>
                    </c:extLst>
                    <c:strCache>
                      <c:ptCount val="1"/>
                      <c:pt idx="0">
                        <c:v>NW</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7-18'!$AE$10:$AW$10</c15:sqref>
                        </c15:formulaRef>
                      </c:ext>
                    </c:extLst>
                    <c:numCache>
                      <c:formatCode>#\ ###\ ##0</c:formatCode>
                      <c:ptCount val="19"/>
                      <c:pt idx="0">
                        <c:v>742943.1</c:v>
                      </c:pt>
                      <c:pt idx="1">
                        <c:v>749988.79999999993</c:v>
                      </c:pt>
                      <c:pt idx="2">
                        <c:v>756915.6</c:v>
                      </c:pt>
                      <c:pt idx="3">
                        <c:v>775506.10000000009</c:v>
                      </c:pt>
                      <c:pt idx="4">
                        <c:v>795331</c:v>
                      </c:pt>
                      <c:pt idx="5">
                        <c:v>816401.90000000014</c:v>
                      </c:pt>
                      <c:pt idx="6">
                        <c:v>838958.2</c:v>
                      </c:pt>
                      <c:pt idx="7">
                        <c:v>862773.49999999988</c:v>
                      </c:pt>
                      <c:pt idx="8">
                        <c:v>882504.8</c:v>
                      </c:pt>
                      <c:pt idx="9">
                        <c:v>893529.8</c:v>
                      </c:pt>
                      <c:pt idx="10">
                        <c:v>915328.90000000014</c:v>
                      </c:pt>
                      <c:pt idx="11">
                        <c:v>932704.60000000009</c:v>
                      </c:pt>
                      <c:pt idx="12">
                        <c:v>941529</c:v>
                      </c:pt>
                      <c:pt idx="13">
                        <c:v>948191.79999999981</c:v>
                      </c:pt>
                      <c:pt idx="14">
                        <c:v>954250.4</c:v>
                      </c:pt>
                      <c:pt idx="15">
                        <c:v>951268.89999999991</c:v>
                      </c:pt>
                      <c:pt idx="16">
                        <c:v>945177.8</c:v>
                      </c:pt>
                      <c:pt idx="17">
                        <c:v>937962.1</c:v>
                      </c:pt>
                      <c:pt idx="18">
                        <c:v>930322.5</c:v>
                      </c:pt>
                    </c:numCache>
                  </c:numRef>
                </c:val>
                <c:smooth val="0"/>
                <c:extLst xmlns:c15="http://schemas.microsoft.com/office/drawing/2012/chart">
                  <c:ext xmlns:c16="http://schemas.microsoft.com/office/drawing/2014/chart" uri="{C3380CC4-5D6E-409C-BE32-E72D297353CC}">
                    <c16:uniqueId val="{00000007-DFD9-4117-A5C6-02A23165760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'Ages 7-18'!$C$11</c15:sqref>
                        </c15:formulaRef>
                      </c:ext>
                    </c:extLst>
                    <c:strCache>
                      <c:ptCount val="1"/>
                      <c:pt idx="0">
                        <c:v>WC</c:v>
                      </c:pt>
                    </c:strCache>
                  </c:strRef>
                </c:tx>
                <c:spPr>
                  <a:ln w="22225"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7-18'!$AE$11:$AW$11</c15:sqref>
                        </c15:formulaRef>
                      </c:ext>
                    </c:extLst>
                    <c:numCache>
                      <c:formatCode>#\ ###\ ##0</c:formatCode>
                      <c:ptCount val="19"/>
                      <c:pt idx="0">
                        <c:v>1068009.3</c:v>
                      </c:pt>
                      <c:pt idx="1">
                        <c:v>1084595.7</c:v>
                      </c:pt>
                      <c:pt idx="2">
                        <c:v>1109812.9000000001</c:v>
                      </c:pt>
                      <c:pt idx="3">
                        <c:v>1141499.8999999999</c:v>
                      </c:pt>
                      <c:pt idx="4">
                        <c:v>1171850.3999999999</c:v>
                      </c:pt>
                      <c:pt idx="5">
                        <c:v>1199307.3</c:v>
                      </c:pt>
                      <c:pt idx="6">
                        <c:v>1226265.2</c:v>
                      </c:pt>
                      <c:pt idx="7">
                        <c:v>1254191.6000000001</c:v>
                      </c:pt>
                      <c:pt idx="8">
                        <c:v>1281201.5</c:v>
                      </c:pt>
                      <c:pt idx="9">
                        <c:v>1298800.6000000001</c:v>
                      </c:pt>
                      <c:pt idx="10">
                        <c:v>1331324.6000000001</c:v>
                      </c:pt>
                      <c:pt idx="11">
                        <c:v>1367974.7999999998</c:v>
                      </c:pt>
                      <c:pt idx="12">
                        <c:v>1400690</c:v>
                      </c:pt>
                      <c:pt idx="13">
                        <c:v>1428122</c:v>
                      </c:pt>
                      <c:pt idx="14">
                        <c:v>1447716.5</c:v>
                      </c:pt>
                      <c:pt idx="15">
                        <c:v>1463311.7000000002</c:v>
                      </c:pt>
                      <c:pt idx="16">
                        <c:v>1477196.9</c:v>
                      </c:pt>
                      <c:pt idx="17">
                        <c:v>1487874.5</c:v>
                      </c:pt>
                      <c:pt idx="18">
                        <c:v>1496730.6999999997</c:v>
                      </c:pt>
                    </c:numCache>
                  </c:numRef>
                </c:val>
                <c:smooth val="0"/>
                <c:extLst xmlns:c15="http://schemas.microsoft.com/office/drawing/2012/chart">
                  <c:ext xmlns:c16="http://schemas.microsoft.com/office/drawing/2014/chart" uri="{C3380CC4-5D6E-409C-BE32-E72D297353CC}">
                    <c16:uniqueId val="{00000008-DFD9-4117-A5C6-02A231657602}"/>
                  </c:ext>
                </c:extLst>
              </c15:ser>
            </c15:filteredLineSeries>
          </c:ext>
        </c:extLst>
      </c:lineChart>
      <c:catAx>
        <c:axId val="299244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71167"/>
        <c:crosses val="autoZero"/>
        <c:auto val="1"/>
        <c:lblAlgn val="ctr"/>
        <c:lblOffset val="100"/>
        <c:noMultiLvlLbl val="0"/>
      </c:catAx>
      <c:valAx>
        <c:axId val="2880711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244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Costs_Unadjusted'!$X$22</c:f>
              <c:strCache>
                <c:ptCount val="1"/>
                <c:pt idx="0">
                  <c:v>EC</c:v>
                </c:pt>
              </c:strCache>
              <c:extLst xmlns:c15="http://schemas.microsoft.com/office/drawing/2012/chart"/>
            </c:strRef>
          </c:tx>
          <c:spPr>
            <a:ln w="38100" cap="rnd">
              <a:solidFill>
                <a:srgbClr val="FF0000"/>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Costs_Unadjusted'!$X$23:$X$31</c:f>
              <c:numCache>
                <c:formatCode>#,##0</c:formatCode>
                <c:ptCount val="9"/>
                <c:pt idx="0">
                  <c:v>475712.43952273653</c:v>
                </c:pt>
                <c:pt idx="1">
                  <c:v>476152.82624464761</c:v>
                </c:pt>
                <c:pt idx="2">
                  <c:v>476246.10320697876</c:v>
                </c:pt>
                <c:pt idx="3">
                  <c:v>476139.17488660233</c:v>
                </c:pt>
                <c:pt idx="4">
                  <c:v>475760.68713183008</c:v>
                </c:pt>
                <c:pt idx="5">
                  <c:v>475203.86711755046</c:v>
                </c:pt>
                <c:pt idx="6">
                  <c:v>474296.49063623254</c:v>
                </c:pt>
                <c:pt idx="7">
                  <c:v>473230.3209384731</c:v>
                </c:pt>
                <c:pt idx="8">
                  <c:v>472094.60721642623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40AD-40E6-93B2-EB9343921347}"/>
            </c:ext>
          </c:extLst>
        </c:ser>
        <c:ser>
          <c:idx val="9"/>
          <c:order val="9"/>
          <c:tx>
            <c:strRef>
              <c:f>'Unit Costs_Unadjusted'!$AG$22</c:f>
              <c:strCache>
                <c:ptCount val="1"/>
                <c:pt idx="0">
                  <c:v>SA</c:v>
                </c:pt>
              </c:strCache>
            </c:strRef>
          </c:tx>
          <c:spPr>
            <a:ln w="41275" cap="rnd">
              <a:solidFill>
                <a:schemeClr val="bg1">
                  <a:lumMod val="50000"/>
                </a:schemeClr>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Costs_Unadjusted'!$AG$23:$AG$31</c:f>
              <c:numCache>
                <c:formatCode>#\ ###\ ###\ ##0</c:formatCode>
                <c:ptCount val="9"/>
                <c:pt idx="0">
                  <c:v>463745.52089990099</c:v>
                </c:pt>
                <c:pt idx="1">
                  <c:v>464756.9975024797</c:v>
                </c:pt>
                <c:pt idx="2">
                  <c:v>465363.99158493092</c:v>
                </c:pt>
                <c:pt idx="3">
                  <c:v>465772.36636250746</c:v>
                </c:pt>
                <c:pt idx="4">
                  <c:v>465872.44774147874</c:v>
                </c:pt>
                <c:pt idx="5">
                  <c:v>465879.14195474668</c:v>
                </c:pt>
                <c:pt idx="6">
                  <c:v>465655.42213708139</c:v>
                </c:pt>
                <c:pt idx="7">
                  <c:v>465341.78191762604</c:v>
                </c:pt>
                <c:pt idx="8">
                  <c:v>464872.80390877812</c:v>
                </c:pt>
              </c:numCache>
            </c:numRef>
          </c:val>
          <c:smooth val="0"/>
          <c:extLst>
            <c:ext xmlns:c16="http://schemas.microsoft.com/office/drawing/2014/chart" uri="{C3380CC4-5D6E-409C-BE32-E72D297353CC}">
              <c16:uniqueId val="{00000001-40AD-40E6-93B2-EB9343921347}"/>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1"/>
                <c:order val="1"/>
                <c:tx>
                  <c:strRef>
                    <c:extLst>
                      <c:ext uri="{02D57815-91ED-43cb-92C2-25804820EDAC}">
                        <c15:formulaRef>
                          <c15:sqref>'Unit Costs_Unadjusted'!$Y$22</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Costs_Unadjusted'!$Y$23:$Y$31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c:ext xmlns:c16="http://schemas.microsoft.com/office/drawing/2014/chart" uri="{C3380CC4-5D6E-409C-BE32-E72D297353CC}">
                    <c16:uniqueId val="{00000003-40AD-40E6-93B2-EB934392134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Costs_Unadjusted'!$Z$22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Costs_Unadjusted'!$Z$23:$Z$31</c15:sqref>
                        </c15:formulaRef>
                      </c:ext>
                    </c:extLst>
                    <c:numCache>
                      <c:formatCode>#,##0</c:formatCode>
                      <c:ptCount val="9"/>
                      <c:pt idx="0">
                        <c:v>451123.21270669252</c:v>
                      </c:pt>
                      <c:pt idx="1">
                        <c:v>453182.027812468</c:v>
                      </c:pt>
                      <c:pt idx="2">
                        <c:v>454799.11269070703</c:v>
                      </c:pt>
                      <c:pt idx="3">
                        <c:v>456238.6547589901</c:v>
                      </c:pt>
                      <c:pt idx="4">
                        <c:v>457192.35907942138</c:v>
                      </c:pt>
                      <c:pt idx="5">
                        <c:v>457973.80044524372</c:v>
                      </c:pt>
                      <c:pt idx="6">
                        <c:v>458506.67791800934</c:v>
                      </c:pt>
                      <c:pt idx="7">
                        <c:v>458898.82295186655</c:v>
                      </c:pt>
                      <c:pt idx="8">
                        <c:v>458949.20683284698</c:v>
                      </c:pt>
                    </c:numCache>
                  </c:numRef>
                </c:val>
                <c:smooth val="0"/>
                <c:extLst xmlns:c15="http://schemas.microsoft.com/office/drawing/2012/chart">
                  <c:ext xmlns:c16="http://schemas.microsoft.com/office/drawing/2014/chart" uri="{C3380CC4-5D6E-409C-BE32-E72D297353CC}">
                    <c16:uniqueId val="{00000004-40AD-40E6-93B2-EB934392134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Costs_Unadjusted'!$AA$22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5-40AD-40E6-93B2-EB934392134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Costs_Unadjusted'!$AB$22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Costs_Unadjusted'!$AB$23:$AB$31</c15:sqref>
                        </c15:formulaRef>
                      </c:ext>
                    </c:extLst>
                    <c:numCache>
                      <c:formatCode>#,##0</c:formatCode>
                      <c:ptCount val="9"/>
                      <c:pt idx="0">
                        <c:v>469549.28524177842</c:v>
                      </c:pt>
                      <c:pt idx="1">
                        <c:v>468587.83366708312</c:v>
                      </c:pt>
                      <c:pt idx="2">
                        <c:v>467096.96654040384</c:v>
                      </c:pt>
                      <c:pt idx="3">
                        <c:v>465446.18732592964</c:v>
                      </c:pt>
                      <c:pt idx="4">
                        <c:v>463798.6808339</c:v>
                      </c:pt>
                      <c:pt idx="5">
                        <c:v>462216.18411319499</c:v>
                      </c:pt>
                      <c:pt idx="6">
                        <c:v>460335.85789323738</c:v>
                      </c:pt>
                      <c:pt idx="7">
                        <c:v>458650.56463936518</c:v>
                      </c:pt>
                      <c:pt idx="8">
                        <c:v>457167.69734748203</c:v>
                      </c:pt>
                    </c:numCache>
                  </c:numRef>
                </c:val>
                <c:smooth val="0"/>
                <c:extLst xmlns:c15="http://schemas.microsoft.com/office/drawing/2012/chart">
                  <c:ext xmlns:c16="http://schemas.microsoft.com/office/drawing/2014/chart" uri="{C3380CC4-5D6E-409C-BE32-E72D297353CC}">
                    <c16:uniqueId val="{00000000-40AD-40E6-93B2-EB934392134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Costs_Unadjusted'!$AC$22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6-40AD-40E6-93B2-EB934392134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Costs_Unadjusted'!$AD$22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7-40AD-40E6-93B2-EB934392134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Costs_Unadjusted'!$AE$22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8-40AD-40E6-93B2-EB934392134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Costs_Unadjusted'!$AF$22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Costs_Unadjusted'!$AF$23:$AF$31</c15:sqref>
                        </c15:formulaRef>
                      </c:ext>
                    </c:extLst>
                    <c:numCache>
                      <c:formatCode>#,##0</c:formatCode>
                      <c:ptCount val="9"/>
                      <c:pt idx="0">
                        <c:v>462256.68117429153</c:v>
                      </c:pt>
                      <c:pt idx="1">
                        <c:v>461857.93918197887</c:v>
                      </c:pt>
                      <c:pt idx="2">
                        <c:v>461251.91869616677</c:v>
                      </c:pt>
                      <c:pt idx="3">
                        <c:v>460600.32563729252</c:v>
                      </c:pt>
                      <c:pt idx="4">
                        <c:v>459769.90469987359</c:v>
                      </c:pt>
                      <c:pt idx="5">
                        <c:v>459088.42221537884</c:v>
                      </c:pt>
                      <c:pt idx="6">
                        <c:v>458424.19248543819</c:v>
                      </c:pt>
                      <c:pt idx="7">
                        <c:v>457898.0817921086</c:v>
                      </c:pt>
                      <c:pt idx="8">
                        <c:v>457353.07080909901</c:v>
                      </c:pt>
                    </c:numCache>
                  </c:numRef>
                </c:val>
                <c:smooth val="0"/>
                <c:extLst xmlns:c15="http://schemas.microsoft.com/office/drawing/2012/chart">
                  <c:ext xmlns:c16="http://schemas.microsoft.com/office/drawing/2014/chart" uri="{C3380CC4-5D6E-409C-BE32-E72D297353CC}">
                    <c16:uniqueId val="{00000009-40AD-40E6-93B2-EB9343921347}"/>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490000"/>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extLst xmlns:c15="http://schemas.microsoft.com/office/drawing/2012/chart"/>
            </c:strRef>
          </c:tx>
          <c:spPr>
            <a:ln w="3810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Costs_Adjusted'!$X$23:$X$31</c:f>
              <c:numCache>
                <c:formatCode>#,##0</c:formatCode>
                <c:ptCount val="9"/>
                <c:pt idx="0">
                  <c:v>476490.77387078915</c:v>
                </c:pt>
                <c:pt idx="1">
                  <c:v>477680.86820126622</c:v>
                </c:pt>
                <c:pt idx="2">
                  <c:v>478380.51980697014</c:v>
                </c:pt>
                <c:pt idx="3">
                  <c:v>478864.865995912</c:v>
                </c:pt>
                <c:pt idx="4">
                  <c:v>478922.72580750496</c:v>
                </c:pt>
                <c:pt idx="5">
                  <c:v>478790.92035481782</c:v>
                </c:pt>
                <c:pt idx="6">
                  <c:v>478210.33108619798</c:v>
                </c:pt>
                <c:pt idx="7">
                  <c:v>477212.77244157979</c:v>
                </c:pt>
                <c:pt idx="8">
                  <c:v>476205.00246188464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737F-4D90-B9B3-345B160D8924}"/>
            </c:ext>
          </c:extLst>
        </c:ser>
        <c:ser>
          <c:idx val="9"/>
          <c:order val="9"/>
          <c:tx>
            <c:strRef>
              <c:f>'Unit Costs_Adjusted'!$AG$22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Costs_Adjusted'!$AG$23:$AG$31</c:f>
              <c:numCache>
                <c:formatCode>#\ ###\ ###\ ##0</c:formatCode>
                <c:ptCount val="9"/>
                <c:pt idx="0">
                  <c:v>463348.51724982169</c:v>
                </c:pt>
                <c:pt idx="1">
                  <c:v>463990.11689740006</c:v>
                </c:pt>
                <c:pt idx="2">
                  <c:v>464215.90106995107</c:v>
                </c:pt>
                <c:pt idx="3">
                  <c:v>464256.41893012758</c:v>
                </c:pt>
                <c:pt idx="4">
                  <c:v>464030.50588573579</c:v>
                </c:pt>
                <c:pt idx="5">
                  <c:v>463779.30132740014</c:v>
                </c:pt>
                <c:pt idx="6">
                  <c:v>463379.29491600429</c:v>
                </c:pt>
                <c:pt idx="7">
                  <c:v>462961.2933095069</c:v>
                </c:pt>
                <c:pt idx="8">
                  <c:v>462443.20631848119</c:v>
                </c:pt>
              </c:numCache>
            </c:numRef>
          </c:val>
          <c:smooth val="0"/>
          <c:extLst>
            <c:ext xmlns:c16="http://schemas.microsoft.com/office/drawing/2014/chart" uri="{C3380CC4-5D6E-409C-BE32-E72D297353CC}">
              <c16:uniqueId val="{00000009-737F-4D90-B9B3-345B160D8924}"/>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1"/>
                <c:order val="1"/>
                <c:tx>
                  <c:strRef>
                    <c:extLst>
                      <c:ext uri="{02D57815-91ED-43cb-92C2-25804820EDAC}">
                        <c15:formulaRef>
                          <c15:sqref>'Unit Costs_Adjusted'!$Y$22</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c:ext xmlns:c16="http://schemas.microsoft.com/office/drawing/2014/chart" uri="{C3380CC4-5D6E-409C-BE32-E72D297353CC}">
                    <c16:uniqueId val="{00000001-737F-4D90-B9B3-345B160D892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Costs_Adjusted'!$Z$23:$Z$31</c15:sqref>
                        </c15:formulaRef>
                      </c:ext>
                    </c:extLst>
                    <c:numCache>
                      <c:formatCode>#,##0</c:formatCode>
                      <c:ptCount val="9"/>
                      <c:pt idx="0">
                        <c:v>450120.7596708982</c:v>
                      </c:pt>
                      <c:pt idx="1">
                        <c:v>451321.77048736886</c:v>
                      </c:pt>
                      <c:pt idx="2">
                        <c:v>452167.98992690892</c:v>
                      </c:pt>
                      <c:pt idx="3">
                        <c:v>452882.8332384259</c:v>
                      </c:pt>
                      <c:pt idx="4">
                        <c:v>453314.69673661893</c:v>
                      </c:pt>
                      <c:pt idx="5">
                        <c:v>453643.26455530396</c:v>
                      </c:pt>
                      <c:pt idx="6">
                        <c:v>453913.80078244937</c:v>
                      </c:pt>
                      <c:pt idx="7">
                        <c:v>454136.18380219262</c:v>
                      </c:pt>
                      <c:pt idx="8">
                        <c:v>454110.4927000266</c:v>
                      </c:pt>
                    </c:numCache>
                  </c:numRef>
                </c:val>
                <c:smooth val="0"/>
                <c:extLst xmlns:c15="http://schemas.microsoft.com/office/drawing/2012/chart">
                  <c:ext xmlns:c16="http://schemas.microsoft.com/office/drawing/2014/chart" uri="{C3380CC4-5D6E-409C-BE32-E72D297353CC}">
                    <c16:uniqueId val="{00000002-737F-4D90-B9B3-345B160D892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3-737F-4D90-B9B3-345B160D892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Costs_Adjusted'!$AB$23:$AB$31</c15:sqref>
                        </c15:formulaRef>
                      </c:ext>
                    </c:extLst>
                    <c:numCache>
                      <c:formatCode>#,##0</c:formatCode>
                      <c:ptCount val="9"/>
                      <c:pt idx="0">
                        <c:v>469902.61874586588</c:v>
                      </c:pt>
                      <c:pt idx="1">
                        <c:v>469346.53775203752</c:v>
                      </c:pt>
                      <c:pt idx="2">
                        <c:v>468277.2087453187</c:v>
                      </c:pt>
                      <c:pt idx="3">
                        <c:v>467125.13055785699</c:v>
                      </c:pt>
                      <c:pt idx="4">
                        <c:v>465982.53433256201</c:v>
                      </c:pt>
                      <c:pt idx="5">
                        <c:v>464983.15329408785</c:v>
                      </c:pt>
                      <c:pt idx="6">
                        <c:v>463765.84987441916</c:v>
                      </c:pt>
                      <c:pt idx="7">
                        <c:v>462817.80776735611</c:v>
                      </c:pt>
                      <c:pt idx="8">
                        <c:v>462011.71022385708</c:v>
                      </c:pt>
                    </c:numCache>
                  </c:numRef>
                </c:val>
                <c:smooth val="0"/>
                <c:extLst xmlns:c15="http://schemas.microsoft.com/office/drawing/2012/chart">
                  <c:ext xmlns:c16="http://schemas.microsoft.com/office/drawing/2014/chart" uri="{C3380CC4-5D6E-409C-BE32-E72D297353CC}">
                    <c16:uniqueId val="{00000004-737F-4D90-B9B3-345B160D892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5-737F-4D90-B9B3-345B160D892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6-737F-4D90-B9B3-345B160D892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7-737F-4D90-B9B3-345B160D892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Costs_Adjusted'!$AF$23:$AF$31</c15:sqref>
                        </c15:formulaRef>
                      </c:ext>
                    </c:extLst>
                    <c:numCache>
                      <c:formatCode>#,##0</c:formatCode>
                      <c:ptCount val="9"/>
                      <c:pt idx="0">
                        <c:v>461589.08237146086</c:v>
                      </c:pt>
                      <c:pt idx="1">
                        <c:v>460697.28400444851</c:v>
                      </c:pt>
                      <c:pt idx="2">
                        <c:v>459755.01354885643</c:v>
                      </c:pt>
                      <c:pt idx="3">
                        <c:v>458671.88733006583</c:v>
                      </c:pt>
                      <c:pt idx="4">
                        <c:v>457649.08543202293</c:v>
                      </c:pt>
                      <c:pt idx="5">
                        <c:v>456763.00694827264</c:v>
                      </c:pt>
                      <c:pt idx="6">
                        <c:v>455991.03212585871</c:v>
                      </c:pt>
                      <c:pt idx="7">
                        <c:v>455365.11754298251</c:v>
                      </c:pt>
                      <c:pt idx="8">
                        <c:v>454710.11339471122</c:v>
                      </c:pt>
                    </c:numCache>
                  </c:numRef>
                </c:val>
                <c:smooth val="0"/>
                <c:extLst xmlns:c15="http://schemas.microsoft.com/office/drawing/2012/chart">
                  <c:ext xmlns:c16="http://schemas.microsoft.com/office/drawing/2014/chart" uri="{C3380CC4-5D6E-409C-BE32-E72D297353CC}">
                    <c16:uniqueId val="{00000008-737F-4D90-B9B3-345B160D8924}"/>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Costs_Adjusted'!$X$61:$X$69</c:f>
              <c:numCache>
                <c:formatCode>0.00</c:formatCode>
                <c:ptCount val="9"/>
                <c:pt idx="0">
                  <c:v>1</c:v>
                </c:pt>
                <c:pt idx="1">
                  <c:v>1.0025137085828881</c:v>
                </c:pt>
                <c:pt idx="2">
                  <c:v>1.0043151154766576</c:v>
                </c:pt>
                <c:pt idx="3">
                  <c:v>1.0054705990943857</c:v>
                </c:pt>
                <c:pt idx="4">
                  <c:v>1.0055900232045736</c:v>
                </c:pt>
                <c:pt idx="5">
                  <c:v>1.0053746937541488</c:v>
                </c:pt>
                <c:pt idx="6">
                  <c:v>1.0042800206957414</c:v>
                </c:pt>
                <c:pt idx="7">
                  <c:v>1.0025815076277147</c:v>
                </c:pt>
                <c:pt idx="8">
                  <c:v>1.0003952081058809</c:v>
                </c:pt>
              </c:numCache>
            </c:numRef>
          </c:val>
          <c:smooth val="0"/>
          <c:extLst>
            <c:ext xmlns:c16="http://schemas.microsoft.com/office/drawing/2014/chart" uri="{C3380CC4-5D6E-409C-BE32-E72D297353CC}">
              <c16:uniqueId val="{00000000-5EBD-4D00-BEE9-C5E0ABF7D008}"/>
            </c:ext>
          </c:extLst>
        </c:ser>
        <c:ser>
          <c:idx val="1"/>
          <c:order val="1"/>
          <c:tx>
            <c:strRef>
              <c:f>'Unit Costs_Adjusted'!$Y$22</c:f>
              <c:strCache>
                <c:ptCount val="1"/>
                <c:pt idx="0">
                  <c:v>FS</c:v>
                </c:pt>
              </c:strCache>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Costs_Adjusted'!$Y$61:$Y$69</c:f>
              <c:numCache>
                <c:formatCode>0.00</c:formatCode>
                <c:ptCount val="9"/>
                <c:pt idx="0">
                  <c:v>1</c:v>
                </c:pt>
                <c:pt idx="1">
                  <c:v>1.0014677141722506</c:v>
                </c:pt>
                <c:pt idx="2">
                  <c:v>1.0021024102762079</c:v>
                </c:pt>
                <c:pt idx="3">
                  <c:v>1.0022834801404323</c:v>
                </c:pt>
                <c:pt idx="4">
                  <c:v>1.0023388697727993</c:v>
                </c:pt>
                <c:pt idx="5">
                  <c:v>1.0027195531667004</c:v>
                </c:pt>
                <c:pt idx="6">
                  <c:v>1.0026726880301078</c:v>
                </c:pt>
                <c:pt idx="7">
                  <c:v>1.0026979324028831</c:v>
                </c:pt>
                <c:pt idx="8">
                  <c:v>1.0028818697007715</c:v>
                </c:pt>
              </c:numCache>
            </c:numRef>
          </c:val>
          <c:smooth val="0"/>
          <c:extLst>
            <c:ext xmlns:c16="http://schemas.microsoft.com/office/drawing/2014/chart" uri="{C3380CC4-5D6E-409C-BE32-E72D297353CC}">
              <c16:uniqueId val="{00000001-5EBD-4D00-BEE9-C5E0ABF7D008}"/>
            </c:ext>
          </c:extLst>
        </c:ser>
        <c:ser>
          <c:idx val="2"/>
          <c:order val="2"/>
          <c:tx>
            <c:strRef>
              <c:f>'Unit Costs_Adjusted'!$Z$22</c:f>
              <c:strCache>
                <c:ptCount val="1"/>
                <c:pt idx="0">
                  <c:v>GP</c:v>
                </c:pt>
              </c:strCache>
            </c:strRef>
          </c:tx>
          <c:spPr>
            <a:ln w="3810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Costs_Adjusted'!$Z$61:$Z$69</c:f>
              <c:numCache>
                <c:formatCode>0.00</c:formatCode>
                <c:ptCount val="9"/>
                <c:pt idx="0">
                  <c:v>1</c:v>
                </c:pt>
                <c:pt idx="1">
                  <c:v>1.002940216487499</c:v>
                </c:pt>
                <c:pt idx="2">
                  <c:v>1.0050148732614559</c:v>
                </c:pt>
                <c:pt idx="3">
                  <c:v>1.0068710668604677</c:v>
                </c:pt>
                <c:pt idx="4">
                  <c:v>1.0081668366281187</c:v>
                </c:pt>
                <c:pt idx="5">
                  <c:v>1.0092576975046914</c:v>
                </c:pt>
                <c:pt idx="6">
                  <c:v>1.0100727124983007</c:v>
                </c:pt>
                <c:pt idx="7">
                  <c:v>1.0107416867995005</c:v>
                </c:pt>
                <c:pt idx="8">
                  <c:v>1.0110118094908485</c:v>
                </c:pt>
              </c:numCache>
            </c:numRef>
          </c:val>
          <c:smooth val="0"/>
          <c:extLst>
            <c:ext xmlns:c16="http://schemas.microsoft.com/office/drawing/2014/chart" uri="{C3380CC4-5D6E-409C-BE32-E72D297353CC}">
              <c16:uniqueId val="{00000002-5EBD-4D00-BEE9-C5E0ABF7D008}"/>
            </c:ext>
          </c:extLst>
        </c:ser>
        <c:ser>
          <c:idx val="3"/>
          <c:order val="3"/>
          <c:tx>
            <c:strRef>
              <c:f>'Unit Costs_Adjusted'!$AA$22</c:f>
              <c:strCache>
                <c:ptCount val="1"/>
                <c:pt idx="0">
                  <c:v>KN</c:v>
                </c:pt>
              </c:strCache>
            </c:strRef>
          </c:tx>
          <c:spPr>
            <a:ln w="38100" cap="rnd">
              <a:solidFill>
                <a:srgbClr val="00B0F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Costs_Adjusted'!$AA$61:$AA$69</c:f>
              <c:numCache>
                <c:formatCode>0.00</c:formatCode>
                <c:ptCount val="9"/>
                <c:pt idx="0">
                  <c:v>1</c:v>
                </c:pt>
                <c:pt idx="1">
                  <c:v>1.0023909619223008</c:v>
                </c:pt>
                <c:pt idx="2">
                  <c:v>1.0038225414435848</c:v>
                </c:pt>
                <c:pt idx="3">
                  <c:v>1.0048558292686978</c:v>
                </c:pt>
                <c:pt idx="4">
                  <c:v>1.0050317933549173</c:v>
                </c:pt>
                <c:pt idx="5">
                  <c:v>1.0052405004991183</c:v>
                </c:pt>
                <c:pt idx="6">
                  <c:v>1.0050994384010741</c:v>
                </c:pt>
                <c:pt idx="7">
                  <c:v>1.0047490403921642</c:v>
                </c:pt>
                <c:pt idx="8">
                  <c:v>1.0040461209868483</c:v>
                </c:pt>
              </c:numCache>
            </c:numRef>
          </c:val>
          <c:smooth val="0"/>
          <c:extLst>
            <c:ext xmlns:c16="http://schemas.microsoft.com/office/drawing/2014/chart" uri="{C3380CC4-5D6E-409C-BE32-E72D297353CC}">
              <c16:uniqueId val="{00000003-5EBD-4D00-BEE9-C5E0ABF7D008}"/>
            </c:ext>
          </c:extLst>
        </c:ser>
        <c:ser>
          <c:idx val="4"/>
          <c:order val="4"/>
          <c:tx>
            <c:strRef>
              <c:f>'Unit Costs_Adjusted'!$AB$22</c:f>
              <c:strCache>
                <c:ptCount val="1"/>
                <c:pt idx="0">
                  <c:v>LP</c:v>
                </c:pt>
              </c:strCache>
            </c:strRef>
          </c:tx>
          <c:spPr>
            <a:ln w="3810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Costs_Adjusted'!$AB$61:$AB$69</c:f>
              <c:numCache>
                <c:formatCode>0.00</c:formatCode>
                <c:ptCount val="9"/>
                <c:pt idx="0">
                  <c:v>1</c:v>
                </c:pt>
                <c:pt idx="1">
                  <c:v>0.99903576720012399</c:v>
                </c:pt>
                <c:pt idx="2">
                  <c:v>0.99696767745025761</c:v>
                </c:pt>
                <c:pt idx="3">
                  <c:v>0.99471875409491062</c:v>
                </c:pt>
                <c:pt idx="4">
                  <c:v>0.99243914172284275</c:v>
                </c:pt>
                <c:pt idx="5">
                  <c:v>0.99028170293354767</c:v>
                </c:pt>
                <c:pt idx="6">
                  <c:v>0.98789778265039085</c:v>
                </c:pt>
                <c:pt idx="7">
                  <c:v>0.98618583089929412</c:v>
                </c:pt>
                <c:pt idx="8">
                  <c:v>0.98467298333446618</c:v>
                </c:pt>
              </c:numCache>
            </c:numRef>
          </c:val>
          <c:smooth val="0"/>
          <c:extLst>
            <c:ext xmlns:c16="http://schemas.microsoft.com/office/drawing/2014/chart" uri="{C3380CC4-5D6E-409C-BE32-E72D297353CC}">
              <c16:uniqueId val="{00000004-5EBD-4D00-BEE9-C5E0ABF7D008}"/>
            </c:ext>
          </c:extLst>
        </c:ser>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0.00</c:formatCode>
                <c:ptCount val="9"/>
                <c:pt idx="0">
                  <c:v>1</c:v>
                </c:pt>
                <c:pt idx="1">
                  <c:v>1.0027640045073503</c:v>
                </c:pt>
                <c:pt idx="2">
                  <c:v>1.0041374221552448</c:v>
                </c:pt>
                <c:pt idx="3">
                  <c:v>1.0050596025999625</c:v>
                </c:pt>
                <c:pt idx="4">
                  <c:v>1.0049292968037113</c:v>
                </c:pt>
                <c:pt idx="5">
                  <c:v>1.004676893474036</c:v>
                </c:pt>
                <c:pt idx="6">
                  <c:v>1.0038415890424202</c:v>
                </c:pt>
                <c:pt idx="7">
                  <c:v>1.0030931201874891</c:v>
                </c:pt>
                <c:pt idx="8">
                  <c:v>1.0022261265054651</c:v>
                </c:pt>
              </c:numCache>
            </c:numRef>
          </c:val>
          <c:smooth val="0"/>
          <c:extLst>
            <c:ext xmlns:c16="http://schemas.microsoft.com/office/drawing/2014/chart" uri="{C3380CC4-5D6E-409C-BE32-E72D297353CC}">
              <c16:uniqueId val="{00000005-5EBD-4D00-BEE9-C5E0ABF7D008}"/>
            </c:ext>
          </c:extLst>
        </c:ser>
        <c:ser>
          <c:idx val="6"/>
          <c:order val="6"/>
          <c:tx>
            <c:strRef>
              <c:f>'Unit Costs_Adjusted'!$AD$22</c:f>
              <c:strCache>
                <c:ptCount val="1"/>
                <c:pt idx="0">
                  <c:v>NC</c:v>
                </c:pt>
              </c:strCache>
            </c:strRef>
          </c:tx>
          <c:spPr>
            <a:ln w="1905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Costs_Adjusted'!$AD$61:$AD$69</c:f>
              <c:numCache>
                <c:formatCode>0.00</c:formatCode>
                <c:ptCount val="9"/>
                <c:pt idx="0">
                  <c:v>1</c:v>
                </c:pt>
                <c:pt idx="1">
                  <c:v>1.0026954698428687</c:v>
                </c:pt>
                <c:pt idx="2">
                  <c:v>1.0056061226072976</c:v>
                </c:pt>
                <c:pt idx="3">
                  <c:v>1.0063761731548875</c:v>
                </c:pt>
                <c:pt idx="4">
                  <c:v>1.0076828420302886</c:v>
                </c:pt>
                <c:pt idx="5">
                  <c:v>1.0078383011614207</c:v>
                </c:pt>
                <c:pt idx="6">
                  <c:v>1.0082374791498041</c:v>
                </c:pt>
                <c:pt idx="7">
                  <c:v>1.0079287936487853</c:v>
                </c:pt>
                <c:pt idx="8">
                  <c:v>1.0074005145576295</c:v>
                </c:pt>
              </c:numCache>
            </c:numRef>
          </c:val>
          <c:smooth val="0"/>
          <c:extLst>
            <c:ext xmlns:c16="http://schemas.microsoft.com/office/drawing/2014/chart" uri="{C3380CC4-5D6E-409C-BE32-E72D297353CC}">
              <c16:uniqueId val="{00000006-5EBD-4D00-BEE9-C5E0ABF7D008}"/>
            </c:ext>
          </c:extLst>
        </c:ser>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0.00</c:formatCode>
                <c:ptCount val="9"/>
                <c:pt idx="0">
                  <c:v>1</c:v>
                </c:pt>
                <c:pt idx="1">
                  <c:v>1.0033515870494529</c:v>
                </c:pt>
                <c:pt idx="2">
                  <c:v>1.0058476165023247</c:v>
                </c:pt>
                <c:pt idx="3">
                  <c:v>1.0075719109541166</c:v>
                </c:pt>
                <c:pt idx="4">
                  <c:v>1.0085649918321251</c:v>
                </c:pt>
                <c:pt idx="5">
                  <c:v>1.0089377903093757</c:v>
                </c:pt>
                <c:pt idx="6">
                  <c:v>1.0085924846364498</c:v>
                </c:pt>
                <c:pt idx="7">
                  <c:v>1.0078682762542579</c:v>
                </c:pt>
                <c:pt idx="8">
                  <c:v>1.0069563589243247</c:v>
                </c:pt>
              </c:numCache>
            </c:numRef>
          </c:val>
          <c:smooth val="0"/>
          <c:extLst>
            <c:ext xmlns:c16="http://schemas.microsoft.com/office/drawing/2014/chart" uri="{C3380CC4-5D6E-409C-BE32-E72D297353CC}">
              <c16:uniqueId val="{00000007-5EBD-4D00-BEE9-C5E0ABF7D008}"/>
            </c:ext>
          </c:extLst>
        </c:ser>
        <c:ser>
          <c:idx val="8"/>
          <c:order val="8"/>
          <c:tx>
            <c:strRef>
              <c:f>'Unit Costs_Adjusted'!$AF$22</c:f>
              <c:strCache>
                <c:ptCount val="1"/>
                <c:pt idx="0">
                  <c:v>WC</c:v>
                </c:pt>
              </c:strCache>
            </c:strRef>
          </c:tx>
          <c:spPr>
            <a:ln w="1905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Costs_Adjusted'!$AF$61:$AF$69</c:f>
              <c:numCache>
                <c:formatCode>0.00</c:formatCode>
                <c:ptCount val="9"/>
                <c:pt idx="0">
                  <c:v>1</c:v>
                </c:pt>
                <c:pt idx="1">
                  <c:v>0.9983568819914983</c:v>
                </c:pt>
                <c:pt idx="2">
                  <c:v>0.99631863912092689</c:v>
                </c:pt>
                <c:pt idx="3">
                  <c:v>0.99445913266804375</c:v>
                </c:pt>
                <c:pt idx="4">
                  <c:v>0.99234543795492869</c:v>
                </c:pt>
                <c:pt idx="5">
                  <c:v>0.99070254713255768</c:v>
                </c:pt>
                <c:pt idx="6">
                  <c:v>0.98930883304963479</c:v>
                </c:pt>
                <c:pt idx="7">
                  <c:v>0.98809681206536737</c:v>
                </c:pt>
                <c:pt idx="8">
                  <c:v>0.98687949406676467</c:v>
                </c:pt>
              </c:numCache>
            </c:numRef>
          </c:val>
          <c:smooth val="0"/>
          <c:extLst>
            <c:ext xmlns:c16="http://schemas.microsoft.com/office/drawing/2014/chart" uri="{C3380CC4-5D6E-409C-BE32-E72D297353CC}">
              <c16:uniqueId val="{00000008-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1.0021811026888532</c:v>
                </c:pt>
                <c:pt idx="2">
                  <c:v>1.0034899974492237</c:v>
                </c:pt>
                <c:pt idx="3">
                  <c:v>1.0043705984667477</c:v>
                </c:pt>
                <c:pt idx="4">
                  <c:v>1.0045864094545864</c:v>
                </c:pt>
                <c:pt idx="5">
                  <c:v>1.0046008445552317</c:v>
                </c:pt>
                <c:pt idx="6">
                  <c:v>1.0041184251946498</c:v>
                </c:pt>
                <c:pt idx="7">
                  <c:v>1.0034421055207761</c:v>
                </c:pt>
                <c:pt idx="8">
                  <c:v>1.0024308224189191</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extLst xmlns:c15="http://schemas.microsoft.com/office/drawing/2012/chart"/>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Costs_Adjusted'!$X$61:$X$69</c:f>
              <c:numCache>
                <c:formatCode>0.00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1"/>
                <c:order val="1"/>
                <c:tx>
                  <c:strRef>
                    <c:extLst>
                      <c:ext uri="{02D57815-91ED-43cb-92C2-25804820EDAC}">
                        <c15:formulaRef>
                          <c15:sqref>'Unit Costs_Adjusted'!$Y$22</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Costs_Adjusted'!$Y$61:$Y$69</c15:sqref>
                        </c15:formulaRef>
                      </c:ext>
                    </c:extLst>
                    <c:numCache>
                      <c:formatCode>0.00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c:ext xmlns:c16="http://schemas.microsoft.com/office/drawing/2014/chart" uri="{C3380CC4-5D6E-409C-BE32-E72D297353CC}">
                    <c16:uniqueId val="{00000001-5EBD-4D00-BEE9-C5E0ABF7D00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Costs_Adjusted'!$Z$61:$Z$69</c15:sqref>
                        </c15:formulaRef>
                      </c:ext>
                    </c:extLst>
                    <c:numCache>
                      <c:formatCode>0.00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xmlns:c15="http://schemas.microsoft.com/office/drawing/2012/chart">
                  <c:ext xmlns:c16="http://schemas.microsoft.com/office/drawing/2014/chart" uri="{C3380CC4-5D6E-409C-BE32-E72D297353CC}">
                    <c16:uniqueId val="{00000002-5EBD-4D00-BEE9-C5E0ABF7D00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Costs_Adjusted'!$AA$61:$AA$69</c15:sqref>
                        </c15:formulaRef>
                      </c:ext>
                    </c:extLst>
                    <c:numCache>
                      <c:formatCode>0.00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xmlns:c15="http://schemas.microsoft.com/office/drawing/2012/chart">
                  <c:ext xmlns:c16="http://schemas.microsoft.com/office/drawing/2014/chart" uri="{C3380CC4-5D6E-409C-BE32-E72D297353CC}">
                    <c16:uniqueId val="{00000003-5EBD-4D00-BEE9-C5E0ABF7D00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Costs_Adjusted'!$AB$22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Costs_Adjusted'!$AB$61:$AB$69</c15:sqref>
                        </c15:formulaRef>
                      </c:ext>
                    </c:extLst>
                    <c:numCache>
                      <c:formatCode>0.00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xmlns:c15="http://schemas.microsoft.com/office/drawing/2012/chart">
                  <c:ext xmlns:c16="http://schemas.microsoft.com/office/drawing/2014/chart" uri="{C3380CC4-5D6E-409C-BE32-E72D297353CC}">
                    <c16:uniqueId val="{00000004-5EBD-4D00-BEE9-C5E0ABF7D00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Costs_Adjusted'!$AC$61:$AC$69</c15:sqref>
                        </c15:formulaRef>
                      </c:ext>
                    </c:extLst>
                    <c:numCache>
                      <c:formatCode>0.00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xmlns:c15="http://schemas.microsoft.com/office/drawing/2012/chart">
                  <c:ext xmlns:c16="http://schemas.microsoft.com/office/drawing/2014/chart" uri="{C3380CC4-5D6E-409C-BE32-E72D297353CC}">
                    <c16:uniqueId val="{00000005-5EBD-4D00-BEE9-C5E0ABF7D00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Costs_Adjusted'!$AD$61:$AD$69</c15:sqref>
                        </c15:formulaRef>
                      </c:ext>
                    </c:extLst>
                    <c:numCache>
                      <c:formatCode>0.00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xmlns:c15="http://schemas.microsoft.com/office/drawing/2012/chart">
                  <c:ext xmlns:c16="http://schemas.microsoft.com/office/drawing/2014/chart" uri="{C3380CC4-5D6E-409C-BE32-E72D297353CC}">
                    <c16:uniqueId val="{00000006-5EBD-4D00-BEE9-C5E0ABF7D008}"/>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Costs_Adjusted'!$AE$61:$AE$69</c15:sqref>
                        </c15:formulaRef>
                      </c:ext>
                    </c:extLst>
                    <c:numCache>
                      <c:formatCode>0.00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xmlns:c15="http://schemas.microsoft.com/office/drawing/2012/chart">
                  <c:ext xmlns:c16="http://schemas.microsoft.com/office/drawing/2014/chart" uri="{C3380CC4-5D6E-409C-BE32-E72D297353CC}">
                    <c16:uniqueId val="{00000007-5EBD-4D00-BEE9-C5E0ABF7D00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Costs_Adjusted'!$AF$61:$AF$69</c15:sqref>
                        </c15:formulaRef>
                      </c:ext>
                    </c:extLst>
                    <c:numCache>
                      <c:formatCode>0.00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xmlns:c15="http://schemas.microsoft.com/office/drawing/2012/chart">
                  <c:ext xmlns:c16="http://schemas.microsoft.com/office/drawing/2014/chart" uri="{C3380CC4-5D6E-409C-BE32-E72D297353CC}">
                    <c16:uniqueId val="{00000008-5EBD-4D00-BEE9-C5E0ABF7D008}"/>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Costs_Adjusted'!$B$22</c:f>
              <c:strCache>
                <c:ptCount val="1"/>
                <c:pt idx="0">
                  <c:v>EC</c:v>
                </c:pt>
              </c:strCache>
              <c:extLst xmlns:c15="http://schemas.microsoft.com/office/drawing/2012/chart"/>
            </c:strRef>
          </c:tx>
          <c:spPr>
            <a:ln w="3810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Costs_Adjusted'!$B$23:$B$31</c:f>
              <c:numCache>
                <c:formatCode>#,##0</c:formatCode>
                <c:ptCount val="9"/>
                <c:pt idx="0">
                  <c:v>427097.8334989599</c:v>
                </c:pt>
                <c:pt idx="1">
                  <c:v>428818.11735196615</c:v>
                </c:pt>
                <c:pt idx="2">
                  <c:v>430091.15619645768</c:v>
                </c:pt>
                <c:pt idx="3">
                  <c:v>431201.96379511687</c:v>
                </c:pt>
                <c:pt idx="4">
                  <c:v>431899.1364343302</c:v>
                </c:pt>
                <c:pt idx="5">
                  <c:v>432385.07681308489</c:v>
                </c:pt>
                <c:pt idx="6">
                  <c:v>432467.0902814258</c:v>
                </c:pt>
                <c:pt idx="7">
                  <c:v>432376.28012678929</c:v>
                </c:pt>
                <c:pt idx="8">
                  <c:v>432239.64476698905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57F2-49DA-97CD-FFC26F5DAFAE}"/>
            </c:ext>
          </c:extLst>
        </c:ser>
        <c:ser>
          <c:idx val="9"/>
          <c:order val="9"/>
          <c:tx>
            <c:strRef>
              <c:f>'Unit Costs_Adjusted'!$K$22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Costs_Adjusted'!$K$23:$K$31</c:f>
              <c:numCache>
                <c:formatCode>#\ ###\ ###\ ##0</c:formatCode>
                <c:ptCount val="9"/>
                <c:pt idx="0">
                  <c:v>421578.56846976286</c:v>
                </c:pt>
                <c:pt idx="1">
                  <c:v>422971.33276772365</c:v>
                </c:pt>
                <c:pt idx="2">
                  <c:v>423929.83443068794</c:v>
                </c:pt>
                <c:pt idx="3">
                  <c:v>424692.50236958038</c:v>
                </c:pt>
                <c:pt idx="4">
                  <c:v>425190.00904472888</c:v>
                </c:pt>
                <c:pt idx="5">
                  <c:v>425590.7281550442</c:v>
                </c:pt>
                <c:pt idx="6">
                  <c:v>425808.87445678737</c:v>
                </c:pt>
                <c:pt idx="7">
                  <c:v>426023.70505211316</c:v>
                </c:pt>
                <c:pt idx="8">
                  <c:v>426112.95019737299</c:v>
                </c:pt>
              </c:numCache>
            </c:numRef>
          </c:val>
          <c:smooth val="0"/>
          <c:extLst>
            <c:ext xmlns:c16="http://schemas.microsoft.com/office/drawing/2014/chart" uri="{C3380CC4-5D6E-409C-BE32-E72D297353CC}">
              <c16:uniqueId val="{00000009-57F2-49DA-97CD-FFC26F5DAFAE}"/>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1"/>
                <c:order val="1"/>
                <c:tx>
                  <c:strRef>
                    <c:extLst>
                      <c:ext uri="{02D57815-91ED-43cb-92C2-25804820EDAC}">
                        <c15:formulaRef>
                          <c15:sqref>'Unit Costs_Adjusted'!$C$22</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Costs_Adjusted'!$C$23:$C$31</c15:sqref>
                        </c15:formulaRef>
                      </c:ext>
                    </c:extLst>
                    <c:numCache>
                      <c:formatCode>#,##0</c:formatCode>
                      <c:ptCount val="9"/>
                      <c:pt idx="0">
                        <c:v>420236.64934882807</c:v>
                      </c:pt>
                      <c:pt idx="1">
                        <c:v>421938.08865094552</c:v>
                      </c:pt>
                      <c:pt idx="2">
                        <c:v>423240.99128698348</c:v>
                      </c:pt>
                      <c:pt idx="3">
                        <c:v>424387.19682532555</c:v>
                      </c:pt>
                      <c:pt idx="4">
                        <c:v>425282.94947282097</c:v>
                      </c:pt>
                      <c:pt idx="5">
                        <c:v>426164.00407871057</c:v>
                      </c:pt>
                      <c:pt idx="6">
                        <c:v>427057.20125230122</c:v>
                      </c:pt>
                      <c:pt idx="7">
                        <c:v>427963.65846497624</c:v>
                      </c:pt>
                      <c:pt idx="8">
                        <c:v>428701.82970927277</c:v>
                      </c:pt>
                    </c:numCache>
                  </c:numRef>
                </c:val>
                <c:smooth val="0"/>
                <c:extLst>
                  <c:ext xmlns:c16="http://schemas.microsoft.com/office/drawing/2014/chart" uri="{C3380CC4-5D6E-409C-BE32-E72D297353CC}">
                    <c16:uniqueId val="{00000001-57F2-49DA-97CD-FFC26F5DAFA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Costs_Adjusted'!$D$22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Costs_Adjusted'!$D$23:$D$31</c15:sqref>
                        </c15:formulaRef>
                      </c:ext>
                    </c:extLst>
                    <c:numCache>
                      <c:formatCode>#,##0</c:formatCode>
                      <c:ptCount val="9"/>
                      <c:pt idx="0">
                        <c:v>407720.75551603263</c:v>
                      </c:pt>
                      <c:pt idx="1">
                        <c:v>409780.55505580513</c:v>
                      </c:pt>
                      <c:pt idx="2">
                        <c:v>411430.31821747357</c:v>
                      </c:pt>
                      <c:pt idx="3">
                        <c:v>412896.25586619682</c:v>
                      </c:pt>
                      <c:pt idx="4">
                        <c:v>414067.57312266796</c:v>
                      </c:pt>
                      <c:pt idx="5">
                        <c:v>415034.31841160305</c:v>
                      </c:pt>
                      <c:pt idx="6">
                        <c:v>415806.90120326803</c:v>
                      </c:pt>
                      <c:pt idx="7">
                        <c:v>416526.04984678741</c:v>
                      </c:pt>
                      <c:pt idx="8">
                        <c:v>417011.82605946244</c:v>
                      </c:pt>
                    </c:numCache>
                  </c:numRef>
                </c:val>
                <c:smooth val="0"/>
                <c:extLst xmlns:c15="http://schemas.microsoft.com/office/drawing/2012/chart">
                  <c:ext xmlns:c16="http://schemas.microsoft.com/office/drawing/2014/chart" uri="{C3380CC4-5D6E-409C-BE32-E72D297353CC}">
                    <c16:uniqueId val="{00000002-57F2-49DA-97CD-FFC26F5DAFA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Costs_Adjusted'!$E$22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Costs_Adjusted'!$E$23:$E$31</c15:sqref>
                        </c15:formulaRef>
                      </c:ext>
                    </c:extLst>
                    <c:numCache>
                      <c:formatCode>#,##0</c:formatCode>
                      <c:ptCount val="9"/>
                      <c:pt idx="0">
                        <c:v>425723.22990119067</c:v>
                      </c:pt>
                      <c:pt idx="1">
                        <c:v>427386.92105409445</c:v>
                      </c:pt>
                      <c:pt idx="2">
                        <c:v>428622.73799881752</c:v>
                      </c:pt>
                      <c:pt idx="3">
                        <c:v>429575.29228286131</c:v>
                      </c:pt>
                      <c:pt idx="4">
                        <c:v>430223.34300597868</c:v>
                      </c:pt>
                      <c:pt idx="5">
                        <c:v>430836.24555922323</c:v>
                      </c:pt>
                      <c:pt idx="6">
                        <c:v>431269.73712905589</c:v>
                      </c:pt>
                      <c:pt idx="7">
                        <c:v>431672.4905386648</c:v>
                      </c:pt>
                      <c:pt idx="8">
                        <c:v>431911.72963170498</c:v>
                      </c:pt>
                    </c:numCache>
                  </c:numRef>
                </c:val>
                <c:smooth val="0"/>
                <c:extLst xmlns:c15="http://schemas.microsoft.com/office/drawing/2012/chart">
                  <c:ext xmlns:c16="http://schemas.microsoft.com/office/drawing/2014/chart" uri="{C3380CC4-5D6E-409C-BE32-E72D297353CC}">
                    <c16:uniqueId val="{00000003-57F2-49DA-97CD-FFC26F5DAFA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Costs_Adjusted'!$F$22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Costs_Adjusted'!$F$23:$F$31</c15:sqref>
                        </c15:formulaRef>
                      </c:ext>
                    </c:extLst>
                    <c:numCache>
                      <c:formatCode>#,##0</c:formatCode>
                      <c:ptCount val="9"/>
                      <c:pt idx="0">
                        <c:v>435568.27204958699</c:v>
                      </c:pt>
                      <c:pt idx="1">
                        <c:v>435367.87168393662</c:v>
                      </c:pt>
                      <c:pt idx="2">
                        <c:v>434627.89045946882</c:v>
                      </c:pt>
                      <c:pt idx="3">
                        <c:v>433757.40270027996</c:v>
                      </c:pt>
                      <c:pt idx="4">
                        <c:v>432822.31173473375</c:v>
                      </c:pt>
                      <c:pt idx="5">
                        <c:v>431974.15399137471</c:v>
                      </c:pt>
                      <c:pt idx="6">
                        <c:v>430976.08516733674</c:v>
                      </c:pt>
                      <c:pt idx="7">
                        <c:v>430153.37282327691</c:v>
                      </c:pt>
                      <c:pt idx="8">
                        <c:v>429409.68772395985</c:v>
                      </c:pt>
                    </c:numCache>
                  </c:numRef>
                </c:val>
                <c:smooth val="0"/>
                <c:extLst xmlns:c15="http://schemas.microsoft.com/office/drawing/2012/chart">
                  <c:ext xmlns:c16="http://schemas.microsoft.com/office/drawing/2014/chart" uri="{C3380CC4-5D6E-409C-BE32-E72D297353CC}">
                    <c16:uniqueId val="{00000004-57F2-49DA-97CD-FFC26F5DAFA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Costs_Adjusted'!$G$22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Costs_Adjusted'!$G$23:$G$31</c15:sqref>
                        </c15:formulaRef>
                      </c:ext>
                    </c:extLst>
                    <c:numCache>
                      <c:formatCode>#,##0</c:formatCode>
                      <c:ptCount val="9"/>
                      <c:pt idx="0">
                        <c:v>422906.84154735098</c:v>
                      </c:pt>
                      <c:pt idx="1">
                        <c:v>424687.59137271758</c:v>
                      </c:pt>
                      <c:pt idx="2">
                        <c:v>425914.73438510025</c:v>
                      </c:pt>
                      <c:pt idx="3">
                        <c:v>426878.2799974347</c:v>
                      </c:pt>
                      <c:pt idx="4">
                        <c:v>427519.68675343465</c:v>
                      </c:pt>
                      <c:pt idx="5">
                        <c:v>428015.33908672887</c:v>
                      </c:pt>
                      <c:pt idx="6">
                        <c:v>428249.15950402431</c:v>
                      </c:pt>
                      <c:pt idx="7">
                        <c:v>428537.78548617201</c:v>
                      </c:pt>
                      <c:pt idx="8">
                        <c:v>428716.98541544453</c:v>
                      </c:pt>
                    </c:numCache>
                  </c:numRef>
                </c:val>
                <c:smooth val="0"/>
                <c:extLst xmlns:c15="http://schemas.microsoft.com/office/drawing/2012/chart">
                  <c:ext xmlns:c16="http://schemas.microsoft.com/office/drawing/2014/chart" uri="{C3380CC4-5D6E-409C-BE32-E72D297353CC}">
                    <c16:uniqueId val="{00000005-57F2-49DA-97CD-FFC26F5DAFA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Costs_Adjusted'!$H$22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Costs_Adjusted'!$H$23:$H$31</c15:sqref>
                        </c15:formulaRef>
                      </c:ext>
                    </c:extLst>
                    <c:numCache>
                      <c:formatCode>#,##0</c:formatCode>
                      <c:ptCount val="9"/>
                      <c:pt idx="0">
                        <c:v>407003.80167556053</c:v>
                      </c:pt>
                      <c:pt idx="1">
                        <c:v>409791.43973425886</c:v>
                      </c:pt>
                      <c:pt idx="2">
                        <c:v>411984.65286274243</c:v>
                      </c:pt>
                      <c:pt idx="3">
                        <c:v>414003.06531004736</c:v>
                      </c:pt>
                      <c:pt idx="4">
                        <c:v>415434.75336117228</c:v>
                      </c:pt>
                      <c:pt idx="5">
                        <c:v>416615.24871470279</c:v>
                      </c:pt>
                      <c:pt idx="6">
                        <c:v>417652.63437333493</c:v>
                      </c:pt>
                      <c:pt idx="7">
                        <c:v>418733.70206151414</c:v>
                      </c:pt>
                      <c:pt idx="8">
                        <c:v>419637.56876002275</c:v>
                      </c:pt>
                    </c:numCache>
                  </c:numRef>
                </c:val>
                <c:smooth val="0"/>
                <c:extLst xmlns:c15="http://schemas.microsoft.com/office/drawing/2012/chart">
                  <c:ext xmlns:c16="http://schemas.microsoft.com/office/drawing/2014/chart" uri="{C3380CC4-5D6E-409C-BE32-E72D297353CC}">
                    <c16:uniqueId val="{00000006-57F2-49DA-97CD-FFC26F5DAFA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Costs_Adjusted'!$I$22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Costs_Adjusted'!$I$23:$I$31</c15:sqref>
                        </c15:formulaRef>
                      </c:ext>
                    </c:extLst>
                    <c:numCache>
                      <c:formatCode>#,##0</c:formatCode>
                      <c:ptCount val="9"/>
                      <c:pt idx="0">
                        <c:v>415171.53984414111</c:v>
                      </c:pt>
                      <c:pt idx="1">
                        <c:v>417097.3532865569</c:v>
                      </c:pt>
                      <c:pt idx="2">
                        <c:v>418488.80751449708</c:v>
                      </c:pt>
                      <c:pt idx="3">
                        <c:v>419622.20527495665</c:v>
                      </c:pt>
                      <c:pt idx="4">
                        <c:v>420452.10589798674</c:v>
                      </c:pt>
                      <c:pt idx="5">
                        <c:v>421106.29631754739</c:v>
                      </c:pt>
                      <c:pt idx="6">
                        <c:v>421590.50008862588</c:v>
                      </c:pt>
                      <c:pt idx="7">
                        <c:v>421980.36350735585</c:v>
                      </c:pt>
                      <c:pt idx="8">
                        <c:v>422203.0127092154</c:v>
                      </c:pt>
                    </c:numCache>
                  </c:numRef>
                </c:val>
                <c:smooth val="0"/>
                <c:extLst xmlns:c15="http://schemas.microsoft.com/office/drawing/2012/chart">
                  <c:ext xmlns:c16="http://schemas.microsoft.com/office/drawing/2014/chart" uri="{C3380CC4-5D6E-409C-BE32-E72D297353CC}">
                    <c16:uniqueId val="{00000007-57F2-49DA-97CD-FFC26F5DAFA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Costs_Adjusted'!$J$22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Costs_Adjusted'!$J$23:$J$31</c15:sqref>
                        </c15:formulaRef>
                      </c:ext>
                    </c:extLst>
                    <c:numCache>
                      <c:formatCode>#,##0</c:formatCode>
                      <c:ptCount val="9"/>
                      <c:pt idx="0">
                        <c:v>420713.31785980205</c:v>
                      </c:pt>
                      <c:pt idx="1">
                        <c:v>421474.03569226072</c:v>
                      </c:pt>
                      <c:pt idx="2">
                        <c:v>422046.08013001329</c:v>
                      </c:pt>
                      <c:pt idx="3">
                        <c:v>422470.7809837879</c:v>
                      </c:pt>
                      <c:pt idx="4">
                        <c:v>422771.51280972734</c:v>
                      </c:pt>
                      <c:pt idx="5">
                        <c:v>422977.72992553242</c:v>
                      </c:pt>
                      <c:pt idx="6">
                        <c:v>423117.24742378894</c:v>
                      </c:pt>
                      <c:pt idx="7">
                        <c:v>423308.19924305129</c:v>
                      </c:pt>
                      <c:pt idx="8">
                        <c:v>423327.5119227703</c:v>
                      </c:pt>
                    </c:numCache>
                  </c:numRef>
                </c:val>
                <c:smooth val="0"/>
                <c:extLst xmlns:c15="http://schemas.microsoft.com/office/drawing/2012/chart">
                  <c:ext xmlns:c16="http://schemas.microsoft.com/office/drawing/2014/chart" uri="{C3380CC4-5D6E-409C-BE32-E72D297353CC}">
                    <c16:uniqueId val="{00000008-57F2-49DA-97CD-FFC26F5DAFAE}"/>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0"/>
          <c:order val="0"/>
          <c:tx>
            <c:strRef>
              <c:f>'Headcount Data'!$O$1</c:f>
              <c:strCache>
                <c:ptCount val="1"/>
                <c:pt idx="0">
                  <c:v>EC</c:v>
                </c:pt>
              </c:strCache>
              <c:extLst xmlns:c15="http://schemas.microsoft.com/office/drawing/2012/chart"/>
            </c:strRef>
          </c:tx>
          <c:spPr>
            <a:ln w="38100" cap="rnd">
              <a:solidFill>
                <a:srgbClr val="FF0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Data'!$O$408:$O$452</c:f>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41B5-4BDA-962D-1FA03E50DE0C}"/>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9-41B5-4BDA-962D-1FA03E50DE0C}"/>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1"/>
                <c:tx>
                  <c:strRef>
                    <c:extLst>
                      <c:ex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c:ext xmlns:c16="http://schemas.microsoft.com/office/drawing/2014/chart" uri="{C3380CC4-5D6E-409C-BE32-E72D297353CC}">
                    <c16:uniqueId val="{00000001-41B5-4BDA-962D-1FA03E50DE0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41B5-4BDA-962D-1FA03E50DE0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41B5-4BDA-962D-1FA03E50DE0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41B5-4BDA-962D-1FA03E50DE0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41B5-4BDA-962D-1FA03E50DE0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41B5-4BDA-962D-1FA03E50DE0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41B5-4BDA-962D-1FA03E50DE0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41B5-4BDA-962D-1FA03E50DE0C}"/>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Costs_Adjusted'!$M$22</c:f>
              <c:strCache>
                <c:ptCount val="1"/>
                <c:pt idx="0">
                  <c:v>EC</c:v>
                </c:pt>
              </c:strCache>
              <c:extLst xmlns:c15="http://schemas.microsoft.com/office/drawing/2012/chart"/>
            </c:strRef>
          </c:tx>
          <c:spPr>
            <a:ln w="3810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Costs_Adjusted'!$M$23:$M$31</c:f>
              <c:numCache>
                <c:formatCode>#,##0</c:formatCode>
                <c:ptCount val="9"/>
                <c:pt idx="0">
                  <c:v>621425.20331158314</c:v>
                </c:pt>
                <c:pt idx="1">
                  <c:v>621063.2680900183</c:v>
                </c:pt>
                <c:pt idx="2">
                  <c:v>620080.47758891887</c:v>
                </c:pt>
                <c:pt idx="3">
                  <c:v>618726.64102162421</c:v>
                </c:pt>
                <c:pt idx="4">
                  <c:v>616901.56181908131</c:v>
                </c:pt>
                <c:pt idx="5">
                  <c:v>614957.15766249981</c:v>
                </c:pt>
                <c:pt idx="6">
                  <c:v>612432.34834290389</c:v>
                </c:pt>
                <c:pt idx="7">
                  <c:v>608777.78481357661</c:v>
                </c:pt>
                <c:pt idx="8">
                  <c:v>605213.88365633436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C486-46E7-BD87-8DD75C674C1D}"/>
            </c:ext>
          </c:extLst>
        </c:ser>
        <c:ser>
          <c:idx val="9"/>
          <c:order val="9"/>
          <c:tx>
            <c:strRef>
              <c:f>'Unit Costs_Adjusted'!$V$22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Costs_Adjusted'!$V$23:$V$31</c:f>
              <c:numCache>
                <c:formatCode>#\ ###\ ###\ ##0</c:formatCode>
                <c:ptCount val="9"/>
                <c:pt idx="0">
                  <c:v>620131.71358132712</c:v>
                </c:pt>
                <c:pt idx="1">
                  <c:v>617408.06240908313</c:v>
                </c:pt>
                <c:pt idx="2">
                  <c:v>614362.03659499192</c:v>
                </c:pt>
                <c:pt idx="3">
                  <c:v>611195.54673628393</c:v>
                </c:pt>
                <c:pt idx="4">
                  <c:v>607784.07363677444</c:v>
                </c:pt>
                <c:pt idx="5">
                  <c:v>604634.92589325877</c:v>
                </c:pt>
                <c:pt idx="6">
                  <c:v>601484.09100405395</c:v>
                </c:pt>
                <c:pt idx="7">
                  <c:v>598284.68283917755</c:v>
                </c:pt>
                <c:pt idx="8">
                  <c:v>595097.56387270289</c:v>
                </c:pt>
              </c:numCache>
            </c:numRef>
          </c:val>
          <c:smooth val="0"/>
          <c:extLst>
            <c:ext xmlns:c16="http://schemas.microsoft.com/office/drawing/2014/chart" uri="{C3380CC4-5D6E-409C-BE32-E72D297353CC}">
              <c16:uniqueId val="{00000009-C486-46E7-BD87-8DD75C674C1D}"/>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1"/>
                <c:order val="1"/>
                <c:tx>
                  <c:strRef>
                    <c:extLst>
                      <c:ext uri="{02D57815-91ED-43cb-92C2-25804820EDAC}">
                        <c15:formulaRef>
                          <c15:sqref>'Unit Costs_Adjusted'!$N$22</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Costs_Adjusted'!$N$23:$N$31</c15:sqref>
                        </c15:formulaRef>
                      </c:ext>
                    </c:extLst>
                    <c:numCache>
                      <c:formatCode>#,##0</c:formatCode>
                      <c:ptCount val="9"/>
                      <c:pt idx="0">
                        <c:v>627501.82027508796</c:v>
                      </c:pt>
                      <c:pt idx="1">
                        <c:v>624213.75074195687</c:v>
                      </c:pt>
                      <c:pt idx="2">
                        <c:v>619936.1550974641</c:v>
                      </c:pt>
                      <c:pt idx="3">
                        <c:v>615739.1318988658</c:v>
                      </c:pt>
                      <c:pt idx="4">
                        <c:v>611313.06451955996</c:v>
                      </c:pt>
                      <c:pt idx="5">
                        <c:v>607623.37075408944</c:v>
                      </c:pt>
                      <c:pt idx="6">
                        <c:v>604256.36748828006</c:v>
                      </c:pt>
                      <c:pt idx="7">
                        <c:v>601071.74192471104</c:v>
                      </c:pt>
                      <c:pt idx="8">
                        <c:v>597586.46530154243</c:v>
                      </c:pt>
                    </c:numCache>
                  </c:numRef>
                </c:val>
                <c:smooth val="0"/>
                <c:extLst>
                  <c:ext xmlns:c16="http://schemas.microsoft.com/office/drawing/2014/chart" uri="{C3380CC4-5D6E-409C-BE32-E72D297353CC}">
                    <c16:uniqueId val="{00000001-C486-46E7-BD87-8DD75C674C1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Costs_Adjusted'!$O$22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Costs_Adjusted'!$O$23:$O$31</c15:sqref>
                        </c15:formulaRef>
                      </c:ext>
                    </c:extLst>
                    <c:numCache>
                      <c:formatCode>#,##0</c:formatCode>
                      <c:ptCount val="9"/>
                      <c:pt idx="0">
                        <c:v>609961.53385831311</c:v>
                      </c:pt>
                      <c:pt idx="1">
                        <c:v>607932.8940304931</c:v>
                      </c:pt>
                      <c:pt idx="2">
                        <c:v>605745.78514930338</c:v>
                      </c:pt>
                      <c:pt idx="3">
                        <c:v>603625.33962797129</c:v>
                      </c:pt>
                      <c:pt idx="4">
                        <c:v>601276.5502807087</c:v>
                      </c:pt>
                      <c:pt idx="5">
                        <c:v>599195.66845113644</c:v>
                      </c:pt>
                      <c:pt idx="6">
                        <c:v>597570.19435168942</c:v>
                      </c:pt>
                      <c:pt idx="7">
                        <c:v>595926.15072501823</c:v>
                      </c:pt>
                      <c:pt idx="8">
                        <c:v>593969.0468800388</c:v>
                      </c:pt>
                    </c:numCache>
                  </c:numRef>
                </c:val>
                <c:smooth val="0"/>
                <c:extLst xmlns:c15="http://schemas.microsoft.com/office/drawing/2012/chart">
                  <c:ext xmlns:c16="http://schemas.microsoft.com/office/drawing/2014/chart" uri="{C3380CC4-5D6E-409C-BE32-E72D297353CC}">
                    <c16:uniqueId val="{00000002-C486-46E7-BD87-8DD75C674C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Costs_Adjusted'!$P$22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Costs_Adjusted'!$P$23:$P$31</c15:sqref>
                        </c15:formulaRef>
                      </c:ext>
                    </c:extLst>
                    <c:numCache>
                      <c:formatCode>#,##0</c:formatCode>
                      <c:ptCount val="9"/>
                      <c:pt idx="0">
                        <c:v>619966.87318681937</c:v>
                      </c:pt>
                      <c:pt idx="1">
                        <c:v>618763.04115984868</c:v>
                      </c:pt>
                      <c:pt idx="2">
                        <c:v>617122.35805856215</c:v>
                      </c:pt>
                      <c:pt idx="3">
                        <c:v>615431.87054813514</c:v>
                      </c:pt>
                      <c:pt idx="4">
                        <c:v>613187.85198962677</c:v>
                      </c:pt>
                      <c:pt idx="5">
                        <c:v>611135.4344300474</c:v>
                      </c:pt>
                      <c:pt idx="6">
                        <c:v>608983.8349295794</c:v>
                      </c:pt>
                      <c:pt idx="7">
                        <c:v>606498.87923924811</c:v>
                      </c:pt>
                      <c:pt idx="8">
                        <c:v>603916.38211120479</c:v>
                      </c:pt>
                    </c:numCache>
                  </c:numRef>
                </c:val>
                <c:smooth val="0"/>
                <c:extLst xmlns:c15="http://schemas.microsoft.com/office/drawing/2012/chart">
                  <c:ext xmlns:c16="http://schemas.microsoft.com/office/drawing/2014/chart" uri="{C3380CC4-5D6E-409C-BE32-E72D297353CC}">
                    <c16:uniqueId val="{00000003-C486-46E7-BD87-8DD75C674C1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Costs_Adjusted'!$Q$22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Costs_Adjusted'!$Q$23:$Q$31</c15:sqref>
                        </c15:formulaRef>
                      </c:ext>
                    </c:extLst>
                    <c:numCache>
                      <c:formatCode>#,##0</c:formatCode>
                      <c:ptCount val="9"/>
                      <c:pt idx="0">
                        <c:v>639202.62227746099</c:v>
                      </c:pt>
                      <c:pt idx="1">
                        <c:v>630894.68408428901</c:v>
                      </c:pt>
                      <c:pt idx="2">
                        <c:v>622662.97866547061</c:v>
                      </c:pt>
                      <c:pt idx="3">
                        <c:v>614981.04256650363</c:v>
                      </c:pt>
                      <c:pt idx="4">
                        <c:v>607980.6318184858</c:v>
                      </c:pt>
                      <c:pt idx="5">
                        <c:v>601696.73363431648</c:v>
                      </c:pt>
                      <c:pt idx="6">
                        <c:v>595203.91776237206</c:v>
                      </c:pt>
                      <c:pt idx="7">
                        <c:v>589622.40251294558</c:v>
                      </c:pt>
                      <c:pt idx="8">
                        <c:v>584653.92520099855</c:v>
                      </c:pt>
                    </c:numCache>
                  </c:numRef>
                </c:val>
                <c:smooth val="0"/>
                <c:extLst xmlns:c15="http://schemas.microsoft.com/office/drawing/2012/chart">
                  <c:ext xmlns:c16="http://schemas.microsoft.com/office/drawing/2014/chart" uri="{C3380CC4-5D6E-409C-BE32-E72D297353CC}">
                    <c16:uniqueId val="{00000004-C486-46E7-BD87-8DD75C674C1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Costs_Adjusted'!$R$22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Costs_Adjusted'!$R$23:$R$31</c15:sqref>
                        </c15:formulaRef>
                      </c:ext>
                    </c:extLst>
                    <c:numCache>
                      <c:formatCode>#,##0</c:formatCode>
                      <c:ptCount val="9"/>
                      <c:pt idx="0">
                        <c:v>614494.50111719163</c:v>
                      </c:pt>
                      <c:pt idx="1">
                        <c:v>613139.08530171064</c:v>
                      </c:pt>
                      <c:pt idx="2">
                        <c:v>610985.18756662891</c:v>
                      </c:pt>
                      <c:pt idx="3">
                        <c:v>608457.01109838067</c:v>
                      </c:pt>
                      <c:pt idx="4">
                        <c:v>605139.52831193001</c:v>
                      </c:pt>
                      <c:pt idx="5">
                        <c:v>601487.79984223738</c:v>
                      </c:pt>
                      <c:pt idx="6">
                        <c:v>598056.79955283098</c:v>
                      </c:pt>
                      <c:pt idx="7">
                        <c:v>594709.39064685593</c:v>
                      </c:pt>
                      <c:pt idx="8">
                        <c:v>591748.24918937555</c:v>
                      </c:pt>
                    </c:numCache>
                  </c:numRef>
                </c:val>
                <c:smooth val="0"/>
                <c:extLst xmlns:c15="http://schemas.microsoft.com/office/drawing/2012/chart">
                  <c:ext xmlns:c16="http://schemas.microsoft.com/office/drawing/2014/chart" uri="{C3380CC4-5D6E-409C-BE32-E72D297353CC}">
                    <c16:uniqueId val="{00000005-C486-46E7-BD87-8DD75C674C1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Costs_Adjusted'!$S$22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Costs_Adjusted'!$S$23:$S$31</c15:sqref>
                        </c15:formulaRef>
                      </c:ext>
                    </c:extLst>
                    <c:numCache>
                      <c:formatCode>#,##0</c:formatCode>
                      <c:ptCount val="9"/>
                      <c:pt idx="0">
                        <c:v>623360.21509190835</c:v>
                      </c:pt>
                      <c:pt idx="1">
                        <c:v>618820.85748427338</c:v>
                      </c:pt>
                      <c:pt idx="2">
                        <c:v>614746.6822769657</c:v>
                      </c:pt>
                      <c:pt idx="3">
                        <c:v>610584.08771367441</c:v>
                      </c:pt>
                      <c:pt idx="4">
                        <c:v>605519.15277064708</c:v>
                      </c:pt>
                      <c:pt idx="5">
                        <c:v>601244.77766471566</c:v>
                      </c:pt>
                      <c:pt idx="6">
                        <c:v>597082.82923308306</c:v>
                      </c:pt>
                      <c:pt idx="7">
                        <c:v>593611.62785108841</c:v>
                      </c:pt>
                      <c:pt idx="8">
                        <c:v>588730.76362049382</c:v>
                      </c:pt>
                    </c:numCache>
                  </c:numRef>
                </c:val>
                <c:smooth val="0"/>
                <c:extLst xmlns:c15="http://schemas.microsoft.com/office/drawing/2012/chart">
                  <c:ext xmlns:c16="http://schemas.microsoft.com/office/drawing/2014/chart" uri="{C3380CC4-5D6E-409C-BE32-E72D297353CC}">
                    <c16:uniqueId val="{00000006-C486-46E7-BD87-8DD75C674C1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Costs_Adjusted'!$T$22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Costs_Adjusted'!$T$23:$T$31</c15:sqref>
                        </c15:formulaRef>
                      </c:ext>
                    </c:extLst>
                    <c:numCache>
                      <c:formatCode>#,##0</c:formatCode>
                      <c:ptCount val="9"/>
                      <c:pt idx="0">
                        <c:v>609299.88323942968</c:v>
                      </c:pt>
                      <c:pt idx="1">
                        <c:v>608164.79526367027</c:v>
                      </c:pt>
                      <c:pt idx="2">
                        <c:v>607083.48897417914</c:v>
                      </c:pt>
                      <c:pt idx="3">
                        <c:v>605293.74475083209</c:v>
                      </c:pt>
                      <c:pt idx="4">
                        <c:v>603164.98852170468</c:v>
                      </c:pt>
                      <c:pt idx="5">
                        <c:v>601046.27996522805</c:v>
                      </c:pt>
                      <c:pt idx="6">
                        <c:v>598032.54177125474</c:v>
                      </c:pt>
                      <c:pt idx="7">
                        <c:v>595092.87156323425</c:v>
                      </c:pt>
                      <c:pt idx="8">
                        <c:v>591973.23644558957</c:v>
                      </c:pt>
                    </c:numCache>
                  </c:numRef>
                </c:val>
                <c:smooth val="0"/>
                <c:extLst xmlns:c15="http://schemas.microsoft.com/office/drawing/2012/chart">
                  <c:ext xmlns:c16="http://schemas.microsoft.com/office/drawing/2014/chart" uri="{C3380CC4-5D6E-409C-BE32-E72D297353CC}">
                    <c16:uniqueId val="{00000007-C486-46E7-BD87-8DD75C674C1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Costs_Adjusted'!$U$22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Costs_Adjusted'!$U$23:$U$31</c15:sqref>
                        </c15:formulaRef>
                      </c:ext>
                    </c:extLst>
                    <c:numCache>
                      <c:formatCode>#,##0</c:formatCode>
                      <c:ptCount val="9"/>
                      <c:pt idx="0">
                        <c:v>626618.07785912184</c:v>
                      </c:pt>
                      <c:pt idx="1">
                        <c:v>619049.39506034926</c:v>
                      </c:pt>
                      <c:pt idx="2">
                        <c:v>611993.84642326715</c:v>
                      </c:pt>
                      <c:pt idx="3">
                        <c:v>604818.7215939837</c:v>
                      </c:pt>
                      <c:pt idx="4">
                        <c:v>598471.82260915416</c:v>
                      </c:pt>
                      <c:pt idx="5">
                        <c:v>593171.11869359191</c:v>
                      </c:pt>
                      <c:pt idx="6">
                        <c:v>588719.15266564523</c:v>
                      </c:pt>
                      <c:pt idx="7">
                        <c:v>584791.1414591322</c:v>
                      </c:pt>
                      <c:pt idx="8">
                        <c:v>581413.85086119524</c:v>
                      </c:pt>
                    </c:numCache>
                  </c:numRef>
                </c:val>
                <c:smooth val="0"/>
                <c:extLst xmlns:c15="http://schemas.microsoft.com/office/drawing/2012/chart">
                  <c:ext xmlns:c16="http://schemas.microsoft.com/office/drawing/2014/chart" uri="{C3380CC4-5D6E-409C-BE32-E72D297353CC}">
                    <c16:uniqueId val="{00000008-C486-46E7-BD87-8DD75C674C1D}"/>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5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Eastern Cape (2021)</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Province and rank'!$B$3:$E$3</c:f>
              <c:strCache>
                <c:ptCount val="4"/>
                <c:pt idx="0">
                  <c:v>Teacher (L1)</c:v>
                </c:pt>
                <c:pt idx="1">
                  <c:v>HOD</c:v>
                </c:pt>
                <c:pt idx="2">
                  <c:v>Deputy</c:v>
                </c:pt>
                <c:pt idx="3">
                  <c:v>Principal</c:v>
                </c:pt>
              </c:strCache>
            </c:strRef>
          </c:cat>
          <c:val>
            <c:numRef>
              <c:f>'by Province and rank'!$B$4:$E$4</c:f>
              <c:numCache>
                <c:formatCode>0%</c:formatCode>
                <c:ptCount val="4"/>
                <c:pt idx="0">
                  <c:v>0.76515018999999995</c:v>
                </c:pt>
                <c:pt idx="1">
                  <c:v>0.70948999000000001</c:v>
                </c:pt>
                <c:pt idx="2">
                  <c:v>0.47281487</c:v>
                </c:pt>
                <c:pt idx="3">
                  <c:v>0.38611986999999998</c:v>
                </c:pt>
              </c:numCache>
            </c:numRef>
          </c:val>
          <c:extLst>
            <c:ext xmlns:c16="http://schemas.microsoft.com/office/drawing/2014/chart" uri="{C3380CC4-5D6E-409C-BE32-E72D297353CC}">
              <c16:uniqueId val="{00000000-9E19-429D-8398-F4916D09668C}"/>
            </c:ext>
          </c:extLst>
        </c:ser>
        <c:dLbls>
          <c:showLegendKey val="0"/>
          <c:showVal val="0"/>
          <c:showCatName val="0"/>
          <c:showSerName val="0"/>
          <c:showPercent val="0"/>
          <c:showBubbleSize val="0"/>
        </c:dLbls>
        <c:gapWidth val="50"/>
        <c:overlap val="-27"/>
        <c:axId val="1686584736"/>
        <c:axId val="1686581376"/>
      </c:barChart>
      <c:catAx>
        <c:axId val="168658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1376"/>
        <c:crosses val="autoZero"/>
        <c:auto val="1"/>
        <c:lblAlgn val="ctr"/>
        <c:lblOffset val="100"/>
        <c:noMultiLvlLbl val="0"/>
      </c:catAx>
      <c:valAx>
        <c:axId val="168658137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female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4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8.3635398690611526E-2"/>
          <c:w val="0.83830668030623146"/>
          <c:h val="0.6667811935166057"/>
        </c:manualLayout>
      </c:layout>
      <c:lineChart>
        <c:grouping val="standard"/>
        <c:varyColors val="0"/>
        <c:ser>
          <c:idx val="0"/>
          <c:order val="0"/>
          <c:tx>
            <c:strRef>
              <c:f>'HeadCountShift-Prov-21_30'!$Z$2</c:f>
              <c:strCache>
                <c:ptCount val="1"/>
                <c:pt idx="0">
                  <c:v>EC</c:v>
                </c:pt>
              </c:strCache>
              <c:extLst xmlns:c15="http://schemas.microsoft.com/office/drawing/2012/chart"/>
            </c:strRef>
          </c:tx>
          <c:spPr>
            <a:ln w="38100" cap="rnd">
              <a:solidFill>
                <a:srgbClr val="FF0000"/>
              </a:solidFill>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'HeadCountShift-Prov-21_30'!$Z$5:$Z$49</c:f>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A6EC-47CA-ACDF-7AB20129A8DF}"/>
            </c:ext>
          </c:extLst>
        </c:ser>
        <c:ser>
          <c:idx val="10"/>
          <c:order val="10"/>
          <c:tx>
            <c:strRef>
              <c:f>'HeadCountShift-Prov-21_30'!$AJ$2</c:f>
              <c:strCache>
                <c:ptCount val="1"/>
                <c:pt idx="0">
                  <c:v>EC '30</c:v>
                </c:pt>
              </c:strCache>
              <c:extLst xmlns:c15="http://schemas.microsoft.com/office/drawing/2012/chart"/>
            </c:strRef>
          </c:tx>
          <c:spPr>
            <a:ln w="50800" cap="rnd">
              <a:solidFill>
                <a:srgbClr val="FF0000"/>
              </a:solidFill>
              <a:prstDash val="sysDash"/>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'HeadCountShift-Prov-21_30'!$AJ$5:$AJ$49</c:f>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A-A6EC-47CA-ACDF-7AB20129A8DF}"/>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1"/>
                <c:tx>
                  <c:strRef>
                    <c:extLst>
                      <c:ex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'HeadCountShift-Prov-21_30'!$AA$5:$AA$49</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c:ext xmlns:c16="http://schemas.microsoft.com/office/drawing/2014/chart" uri="{C3380CC4-5D6E-409C-BE32-E72D297353CC}">
                    <c16:uniqueId val="{00000001-A6EC-47CA-ACDF-7AB20129A8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'HeadCountShift-Prov-21_30'!$AB$5:$AB$49</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A6EC-47CA-ACDF-7AB20129A8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'HeadCountShift-Prov-21_30'!$AC$5:$AC$49</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A6EC-47CA-ACDF-7AB20129A8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'HeadCountShift-Prov-21_30'!$AD$5:$AD$49</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A6EC-47CA-ACDF-7AB20129A8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'HeadCountShift-Prov-21_30'!$AE$5:$AE$49</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A6EC-47CA-ACDF-7AB20129A8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'HeadCountShift-Prov-21_30'!$AF$5:$AF$49</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A6EC-47CA-ACDF-7AB20129A8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'HeadCountShift-Prov-21_30'!$AG$5:$AG$49</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A6EC-47CA-ACDF-7AB20129A8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'HeadCountShift-Prov-21_30'!$AH$5:$AH$49</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A6EC-47CA-ACDF-7AB20129A8D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'HeadCountShift-Prov-21_30'!$AI$5:$AI$49</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A6EC-47CA-ACDF-7AB20129A8D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'HeadCountShift-Prov-21_30'!$AK$5:$AK$49</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A6EC-47CA-ACDF-7AB20129A8D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'HeadCountShift-Prov-21_30'!$AL$5:$AL$49</c15:sqref>
                        </c15:formulaRef>
                      </c:ext>
                    </c:extLst>
                    <c:numCache>
                      <c:formatCode>0.0%</c:formatCode>
                      <c:ptCount val="45"/>
                      <c:pt idx="0">
                        <c:v>1.5630698692231543E-4</c:v>
                      </c:pt>
                      <c:pt idx="1">
                        <c:v>1.185327984160892E-3</c:v>
                      </c:pt>
                      <c:pt idx="2">
                        <c:v>1.0485593706038659E-2</c:v>
                      </c:pt>
                      <c:pt idx="3">
                        <c:v>1.9629552440994111E-2</c:v>
                      </c:pt>
                      <c:pt idx="4">
                        <c:v>2.7340697129161675E-2</c:v>
                      </c:pt>
                      <c:pt idx="5">
                        <c:v>3.3241285885479081E-2</c:v>
                      </c:pt>
                      <c:pt idx="6">
                        <c:v>3.226436721721461E-2</c:v>
                      </c:pt>
                      <c:pt idx="7">
                        <c:v>3.1026936904079611E-2</c:v>
                      </c:pt>
                      <c:pt idx="8">
                        <c:v>2.9489918199343511E-2</c:v>
                      </c:pt>
                      <c:pt idx="9">
                        <c:v>2.805710415255562E-2</c:v>
                      </c:pt>
                      <c:pt idx="10">
                        <c:v>2.7119262231021728E-2</c:v>
                      </c:pt>
                      <c:pt idx="11">
                        <c:v>2.6585213359037151E-2</c:v>
                      </c:pt>
                      <c:pt idx="12">
                        <c:v>2.5986036575834939E-2</c:v>
                      </c:pt>
                      <c:pt idx="13">
                        <c:v>2.6402855207627782E-2</c:v>
                      </c:pt>
                      <c:pt idx="14">
                        <c:v>2.6363778460897203E-2</c:v>
                      </c:pt>
                      <c:pt idx="15">
                        <c:v>2.8070129734799144E-2</c:v>
                      </c:pt>
                      <c:pt idx="16">
                        <c:v>2.8096180899286199E-2</c:v>
                      </c:pt>
                      <c:pt idx="17">
                        <c:v>2.6819673839420622E-2</c:v>
                      </c:pt>
                      <c:pt idx="18">
                        <c:v>2.5087271401031626E-2</c:v>
                      </c:pt>
                      <c:pt idx="19">
                        <c:v>2.3823789923409576E-2</c:v>
                      </c:pt>
                      <c:pt idx="20">
                        <c:v>2.1453133955087793E-2</c:v>
                      </c:pt>
                      <c:pt idx="21">
                        <c:v>2.0684624602719741E-2</c:v>
                      </c:pt>
                      <c:pt idx="22">
                        <c:v>2.0059396655030481E-2</c:v>
                      </c:pt>
                      <c:pt idx="23">
                        <c:v>1.9629552440994111E-2</c:v>
                      </c:pt>
                      <c:pt idx="24">
                        <c:v>1.9746782681185848E-2</c:v>
                      </c:pt>
                      <c:pt idx="25">
                        <c:v>1.904340124003543E-2</c:v>
                      </c:pt>
                      <c:pt idx="26">
                        <c:v>1.8887094253113114E-2</c:v>
                      </c:pt>
                      <c:pt idx="27">
                        <c:v>1.7597561611004012E-2</c:v>
                      </c:pt>
                      <c:pt idx="28">
                        <c:v>1.7376126712864065E-2</c:v>
                      </c:pt>
                      <c:pt idx="29">
                        <c:v>1.6907205752097119E-2</c:v>
                      </c:pt>
                      <c:pt idx="30">
                        <c:v>1.781899650914396E-2</c:v>
                      </c:pt>
                      <c:pt idx="31">
                        <c:v>1.7506382535299327E-2</c:v>
                      </c:pt>
                      <c:pt idx="32">
                        <c:v>1.9994268743812847E-2</c:v>
                      </c:pt>
                      <c:pt idx="33">
                        <c:v>2.3406971291616736E-2</c:v>
                      </c:pt>
                      <c:pt idx="34">
                        <c:v>2.5907883082373781E-2</c:v>
                      </c:pt>
                      <c:pt idx="35">
                        <c:v>2.9919762413379878E-2</c:v>
                      </c:pt>
                      <c:pt idx="36">
                        <c:v>3.1834523003178239E-2</c:v>
                      </c:pt>
                      <c:pt idx="37">
                        <c:v>3.3540874277080183E-2</c:v>
                      </c:pt>
                      <c:pt idx="38">
                        <c:v>3.1222320637732507E-2</c:v>
                      </c:pt>
                      <c:pt idx="39">
                        <c:v>2.8708383264731935E-2</c:v>
                      </c:pt>
                      <c:pt idx="40">
                        <c:v>2.0775803678424427E-2</c:v>
                      </c:pt>
                      <c:pt idx="41">
                        <c:v>1.8561454697024957E-2</c:v>
                      </c:pt>
                      <c:pt idx="42">
                        <c:v>1.5800031261397385E-2</c:v>
                      </c:pt>
                      <c:pt idx="43">
                        <c:v>1.2686917105194602E-2</c:v>
                      </c:pt>
                      <c:pt idx="44">
                        <c:v>3.6992653571614651E-3</c:v>
                      </c:pt>
                    </c:numCache>
                  </c:numRef>
                </c:val>
                <c:smooth val="1"/>
                <c:extLst xmlns:c15="http://schemas.microsoft.com/office/drawing/2012/chart">
                  <c:ext xmlns:c16="http://schemas.microsoft.com/office/drawing/2014/chart" uri="{C3380CC4-5D6E-409C-BE32-E72D297353CC}">
                    <c16:uniqueId val="{0000000C-A6EC-47CA-ACDF-7AB20129A8D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'HeadCountShift-Prov-21_30'!$AM$5:$AM$49</c15:sqref>
                        </c15:formulaRef>
                      </c:ext>
                    </c:extLst>
                    <c:numCache>
                      <c:formatCode>0.0%</c:formatCode>
                      <c:ptCount val="45"/>
                      <c:pt idx="0">
                        <c:v>1.3348164627363738E-4</c:v>
                      </c:pt>
                      <c:pt idx="1">
                        <c:v>1.0567296996662958E-3</c:v>
                      </c:pt>
                      <c:pt idx="2">
                        <c:v>9.2880978865406E-3</c:v>
                      </c:pt>
                      <c:pt idx="3">
                        <c:v>1.7508342602892104E-2</c:v>
                      </c:pt>
                      <c:pt idx="4">
                        <c:v>2.4816462736373748E-2</c:v>
                      </c:pt>
                      <c:pt idx="5">
                        <c:v>3.0411568409343715E-2</c:v>
                      </c:pt>
                      <c:pt idx="6">
                        <c:v>3.0244716351501669E-2</c:v>
                      </c:pt>
                      <c:pt idx="7">
                        <c:v>2.9799777530589544E-2</c:v>
                      </c:pt>
                      <c:pt idx="8">
                        <c:v>2.903225806451613E-2</c:v>
                      </c:pt>
                      <c:pt idx="9">
                        <c:v>2.8064516129032258E-2</c:v>
                      </c:pt>
                      <c:pt idx="10">
                        <c:v>2.6796440489432704E-2</c:v>
                      </c:pt>
                      <c:pt idx="11">
                        <c:v>2.4638487208008899E-2</c:v>
                      </c:pt>
                      <c:pt idx="12">
                        <c:v>2.2402669632925473E-2</c:v>
                      </c:pt>
                      <c:pt idx="13">
                        <c:v>2.1668520578420468E-2</c:v>
                      </c:pt>
                      <c:pt idx="14">
                        <c:v>2.1245828698553949E-2</c:v>
                      </c:pt>
                      <c:pt idx="15">
                        <c:v>2.3058954393770856E-2</c:v>
                      </c:pt>
                      <c:pt idx="16">
                        <c:v>2.3670745272525027E-2</c:v>
                      </c:pt>
                      <c:pt idx="17">
                        <c:v>2.3314794215795329E-2</c:v>
                      </c:pt>
                      <c:pt idx="18">
                        <c:v>2.289210233592881E-2</c:v>
                      </c:pt>
                      <c:pt idx="19">
                        <c:v>2.210233592880979E-2</c:v>
                      </c:pt>
                      <c:pt idx="20">
                        <c:v>2.2024471635150165E-2</c:v>
                      </c:pt>
                      <c:pt idx="21">
                        <c:v>2.3270300333704117E-2</c:v>
                      </c:pt>
                      <c:pt idx="22">
                        <c:v>2.3403781979977754E-2</c:v>
                      </c:pt>
                      <c:pt idx="23">
                        <c:v>2.5072302558398221E-2</c:v>
                      </c:pt>
                      <c:pt idx="24">
                        <c:v>2.7007786429365962E-2</c:v>
                      </c:pt>
                      <c:pt idx="25">
                        <c:v>2.5862068965517241E-2</c:v>
                      </c:pt>
                      <c:pt idx="26">
                        <c:v>2.5116796440489433E-2</c:v>
                      </c:pt>
                      <c:pt idx="27">
                        <c:v>2.4416017797552838E-2</c:v>
                      </c:pt>
                      <c:pt idx="28">
                        <c:v>2.1868743047830923E-2</c:v>
                      </c:pt>
                      <c:pt idx="29">
                        <c:v>2.1868743047830923E-2</c:v>
                      </c:pt>
                      <c:pt idx="30">
                        <c:v>2.353726362625139E-2</c:v>
                      </c:pt>
                      <c:pt idx="31">
                        <c:v>2.2858731924360401E-2</c:v>
                      </c:pt>
                      <c:pt idx="32">
                        <c:v>2.5339265850945494E-2</c:v>
                      </c:pt>
                      <c:pt idx="33">
                        <c:v>2.8086763070077864E-2</c:v>
                      </c:pt>
                      <c:pt idx="34">
                        <c:v>3.1368186874304781E-2</c:v>
                      </c:pt>
                      <c:pt idx="35">
                        <c:v>3.2024471635150167E-2</c:v>
                      </c:pt>
                      <c:pt idx="36">
                        <c:v>3.2669632925472744E-2</c:v>
                      </c:pt>
                      <c:pt idx="37">
                        <c:v>3.4571746384872079E-2</c:v>
                      </c:pt>
                      <c:pt idx="38">
                        <c:v>2.9466073414905449E-2</c:v>
                      </c:pt>
                      <c:pt idx="39">
                        <c:v>2.4004449388209122E-2</c:v>
                      </c:pt>
                      <c:pt idx="40">
                        <c:v>1.5406006674082314E-2</c:v>
                      </c:pt>
                      <c:pt idx="41">
                        <c:v>1.2191323692992214E-2</c:v>
                      </c:pt>
                      <c:pt idx="42">
                        <c:v>8.4983314794215802E-3</c:v>
                      </c:pt>
                      <c:pt idx="43">
                        <c:v>6.6295884315906561E-3</c:v>
                      </c:pt>
                      <c:pt idx="44">
                        <c:v>1.2903225806451613E-3</c:v>
                      </c:pt>
                    </c:numCache>
                  </c:numRef>
                </c:val>
                <c:smooth val="1"/>
                <c:extLst xmlns:c15="http://schemas.microsoft.com/office/drawing/2012/chart">
                  <c:ext xmlns:c16="http://schemas.microsoft.com/office/drawing/2014/chart" uri="{C3380CC4-5D6E-409C-BE32-E72D297353CC}">
                    <c16:uniqueId val="{0000000D-A6EC-47CA-ACDF-7AB20129A8DF}"/>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'HeadCountShift-Prov-21_30'!$AN$5:$AN$49</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A6EC-47CA-ACDF-7AB20129A8DF}"/>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'HeadCountShift-Prov-21_30'!$AO$5:$AO$49</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A6EC-47CA-ACDF-7AB20129A8D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'HeadCountShift-Prov-21_30'!$AP$5:$AP$49</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A6EC-47CA-ACDF-7AB20129A8DF}"/>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'HeadCountShift-Prov-21_30'!$AQ$5:$AQ$49</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A6EC-47CA-ACDF-7AB20129A8DF}"/>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'HeadCountShift-Prov-21_30'!$AR$5:$AR$49</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A6EC-47CA-ACDF-7AB20129A8DF}"/>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'HeadCountShift-Prov-21_30'!$AS$5:$AS$49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1"/>
                <c:extLst xmlns:c15="http://schemas.microsoft.com/office/drawing/2012/chart">
                  <c:ext xmlns:c16="http://schemas.microsoft.com/office/drawing/2014/chart" uri="{C3380CC4-5D6E-409C-BE32-E72D297353CC}">
                    <c16:uniqueId val="{00000013-A6EC-47CA-ACDF-7AB20129A8DF}"/>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 of educators at this age</a:t>
                </a:r>
              </a:p>
            </c:rich>
          </c:tx>
          <c:layout>
            <c:manualLayout>
              <c:xMode val="edge"/>
              <c:yMode val="edge"/>
              <c:x val="2.1070910921426336E-2"/>
              <c:y val="8.7112132218673435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17555356896877519"/>
          <c:y val="0.85617213040369888"/>
          <c:w val="0.70284862962581551"/>
          <c:h val="0.138703395059678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0032661083135"/>
          <c:y val="5.350010148551821E-2"/>
          <c:w val="0.81687950753042293"/>
          <c:h val="0.67644462752403378"/>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5.1219966474203762E-3</c:v>
                </c:pt>
                <c:pt idx="1">
                  <c:v>3.8444069556189983E-3</c:v>
                </c:pt>
                <c:pt idx="2">
                  <c:v>2.9318058568329718E-3</c:v>
                </c:pt>
                <c:pt idx="3">
                  <c:v>2.6788924847177273E-3</c:v>
                </c:pt>
                <c:pt idx="4">
                  <c:v>4.602008149010477E-3</c:v>
                </c:pt>
                <c:pt idx="5">
                  <c:v>3.4926470588235296E-3</c:v>
                </c:pt>
                <c:pt idx="6">
                  <c:v>3.3700087438064703E-3</c:v>
                </c:pt>
                <c:pt idx="7">
                  <c:v>4.4669285829610893E-3</c:v>
                </c:pt>
                <c:pt idx="8">
                  <c:v>2.9115546603186229E-3</c:v>
                </c:pt>
                <c:pt idx="9">
                  <c:v>5.1314468449038782E-3</c:v>
                </c:pt>
                <c:pt idx="10">
                  <c:v>5.6148440114527944E-3</c:v>
                </c:pt>
                <c:pt idx="11">
                  <c:v>6.0424645818614505E-3</c:v>
                </c:pt>
                <c:pt idx="12">
                  <c:v>6.5816383445506266E-3</c:v>
                </c:pt>
                <c:pt idx="13">
                  <c:v>7.0650355110995428E-3</c:v>
                </c:pt>
                <c:pt idx="14">
                  <c:v>7.6413936712155578E-3</c:v>
                </c:pt>
                <c:pt idx="15">
                  <c:v>8.292120626185253E-3</c:v>
                </c:pt>
                <c:pt idx="16">
                  <c:v>8.9986241772952065E-3</c:v>
                </c:pt>
                <c:pt idx="17">
                  <c:v>9.7051277284051617E-3</c:v>
                </c:pt>
                <c:pt idx="18">
                  <c:v>1.0281485888521177E-2</c:v>
                </c:pt>
                <c:pt idx="19">
                  <c:v>1.0802067452496933E-2</c:v>
                </c:pt>
                <c:pt idx="20">
                  <c:v>1.1211095824192168E-2</c:v>
                </c:pt>
                <c:pt idx="21">
                  <c:v>1.1489978804893467E-2</c:v>
                </c:pt>
                <c:pt idx="22">
                  <c:v>1.1620124195887406E-2</c:v>
                </c:pt>
              </c:numCache>
            </c:numRef>
          </c:val>
          <c:extLst>
            <c:ext xmlns:c16="http://schemas.microsoft.com/office/drawing/2014/chart" uri="{C3380CC4-5D6E-409C-BE32-E72D297353CC}">
              <c16:uniqueId val="{00000000-ED7D-488D-A3BF-3D501E734EB2}"/>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2.8776308437325388E-2</c:v>
                </c:pt>
                <c:pt idx="1">
                  <c:v>3.1550090838307815E-2</c:v>
                </c:pt>
                <c:pt idx="2">
                  <c:v>4.6095444685466377E-2</c:v>
                </c:pt>
                <c:pt idx="3">
                  <c:v>3.1787126932758002E-2</c:v>
                </c:pt>
                <c:pt idx="4">
                  <c:v>2.6266006984866124E-2</c:v>
                </c:pt>
                <c:pt idx="5">
                  <c:v>2.3216911764705882E-2</c:v>
                </c:pt>
                <c:pt idx="6">
                  <c:v>1.8361993587875255E-2</c:v>
                </c:pt>
                <c:pt idx="7">
                  <c:v>1.8226503776258902E-2</c:v>
                </c:pt>
                <c:pt idx="8">
                  <c:v>1.8989196117927119E-2</c:v>
                </c:pt>
                <c:pt idx="9">
                  <c:v>2.0302680995054476E-2</c:v>
                </c:pt>
                <c:pt idx="10">
                  <c:v>2.0153943405347118E-2</c:v>
                </c:pt>
                <c:pt idx="11">
                  <c:v>2.0153943405347118E-2</c:v>
                </c:pt>
                <c:pt idx="12">
                  <c:v>1.9503216450377423E-2</c:v>
                </c:pt>
                <c:pt idx="13">
                  <c:v>1.9112780277395606E-2</c:v>
                </c:pt>
                <c:pt idx="14">
                  <c:v>1.838768452757223E-2</c:v>
                </c:pt>
                <c:pt idx="15">
                  <c:v>1.8164578143011194E-2</c:v>
                </c:pt>
                <c:pt idx="16">
                  <c:v>1.74208901944744E-2</c:v>
                </c:pt>
                <c:pt idx="17">
                  <c:v>1.7253560406053619E-2</c:v>
                </c:pt>
                <c:pt idx="18">
                  <c:v>1.719778380991336E-2</c:v>
                </c:pt>
                <c:pt idx="19">
                  <c:v>1.73279292009073E-2</c:v>
                </c:pt>
                <c:pt idx="20">
                  <c:v>1.7532443386754918E-2</c:v>
                </c:pt>
                <c:pt idx="21">
                  <c:v>1.7904287361023313E-2</c:v>
                </c:pt>
                <c:pt idx="22">
                  <c:v>1.8369092328858812E-2</c:v>
                </c:pt>
              </c:numCache>
            </c:numRef>
          </c:val>
          <c:extLst>
            <c:ext xmlns:c16="http://schemas.microsoft.com/office/drawing/2014/chart" uri="{C3380CC4-5D6E-409C-BE32-E72D297353CC}">
              <c16:uniqueId val="{00000001-ED7D-488D-A3BF-3D501E734EB2}"/>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2.4942571552741044E-2</c:v>
                </c:pt>
                <c:pt idx="1">
                  <c:v>2.8289644432909423E-2</c:v>
                </c:pt>
                <c:pt idx="2">
                  <c:v>3.7198345986984814E-2</c:v>
                </c:pt>
                <c:pt idx="3">
                  <c:v>3.1733189500179788E-2</c:v>
                </c:pt>
                <c:pt idx="4">
                  <c:v>2.7430151338766008E-2</c:v>
                </c:pt>
                <c:pt idx="5">
                  <c:v>2.9025735294117647E-2</c:v>
                </c:pt>
                <c:pt idx="6">
                  <c:v>3.0821917808219176E-2</c:v>
                </c:pt>
                <c:pt idx="7">
                  <c:v>2.67118741366629E-2</c:v>
                </c:pt>
                <c:pt idx="8">
                  <c:v>3.6769822376854056E-2</c:v>
                </c:pt>
                <c:pt idx="9">
                  <c:v>3.2145911575502922E-2</c:v>
                </c:pt>
                <c:pt idx="10">
                  <c:v>3.48417803889488E-2</c:v>
                </c:pt>
                <c:pt idx="11">
                  <c:v>3.7407503811400733E-2</c:v>
                </c:pt>
                <c:pt idx="12">
                  <c:v>4.0605361990108953E-2</c:v>
                </c:pt>
                <c:pt idx="13">
                  <c:v>4.3171085412560886E-2</c:v>
                </c:pt>
                <c:pt idx="14">
                  <c:v>4.5922730822147026E-2</c:v>
                </c:pt>
                <c:pt idx="15">
                  <c:v>4.8488454244598966E-2</c:v>
                </c:pt>
                <c:pt idx="16">
                  <c:v>5.047781950693489E-2</c:v>
                </c:pt>
                <c:pt idx="17">
                  <c:v>5.0087383333953073E-2</c:v>
                </c:pt>
                <c:pt idx="18">
                  <c:v>4.8897482616294202E-2</c:v>
                </c:pt>
                <c:pt idx="19">
                  <c:v>4.6238798200275162E-2</c:v>
                </c:pt>
                <c:pt idx="20">
                  <c:v>4.4100695348231883E-2</c:v>
                </c:pt>
                <c:pt idx="21">
                  <c:v>3.935968467630982E-2</c:v>
                </c:pt>
                <c:pt idx="22">
                  <c:v>3.5734205927192952E-2</c:v>
                </c:pt>
              </c:numCache>
            </c:numRef>
          </c:val>
          <c:extLst>
            <c:ext xmlns:c16="http://schemas.microsoft.com/office/drawing/2014/chart" uri="{C3380CC4-5D6E-409C-BE32-E72D297353CC}">
              <c16:uniqueId val="{00000002-ED7D-488D-A3BF-3D501E734EB2}"/>
            </c:ext>
          </c:extLst>
        </c:ser>
        <c:dLbls>
          <c:showLegendKey val="0"/>
          <c:showVal val="0"/>
          <c:showCatName val="0"/>
          <c:showSerName val="0"/>
          <c:showPercent val="0"/>
          <c:showBubbleSize val="0"/>
        </c:dLbls>
        <c:gapWidth val="5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0922295661544"/>
          <c:y val="6.1071860157712952E-2"/>
          <c:w val="0.86230892297622741"/>
          <c:h val="0.78087580427781844"/>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sysDash"/>
              <a:round/>
            </a:ln>
            <a:effectLst/>
          </c:spPr>
          <c:marker>
            <c:symbol val="none"/>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1729</c:v>
                </c:pt>
                <c:pt idx="10" formatCode="#\ ###\ ###\ ##0">
                  <c:v>1874</c:v>
                </c:pt>
                <c:pt idx="11" formatCode="#\ ###\ ###\ ##0">
                  <c:v>2012</c:v>
                </c:pt>
                <c:pt idx="12" formatCode="#\ ###\ ###\ ##0">
                  <c:v>2184</c:v>
                </c:pt>
                <c:pt idx="13" formatCode="#\ ###\ ###\ ##0">
                  <c:v>2322</c:v>
                </c:pt>
                <c:pt idx="14" formatCode="#\ ###\ ###\ ##0">
                  <c:v>2470</c:v>
                </c:pt>
                <c:pt idx="15" formatCode="#\ ###\ ###\ ##0">
                  <c:v>2608</c:v>
                </c:pt>
                <c:pt idx="16" formatCode="#\ ###\ ###\ ##0">
                  <c:v>2715</c:v>
                </c:pt>
                <c:pt idx="17" formatCode="#\ ###\ ###\ ##0">
                  <c:v>2694</c:v>
                </c:pt>
                <c:pt idx="18" formatCode="#\ ###\ ###\ ##0">
                  <c:v>2630</c:v>
                </c:pt>
                <c:pt idx="19" formatCode="#\ ###\ ###\ ##0">
                  <c:v>2487</c:v>
                </c:pt>
                <c:pt idx="20" formatCode="#\ ###\ ###\ ##0">
                  <c:v>2372</c:v>
                </c:pt>
                <c:pt idx="21" formatCode="#\ ###\ ###\ ##0">
                  <c:v>2117</c:v>
                </c:pt>
                <c:pt idx="22" formatCode="#\ ###\ ###\ ##0">
                  <c:v>1922</c:v>
                </c:pt>
              </c:numCache>
            </c:numRef>
          </c:val>
          <c:smooth val="1"/>
          <c:extLst>
            <c:ext xmlns:c16="http://schemas.microsoft.com/office/drawing/2014/chart" uri="{C3380CC4-5D6E-409C-BE32-E72D297353CC}">
              <c16:uniqueId val="{00000000-9BC7-431D-BD97-F06A958F9643}"/>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1607</c:v>
                </c:pt>
                <c:pt idx="1">
                  <c:v>1744</c:v>
                </c:pt>
                <c:pt idx="2">
                  <c:v>2195</c:v>
                </c:pt>
                <c:pt idx="3">
                  <c:v>1765</c:v>
                </c:pt>
                <c:pt idx="4">
                  <c:v>1508</c:v>
                </c:pt>
                <c:pt idx="5">
                  <c:v>1579</c:v>
                </c:pt>
                <c:pt idx="6">
                  <c:v>1692</c:v>
                </c:pt>
                <c:pt idx="7">
                  <c:v>1489</c:v>
                </c:pt>
                <c:pt idx="8">
                  <c:v>2008</c:v>
                </c:pt>
              </c:numCache>
            </c:numRef>
          </c:val>
          <c:smooth val="1"/>
          <c:extLst>
            <c:ext xmlns:c16="http://schemas.microsoft.com/office/drawing/2014/chart" uri="{C3380CC4-5D6E-409C-BE32-E72D297353CC}">
              <c16:uniqueId val="{00000001-9BC7-431D-BD97-F06A958F9643}"/>
            </c:ext>
          </c:extLst>
        </c:ser>
        <c:dLbls>
          <c:showLegendKey val="0"/>
          <c:showVal val="0"/>
          <c:showCatName val="0"/>
          <c:showSerName val="0"/>
          <c:showPercent val="0"/>
          <c:showBubbleSize val="0"/>
        </c:dLbls>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Leavers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276</c:v>
                      </c:pt>
                      <c:pt idx="10" formatCode="#\ ###\ ###\ ##0">
                        <c:v>302</c:v>
                      </c:pt>
                      <c:pt idx="11" formatCode="#\ ###\ ###\ ##0">
                        <c:v>325</c:v>
                      </c:pt>
                      <c:pt idx="12" formatCode="#\ ###\ ###\ ##0">
                        <c:v>354</c:v>
                      </c:pt>
                      <c:pt idx="13" formatCode="#\ ###\ ###\ ##0">
                        <c:v>380</c:v>
                      </c:pt>
                      <c:pt idx="14" formatCode="#\ ###\ ###\ ##0">
                        <c:v>411</c:v>
                      </c:pt>
                      <c:pt idx="15" formatCode="#\ ###\ ###\ ##0">
                        <c:v>446</c:v>
                      </c:pt>
                      <c:pt idx="16" formatCode="#\ ###\ ###\ ##0">
                        <c:v>484</c:v>
                      </c:pt>
                      <c:pt idx="17" formatCode="#\ ###\ ###\ ##0">
                        <c:v>522</c:v>
                      </c:pt>
                      <c:pt idx="18" formatCode="#\ ###\ ###\ ##0">
                        <c:v>553</c:v>
                      </c:pt>
                      <c:pt idx="19" formatCode="#\ ###\ ###\ ##0">
                        <c:v>581</c:v>
                      </c:pt>
                      <c:pt idx="20" formatCode="#\ ###\ ###\ ##0">
                        <c:v>603</c:v>
                      </c:pt>
                      <c:pt idx="21" formatCode="#\ ###\ ###\ ##0">
                        <c:v>618</c:v>
                      </c:pt>
                      <c:pt idx="22" formatCode="#\ ###\ ###\ ##0">
                        <c:v>625</c:v>
                      </c:pt>
                    </c:numCache>
                  </c:numRef>
                </c:val>
                <c:smooth val="0"/>
                <c:extLst>
                  <c:ext xmlns:c16="http://schemas.microsoft.com/office/drawing/2014/chart" uri="{C3380CC4-5D6E-409C-BE32-E72D297353CC}">
                    <c16:uniqueId val="{00000002-9BC7-431D-BD97-F06A958F9643}"/>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Leavers aged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1092</c:v>
                      </c:pt>
                      <c:pt idx="10" formatCode="#\ ###\ ###\ ##0">
                        <c:v>1084</c:v>
                      </c:pt>
                      <c:pt idx="11" formatCode="#\ ###\ ###\ ##0">
                        <c:v>1084</c:v>
                      </c:pt>
                      <c:pt idx="12" formatCode="#\ ###\ ###\ ##0">
                        <c:v>1049</c:v>
                      </c:pt>
                      <c:pt idx="13" formatCode="#\ ###\ ###\ ##0">
                        <c:v>1028</c:v>
                      </c:pt>
                      <c:pt idx="14" formatCode="#\ ###\ ###\ ##0">
                        <c:v>989</c:v>
                      </c:pt>
                      <c:pt idx="15" formatCode="#\ ###\ ###\ ##0">
                        <c:v>977</c:v>
                      </c:pt>
                      <c:pt idx="16" formatCode="#\ ###\ ###\ ##0">
                        <c:v>937</c:v>
                      </c:pt>
                      <c:pt idx="17" formatCode="#\ ###\ ###\ ##0">
                        <c:v>928</c:v>
                      </c:pt>
                      <c:pt idx="18" formatCode="#\ ###\ ###\ ##0">
                        <c:v>925</c:v>
                      </c:pt>
                      <c:pt idx="19" formatCode="#\ ###\ ###\ ##0">
                        <c:v>932</c:v>
                      </c:pt>
                      <c:pt idx="20" formatCode="#\ ###\ ###\ ##0">
                        <c:v>943</c:v>
                      </c:pt>
                      <c:pt idx="21" formatCode="#\ ###\ ###\ ##0">
                        <c:v>963</c:v>
                      </c:pt>
                      <c:pt idx="22" formatCode="#\ ###\ ###\ ##0">
                        <c:v>988</c:v>
                      </c:pt>
                    </c:numCache>
                  </c:numRef>
                </c:val>
                <c:smooth val="1"/>
                <c:extLst xmlns:c15="http://schemas.microsoft.com/office/drawing/2012/chart">
                  <c:ext xmlns:c16="http://schemas.microsoft.com/office/drawing/2014/chart" uri="{C3380CC4-5D6E-409C-BE32-E72D297353CC}">
                    <c16:uniqueId val="{00000003-9BC7-431D-BD97-F06A958F9643}"/>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330</c:v>
                      </c:pt>
                      <c:pt idx="1">
                        <c:v>237</c:v>
                      </c:pt>
                      <c:pt idx="2">
                        <c:v>173</c:v>
                      </c:pt>
                      <c:pt idx="3">
                        <c:v>149</c:v>
                      </c:pt>
                      <c:pt idx="4">
                        <c:v>253</c:v>
                      </c:pt>
                      <c:pt idx="5">
                        <c:v>190</c:v>
                      </c:pt>
                      <c:pt idx="6">
                        <c:v>185</c:v>
                      </c:pt>
                      <c:pt idx="7">
                        <c:v>249</c:v>
                      </c:pt>
                      <c:pt idx="8">
                        <c:v>159</c:v>
                      </c:pt>
                    </c:numCache>
                  </c:numRef>
                </c:val>
                <c:smooth val="0"/>
                <c:extLst xmlns:c15="http://schemas.microsoft.com/office/drawing/2012/chart">
                  <c:ext xmlns:c16="http://schemas.microsoft.com/office/drawing/2014/chart" uri="{C3380CC4-5D6E-409C-BE32-E72D297353CC}">
                    <c16:uniqueId val="{00000004-9BC7-431D-BD97-F06A958F9643}"/>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1854</c:v>
                      </c:pt>
                      <c:pt idx="1">
                        <c:v>1945</c:v>
                      </c:pt>
                      <c:pt idx="2">
                        <c:v>2720</c:v>
                      </c:pt>
                      <c:pt idx="3">
                        <c:v>1768</c:v>
                      </c:pt>
                      <c:pt idx="4">
                        <c:v>1444</c:v>
                      </c:pt>
                      <c:pt idx="5">
                        <c:v>1263</c:v>
                      </c:pt>
                      <c:pt idx="6">
                        <c:v>1008</c:v>
                      </c:pt>
                      <c:pt idx="7">
                        <c:v>1016</c:v>
                      </c:pt>
                      <c:pt idx="8">
                        <c:v>1037</c:v>
                      </c:pt>
                    </c:numCache>
                  </c:numRef>
                </c:val>
                <c:smooth val="0"/>
                <c:extLst xmlns:c15="http://schemas.microsoft.com/office/drawing/2012/chart">
                  <c:ext xmlns:c16="http://schemas.microsoft.com/office/drawing/2014/chart" uri="{C3380CC4-5D6E-409C-BE32-E72D297353CC}">
                    <c16:uniqueId val="{00000005-9BC7-431D-BD97-F06A958F9643}"/>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Cumulative proportion of estimated leavers aged 56-65 as a proportion of total educators in 2022</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Headcount!$C$155</c:f>
              <c:strCache>
                <c:ptCount val="1"/>
                <c:pt idx="0">
                  <c:v>EC</c:v>
                </c:pt>
              </c:strCache>
              <c:extLst xmlns:c15="http://schemas.microsoft.com/office/drawing/2012/chart"/>
            </c:strRef>
          </c:tx>
          <c:spPr>
            <a:ln w="38100" cap="rnd">
              <a:solidFill>
                <a:srgbClr val="FF000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Headcount!$C$156:$C$169</c:f>
              <c:numCache>
                <c:formatCode>0%</c:formatCode>
                <c:ptCount val="14"/>
                <c:pt idx="0">
                  <c:v>3.2145911575502922E-2</c:v>
                </c:pt>
                <c:pt idx="1">
                  <c:v>6.6987691964451729E-2</c:v>
                </c:pt>
                <c:pt idx="2">
                  <c:v>0.10439519577585246</c:v>
                </c:pt>
                <c:pt idx="3">
                  <c:v>0.14500055776596141</c:v>
                </c:pt>
                <c:pt idx="4">
                  <c:v>0.18817164317852231</c:v>
                </c:pt>
                <c:pt idx="5">
                  <c:v>0.23409437400066935</c:v>
                </c:pt>
                <c:pt idx="6">
                  <c:v>0.28258282824526831</c:v>
                </c:pt>
                <c:pt idx="7">
                  <c:v>0.33306064775220323</c:v>
                </c:pt>
                <c:pt idx="8">
                  <c:v>0.3831480310861563</c:v>
                </c:pt>
                <c:pt idx="9">
                  <c:v>0.43204551370245048</c:v>
                </c:pt>
                <c:pt idx="10">
                  <c:v>0.47828431190272563</c:v>
                </c:pt>
                <c:pt idx="11">
                  <c:v>0.52238500725095749</c:v>
                </c:pt>
                <c:pt idx="12">
                  <c:v>0.56174469192726728</c:v>
                </c:pt>
                <c:pt idx="13">
                  <c:v>0.59747889785446029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5A00-4D06-B341-37A219109B62}"/>
            </c:ext>
          </c:extLst>
        </c:ser>
        <c:ser>
          <c:idx val="9"/>
          <c:order val="9"/>
          <c:tx>
            <c:strRef>
              <c:f>Headcount!$L$155</c:f>
              <c:strCache>
                <c:ptCount val="1"/>
                <c:pt idx="0">
                  <c:v>SA</c:v>
                </c:pt>
              </c:strCache>
            </c:strRef>
          </c:tx>
          <c:spPr>
            <a:ln w="38100" cap="rnd">
              <a:solidFill>
                <a:schemeClr val="bg1">
                  <a:lumMod val="50000"/>
                </a:schemeClr>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Headcount!$L$156:$L$169</c:f>
              <c:numCache>
                <c:formatCode>0%</c:formatCode>
                <c:ptCount val="14"/>
                <c:pt idx="0">
                  <c:v>3.1152033268299663E-2</c:v>
                </c:pt>
                <c:pt idx="1">
                  <c:v>6.460285473977076E-2</c:v>
                </c:pt>
                <c:pt idx="2">
                  <c:v>0.10008854774301915</c:v>
                </c:pt>
                <c:pt idx="3">
                  <c:v>0.13772503829258245</c:v>
                </c:pt>
                <c:pt idx="4">
                  <c:v>0.17675017450564953</c:v>
                </c:pt>
                <c:pt idx="5">
                  <c:v>0.217223152644963</c:v>
                </c:pt>
                <c:pt idx="6">
                  <c:v>0.25897378345513783</c:v>
                </c:pt>
                <c:pt idx="7">
                  <c:v>0.30151123125759988</c:v>
                </c:pt>
                <c:pt idx="8">
                  <c:v>0.34389328887036258</c:v>
                </c:pt>
                <c:pt idx="9">
                  <c:v>0.38536520394345763</c:v>
                </c:pt>
                <c:pt idx="10">
                  <c:v>0.42535227942609216</c:v>
                </c:pt>
                <c:pt idx="11">
                  <c:v>0.46367692653003834</c:v>
                </c:pt>
                <c:pt idx="12">
                  <c:v>0.49894803308084479</c:v>
                </c:pt>
                <c:pt idx="13">
                  <c:v>0.53156764036297166</c:v>
                </c:pt>
              </c:numCache>
            </c:numRef>
          </c:val>
          <c:smooth val="0"/>
          <c:extLst>
            <c:ext xmlns:c16="http://schemas.microsoft.com/office/drawing/2014/chart" uri="{C3380CC4-5D6E-409C-BE32-E72D297353CC}">
              <c16:uniqueId val="{00000009-5A00-4D06-B341-37A219109B62}"/>
            </c:ext>
          </c:extLst>
        </c:ser>
        <c:dLbls>
          <c:showLegendKey val="0"/>
          <c:showVal val="0"/>
          <c:showCatName val="0"/>
          <c:showSerName val="0"/>
          <c:showPercent val="0"/>
          <c:showBubbleSize val="0"/>
        </c:dLbls>
        <c:smooth val="0"/>
        <c:axId val="1350578991"/>
        <c:axId val="1350603951"/>
        <c:extLst>
          <c:ext xmlns:c15="http://schemas.microsoft.com/office/drawing/2012/chart" uri="{02D57815-91ED-43cb-92C2-25804820EDAC}">
            <c15:filteredLineSeries>
              <c15:ser>
                <c:idx val="1"/>
                <c:order val="1"/>
                <c:tx>
                  <c:strRef>
                    <c:extLst>
                      <c:ext uri="{02D57815-91ED-43cb-92C2-25804820EDAC}">
                        <c15:formulaRef>
                          <c15:sqref>Headcount!$D$155</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Headcount!$D$156:$D$169</c15:sqref>
                        </c15:formulaRef>
                      </c:ext>
                    </c:extLst>
                    <c:numCache>
                      <c:formatCode>0%</c:formatCode>
                      <c:ptCount val="14"/>
                      <c:pt idx="0">
                        <c:v>3.2400392191817451E-2</c:v>
                      </c:pt>
                      <c:pt idx="1">
                        <c:v>6.765308851056244E-2</c:v>
                      </c:pt>
                      <c:pt idx="2">
                        <c:v>0.10424280238880471</c:v>
                      </c:pt>
                      <c:pt idx="3">
                        <c:v>0.14208039932257777</c:v>
                      </c:pt>
                      <c:pt idx="4">
                        <c:v>0.18022996702023353</c:v>
                      </c:pt>
                      <c:pt idx="5">
                        <c:v>0.2192263125055709</c:v>
                      </c:pt>
                      <c:pt idx="6">
                        <c:v>0.25844549425082447</c:v>
                      </c:pt>
                      <c:pt idx="7">
                        <c:v>0.29775381050004457</c:v>
                      </c:pt>
                      <c:pt idx="8">
                        <c:v>0.33675015598538194</c:v>
                      </c:pt>
                      <c:pt idx="9">
                        <c:v>0.37481058917907123</c:v>
                      </c:pt>
                      <c:pt idx="10">
                        <c:v>0.41113289954541404</c:v>
                      </c:pt>
                      <c:pt idx="11">
                        <c:v>0.44495944380069524</c:v>
                      </c:pt>
                      <c:pt idx="12">
                        <c:v>0.47575541492111595</c:v>
                      </c:pt>
                      <c:pt idx="13">
                        <c:v>0.5041001871824583</c:v>
                      </c:pt>
                    </c:numCache>
                  </c:numRef>
                </c:val>
                <c:smooth val="0"/>
                <c:extLst>
                  <c:ext xmlns:c16="http://schemas.microsoft.com/office/drawing/2014/chart" uri="{C3380CC4-5D6E-409C-BE32-E72D297353CC}">
                    <c16:uniqueId val="{00000001-5A00-4D06-B341-37A219109B6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Headcount!$E$155</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Headcount!$E$156:$E$169</c15:sqref>
                        </c15:formulaRef>
                      </c:ext>
                    </c:extLst>
                    <c:numCache>
                      <c:formatCode>0%</c:formatCode>
                      <c:ptCount val="14"/>
                      <c:pt idx="0">
                        <c:v>2.5191476058979836E-2</c:v>
                      </c:pt>
                      <c:pt idx="1">
                        <c:v>5.2831761579742613E-2</c:v>
                      </c:pt>
                      <c:pt idx="2">
                        <c:v>8.2569165841713116E-2</c:v>
                      </c:pt>
                      <c:pt idx="3">
                        <c:v>0.11414317720002083</c:v>
                      </c:pt>
                      <c:pt idx="4">
                        <c:v>0.14716302818735996</c:v>
                      </c:pt>
                      <c:pt idx="5">
                        <c:v>0.18162871880373052</c:v>
                      </c:pt>
                      <c:pt idx="6">
                        <c:v>0.21739696764445371</c:v>
                      </c:pt>
                      <c:pt idx="7">
                        <c:v>0.25410305840671077</c:v>
                      </c:pt>
                      <c:pt idx="8">
                        <c:v>0.2916688375970406</c:v>
                      </c:pt>
                      <c:pt idx="9">
                        <c:v>0.32939092377429274</c:v>
                      </c:pt>
                      <c:pt idx="10">
                        <c:v>0.36668316573750848</c:v>
                      </c:pt>
                      <c:pt idx="11">
                        <c:v>0.40318084718386915</c:v>
                      </c:pt>
                      <c:pt idx="12">
                        <c:v>0.43784192153389262</c:v>
                      </c:pt>
                      <c:pt idx="13">
                        <c:v>0.47077059344552707</c:v>
                      </c:pt>
                    </c:numCache>
                  </c:numRef>
                </c:val>
                <c:smooth val="0"/>
                <c:extLst xmlns:c15="http://schemas.microsoft.com/office/drawing/2012/chart">
                  <c:ext xmlns:c16="http://schemas.microsoft.com/office/drawing/2014/chart" uri="{C3380CC4-5D6E-409C-BE32-E72D297353CC}">
                    <c16:uniqueId val="{00000002-5A00-4D06-B341-37A219109B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Headcount!$F$155</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Headcount!$F$156:$F$169</c15:sqref>
                        </c15:formulaRef>
                      </c:ext>
                    </c:extLst>
                    <c:numCache>
                      <c:formatCode>0%</c:formatCode>
                      <c:ptCount val="14"/>
                      <c:pt idx="0">
                        <c:v>2.604004449388209E-2</c:v>
                      </c:pt>
                      <c:pt idx="1">
                        <c:v>5.4315906562847606E-2</c:v>
                      </c:pt>
                      <c:pt idx="2">
                        <c:v>8.4382647385984416E-2</c:v>
                      </c:pt>
                      <c:pt idx="3">
                        <c:v>0.11654060066740822</c:v>
                      </c:pt>
                      <c:pt idx="4">
                        <c:v>0.15003337041156839</c:v>
                      </c:pt>
                      <c:pt idx="5">
                        <c:v>0.18460511679644048</c:v>
                      </c:pt>
                      <c:pt idx="6">
                        <c:v>0.2203781979977753</c:v>
                      </c:pt>
                      <c:pt idx="7">
                        <c:v>0.25758620689655171</c:v>
                      </c:pt>
                      <c:pt idx="8">
                        <c:v>0.29520578420467186</c:v>
                      </c:pt>
                      <c:pt idx="9">
                        <c:v>0.33273637374860959</c:v>
                      </c:pt>
                      <c:pt idx="10">
                        <c:v>0.36998887652947721</c:v>
                      </c:pt>
                      <c:pt idx="11">
                        <c:v>0.40700778642936597</c:v>
                      </c:pt>
                      <c:pt idx="12">
                        <c:v>0.44238042269187988</c:v>
                      </c:pt>
                      <c:pt idx="13">
                        <c:v>0.4759844271412681</c:v>
                      </c:pt>
                    </c:numCache>
                  </c:numRef>
                </c:val>
                <c:smooth val="0"/>
                <c:extLst xmlns:c15="http://schemas.microsoft.com/office/drawing/2012/chart">
                  <c:ext xmlns:c16="http://schemas.microsoft.com/office/drawing/2014/chart" uri="{C3380CC4-5D6E-409C-BE32-E72D297353CC}">
                    <c16:uniqueId val="{00000003-5A00-4D06-B341-37A219109B6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Headcount!$G$155</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Headcount!$G$156:$G$169</c15:sqref>
                        </c15:formulaRef>
                      </c:ext>
                    </c:extLst>
                    <c:numCache>
                      <c:formatCode>0%</c:formatCode>
                      <c:ptCount val="14"/>
                      <c:pt idx="0">
                        <c:v>4.0509674374705047E-2</c:v>
                      </c:pt>
                      <c:pt idx="1">
                        <c:v>8.4945729117508251E-2</c:v>
                      </c:pt>
                      <c:pt idx="2">
                        <c:v>0.13255309108069843</c:v>
                      </c:pt>
                      <c:pt idx="3">
                        <c:v>0.1833128834355828</c:v>
                      </c:pt>
                      <c:pt idx="4">
                        <c:v>0.23524303916941952</c:v>
                      </c:pt>
                      <c:pt idx="5">
                        <c:v>0.2890608777725342</c:v>
                      </c:pt>
                      <c:pt idx="6">
                        <c:v>0.34484190655969793</c:v>
                      </c:pt>
                      <c:pt idx="7">
                        <c:v>0.39994336951392162</c:v>
                      </c:pt>
                      <c:pt idx="8">
                        <c:v>0.45381783860311464</c:v>
                      </c:pt>
                      <c:pt idx="9">
                        <c:v>0.50476639924492683</c:v>
                      </c:pt>
                      <c:pt idx="10">
                        <c:v>0.5530344502123643</c:v>
                      </c:pt>
                      <c:pt idx="11">
                        <c:v>0.59798017932987257</c:v>
                      </c:pt>
                      <c:pt idx="12">
                        <c:v>0.63724398301085416</c:v>
                      </c:pt>
                      <c:pt idx="13">
                        <c:v>0.67216611609249644</c:v>
                      </c:pt>
                    </c:numCache>
                  </c:numRef>
                </c:val>
                <c:smooth val="0"/>
                <c:extLst xmlns:c15="http://schemas.microsoft.com/office/drawing/2012/chart">
                  <c:ext xmlns:c16="http://schemas.microsoft.com/office/drawing/2014/chart" uri="{C3380CC4-5D6E-409C-BE32-E72D297353CC}">
                    <c16:uniqueId val="{00000004-5A00-4D06-B341-37A219109B6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Headcount!$H$155</c15:sqref>
                        </c15:formulaRef>
                      </c:ext>
                    </c:extLst>
                    <c:strCache>
                      <c:ptCount val="1"/>
                      <c:pt idx="0">
                        <c:v>MP</c:v>
                      </c:pt>
                    </c:strCache>
                  </c:strRef>
                </c:tx>
                <c:spPr>
                  <a:ln w="15875"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Headcount!$H$156:$H$169</c15:sqref>
                        </c15:formulaRef>
                      </c:ext>
                    </c:extLst>
                    <c:numCache>
                      <c:formatCode>0%</c:formatCode>
                      <c:ptCount val="14"/>
                      <c:pt idx="0">
                        <c:v>3.2428892748341542E-2</c:v>
                      </c:pt>
                      <c:pt idx="1">
                        <c:v>6.7534094468012423E-2</c:v>
                      </c:pt>
                      <c:pt idx="2">
                        <c:v>0.1060558608319335</c:v>
                      </c:pt>
                      <c:pt idx="3">
                        <c:v>0.14745323577143182</c:v>
                      </c:pt>
                      <c:pt idx="4">
                        <c:v>0.19098596361358655</c:v>
                      </c:pt>
                      <c:pt idx="5">
                        <c:v>0.23645474475414971</c:v>
                      </c:pt>
                      <c:pt idx="6">
                        <c:v>0.28323320900834215</c:v>
                      </c:pt>
                      <c:pt idx="7">
                        <c:v>0.33049568658713668</c:v>
                      </c:pt>
                      <c:pt idx="8">
                        <c:v>0.37659083791247905</c:v>
                      </c:pt>
                      <c:pt idx="9">
                        <c:v>0.42074993593941296</c:v>
                      </c:pt>
                      <c:pt idx="10">
                        <c:v>0.46237508185519466</c:v>
                      </c:pt>
                      <c:pt idx="11">
                        <c:v>0.50129544742761156</c:v>
                      </c:pt>
                      <c:pt idx="12">
                        <c:v>0.53651453463542409</c:v>
                      </c:pt>
                      <c:pt idx="13">
                        <c:v>0.56857329954730518</c:v>
                      </c:pt>
                    </c:numCache>
                  </c:numRef>
                </c:val>
                <c:smooth val="0"/>
                <c:extLst xmlns:c15="http://schemas.microsoft.com/office/drawing/2012/chart">
                  <c:ext xmlns:c16="http://schemas.microsoft.com/office/drawing/2014/chart" uri="{C3380CC4-5D6E-409C-BE32-E72D297353CC}">
                    <c16:uniqueId val="{00000005-5A00-4D06-B341-37A219109B6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Headcount!$I$155</c15:sqref>
                        </c15:formulaRef>
                      </c:ext>
                    </c:extLst>
                    <c:strCache>
                      <c:ptCount val="1"/>
                      <c:pt idx="0">
                        <c:v>NC</c:v>
                      </c:pt>
                    </c:strCache>
                  </c:strRef>
                </c:tx>
                <c:spPr>
                  <a:ln w="158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Headcount!$I$156:$I$169</c15:sqref>
                        </c15:formulaRef>
                      </c:ext>
                    </c:extLst>
                    <c:numCache>
                      <c:formatCode>0%</c:formatCode>
                      <c:ptCount val="14"/>
                      <c:pt idx="0">
                        <c:v>3.0081775700934579E-2</c:v>
                      </c:pt>
                      <c:pt idx="1">
                        <c:v>6.1818535825545168E-2</c:v>
                      </c:pt>
                      <c:pt idx="2">
                        <c:v>9.4334112149532703E-2</c:v>
                      </c:pt>
                      <c:pt idx="3">
                        <c:v>0.1277258566978193</c:v>
                      </c:pt>
                      <c:pt idx="4">
                        <c:v>0.16238317757009343</c:v>
                      </c:pt>
                      <c:pt idx="5">
                        <c:v>0.19859813084112146</c:v>
                      </c:pt>
                      <c:pt idx="6">
                        <c:v>0.23471573208722737</c:v>
                      </c:pt>
                      <c:pt idx="7">
                        <c:v>0.27151479750778812</c:v>
                      </c:pt>
                      <c:pt idx="8">
                        <c:v>0.30831386292834884</c:v>
                      </c:pt>
                      <c:pt idx="9">
                        <c:v>0.34511292834890961</c:v>
                      </c:pt>
                      <c:pt idx="10">
                        <c:v>0.38142523364485975</c:v>
                      </c:pt>
                      <c:pt idx="11">
                        <c:v>0.41579049844236754</c:v>
                      </c:pt>
                      <c:pt idx="12">
                        <c:v>0.44772196261682234</c:v>
                      </c:pt>
                      <c:pt idx="13">
                        <c:v>0.47751168224299056</c:v>
                      </c:pt>
                    </c:numCache>
                  </c:numRef>
                </c:val>
                <c:smooth val="0"/>
                <c:extLst xmlns:c15="http://schemas.microsoft.com/office/drawing/2012/chart">
                  <c:ext xmlns:c16="http://schemas.microsoft.com/office/drawing/2014/chart" uri="{C3380CC4-5D6E-409C-BE32-E72D297353CC}">
                    <c16:uniqueId val="{00000006-5A00-4D06-B341-37A219109B6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Headcount!$J$155</c15:sqref>
                        </c15:formulaRef>
                      </c:ext>
                    </c:extLst>
                    <c:strCache>
                      <c:ptCount val="1"/>
                      <c:pt idx="0">
                        <c:v>NW</c:v>
                      </c:pt>
                    </c:strCache>
                  </c:strRef>
                </c:tx>
                <c:spPr>
                  <a:ln w="15875"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Headcount!$J$156:$J$169</c15:sqref>
                        </c15:formulaRef>
                      </c:ext>
                    </c:extLst>
                    <c:numCache>
                      <c:formatCode>0%</c:formatCode>
                      <c:ptCount val="14"/>
                      <c:pt idx="0">
                        <c:v>3.1936619718309862E-2</c:v>
                      </c:pt>
                      <c:pt idx="1">
                        <c:v>6.6373239436619713E-2</c:v>
                      </c:pt>
                      <c:pt idx="2">
                        <c:v>0.1030281690140845</c:v>
                      </c:pt>
                      <c:pt idx="3">
                        <c:v>0.14186619718309859</c:v>
                      </c:pt>
                      <c:pt idx="4">
                        <c:v>0.18221830985915494</c:v>
                      </c:pt>
                      <c:pt idx="5">
                        <c:v>0.22450704225352114</c:v>
                      </c:pt>
                      <c:pt idx="6">
                        <c:v>0.26816901408450705</c:v>
                      </c:pt>
                      <c:pt idx="7">
                        <c:v>0.31271126760563384</c:v>
                      </c:pt>
                      <c:pt idx="8">
                        <c:v>0.35686619718309864</c:v>
                      </c:pt>
                      <c:pt idx="9">
                        <c:v>0.40042253521126764</c:v>
                      </c:pt>
                      <c:pt idx="10">
                        <c:v>0.4420422535211268</c:v>
                      </c:pt>
                      <c:pt idx="11">
                        <c:v>0.48147887323943667</c:v>
                      </c:pt>
                      <c:pt idx="12">
                        <c:v>0.51750000000000007</c:v>
                      </c:pt>
                      <c:pt idx="13">
                        <c:v>0.55024647887323952</c:v>
                      </c:pt>
                    </c:numCache>
                  </c:numRef>
                </c:val>
                <c:smooth val="0"/>
                <c:extLst xmlns:c15="http://schemas.microsoft.com/office/drawing/2012/chart">
                  <c:ext xmlns:c16="http://schemas.microsoft.com/office/drawing/2014/chart" uri="{C3380CC4-5D6E-409C-BE32-E72D297353CC}">
                    <c16:uniqueId val="{00000007-5A00-4D06-B341-37A219109B6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Headcount!$K$155</c15:sqref>
                        </c15:formulaRef>
                      </c:ext>
                    </c:extLst>
                    <c:strCache>
                      <c:ptCount val="1"/>
                      <c:pt idx="0">
                        <c:v>WC</c:v>
                      </c:pt>
                    </c:strCache>
                  </c:strRef>
                </c:tx>
                <c:spPr>
                  <a:ln w="158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Headcount!$K$156:$K$169</c15:sqref>
                        </c15:formulaRef>
                      </c:ext>
                    </c:extLst>
                    <c:numCache>
                      <c:formatCode>0%</c:formatCode>
                      <c:ptCount val="14"/>
                      <c:pt idx="0">
                        <c:v>3.9088494338039986E-2</c:v>
                      </c:pt>
                      <c:pt idx="1">
                        <c:v>7.6611212078848037E-2</c:v>
                      </c:pt>
                      <c:pt idx="2">
                        <c:v>0.11346288270655669</c:v>
                      </c:pt>
                      <c:pt idx="3">
                        <c:v>0.1504263945197819</c:v>
                      </c:pt>
                      <c:pt idx="4">
                        <c:v>0.18722214455473227</c:v>
                      </c:pt>
                      <c:pt idx="5">
                        <c:v>0.22326296658744582</c:v>
                      </c:pt>
                      <c:pt idx="6">
                        <c:v>0.25871662239619742</c:v>
                      </c:pt>
                      <c:pt idx="7">
                        <c:v>0.29405843701943241</c:v>
                      </c:pt>
                      <c:pt idx="8">
                        <c:v>0.32881308541870546</c:v>
                      </c:pt>
                      <c:pt idx="9">
                        <c:v>0.36222563959177967</c:v>
                      </c:pt>
                      <c:pt idx="10">
                        <c:v>0.39365301272193487</c:v>
                      </c:pt>
                      <c:pt idx="11">
                        <c:v>0.42317908569830842</c:v>
                      </c:pt>
                      <c:pt idx="12">
                        <c:v>0.45066405703900464</c:v>
                      </c:pt>
                      <c:pt idx="13">
                        <c:v>0.47599608555850692</c:v>
                      </c:pt>
                    </c:numCache>
                  </c:numRef>
                </c:val>
                <c:smooth val="0"/>
                <c:extLst xmlns:c15="http://schemas.microsoft.com/office/drawing/2012/chart">
                  <c:ext xmlns:c16="http://schemas.microsoft.com/office/drawing/2014/chart" uri="{C3380CC4-5D6E-409C-BE32-E72D297353CC}">
                    <c16:uniqueId val="{00000008-5A00-4D06-B341-37A219109B62}"/>
                  </c:ext>
                </c:extLst>
              </c15:ser>
            </c15:filteredLineSeries>
          </c:ext>
        </c:extLst>
      </c:lineChart>
      <c:catAx>
        <c:axId val="13505789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0603951"/>
        <c:crosses val="autoZero"/>
        <c:auto val="1"/>
        <c:lblAlgn val="ctr"/>
        <c:lblOffset val="100"/>
        <c:noMultiLvlLbl val="0"/>
      </c:catAx>
      <c:valAx>
        <c:axId val="1350603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057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14139027217867E-2"/>
          <c:y val="5.471905016130775E-2"/>
          <c:w val="0.36819376604991805"/>
          <c:h val="0.62687472595468829"/>
        </c:manualLayout>
      </c:layout>
      <c:lineChart>
        <c:grouping val="standard"/>
        <c:varyColors val="0"/>
        <c:ser>
          <c:idx val="0"/>
          <c:order val="0"/>
          <c:tx>
            <c:strRef>
              <c:f>'Teachers-NonTeachers'!$B$3</c:f>
              <c:strCache>
                <c:ptCount val="1"/>
                <c:pt idx="0">
                  <c:v>EC</c:v>
                </c:pt>
              </c:strCache>
              <c:extLst xmlns:c15="http://schemas.microsoft.com/office/drawing/2012/chart"/>
            </c:strRef>
          </c:tx>
          <c:spPr>
            <a:ln w="38100" cap="rnd">
              <a:solidFill>
                <a:srgbClr val="FF0000"/>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'Teachers-NonTeachers'!$B$13:$B$27</c:f>
              <c:numCache>
                <c:formatCode>0%</c:formatCode>
                <c:ptCount val="15"/>
                <c:pt idx="0">
                  <c:v>5.3172130125888069E-2</c:v>
                </c:pt>
                <c:pt idx="1">
                  <c:v>5.6063816527483483E-2</c:v>
                </c:pt>
                <c:pt idx="2">
                  <c:v>5.8930574598030659E-2</c:v>
                </c:pt>
                <c:pt idx="3">
                  <c:v>6.1697619344384891E-2</c:v>
                </c:pt>
                <c:pt idx="4">
                  <c:v>6.3941169138726162E-2</c:v>
                </c:pt>
                <c:pt idx="5">
                  <c:v>6.5636295650006227E-2</c:v>
                </c:pt>
                <c:pt idx="6">
                  <c:v>6.7680418795961608E-2</c:v>
                </c:pt>
                <c:pt idx="7">
                  <c:v>6.8827122024180482E-2</c:v>
                </c:pt>
                <c:pt idx="8">
                  <c:v>6.8752337031035768E-2</c:v>
                </c:pt>
                <c:pt idx="9">
                  <c:v>6.8079272092733387E-2</c:v>
                </c:pt>
                <c:pt idx="10">
                  <c:v>6.6434002243549797E-2</c:v>
                </c:pt>
                <c:pt idx="11">
                  <c:v>6.5362084008475638E-2</c:v>
                </c:pt>
                <c:pt idx="12">
                  <c:v>6.2669824255266113E-2</c:v>
                </c:pt>
                <c:pt idx="13">
                  <c:v>6.0700486102455438E-2</c:v>
                </c:pt>
                <c:pt idx="14">
                  <c:v>5.8132868004487102E-2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133A-4D60-B610-089CE7370A61}"/>
            </c:ext>
          </c:extLst>
        </c:ser>
        <c:ser>
          <c:idx val="9"/>
          <c:order val="9"/>
          <c:tx>
            <c:strRef>
              <c:f>'Teachers-NonTeachers'!$K$3</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'Teachers-NonTeachers'!$K$13:$K$27</c:f>
              <c:numCache>
                <c:formatCode>0%</c:formatCode>
                <c:ptCount val="15"/>
                <c:pt idx="0">
                  <c:v>6.1551186017478152E-2</c:v>
                </c:pt>
                <c:pt idx="1">
                  <c:v>6.3339575530586764E-2</c:v>
                </c:pt>
                <c:pt idx="2">
                  <c:v>6.5230961298377035E-2</c:v>
                </c:pt>
                <c:pt idx="3">
                  <c:v>6.6969413233458175E-2</c:v>
                </c:pt>
                <c:pt idx="4">
                  <c:v>6.8314606741573039E-2</c:v>
                </c:pt>
                <c:pt idx="5">
                  <c:v>6.9506866416978771E-2</c:v>
                </c:pt>
                <c:pt idx="6">
                  <c:v>7.0786516853932585E-2</c:v>
                </c:pt>
                <c:pt idx="7">
                  <c:v>7.1507490636704113E-2</c:v>
                </c:pt>
                <c:pt idx="8">
                  <c:v>7.1669787765293383E-2</c:v>
                </c:pt>
                <c:pt idx="9">
                  <c:v>7.1379525593008739E-2</c:v>
                </c:pt>
                <c:pt idx="10">
                  <c:v>7.0658551810237197E-2</c:v>
                </c:pt>
                <c:pt idx="11">
                  <c:v>7.0000000000000007E-2</c:v>
                </c:pt>
                <c:pt idx="12">
                  <c:v>6.8467540574282143E-2</c:v>
                </c:pt>
                <c:pt idx="13">
                  <c:v>6.71629213483146E-2</c:v>
                </c:pt>
                <c:pt idx="14">
                  <c:v>6.551498127340824E-2</c:v>
                </c:pt>
              </c:numCache>
            </c:numRef>
          </c:val>
          <c:smooth val="0"/>
          <c:extLst xmlns:c15="http://schemas.microsoft.com/office/drawing/2012/chart">
            <c:ext xmlns:c16="http://schemas.microsoft.com/office/drawing/2014/chart" uri="{C3380CC4-5D6E-409C-BE32-E72D297353CC}">
              <c16:uniqueId val="{00000009-133A-4D60-B610-089CE7370A61}"/>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1"/>
                <c:order val="1"/>
                <c:tx>
                  <c:strRef>
                    <c:extLst>
                      <c:ext uri="{02D57815-91ED-43cb-92C2-25804820EDAC}">
                        <c15:formulaRef>
                          <c15:sqref>'Teachers-NonTeachers'!$C$3</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'Teachers-NonTeachers'!$C$13:$C$27</c15:sqref>
                        </c15:formulaRef>
                      </c:ext>
                    </c:extLst>
                    <c:numCache>
                      <c:formatCode>0%</c:formatCode>
                      <c:ptCount val="15"/>
                      <c:pt idx="0">
                        <c:v>7.0326291213484424E-2</c:v>
                      </c:pt>
                      <c:pt idx="1">
                        <c:v>7.2433232731621208E-2</c:v>
                      </c:pt>
                      <c:pt idx="2">
                        <c:v>7.3344342577301977E-2</c:v>
                      </c:pt>
                      <c:pt idx="3">
                        <c:v>7.5052673537953418E-2</c:v>
                      </c:pt>
                      <c:pt idx="4">
                        <c:v>7.5451284095438761E-2</c:v>
                      </c:pt>
                      <c:pt idx="5">
                        <c:v>7.7045726325380107E-2</c:v>
                      </c:pt>
                      <c:pt idx="6">
                        <c:v>7.7102670690735148E-2</c:v>
                      </c:pt>
                      <c:pt idx="7">
                        <c:v>7.7501281248220491E-2</c:v>
                      </c:pt>
                      <c:pt idx="8">
                        <c:v>7.7672114344285628E-2</c:v>
                      </c:pt>
                      <c:pt idx="9">
                        <c:v>7.7159615056090203E-2</c:v>
                      </c:pt>
                      <c:pt idx="10">
                        <c:v>7.6647115767894763E-2</c:v>
                      </c:pt>
                      <c:pt idx="11">
                        <c:v>7.5622117191503899E-2</c:v>
                      </c:pt>
                      <c:pt idx="12">
                        <c:v>7.3856841865497402E-2</c:v>
                      </c:pt>
                      <c:pt idx="13">
                        <c:v>7.26610101930414E-2</c:v>
                      </c:pt>
                      <c:pt idx="14">
                        <c:v>7.1180456693810151E-2</c:v>
                      </c:pt>
                    </c:numCache>
                  </c:numRef>
                </c:val>
                <c:smooth val="0"/>
                <c:extLst>
                  <c:ext xmlns:c16="http://schemas.microsoft.com/office/drawing/2014/chart" uri="{C3380CC4-5D6E-409C-BE32-E72D297353CC}">
                    <c16:uniqueId val="{00000001-133A-4D60-B610-089CE7370A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'Teachers-NonTeachers'!$D$13:$D$27</c15:sqref>
                        </c15:formulaRef>
                      </c:ext>
                    </c:extLst>
                    <c:numCache>
                      <c:formatCode>0%</c:formatCode>
                      <c:ptCount val="15"/>
                      <c:pt idx="0">
                        <c:v>7.595958930072351E-2</c:v>
                      </c:pt>
                      <c:pt idx="1">
                        <c:v>7.7657102361685645E-2</c:v>
                      </c:pt>
                      <c:pt idx="2">
                        <c:v>7.9321654003988329E-2</c:v>
                      </c:pt>
                      <c:pt idx="3">
                        <c:v>8.0541226494388315E-2</c:v>
                      </c:pt>
                      <c:pt idx="4">
                        <c:v>8.1909125368755872E-2</c:v>
                      </c:pt>
                      <c:pt idx="5">
                        <c:v>8.3079255731166674E-2</c:v>
                      </c:pt>
                      <c:pt idx="6">
                        <c:v>8.4529558152182868E-2</c:v>
                      </c:pt>
                      <c:pt idx="7">
                        <c:v>8.5518400711966647E-2</c:v>
                      </c:pt>
                      <c:pt idx="8">
                        <c:v>8.6556685399739611E-2</c:v>
                      </c:pt>
                      <c:pt idx="9">
                        <c:v>8.7413682284885538E-2</c:v>
                      </c:pt>
                      <c:pt idx="10">
                        <c:v>8.7825700018128783E-2</c:v>
                      </c:pt>
                      <c:pt idx="11">
                        <c:v>8.8006987820755805E-2</c:v>
                      </c:pt>
                      <c:pt idx="12">
                        <c:v>8.7562008668853109E-2</c:v>
                      </c:pt>
                      <c:pt idx="13">
                        <c:v>8.7265355900917982E-2</c:v>
                      </c:pt>
                      <c:pt idx="14">
                        <c:v>8.6325955469123389E-2</c:v>
                      </c:pt>
                    </c:numCache>
                  </c:numRef>
                </c:val>
                <c:smooth val="0"/>
                <c:extLst xmlns:c15="http://schemas.microsoft.com/office/drawing/2012/chart">
                  <c:ext xmlns:c16="http://schemas.microsoft.com/office/drawing/2014/chart" uri="{C3380CC4-5D6E-409C-BE32-E72D297353CC}">
                    <c16:uniqueId val="{00000002-133A-4D60-B610-089CE7370A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'Teachers-NonTeachers'!$E$13:$E$27</c15:sqref>
                        </c15:formulaRef>
                      </c:ext>
                    </c:extLst>
                    <c:numCache>
                      <c:formatCode>0%</c:formatCode>
                      <c:ptCount val="15"/>
                      <c:pt idx="0">
                        <c:v>5.9619718309859154E-2</c:v>
                      </c:pt>
                      <c:pt idx="1">
                        <c:v>6.1690140845070421E-2</c:v>
                      </c:pt>
                      <c:pt idx="2">
                        <c:v>6.367605633802817E-2</c:v>
                      </c:pt>
                      <c:pt idx="3">
                        <c:v>6.5436619718309857E-2</c:v>
                      </c:pt>
                      <c:pt idx="4">
                        <c:v>6.6563380281690135E-2</c:v>
                      </c:pt>
                      <c:pt idx="5">
                        <c:v>6.7507042253521124E-2</c:v>
                      </c:pt>
                      <c:pt idx="6">
                        <c:v>6.8760563380281692E-2</c:v>
                      </c:pt>
                      <c:pt idx="7">
                        <c:v>7.0098591549295777E-2</c:v>
                      </c:pt>
                      <c:pt idx="8">
                        <c:v>7.0845070422535211E-2</c:v>
                      </c:pt>
                      <c:pt idx="9">
                        <c:v>7.1211267605633802E-2</c:v>
                      </c:pt>
                      <c:pt idx="10">
                        <c:v>7.1507042253521128E-2</c:v>
                      </c:pt>
                      <c:pt idx="11">
                        <c:v>7.1915492957746477E-2</c:v>
                      </c:pt>
                      <c:pt idx="12">
                        <c:v>7.1478873239436622E-2</c:v>
                      </c:pt>
                      <c:pt idx="13">
                        <c:v>7.0999999999999994E-2</c:v>
                      </c:pt>
                      <c:pt idx="14">
                        <c:v>7.011267605633803E-2</c:v>
                      </c:pt>
                    </c:numCache>
                  </c:numRef>
                </c:val>
                <c:smooth val="0"/>
                <c:extLst xmlns:c15="http://schemas.microsoft.com/office/drawing/2012/chart">
                  <c:ext xmlns:c16="http://schemas.microsoft.com/office/drawing/2014/chart" uri="{C3380CC4-5D6E-409C-BE32-E72D297353CC}">
                    <c16:uniqueId val="{00000003-133A-4D60-B610-089CE7370A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'Teachers-NonTeachers'!$F$13:$F$27</c15:sqref>
                        </c15:formulaRef>
                      </c:ext>
                    </c:extLst>
                    <c:numCache>
                      <c:formatCode>0%</c:formatCode>
                      <c:ptCount val="15"/>
                      <c:pt idx="0">
                        <c:v>5.8532842927093438E-2</c:v>
                      </c:pt>
                      <c:pt idx="1">
                        <c:v>6.3406819053636307E-2</c:v>
                      </c:pt>
                      <c:pt idx="2">
                        <c:v>6.7129995261412098E-2</c:v>
                      </c:pt>
                      <c:pt idx="3">
                        <c:v>6.9928018593316335E-2</c:v>
                      </c:pt>
                      <c:pt idx="4">
                        <c:v>7.1304465554978907E-2</c:v>
                      </c:pt>
                      <c:pt idx="5">
                        <c:v>7.2929124263826528E-2</c:v>
                      </c:pt>
                      <c:pt idx="6">
                        <c:v>7.4666606494121893E-2</c:v>
                      </c:pt>
                      <c:pt idx="7">
                        <c:v>7.4373265338357739E-2</c:v>
                      </c:pt>
                      <c:pt idx="8">
                        <c:v>7.3380418349617532E-2</c:v>
                      </c:pt>
                      <c:pt idx="9">
                        <c:v>7.119164203353115E-2</c:v>
                      </c:pt>
                      <c:pt idx="10">
                        <c:v>6.9025430421734327E-2</c:v>
                      </c:pt>
                      <c:pt idx="11">
                        <c:v>6.6746395288489746E-2</c:v>
                      </c:pt>
                      <c:pt idx="12">
                        <c:v>6.2978089672134849E-2</c:v>
                      </c:pt>
                      <c:pt idx="13">
                        <c:v>6.0180066340230612E-2</c:v>
                      </c:pt>
                      <c:pt idx="14">
                        <c:v>5.6772795992508521E-2</c:v>
                      </c:pt>
                    </c:numCache>
                  </c:numRef>
                </c:val>
                <c:smooth val="0"/>
                <c:extLst xmlns:c15="http://schemas.microsoft.com/office/drawing/2012/chart">
                  <c:ext xmlns:c16="http://schemas.microsoft.com/office/drawing/2014/chart" uri="{C3380CC4-5D6E-409C-BE32-E72D297353CC}">
                    <c16:uniqueId val="{00000004-133A-4D60-B610-089CE7370A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'Teachers-NonTeachers'!$G$13:$G$27</c15:sqref>
                        </c15:formulaRef>
                      </c:ext>
                    </c:extLst>
                    <c:numCache>
                      <c:formatCode>0%</c:formatCode>
                      <c:ptCount val="15"/>
                      <c:pt idx="0">
                        <c:v>6.1205442079190146E-2</c:v>
                      </c:pt>
                      <c:pt idx="1">
                        <c:v>6.3646480238360198E-2</c:v>
                      </c:pt>
                      <c:pt idx="2">
                        <c:v>6.71285493771763E-2</c:v>
                      </c:pt>
                      <c:pt idx="3">
                        <c:v>6.974907563628531E-2</c:v>
                      </c:pt>
                      <c:pt idx="4">
                        <c:v>7.1723444735614025E-2</c:v>
                      </c:pt>
                      <c:pt idx="5">
                        <c:v>7.3446530495028181E-2</c:v>
                      </c:pt>
                      <c:pt idx="6">
                        <c:v>7.5385001974369092E-2</c:v>
                      </c:pt>
                      <c:pt idx="7">
                        <c:v>7.617474961410059E-2</c:v>
                      </c:pt>
                      <c:pt idx="8">
                        <c:v>7.5779875794234841E-2</c:v>
                      </c:pt>
                      <c:pt idx="9">
                        <c:v>7.4846537674552183E-2</c:v>
                      </c:pt>
                      <c:pt idx="10">
                        <c:v>7.3482428115015971E-2</c:v>
                      </c:pt>
                      <c:pt idx="11">
                        <c:v>7.2190113795455355E-2</c:v>
                      </c:pt>
                      <c:pt idx="12">
                        <c:v>7.0359335176077828E-2</c:v>
                      </c:pt>
                      <c:pt idx="13">
                        <c:v>6.8600351796675882E-2</c:v>
                      </c:pt>
                      <c:pt idx="14">
                        <c:v>6.6554187457371572E-2</c:v>
                      </c:pt>
                    </c:numCache>
                  </c:numRef>
                </c:val>
                <c:smooth val="0"/>
                <c:extLst xmlns:c15="http://schemas.microsoft.com/office/drawing/2012/chart">
                  <c:ext xmlns:c16="http://schemas.microsoft.com/office/drawing/2014/chart" uri="{C3380CC4-5D6E-409C-BE32-E72D297353CC}">
                    <c16:uniqueId val="{00000005-133A-4D60-B610-089CE7370A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'Teachers-NonTeachers'!$H$13:$H$27</c15:sqref>
                        </c15:formulaRef>
                      </c:ext>
                    </c:extLst>
                    <c:numCache>
                      <c:formatCode>0%</c:formatCode>
                      <c:ptCount val="15"/>
                      <c:pt idx="0">
                        <c:v>9.8751418842224742E-2</c:v>
                      </c:pt>
                      <c:pt idx="1">
                        <c:v>9.925589607768949E-2</c:v>
                      </c:pt>
                      <c:pt idx="2">
                        <c:v>9.9129776768823313E-2</c:v>
                      </c:pt>
                      <c:pt idx="3">
                        <c:v>9.9634254004288061E-2</c:v>
                      </c:pt>
                      <c:pt idx="4">
                        <c:v>0.10089544709294992</c:v>
                      </c:pt>
                      <c:pt idx="5">
                        <c:v>0.10203052087274561</c:v>
                      </c:pt>
                      <c:pt idx="6">
                        <c:v>0.10228275949047799</c:v>
                      </c:pt>
                      <c:pt idx="7">
                        <c:v>0.10354395257913987</c:v>
                      </c:pt>
                      <c:pt idx="8">
                        <c:v>0.10341783327027368</c:v>
                      </c:pt>
                      <c:pt idx="9">
                        <c:v>0.10543574221213267</c:v>
                      </c:pt>
                      <c:pt idx="10">
                        <c:v>0.1061924580653298</c:v>
                      </c:pt>
                      <c:pt idx="11">
                        <c:v>0.10568798082986505</c:v>
                      </c:pt>
                      <c:pt idx="12">
                        <c:v>0.10568798082986505</c:v>
                      </c:pt>
                      <c:pt idx="13">
                        <c:v>0.10581410013873124</c:v>
                      </c:pt>
                      <c:pt idx="14">
                        <c:v>0.1051835035944003</c:v>
                      </c:pt>
                    </c:numCache>
                  </c:numRef>
                </c:val>
                <c:smooth val="0"/>
                <c:extLst xmlns:c15="http://schemas.microsoft.com/office/drawing/2012/chart">
                  <c:ext xmlns:c16="http://schemas.microsoft.com/office/drawing/2014/chart" uri="{C3380CC4-5D6E-409C-BE32-E72D297353CC}">
                    <c16:uniqueId val="{00000006-133A-4D60-B610-089CE7370A6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'Teachers-NonTeachers'!$I$13:$I$27</c15:sqref>
                        </c15:formulaRef>
                      </c:ext>
                    </c:extLst>
                    <c:numCache>
                      <c:formatCode>0%</c:formatCode>
                      <c:ptCount val="15"/>
                      <c:pt idx="0">
                        <c:v>8.0589371546651092E-2</c:v>
                      </c:pt>
                      <c:pt idx="1">
                        <c:v>8.2880373747810071E-2</c:v>
                      </c:pt>
                      <c:pt idx="2">
                        <c:v>8.5306140784331339E-2</c:v>
                      </c:pt>
                      <c:pt idx="3">
                        <c:v>8.7776829432640049E-2</c:v>
                      </c:pt>
                      <c:pt idx="4">
                        <c:v>8.9304164233412697E-2</c:v>
                      </c:pt>
                      <c:pt idx="5">
                        <c:v>9.1101028704909937E-2</c:v>
                      </c:pt>
                      <c:pt idx="6">
                        <c:v>9.2313912223170563E-2</c:v>
                      </c:pt>
                      <c:pt idx="7">
                        <c:v>9.3706482188580922E-2</c:v>
                      </c:pt>
                      <c:pt idx="8">
                        <c:v>9.4290463141817535E-2</c:v>
                      </c:pt>
                      <c:pt idx="9">
                        <c:v>9.4919365706841563E-2</c:v>
                      </c:pt>
                      <c:pt idx="10">
                        <c:v>9.4155698306455232E-2</c:v>
                      </c:pt>
                      <c:pt idx="11">
                        <c:v>9.3796325412155782E-2</c:v>
                      </c:pt>
                      <c:pt idx="12">
                        <c:v>9.2987736399982035E-2</c:v>
                      </c:pt>
                      <c:pt idx="13">
                        <c:v>9.1819774493508824E-2</c:v>
                      </c:pt>
                      <c:pt idx="14">
                        <c:v>9.0022910022011585E-2</c:v>
                      </c:pt>
                    </c:numCache>
                  </c:numRef>
                </c:val>
                <c:smooth val="0"/>
                <c:extLst xmlns:c15="http://schemas.microsoft.com/office/drawing/2012/chart">
                  <c:ext xmlns:c16="http://schemas.microsoft.com/office/drawing/2014/chart" uri="{C3380CC4-5D6E-409C-BE32-E72D297353CC}">
                    <c16:uniqueId val="{00000007-133A-4D60-B610-089CE7370A6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'Teachers-NonTeachers'!$J$13:$J$27</c15:sqref>
                        </c15:formulaRef>
                      </c:ext>
                    </c:extLst>
                    <c:numCache>
                      <c:formatCode>0%</c:formatCode>
                      <c:ptCount val="15"/>
                      <c:pt idx="0">
                        <c:v>9.4714809000523287E-2</c:v>
                      </c:pt>
                      <c:pt idx="1">
                        <c:v>9.2586778301064016E-2</c:v>
                      </c:pt>
                      <c:pt idx="2">
                        <c:v>9.1923949066806204E-2</c:v>
                      </c:pt>
                      <c:pt idx="3">
                        <c:v>9.2028606314320596E-2</c:v>
                      </c:pt>
                      <c:pt idx="4">
                        <c:v>9.1923949066806204E-2</c:v>
                      </c:pt>
                      <c:pt idx="5">
                        <c:v>9.1854177568463286E-2</c:v>
                      </c:pt>
                      <c:pt idx="6">
                        <c:v>9.1993720565149137E-2</c:v>
                      </c:pt>
                      <c:pt idx="7">
                        <c:v>9.2342578056863772E-2</c:v>
                      </c:pt>
                      <c:pt idx="8">
                        <c:v>9.2691435548578407E-2</c:v>
                      </c:pt>
                      <c:pt idx="9">
                        <c:v>9.2482121053549624E-2</c:v>
                      </c:pt>
                      <c:pt idx="10">
                        <c:v>9.1784406070120353E-2</c:v>
                      </c:pt>
                      <c:pt idx="11">
                        <c:v>9.1121576835862556E-2</c:v>
                      </c:pt>
                      <c:pt idx="12">
                        <c:v>9.0388976103261812E-2</c:v>
                      </c:pt>
                      <c:pt idx="13">
                        <c:v>8.9307517878946446E-2</c:v>
                      </c:pt>
                      <c:pt idx="14">
                        <c:v>8.8679574393860108E-2</c:v>
                      </c:pt>
                    </c:numCache>
                  </c:numRef>
                </c:val>
                <c:smooth val="0"/>
                <c:extLst xmlns:c15="http://schemas.microsoft.com/office/drawing/2012/chart">
                  <c:ext xmlns:c16="http://schemas.microsoft.com/office/drawing/2014/chart" uri="{C3380CC4-5D6E-409C-BE32-E72D297353CC}">
                    <c16:uniqueId val="{00000008-133A-4D60-B610-089CE7370A6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'Teachers-NonTeachers'!$L$13:$L$27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133A-4D60-B610-089CE7370A6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'Teachers-NonTeachers'!$M$13:$M$27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133A-4D60-B610-089CE7370A6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'Teachers-NonTeachers'!$N$13:$N$27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133A-4D60-B610-089CE7370A6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'Teachers-NonTeachers'!$O$13:$O$27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133A-4D60-B610-089CE7370A6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'Teachers-NonTeachers'!$P$13:$P$27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133A-4D60-B610-089CE7370A6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'Teachers-NonTeachers'!$Q$13:$Q$27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133A-4D60-B610-089CE7370A6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'Teachers-NonTeachers'!$R$13:$R$27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133A-4D60-B610-089CE7370A6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'Teachers-NonTeachers'!$S$13:$S$27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133A-4D60-B610-089CE7370A6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'Teachers-NonTeachers'!$T$13:$T$27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133A-4D60-B610-089CE7370A6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'Teachers-NonTeachers'!$U$13:$U$27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133A-4D60-B610-089CE7370A61}"/>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noMultiLvlLbl val="0"/>
      </c:catAx>
      <c:valAx>
        <c:axId val="39834131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4708753658592E-2"/>
          <c:y val="6.7030962762298932E-2"/>
          <c:w val="0.89164211643332125"/>
          <c:h val="0.65021953232152263"/>
        </c:manualLayout>
      </c:layout>
      <c:lineChart>
        <c:grouping val="standard"/>
        <c:varyColors val="0"/>
        <c:ser>
          <c:idx val="0"/>
          <c:order val="0"/>
          <c:tx>
            <c:strRef>
              <c:f>'Teachers-NonTeachers'!$B$31</c:f>
              <c:strCache>
                <c:ptCount val="1"/>
                <c:pt idx="0">
                  <c:v>EC</c:v>
                </c:pt>
              </c:strCache>
              <c:extLst xmlns:c15="http://schemas.microsoft.com/office/drawing/2012/chart"/>
            </c:strRef>
          </c:tx>
          <c:spPr>
            <a:ln w="38100" cap="rnd">
              <a:solidFill>
                <a:srgbClr val="FF0000"/>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'Teachers-NonTeachers'!$B$41:$B$55</c:f>
              <c:numCache>
                <c:formatCode>0%</c:formatCode>
                <c:ptCount val="15"/>
                <c:pt idx="0">
                  <c:v>7.0514227196254844E-2</c:v>
                </c:pt>
                <c:pt idx="1">
                  <c:v>7.3952161509765191E-2</c:v>
                </c:pt>
                <c:pt idx="2">
                  <c:v>7.7316948284690226E-2</c:v>
                </c:pt>
                <c:pt idx="3">
                  <c:v>8.1340062906883184E-2</c:v>
                </c:pt>
                <c:pt idx="4">
                  <c:v>8.5216882451905493E-2</c:v>
                </c:pt>
                <c:pt idx="5">
                  <c:v>9.0483505230049013E-2</c:v>
                </c:pt>
                <c:pt idx="6">
                  <c:v>9.6262160778289807E-2</c:v>
                </c:pt>
                <c:pt idx="7">
                  <c:v>0.10057786555482408</c:v>
                </c:pt>
                <c:pt idx="8">
                  <c:v>0.10138248847926268</c:v>
                </c:pt>
                <c:pt idx="9">
                  <c:v>0.10072416063199473</c:v>
                </c:pt>
                <c:pt idx="10">
                  <c:v>9.7651964011411019E-2</c:v>
                </c:pt>
                <c:pt idx="11">
                  <c:v>9.4799210006583284E-2</c:v>
                </c:pt>
                <c:pt idx="12">
                  <c:v>8.6606685685026705E-2</c:v>
                </c:pt>
                <c:pt idx="13">
                  <c:v>8.046229244385926E-2</c:v>
                </c:pt>
                <c:pt idx="14">
                  <c:v>7.307439104674128E-2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8D4F-4ADF-937A-ED601238A073}"/>
            </c:ext>
          </c:extLst>
        </c:ser>
        <c:ser>
          <c:idx val="9"/>
          <c:order val="9"/>
          <c:tx>
            <c:strRef>
              <c:f>'Teachers-NonTeachers'!$K$31</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'Teachers-NonTeachers'!$K$41:$K$55</c:f>
              <c:numCache>
                <c:formatCode>0%</c:formatCode>
                <c:ptCount val="15"/>
                <c:pt idx="0">
                  <c:v>7.1059963088786746E-2</c:v>
                </c:pt>
                <c:pt idx="1">
                  <c:v>7.5362352913517269E-2</c:v>
                </c:pt>
                <c:pt idx="2">
                  <c:v>7.9406129142225723E-2</c:v>
                </c:pt>
                <c:pt idx="3">
                  <c:v>8.4213990995544788E-2</c:v>
                </c:pt>
                <c:pt idx="4">
                  <c:v>8.8340053368442084E-2</c:v>
                </c:pt>
                <c:pt idx="5">
                  <c:v>9.2712974173905893E-2</c:v>
                </c:pt>
                <c:pt idx="6">
                  <c:v>9.7168181123558517E-2</c:v>
                </c:pt>
                <c:pt idx="7">
                  <c:v>0.10080052663132281</c:v>
                </c:pt>
                <c:pt idx="8">
                  <c:v>0.10312804899552128</c:v>
                </c:pt>
                <c:pt idx="9">
                  <c:v>0.10396266560086519</c:v>
                </c:pt>
                <c:pt idx="10">
                  <c:v>0.10362176586065429</c:v>
                </c:pt>
                <c:pt idx="11">
                  <c:v>0.10236396337091068</c:v>
                </c:pt>
                <c:pt idx="12">
                  <c:v>9.7638387661780443E-2</c:v>
                </c:pt>
                <c:pt idx="13">
                  <c:v>9.2759994827728079E-2</c:v>
                </c:pt>
                <c:pt idx="14">
                  <c:v>8.6635554667387649E-2</c:v>
                </c:pt>
              </c:numCache>
            </c:numRef>
          </c:val>
          <c:smooth val="1"/>
          <c:extLst xmlns:c15="http://schemas.microsoft.com/office/drawing/2012/chart">
            <c:ext xmlns:c16="http://schemas.microsoft.com/office/drawing/2014/chart" uri="{C3380CC4-5D6E-409C-BE32-E72D297353CC}">
              <c16:uniqueId val="{00000009-8D4F-4ADF-937A-ED601238A073}"/>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1"/>
                <c:order val="1"/>
                <c:tx>
                  <c:strRef>
                    <c:extLst>
                      <c:ext uri="{02D57815-91ED-43cb-92C2-25804820EDAC}">
                        <c15:formulaRef>
                          <c15:sqref>'Teachers-NonTeachers'!$C$31</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'Teachers-NonTeachers'!$C$41:$C$55</c15:sqref>
                        </c15:formulaRef>
                      </c:ext>
                    </c:extLst>
                    <c:numCache>
                      <c:formatCode>0%</c:formatCode>
                      <c:ptCount val="15"/>
                      <c:pt idx="0">
                        <c:v>7.2790649989747797E-2</c:v>
                      </c:pt>
                      <c:pt idx="1">
                        <c:v>7.9147016608570847E-2</c:v>
                      </c:pt>
                      <c:pt idx="2">
                        <c:v>8.3657986467090426E-2</c:v>
                      </c:pt>
                      <c:pt idx="3">
                        <c:v>8.5708427311872046E-2</c:v>
                      </c:pt>
                      <c:pt idx="4">
                        <c:v>8.7143735903219194E-2</c:v>
                      </c:pt>
                      <c:pt idx="5">
                        <c:v>8.775886815665368E-2</c:v>
                      </c:pt>
                      <c:pt idx="6">
                        <c:v>8.878408857904449E-2</c:v>
                      </c:pt>
                      <c:pt idx="7">
                        <c:v>8.8579044494566328E-2</c:v>
                      </c:pt>
                      <c:pt idx="8">
                        <c:v>8.9194176748000814E-2</c:v>
                      </c:pt>
                      <c:pt idx="9">
                        <c:v>8.7553824072175518E-2</c:v>
                      </c:pt>
                      <c:pt idx="10">
                        <c:v>8.3657986467090426E-2</c:v>
                      </c:pt>
                      <c:pt idx="11">
                        <c:v>7.8736928439614523E-2</c:v>
                      </c:pt>
                      <c:pt idx="12">
                        <c:v>7.3405782243182283E-2</c:v>
                      </c:pt>
                      <c:pt idx="13">
                        <c:v>6.7869591962271894E-2</c:v>
                      </c:pt>
                      <c:pt idx="14">
                        <c:v>6.2743489850317816E-2</c:v>
                      </c:pt>
                    </c:numCache>
                  </c:numRef>
                </c:val>
                <c:smooth val="1"/>
                <c:extLst>
                  <c:ext xmlns:c16="http://schemas.microsoft.com/office/drawing/2014/chart" uri="{C3380CC4-5D6E-409C-BE32-E72D297353CC}">
                    <c16:uniqueId val="{00000001-8D4F-4ADF-937A-ED601238A07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'Teachers-NonTeachers'!$D$41:$D$55</c15:sqref>
                        </c15:formulaRef>
                      </c:ext>
                    </c:extLst>
                    <c:numCache>
                      <c:formatCode>0%</c:formatCode>
                      <c:ptCount val="15"/>
                      <c:pt idx="0">
                        <c:v>6.8654861758310037E-2</c:v>
                      </c:pt>
                      <c:pt idx="1">
                        <c:v>7.3190431811121462E-2</c:v>
                      </c:pt>
                      <c:pt idx="2">
                        <c:v>7.6856166511338919E-2</c:v>
                      </c:pt>
                      <c:pt idx="3">
                        <c:v>8.1081081081081086E-2</c:v>
                      </c:pt>
                      <c:pt idx="4">
                        <c:v>8.4622553588070831E-2</c:v>
                      </c:pt>
                      <c:pt idx="5">
                        <c:v>8.8288288288288289E-2</c:v>
                      </c:pt>
                      <c:pt idx="6">
                        <c:v>9.2016154085119609E-2</c:v>
                      </c:pt>
                      <c:pt idx="7">
                        <c:v>9.5557626592109354E-2</c:v>
                      </c:pt>
                      <c:pt idx="8">
                        <c:v>9.9223361292326812E-2</c:v>
                      </c:pt>
                      <c:pt idx="9">
                        <c:v>0.10108729419074247</c:v>
                      </c:pt>
                      <c:pt idx="10">
                        <c:v>0.10251630941286113</c:v>
                      </c:pt>
                      <c:pt idx="11">
                        <c:v>0.10301335818577198</c:v>
                      </c:pt>
                      <c:pt idx="12">
                        <c:v>0.10146008077042559</c:v>
                      </c:pt>
                      <c:pt idx="13">
                        <c:v>9.9596147872009946E-2</c:v>
                      </c:pt>
                      <c:pt idx="14">
                        <c:v>9.630319975147561E-2</c:v>
                      </c:pt>
                    </c:numCache>
                  </c:numRef>
                </c:val>
                <c:smooth val="0"/>
                <c:extLst xmlns:c15="http://schemas.microsoft.com/office/drawing/2012/chart">
                  <c:ext xmlns:c16="http://schemas.microsoft.com/office/drawing/2014/chart" uri="{C3380CC4-5D6E-409C-BE32-E72D297353CC}">
                    <c16:uniqueId val="{00000002-8D4F-4ADF-937A-ED601238A07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'Teachers-NonTeachers'!$E$41:$E$55</c15:sqref>
                        </c15:formulaRef>
                      </c:ext>
                    </c:extLst>
                    <c:numCache>
                      <c:formatCode>0%</c:formatCode>
                      <c:ptCount val="15"/>
                      <c:pt idx="0">
                        <c:v>7.1269841269841275E-2</c:v>
                      </c:pt>
                      <c:pt idx="1">
                        <c:v>7.5396825396825393E-2</c:v>
                      </c:pt>
                      <c:pt idx="2">
                        <c:v>7.8148148148148147E-2</c:v>
                      </c:pt>
                      <c:pt idx="3">
                        <c:v>8.1851851851851856E-2</c:v>
                      </c:pt>
                      <c:pt idx="4">
                        <c:v>8.4920634920634924E-2</c:v>
                      </c:pt>
                      <c:pt idx="5">
                        <c:v>8.7513227513227515E-2</c:v>
                      </c:pt>
                      <c:pt idx="6">
                        <c:v>9.026455026455027E-2</c:v>
                      </c:pt>
                      <c:pt idx="7">
                        <c:v>9.3544973544973542E-2</c:v>
                      </c:pt>
                      <c:pt idx="8">
                        <c:v>9.5185185185185192E-2</c:v>
                      </c:pt>
                      <c:pt idx="9">
                        <c:v>9.5978835978835983E-2</c:v>
                      </c:pt>
                      <c:pt idx="10">
                        <c:v>9.6190476190476187E-2</c:v>
                      </c:pt>
                      <c:pt idx="11">
                        <c:v>9.6984126984126978E-2</c:v>
                      </c:pt>
                      <c:pt idx="12">
                        <c:v>9.4338624338624333E-2</c:v>
                      </c:pt>
                      <c:pt idx="13">
                        <c:v>9.1904761904761906E-2</c:v>
                      </c:pt>
                      <c:pt idx="14">
                        <c:v>8.8201058201058197E-2</c:v>
                      </c:pt>
                    </c:numCache>
                  </c:numRef>
                </c:val>
                <c:smooth val="1"/>
                <c:extLst xmlns:c15="http://schemas.microsoft.com/office/drawing/2012/chart">
                  <c:ext xmlns:c16="http://schemas.microsoft.com/office/drawing/2014/chart" uri="{C3380CC4-5D6E-409C-BE32-E72D297353CC}">
                    <c16:uniqueId val="{00000003-8D4F-4ADF-937A-ED601238A07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'Teachers-NonTeachers'!$F$41:$F$55</c15:sqref>
                        </c15:formulaRef>
                      </c:ext>
                    </c:extLst>
                    <c:numCache>
                      <c:formatCode>0%</c:formatCode>
                      <c:ptCount val="15"/>
                      <c:pt idx="0">
                        <c:v>7.8886578886578892E-2</c:v>
                      </c:pt>
                      <c:pt idx="1">
                        <c:v>8.1774081774081769E-2</c:v>
                      </c:pt>
                      <c:pt idx="2">
                        <c:v>8.5816585816585814E-2</c:v>
                      </c:pt>
                      <c:pt idx="3">
                        <c:v>9.3208593208593205E-2</c:v>
                      </c:pt>
                      <c:pt idx="4">
                        <c:v>9.7944097944097946E-2</c:v>
                      </c:pt>
                      <c:pt idx="5">
                        <c:v>0.10395010395010396</c:v>
                      </c:pt>
                      <c:pt idx="6">
                        <c:v>0.11168861168861169</c:v>
                      </c:pt>
                      <c:pt idx="7">
                        <c:v>0.11307461307461307</c:v>
                      </c:pt>
                      <c:pt idx="8">
                        <c:v>0.11503811503811504</c:v>
                      </c:pt>
                      <c:pt idx="9">
                        <c:v>0.11342111342111343</c:v>
                      </c:pt>
                      <c:pt idx="10">
                        <c:v>0.11226611226611227</c:v>
                      </c:pt>
                      <c:pt idx="11">
                        <c:v>0.10810810810810811</c:v>
                      </c:pt>
                      <c:pt idx="12">
                        <c:v>9.7020097020097021E-2</c:v>
                      </c:pt>
                      <c:pt idx="13">
                        <c:v>8.8242088242088249E-2</c:v>
                      </c:pt>
                      <c:pt idx="14">
                        <c:v>7.7038577038577041E-2</c:v>
                      </c:pt>
                    </c:numCache>
                  </c:numRef>
                </c:val>
                <c:smooth val="1"/>
                <c:extLst xmlns:c15="http://schemas.microsoft.com/office/drawing/2012/chart">
                  <c:ext xmlns:c16="http://schemas.microsoft.com/office/drawing/2014/chart" uri="{C3380CC4-5D6E-409C-BE32-E72D297353CC}">
                    <c16:uniqueId val="{00000004-8D4F-4ADF-937A-ED601238A07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'Teachers-NonTeachers'!$G$41:$G$55</c15:sqref>
                        </c15:formulaRef>
                      </c:ext>
                    </c:extLst>
                    <c:numCache>
                      <c:formatCode>0%</c:formatCode>
                      <c:ptCount val="15"/>
                      <c:pt idx="0">
                        <c:v>7.0878062207541975E-2</c:v>
                      </c:pt>
                      <c:pt idx="1">
                        <c:v>7.445637214423341E-2</c:v>
                      </c:pt>
                      <c:pt idx="2">
                        <c:v>7.9273327828241119E-2</c:v>
                      </c:pt>
                      <c:pt idx="3">
                        <c:v>8.4503165428020915E-2</c:v>
                      </c:pt>
                      <c:pt idx="4">
                        <c:v>8.90448665015139E-2</c:v>
                      </c:pt>
                      <c:pt idx="5">
                        <c:v>9.3861822185521609E-2</c:v>
                      </c:pt>
                      <c:pt idx="6">
                        <c:v>9.7440132122213044E-2</c:v>
                      </c:pt>
                      <c:pt idx="7">
                        <c:v>9.9366914395816131E-2</c:v>
                      </c:pt>
                      <c:pt idx="8">
                        <c:v>9.991742361684558E-2</c:v>
                      </c:pt>
                      <c:pt idx="9">
                        <c:v>9.8816405174786681E-2</c:v>
                      </c:pt>
                      <c:pt idx="10">
                        <c:v>9.5513349848609957E-2</c:v>
                      </c:pt>
                      <c:pt idx="11">
                        <c:v>9.1935039911918523E-2</c:v>
                      </c:pt>
                      <c:pt idx="12">
                        <c:v>8.4916047343793002E-2</c:v>
                      </c:pt>
                      <c:pt idx="13">
                        <c:v>7.8998073217726394E-2</c:v>
                      </c:pt>
                      <c:pt idx="14">
                        <c:v>7.1428571428571425E-2</c:v>
                      </c:pt>
                    </c:numCache>
                  </c:numRef>
                </c:val>
                <c:smooth val="1"/>
                <c:extLst xmlns:c15="http://schemas.microsoft.com/office/drawing/2012/chart">
                  <c:ext xmlns:c16="http://schemas.microsoft.com/office/drawing/2014/chart" uri="{C3380CC4-5D6E-409C-BE32-E72D297353CC}">
                    <c16:uniqueId val="{00000005-8D4F-4ADF-937A-ED601238A0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'Teachers-NonTeachers'!$H$41:$H$55</c15:sqref>
                        </c15:formulaRef>
                      </c:ext>
                    </c:extLst>
                    <c:numCache>
                      <c:formatCode>0%</c:formatCode>
                      <c:ptCount val="15"/>
                      <c:pt idx="0">
                        <c:v>8.109261630388391E-2</c:v>
                      </c:pt>
                      <c:pt idx="1">
                        <c:v>8.6641058472044383E-2</c:v>
                      </c:pt>
                      <c:pt idx="2">
                        <c:v>9.1762697396500212E-2</c:v>
                      </c:pt>
                      <c:pt idx="3">
                        <c:v>9.5603926589842084E-2</c:v>
                      </c:pt>
                      <c:pt idx="4">
                        <c:v>9.9445155783183956E-2</c:v>
                      </c:pt>
                      <c:pt idx="5">
                        <c:v>0.10499359795134443</c:v>
                      </c:pt>
                      <c:pt idx="6">
                        <c:v>0.107981220657277</c:v>
                      </c:pt>
                      <c:pt idx="7">
                        <c:v>0.11011523687580026</c:v>
                      </c:pt>
                      <c:pt idx="8">
                        <c:v>0.11438326931284677</c:v>
                      </c:pt>
                      <c:pt idx="9">
                        <c:v>0.11481007255655143</c:v>
                      </c:pt>
                      <c:pt idx="10">
                        <c:v>0.11566367904396073</c:v>
                      </c:pt>
                      <c:pt idx="11">
                        <c:v>0.11438326931284677</c:v>
                      </c:pt>
                      <c:pt idx="12">
                        <c:v>0.11224925309432351</c:v>
                      </c:pt>
                      <c:pt idx="13">
                        <c:v>0.10840802390098164</c:v>
                      </c:pt>
                      <c:pt idx="14">
                        <c:v>0.10542040119504908</c:v>
                      </c:pt>
                    </c:numCache>
                  </c:numRef>
                </c:val>
                <c:smooth val="1"/>
                <c:extLst xmlns:c15="http://schemas.microsoft.com/office/drawing/2012/chart">
                  <c:ext xmlns:c16="http://schemas.microsoft.com/office/drawing/2014/chart" uri="{C3380CC4-5D6E-409C-BE32-E72D297353CC}">
                    <c16:uniqueId val="{00000006-8D4F-4ADF-937A-ED601238A0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'Teachers-NonTeachers'!$I$31</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'Teachers-NonTeachers'!$I$41:$I$55</c15:sqref>
                        </c15:formulaRef>
                      </c:ext>
                    </c:extLst>
                    <c:numCache>
                      <c:formatCode>0%</c:formatCode>
                      <c:ptCount val="15"/>
                      <c:pt idx="0">
                        <c:v>7.2324482814790689E-2</c:v>
                      </c:pt>
                      <c:pt idx="1">
                        <c:v>7.818863007004398E-2</c:v>
                      </c:pt>
                      <c:pt idx="2">
                        <c:v>8.2586740511483958E-2</c:v>
                      </c:pt>
                      <c:pt idx="3">
                        <c:v>8.6984850952923923E-2</c:v>
                      </c:pt>
                      <c:pt idx="4">
                        <c:v>9.1545854373676488E-2</c:v>
                      </c:pt>
                      <c:pt idx="5">
                        <c:v>9.8061573546180156E-2</c:v>
                      </c:pt>
                      <c:pt idx="6">
                        <c:v>0.10457729271868382</c:v>
                      </c:pt>
                      <c:pt idx="7">
                        <c:v>0.1089754031601238</c:v>
                      </c:pt>
                      <c:pt idx="8">
                        <c:v>0.11060433295324971</c:v>
                      </c:pt>
                      <c:pt idx="9">
                        <c:v>0.11190747678775045</c:v>
                      </c:pt>
                      <c:pt idx="10">
                        <c:v>0.11207036976706304</c:v>
                      </c:pt>
                      <c:pt idx="11">
                        <c:v>0.10978986805668675</c:v>
                      </c:pt>
                      <c:pt idx="12">
                        <c:v>0.1031112559048705</c:v>
                      </c:pt>
                      <c:pt idx="13">
                        <c:v>9.7410001628929793E-2</c:v>
                      </c:pt>
                      <c:pt idx="14">
                        <c:v>9.2034533311614264E-2</c:v>
                      </c:pt>
                    </c:numCache>
                  </c:numRef>
                </c:val>
                <c:smooth val="1"/>
                <c:extLst xmlns:c15="http://schemas.microsoft.com/office/drawing/2012/chart">
                  <c:ext xmlns:c16="http://schemas.microsoft.com/office/drawing/2014/chart" uri="{C3380CC4-5D6E-409C-BE32-E72D297353CC}">
                    <c16:uniqueId val="{00000007-8D4F-4ADF-937A-ED601238A0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'Teachers-NonTeachers'!$J$31</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'Teachers-NonTeachers'!$J$41:$J$55</c15:sqref>
                        </c15:formulaRef>
                      </c:ext>
                    </c:extLst>
                    <c:numCache>
                      <c:formatCode>0%</c:formatCode>
                      <c:ptCount val="15"/>
                      <c:pt idx="0">
                        <c:v>9.6197183098591543E-2</c:v>
                      </c:pt>
                      <c:pt idx="1">
                        <c:v>9.7323943661971835E-2</c:v>
                      </c:pt>
                      <c:pt idx="2">
                        <c:v>9.943661971830986E-2</c:v>
                      </c:pt>
                      <c:pt idx="3">
                        <c:v>0.10225352112676056</c:v>
                      </c:pt>
                      <c:pt idx="4">
                        <c:v>0.10380281690140845</c:v>
                      </c:pt>
                      <c:pt idx="5">
                        <c:v>0.10394366197183098</c:v>
                      </c:pt>
                      <c:pt idx="6">
                        <c:v>0.10408450704225353</c:v>
                      </c:pt>
                      <c:pt idx="7">
                        <c:v>0.10450704225352113</c:v>
                      </c:pt>
                      <c:pt idx="8">
                        <c:v>0.10408450704225353</c:v>
                      </c:pt>
                      <c:pt idx="9">
                        <c:v>0.10281690140845071</c:v>
                      </c:pt>
                      <c:pt idx="10">
                        <c:v>9.9718309859154933E-2</c:v>
                      </c:pt>
                      <c:pt idx="11">
                        <c:v>9.6197183098591543E-2</c:v>
                      </c:pt>
                      <c:pt idx="12">
                        <c:v>9.2394366197183095E-2</c:v>
                      </c:pt>
                      <c:pt idx="13">
                        <c:v>8.9436619718309865E-2</c:v>
                      </c:pt>
                      <c:pt idx="14">
                        <c:v>8.4788732394366198E-2</c:v>
                      </c:pt>
                    </c:numCache>
                  </c:numRef>
                </c:val>
                <c:smooth val="1"/>
                <c:extLst xmlns:c15="http://schemas.microsoft.com/office/drawing/2012/chart">
                  <c:ext xmlns:c16="http://schemas.microsoft.com/office/drawing/2014/chart" uri="{C3380CC4-5D6E-409C-BE32-E72D297353CC}">
                    <c16:uniqueId val="{00000008-8D4F-4ADF-937A-ED601238A0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'Teachers-NonTeachers'!$L$31</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'Teachers-NonTeachers'!$L$41:$L$55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8D4F-4ADF-937A-ED601238A0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'Teachers-NonTeachers'!$M$31</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'Teachers-NonTeachers'!$M$41:$M$55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8D4F-4ADF-937A-ED601238A0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'Teachers-NonTeachers'!$N$31</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'Teachers-NonTeachers'!$N$41:$N$55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8D4F-4ADF-937A-ED601238A07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'Teachers-NonTeachers'!$O$31</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'Teachers-NonTeachers'!$O$41:$O$55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8D4F-4ADF-937A-ED601238A07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'Teachers-NonTeachers'!$P$31</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'Teachers-NonTeachers'!$P$41:$P$55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8D4F-4ADF-937A-ED601238A07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'Teachers-NonTeachers'!$Q$31</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'Teachers-NonTeachers'!$Q$41:$Q$55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8D4F-4ADF-937A-ED601238A07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'Teachers-NonTeachers'!$R$31</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'Teachers-NonTeachers'!$R$41:$R$55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8D4F-4ADF-937A-ED601238A07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'Teachers-NonTeachers'!$S$31</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'Teachers-NonTeachers'!$S$41:$S$55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8D4F-4ADF-937A-ED601238A07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'Teachers-NonTeachers'!$T$31</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'Teachers-NonTeachers'!$T$41:$T$55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8D4F-4ADF-937A-ED601238A07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'Teachers-NonTeachers'!$U$31</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'Teachers-NonTeachers'!$U$41:$U$55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8D4F-4ADF-937A-ED601238A073}"/>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tickMarkSkip val="2"/>
        <c:noMultiLvlLbl val="0"/>
      </c:catAx>
      <c:valAx>
        <c:axId val="39834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strRef>
          </c:tx>
          <c:spPr>
            <a:ln w="381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ser>
        <c:ser>
          <c:idx val="1"/>
          <c:order val="1"/>
          <c:tx>
            <c:strRef>
              <c:f>'Pub&amp;Ind Schools- Enrol (Adj)'!$C$87</c:f>
              <c:strCache>
                <c:ptCount val="1"/>
                <c:pt idx="0">
                  <c:v>FS</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3.9536979424580395E-3"/>
                  <c:y val="-1.6547403751439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ser>
        <c:ser>
          <c:idx val="2"/>
          <c:order val="2"/>
          <c:tx>
            <c:strRef>
              <c:f>'Pub&amp;Ind Schools- Enrol (Adj)'!$C$88</c:f>
              <c:strCache>
                <c:ptCount val="1"/>
                <c:pt idx="0">
                  <c:v>GP</c:v>
                </c:pt>
              </c:strCache>
            </c:strRef>
          </c:tx>
          <c:spPr>
            <a:ln w="38100"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c:ext xmlns:c16="http://schemas.microsoft.com/office/drawing/2014/chart" uri="{C3380CC4-5D6E-409C-BE32-E72D297353CC}">
              <c16:uniqueId val="{00000002-CEE0-43AC-9D2C-9C341DBDEDDF}"/>
            </c:ext>
          </c:extLst>
        </c:ser>
        <c:ser>
          <c:idx val="3"/>
          <c:order val="3"/>
          <c:tx>
            <c:strRef>
              <c:f>'Pub&amp;Ind Schools- Enrol (Adj)'!$C$89</c:f>
              <c:strCache>
                <c:ptCount val="1"/>
                <c:pt idx="0">
                  <c:v>KN</c:v>
                </c:pt>
              </c:strCache>
            </c:strRef>
          </c:tx>
          <c:spPr>
            <a:ln w="381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c:ext xmlns:c16="http://schemas.microsoft.com/office/drawing/2014/chart" uri="{C3380CC4-5D6E-409C-BE32-E72D297353CC}">
              <c16:uniqueId val="{00000003-CEE0-43AC-9D2C-9C341DBDEDDF}"/>
            </c:ext>
          </c:extLst>
        </c:ser>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2.6357986283052953E-3"/>
                  <c:y val="2.757900625239908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ser>
          <c:idx val="5"/>
          <c:order val="5"/>
          <c:tx>
            <c:strRef>
              <c:f>'Pub&amp;Ind Schools- Enrol (Adj)'!$C$91</c:f>
              <c:strCache>
                <c:ptCount val="1"/>
                <c:pt idx="0">
                  <c:v>MP</c:v>
                </c:pt>
              </c:strCache>
            </c:strRef>
          </c:tx>
          <c:spPr>
            <a:ln w="127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2.7675885597207826E-2"/>
                  <c:y val="1.3789503126199795E-2"/>
                </c:manualLayout>
              </c:layout>
              <c:spPr>
                <a:noFill/>
                <a:ln>
                  <a:noFill/>
                </a:ln>
                <a:effectLst/>
              </c:spPr>
              <c:txPr>
                <a:bodyPr wrap="square" lIns="38100" tIns="19050" rIns="38100" bIns="19050" anchor="ctr">
                  <a:spAutoFit/>
                </a:bodyPr>
                <a:lstStyle/>
                <a:p>
                  <a:pPr>
                    <a:defRPr sz="1400" b="0">
                      <a:solidFill>
                        <a:srgbClr val="FF0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c:ext xmlns:c16="http://schemas.microsoft.com/office/drawing/2014/chart" uri="{C3380CC4-5D6E-409C-BE32-E72D297353CC}">
              <c16:uniqueId val="{00000005-CEE0-43AC-9D2C-9C341DBDEDDF}"/>
            </c:ext>
          </c:extLst>
        </c:ser>
        <c:ser>
          <c:idx val="6"/>
          <c:order val="6"/>
          <c:tx>
            <c:strRef>
              <c:f>'Pub&amp;Ind Schools- Enrol (Adj)'!$C$92</c:f>
              <c:strCache>
                <c:ptCount val="1"/>
                <c:pt idx="0">
                  <c:v>NC</c:v>
                </c:pt>
              </c:strCache>
            </c:strRef>
          </c:tx>
          <c:spPr>
            <a:ln w="158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3.2947482853818801E-2"/>
                  <c:y val="-2.20632050019196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sz="1400" b="0">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(Adj)'!$D$92:$M$92</c:f>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c:ext xmlns:c16="http://schemas.microsoft.com/office/drawing/2014/chart" uri="{C3380CC4-5D6E-409C-BE32-E72D297353CC}">
              <c16:uniqueId val="{00000006-CEE0-43AC-9D2C-9C341DBDEDDF}"/>
            </c:ext>
          </c:extLst>
        </c:ser>
        <c:ser>
          <c:idx val="7"/>
          <c:order val="7"/>
          <c:tx>
            <c:strRef>
              <c:f>'Pub&amp;Ind Schools- Enrol (Adj)'!$C$93</c:f>
              <c:strCache>
                <c:ptCount val="1"/>
                <c:pt idx="0">
                  <c:v>NW</c:v>
                </c:pt>
              </c:strCache>
            </c:strRef>
          </c:tx>
          <c:spPr>
            <a:ln w="158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4E-3"/>
                  <c:y val="-1.93053043766797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c:ext xmlns:c16="http://schemas.microsoft.com/office/drawing/2014/chart" uri="{C3380CC4-5D6E-409C-BE32-E72D297353CC}">
              <c16:uniqueId val="{00000007-CEE0-43AC-9D2C-9C341DBDEDDF}"/>
            </c:ext>
          </c:extLst>
        </c:ser>
        <c:ser>
          <c:idx val="8"/>
          <c:order val="8"/>
          <c:tx>
            <c:strRef>
              <c:f>'Pub&amp;Ind Schools- Enrol (Adj)'!$C$94</c:f>
              <c:strCache>
                <c:ptCount val="1"/>
                <c:pt idx="0">
                  <c:v>WC</c:v>
                </c:pt>
              </c:strCache>
            </c:strRef>
          </c:tx>
          <c:spPr>
            <a:ln w="15875"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strRef>
          </c:tx>
          <c:spPr>
            <a:ln w="38100"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2.6357986283052953E-3"/>
                  <c:y val="-2.7579006252399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25"/>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A0505-3850-476F-A779-D8E80B1B502A}" type="datetimeFigureOut">
              <a:rPr lang="en-ZA" smtClean="0"/>
              <a:t>2023/09/05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20B58-5038-4992-A144-8E7E7557D001}" type="slidenum">
              <a:rPr lang="en-ZA" smtClean="0"/>
              <a:t>‹#›</a:t>
            </a:fld>
            <a:endParaRPr lang="en-ZA"/>
          </a:p>
        </p:txBody>
      </p:sp>
    </p:spTree>
    <p:extLst>
      <p:ext uri="{BB962C8B-B14F-4D97-AF65-F5344CB8AC3E}">
        <p14:creationId xmlns:p14="http://schemas.microsoft.com/office/powerpoint/2010/main" val="198613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3" name="Google Shape;16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120B58-5038-4992-A144-8E7E7557D001}" type="slidenum">
              <a:rPr lang="en-ZA" smtClean="0"/>
              <a:t>16</a:t>
            </a:fld>
            <a:endParaRPr lang="en-ZA"/>
          </a:p>
        </p:txBody>
      </p:sp>
    </p:spTree>
    <p:extLst>
      <p:ext uri="{BB962C8B-B14F-4D97-AF65-F5344CB8AC3E}">
        <p14:creationId xmlns:p14="http://schemas.microsoft.com/office/powerpoint/2010/main" val="168511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120B58-5038-4992-A144-8E7E7557D001}" type="slidenum">
              <a:rPr lang="en-ZA" smtClean="0"/>
              <a:t>28</a:t>
            </a:fld>
            <a:endParaRPr lang="en-ZA"/>
          </a:p>
        </p:txBody>
      </p:sp>
    </p:spTree>
    <p:extLst>
      <p:ext uri="{BB962C8B-B14F-4D97-AF65-F5344CB8AC3E}">
        <p14:creationId xmlns:p14="http://schemas.microsoft.com/office/powerpoint/2010/main" val="359314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120B58-5038-4992-A144-8E7E7557D001}" type="slidenum">
              <a:rPr lang="en-ZA" smtClean="0"/>
              <a:t>36</a:t>
            </a:fld>
            <a:endParaRPr lang="en-ZA"/>
          </a:p>
        </p:txBody>
      </p:sp>
    </p:spTree>
    <p:extLst>
      <p:ext uri="{BB962C8B-B14F-4D97-AF65-F5344CB8AC3E}">
        <p14:creationId xmlns:p14="http://schemas.microsoft.com/office/powerpoint/2010/main" val="646282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0" name="Google Shape;640;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8" name="Google Shape;64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120B58-5038-4992-A144-8E7E7557D001}" type="slidenum">
              <a:rPr lang="en-ZA" smtClean="0"/>
              <a:t>40</a:t>
            </a:fld>
            <a:endParaRPr lang="en-ZA"/>
          </a:p>
        </p:txBody>
      </p:sp>
    </p:spTree>
    <p:extLst>
      <p:ext uri="{BB962C8B-B14F-4D97-AF65-F5344CB8AC3E}">
        <p14:creationId xmlns:p14="http://schemas.microsoft.com/office/powerpoint/2010/main" val="315276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120B58-5038-4992-A144-8E7E7557D001}" type="slidenum">
              <a:rPr lang="en-ZA" smtClean="0"/>
              <a:t>46</a:t>
            </a:fld>
            <a:endParaRPr lang="en-ZA"/>
          </a:p>
        </p:txBody>
      </p:sp>
    </p:spTree>
    <p:extLst>
      <p:ext uri="{BB962C8B-B14F-4D97-AF65-F5344CB8AC3E}">
        <p14:creationId xmlns:p14="http://schemas.microsoft.com/office/powerpoint/2010/main" val="4020877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26" name="Google Shape;82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34" name="Google Shape;834;p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0" name="Google Shape;17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44" name="Google Shape;844;p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extLst>
      <p:ext uri="{BB962C8B-B14F-4D97-AF65-F5344CB8AC3E}">
        <p14:creationId xmlns:p14="http://schemas.microsoft.com/office/powerpoint/2010/main" val="309881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7" name="Google Shape;17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120B58-5038-4992-A144-8E7E7557D001}" type="slidenum">
              <a:rPr lang="en-ZA" smtClean="0"/>
              <a:t>10</a:t>
            </a:fld>
            <a:endParaRPr lang="en-ZA"/>
          </a:p>
        </p:txBody>
      </p:sp>
    </p:spTree>
    <p:extLst>
      <p:ext uri="{BB962C8B-B14F-4D97-AF65-F5344CB8AC3E}">
        <p14:creationId xmlns:p14="http://schemas.microsoft.com/office/powerpoint/2010/main" val="407496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74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120B58-5038-4992-A144-8E7E7557D001}" type="slidenum">
              <a:rPr lang="en-ZA" smtClean="0"/>
              <a:t>13</a:t>
            </a:fld>
            <a:endParaRPr lang="en-ZA"/>
          </a:p>
        </p:txBody>
      </p:sp>
    </p:spTree>
    <p:extLst>
      <p:ext uri="{BB962C8B-B14F-4D97-AF65-F5344CB8AC3E}">
        <p14:creationId xmlns:p14="http://schemas.microsoft.com/office/powerpoint/2010/main" val="321863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B529E42-1307-4EFE-ABC0-921D7D24FF0E}" type="slidenum">
              <a:rPr lang="en-ZA" smtClean="0"/>
              <a:t>14</a:t>
            </a:fld>
            <a:endParaRPr lang="en-ZA"/>
          </a:p>
        </p:txBody>
      </p:sp>
    </p:spTree>
    <p:extLst>
      <p:ext uri="{BB962C8B-B14F-4D97-AF65-F5344CB8AC3E}">
        <p14:creationId xmlns:p14="http://schemas.microsoft.com/office/powerpoint/2010/main" val="43094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9C07-DCA9-8BDF-3BFF-37E6C65544E0}"/>
              </a:ext>
            </a:extLst>
          </p:cNvPr>
          <p:cNvSpPr>
            <a:spLocks noGrp="1"/>
          </p:cNvSpPr>
          <p:nvPr>
            <p:ph type="ctrTitle"/>
          </p:nvPr>
        </p:nvSpPr>
        <p:spPr>
          <a:xfrm>
            <a:off x="2194560" y="1214438"/>
            <a:ext cx="9144000" cy="2951796"/>
          </a:xfrm>
        </p:spPr>
        <p:txBody>
          <a:bodyPr anchor="b"/>
          <a:lstStyle>
            <a:lvl1pPr algn="ctr">
              <a:defRPr sz="6000" b="1"/>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D9C396CD-5816-2A47-4281-CEC0FAE6D611}"/>
              </a:ext>
            </a:extLst>
          </p:cNvPr>
          <p:cNvSpPr>
            <a:spLocks noGrp="1"/>
          </p:cNvSpPr>
          <p:nvPr>
            <p:ph type="subTitle" idx="1"/>
          </p:nvPr>
        </p:nvSpPr>
        <p:spPr>
          <a:xfrm>
            <a:off x="2194560" y="4166234"/>
            <a:ext cx="9144000" cy="1091565"/>
          </a:xfrm>
        </p:spPr>
        <p:txBody>
          <a:bodyPr/>
          <a:lstStyle>
            <a:lvl1pPr marL="0" indent="0" algn="ctr">
              <a:buNone/>
              <a:defRPr sz="2400">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A73E4A28-4828-B24B-1F85-86229947BBC7}"/>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5" name="Footer Placeholder 4">
            <a:extLst>
              <a:ext uri="{FF2B5EF4-FFF2-40B4-BE49-F238E27FC236}">
                <a16:creationId xmlns:a16="http://schemas.microsoft.com/office/drawing/2014/main" id="{6722789E-C3BF-15AE-A5B4-AACB0BE5CFB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7E52AD-22BF-0567-E5A7-DAB134A87295}"/>
              </a:ext>
            </a:extLst>
          </p:cNvPr>
          <p:cNvSpPr>
            <a:spLocks noGrp="1"/>
          </p:cNvSpPr>
          <p:nvPr>
            <p:ph type="sldNum" sz="quarter" idx="12"/>
          </p:nvPr>
        </p:nvSpPr>
        <p:spPr/>
        <p:txBody>
          <a:bodyPr/>
          <a:lstStyle/>
          <a:p>
            <a:fld id="{A72DB16F-9CDB-404A-AECC-C811CF02C89F}" type="slidenum">
              <a:rPr lang="en-ZA" smtClean="0"/>
              <a:t>‹#›</a:t>
            </a:fld>
            <a:endParaRPr lang="en-ZA"/>
          </a:p>
        </p:txBody>
      </p:sp>
      <p:pic>
        <p:nvPicPr>
          <p:cNvPr id="7" name="Picture 6" descr="Powerpoint1.png">
            <a:extLst>
              <a:ext uri="{FF2B5EF4-FFF2-40B4-BE49-F238E27FC236}">
                <a16:creationId xmlns:a16="http://schemas.microsoft.com/office/drawing/2014/main" id="{49490AE6-23D9-9C45-CF25-B426E50468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252"/>
          <a:stretch/>
        </p:blipFill>
        <p:spPr>
          <a:xfrm>
            <a:off x="0" y="20836"/>
            <a:ext cx="2438398" cy="6837164"/>
          </a:xfrm>
          <a:prstGeom prst="rect">
            <a:avLst/>
          </a:prstGeom>
        </p:spPr>
      </p:pic>
      <p:pic>
        <p:nvPicPr>
          <p:cNvPr id="8" name="Picture 7">
            <a:extLst>
              <a:ext uri="{FF2B5EF4-FFF2-40B4-BE49-F238E27FC236}">
                <a16:creationId xmlns:a16="http://schemas.microsoft.com/office/drawing/2014/main" id="{7561752A-7DC0-F189-01B6-3DD546F985B0}"/>
              </a:ext>
            </a:extLst>
          </p:cNvPr>
          <p:cNvPicPr>
            <a:picLocks noChangeAspect="1"/>
          </p:cNvPicPr>
          <p:nvPr userDrawn="1"/>
        </p:nvPicPr>
        <p:blipFill>
          <a:blip r:embed="rId3"/>
          <a:stretch>
            <a:fillRect/>
          </a:stretch>
        </p:blipFill>
        <p:spPr>
          <a:xfrm>
            <a:off x="8851013" y="5742097"/>
            <a:ext cx="2554838" cy="792000"/>
          </a:xfrm>
          <a:prstGeom prst="rect">
            <a:avLst/>
          </a:prstGeom>
        </p:spPr>
      </p:pic>
      <p:pic>
        <p:nvPicPr>
          <p:cNvPr id="10" name="Picture 9">
            <a:extLst>
              <a:ext uri="{FF2B5EF4-FFF2-40B4-BE49-F238E27FC236}">
                <a16:creationId xmlns:a16="http://schemas.microsoft.com/office/drawing/2014/main" id="{92117833-A197-8B70-DB00-ACA1390F60E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597" t="5639" r="-309" b="12790"/>
          <a:stretch/>
        </p:blipFill>
        <p:spPr>
          <a:xfrm>
            <a:off x="5436461" y="5742097"/>
            <a:ext cx="2652835" cy="792000"/>
          </a:xfrm>
          <a:prstGeom prst="rect">
            <a:avLst/>
          </a:prstGeom>
        </p:spPr>
      </p:pic>
      <p:pic>
        <p:nvPicPr>
          <p:cNvPr id="11" name="Picture 10">
            <a:extLst>
              <a:ext uri="{FF2B5EF4-FFF2-40B4-BE49-F238E27FC236}">
                <a16:creationId xmlns:a16="http://schemas.microsoft.com/office/drawing/2014/main" id="{EDCC59E6-5E14-0FAB-6B4F-4DDE1B8943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58" t="4389" r="59717" b="2811"/>
          <a:stretch/>
        </p:blipFill>
        <p:spPr>
          <a:xfrm>
            <a:off x="2704865" y="5742097"/>
            <a:ext cx="1969880" cy="792000"/>
          </a:xfrm>
          <a:prstGeom prst="rect">
            <a:avLst/>
          </a:prstGeom>
        </p:spPr>
      </p:pic>
    </p:spTree>
    <p:extLst>
      <p:ext uri="{BB962C8B-B14F-4D97-AF65-F5344CB8AC3E}">
        <p14:creationId xmlns:p14="http://schemas.microsoft.com/office/powerpoint/2010/main" val="377009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A3AE-8106-7956-85BA-CD230BAB842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E3E6BB7-9813-2AC7-95A3-AF0EB87252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6B379B6-450F-B3AB-C51A-390A77888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065028F-4F86-256F-B8A7-8AE89A0F1174}"/>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6" name="Footer Placeholder 5">
            <a:extLst>
              <a:ext uri="{FF2B5EF4-FFF2-40B4-BE49-F238E27FC236}">
                <a16:creationId xmlns:a16="http://schemas.microsoft.com/office/drawing/2014/main" id="{9C5F40A3-07B2-F148-DB84-0F293EB51AC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57651F7-9015-C355-B76E-8D514C88AB93}"/>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2" name="Group 11">
            <a:extLst>
              <a:ext uri="{FF2B5EF4-FFF2-40B4-BE49-F238E27FC236}">
                <a16:creationId xmlns:a16="http://schemas.microsoft.com/office/drawing/2014/main" id="{31F8C07A-C926-146F-E694-991FFA190450}"/>
              </a:ext>
            </a:extLst>
          </p:cNvPr>
          <p:cNvGrpSpPr/>
          <p:nvPr userDrawn="1"/>
        </p:nvGrpSpPr>
        <p:grpSpPr>
          <a:xfrm>
            <a:off x="701038" y="1466243"/>
            <a:ext cx="919944" cy="182880"/>
            <a:chOff x="701039" y="1581150"/>
            <a:chExt cx="540001" cy="239237"/>
          </a:xfrm>
        </p:grpSpPr>
        <p:cxnSp>
          <p:nvCxnSpPr>
            <p:cNvPr id="13" name="Straight Connector 12">
              <a:extLst>
                <a:ext uri="{FF2B5EF4-FFF2-40B4-BE49-F238E27FC236}">
                  <a16:creationId xmlns:a16="http://schemas.microsoft.com/office/drawing/2014/main" id="{654DCDC9-D416-AD21-684E-DA092FC12A2D}"/>
                </a:ext>
              </a:extLst>
            </p:cNvPr>
            <p:cNvCxnSpPr>
              <a:cxnSpLocks/>
            </p:cNvCxnSpPr>
            <p:nvPr userDrawn="1"/>
          </p:nvCxnSpPr>
          <p:spPr>
            <a:xfrm flipV="1">
              <a:off x="701040" y="1820386"/>
              <a:ext cx="540000" cy="1"/>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2EF819-6C19-C418-4436-0E3A42180D9E}"/>
                </a:ext>
              </a:extLst>
            </p:cNvPr>
            <p:cNvCxnSpPr>
              <a:cxnSpLocks/>
            </p:cNvCxnSpPr>
            <p:nvPr userDrawn="1"/>
          </p:nvCxnSpPr>
          <p:spPr>
            <a:xfrm>
              <a:off x="701040" y="1700768"/>
              <a:ext cx="396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084C8F-B39C-88BA-B03D-BFC38F18674C}"/>
                </a:ext>
              </a:extLst>
            </p:cNvPr>
            <p:cNvCxnSpPr>
              <a:cxnSpLocks/>
            </p:cNvCxnSpPr>
            <p:nvPr userDrawn="1"/>
          </p:nvCxnSpPr>
          <p:spPr>
            <a:xfrm>
              <a:off x="701039" y="1581150"/>
              <a:ext cx="252000" cy="0"/>
            </a:xfrm>
            <a:prstGeom prst="line">
              <a:avLst/>
            </a:prstGeom>
            <a:ln w="6985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253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44BDCB-B602-7B21-153A-40A498FF8913}"/>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3" name="Footer Placeholder 2">
            <a:extLst>
              <a:ext uri="{FF2B5EF4-FFF2-40B4-BE49-F238E27FC236}">
                <a16:creationId xmlns:a16="http://schemas.microsoft.com/office/drawing/2014/main" id="{6D7D4539-A0DD-8E92-0923-C37A3C87F6F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355F802-717C-54BA-2979-0F1CB0476CF4}"/>
              </a:ext>
            </a:extLst>
          </p:cNvPr>
          <p:cNvSpPr>
            <a:spLocks noGrp="1"/>
          </p:cNvSpPr>
          <p:nvPr>
            <p:ph type="sldNum" sz="quarter" idx="12"/>
          </p:nvPr>
        </p:nvSpPr>
        <p:spPr/>
        <p:txBody>
          <a:bodyPr/>
          <a:lstStyle/>
          <a:p>
            <a:fld id="{A72DB16F-9CDB-404A-AECC-C811CF02C89F}" type="slidenum">
              <a:rPr lang="en-ZA" smtClean="0"/>
              <a:t>‹#›</a:t>
            </a:fld>
            <a:endParaRPr lang="en-ZA"/>
          </a:p>
        </p:txBody>
      </p:sp>
      <p:sp>
        <p:nvSpPr>
          <p:cNvPr id="5" name="Rectangle 4">
            <a:extLst>
              <a:ext uri="{FF2B5EF4-FFF2-40B4-BE49-F238E27FC236}">
                <a16:creationId xmlns:a16="http://schemas.microsoft.com/office/drawing/2014/main" id="{84C8C7E9-1842-D740-0510-E76094246A5C}"/>
              </a:ext>
            </a:extLst>
          </p:cNvPr>
          <p:cNvSpPr/>
          <p:nvPr userDrawn="1"/>
        </p:nvSpPr>
        <p:spPr>
          <a:xfrm>
            <a:off x="548640" y="1432560"/>
            <a:ext cx="1310640" cy="62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1232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8C7E9-1842-D740-0510-E76094246A5C}"/>
              </a:ext>
            </a:extLst>
          </p:cNvPr>
          <p:cNvSpPr/>
          <p:nvPr userDrawn="1"/>
        </p:nvSpPr>
        <p:spPr>
          <a:xfrm>
            <a:off x="548640" y="1432560"/>
            <a:ext cx="1310640" cy="62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9B96E8A1-CB0A-9A88-BE7C-5BB5D8C46F43}"/>
              </a:ext>
            </a:extLst>
          </p:cNvPr>
          <p:cNvSpPr/>
          <p:nvPr userDrawn="1"/>
        </p:nvSpPr>
        <p:spPr>
          <a:xfrm>
            <a:off x="0" y="0"/>
            <a:ext cx="121920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Date Placeholder 1">
            <a:extLst>
              <a:ext uri="{FF2B5EF4-FFF2-40B4-BE49-F238E27FC236}">
                <a16:creationId xmlns:a16="http://schemas.microsoft.com/office/drawing/2014/main" id="{7544BDCB-B602-7B21-153A-40A498FF8913}"/>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2023/09/05</a:t>
            </a:fld>
            <a:endParaRPr lang="en-ZA"/>
          </a:p>
        </p:txBody>
      </p:sp>
      <p:sp>
        <p:nvSpPr>
          <p:cNvPr id="3" name="Footer Placeholder 2">
            <a:extLst>
              <a:ext uri="{FF2B5EF4-FFF2-40B4-BE49-F238E27FC236}">
                <a16:creationId xmlns:a16="http://schemas.microsoft.com/office/drawing/2014/main" id="{6D7D4539-A0DD-8E92-0923-C37A3C87F6FD}"/>
              </a:ext>
            </a:extLst>
          </p:cNvPr>
          <p:cNvSpPr>
            <a:spLocks noGrp="1"/>
          </p:cNvSpPr>
          <p:nvPr>
            <p:ph type="ftr" sz="quarter" idx="11"/>
          </p:nvPr>
        </p:nvSpPr>
        <p:spPr/>
        <p:txBody>
          <a:bodyPr/>
          <a:lstStyle>
            <a:lvl1pPr>
              <a:defRPr>
                <a:solidFill>
                  <a:schemeClr val="bg1"/>
                </a:solidFill>
              </a:defRPr>
            </a:lvl1pPr>
          </a:lstStyle>
          <a:p>
            <a:endParaRPr lang="en-ZA"/>
          </a:p>
        </p:txBody>
      </p:sp>
      <p:sp>
        <p:nvSpPr>
          <p:cNvPr id="4" name="Slide Number Placeholder 3">
            <a:extLst>
              <a:ext uri="{FF2B5EF4-FFF2-40B4-BE49-F238E27FC236}">
                <a16:creationId xmlns:a16="http://schemas.microsoft.com/office/drawing/2014/main" id="{7355F802-717C-54BA-2979-0F1CB0476CF4}"/>
              </a:ext>
            </a:extLst>
          </p:cNvPr>
          <p:cNvSpPr>
            <a:spLocks noGrp="1"/>
          </p:cNvSpPr>
          <p:nvPr>
            <p:ph type="sldNum" sz="quarter" idx="12"/>
          </p:nvPr>
        </p:nvSpPr>
        <p:spPr/>
        <p:txBody>
          <a:bodyPr/>
          <a:lstStyle>
            <a:lvl1pPr>
              <a:defRPr>
                <a:solidFill>
                  <a:schemeClr val="bg1"/>
                </a:solidFill>
              </a:defRPr>
            </a:lvl1pPr>
          </a:lstStyle>
          <a:p>
            <a:fld id="{A72DB16F-9CDB-404A-AECC-C811CF02C89F}" type="slidenum">
              <a:rPr lang="en-ZA" smtClean="0"/>
              <a:pPr/>
              <a:t>‹#›</a:t>
            </a:fld>
            <a:endParaRPr lang="en-ZA"/>
          </a:p>
        </p:txBody>
      </p:sp>
    </p:spTree>
    <p:extLst>
      <p:ext uri="{BB962C8B-B14F-4D97-AF65-F5344CB8AC3E}">
        <p14:creationId xmlns:p14="http://schemas.microsoft.com/office/powerpoint/2010/main" val="406279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869D-8E89-6455-B5F5-4B06084BF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E631AB1-2CCA-EFCE-E276-7C3C428E5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2FE7A72-4DC6-5FAB-5F8C-F885FDEF6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78F01-872E-3D61-FAF6-E7970B94A14F}"/>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6" name="Footer Placeholder 5">
            <a:extLst>
              <a:ext uri="{FF2B5EF4-FFF2-40B4-BE49-F238E27FC236}">
                <a16:creationId xmlns:a16="http://schemas.microsoft.com/office/drawing/2014/main" id="{93C86A80-1456-1366-4BC0-AC5087DD932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C319039-6746-98F2-8F6A-8DB71A29BA6C}"/>
              </a:ext>
            </a:extLst>
          </p:cNvPr>
          <p:cNvSpPr>
            <a:spLocks noGrp="1"/>
          </p:cNvSpPr>
          <p:nvPr>
            <p:ph type="sldNum" sz="quarter" idx="12"/>
          </p:nvPr>
        </p:nvSpPr>
        <p:spPr/>
        <p:txBody>
          <a:bodyPr/>
          <a:lstStyle/>
          <a:p>
            <a:fld id="{A72DB16F-9CDB-404A-AECC-C811CF02C89F}" type="slidenum">
              <a:rPr lang="en-ZA" smtClean="0"/>
              <a:t>‹#›</a:t>
            </a:fld>
            <a:endParaRPr lang="en-ZA"/>
          </a:p>
        </p:txBody>
      </p:sp>
    </p:spTree>
    <p:extLst>
      <p:ext uri="{BB962C8B-B14F-4D97-AF65-F5344CB8AC3E}">
        <p14:creationId xmlns:p14="http://schemas.microsoft.com/office/powerpoint/2010/main" val="312205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7FCF-29EE-EA5C-2E33-2B9D063BD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3BC22FD-3F69-FE09-FC68-67DC0E106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ED13597-03A6-5D5F-CA48-52EB17A34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E41C9-8C34-0663-FF38-B5E0D64F05C8}"/>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6" name="Footer Placeholder 5">
            <a:extLst>
              <a:ext uri="{FF2B5EF4-FFF2-40B4-BE49-F238E27FC236}">
                <a16:creationId xmlns:a16="http://schemas.microsoft.com/office/drawing/2014/main" id="{6A42B6E3-6C01-505F-5A12-64F46AAC61F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EC92917-C4D0-CCE6-E8DF-B88DE93EF1B4}"/>
              </a:ext>
            </a:extLst>
          </p:cNvPr>
          <p:cNvSpPr>
            <a:spLocks noGrp="1"/>
          </p:cNvSpPr>
          <p:nvPr>
            <p:ph type="sldNum" sz="quarter" idx="12"/>
          </p:nvPr>
        </p:nvSpPr>
        <p:spPr/>
        <p:txBody>
          <a:bodyPr/>
          <a:lstStyle/>
          <a:p>
            <a:fld id="{A72DB16F-9CDB-404A-AECC-C811CF02C89F}" type="slidenum">
              <a:rPr lang="en-ZA" smtClean="0"/>
              <a:t>‹#›</a:t>
            </a:fld>
            <a:endParaRPr lang="en-ZA"/>
          </a:p>
        </p:txBody>
      </p:sp>
    </p:spTree>
    <p:extLst>
      <p:ext uri="{BB962C8B-B14F-4D97-AF65-F5344CB8AC3E}">
        <p14:creationId xmlns:p14="http://schemas.microsoft.com/office/powerpoint/2010/main" val="1974499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3460-7E37-D84A-04E1-D8842686FE5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0284747-E01F-AB96-338B-1BB401B6C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26FAB73-9326-1ABC-66B5-2C31D5169B8C}"/>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5" name="Footer Placeholder 4">
            <a:extLst>
              <a:ext uri="{FF2B5EF4-FFF2-40B4-BE49-F238E27FC236}">
                <a16:creationId xmlns:a16="http://schemas.microsoft.com/office/drawing/2014/main" id="{9BE62808-F6B0-9CE2-608B-F5656140CA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3CD269B-7EB9-C15F-5E5E-4395DE06B255}"/>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7" name="Group 6">
            <a:extLst>
              <a:ext uri="{FF2B5EF4-FFF2-40B4-BE49-F238E27FC236}">
                <a16:creationId xmlns:a16="http://schemas.microsoft.com/office/drawing/2014/main" id="{A2268D08-13E7-9304-DAAB-D29ECC5B834D}"/>
              </a:ext>
            </a:extLst>
          </p:cNvPr>
          <p:cNvGrpSpPr/>
          <p:nvPr userDrawn="1"/>
        </p:nvGrpSpPr>
        <p:grpSpPr>
          <a:xfrm>
            <a:off x="701038" y="1581150"/>
            <a:ext cx="792000" cy="180000"/>
            <a:chOff x="701039" y="1581150"/>
            <a:chExt cx="540001" cy="239237"/>
          </a:xfrm>
        </p:grpSpPr>
        <p:cxnSp>
          <p:nvCxnSpPr>
            <p:cNvPr id="8" name="Straight Connector 7">
              <a:extLst>
                <a:ext uri="{FF2B5EF4-FFF2-40B4-BE49-F238E27FC236}">
                  <a16:creationId xmlns:a16="http://schemas.microsoft.com/office/drawing/2014/main" id="{BA1B7B3E-9764-0176-F7DC-2CC9FB906AA3}"/>
                </a:ext>
              </a:extLst>
            </p:cNvPr>
            <p:cNvCxnSpPr>
              <a:cxnSpLocks/>
            </p:cNvCxnSpPr>
            <p:nvPr userDrawn="1"/>
          </p:nvCxnSpPr>
          <p:spPr>
            <a:xfrm flipV="1">
              <a:off x="701040" y="1820386"/>
              <a:ext cx="540000"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ABA5F6-9B00-2840-94AD-3C5F55BD5A01}"/>
                </a:ext>
              </a:extLst>
            </p:cNvPr>
            <p:cNvCxnSpPr>
              <a:cxnSpLocks/>
            </p:cNvCxnSpPr>
            <p:nvPr userDrawn="1"/>
          </p:nvCxnSpPr>
          <p:spPr>
            <a:xfrm>
              <a:off x="701040" y="1700768"/>
              <a:ext cx="3960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1B16FF-5635-8E13-9952-C998CACD4245}"/>
                </a:ext>
              </a:extLst>
            </p:cNvPr>
            <p:cNvCxnSpPr>
              <a:cxnSpLocks/>
            </p:cNvCxnSpPr>
            <p:nvPr userDrawn="1"/>
          </p:nvCxnSpPr>
          <p:spPr>
            <a:xfrm>
              <a:off x="701039" y="1581150"/>
              <a:ext cx="252000" cy="0"/>
            </a:xfrm>
            <a:prstGeom prst="line">
              <a:avLst/>
            </a:prstGeom>
            <a:ln w="7620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460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DBFE17-988F-0DBA-547C-18DDE0597B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6A7C00B-3684-4BA9-F1EF-DE426D6C8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DB7A4AB-DF48-6972-902B-C442950B05BD}"/>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5" name="Footer Placeholder 4">
            <a:extLst>
              <a:ext uri="{FF2B5EF4-FFF2-40B4-BE49-F238E27FC236}">
                <a16:creationId xmlns:a16="http://schemas.microsoft.com/office/drawing/2014/main" id="{DB8763A9-3793-D6B1-C73E-7C5D538010A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4D1F601-3769-BAAC-E311-130F3E979EEA}"/>
              </a:ext>
            </a:extLst>
          </p:cNvPr>
          <p:cNvSpPr>
            <a:spLocks noGrp="1"/>
          </p:cNvSpPr>
          <p:nvPr>
            <p:ph type="sldNum" sz="quarter" idx="12"/>
          </p:nvPr>
        </p:nvSpPr>
        <p:spPr/>
        <p:txBody>
          <a:bodyPr/>
          <a:lstStyle/>
          <a:p>
            <a:fld id="{A72DB16F-9CDB-404A-AECC-C811CF02C89F}" type="slidenum">
              <a:rPr lang="en-ZA" smtClean="0"/>
              <a:t>‹#›</a:t>
            </a:fld>
            <a:endParaRPr lang="en-ZA"/>
          </a:p>
        </p:txBody>
      </p:sp>
    </p:spTree>
    <p:extLst>
      <p:ext uri="{BB962C8B-B14F-4D97-AF65-F5344CB8AC3E}">
        <p14:creationId xmlns:p14="http://schemas.microsoft.com/office/powerpoint/2010/main" val="4245128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5B68-D202-1FB9-5E31-64825F0234B5}"/>
              </a:ext>
            </a:extLst>
          </p:cNvPr>
          <p:cNvSpPr>
            <a:spLocks noGrp="1"/>
          </p:cNvSpPr>
          <p:nvPr>
            <p:ph type="title"/>
          </p:nvPr>
        </p:nvSpPr>
        <p:spPr>
          <a:xfrm>
            <a:off x="2438400" y="1709738"/>
            <a:ext cx="8909050" cy="2852737"/>
          </a:xfrm>
        </p:spPr>
        <p:txBody>
          <a:bodyPr anchor="b"/>
          <a:lstStyle>
            <a:lvl1pPr>
              <a:defRPr sz="6000" b="1"/>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0BD2F478-303E-01D7-FEB3-A8830C45E129}"/>
              </a:ext>
            </a:extLst>
          </p:cNvPr>
          <p:cNvSpPr>
            <a:spLocks noGrp="1"/>
          </p:cNvSpPr>
          <p:nvPr>
            <p:ph type="body" idx="1"/>
          </p:nvPr>
        </p:nvSpPr>
        <p:spPr>
          <a:xfrm>
            <a:off x="2438398" y="4589464"/>
            <a:ext cx="8909051" cy="84009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A6EAD-8F19-079D-FC06-A809F34474FD}"/>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5" name="Footer Placeholder 4">
            <a:extLst>
              <a:ext uri="{FF2B5EF4-FFF2-40B4-BE49-F238E27FC236}">
                <a16:creationId xmlns:a16="http://schemas.microsoft.com/office/drawing/2014/main" id="{0291DAF8-BEA4-61A7-187B-C5BCE124963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C892A42-A88C-E7CA-1933-C2F3E312CDEA}"/>
              </a:ext>
            </a:extLst>
          </p:cNvPr>
          <p:cNvSpPr>
            <a:spLocks noGrp="1"/>
          </p:cNvSpPr>
          <p:nvPr>
            <p:ph type="sldNum" sz="quarter" idx="12"/>
          </p:nvPr>
        </p:nvSpPr>
        <p:spPr/>
        <p:txBody>
          <a:bodyPr/>
          <a:lstStyle/>
          <a:p>
            <a:fld id="{A72DB16F-9CDB-404A-AECC-C811CF02C89F}" type="slidenum">
              <a:rPr lang="en-ZA" smtClean="0"/>
              <a:t>‹#›</a:t>
            </a:fld>
            <a:endParaRPr lang="en-ZA"/>
          </a:p>
        </p:txBody>
      </p:sp>
      <p:pic>
        <p:nvPicPr>
          <p:cNvPr id="7" name="Picture 6" descr="Powerpoint1.png">
            <a:extLst>
              <a:ext uri="{FF2B5EF4-FFF2-40B4-BE49-F238E27FC236}">
                <a16:creationId xmlns:a16="http://schemas.microsoft.com/office/drawing/2014/main" id="{D98CDAA3-79F5-7266-198F-C16642E388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252"/>
          <a:stretch/>
        </p:blipFill>
        <p:spPr>
          <a:xfrm>
            <a:off x="0" y="20836"/>
            <a:ext cx="2438398" cy="6837164"/>
          </a:xfrm>
          <a:prstGeom prst="rect">
            <a:avLst/>
          </a:prstGeom>
        </p:spPr>
      </p:pic>
    </p:spTree>
    <p:extLst>
      <p:ext uri="{BB962C8B-B14F-4D97-AF65-F5344CB8AC3E}">
        <p14:creationId xmlns:p14="http://schemas.microsoft.com/office/powerpoint/2010/main" val="361246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5B68-D202-1FB9-5E31-64825F0234B5}"/>
              </a:ext>
            </a:extLst>
          </p:cNvPr>
          <p:cNvSpPr>
            <a:spLocks noGrp="1"/>
          </p:cNvSpPr>
          <p:nvPr>
            <p:ph type="title"/>
          </p:nvPr>
        </p:nvSpPr>
        <p:spPr>
          <a:xfrm>
            <a:off x="2438400" y="1709738"/>
            <a:ext cx="8909050" cy="2852737"/>
          </a:xfrm>
        </p:spPr>
        <p:txBody>
          <a:bodyPr anchor="b"/>
          <a:lstStyle>
            <a:lvl1pPr>
              <a:defRPr sz="6000" b="1"/>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0BD2F478-303E-01D7-FEB3-A8830C45E129}"/>
              </a:ext>
            </a:extLst>
          </p:cNvPr>
          <p:cNvSpPr>
            <a:spLocks noGrp="1"/>
          </p:cNvSpPr>
          <p:nvPr>
            <p:ph type="body" idx="1"/>
          </p:nvPr>
        </p:nvSpPr>
        <p:spPr>
          <a:xfrm>
            <a:off x="2438398" y="4589464"/>
            <a:ext cx="8909051" cy="84009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A6EAD-8F19-079D-FC06-A809F34474FD}"/>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5" name="Footer Placeholder 4">
            <a:extLst>
              <a:ext uri="{FF2B5EF4-FFF2-40B4-BE49-F238E27FC236}">
                <a16:creationId xmlns:a16="http://schemas.microsoft.com/office/drawing/2014/main" id="{0291DAF8-BEA4-61A7-187B-C5BCE124963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C892A42-A88C-E7CA-1933-C2F3E312CDEA}"/>
              </a:ext>
            </a:extLst>
          </p:cNvPr>
          <p:cNvSpPr>
            <a:spLocks noGrp="1"/>
          </p:cNvSpPr>
          <p:nvPr>
            <p:ph type="sldNum" sz="quarter" idx="12"/>
          </p:nvPr>
        </p:nvSpPr>
        <p:spPr/>
        <p:txBody>
          <a:bodyPr/>
          <a:lstStyle/>
          <a:p>
            <a:fld id="{A72DB16F-9CDB-404A-AECC-C811CF02C89F}" type="slidenum">
              <a:rPr lang="en-ZA" smtClean="0"/>
              <a:t>‹#›</a:t>
            </a:fld>
            <a:endParaRPr lang="en-ZA"/>
          </a:p>
        </p:txBody>
      </p:sp>
      <p:pic>
        <p:nvPicPr>
          <p:cNvPr id="7" name="Picture 6" descr="Powerpoint1.png">
            <a:extLst>
              <a:ext uri="{FF2B5EF4-FFF2-40B4-BE49-F238E27FC236}">
                <a16:creationId xmlns:a16="http://schemas.microsoft.com/office/drawing/2014/main" id="{D98CDAA3-79F5-7266-198F-C16642E388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252"/>
          <a:stretch/>
        </p:blipFill>
        <p:spPr>
          <a:xfrm>
            <a:off x="0" y="20836"/>
            <a:ext cx="2438398" cy="6837164"/>
          </a:xfrm>
          <a:prstGeom prst="rect">
            <a:avLst/>
          </a:prstGeom>
        </p:spPr>
      </p:pic>
    </p:spTree>
    <p:extLst>
      <p:ext uri="{BB962C8B-B14F-4D97-AF65-F5344CB8AC3E}">
        <p14:creationId xmlns:p14="http://schemas.microsoft.com/office/powerpoint/2010/main" val="1409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5" name="Group 14">
            <a:extLst>
              <a:ext uri="{FF2B5EF4-FFF2-40B4-BE49-F238E27FC236}">
                <a16:creationId xmlns:a16="http://schemas.microsoft.com/office/drawing/2014/main" id="{BB521816-8B11-9AE6-A12A-883283D20F6F}"/>
              </a:ext>
            </a:extLst>
          </p:cNvPr>
          <p:cNvGrpSpPr/>
          <p:nvPr userDrawn="1"/>
        </p:nvGrpSpPr>
        <p:grpSpPr>
          <a:xfrm>
            <a:off x="701038" y="1595007"/>
            <a:ext cx="792000" cy="166145"/>
            <a:chOff x="701039" y="1599565"/>
            <a:chExt cx="540001" cy="220822"/>
          </a:xfrm>
        </p:grpSpPr>
        <p:cxnSp>
          <p:nvCxnSpPr>
            <p:cNvPr id="8" name="Straight Connector 7">
              <a:extLst>
                <a:ext uri="{FF2B5EF4-FFF2-40B4-BE49-F238E27FC236}">
                  <a16:creationId xmlns:a16="http://schemas.microsoft.com/office/drawing/2014/main" id="{D0DA1D4B-5A68-42D0-8403-358CD44F1B42}"/>
                </a:ext>
              </a:extLst>
            </p:cNvPr>
            <p:cNvCxnSpPr>
              <a:cxnSpLocks/>
            </p:cNvCxnSpPr>
            <p:nvPr userDrawn="1"/>
          </p:nvCxnSpPr>
          <p:spPr>
            <a:xfrm flipV="1">
              <a:off x="701040" y="1820386"/>
              <a:ext cx="540000"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902C3D-F04A-41A7-55C0-1A92399B3CFC}"/>
                </a:ext>
              </a:extLst>
            </p:cNvPr>
            <p:cNvCxnSpPr>
              <a:cxnSpLocks/>
            </p:cNvCxnSpPr>
            <p:nvPr userDrawn="1"/>
          </p:nvCxnSpPr>
          <p:spPr>
            <a:xfrm>
              <a:off x="701040" y="1700769"/>
              <a:ext cx="3960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3AFA2B-32A6-102B-5E68-18B4D767F1CD}"/>
                </a:ext>
              </a:extLst>
            </p:cNvPr>
            <p:cNvCxnSpPr>
              <a:cxnSpLocks/>
            </p:cNvCxnSpPr>
            <p:nvPr userDrawn="1"/>
          </p:nvCxnSpPr>
          <p:spPr>
            <a:xfrm>
              <a:off x="701039" y="1599565"/>
              <a:ext cx="252000"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191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5" name="Group 14">
            <a:extLst>
              <a:ext uri="{FF2B5EF4-FFF2-40B4-BE49-F238E27FC236}">
                <a16:creationId xmlns:a16="http://schemas.microsoft.com/office/drawing/2014/main" id="{BB521816-8B11-9AE6-A12A-883283D20F6F}"/>
              </a:ext>
            </a:extLst>
          </p:cNvPr>
          <p:cNvGrpSpPr/>
          <p:nvPr userDrawn="1"/>
        </p:nvGrpSpPr>
        <p:grpSpPr>
          <a:xfrm>
            <a:off x="701038" y="1466243"/>
            <a:ext cx="919944" cy="182880"/>
            <a:chOff x="701039" y="1581150"/>
            <a:chExt cx="540001" cy="239237"/>
          </a:xfrm>
        </p:grpSpPr>
        <p:cxnSp>
          <p:nvCxnSpPr>
            <p:cNvPr id="8" name="Straight Connector 7">
              <a:extLst>
                <a:ext uri="{FF2B5EF4-FFF2-40B4-BE49-F238E27FC236}">
                  <a16:creationId xmlns:a16="http://schemas.microsoft.com/office/drawing/2014/main" id="{D0DA1D4B-5A68-42D0-8403-358CD44F1B42}"/>
                </a:ext>
              </a:extLst>
            </p:cNvPr>
            <p:cNvCxnSpPr>
              <a:cxnSpLocks/>
            </p:cNvCxnSpPr>
            <p:nvPr userDrawn="1"/>
          </p:nvCxnSpPr>
          <p:spPr>
            <a:xfrm flipV="1">
              <a:off x="701040" y="1820386"/>
              <a:ext cx="540000" cy="1"/>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902C3D-F04A-41A7-55C0-1A92399B3CFC}"/>
                </a:ext>
              </a:extLst>
            </p:cNvPr>
            <p:cNvCxnSpPr>
              <a:cxnSpLocks/>
            </p:cNvCxnSpPr>
            <p:nvPr userDrawn="1"/>
          </p:nvCxnSpPr>
          <p:spPr>
            <a:xfrm>
              <a:off x="701040" y="1700768"/>
              <a:ext cx="396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3AFA2B-32A6-102B-5E68-18B4D767F1CD}"/>
                </a:ext>
              </a:extLst>
            </p:cNvPr>
            <p:cNvCxnSpPr>
              <a:cxnSpLocks/>
            </p:cNvCxnSpPr>
            <p:nvPr userDrawn="1"/>
          </p:nvCxnSpPr>
          <p:spPr>
            <a:xfrm>
              <a:off x="701039" y="1581150"/>
              <a:ext cx="252000" cy="0"/>
            </a:xfrm>
            <a:prstGeom prst="line">
              <a:avLst/>
            </a:prstGeom>
            <a:ln w="6985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78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165F34-7A0C-C69E-6205-B6A1752B99A3}"/>
              </a:ext>
            </a:extLst>
          </p:cNvPr>
          <p:cNvSpPr/>
          <p:nvPr userDrawn="1"/>
        </p:nvSpPr>
        <p:spPr>
          <a:xfrm>
            <a:off x="0" y="0"/>
            <a:ext cx="121920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2023/09/05</a:t>
            </a:fld>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lvl1pPr>
              <a:defRPr>
                <a:solidFill>
                  <a:schemeClr val="bg1"/>
                </a:solidFill>
              </a:defRPr>
            </a:lvl1p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lvl1pPr>
              <a:defRPr>
                <a:solidFill>
                  <a:schemeClr val="bg1"/>
                </a:solidFill>
              </a:defRPr>
            </a:lvl1pPr>
          </a:lstStyle>
          <a:p>
            <a:fld id="{A72DB16F-9CDB-404A-AECC-C811CF02C89F}" type="slidenum">
              <a:rPr lang="en-ZA" smtClean="0"/>
              <a:pPr/>
              <a:t>‹#›</a:t>
            </a:fld>
            <a:endParaRPr lang="en-ZA"/>
          </a:p>
        </p:txBody>
      </p:sp>
      <p:grpSp>
        <p:nvGrpSpPr>
          <p:cNvPr id="15" name="Group 14">
            <a:extLst>
              <a:ext uri="{FF2B5EF4-FFF2-40B4-BE49-F238E27FC236}">
                <a16:creationId xmlns:a16="http://schemas.microsoft.com/office/drawing/2014/main" id="{BB521816-8B11-9AE6-A12A-883283D20F6F}"/>
              </a:ext>
            </a:extLst>
          </p:cNvPr>
          <p:cNvGrpSpPr/>
          <p:nvPr userDrawn="1"/>
        </p:nvGrpSpPr>
        <p:grpSpPr>
          <a:xfrm>
            <a:off x="700943" y="1664283"/>
            <a:ext cx="10671048" cy="96870"/>
            <a:chOff x="700984" y="1691638"/>
            <a:chExt cx="7275721" cy="128749"/>
          </a:xfrm>
        </p:grpSpPr>
        <p:cxnSp>
          <p:nvCxnSpPr>
            <p:cNvPr id="8" name="Straight Connector 7">
              <a:extLst>
                <a:ext uri="{FF2B5EF4-FFF2-40B4-BE49-F238E27FC236}">
                  <a16:creationId xmlns:a16="http://schemas.microsoft.com/office/drawing/2014/main" id="{D0DA1D4B-5A68-42D0-8403-358CD44F1B42}"/>
                </a:ext>
              </a:extLst>
            </p:cNvPr>
            <p:cNvCxnSpPr>
              <a:cxnSpLocks/>
            </p:cNvCxnSpPr>
            <p:nvPr userDrawn="1"/>
          </p:nvCxnSpPr>
          <p:spPr>
            <a:xfrm flipV="1">
              <a:off x="700984" y="1820386"/>
              <a:ext cx="7275721"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3AFA2B-32A6-102B-5E68-18B4D767F1CD}"/>
                </a:ext>
              </a:extLst>
            </p:cNvPr>
            <p:cNvCxnSpPr>
              <a:cxnSpLocks/>
            </p:cNvCxnSpPr>
            <p:nvPr userDrawn="1"/>
          </p:nvCxnSpPr>
          <p:spPr>
            <a:xfrm>
              <a:off x="701039" y="1691638"/>
              <a:ext cx="252000" cy="0"/>
            </a:xfrm>
            <a:prstGeom prst="line">
              <a:avLst/>
            </a:prstGeom>
            <a:ln w="7620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270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sp>
        <p:nvSpPr>
          <p:cNvPr id="6" name="Rectangle 5">
            <a:extLst>
              <a:ext uri="{FF2B5EF4-FFF2-40B4-BE49-F238E27FC236}">
                <a16:creationId xmlns:a16="http://schemas.microsoft.com/office/drawing/2014/main" id="{84360E8B-2BB2-757A-7FCE-0D47C628B0B5}"/>
              </a:ext>
            </a:extLst>
          </p:cNvPr>
          <p:cNvSpPr/>
          <p:nvPr userDrawn="1"/>
        </p:nvSpPr>
        <p:spPr>
          <a:xfrm>
            <a:off x="0" y="0"/>
            <a:ext cx="40386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a:xfrm>
            <a:off x="548640" y="792487"/>
            <a:ext cx="3032760" cy="5059673"/>
          </a:xfrm>
        </p:spPr>
        <p:txBody>
          <a:bodyPr/>
          <a:lstStyle>
            <a:lvl1pPr>
              <a:defRPr>
                <a:solidFill>
                  <a:schemeClr val="bg1"/>
                </a:solidFill>
              </a:defRPr>
            </a:lvl1p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2023/09/05</a:t>
            </a:fld>
            <a:endParaRPr lang="en-ZA"/>
          </a:p>
        </p:txBody>
      </p:sp>
    </p:spTree>
    <p:extLst>
      <p:ext uri="{BB962C8B-B14F-4D97-AF65-F5344CB8AC3E}">
        <p14:creationId xmlns:p14="http://schemas.microsoft.com/office/powerpoint/2010/main" val="21408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sp>
        <p:nvSpPr>
          <p:cNvPr id="6" name="Rectangle 5">
            <a:extLst>
              <a:ext uri="{FF2B5EF4-FFF2-40B4-BE49-F238E27FC236}">
                <a16:creationId xmlns:a16="http://schemas.microsoft.com/office/drawing/2014/main" id="{84360E8B-2BB2-757A-7FCE-0D47C628B0B5}"/>
              </a:ext>
            </a:extLst>
          </p:cNvPr>
          <p:cNvSpPr/>
          <p:nvPr userDrawn="1"/>
        </p:nvSpPr>
        <p:spPr>
          <a:xfrm>
            <a:off x="0" y="0"/>
            <a:ext cx="84836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a:xfrm>
            <a:off x="548640" y="792487"/>
            <a:ext cx="7376160" cy="1023613"/>
          </a:xfrm>
        </p:spPr>
        <p:txBody>
          <a:bodyPr/>
          <a:lstStyle>
            <a:lvl1pPr>
              <a:defRPr>
                <a:solidFill>
                  <a:schemeClr val="bg1"/>
                </a:solidFill>
              </a:defRPr>
            </a:lvl1p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2023/09/05</a:t>
            </a:fld>
            <a:endParaRPr lang="en-ZA"/>
          </a:p>
        </p:txBody>
      </p:sp>
    </p:spTree>
    <p:extLst>
      <p:ext uri="{BB962C8B-B14F-4D97-AF65-F5344CB8AC3E}">
        <p14:creationId xmlns:p14="http://schemas.microsoft.com/office/powerpoint/2010/main" val="148838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360E8B-2BB2-757A-7FCE-0D47C628B0B5}"/>
              </a:ext>
            </a:extLst>
          </p:cNvPr>
          <p:cNvSpPr/>
          <p:nvPr userDrawn="1"/>
        </p:nvSpPr>
        <p:spPr>
          <a:xfrm>
            <a:off x="8153400" y="0"/>
            <a:ext cx="40386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a:xfrm>
            <a:off x="8656320" y="792487"/>
            <a:ext cx="3032760" cy="5059673"/>
          </a:xfrm>
        </p:spPr>
        <p:txBody>
          <a:bodyPr/>
          <a:lstStyle>
            <a:lvl1pPr>
              <a:defRPr>
                <a:solidFill>
                  <a:schemeClr val="bg1"/>
                </a:solidFill>
              </a:defRPr>
            </a:lvl1pPr>
          </a:lstStyle>
          <a:p>
            <a:r>
              <a:rPr lang="en-US"/>
              <a:t>Click to edit Master title style</a:t>
            </a:r>
            <a:endParaRPr lang="en-ZA"/>
          </a:p>
        </p:txBody>
      </p:sp>
      <p:sp>
        <p:nvSpPr>
          <p:cNvPr id="7" name="Rectangle 6">
            <a:extLst>
              <a:ext uri="{FF2B5EF4-FFF2-40B4-BE49-F238E27FC236}">
                <a16:creationId xmlns:a16="http://schemas.microsoft.com/office/drawing/2014/main" id="{EEF20AFF-7C77-93E5-0039-5D60F41EFFD4}"/>
              </a:ext>
            </a:extLst>
          </p:cNvPr>
          <p:cNvSpPr/>
          <p:nvPr userDrawn="1"/>
        </p:nvSpPr>
        <p:spPr>
          <a:xfrm>
            <a:off x="548640" y="1432560"/>
            <a:ext cx="1310640" cy="62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lvl1pPr>
              <a:defRPr>
                <a:solidFill>
                  <a:schemeClr val="bg1"/>
                </a:solidFill>
              </a:defRPr>
            </a:lvl1pPr>
          </a:lstStyle>
          <a:p>
            <a:fld id="{A72DB16F-9CDB-404A-AECC-C811CF02C89F}" type="slidenum">
              <a:rPr lang="en-ZA" smtClean="0"/>
              <a:pPr/>
              <a:t>‹#›</a:t>
            </a:fld>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p>
            <a:fld id="{E5CBD2CE-AF38-43A2-AE6B-58CE09E3C76F}" type="datetimeFigureOut">
              <a:rPr lang="en-ZA" smtClean="0"/>
              <a:t>2023/09/05</a:t>
            </a:fld>
            <a:endParaRPr lang="en-ZA"/>
          </a:p>
        </p:txBody>
      </p:sp>
    </p:spTree>
    <p:extLst>
      <p:ext uri="{BB962C8B-B14F-4D97-AF65-F5344CB8AC3E}">
        <p14:creationId xmlns:p14="http://schemas.microsoft.com/office/powerpoint/2010/main" val="289820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56B1-3A86-A659-527B-1F56C408727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9CDBF2B-4936-B5AC-F430-99FC9BE2B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38E45DE-A20E-8DB7-B192-26AE0A44711A}"/>
              </a:ext>
            </a:extLst>
          </p:cNvPr>
          <p:cNvSpPr>
            <a:spLocks noGrp="1"/>
          </p:cNvSpPr>
          <p:nvPr>
            <p:ph type="dt" sz="half" idx="10"/>
          </p:nvPr>
        </p:nvSpPr>
        <p:spPr/>
        <p:txBody>
          <a:bodyPr/>
          <a:lstStyle/>
          <a:p>
            <a:fld id="{E5CBD2CE-AF38-43A2-AE6B-58CE09E3C76F}" type="datetimeFigureOut">
              <a:rPr lang="en-ZA" smtClean="0"/>
              <a:t>2023/09/05</a:t>
            </a:fld>
            <a:endParaRPr lang="en-ZA"/>
          </a:p>
        </p:txBody>
      </p:sp>
      <p:sp>
        <p:nvSpPr>
          <p:cNvPr id="5" name="Footer Placeholder 4">
            <a:extLst>
              <a:ext uri="{FF2B5EF4-FFF2-40B4-BE49-F238E27FC236}">
                <a16:creationId xmlns:a16="http://schemas.microsoft.com/office/drawing/2014/main" id="{AB735B76-FC9E-39EA-F6CB-D7376F54D8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9473D6A-0EC4-1F50-3056-7878841C1EA7}"/>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9" name="Group 18">
            <a:extLst>
              <a:ext uri="{FF2B5EF4-FFF2-40B4-BE49-F238E27FC236}">
                <a16:creationId xmlns:a16="http://schemas.microsoft.com/office/drawing/2014/main" id="{29B6CBD4-BF5C-C3D2-8261-6031388BD8B2}"/>
              </a:ext>
            </a:extLst>
          </p:cNvPr>
          <p:cNvGrpSpPr/>
          <p:nvPr userDrawn="1"/>
        </p:nvGrpSpPr>
        <p:grpSpPr>
          <a:xfrm>
            <a:off x="701038" y="1466243"/>
            <a:ext cx="919944" cy="182880"/>
            <a:chOff x="701039" y="1581150"/>
            <a:chExt cx="540001" cy="239237"/>
          </a:xfrm>
        </p:grpSpPr>
        <p:cxnSp>
          <p:nvCxnSpPr>
            <p:cNvPr id="20" name="Straight Connector 19">
              <a:extLst>
                <a:ext uri="{FF2B5EF4-FFF2-40B4-BE49-F238E27FC236}">
                  <a16:creationId xmlns:a16="http://schemas.microsoft.com/office/drawing/2014/main" id="{FB534863-A0CB-09FB-5A8D-571A0295C3B7}"/>
                </a:ext>
              </a:extLst>
            </p:cNvPr>
            <p:cNvCxnSpPr>
              <a:cxnSpLocks/>
            </p:cNvCxnSpPr>
            <p:nvPr userDrawn="1"/>
          </p:nvCxnSpPr>
          <p:spPr>
            <a:xfrm flipV="1">
              <a:off x="701040" y="1820386"/>
              <a:ext cx="540000" cy="1"/>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87AD80-EFE7-D8AE-A732-2C919625C29E}"/>
                </a:ext>
              </a:extLst>
            </p:cNvPr>
            <p:cNvCxnSpPr>
              <a:cxnSpLocks/>
            </p:cNvCxnSpPr>
            <p:nvPr userDrawn="1"/>
          </p:nvCxnSpPr>
          <p:spPr>
            <a:xfrm>
              <a:off x="701040" y="1700768"/>
              <a:ext cx="396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860A34-CF8D-11BB-B0DE-0A0CAB612CC2}"/>
                </a:ext>
              </a:extLst>
            </p:cNvPr>
            <p:cNvCxnSpPr>
              <a:cxnSpLocks/>
            </p:cNvCxnSpPr>
            <p:nvPr userDrawn="1"/>
          </p:nvCxnSpPr>
          <p:spPr>
            <a:xfrm>
              <a:off x="701039" y="1581150"/>
              <a:ext cx="252000" cy="0"/>
            </a:xfrm>
            <a:prstGeom prst="line">
              <a:avLst/>
            </a:prstGeom>
            <a:ln w="6985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0039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8B62E-4444-2E55-C0E5-992D2BA40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CDCD0970-5ECF-3916-7BE9-8CE1E8687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5F01E9D9-E08E-B7FE-A757-E962DF5AB9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F30BD-5618-4187-BACE-EC3EFA750157}" type="datetimeFigureOut">
              <a:rPr lang="en-ZA" smtClean="0"/>
              <a:t>2023/09/05</a:t>
            </a:fld>
            <a:endParaRPr lang="en-ZA"/>
          </a:p>
        </p:txBody>
      </p:sp>
      <p:sp>
        <p:nvSpPr>
          <p:cNvPr id="5" name="Footer Placeholder 4">
            <a:extLst>
              <a:ext uri="{FF2B5EF4-FFF2-40B4-BE49-F238E27FC236}">
                <a16:creationId xmlns:a16="http://schemas.microsoft.com/office/drawing/2014/main" id="{8C104067-BD1D-68FD-FFA8-71908C0B7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0068A013-0225-3C74-079A-29C05A9B3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01DDC-9DA7-4A88-BFBA-A9A9BA7C5CE9}" type="slidenum">
              <a:rPr lang="en-ZA" smtClean="0"/>
              <a:t>‹#›</a:t>
            </a:fld>
            <a:endParaRPr lang="en-ZA"/>
          </a:p>
        </p:txBody>
      </p:sp>
    </p:spTree>
    <p:extLst>
      <p:ext uri="{BB962C8B-B14F-4D97-AF65-F5344CB8AC3E}">
        <p14:creationId xmlns:p14="http://schemas.microsoft.com/office/powerpoint/2010/main" val="427700793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6" r:id="rId3"/>
  </p:sldLayoutIdLst>
  <p:txStyles>
    <p:titleStyle>
      <a:lvl1pPr algn="l" defTabSz="914400" rtl="0" eaLnBrk="1" latinLnBrk="0" hangingPunct="1">
        <a:lnSpc>
          <a:spcPct val="90000"/>
        </a:lnSpc>
        <a:spcBef>
          <a:spcPct val="0"/>
        </a:spcBef>
        <a:buNone/>
        <a:defRPr sz="4200" b="1"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sto MT" panose="02040603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sto MT" panose="02040603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sto MT" panose="02040603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F069A-102B-12D4-54E6-797E5D21A7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C8C6A957-708F-0501-972D-6D9067530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A55D52E1-64B9-2EEA-E8C5-1785CB09B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BD2CE-AF38-43A2-AE6B-58CE09E3C76F}" type="datetimeFigureOut">
              <a:rPr lang="en-ZA" smtClean="0"/>
              <a:t>2023/09/05</a:t>
            </a:fld>
            <a:endParaRPr lang="en-ZA"/>
          </a:p>
        </p:txBody>
      </p:sp>
      <p:sp>
        <p:nvSpPr>
          <p:cNvPr id="5" name="Footer Placeholder 4">
            <a:extLst>
              <a:ext uri="{FF2B5EF4-FFF2-40B4-BE49-F238E27FC236}">
                <a16:creationId xmlns:a16="http://schemas.microsoft.com/office/drawing/2014/main" id="{F5D47A9A-157D-8EF3-8955-4956D23025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A06802B-DC14-5805-5383-30296B604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DB16F-9CDB-404A-AECC-C811CF02C89F}" type="slidenum">
              <a:rPr lang="en-ZA" smtClean="0"/>
              <a:t>‹#›</a:t>
            </a:fld>
            <a:endParaRPr lang="en-ZA"/>
          </a:p>
        </p:txBody>
      </p:sp>
    </p:spTree>
    <p:extLst>
      <p:ext uri="{BB962C8B-B14F-4D97-AF65-F5344CB8AC3E}">
        <p14:creationId xmlns:p14="http://schemas.microsoft.com/office/powerpoint/2010/main" val="3026441739"/>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2" r:id="rId3"/>
    <p:sldLayoutId id="2147483688" r:id="rId4"/>
    <p:sldLayoutId id="2147483683" r:id="rId5"/>
    <p:sldLayoutId id="2147483663" r:id="rId6"/>
    <p:sldLayoutId id="2147483664" r:id="rId7"/>
    <p:sldLayoutId id="2147483667" r:id="rId8"/>
    <p:sldLayoutId id="2147483684" r:id="rId9"/>
    <p:sldLayoutId id="2147483668" r:id="rId10"/>
    <p:sldLayoutId id="2147483669" r:id="rId11"/>
    <p:sldLayoutId id="2147483670" r:id="rId12"/>
    <p:sldLayoutId id="2147483671" r:id="rId13"/>
    <p:sldLayoutId id="2147483687" r:id="rId14"/>
  </p:sldLayoutIdLst>
  <p:txStyles>
    <p:titleStyle>
      <a:lvl1pPr algn="l" defTabSz="914400" rtl="0" eaLnBrk="1" latinLnBrk="0" hangingPunct="1">
        <a:lnSpc>
          <a:spcPct val="90000"/>
        </a:lnSpc>
        <a:spcBef>
          <a:spcPct val="0"/>
        </a:spcBef>
        <a:buNone/>
        <a:defRPr sz="4200" b="1"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sto MT" panose="02040603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sto MT" panose="02040603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sto MT" panose="02040603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hyperlink" Target="https://www.education.gov.za/Programmes/EMIS/StatisticalPublications.aspx"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education.gov.za/Programmes/EMIS/StatisticalPublications.aspx"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education.gov.za/Programmes/EMIS/StatisticalPublications.asp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A7A4-EADB-203D-20EE-64DA8E30EE87}"/>
              </a:ext>
            </a:extLst>
          </p:cNvPr>
          <p:cNvSpPr>
            <a:spLocks noGrp="1"/>
          </p:cNvSpPr>
          <p:nvPr>
            <p:ph type="ctrTitle"/>
          </p:nvPr>
        </p:nvSpPr>
        <p:spPr>
          <a:xfrm>
            <a:off x="2194560" y="1054783"/>
            <a:ext cx="9144000" cy="1702486"/>
          </a:xfrm>
        </p:spPr>
        <p:txBody>
          <a:bodyPr>
            <a:normAutofit fontScale="90000"/>
          </a:bodyPr>
          <a:lstStyle/>
          <a:p>
            <a:r>
              <a:rPr lang="en-ZA" sz="7300" dirty="0"/>
              <a:t>Eastern Cape Province</a:t>
            </a:r>
            <a:br>
              <a:rPr lang="en-ZA" sz="7200" i="1" dirty="0"/>
            </a:br>
            <a:br>
              <a:rPr lang="en-ZA" sz="1600" i="1" dirty="0"/>
            </a:br>
            <a:r>
              <a:rPr lang="en-ZA" sz="4000" dirty="0"/>
              <a:t>21 July 2023</a:t>
            </a:r>
            <a:endParaRPr lang="en-ZA" sz="3200" dirty="0"/>
          </a:p>
        </p:txBody>
      </p:sp>
      <p:sp>
        <p:nvSpPr>
          <p:cNvPr id="3" name="Text Placeholder 2">
            <a:extLst>
              <a:ext uri="{FF2B5EF4-FFF2-40B4-BE49-F238E27FC236}">
                <a16:creationId xmlns:a16="http://schemas.microsoft.com/office/drawing/2014/main" id="{E0985EBF-008A-4BAF-0B92-5037138CE599}"/>
              </a:ext>
            </a:extLst>
          </p:cNvPr>
          <p:cNvSpPr>
            <a:spLocks noGrp="1"/>
          </p:cNvSpPr>
          <p:nvPr>
            <p:ph type="subTitle" idx="1"/>
          </p:nvPr>
        </p:nvSpPr>
        <p:spPr>
          <a:xfrm>
            <a:off x="2194560" y="3235569"/>
            <a:ext cx="9144000" cy="1984495"/>
          </a:xfrm>
        </p:spPr>
        <p:txBody>
          <a:bodyPr>
            <a:noAutofit/>
          </a:bodyPr>
          <a:lstStyle/>
          <a:p>
            <a:r>
              <a:rPr lang="en-ZA" sz="4800" dirty="0"/>
              <a:t>Educator Demand Projections</a:t>
            </a:r>
          </a:p>
          <a:p>
            <a:r>
              <a:rPr lang="en-ZA" sz="4800" dirty="0"/>
              <a:t>2021-2030</a:t>
            </a:r>
            <a:endParaRPr lang="en-ZA" sz="4800" b="1" i="1" dirty="0"/>
          </a:p>
        </p:txBody>
      </p:sp>
    </p:spTree>
    <p:extLst>
      <p:ext uri="{BB962C8B-B14F-4D97-AF65-F5344CB8AC3E}">
        <p14:creationId xmlns:p14="http://schemas.microsoft.com/office/powerpoint/2010/main" val="144488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C7241C8-1C51-23EC-6339-4F0DB3DCB4C9}"/>
              </a:ext>
            </a:extLst>
          </p:cNvPr>
          <p:cNvSpPr/>
          <p:nvPr/>
        </p:nvSpPr>
        <p:spPr>
          <a:xfrm>
            <a:off x="6457026" y="2726575"/>
            <a:ext cx="3133836" cy="1839528"/>
          </a:xfrm>
          <a:custGeom>
            <a:avLst/>
            <a:gdLst>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81149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44931 w 3144568"/>
              <a:gd name="connsiteY75" fmla="*/ 532014 h 1828800"/>
              <a:gd name="connsiteX76" fmla="*/ 1945179 w 3144568"/>
              <a:gd name="connsiteY76" fmla="*/ 581890 h 1828800"/>
              <a:gd name="connsiteX77" fmla="*/ 1729048 w 3144568"/>
              <a:gd name="connsiteY77" fmla="*/ 581890 h 1828800"/>
              <a:gd name="connsiteX78" fmla="*/ 1679171 w 3144568"/>
              <a:gd name="connsiteY78" fmla="*/ 631767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81149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44931 w 3144568"/>
              <a:gd name="connsiteY75" fmla="*/ 532014 h 1828800"/>
              <a:gd name="connsiteX76" fmla="*/ 1978430 w 3144568"/>
              <a:gd name="connsiteY76" fmla="*/ 581890 h 1828800"/>
              <a:gd name="connsiteX77" fmla="*/ 1729048 w 3144568"/>
              <a:gd name="connsiteY77" fmla="*/ 581890 h 1828800"/>
              <a:gd name="connsiteX78" fmla="*/ 1679171 w 3144568"/>
              <a:gd name="connsiteY78" fmla="*/ 631767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81149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44931 w 3144568"/>
              <a:gd name="connsiteY75" fmla="*/ 532014 h 1828800"/>
              <a:gd name="connsiteX76" fmla="*/ 1978430 w 3144568"/>
              <a:gd name="connsiteY76" fmla="*/ 581890 h 1828800"/>
              <a:gd name="connsiteX77" fmla="*/ 1729048 w 3144568"/>
              <a:gd name="connsiteY77" fmla="*/ 581890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81149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44931 w 3144568"/>
              <a:gd name="connsiteY75" fmla="*/ 532014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81149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44931 w 3144568"/>
              <a:gd name="connsiteY75" fmla="*/ 532014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81149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84008 w 3144568"/>
              <a:gd name="connsiteY75" fmla="*/ 551553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84008 w 3144568"/>
              <a:gd name="connsiteY75" fmla="*/ 551553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84008 w 3144568"/>
              <a:gd name="connsiteY75" fmla="*/ 551553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84008 w 3144568"/>
              <a:gd name="connsiteY75" fmla="*/ 551553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84008 w 3144568"/>
              <a:gd name="connsiteY75" fmla="*/ 551553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84008 w 3144568"/>
              <a:gd name="connsiteY75" fmla="*/ 551553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27317 w 3144568"/>
              <a:gd name="connsiteY51" fmla="*/ 415636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84008 w 3144568"/>
              <a:gd name="connsiteY75" fmla="*/ 551553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477193 w 3144568"/>
              <a:gd name="connsiteY52" fmla="*/ 448887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84008 w 3144568"/>
              <a:gd name="connsiteY75" fmla="*/ 551553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84008 w 3144568"/>
              <a:gd name="connsiteY75" fmla="*/ 551553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78430 w 3144568"/>
              <a:gd name="connsiteY76" fmla="*/ 581890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63782 w 3144568"/>
              <a:gd name="connsiteY87" fmla="*/ 997527 h 1828800"/>
              <a:gd name="connsiteX88" fmla="*/ 1113906 w 3144568"/>
              <a:gd name="connsiteY88" fmla="*/ 1014152 h 1828800"/>
              <a:gd name="connsiteX89" fmla="*/ 1064029 w 3144568"/>
              <a:gd name="connsiteY89" fmla="*/ 1047403 h 1828800"/>
              <a:gd name="connsiteX90" fmla="*/ 1014153 w 3144568"/>
              <a:gd name="connsiteY90" fmla="*/ 1064029 h 1828800"/>
              <a:gd name="connsiteX91" fmla="*/ 997528 w 3144568"/>
              <a:gd name="connsiteY91" fmla="*/ 1113905 h 1828800"/>
              <a:gd name="connsiteX92" fmla="*/ 947651 w 3144568"/>
              <a:gd name="connsiteY92" fmla="*/ 1147156 h 1828800"/>
              <a:gd name="connsiteX93" fmla="*/ 931026 w 3144568"/>
              <a:gd name="connsiteY93" fmla="*/ 1197032 h 1828800"/>
              <a:gd name="connsiteX94" fmla="*/ 831273 w 3144568"/>
              <a:gd name="connsiteY94" fmla="*/ 1280160 h 1828800"/>
              <a:gd name="connsiteX95" fmla="*/ 748146 w 3144568"/>
              <a:gd name="connsiteY95" fmla="*/ 1363287 h 1828800"/>
              <a:gd name="connsiteX96" fmla="*/ 648393 w 3144568"/>
              <a:gd name="connsiteY96" fmla="*/ 1429789 h 1828800"/>
              <a:gd name="connsiteX97" fmla="*/ 565266 w 3144568"/>
              <a:gd name="connsiteY97" fmla="*/ 1512916 h 1828800"/>
              <a:gd name="connsiteX98" fmla="*/ 482139 w 3144568"/>
              <a:gd name="connsiteY98" fmla="*/ 1612669 h 1828800"/>
              <a:gd name="connsiteX99" fmla="*/ 382386 w 3144568"/>
              <a:gd name="connsiteY99" fmla="*/ 1662545 h 1828800"/>
              <a:gd name="connsiteX100" fmla="*/ 349135 w 3144568"/>
              <a:gd name="connsiteY100" fmla="*/ 1712421 h 1828800"/>
              <a:gd name="connsiteX101" fmla="*/ 299259 w 3144568"/>
              <a:gd name="connsiteY101" fmla="*/ 1745672 h 1828800"/>
              <a:gd name="connsiteX102" fmla="*/ 232757 w 3144568"/>
              <a:gd name="connsiteY102" fmla="*/ 1778923 h 1828800"/>
              <a:gd name="connsiteX103" fmla="*/ 116379 w 3144568"/>
              <a:gd name="connsiteY103" fmla="*/ 1812174 h 1828800"/>
              <a:gd name="connsiteX104" fmla="*/ 133004 w 3144568"/>
              <a:gd name="connsiteY104" fmla="*/ 1762298 h 1828800"/>
              <a:gd name="connsiteX105" fmla="*/ 232757 w 3144568"/>
              <a:gd name="connsiteY105"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13906 w 3144568"/>
              <a:gd name="connsiteY87" fmla="*/ 1014152 h 1828800"/>
              <a:gd name="connsiteX88" fmla="*/ 1064029 w 3144568"/>
              <a:gd name="connsiteY88" fmla="*/ 1047403 h 1828800"/>
              <a:gd name="connsiteX89" fmla="*/ 1014153 w 3144568"/>
              <a:gd name="connsiteY89" fmla="*/ 1064029 h 1828800"/>
              <a:gd name="connsiteX90" fmla="*/ 997528 w 3144568"/>
              <a:gd name="connsiteY90" fmla="*/ 1113905 h 1828800"/>
              <a:gd name="connsiteX91" fmla="*/ 947651 w 3144568"/>
              <a:gd name="connsiteY91" fmla="*/ 1147156 h 1828800"/>
              <a:gd name="connsiteX92" fmla="*/ 931026 w 3144568"/>
              <a:gd name="connsiteY92" fmla="*/ 1197032 h 1828800"/>
              <a:gd name="connsiteX93" fmla="*/ 831273 w 3144568"/>
              <a:gd name="connsiteY93" fmla="*/ 1280160 h 1828800"/>
              <a:gd name="connsiteX94" fmla="*/ 748146 w 3144568"/>
              <a:gd name="connsiteY94" fmla="*/ 1363287 h 1828800"/>
              <a:gd name="connsiteX95" fmla="*/ 648393 w 3144568"/>
              <a:gd name="connsiteY95" fmla="*/ 1429789 h 1828800"/>
              <a:gd name="connsiteX96" fmla="*/ 565266 w 3144568"/>
              <a:gd name="connsiteY96" fmla="*/ 1512916 h 1828800"/>
              <a:gd name="connsiteX97" fmla="*/ 482139 w 3144568"/>
              <a:gd name="connsiteY97" fmla="*/ 1612669 h 1828800"/>
              <a:gd name="connsiteX98" fmla="*/ 382386 w 3144568"/>
              <a:gd name="connsiteY98" fmla="*/ 1662545 h 1828800"/>
              <a:gd name="connsiteX99" fmla="*/ 349135 w 3144568"/>
              <a:gd name="connsiteY99" fmla="*/ 1712421 h 1828800"/>
              <a:gd name="connsiteX100" fmla="*/ 299259 w 3144568"/>
              <a:gd name="connsiteY100" fmla="*/ 1745672 h 1828800"/>
              <a:gd name="connsiteX101" fmla="*/ 232757 w 3144568"/>
              <a:gd name="connsiteY101" fmla="*/ 1778923 h 1828800"/>
              <a:gd name="connsiteX102" fmla="*/ 116379 w 3144568"/>
              <a:gd name="connsiteY102" fmla="*/ 1812174 h 1828800"/>
              <a:gd name="connsiteX103" fmla="*/ 133004 w 3144568"/>
              <a:gd name="connsiteY103" fmla="*/ 1762298 h 1828800"/>
              <a:gd name="connsiteX104" fmla="*/ 232757 w 3144568"/>
              <a:gd name="connsiteY104"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13906 w 3144568"/>
              <a:gd name="connsiteY87" fmla="*/ 1014152 h 1828800"/>
              <a:gd name="connsiteX88" fmla="*/ 1014153 w 3144568"/>
              <a:gd name="connsiteY88" fmla="*/ 1064029 h 1828800"/>
              <a:gd name="connsiteX89" fmla="*/ 997528 w 3144568"/>
              <a:gd name="connsiteY89" fmla="*/ 1113905 h 1828800"/>
              <a:gd name="connsiteX90" fmla="*/ 947651 w 3144568"/>
              <a:gd name="connsiteY90" fmla="*/ 1147156 h 1828800"/>
              <a:gd name="connsiteX91" fmla="*/ 931026 w 3144568"/>
              <a:gd name="connsiteY91" fmla="*/ 1197032 h 1828800"/>
              <a:gd name="connsiteX92" fmla="*/ 831273 w 3144568"/>
              <a:gd name="connsiteY92" fmla="*/ 1280160 h 1828800"/>
              <a:gd name="connsiteX93" fmla="*/ 748146 w 3144568"/>
              <a:gd name="connsiteY93" fmla="*/ 1363287 h 1828800"/>
              <a:gd name="connsiteX94" fmla="*/ 648393 w 3144568"/>
              <a:gd name="connsiteY94" fmla="*/ 1429789 h 1828800"/>
              <a:gd name="connsiteX95" fmla="*/ 565266 w 3144568"/>
              <a:gd name="connsiteY95" fmla="*/ 1512916 h 1828800"/>
              <a:gd name="connsiteX96" fmla="*/ 482139 w 3144568"/>
              <a:gd name="connsiteY96" fmla="*/ 1612669 h 1828800"/>
              <a:gd name="connsiteX97" fmla="*/ 382386 w 3144568"/>
              <a:gd name="connsiteY97" fmla="*/ 1662545 h 1828800"/>
              <a:gd name="connsiteX98" fmla="*/ 349135 w 3144568"/>
              <a:gd name="connsiteY98" fmla="*/ 1712421 h 1828800"/>
              <a:gd name="connsiteX99" fmla="*/ 299259 w 3144568"/>
              <a:gd name="connsiteY99" fmla="*/ 1745672 h 1828800"/>
              <a:gd name="connsiteX100" fmla="*/ 232757 w 3144568"/>
              <a:gd name="connsiteY100" fmla="*/ 1778923 h 1828800"/>
              <a:gd name="connsiteX101" fmla="*/ 116379 w 3144568"/>
              <a:gd name="connsiteY101" fmla="*/ 1812174 h 1828800"/>
              <a:gd name="connsiteX102" fmla="*/ 133004 w 3144568"/>
              <a:gd name="connsiteY102" fmla="*/ 1762298 h 1828800"/>
              <a:gd name="connsiteX103" fmla="*/ 232757 w 3144568"/>
              <a:gd name="connsiteY103"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13906 w 3144568"/>
              <a:gd name="connsiteY87" fmla="*/ 1014152 h 1828800"/>
              <a:gd name="connsiteX88" fmla="*/ 1014153 w 3144568"/>
              <a:gd name="connsiteY88" fmla="*/ 1064029 h 1828800"/>
              <a:gd name="connsiteX89" fmla="*/ 947651 w 3144568"/>
              <a:gd name="connsiteY89" fmla="*/ 1147156 h 1828800"/>
              <a:gd name="connsiteX90" fmla="*/ 931026 w 3144568"/>
              <a:gd name="connsiteY90" fmla="*/ 1197032 h 1828800"/>
              <a:gd name="connsiteX91" fmla="*/ 831273 w 3144568"/>
              <a:gd name="connsiteY91" fmla="*/ 1280160 h 1828800"/>
              <a:gd name="connsiteX92" fmla="*/ 748146 w 3144568"/>
              <a:gd name="connsiteY92" fmla="*/ 1363287 h 1828800"/>
              <a:gd name="connsiteX93" fmla="*/ 648393 w 3144568"/>
              <a:gd name="connsiteY93" fmla="*/ 1429789 h 1828800"/>
              <a:gd name="connsiteX94" fmla="*/ 565266 w 3144568"/>
              <a:gd name="connsiteY94" fmla="*/ 1512916 h 1828800"/>
              <a:gd name="connsiteX95" fmla="*/ 482139 w 3144568"/>
              <a:gd name="connsiteY95" fmla="*/ 1612669 h 1828800"/>
              <a:gd name="connsiteX96" fmla="*/ 382386 w 3144568"/>
              <a:gd name="connsiteY96" fmla="*/ 1662545 h 1828800"/>
              <a:gd name="connsiteX97" fmla="*/ 349135 w 3144568"/>
              <a:gd name="connsiteY97" fmla="*/ 1712421 h 1828800"/>
              <a:gd name="connsiteX98" fmla="*/ 299259 w 3144568"/>
              <a:gd name="connsiteY98" fmla="*/ 1745672 h 1828800"/>
              <a:gd name="connsiteX99" fmla="*/ 232757 w 3144568"/>
              <a:gd name="connsiteY99" fmla="*/ 1778923 h 1828800"/>
              <a:gd name="connsiteX100" fmla="*/ 116379 w 3144568"/>
              <a:gd name="connsiteY100" fmla="*/ 1812174 h 1828800"/>
              <a:gd name="connsiteX101" fmla="*/ 133004 w 3144568"/>
              <a:gd name="connsiteY101" fmla="*/ 1762298 h 1828800"/>
              <a:gd name="connsiteX102" fmla="*/ 232757 w 3144568"/>
              <a:gd name="connsiteY102"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13906 w 3144568"/>
              <a:gd name="connsiteY87" fmla="*/ 1014152 h 1828800"/>
              <a:gd name="connsiteX88" fmla="*/ 947651 w 3144568"/>
              <a:gd name="connsiteY88" fmla="*/ 1147156 h 1828800"/>
              <a:gd name="connsiteX89" fmla="*/ 931026 w 3144568"/>
              <a:gd name="connsiteY89" fmla="*/ 1197032 h 1828800"/>
              <a:gd name="connsiteX90" fmla="*/ 831273 w 3144568"/>
              <a:gd name="connsiteY90" fmla="*/ 1280160 h 1828800"/>
              <a:gd name="connsiteX91" fmla="*/ 748146 w 3144568"/>
              <a:gd name="connsiteY91" fmla="*/ 1363287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197033 w 3144568"/>
              <a:gd name="connsiteY86" fmla="*/ 947650 h 1828800"/>
              <a:gd name="connsiteX87" fmla="*/ 1149076 w 3144568"/>
              <a:gd name="connsiteY87" fmla="*/ 1057137 h 1828800"/>
              <a:gd name="connsiteX88" fmla="*/ 947651 w 3144568"/>
              <a:gd name="connsiteY88" fmla="*/ 1147156 h 1828800"/>
              <a:gd name="connsiteX89" fmla="*/ 931026 w 3144568"/>
              <a:gd name="connsiteY89" fmla="*/ 1197032 h 1828800"/>
              <a:gd name="connsiteX90" fmla="*/ 831273 w 3144568"/>
              <a:gd name="connsiteY90" fmla="*/ 1280160 h 1828800"/>
              <a:gd name="connsiteX91" fmla="*/ 748146 w 3144568"/>
              <a:gd name="connsiteY91" fmla="*/ 1363287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46909 w 3144568"/>
              <a:gd name="connsiteY85" fmla="*/ 897774 h 1828800"/>
              <a:gd name="connsiteX86" fmla="*/ 1220479 w 3144568"/>
              <a:gd name="connsiteY86" fmla="*/ 971096 h 1828800"/>
              <a:gd name="connsiteX87" fmla="*/ 1149076 w 3144568"/>
              <a:gd name="connsiteY87" fmla="*/ 1057137 h 1828800"/>
              <a:gd name="connsiteX88" fmla="*/ 947651 w 3144568"/>
              <a:gd name="connsiteY88" fmla="*/ 1147156 h 1828800"/>
              <a:gd name="connsiteX89" fmla="*/ 931026 w 3144568"/>
              <a:gd name="connsiteY89" fmla="*/ 1197032 h 1828800"/>
              <a:gd name="connsiteX90" fmla="*/ 831273 w 3144568"/>
              <a:gd name="connsiteY90" fmla="*/ 1280160 h 1828800"/>
              <a:gd name="connsiteX91" fmla="*/ 748146 w 3144568"/>
              <a:gd name="connsiteY91" fmla="*/ 1363287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47651 w 3144568"/>
              <a:gd name="connsiteY88" fmla="*/ 1147156 h 1828800"/>
              <a:gd name="connsiteX89" fmla="*/ 931026 w 3144568"/>
              <a:gd name="connsiteY89" fmla="*/ 1197032 h 1828800"/>
              <a:gd name="connsiteX90" fmla="*/ 831273 w 3144568"/>
              <a:gd name="connsiteY90" fmla="*/ 1280160 h 1828800"/>
              <a:gd name="connsiteX91" fmla="*/ 748146 w 3144568"/>
              <a:gd name="connsiteY91" fmla="*/ 1363287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197032 h 1828800"/>
              <a:gd name="connsiteX90" fmla="*/ 831273 w 3144568"/>
              <a:gd name="connsiteY90" fmla="*/ 1280160 h 1828800"/>
              <a:gd name="connsiteX91" fmla="*/ 748146 w 3144568"/>
              <a:gd name="connsiteY91" fmla="*/ 1363287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212663 h 1828800"/>
              <a:gd name="connsiteX90" fmla="*/ 831273 w 3144568"/>
              <a:gd name="connsiteY90" fmla="*/ 1280160 h 1828800"/>
              <a:gd name="connsiteX91" fmla="*/ 748146 w 3144568"/>
              <a:gd name="connsiteY91" fmla="*/ 1363287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212663 h 1828800"/>
              <a:gd name="connsiteX90" fmla="*/ 858627 w 3144568"/>
              <a:gd name="connsiteY90" fmla="*/ 1311422 h 1828800"/>
              <a:gd name="connsiteX91" fmla="*/ 748146 w 3144568"/>
              <a:gd name="connsiteY91" fmla="*/ 1363287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212663 h 1828800"/>
              <a:gd name="connsiteX90" fmla="*/ 858627 w 3144568"/>
              <a:gd name="connsiteY90" fmla="*/ 1311422 h 1828800"/>
              <a:gd name="connsiteX91" fmla="*/ 748146 w 3144568"/>
              <a:gd name="connsiteY91" fmla="*/ 1406271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212663 h 1828800"/>
              <a:gd name="connsiteX90" fmla="*/ 858627 w 3144568"/>
              <a:gd name="connsiteY90" fmla="*/ 1311422 h 1828800"/>
              <a:gd name="connsiteX91" fmla="*/ 748146 w 3144568"/>
              <a:gd name="connsiteY91" fmla="*/ 1406271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212663 h 1828800"/>
              <a:gd name="connsiteX90" fmla="*/ 858627 w 3144568"/>
              <a:gd name="connsiteY90" fmla="*/ 1311422 h 1828800"/>
              <a:gd name="connsiteX91" fmla="*/ 748146 w 3144568"/>
              <a:gd name="connsiteY91" fmla="*/ 1406271 h 1828800"/>
              <a:gd name="connsiteX92" fmla="*/ 648393 w 3144568"/>
              <a:gd name="connsiteY92" fmla="*/ 1429789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212663 h 1828800"/>
              <a:gd name="connsiteX90" fmla="*/ 858627 w 3144568"/>
              <a:gd name="connsiteY90" fmla="*/ 1311422 h 1828800"/>
              <a:gd name="connsiteX91" fmla="*/ 748146 w 3144568"/>
              <a:gd name="connsiteY91" fmla="*/ 1406271 h 1828800"/>
              <a:gd name="connsiteX92" fmla="*/ 671839 w 3144568"/>
              <a:gd name="connsiteY92" fmla="*/ 1476682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212663 h 1828800"/>
              <a:gd name="connsiteX90" fmla="*/ 858627 w 3144568"/>
              <a:gd name="connsiteY90" fmla="*/ 1311422 h 1828800"/>
              <a:gd name="connsiteX91" fmla="*/ 748146 w 3144568"/>
              <a:gd name="connsiteY91" fmla="*/ 1406271 h 1828800"/>
              <a:gd name="connsiteX92" fmla="*/ 671839 w 3144568"/>
              <a:gd name="connsiteY92" fmla="*/ 1476682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212663 h 1828800"/>
              <a:gd name="connsiteX90" fmla="*/ 858627 w 3144568"/>
              <a:gd name="connsiteY90" fmla="*/ 1311422 h 1828800"/>
              <a:gd name="connsiteX91" fmla="*/ 748146 w 3144568"/>
              <a:gd name="connsiteY91" fmla="*/ 1406271 h 1828800"/>
              <a:gd name="connsiteX92" fmla="*/ 671839 w 3144568"/>
              <a:gd name="connsiteY92" fmla="*/ 1476682 h 1828800"/>
              <a:gd name="connsiteX93" fmla="*/ 565266 w 3144568"/>
              <a:gd name="connsiteY93" fmla="*/ 1512916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798022 w 3144568"/>
              <a:gd name="connsiteY15" fmla="*/ 1230283 h 1828800"/>
              <a:gd name="connsiteX16" fmla="*/ 864524 w 3144568"/>
              <a:gd name="connsiteY16" fmla="*/ 1163781 h 1828800"/>
              <a:gd name="connsiteX17" fmla="*/ 881149 w 3144568"/>
              <a:gd name="connsiteY17" fmla="*/ 1113905 h 1828800"/>
              <a:gd name="connsiteX18" fmla="*/ 931026 w 3144568"/>
              <a:gd name="connsiteY18" fmla="*/ 1080654 h 1828800"/>
              <a:gd name="connsiteX19" fmla="*/ 997528 w 3144568"/>
              <a:gd name="connsiteY19" fmla="*/ 980901 h 1828800"/>
              <a:gd name="connsiteX20" fmla="*/ 1047404 w 3144568"/>
              <a:gd name="connsiteY20" fmla="*/ 964276 h 1828800"/>
              <a:gd name="connsiteX21" fmla="*/ 1130531 w 3144568"/>
              <a:gd name="connsiteY21" fmla="*/ 881149 h 1828800"/>
              <a:gd name="connsiteX22" fmla="*/ 1163782 w 3144568"/>
              <a:gd name="connsiteY22" fmla="*/ 831272 h 1828800"/>
              <a:gd name="connsiteX23" fmla="*/ 1180408 w 3144568"/>
              <a:gd name="connsiteY23" fmla="*/ 781396 h 1828800"/>
              <a:gd name="connsiteX24" fmla="*/ 1230284 w 3144568"/>
              <a:gd name="connsiteY24" fmla="*/ 764770 h 1828800"/>
              <a:gd name="connsiteX25" fmla="*/ 1246909 w 3144568"/>
              <a:gd name="connsiteY25" fmla="*/ 714894 h 1828800"/>
              <a:gd name="connsiteX26" fmla="*/ 1313411 w 3144568"/>
              <a:gd name="connsiteY26" fmla="*/ 598516 h 1828800"/>
              <a:gd name="connsiteX27" fmla="*/ 1330037 w 3144568"/>
              <a:gd name="connsiteY27" fmla="*/ 515389 h 1828800"/>
              <a:gd name="connsiteX28" fmla="*/ 1363288 w 3144568"/>
              <a:gd name="connsiteY28" fmla="*/ 415636 h 1828800"/>
              <a:gd name="connsiteX29" fmla="*/ 1379913 w 3144568"/>
              <a:gd name="connsiteY29" fmla="*/ 365760 h 1828800"/>
              <a:gd name="connsiteX30" fmla="*/ 1396539 w 3144568"/>
              <a:gd name="connsiteY30" fmla="*/ 299258 h 1828800"/>
              <a:gd name="connsiteX31" fmla="*/ 1479666 w 3144568"/>
              <a:gd name="connsiteY31" fmla="*/ 315883 h 1828800"/>
              <a:gd name="connsiteX32" fmla="*/ 1496291 w 3144568"/>
              <a:gd name="connsiteY32" fmla="*/ 365760 h 1828800"/>
              <a:gd name="connsiteX33" fmla="*/ 1579419 w 3144568"/>
              <a:gd name="connsiteY33" fmla="*/ 448887 h 1828800"/>
              <a:gd name="connsiteX34" fmla="*/ 1629295 w 3144568"/>
              <a:gd name="connsiteY34" fmla="*/ 432261 h 1828800"/>
              <a:gd name="connsiteX35" fmla="*/ 1662546 w 3144568"/>
              <a:gd name="connsiteY35" fmla="*/ 282632 h 1828800"/>
              <a:gd name="connsiteX36" fmla="*/ 1712422 w 3144568"/>
              <a:gd name="connsiteY36" fmla="*/ 232756 h 1828800"/>
              <a:gd name="connsiteX37" fmla="*/ 1762299 w 3144568"/>
              <a:gd name="connsiteY37" fmla="*/ 133003 h 1828800"/>
              <a:gd name="connsiteX38" fmla="*/ 1778924 w 3144568"/>
              <a:gd name="connsiteY38" fmla="*/ 83127 h 1828800"/>
              <a:gd name="connsiteX39" fmla="*/ 1828800 w 3144568"/>
              <a:gd name="connsiteY39" fmla="*/ 49876 h 1828800"/>
              <a:gd name="connsiteX40" fmla="*/ 1911928 w 3144568"/>
              <a:gd name="connsiteY40" fmla="*/ 116378 h 1828800"/>
              <a:gd name="connsiteX41" fmla="*/ 1978429 w 3144568"/>
              <a:gd name="connsiteY41" fmla="*/ 133003 h 1828800"/>
              <a:gd name="connsiteX42" fmla="*/ 2028306 w 3144568"/>
              <a:gd name="connsiteY42" fmla="*/ 166254 h 1828800"/>
              <a:gd name="connsiteX43" fmla="*/ 2111433 w 3144568"/>
              <a:gd name="connsiteY43" fmla="*/ 99752 h 1828800"/>
              <a:gd name="connsiteX44" fmla="*/ 2128059 w 3144568"/>
              <a:gd name="connsiteY44" fmla="*/ 49876 h 1828800"/>
              <a:gd name="connsiteX45" fmla="*/ 2161309 w 3144568"/>
              <a:gd name="connsiteY45" fmla="*/ 0 h 1828800"/>
              <a:gd name="connsiteX46" fmla="*/ 2244437 w 3144568"/>
              <a:gd name="connsiteY46" fmla="*/ 16625 h 1828800"/>
              <a:gd name="connsiteX47" fmla="*/ 2277688 w 3144568"/>
              <a:gd name="connsiteY47" fmla="*/ 116378 h 1828800"/>
              <a:gd name="connsiteX48" fmla="*/ 2344189 w 3144568"/>
              <a:gd name="connsiteY48" fmla="*/ 216130 h 1828800"/>
              <a:gd name="connsiteX49" fmla="*/ 2377440 w 3144568"/>
              <a:gd name="connsiteY49" fmla="*/ 266007 h 1828800"/>
              <a:gd name="connsiteX50" fmla="*/ 2410691 w 3144568"/>
              <a:gd name="connsiteY50" fmla="*/ 365760 h 1828800"/>
              <a:gd name="connsiteX51" fmla="*/ 2458579 w 3144568"/>
              <a:gd name="connsiteY51" fmla="*/ 411728 h 1828800"/>
              <a:gd name="connsiteX52" fmla="*/ 2508454 w 3144568"/>
              <a:gd name="connsiteY52" fmla="*/ 441071 h 1828800"/>
              <a:gd name="connsiteX53" fmla="*/ 2576946 w 3144568"/>
              <a:gd name="connsiteY53" fmla="*/ 482138 h 1828800"/>
              <a:gd name="connsiteX54" fmla="*/ 2726575 w 3144568"/>
              <a:gd name="connsiteY54" fmla="*/ 598516 h 1828800"/>
              <a:gd name="connsiteX55" fmla="*/ 2793077 w 3144568"/>
              <a:gd name="connsiteY55" fmla="*/ 665018 h 1828800"/>
              <a:gd name="connsiteX56" fmla="*/ 2826328 w 3144568"/>
              <a:gd name="connsiteY56" fmla="*/ 714894 h 1828800"/>
              <a:gd name="connsiteX57" fmla="*/ 2876204 w 3144568"/>
              <a:gd name="connsiteY57" fmla="*/ 748145 h 1828800"/>
              <a:gd name="connsiteX58" fmla="*/ 2942706 w 3144568"/>
              <a:gd name="connsiteY58" fmla="*/ 847898 h 1828800"/>
              <a:gd name="connsiteX59" fmla="*/ 2959331 w 3144568"/>
              <a:gd name="connsiteY59" fmla="*/ 897774 h 1828800"/>
              <a:gd name="connsiteX60" fmla="*/ 3025833 w 3144568"/>
              <a:gd name="connsiteY60" fmla="*/ 931025 h 1828800"/>
              <a:gd name="connsiteX61" fmla="*/ 3059084 w 3144568"/>
              <a:gd name="connsiteY61" fmla="*/ 980901 h 1828800"/>
              <a:gd name="connsiteX62" fmla="*/ 3108960 w 3144568"/>
              <a:gd name="connsiteY62" fmla="*/ 1014152 h 1828800"/>
              <a:gd name="connsiteX63" fmla="*/ 3092335 w 3144568"/>
              <a:gd name="connsiteY63" fmla="*/ 1047403 h 1828800"/>
              <a:gd name="connsiteX64" fmla="*/ 3042459 w 3144568"/>
              <a:gd name="connsiteY64" fmla="*/ 1014152 h 1828800"/>
              <a:gd name="connsiteX65" fmla="*/ 2975957 w 3144568"/>
              <a:gd name="connsiteY65" fmla="*/ 947650 h 1828800"/>
              <a:gd name="connsiteX66" fmla="*/ 2892829 w 3144568"/>
              <a:gd name="connsiteY66" fmla="*/ 892872 h 1828800"/>
              <a:gd name="connsiteX67" fmla="*/ 2776451 w 3144568"/>
              <a:gd name="connsiteY67" fmla="*/ 814647 h 1828800"/>
              <a:gd name="connsiteX68" fmla="*/ 2660073 w 3144568"/>
              <a:gd name="connsiteY68" fmla="*/ 748145 h 1828800"/>
              <a:gd name="connsiteX69" fmla="*/ 2510444 w 3144568"/>
              <a:gd name="connsiteY69" fmla="*/ 698269 h 1828800"/>
              <a:gd name="connsiteX70" fmla="*/ 2460568 w 3144568"/>
              <a:gd name="connsiteY70" fmla="*/ 681643 h 1828800"/>
              <a:gd name="connsiteX71" fmla="*/ 2360815 w 3144568"/>
              <a:gd name="connsiteY71" fmla="*/ 615141 h 1828800"/>
              <a:gd name="connsiteX72" fmla="*/ 2327564 w 3144568"/>
              <a:gd name="connsiteY72" fmla="*/ 565265 h 1828800"/>
              <a:gd name="connsiteX73" fmla="*/ 2227811 w 3144568"/>
              <a:gd name="connsiteY73" fmla="*/ 532014 h 1828800"/>
              <a:gd name="connsiteX74" fmla="*/ 2177935 w 3144568"/>
              <a:gd name="connsiteY74" fmla="*/ 498763 h 1828800"/>
              <a:gd name="connsiteX75" fmla="*/ 2091824 w 3144568"/>
              <a:gd name="connsiteY75" fmla="*/ 559369 h 1828800"/>
              <a:gd name="connsiteX76" fmla="*/ 1986245 w 3144568"/>
              <a:gd name="connsiteY76" fmla="*/ 597521 h 1828800"/>
              <a:gd name="connsiteX77" fmla="*/ 1744679 w 3144568"/>
              <a:gd name="connsiteY77" fmla="*/ 585798 h 1828800"/>
              <a:gd name="connsiteX78" fmla="*/ 1702617 w 3144568"/>
              <a:gd name="connsiteY78" fmla="*/ 651305 h 1828800"/>
              <a:gd name="connsiteX79" fmla="*/ 1596044 w 3144568"/>
              <a:gd name="connsiteY79" fmla="*/ 731520 h 1828800"/>
              <a:gd name="connsiteX80" fmla="*/ 1546168 w 3144568"/>
              <a:gd name="connsiteY80" fmla="*/ 748145 h 1828800"/>
              <a:gd name="connsiteX81" fmla="*/ 1446415 w 3144568"/>
              <a:gd name="connsiteY81" fmla="*/ 698269 h 1828800"/>
              <a:gd name="connsiteX82" fmla="*/ 1379913 w 3144568"/>
              <a:gd name="connsiteY82" fmla="*/ 714894 h 1828800"/>
              <a:gd name="connsiteX83" fmla="*/ 1330037 w 3144568"/>
              <a:gd name="connsiteY83" fmla="*/ 814647 h 1828800"/>
              <a:gd name="connsiteX84" fmla="*/ 1296786 w 3144568"/>
              <a:gd name="connsiteY84" fmla="*/ 881149 h 1828800"/>
              <a:gd name="connsiteX85" fmla="*/ 1254724 w 3144568"/>
              <a:gd name="connsiteY85" fmla="*/ 921220 h 1828800"/>
              <a:gd name="connsiteX86" fmla="*/ 1220479 w 3144568"/>
              <a:gd name="connsiteY86" fmla="*/ 971096 h 1828800"/>
              <a:gd name="connsiteX87" fmla="*/ 1149076 w 3144568"/>
              <a:gd name="connsiteY87" fmla="*/ 1057137 h 1828800"/>
              <a:gd name="connsiteX88" fmla="*/ 994543 w 3144568"/>
              <a:gd name="connsiteY88" fmla="*/ 1162787 h 1828800"/>
              <a:gd name="connsiteX89" fmla="*/ 931026 w 3144568"/>
              <a:gd name="connsiteY89" fmla="*/ 1212663 h 1828800"/>
              <a:gd name="connsiteX90" fmla="*/ 858627 w 3144568"/>
              <a:gd name="connsiteY90" fmla="*/ 1311422 h 1828800"/>
              <a:gd name="connsiteX91" fmla="*/ 748146 w 3144568"/>
              <a:gd name="connsiteY91" fmla="*/ 1406271 h 1828800"/>
              <a:gd name="connsiteX92" fmla="*/ 671839 w 3144568"/>
              <a:gd name="connsiteY92" fmla="*/ 1476682 h 1828800"/>
              <a:gd name="connsiteX93" fmla="*/ 588712 w 3144568"/>
              <a:gd name="connsiteY93" fmla="*/ 1559809 h 1828800"/>
              <a:gd name="connsiteX94" fmla="*/ 482139 w 3144568"/>
              <a:gd name="connsiteY94" fmla="*/ 1612669 h 1828800"/>
              <a:gd name="connsiteX95" fmla="*/ 382386 w 3144568"/>
              <a:gd name="connsiteY95" fmla="*/ 1662545 h 1828800"/>
              <a:gd name="connsiteX96" fmla="*/ 349135 w 3144568"/>
              <a:gd name="connsiteY96" fmla="*/ 1712421 h 1828800"/>
              <a:gd name="connsiteX97" fmla="*/ 299259 w 3144568"/>
              <a:gd name="connsiteY97" fmla="*/ 1745672 h 1828800"/>
              <a:gd name="connsiteX98" fmla="*/ 232757 w 3144568"/>
              <a:gd name="connsiteY98" fmla="*/ 1778923 h 1828800"/>
              <a:gd name="connsiteX99" fmla="*/ 116379 w 3144568"/>
              <a:gd name="connsiteY99" fmla="*/ 1812174 h 1828800"/>
              <a:gd name="connsiteX100" fmla="*/ 133004 w 3144568"/>
              <a:gd name="connsiteY100" fmla="*/ 1762298 h 1828800"/>
              <a:gd name="connsiteX101" fmla="*/ 232757 w 3144568"/>
              <a:gd name="connsiteY101"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864524 w 3144568"/>
              <a:gd name="connsiteY15" fmla="*/ 1163781 h 1828800"/>
              <a:gd name="connsiteX16" fmla="*/ 881149 w 3144568"/>
              <a:gd name="connsiteY16" fmla="*/ 1113905 h 1828800"/>
              <a:gd name="connsiteX17" fmla="*/ 931026 w 3144568"/>
              <a:gd name="connsiteY17" fmla="*/ 1080654 h 1828800"/>
              <a:gd name="connsiteX18" fmla="*/ 997528 w 3144568"/>
              <a:gd name="connsiteY18" fmla="*/ 980901 h 1828800"/>
              <a:gd name="connsiteX19" fmla="*/ 1047404 w 3144568"/>
              <a:gd name="connsiteY19" fmla="*/ 964276 h 1828800"/>
              <a:gd name="connsiteX20" fmla="*/ 1130531 w 3144568"/>
              <a:gd name="connsiteY20" fmla="*/ 881149 h 1828800"/>
              <a:gd name="connsiteX21" fmla="*/ 1163782 w 3144568"/>
              <a:gd name="connsiteY21" fmla="*/ 831272 h 1828800"/>
              <a:gd name="connsiteX22" fmla="*/ 1180408 w 3144568"/>
              <a:gd name="connsiteY22" fmla="*/ 781396 h 1828800"/>
              <a:gd name="connsiteX23" fmla="*/ 1230284 w 3144568"/>
              <a:gd name="connsiteY23" fmla="*/ 764770 h 1828800"/>
              <a:gd name="connsiteX24" fmla="*/ 1246909 w 3144568"/>
              <a:gd name="connsiteY24" fmla="*/ 714894 h 1828800"/>
              <a:gd name="connsiteX25" fmla="*/ 1313411 w 3144568"/>
              <a:gd name="connsiteY25" fmla="*/ 598516 h 1828800"/>
              <a:gd name="connsiteX26" fmla="*/ 1330037 w 3144568"/>
              <a:gd name="connsiteY26" fmla="*/ 515389 h 1828800"/>
              <a:gd name="connsiteX27" fmla="*/ 1363288 w 3144568"/>
              <a:gd name="connsiteY27" fmla="*/ 415636 h 1828800"/>
              <a:gd name="connsiteX28" fmla="*/ 1379913 w 3144568"/>
              <a:gd name="connsiteY28" fmla="*/ 365760 h 1828800"/>
              <a:gd name="connsiteX29" fmla="*/ 1396539 w 3144568"/>
              <a:gd name="connsiteY29" fmla="*/ 299258 h 1828800"/>
              <a:gd name="connsiteX30" fmla="*/ 1479666 w 3144568"/>
              <a:gd name="connsiteY30" fmla="*/ 315883 h 1828800"/>
              <a:gd name="connsiteX31" fmla="*/ 1496291 w 3144568"/>
              <a:gd name="connsiteY31" fmla="*/ 365760 h 1828800"/>
              <a:gd name="connsiteX32" fmla="*/ 1579419 w 3144568"/>
              <a:gd name="connsiteY32" fmla="*/ 448887 h 1828800"/>
              <a:gd name="connsiteX33" fmla="*/ 1629295 w 3144568"/>
              <a:gd name="connsiteY33" fmla="*/ 432261 h 1828800"/>
              <a:gd name="connsiteX34" fmla="*/ 1662546 w 3144568"/>
              <a:gd name="connsiteY34" fmla="*/ 282632 h 1828800"/>
              <a:gd name="connsiteX35" fmla="*/ 1712422 w 3144568"/>
              <a:gd name="connsiteY35" fmla="*/ 232756 h 1828800"/>
              <a:gd name="connsiteX36" fmla="*/ 1762299 w 3144568"/>
              <a:gd name="connsiteY36" fmla="*/ 133003 h 1828800"/>
              <a:gd name="connsiteX37" fmla="*/ 1778924 w 3144568"/>
              <a:gd name="connsiteY37" fmla="*/ 83127 h 1828800"/>
              <a:gd name="connsiteX38" fmla="*/ 1828800 w 3144568"/>
              <a:gd name="connsiteY38" fmla="*/ 49876 h 1828800"/>
              <a:gd name="connsiteX39" fmla="*/ 1911928 w 3144568"/>
              <a:gd name="connsiteY39" fmla="*/ 116378 h 1828800"/>
              <a:gd name="connsiteX40" fmla="*/ 1978429 w 3144568"/>
              <a:gd name="connsiteY40" fmla="*/ 133003 h 1828800"/>
              <a:gd name="connsiteX41" fmla="*/ 2028306 w 3144568"/>
              <a:gd name="connsiteY41" fmla="*/ 166254 h 1828800"/>
              <a:gd name="connsiteX42" fmla="*/ 2111433 w 3144568"/>
              <a:gd name="connsiteY42" fmla="*/ 99752 h 1828800"/>
              <a:gd name="connsiteX43" fmla="*/ 2128059 w 3144568"/>
              <a:gd name="connsiteY43" fmla="*/ 49876 h 1828800"/>
              <a:gd name="connsiteX44" fmla="*/ 2161309 w 3144568"/>
              <a:gd name="connsiteY44" fmla="*/ 0 h 1828800"/>
              <a:gd name="connsiteX45" fmla="*/ 2244437 w 3144568"/>
              <a:gd name="connsiteY45" fmla="*/ 16625 h 1828800"/>
              <a:gd name="connsiteX46" fmla="*/ 2277688 w 3144568"/>
              <a:gd name="connsiteY46" fmla="*/ 116378 h 1828800"/>
              <a:gd name="connsiteX47" fmla="*/ 2344189 w 3144568"/>
              <a:gd name="connsiteY47" fmla="*/ 216130 h 1828800"/>
              <a:gd name="connsiteX48" fmla="*/ 2377440 w 3144568"/>
              <a:gd name="connsiteY48" fmla="*/ 266007 h 1828800"/>
              <a:gd name="connsiteX49" fmla="*/ 2410691 w 3144568"/>
              <a:gd name="connsiteY49" fmla="*/ 365760 h 1828800"/>
              <a:gd name="connsiteX50" fmla="*/ 2458579 w 3144568"/>
              <a:gd name="connsiteY50" fmla="*/ 411728 h 1828800"/>
              <a:gd name="connsiteX51" fmla="*/ 2508454 w 3144568"/>
              <a:gd name="connsiteY51" fmla="*/ 441071 h 1828800"/>
              <a:gd name="connsiteX52" fmla="*/ 2576946 w 3144568"/>
              <a:gd name="connsiteY52" fmla="*/ 482138 h 1828800"/>
              <a:gd name="connsiteX53" fmla="*/ 2726575 w 3144568"/>
              <a:gd name="connsiteY53" fmla="*/ 598516 h 1828800"/>
              <a:gd name="connsiteX54" fmla="*/ 2793077 w 3144568"/>
              <a:gd name="connsiteY54" fmla="*/ 665018 h 1828800"/>
              <a:gd name="connsiteX55" fmla="*/ 2826328 w 3144568"/>
              <a:gd name="connsiteY55" fmla="*/ 714894 h 1828800"/>
              <a:gd name="connsiteX56" fmla="*/ 2876204 w 3144568"/>
              <a:gd name="connsiteY56" fmla="*/ 748145 h 1828800"/>
              <a:gd name="connsiteX57" fmla="*/ 2942706 w 3144568"/>
              <a:gd name="connsiteY57" fmla="*/ 847898 h 1828800"/>
              <a:gd name="connsiteX58" fmla="*/ 2959331 w 3144568"/>
              <a:gd name="connsiteY58" fmla="*/ 897774 h 1828800"/>
              <a:gd name="connsiteX59" fmla="*/ 3025833 w 3144568"/>
              <a:gd name="connsiteY59" fmla="*/ 931025 h 1828800"/>
              <a:gd name="connsiteX60" fmla="*/ 3059084 w 3144568"/>
              <a:gd name="connsiteY60" fmla="*/ 980901 h 1828800"/>
              <a:gd name="connsiteX61" fmla="*/ 3108960 w 3144568"/>
              <a:gd name="connsiteY61" fmla="*/ 1014152 h 1828800"/>
              <a:gd name="connsiteX62" fmla="*/ 3092335 w 3144568"/>
              <a:gd name="connsiteY62" fmla="*/ 1047403 h 1828800"/>
              <a:gd name="connsiteX63" fmla="*/ 3042459 w 3144568"/>
              <a:gd name="connsiteY63" fmla="*/ 1014152 h 1828800"/>
              <a:gd name="connsiteX64" fmla="*/ 2975957 w 3144568"/>
              <a:gd name="connsiteY64" fmla="*/ 947650 h 1828800"/>
              <a:gd name="connsiteX65" fmla="*/ 2892829 w 3144568"/>
              <a:gd name="connsiteY65" fmla="*/ 892872 h 1828800"/>
              <a:gd name="connsiteX66" fmla="*/ 2776451 w 3144568"/>
              <a:gd name="connsiteY66" fmla="*/ 814647 h 1828800"/>
              <a:gd name="connsiteX67" fmla="*/ 2660073 w 3144568"/>
              <a:gd name="connsiteY67" fmla="*/ 748145 h 1828800"/>
              <a:gd name="connsiteX68" fmla="*/ 2510444 w 3144568"/>
              <a:gd name="connsiteY68" fmla="*/ 698269 h 1828800"/>
              <a:gd name="connsiteX69" fmla="*/ 2460568 w 3144568"/>
              <a:gd name="connsiteY69" fmla="*/ 681643 h 1828800"/>
              <a:gd name="connsiteX70" fmla="*/ 2360815 w 3144568"/>
              <a:gd name="connsiteY70" fmla="*/ 615141 h 1828800"/>
              <a:gd name="connsiteX71" fmla="*/ 2327564 w 3144568"/>
              <a:gd name="connsiteY71" fmla="*/ 565265 h 1828800"/>
              <a:gd name="connsiteX72" fmla="*/ 2227811 w 3144568"/>
              <a:gd name="connsiteY72" fmla="*/ 532014 h 1828800"/>
              <a:gd name="connsiteX73" fmla="*/ 2177935 w 3144568"/>
              <a:gd name="connsiteY73" fmla="*/ 498763 h 1828800"/>
              <a:gd name="connsiteX74" fmla="*/ 2091824 w 3144568"/>
              <a:gd name="connsiteY74" fmla="*/ 559369 h 1828800"/>
              <a:gd name="connsiteX75" fmla="*/ 1986245 w 3144568"/>
              <a:gd name="connsiteY75" fmla="*/ 597521 h 1828800"/>
              <a:gd name="connsiteX76" fmla="*/ 1744679 w 3144568"/>
              <a:gd name="connsiteY76" fmla="*/ 585798 h 1828800"/>
              <a:gd name="connsiteX77" fmla="*/ 1702617 w 3144568"/>
              <a:gd name="connsiteY77" fmla="*/ 651305 h 1828800"/>
              <a:gd name="connsiteX78" fmla="*/ 1596044 w 3144568"/>
              <a:gd name="connsiteY78" fmla="*/ 731520 h 1828800"/>
              <a:gd name="connsiteX79" fmla="*/ 1546168 w 3144568"/>
              <a:gd name="connsiteY79" fmla="*/ 748145 h 1828800"/>
              <a:gd name="connsiteX80" fmla="*/ 1446415 w 3144568"/>
              <a:gd name="connsiteY80" fmla="*/ 698269 h 1828800"/>
              <a:gd name="connsiteX81" fmla="*/ 1379913 w 3144568"/>
              <a:gd name="connsiteY81" fmla="*/ 714894 h 1828800"/>
              <a:gd name="connsiteX82" fmla="*/ 1330037 w 3144568"/>
              <a:gd name="connsiteY82" fmla="*/ 814647 h 1828800"/>
              <a:gd name="connsiteX83" fmla="*/ 1296786 w 3144568"/>
              <a:gd name="connsiteY83" fmla="*/ 881149 h 1828800"/>
              <a:gd name="connsiteX84" fmla="*/ 1254724 w 3144568"/>
              <a:gd name="connsiteY84" fmla="*/ 921220 h 1828800"/>
              <a:gd name="connsiteX85" fmla="*/ 1220479 w 3144568"/>
              <a:gd name="connsiteY85" fmla="*/ 971096 h 1828800"/>
              <a:gd name="connsiteX86" fmla="*/ 1149076 w 3144568"/>
              <a:gd name="connsiteY86" fmla="*/ 1057137 h 1828800"/>
              <a:gd name="connsiteX87" fmla="*/ 994543 w 3144568"/>
              <a:gd name="connsiteY87" fmla="*/ 1162787 h 1828800"/>
              <a:gd name="connsiteX88" fmla="*/ 931026 w 3144568"/>
              <a:gd name="connsiteY88" fmla="*/ 1212663 h 1828800"/>
              <a:gd name="connsiteX89" fmla="*/ 858627 w 3144568"/>
              <a:gd name="connsiteY89" fmla="*/ 1311422 h 1828800"/>
              <a:gd name="connsiteX90" fmla="*/ 748146 w 3144568"/>
              <a:gd name="connsiteY90" fmla="*/ 1406271 h 1828800"/>
              <a:gd name="connsiteX91" fmla="*/ 671839 w 3144568"/>
              <a:gd name="connsiteY91" fmla="*/ 1476682 h 1828800"/>
              <a:gd name="connsiteX92" fmla="*/ 588712 w 3144568"/>
              <a:gd name="connsiteY92" fmla="*/ 1559809 h 1828800"/>
              <a:gd name="connsiteX93" fmla="*/ 482139 w 3144568"/>
              <a:gd name="connsiteY93" fmla="*/ 1612669 h 1828800"/>
              <a:gd name="connsiteX94" fmla="*/ 382386 w 3144568"/>
              <a:gd name="connsiteY94" fmla="*/ 1662545 h 1828800"/>
              <a:gd name="connsiteX95" fmla="*/ 349135 w 3144568"/>
              <a:gd name="connsiteY95" fmla="*/ 1712421 h 1828800"/>
              <a:gd name="connsiteX96" fmla="*/ 299259 w 3144568"/>
              <a:gd name="connsiteY96" fmla="*/ 1745672 h 1828800"/>
              <a:gd name="connsiteX97" fmla="*/ 232757 w 3144568"/>
              <a:gd name="connsiteY97" fmla="*/ 1778923 h 1828800"/>
              <a:gd name="connsiteX98" fmla="*/ 116379 w 3144568"/>
              <a:gd name="connsiteY98" fmla="*/ 1812174 h 1828800"/>
              <a:gd name="connsiteX99" fmla="*/ 133004 w 3144568"/>
              <a:gd name="connsiteY99" fmla="*/ 1762298 h 1828800"/>
              <a:gd name="connsiteX100" fmla="*/ 232757 w 3144568"/>
              <a:gd name="connsiteY100"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881149 w 3144568"/>
              <a:gd name="connsiteY15" fmla="*/ 1113905 h 1828800"/>
              <a:gd name="connsiteX16" fmla="*/ 931026 w 3144568"/>
              <a:gd name="connsiteY16" fmla="*/ 1080654 h 1828800"/>
              <a:gd name="connsiteX17" fmla="*/ 997528 w 3144568"/>
              <a:gd name="connsiteY17" fmla="*/ 980901 h 1828800"/>
              <a:gd name="connsiteX18" fmla="*/ 1047404 w 3144568"/>
              <a:gd name="connsiteY18" fmla="*/ 964276 h 1828800"/>
              <a:gd name="connsiteX19" fmla="*/ 1130531 w 3144568"/>
              <a:gd name="connsiteY19" fmla="*/ 881149 h 1828800"/>
              <a:gd name="connsiteX20" fmla="*/ 1163782 w 3144568"/>
              <a:gd name="connsiteY20" fmla="*/ 831272 h 1828800"/>
              <a:gd name="connsiteX21" fmla="*/ 1180408 w 3144568"/>
              <a:gd name="connsiteY21" fmla="*/ 781396 h 1828800"/>
              <a:gd name="connsiteX22" fmla="*/ 1230284 w 3144568"/>
              <a:gd name="connsiteY22" fmla="*/ 764770 h 1828800"/>
              <a:gd name="connsiteX23" fmla="*/ 1246909 w 3144568"/>
              <a:gd name="connsiteY23" fmla="*/ 714894 h 1828800"/>
              <a:gd name="connsiteX24" fmla="*/ 1313411 w 3144568"/>
              <a:gd name="connsiteY24" fmla="*/ 598516 h 1828800"/>
              <a:gd name="connsiteX25" fmla="*/ 1330037 w 3144568"/>
              <a:gd name="connsiteY25" fmla="*/ 515389 h 1828800"/>
              <a:gd name="connsiteX26" fmla="*/ 1363288 w 3144568"/>
              <a:gd name="connsiteY26" fmla="*/ 415636 h 1828800"/>
              <a:gd name="connsiteX27" fmla="*/ 1379913 w 3144568"/>
              <a:gd name="connsiteY27" fmla="*/ 365760 h 1828800"/>
              <a:gd name="connsiteX28" fmla="*/ 1396539 w 3144568"/>
              <a:gd name="connsiteY28" fmla="*/ 299258 h 1828800"/>
              <a:gd name="connsiteX29" fmla="*/ 1479666 w 3144568"/>
              <a:gd name="connsiteY29" fmla="*/ 315883 h 1828800"/>
              <a:gd name="connsiteX30" fmla="*/ 1496291 w 3144568"/>
              <a:gd name="connsiteY30" fmla="*/ 365760 h 1828800"/>
              <a:gd name="connsiteX31" fmla="*/ 1579419 w 3144568"/>
              <a:gd name="connsiteY31" fmla="*/ 448887 h 1828800"/>
              <a:gd name="connsiteX32" fmla="*/ 1629295 w 3144568"/>
              <a:gd name="connsiteY32" fmla="*/ 432261 h 1828800"/>
              <a:gd name="connsiteX33" fmla="*/ 1662546 w 3144568"/>
              <a:gd name="connsiteY33" fmla="*/ 282632 h 1828800"/>
              <a:gd name="connsiteX34" fmla="*/ 1712422 w 3144568"/>
              <a:gd name="connsiteY34" fmla="*/ 232756 h 1828800"/>
              <a:gd name="connsiteX35" fmla="*/ 1762299 w 3144568"/>
              <a:gd name="connsiteY35" fmla="*/ 133003 h 1828800"/>
              <a:gd name="connsiteX36" fmla="*/ 1778924 w 3144568"/>
              <a:gd name="connsiteY36" fmla="*/ 83127 h 1828800"/>
              <a:gd name="connsiteX37" fmla="*/ 1828800 w 3144568"/>
              <a:gd name="connsiteY37" fmla="*/ 49876 h 1828800"/>
              <a:gd name="connsiteX38" fmla="*/ 1911928 w 3144568"/>
              <a:gd name="connsiteY38" fmla="*/ 116378 h 1828800"/>
              <a:gd name="connsiteX39" fmla="*/ 1978429 w 3144568"/>
              <a:gd name="connsiteY39" fmla="*/ 133003 h 1828800"/>
              <a:gd name="connsiteX40" fmla="*/ 2028306 w 3144568"/>
              <a:gd name="connsiteY40" fmla="*/ 166254 h 1828800"/>
              <a:gd name="connsiteX41" fmla="*/ 2111433 w 3144568"/>
              <a:gd name="connsiteY41" fmla="*/ 99752 h 1828800"/>
              <a:gd name="connsiteX42" fmla="*/ 2128059 w 3144568"/>
              <a:gd name="connsiteY42" fmla="*/ 49876 h 1828800"/>
              <a:gd name="connsiteX43" fmla="*/ 2161309 w 3144568"/>
              <a:gd name="connsiteY43" fmla="*/ 0 h 1828800"/>
              <a:gd name="connsiteX44" fmla="*/ 2244437 w 3144568"/>
              <a:gd name="connsiteY44" fmla="*/ 16625 h 1828800"/>
              <a:gd name="connsiteX45" fmla="*/ 2277688 w 3144568"/>
              <a:gd name="connsiteY45" fmla="*/ 116378 h 1828800"/>
              <a:gd name="connsiteX46" fmla="*/ 2344189 w 3144568"/>
              <a:gd name="connsiteY46" fmla="*/ 216130 h 1828800"/>
              <a:gd name="connsiteX47" fmla="*/ 2377440 w 3144568"/>
              <a:gd name="connsiteY47" fmla="*/ 266007 h 1828800"/>
              <a:gd name="connsiteX48" fmla="*/ 2410691 w 3144568"/>
              <a:gd name="connsiteY48" fmla="*/ 365760 h 1828800"/>
              <a:gd name="connsiteX49" fmla="*/ 2458579 w 3144568"/>
              <a:gd name="connsiteY49" fmla="*/ 411728 h 1828800"/>
              <a:gd name="connsiteX50" fmla="*/ 2508454 w 3144568"/>
              <a:gd name="connsiteY50" fmla="*/ 441071 h 1828800"/>
              <a:gd name="connsiteX51" fmla="*/ 2576946 w 3144568"/>
              <a:gd name="connsiteY51" fmla="*/ 482138 h 1828800"/>
              <a:gd name="connsiteX52" fmla="*/ 2726575 w 3144568"/>
              <a:gd name="connsiteY52" fmla="*/ 598516 h 1828800"/>
              <a:gd name="connsiteX53" fmla="*/ 2793077 w 3144568"/>
              <a:gd name="connsiteY53" fmla="*/ 665018 h 1828800"/>
              <a:gd name="connsiteX54" fmla="*/ 2826328 w 3144568"/>
              <a:gd name="connsiteY54" fmla="*/ 714894 h 1828800"/>
              <a:gd name="connsiteX55" fmla="*/ 2876204 w 3144568"/>
              <a:gd name="connsiteY55" fmla="*/ 748145 h 1828800"/>
              <a:gd name="connsiteX56" fmla="*/ 2942706 w 3144568"/>
              <a:gd name="connsiteY56" fmla="*/ 847898 h 1828800"/>
              <a:gd name="connsiteX57" fmla="*/ 2959331 w 3144568"/>
              <a:gd name="connsiteY57" fmla="*/ 897774 h 1828800"/>
              <a:gd name="connsiteX58" fmla="*/ 3025833 w 3144568"/>
              <a:gd name="connsiteY58" fmla="*/ 931025 h 1828800"/>
              <a:gd name="connsiteX59" fmla="*/ 3059084 w 3144568"/>
              <a:gd name="connsiteY59" fmla="*/ 980901 h 1828800"/>
              <a:gd name="connsiteX60" fmla="*/ 3108960 w 3144568"/>
              <a:gd name="connsiteY60" fmla="*/ 1014152 h 1828800"/>
              <a:gd name="connsiteX61" fmla="*/ 3092335 w 3144568"/>
              <a:gd name="connsiteY61" fmla="*/ 1047403 h 1828800"/>
              <a:gd name="connsiteX62" fmla="*/ 3042459 w 3144568"/>
              <a:gd name="connsiteY62" fmla="*/ 1014152 h 1828800"/>
              <a:gd name="connsiteX63" fmla="*/ 2975957 w 3144568"/>
              <a:gd name="connsiteY63" fmla="*/ 947650 h 1828800"/>
              <a:gd name="connsiteX64" fmla="*/ 2892829 w 3144568"/>
              <a:gd name="connsiteY64" fmla="*/ 892872 h 1828800"/>
              <a:gd name="connsiteX65" fmla="*/ 2776451 w 3144568"/>
              <a:gd name="connsiteY65" fmla="*/ 814647 h 1828800"/>
              <a:gd name="connsiteX66" fmla="*/ 2660073 w 3144568"/>
              <a:gd name="connsiteY66" fmla="*/ 748145 h 1828800"/>
              <a:gd name="connsiteX67" fmla="*/ 2510444 w 3144568"/>
              <a:gd name="connsiteY67" fmla="*/ 698269 h 1828800"/>
              <a:gd name="connsiteX68" fmla="*/ 2460568 w 3144568"/>
              <a:gd name="connsiteY68" fmla="*/ 681643 h 1828800"/>
              <a:gd name="connsiteX69" fmla="*/ 2360815 w 3144568"/>
              <a:gd name="connsiteY69" fmla="*/ 615141 h 1828800"/>
              <a:gd name="connsiteX70" fmla="*/ 2327564 w 3144568"/>
              <a:gd name="connsiteY70" fmla="*/ 565265 h 1828800"/>
              <a:gd name="connsiteX71" fmla="*/ 2227811 w 3144568"/>
              <a:gd name="connsiteY71" fmla="*/ 532014 h 1828800"/>
              <a:gd name="connsiteX72" fmla="*/ 2177935 w 3144568"/>
              <a:gd name="connsiteY72" fmla="*/ 498763 h 1828800"/>
              <a:gd name="connsiteX73" fmla="*/ 2091824 w 3144568"/>
              <a:gd name="connsiteY73" fmla="*/ 559369 h 1828800"/>
              <a:gd name="connsiteX74" fmla="*/ 1986245 w 3144568"/>
              <a:gd name="connsiteY74" fmla="*/ 597521 h 1828800"/>
              <a:gd name="connsiteX75" fmla="*/ 1744679 w 3144568"/>
              <a:gd name="connsiteY75" fmla="*/ 585798 h 1828800"/>
              <a:gd name="connsiteX76" fmla="*/ 1702617 w 3144568"/>
              <a:gd name="connsiteY76" fmla="*/ 651305 h 1828800"/>
              <a:gd name="connsiteX77" fmla="*/ 1596044 w 3144568"/>
              <a:gd name="connsiteY77" fmla="*/ 731520 h 1828800"/>
              <a:gd name="connsiteX78" fmla="*/ 1546168 w 3144568"/>
              <a:gd name="connsiteY78" fmla="*/ 748145 h 1828800"/>
              <a:gd name="connsiteX79" fmla="*/ 1446415 w 3144568"/>
              <a:gd name="connsiteY79" fmla="*/ 698269 h 1828800"/>
              <a:gd name="connsiteX80" fmla="*/ 1379913 w 3144568"/>
              <a:gd name="connsiteY80" fmla="*/ 714894 h 1828800"/>
              <a:gd name="connsiteX81" fmla="*/ 1330037 w 3144568"/>
              <a:gd name="connsiteY81" fmla="*/ 814647 h 1828800"/>
              <a:gd name="connsiteX82" fmla="*/ 1296786 w 3144568"/>
              <a:gd name="connsiteY82" fmla="*/ 881149 h 1828800"/>
              <a:gd name="connsiteX83" fmla="*/ 1254724 w 3144568"/>
              <a:gd name="connsiteY83" fmla="*/ 921220 h 1828800"/>
              <a:gd name="connsiteX84" fmla="*/ 1220479 w 3144568"/>
              <a:gd name="connsiteY84" fmla="*/ 971096 h 1828800"/>
              <a:gd name="connsiteX85" fmla="*/ 1149076 w 3144568"/>
              <a:gd name="connsiteY85" fmla="*/ 1057137 h 1828800"/>
              <a:gd name="connsiteX86" fmla="*/ 994543 w 3144568"/>
              <a:gd name="connsiteY86" fmla="*/ 1162787 h 1828800"/>
              <a:gd name="connsiteX87" fmla="*/ 931026 w 3144568"/>
              <a:gd name="connsiteY87" fmla="*/ 1212663 h 1828800"/>
              <a:gd name="connsiteX88" fmla="*/ 858627 w 3144568"/>
              <a:gd name="connsiteY88" fmla="*/ 1311422 h 1828800"/>
              <a:gd name="connsiteX89" fmla="*/ 748146 w 3144568"/>
              <a:gd name="connsiteY89" fmla="*/ 1406271 h 1828800"/>
              <a:gd name="connsiteX90" fmla="*/ 671839 w 3144568"/>
              <a:gd name="connsiteY90" fmla="*/ 1476682 h 1828800"/>
              <a:gd name="connsiteX91" fmla="*/ 588712 w 3144568"/>
              <a:gd name="connsiteY91" fmla="*/ 1559809 h 1828800"/>
              <a:gd name="connsiteX92" fmla="*/ 482139 w 3144568"/>
              <a:gd name="connsiteY92" fmla="*/ 1612669 h 1828800"/>
              <a:gd name="connsiteX93" fmla="*/ 382386 w 3144568"/>
              <a:gd name="connsiteY93" fmla="*/ 1662545 h 1828800"/>
              <a:gd name="connsiteX94" fmla="*/ 349135 w 3144568"/>
              <a:gd name="connsiteY94" fmla="*/ 1712421 h 1828800"/>
              <a:gd name="connsiteX95" fmla="*/ 299259 w 3144568"/>
              <a:gd name="connsiteY95" fmla="*/ 1745672 h 1828800"/>
              <a:gd name="connsiteX96" fmla="*/ 232757 w 3144568"/>
              <a:gd name="connsiteY96" fmla="*/ 1778923 h 1828800"/>
              <a:gd name="connsiteX97" fmla="*/ 116379 w 3144568"/>
              <a:gd name="connsiteY97" fmla="*/ 1812174 h 1828800"/>
              <a:gd name="connsiteX98" fmla="*/ 133004 w 3144568"/>
              <a:gd name="connsiteY98" fmla="*/ 1762298 h 1828800"/>
              <a:gd name="connsiteX99" fmla="*/ 232757 w 3144568"/>
              <a:gd name="connsiteY99"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881149 w 3144568"/>
              <a:gd name="connsiteY15" fmla="*/ 1113905 h 1828800"/>
              <a:gd name="connsiteX16" fmla="*/ 997528 w 3144568"/>
              <a:gd name="connsiteY16" fmla="*/ 980901 h 1828800"/>
              <a:gd name="connsiteX17" fmla="*/ 1047404 w 3144568"/>
              <a:gd name="connsiteY17" fmla="*/ 964276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98516 h 1828800"/>
              <a:gd name="connsiteX24" fmla="*/ 1330037 w 3144568"/>
              <a:gd name="connsiteY24" fmla="*/ 515389 h 1828800"/>
              <a:gd name="connsiteX25" fmla="*/ 1363288 w 3144568"/>
              <a:gd name="connsiteY25" fmla="*/ 415636 h 1828800"/>
              <a:gd name="connsiteX26" fmla="*/ 1379913 w 3144568"/>
              <a:gd name="connsiteY26" fmla="*/ 365760 h 1828800"/>
              <a:gd name="connsiteX27" fmla="*/ 1396539 w 3144568"/>
              <a:gd name="connsiteY27" fmla="*/ 299258 h 1828800"/>
              <a:gd name="connsiteX28" fmla="*/ 1479666 w 3144568"/>
              <a:gd name="connsiteY28" fmla="*/ 315883 h 1828800"/>
              <a:gd name="connsiteX29" fmla="*/ 1496291 w 3144568"/>
              <a:gd name="connsiteY29" fmla="*/ 365760 h 1828800"/>
              <a:gd name="connsiteX30" fmla="*/ 1579419 w 3144568"/>
              <a:gd name="connsiteY30" fmla="*/ 448887 h 1828800"/>
              <a:gd name="connsiteX31" fmla="*/ 1629295 w 3144568"/>
              <a:gd name="connsiteY31" fmla="*/ 432261 h 1828800"/>
              <a:gd name="connsiteX32" fmla="*/ 1662546 w 3144568"/>
              <a:gd name="connsiteY32" fmla="*/ 282632 h 1828800"/>
              <a:gd name="connsiteX33" fmla="*/ 1712422 w 3144568"/>
              <a:gd name="connsiteY33" fmla="*/ 232756 h 1828800"/>
              <a:gd name="connsiteX34" fmla="*/ 1762299 w 3144568"/>
              <a:gd name="connsiteY34" fmla="*/ 133003 h 1828800"/>
              <a:gd name="connsiteX35" fmla="*/ 1778924 w 3144568"/>
              <a:gd name="connsiteY35" fmla="*/ 83127 h 1828800"/>
              <a:gd name="connsiteX36" fmla="*/ 1828800 w 3144568"/>
              <a:gd name="connsiteY36" fmla="*/ 49876 h 1828800"/>
              <a:gd name="connsiteX37" fmla="*/ 1911928 w 3144568"/>
              <a:gd name="connsiteY37" fmla="*/ 116378 h 1828800"/>
              <a:gd name="connsiteX38" fmla="*/ 1978429 w 3144568"/>
              <a:gd name="connsiteY38" fmla="*/ 133003 h 1828800"/>
              <a:gd name="connsiteX39" fmla="*/ 2028306 w 3144568"/>
              <a:gd name="connsiteY39" fmla="*/ 166254 h 1828800"/>
              <a:gd name="connsiteX40" fmla="*/ 2111433 w 3144568"/>
              <a:gd name="connsiteY40" fmla="*/ 99752 h 1828800"/>
              <a:gd name="connsiteX41" fmla="*/ 2128059 w 3144568"/>
              <a:gd name="connsiteY41" fmla="*/ 49876 h 1828800"/>
              <a:gd name="connsiteX42" fmla="*/ 2161309 w 3144568"/>
              <a:gd name="connsiteY42" fmla="*/ 0 h 1828800"/>
              <a:gd name="connsiteX43" fmla="*/ 2244437 w 3144568"/>
              <a:gd name="connsiteY43" fmla="*/ 16625 h 1828800"/>
              <a:gd name="connsiteX44" fmla="*/ 2277688 w 3144568"/>
              <a:gd name="connsiteY44" fmla="*/ 116378 h 1828800"/>
              <a:gd name="connsiteX45" fmla="*/ 2344189 w 3144568"/>
              <a:gd name="connsiteY45" fmla="*/ 216130 h 1828800"/>
              <a:gd name="connsiteX46" fmla="*/ 2377440 w 3144568"/>
              <a:gd name="connsiteY46" fmla="*/ 266007 h 1828800"/>
              <a:gd name="connsiteX47" fmla="*/ 2410691 w 3144568"/>
              <a:gd name="connsiteY47" fmla="*/ 365760 h 1828800"/>
              <a:gd name="connsiteX48" fmla="*/ 2458579 w 3144568"/>
              <a:gd name="connsiteY48" fmla="*/ 411728 h 1828800"/>
              <a:gd name="connsiteX49" fmla="*/ 2508454 w 3144568"/>
              <a:gd name="connsiteY49" fmla="*/ 441071 h 1828800"/>
              <a:gd name="connsiteX50" fmla="*/ 2576946 w 3144568"/>
              <a:gd name="connsiteY50" fmla="*/ 482138 h 1828800"/>
              <a:gd name="connsiteX51" fmla="*/ 2726575 w 3144568"/>
              <a:gd name="connsiteY51" fmla="*/ 598516 h 1828800"/>
              <a:gd name="connsiteX52" fmla="*/ 2793077 w 3144568"/>
              <a:gd name="connsiteY52" fmla="*/ 665018 h 1828800"/>
              <a:gd name="connsiteX53" fmla="*/ 2826328 w 3144568"/>
              <a:gd name="connsiteY53" fmla="*/ 714894 h 1828800"/>
              <a:gd name="connsiteX54" fmla="*/ 2876204 w 3144568"/>
              <a:gd name="connsiteY54" fmla="*/ 748145 h 1828800"/>
              <a:gd name="connsiteX55" fmla="*/ 2942706 w 3144568"/>
              <a:gd name="connsiteY55" fmla="*/ 847898 h 1828800"/>
              <a:gd name="connsiteX56" fmla="*/ 2959331 w 3144568"/>
              <a:gd name="connsiteY56" fmla="*/ 897774 h 1828800"/>
              <a:gd name="connsiteX57" fmla="*/ 3025833 w 3144568"/>
              <a:gd name="connsiteY57" fmla="*/ 931025 h 1828800"/>
              <a:gd name="connsiteX58" fmla="*/ 3059084 w 3144568"/>
              <a:gd name="connsiteY58" fmla="*/ 980901 h 1828800"/>
              <a:gd name="connsiteX59" fmla="*/ 3108960 w 3144568"/>
              <a:gd name="connsiteY59" fmla="*/ 1014152 h 1828800"/>
              <a:gd name="connsiteX60" fmla="*/ 3092335 w 3144568"/>
              <a:gd name="connsiteY60" fmla="*/ 1047403 h 1828800"/>
              <a:gd name="connsiteX61" fmla="*/ 3042459 w 3144568"/>
              <a:gd name="connsiteY61" fmla="*/ 1014152 h 1828800"/>
              <a:gd name="connsiteX62" fmla="*/ 2975957 w 3144568"/>
              <a:gd name="connsiteY62" fmla="*/ 947650 h 1828800"/>
              <a:gd name="connsiteX63" fmla="*/ 2892829 w 3144568"/>
              <a:gd name="connsiteY63" fmla="*/ 892872 h 1828800"/>
              <a:gd name="connsiteX64" fmla="*/ 2776451 w 3144568"/>
              <a:gd name="connsiteY64" fmla="*/ 814647 h 1828800"/>
              <a:gd name="connsiteX65" fmla="*/ 2660073 w 3144568"/>
              <a:gd name="connsiteY65" fmla="*/ 748145 h 1828800"/>
              <a:gd name="connsiteX66" fmla="*/ 2510444 w 3144568"/>
              <a:gd name="connsiteY66" fmla="*/ 698269 h 1828800"/>
              <a:gd name="connsiteX67" fmla="*/ 2460568 w 3144568"/>
              <a:gd name="connsiteY67" fmla="*/ 681643 h 1828800"/>
              <a:gd name="connsiteX68" fmla="*/ 2360815 w 3144568"/>
              <a:gd name="connsiteY68" fmla="*/ 615141 h 1828800"/>
              <a:gd name="connsiteX69" fmla="*/ 2327564 w 3144568"/>
              <a:gd name="connsiteY69" fmla="*/ 565265 h 1828800"/>
              <a:gd name="connsiteX70" fmla="*/ 2227811 w 3144568"/>
              <a:gd name="connsiteY70" fmla="*/ 532014 h 1828800"/>
              <a:gd name="connsiteX71" fmla="*/ 2177935 w 3144568"/>
              <a:gd name="connsiteY71" fmla="*/ 498763 h 1828800"/>
              <a:gd name="connsiteX72" fmla="*/ 2091824 w 3144568"/>
              <a:gd name="connsiteY72" fmla="*/ 559369 h 1828800"/>
              <a:gd name="connsiteX73" fmla="*/ 1986245 w 3144568"/>
              <a:gd name="connsiteY73" fmla="*/ 597521 h 1828800"/>
              <a:gd name="connsiteX74" fmla="*/ 1744679 w 3144568"/>
              <a:gd name="connsiteY74" fmla="*/ 585798 h 1828800"/>
              <a:gd name="connsiteX75" fmla="*/ 1702617 w 3144568"/>
              <a:gd name="connsiteY75" fmla="*/ 651305 h 1828800"/>
              <a:gd name="connsiteX76" fmla="*/ 1596044 w 3144568"/>
              <a:gd name="connsiteY76" fmla="*/ 731520 h 1828800"/>
              <a:gd name="connsiteX77" fmla="*/ 1546168 w 3144568"/>
              <a:gd name="connsiteY77" fmla="*/ 748145 h 1828800"/>
              <a:gd name="connsiteX78" fmla="*/ 1446415 w 3144568"/>
              <a:gd name="connsiteY78" fmla="*/ 698269 h 1828800"/>
              <a:gd name="connsiteX79" fmla="*/ 1379913 w 3144568"/>
              <a:gd name="connsiteY79" fmla="*/ 714894 h 1828800"/>
              <a:gd name="connsiteX80" fmla="*/ 1330037 w 3144568"/>
              <a:gd name="connsiteY80" fmla="*/ 814647 h 1828800"/>
              <a:gd name="connsiteX81" fmla="*/ 1296786 w 3144568"/>
              <a:gd name="connsiteY81" fmla="*/ 881149 h 1828800"/>
              <a:gd name="connsiteX82" fmla="*/ 1254724 w 3144568"/>
              <a:gd name="connsiteY82" fmla="*/ 921220 h 1828800"/>
              <a:gd name="connsiteX83" fmla="*/ 1220479 w 3144568"/>
              <a:gd name="connsiteY83" fmla="*/ 971096 h 1828800"/>
              <a:gd name="connsiteX84" fmla="*/ 1149076 w 3144568"/>
              <a:gd name="connsiteY84" fmla="*/ 1057137 h 1828800"/>
              <a:gd name="connsiteX85" fmla="*/ 994543 w 3144568"/>
              <a:gd name="connsiteY85" fmla="*/ 1162787 h 1828800"/>
              <a:gd name="connsiteX86" fmla="*/ 931026 w 3144568"/>
              <a:gd name="connsiteY86" fmla="*/ 1212663 h 1828800"/>
              <a:gd name="connsiteX87" fmla="*/ 858627 w 3144568"/>
              <a:gd name="connsiteY87" fmla="*/ 1311422 h 1828800"/>
              <a:gd name="connsiteX88" fmla="*/ 748146 w 3144568"/>
              <a:gd name="connsiteY88" fmla="*/ 1406271 h 1828800"/>
              <a:gd name="connsiteX89" fmla="*/ 671839 w 3144568"/>
              <a:gd name="connsiteY89" fmla="*/ 1476682 h 1828800"/>
              <a:gd name="connsiteX90" fmla="*/ 588712 w 3144568"/>
              <a:gd name="connsiteY90" fmla="*/ 1559809 h 1828800"/>
              <a:gd name="connsiteX91" fmla="*/ 482139 w 3144568"/>
              <a:gd name="connsiteY91" fmla="*/ 1612669 h 1828800"/>
              <a:gd name="connsiteX92" fmla="*/ 382386 w 3144568"/>
              <a:gd name="connsiteY92" fmla="*/ 1662545 h 1828800"/>
              <a:gd name="connsiteX93" fmla="*/ 349135 w 3144568"/>
              <a:gd name="connsiteY93" fmla="*/ 1712421 h 1828800"/>
              <a:gd name="connsiteX94" fmla="*/ 299259 w 3144568"/>
              <a:gd name="connsiteY94" fmla="*/ 1745672 h 1828800"/>
              <a:gd name="connsiteX95" fmla="*/ 232757 w 3144568"/>
              <a:gd name="connsiteY95" fmla="*/ 1778923 h 1828800"/>
              <a:gd name="connsiteX96" fmla="*/ 116379 w 3144568"/>
              <a:gd name="connsiteY96" fmla="*/ 1812174 h 1828800"/>
              <a:gd name="connsiteX97" fmla="*/ 133004 w 3144568"/>
              <a:gd name="connsiteY97" fmla="*/ 1762298 h 1828800"/>
              <a:gd name="connsiteX98" fmla="*/ 232757 w 3144568"/>
              <a:gd name="connsiteY98"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98516 h 1828800"/>
              <a:gd name="connsiteX24" fmla="*/ 1330037 w 3144568"/>
              <a:gd name="connsiteY24" fmla="*/ 515389 h 1828800"/>
              <a:gd name="connsiteX25" fmla="*/ 1363288 w 3144568"/>
              <a:gd name="connsiteY25" fmla="*/ 415636 h 1828800"/>
              <a:gd name="connsiteX26" fmla="*/ 1379913 w 3144568"/>
              <a:gd name="connsiteY26" fmla="*/ 365760 h 1828800"/>
              <a:gd name="connsiteX27" fmla="*/ 1396539 w 3144568"/>
              <a:gd name="connsiteY27" fmla="*/ 299258 h 1828800"/>
              <a:gd name="connsiteX28" fmla="*/ 1479666 w 3144568"/>
              <a:gd name="connsiteY28" fmla="*/ 315883 h 1828800"/>
              <a:gd name="connsiteX29" fmla="*/ 1496291 w 3144568"/>
              <a:gd name="connsiteY29" fmla="*/ 365760 h 1828800"/>
              <a:gd name="connsiteX30" fmla="*/ 1579419 w 3144568"/>
              <a:gd name="connsiteY30" fmla="*/ 448887 h 1828800"/>
              <a:gd name="connsiteX31" fmla="*/ 1629295 w 3144568"/>
              <a:gd name="connsiteY31" fmla="*/ 432261 h 1828800"/>
              <a:gd name="connsiteX32" fmla="*/ 1662546 w 3144568"/>
              <a:gd name="connsiteY32" fmla="*/ 282632 h 1828800"/>
              <a:gd name="connsiteX33" fmla="*/ 1712422 w 3144568"/>
              <a:gd name="connsiteY33" fmla="*/ 232756 h 1828800"/>
              <a:gd name="connsiteX34" fmla="*/ 1762299 w 3144568"/>
              <a:gd name="connsiteY34" fmla="*/ 133003 h 1828800"/>
              <a:gd name="connsiteX35" fmla="*/ 1778924 w 3144568"/>
              <a:gd name="connsiteY35" fmla="*/ 83127 h 1828800"/>
              <a:gd name="connsiteX36" fmla="*/ 1828800 w 3144568"/>
              <a:gd name="connsiteY36" fmla="*/ 49876 h 1828800"/>
              <a:gd name="connsiteX37" fmla="*/ 1911928 w 3144568"/>
              <a:gd name="connsiteY37" fmla="*/ 116378 h 1828800"/>
              <a:gd name="connsiteX38" fmla="*/ 1978429 w 3144568"/>
              <a:gd name="connsiteY38" fmla="*/ 133003 h 1828800"/>
              <a:gd name="connsiteX39" fmla="*/ 2028306 w 3144568"/>
              <a:gd name="connsiteY39" fmla="*/ 166254 h 1828800"/>
              <a:gd name="connsiteX40" fmla="*/ 2111433 w 3144568"/>
              <a:gd name="connsiteY40" fmla="*/ 99752 h 1828800"/>
              <a:gd name="connsiteX41" fmla="*/ 2128059 w 3144568"/>
              <a:gd name="connsiteY41" fmla="*/ 49876 h 1828800"/>
              <a:gd name="connsiteX42" fmla="*/ 2161309 w 3144568"/>
              <a:gd name="connsiteY42" fmla="*/ 0 h 1828800"/>
              <a:gd name="connsiteX43" fmla="*/ 2244437 w 3144568"/>
              <a:gd name="connsiteY43" fmla="*/ 16625 h 1828800"/>
              <a:gd name="connsiteX44" fmla="*/ 2277688 w 3144568"/>
              <a:gd name="connsiteY44" fmla="*/ 116378 h 1828800"/>
              <a:gd name="connsiteX45" fmla="*/ 2344189 w 3144568"/>
              <a:gd name="connsiteY45" fmla="*/ 216130 h 1828800"/>
              <a:gd name="connsiteX46" fmla="*/ 2377440 w 3144568"/>
              <a:gd name="connsiteY46" fmla="*/ 266007 h 1828800"/>
              <a:gd name="connsiteX47" fmla="*/ 2410691 w 3144568"/>
              <a:gd name="connsiteY47" fmla="*/ 365760 h 1828800"/>
              <a:gd name="connsiteX48" fmla="*/ 2458579 w 3144568"/>
              <a:gd name="connsiteY48" fmla="*/ 411728 h 1828800"/>
              <a:gd name="connsiteX49" fmla="*/ 2508454 w 3144568"/>
              <a:gd name="connsiteY49" fmla="*/ 441071 h 1828800"/>
              <a:gd name="connsiteX50" fmla="*/ 2576946 w 3144568"/>
              <a:gd name="connsiteY50" fmla="*/ 482138 h 1828800"/>
              <a:gd name="connsiteX51" fmla="*/ 2726575 w 3144568"/>
              <a:gd name="connsiteY51" fmla="*/ 598516 h 1828800"/>
              <a:gd name="connsiteX52" fmla="*/ 2793077 w 3144568"/>
              <a:gd name="connsiteY52" fmla="*/ 665018 h 1828800"/>
              <a:gd name="connsiteX53" fmla="*/ 2826328 w 3144568"/>
              <a:gd name="connsiteY53" fmla="*/ 714894 h 1828800"/>
              <a:gd name="connsiteX54" fmla="*/ 2876204 w 3144568"/>
              <a:gd name="connsiteY54" fmla="*/ 748145 h 1828800"/>
              <a:gd name="connsiteX55" fmla="*/ 2942706 w 3144568"/>
              <a:gd name="connsiteY55" fmla="*/ 847898 h 1828800"/>
              <a:gd name="connsiteX56" fmla="*/ 2959331 w 3144568"/>
              <a:gd name="connsiteY56" fmla="*/ 897774 h 1828800"/>
              <a:gd name="connsiteX57" fmla="*/ 3025833 w 3144568"/>
              <a:gd name="connsiteY57" fmla="*/ 931025 h 1828800"/>
              <a:gd name="connsiteX58" fmla="*/ 3059084 w 3144568"/>
              <a:gd name="connsiteY58" fmla="*/ 980901 h 1828800"/>
              <a:gd name="connsiteX59" fmla="*/ 3108960 w 3144568"/>
              <a:gd name="connsiteY59" fmla="*/ 1014152 h 1828800"/>
              <a:gd name="connsiteX60" fmla="*/ 3092335 w 3144568"/>
              <a:gd name="connsiteY60" fmla="*/ 1047403 h 1828800"/>
              <a:gd name="connsiteX61" fmla="*/ 3042459 w 3144568"/>
              <a:gd name="connsiteY61" fmla="*/ 1014152 h 1828800"/>
              <a:gd name="connsiteX62" fmla="*/ 2975957 w 3144568"/>
              <a:gd name="connsiteY62" fmla="*/ 947650 h 1828800"/>
              <a:gd name="connsiteX63" fmla="*/ 2892829 w 3144568"/>
              <a:gd name="connsiteY63" fmla="*/ 892872 h 1828800"/>
              <a:gd name="connsiteX64" fmla="*/ 2776451 w 3144568"/>
              <a:gd name="connsiteY64" fmla="*/ 814647 h 1828800"/>
              <a:gd name="connsiteX65" fmla="*/ 2660073 w 3144568"/>
              <a:gd name="connsiteY65" fmla="*/ 748145 h 1828800"/>
              <a:gd name="connsiteX66" fmla="*/ 2510444 w 3144568"/>
              <a:gd name="connsiteY66" fmla="*/ 698269 h 1828800"/>
              <a:gd name="connsiteX67" fmla="*/ 2460568 w 3144568"/>
              <a:gd name="connsiteY67" fmla="*/ 681643 h 1828800"/>
              <a:gd name="connsiteX68" fmla="*/ 2360815 w 3144568"/>
              <a:gd name="connsiteY68" fmla="*/ 615141 h 1828800"/>
              <a:gd name="connsiteX69" fmla="*/ 2327564 w 3144568"/>
              <a:gd name="connsiteY69" fmla="*/ 565265 h 1828800"/>
              <a:gd name="connsiteX70" fmla="*/ 2227811 w 3144568"/>
              <a:gd name="connsiteY70" fmla="*/ 532014 h 1828800"/>
              <a:gd name="connsiteX71" fmla="*/ 2177935 w 3144568"/>
              <a:gd name="connsiteY71" fmla="*/ 498763 h 1828800"/>
              <a:gd name="connsiteX72" fmla="*/ 2091824 w 3144568"/>
              <a:gd name="connsiteY72" fmla="*/ 559369 h 1828800"/>
              <a:gd name="connsiteX73" fmla="*/ 1986245 w 3144568"/>
              <a:gd name="connsiteY73" fmla="*/ 597521 h 1828800"/>
              <a:gd name="connsiteX74" fmla="*/ 1744679 w 3144568"/>
              <a:gd name="connsiteY74" fmla="*/ 585798 h 1828800"/>
              <a:gd name="connsiteX75" fmla="*/ 1702617 w 3144568"/>
              <a:gd name="connsiteY75" fmla="*/ 651305 h 1828800"/>
              <a:gd name="connsiteX76" fmla="*/ 1596044 w 3144568"/>
              <a:gd name="connsiteY76" fmla="*/ 731520 h 1828800"/>
              <a:gd name="connsiteX77" fmla="*/ 1546168 w 3144568"/>
              <a:gd name="connsiteY77" fmla="*/ 748145 h 1828800"/>
              <a:gd name="connsiteX78" fmla="*/ 1446415 w 3144568"/>
              <a:gd name="connsiteY78" fmla="*/ 698269 h 1828800"/>
              <a:gd name="connsiteX79" fmla="*/ 1379913 w 3144568"/>
              <a:gd name="connsiteY79" fmla="*/ 714894 h 1828800"/>
              <a:gd name="connsiteX80" fmla="*/ 1330037 w 3144568"/>
              <a:gd name="connsiteY80" fmla="*/ 814647 h 1828800"/>
              <a:gd name="connsiteX81" fmla="*/ 1296786 w 3144568"/>
              <a:gd name="connsiteY81" fmla="*/ 881149 h 1828800"/>
              <a:gd name="connsiteX82" fmla="*/ 1254724 w 3144568"/>
              <a:gd name="connsiteY82" fmla="*/ 921220 h 1828800"/>
              <a:gd name="connsiteX83" fmla="*/ 1220479 w 3144568"/>
              <a:gd name="connsiteY83" fmla="*/ 971096 h 1828800"/>
              <a:gd name="connsiteX84" fmla="*/ 1149076 w 3144568"/>
              <a:gd name="connsiteY84" fmla="*/ 1057137 h 1828800"/>
              <a:gd name="connsiteX85" fmla="*/ 994543 w 3144568"/>
              <a:gd name="connsiteY85" fmla="*/ 1162787 h 1828800"/>
              <a:gd name="connsiteX86" fmla="*/ 931026 w 3144568"/>
              <a:gd name="connsiteY86" fmla="*/ 1212663 h 1828800"/>
              <a:gd name="connsiteX87" fmla="*/ 858627 w 3144568"/>
              <a:gd name="connsiteY87" fmla="*/ 1311422 h 1828800"/>
              <a:gd name="connsiteX88" fmla="*/ 748146 w 3144568"/>
              <a:gd name="connsiteY88" fmla="*/ 1406271 h 1828800"/>
              <a:gd name="connsiteX89" fmla="*/ 671839 w 3144568"/>
              <a:gd name="connsiteY89" fmla="*/ 1476682 h 1828800"/>
              <a:gd name="connsiteX90" fmla="*/ 588712 w 3144568"/>
              <a:gd name="connsiteY90" fmla="*/ 1559809 h 1828800"/>
              <a:gd name="connsiteX91" fmla="*/ 482139 w 3144568"/>
              <a:gd name="connsiteY91" fmla="*/ 1612669 h 1828800"/>
              <a:gd name="connsiteX92" fmla="*/ 382386 w 3144568"/>
              <a:gd name="connsiteY92" fmla="*/ 1662545 h 1828800"/>
              <a:gd name="connsiteX93" fmla="*/ 349135 w 3144568"/>
              <a:gd name="connsiteY93" fmla="*/ 1712421 h 1828800"/>
              <a:gd name="connsiteX94" fmla="*/ 299259 w 3144568"/>
              <a:gd name="connsiteY94" fmla="*/ 1745672 h 1828800"/>
              <a:gd name="connsiteX95" fmla="*/ 232757 w 3144568"/>
              <a:gd name="connsiteY95" fmla="*/ 1778923 h 1828800"/>
              <a:gd name="connsiteX96" fmla="*/ 116379 w 3144568"/>
              <a:gd name="connsiteY96" fmla="*/ 1812174 h 1828800"/>
              <a:gd name="connsiteX97" fmla="*/ 133004 w 3144568"/>
              <a:gd name="connsiteY97" fmla="*/ 1762298 h 1828800"/>
              <a:gd name="connsiteX98" fmla="*/ 232757 w 3144568"/>
              <a:gd name="connsiteY98"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48146 w 3144568"/>
              <a:gd name="connsiteY14" fmla="*/ 1246909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98516 h 1828800"/>
              <a:gd name="connsiteX24" fmla="*/ 1330037 w 3144568"/>
              <a:gd name="connsiteY24" fmla="*/ 515389 h 1828800"/>
              <a:gd name="connsiteX25" fmla="*/ 1363288 w 3144568"/>
              <a:gd name="connsiteY25" fmla="*/ 415636 h 1828800"/>
              <a:gd name="connsiteX26" fmla="*/ 1379913 w 3144568"/>
              <a:gd name="connsiteY26" fmla="*/ 365760 h 1828800"/>
              <a:gd name="connsiteX27" fmla="*/ 1396539 w 3144568"/>
              <a:gd name="connsiteY27" fmla="*/ 299258 h 1828800"/>
              <a:gd name="connsiteX28" fmla="*/ 1479666 w 3144568"/>
              <a:gd name="connsiteY28" fmla="*/ 315883 h 1828800"/>
              <a:gd name="connsiteX29" fmla="*/ 1496291 w 3144568"/>
              <a:gd name="connsiteY29" fmla="*/ 365760 h 1828800"/>
              <a:gd name="connsiteX30" fmla="*/ 1579419 w 3144568"/>
              <a:gd name="connsiteY30" fmla="*/ 448887 h 1828800"/>
              <a:gd name="connsiteX31" fmla="*/ 1629295 w 3144568"/>
              <a:gd name="connsiteY31" fmla="*/ 432261 h 1828800"/>
              <a:gd name="connsiteX32" fmla="*/ 1662546 w 3144568"/>
              <a:gd name="connsiteY32" fmla="*/ 282632 h 1828800"/>
              <a:gd name="connsiteX33" fmla="*/ 1712422 w 3144568"/>
              <a:gd name="connsiteY33" fmla="*/ 232756 h 1828800"/>
              <a:gd name="connsiteX34" fmla="*/ 1762299 w 3144568"/>
              <a:gd name="connsiteY34" fmla="*/ 133003 h 1828800"/>
              <a:gd name="connsiteX35" fmla="*/ 1778924 w 3144568"/>
              <a:gd name="connsiteY35" fmla="*/ 83127 h 1828800"/>
              <a:gd name="connsiteX36" fmla="*/ 1828800 w 3144568"/>
              <a:gd name="connsiteY36" fmla="*/ 49876 h 1828800"/>
              <a:gd name="connsiteX37" fmla="*/ 1911928 w 3144568"/>
              <a:gd name="connsiteY37" fmla="*/ 116378 h 1828800"/>
              <a:gd name="connsiteX38" fmla="*/ 1978429 w 3144568"/>
              <a:gd name="connsiteY38" fmla="*/ 133003 h 1828800"/>
              <a:gd name="connsiteX39" fmla="*/ 2028306 w 3144568"/>
              <a:gd name="connsiteY39" fmla="*/ 166254 h 1828800"/>
              <a:gd name="connsiteX40" fmla="*/ 2111433 w 3144568"/>
              <a:gd name="connsiteY40" fmla="*/ 99752 h 1828800"/>
              <a:gd name="connsiteX41" fmla="*/ 2128059 w 3144568"/>
              <a:gd name="connsiteY41" fmla="*/ 49876 h 1828800"/>
              <a:gd name="connsiteX42" fmla="*/ 2161309 w 3144568"/>
              <a:gd name="connsiteY42" fmla="*/ 0 h 1828800"/>
              <a:gd name="connsiteX43" fmla="*/ 2244437 w 3144568"/>
              <a:gd name="connsiteY43" fmla="*/ 16625 h 1828800"/>
              <a:gd name="connsiteX44" fmla="*/ 2277688 w 3144568"/>
              <a:gd name="connsiteY44" fmla="*/ 116378 h 1828800"/>
              <a:gd name="connsiteX45" fmla="*/ 2344189 w 3144568"/>
              <a:gd name="connsiteY45" fmla="*/ 216130 h 1828800"/>
              <a:gd name="connsiteX46" fmla="*/ 2377440 w 3144568"/>
              <a:gd name="connsiteY46" fmla="*/ 266007 h 1828800"/>
              <a:gd name="connsiteX47" fmla="*/ 2410691 w 3144568"/>
              <a:gd name="connsiteY47" fmla="*/ 365760 h 1828800"/>
              <a:gd name="connsiteX48" fmla="*/ 2458579 w 3144568"/>
              <a:gd name="connsiteY48" fmla="*/ 411728 h 1828800"/>
              <a:gd name="connsiteX49" fmla="*/ 2508454 w 3144568"/>
              <a:gd name="connsiteY49" fmla="*/ 441071 h 1828800"/>
              <a:gd name="connsiteX50" fmla="*/ 2576946 w 3144568"/>
              <a:gd name="connsiteY50" fmla="*/ 482138 h 1828800"/>
              <a:gd name="connsiteX51" fmla="*/ 2726575 w 3144568"/>
              <a:gd name="connsiteY51" fmla="*/ 598516 h 1828800"/>
              <a:gd name="connsiteX52" fmla="*/ 2793077 w 3144568"/>
              <a:gd name="connsiteY52" fmla="*/ 665018 h 1828800"/>
              <a:gd name="connsiteX53" fmla="*/ 2826328 w 3144568"/>
              <a:gd name="connsiteY53" fmla="*/ 714894 h 1828800"/>
              <a:gd name="connsiteX54" fmla="*/ 2876204 w 3144568"/>
              <a:gd name="connsiteY54" fmla="*/ 748145 h 1828800"/>
              <a:gd name="connsiteX55" fmla="*/ 2942706 w 3144568"/>
              <a:gd name="connsiteY55" fmla="*/ 847898 h 1828800"/>
              <a:gd name="connsiteX56" fmla="*/ 2959331 w 3144568"/>
              <a:gd name="connsiteY56" fmla="*/ 897774 h 1828800"/>
              <a:gd name="connsiteX57" fmla="*/ 3025833 w 3144568"/>
              <a:gd name="connsiteY57" fmla="*/ 931025 h 1828800"/>
              <a:gd name="connsiteX58" fmla="*/ 3059084 w 3144568"/>
              <a:gd name="connsiteY58" fmla="*/ 980901 h 1828800"/>
              <a:gd name="connsiteX59" fmla="*/ 3108960 w 3144568"/>
              <a:gd name="connsiteY59" fmla="*/ 1014152 h 1828800"/>
              <a:gd name="connsiteX60" fmla="*/ 3092335 w 3144568"/>
              <a:gd name="connsiteY60" fmla="*/ 1047403 h 1828800"/>
              <a:gd name="connsiteX61" fmla="*/ 3042459 w 3144568"/>
              <a:gd name="connsiteY61" fmla="*/ 1014152 h 1828800"/>
              <a:gd name="connsiteX62" fmla="*/ 2975957 w 3144568"/>
              <a:gd name="connsiteY62" fmla="*/ 947650 h 1828800"/>
              <a:gd name="connsiteX63" fmla="*/ 2892829 w 3144568"/>
              <a:gd name="connsiteY63" fmla="*/ 892872 h 1828800"/>
              <a:gd name="connsiteX64" fmla="*/ 2776451 w 3144568"/>
              <a:gd name="connsiteY64" fmla="*/ 814647 h 1828800"/>
              <a:gd name="connsiteX65" fmla="*/ 2660073 w 3144568"/>
              <a:gd name="connsiteY65" fmla="*/ 748145 h 1828800"/>
              <a:gd name="connsiteX66" fmla="*/ 2510444 w 3144568"/>
              <a:gd name="connsiteY66" fmla="*/ 698269 h 1828800"/>
              <a:gd name="connsiteX67" fmla="*/ 2460568 w 3144568"/>
              <a:gd name="connsiteY67" fmla="*/ 681643 h 1828800"/>
              <a:gd name="connsiteX68" fmla="*/ 2360815 w 3144568"/>
              <a:gd name="connsiteY68" fmla="*/ 615141 h 1828800"/>
              <a:gd name="connsiteX69" fmla="*/ 2327564 w 3144568"/>
              <a:gd name="connsiteY69" fmla="*/ 565265 h 1828800"/>
              <a:gd name="connsiteX70" fmla="*/ 2227811 w 3144568"/>
              <a:gd name="connsiteY70" fmla="*/ 532014 h 1828800"/>
              <a:gd name="connsiteX71" fmla="*/ 2177935 w 3144568"/>
              <a:gd name="connsiteY71" fmla="*/ 498763 h 1828800"/>
              <a:gd name="connsiteX72" fmla="*/ 2091824 w 3144568"/>
              <a:gd name="connsiteY72" fmla="*/ 559369 h 1828800"/>
              <a:gd name="connsiteX73" fmla="*/ 1986245 w 3144568"/>
              <a:gd name="connsiteY73" fmla="*/ 597521 h 1828800"/>
              <a:gd name="connsiteX74" fmla="*/ 1744679 w 3144568"/>
              <a:gd name="connsiteY74" fmla="*/ 585798 h 1828800"/>
              <a:gd name="connsiteX75" fmla="*/ 1702617 w 3144568"/>
              <a:gd name="connsiteY75" fmla="*/ 651305 h 1828800"/>
              <a:gd name="connsiteX76" fmla="*/ 1596044 w 3144568"/>
              <a:gd name="connsiteY76" fmla="*/ 731520 h 1828800"/>
              <a:gd name="connsiteX77" fmla="*/ 1546168 w 3144568"/>
              <a:gd name="connsiteY77" fmla="*/ 748145 h 1828800"/>
              <a:gd name="connsiteX78" fmla="*/ 1446415 w 3144568"/>
              <a:gd name="connsiteY78" fmla="*/ 698269 h 1828800"/>
              <a:gd name="connsiteX79" fmla="*/ 1379913 w 3144568"/>
              <a:gd name="connsiteY79" fmla="*/ 714894 h 1828800"/>
              <a:gd name="connsiteX80" fmla="*/ 1330037 w 3144568"/>
              <a:gd name="connsiteY80" fmla="*/ 814647 h 1828800"/>
              <a:gd name="connsiteX81" fmla="*/ 1296786 w 3144568"/>
              <a:gd name="connsiteY81" fmla="*/ 881149 h 1828800"/>
              <a:gd name="connsiteX82" fmla="*/ 1254724 w 3144568"/>
              <a:gd name="connsiteY82" fmla="*/ 921220 h 1828800"/>
              <a:gd name="connsiteX83" fmla="*/ 1220479 w 3144568"/>
              <a:gd name="connsiteY83" fmla="*/ 971096 h 1828800"/>
              <a:gd name="connsiteX84" fmla="*/ 1149076 w 3144568"/>
              <a:gd name="connsiteY84" fmla="*/ 1057137 h 1828800"/>
              <a:gd name="connsiteX85" fmla="*/ 994543 w 3144568"/>
              <a:gd name="connsiteY85" fmla="*/ 1162787 h 1828800"/>
              <a:gd name="connsiteX86" fmla="*/ 931026 w 3144568"/>
              <a:gd name="connsiteY86" fmla="*/ 1212663 h 1828800"/>
              <a:gd name="connsiteX87" fmla="*/ 858627 w 3144568"/>
              <a:gd name="connsiteY87" fmla="*/ 1311422 h 1828800"/>
              <a:gd name="connsiteX88" fmla="*/ 748146 w 3144568"/>
              <a:gd name="connsiteY88" fmla="*/ 1406271 h 1828800"/>
              <a:gd name="connsiteX89" fmla="*/ 671839 w 3144568"/>
              <a:gd name="connsiteY89" fmla="*/ 1476682 h 1828800"/>
              <a:gd name="connsiteX90" fmla="*/ 588712 w 3144568"/>
              <a:gd name="connsiteY90" fmla="*/ 1559809 h 1828800"/>
              <a:gd name="connsiteX91" fmla="*/ 482139 w 3144568"/>
              <a:gd name="connsiteY91" fmla="*/ 1612669 h 1828800"/>
              <a:gd name="connsiteX92" fmla="*/ 382386 w 3144568"/>
              <a:gd name="connsiteY92" fmla="*/ 1662545 h 1828800"/>
              <a:gd name="connsiteX93" fmla="*/ 349135 w 3144568"/>
              <a:gd name="connsiteY93" fmla="*/ 1712421 h 1828800"/>
              <a:gd name="connsiteX94" fmla="*/ 299259 w 3144568"/>
              <a:gd name="connsiteY94" fmla="*/ 1745672 h 1828800"/>
              <a:gd name="connsiteX95" fmla="*/ 232757 w 3144568"/>
              <a:gd name="connsiteY95" fmla="*/ 1778923 h 1828800"/>
              <a:gd name="connsiteX96" fmla="*/ 116379 w 3144568"/>
              <a:gd name="connsiteY96" fmla="*/ 1812174 h 1828800"/>
              <a:gd name="connsiteX97" fmla="*/ 133004 w 3144568"/>
              <a:gd name="connsiteY97" fmla="*/ 1762298 h 1828800"/>
              <a:gd name="connsiteX98" fmla="*/ 232757 w 3144568"/>
              <a:gd name="connsiteY98"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59869 w 3144568"/>
              <a:gd name="connsiteY14" fmla="*/ 1254725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98516 h 1828800"/>
              <a:gd name="connsiteX24" fmla="*/ 1330037 w 3144568"/>
              <a:gd name="connsiteY24" fmla="*/ 515389 h 1828800"/>
              <a:gd name="connsiteX25" fmla="*/ 1363288 w 3144568"/>
              <a:gd name="connsiteY25" fmla="*/ 415636 h 1828800"/>
              <a:gd name="connsiteX26" fmla="*/ 1379913 w 3144568"/>
              <a:gd name="connsiteY26" fmla="*/ 365760 h 1828800"/>
              <a:gd name="connsiteX27" fmla="*/ 1396539 w 3144568"/>
              <a:gd name="connsiteY27" fmla="*/ 299258 h 1828800"/>
              <a:gd name="connsiteX28" fmla="*/ 1479666 w 3144568"/>
              <a:gd name="connsiteY28" fmla="*/ 315883 h 1828800"/>
              <a:gd name="connsiteX29" fmla="*/ 1496291 w 3144568"/>
              <a:gd name="connsiteY29" fmla="*/ 365760 h 1828800"/>
              <a:gd name="connsiteX30" fmla="*/ 1579419 w 3144568"/>
              <a:gd name="connsiteY30" fmla="*/ 448887 h 1828800"/>
              <a:gd name="connsiteX31" fmla="*/ 1629295 w 3144568"/>
              <a:gd name="connsiteY31" fmla="*/ 432261 h 1828800"/>
              <a:gd name="connsiteX32" fmla="*/ 1662546 w 3144568"/>
              <a:gd name="connsiteY32" fmla="*/ 282632 h 1828800"/>
              <a:gd name="connsiteX33" fmla="*/ 1712422 w 3144568"/>
              <a:gd name="connsiteY33" fmla="*/ 232756 h 1828800"/>
              <a:gd name="connsiteX34" fmla="*/ 1762299 w 3144568"/>
              <a:gd name="connsiteY34" fmla="*/ 133003 h 1828800"/>
              <a:gd name="connsiteX35" fmla="*/ 1778924 w 3144568"/>
              <a:gd name="connsiteY35" fmla="*/ 83127 h 1828800"/>
              <a:gd name="connsiteX36" fmla="*/ 1828800 w 3144568"/>
              <a:gd name="connsiteY36" fmla="*/ 49876 h 1828800"/>
              <a:gd name="connsiteX37" fmla="*/ 1911928 w 3144568"/>
              <a:gd name="connsiteY37" fmla="*/ 116378 h 1828800"/>
              <a:gd name="connsiteX38" fmla="*/ 1978429 w 3144568"/>
              <a:gd name="connsiteY38" fmla="*/ 133003 h 1828800"/>
              <a:gd name="connsiteX39" fmla="*/ 2028306 w 3144568"/>
              <a:gd name="connsiteY39" fmla="*/ 166254 h 1828800"/>
              <a:gd name="connsiteX40" fmla="*/ 2111433 w 3144568"/>
              <a:gd name="connsiteY40" fmla="*/ 99752 h 1828800"/>
              <a:gd name="connsiteX41" fmla="*/ 2128059 w 3144568"/>
              <a:gd name="connsiteY41" fmla="*/ 49876 h 1828800"/>
              <a:gd name="connsiteX42" fmla="*/ 2161309 w 3144568"/>
              <a:gd name="connsiteY42" fmla="*/ 0 h 1828800"/>
              <a:gd name="connsiteX43" fmla="*/ 2244437 w 3144568"/>
              <a:gd name="connsiteY43" fmla="*/ 16625 h 1828800"/>
              <a:gd name="connsiteX44" fmla="*/ 2277688 w 3144568"/>
              <a:gd name="connsiteY44" fmla="*/ 116378 h 1828800"/>
              <a:gd name="connsiteX45" fmla="*/ 2344189 w 3144568"/>
              <a:gd name="connsiteY45" fmla="*/ 216130 h 1828800"/>
              <a:gd name="connsiteX46" fmla="*/ 2377440 w 3144568"/>
              <a:gd name="connsiteY46" fmla="*/ 266007 h 1828800"/>
              <a:gd name="connsiteX47" fmla="*/ 2410691 w 3144568"/>
              <a:gd name="connsiteY47" fmla="*/ 365760 h 1828800"/>
              <a:gd name="connsiteX48" fmla="*/ 2458579 w 3144568"/>
              <a:gd name="connsiteY48" fmla="*/ 411728 h 1828800"/>
              <a:gd name="connsiteX49" fmla="*/ 2508454 w 3144568"/>
              <a:gd name="connsiteY49" fmla="*/ 441071 h 1828800"/>
              <a:gd name="connsiteX50" fmla="*/ 2576946 w 3144568"/>
              <a:gd name="connsiteY50" fmla="*/ 482138 h 1828800"/>
              <a:gd name="connsiteX51" fmla="*/ 2726575 w 3144568"/>
              <a:gd name="connsiteY51" fmla="*/ 598516 h 1828800"/>
              <a:gd name="connsiteX52" fmla="*/ 2793077 w 3144568"/>
              <a:gd name="connsiteY52" fmla="*/ 665018 h 1828800"/>
              <a:gd name="connsiteX53" fmla="*/ 2826328 w 3144568"/>
              <a:gd name="connsiteY53" fmla="*/ 714894 h 1828800"/>
              <a:gd name="connsiteX54" fmla="*/ 2876204 w 3144568"/>
              <a:gd name="connsiteY54" fmla="*/ 748145 h 1828800"/>
              <a:gd name="connsiteX55" fmla="*/ 2942706 w 3144568"/>
              <a:gd name="connsiteY55" fmla="*/ 847898 h 1828800"/>
              <a:gd name="connsiteX56" fmla="*/ 2959331 w 3144568"/>
              <a:gd name="connsiteY56" fmla="*/ 897774 h 1828800"/>
              <a:gd name="connsiteX57" fmla="*/ 3025833 w 3144568"/>
              <a:gd name="connsiteY57" fmla="*/ 931025 h 1828800"/>
              <a:gd name="connsiteX58" fmla="*/ 3059084 w 3144568"/>
              <a:gd name="connsiteY58" fmla="*/ 980901 h 1828800"/>
              <a:gd name="connsiteX59" fmla="*/ 3108960 w 3144568"/>
              <a:gd name="connsiteY59" fmla="*/ 1014152 h 1828800"/>
              <a:gd name="connsiteX60" fmla="*/ 3092335 w 3144568"/>
              <a:gd name="connsiteY60" fmla="*/ 1047403 h 1828800"/>
              <a:gd name="connsiteX61" fmla="*/ 3042459 w 3144568"/>
              <a:gd name="connsiteY61" fmla="*/ 1014152 h 1828800"/>
              <a:gd name="connsiteX62" fmla="*/ 2975957 w 3144568"/>
              <a:gd name="connsiteY62" fmla="*/ 947650 h 1828800"/>
              <a:gd name="connsiteX63" fmla="*/ 2892829 w 3144568"/>
              <a:gd name="connsiteY63" fmla="*/ 892872 h 1828800"/>
              <a:gd name="connsiteX64" fmla="*/ 2776451 w 3144568"/>
              <a:gd name="connsiteY64" fmla="*/ 814647 h 1828800"/>
              <a:gd name="connsiteX65" fmla="*/ 2660073 w 3144568"/>
              <a:gd name="connsiteY65" fmla="*/ 748145 h 1828800"/>
              <a:gd name="connsiteX66" fmla="*/ 2510444 w 3144568"/>
              <a:gd name="connsiteY66" fmla="*/ 698269 h 1828800"/>
              <a:gd name="connsiteX67" fmla="*/ 2460568 w 3144568"/>
              <a:gd name="connsiteY67" fmla="*/ 681643 h 1828800"/>
              <a:gd name="connsiteX68" fmla="*/ 2360815 w 3144568"/>
              <a:gd name="connsiteY68" fmla="*/ 615141 h 1828800"/>
              <a:gd name="connsiteX69" fmla="*/ 2327564 w 3144568"/>
              <a:gd name="connsiteY69" fmla="*/ 565265 h 1828800"/>
              <a:gd name="connsiteX70" fmla="*/ 2227811 w 3144568"/>
              <a:gd name="connsiteY70" fmla="*/ 532014 h 1828800"/>
              <a:gd name="connsiteX71" fmla="*/ 2177935 w 3144568"/>
              <a:gd name="connsiteY71" fmla="*/ 498763 h 1828800"/>
              <a:gd name="connsiteX72" fmla="*/ 2091824 w 3144568"/>
              <a:gd name="connsiteY72" fmla="*/ 559369 h 1828800"/>
              <a:gd name="connsiteX73" fmla="*/ 1986245 w 3144568"/>
              <a:gd name="connsiteY73" fmla="*/ 597521 h 1828800"/>
              <a:gd name="connsiteX74" fmla="*/ 1744679 w 3144568"/>
              <a:gd name="connsiteY74" fmla="*/ 585798 h 1828800"/>
              <a:gd name="connsiteX75" fmla="*/ 1702617 w 3144568"/>
              <a:gd name="connsiteY75" fmla="*/ 651305 h 1828800"/>
              <a:gd name="connsiteX76" fmla="*/ 1596044 w 3144568"/>
              <a:gd name="connsiteY76" fmla="*/ 731520 h 1828800"/>
              <a:gd name="connsiteX77" fmla="*/ 1546168 w 3144568"/>
              <a:gd name="connsiteY77" fmla="*/ 748145 h 1828800"/>
              <a:gd name="connsiteX78" fmla="*/ 1446415 w 3144568"/>
              <a:gd name="connsiteY78" fmla="*/ 698269 h 1828800"/>
              <a:gd name="connsiteX79" fmla="*/ 1379913 w 3144568"/>
              <a:gd name="connsiteY79" fmla="*/ 714894 h 1828800"/>
              <a:gd name="connsiteX80" fmla="*/ 1330037 w 3144568"/>
              <a:gd name="connsiteY80" fmla="*/ 814647 h 1828800"/>
              <a:gd name="connsiteX81" fmla="*/ 1296786 w 3144568"/>
              <a:gd name="connsiteY81" fmla="*/ 881149 h 1828800"/>
              <a:gd name="connsiteX82" fmla="*/ 1254724 w 3144568"/>
              <a:gd name="connsiteY82" fmla="*/ 921220 h 1828800"/>
              <a:gd name="connsiteX83" fmla="*/ 1220479 w 3144568"/>
              <a:gd name="connsiteY83" fmla="*/ 971096 h 1828800"/>
              <a:gd name="connsiteX84" fmla="*/ 1149076 w 3144568"/>
              <a:gd name="connsiteY84" fmla="*/ 1057137 h 1828800"/>
              <a:gd name="connsiteX85" fmla="*/ 994543 w 3144568"/>
              <a:gd name="connsiteY85" fmla="*/ 1162787 h 1828800"/>
              <a:gd name="connsiteX86" fmla="*/ 931026 w 3144568"/>
              <a:gd name="connsiteY86" fmla="*/ 1212663 h 1828800"/>
              <a:gd name="connsiteX87" fmla="*/ 858627 w 3144568"/>
              <a:gd name="connsiteY87" fmla="*/ 1311422 h 1828800"/>
              <a:gd name="connsiteX88" fmla="*/ 748146 w 3144568"/>
              <a:gd name="connsiteY88" fmla="*/ 1406271 h 1828800"/>
              <a:gd name="connsiteX89" fmla="*/ 671839 w 3144568"/>
              <a:gd name="connsiteY89" fmla="*/ 1476682 h 1828800"/>
              <a:gd name="connsiteX90" fmla="*/ 588712 w 3144568"/>
              <a:gd name="connsiteY90" fmla="*/ 1559809 h 1828800"/>
              <a:gd name="connsiteX91" fmla="*/ 482139 w 3144568"/>
              <a:gd name="connsiteY91" fmla="*/ 1612669 h 1828800"/>
              <a:gd name="connsiteX92" fmla="*/ 382386 w 3144568"/>
              <a:gd name="connsiteY92" fmla="*/ 1662545 h 1828800"/>
              <a:gd name="connsiteX93" fmla="*/ 349135 w 3144568"/>
              <a:gd name="connsiteY93" fmla="*/ 1712421 h 1828800"/>
              <a:gd name="connsiteX94" fmla="*/ 299259 w 3144568"/>
              <a:gd name="connsiteY94" fmla="*/ 1745672 h 1828800"/>
              <a:gd name="connsiteX95" fmla="*/ 232757 w 3144568"/>
              <a:gd name="connsiteY95" fmla="*/ 1778923 h 1828800"/>
              <a:gd name="connsiteX96" fmla="*/ 116379 w 3144568"/>
              <a:gd name="connsiteY96" fmla="*/ 1812174 h 1828800"/>
              <a:gd name="connsiteX97" fmla="*/ 133004 w 3144568"/>
              <a:gd name="connsiteY97" fmla="*/ 1762298 h 1828800"/>
              <a:gd name="connsiteX98" fmla="*/ 232757 w 3144568"/>
              <a:gd name="connsiteY98"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4895 w 3144568"/>
              <a:gd name="connsiteY13" fmla="*/ 1296785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98516 h 1828800"/>
              <a:gd name="connsiteX24" fmla="*/ 1330037 w 3144568"/>
              <a:gd name="connsiteY24" fmla="*/ 515389 h 1828800"/>
              <a:gd name="connsiteX25" fmla="*/ 1363288 w 3144568"/>
              <a:gd name="connsiteY25" fmla="*/ 415636 h 1828800"/>
              <a:gd name="connsiteX26" fmla="*/ 1379913 w 3144568"/>
              <a:gd name="connsiteY26" fmla="*/ 365760 h 1828800"/>
              <a:gd name="connsiteX27" fmla="*/ 1396539 w 3144568"/>
              <a:gd name="connsiteY27" fmla="*/ 299258 h 1828800"/>
              <a:gd name="connsiteX28" fmla="*/ 1479666 w 3144568"/>
              <a:gd name="connsiteY28" fmla="*/ 315883 h 1828800"/>
              <a:gd name="connsiteX29" fmla="*/ 1496291 w 3144568"/>
              <a:gd name="connsiteY29" fmla="*/ 365760 h 1828800"/>
              <a:gd name="connsiteX30" fmla="*/ 1579419 w 3144568"/>
              <a:gd name="connsiteY30" fmla="*/ 448887 h 1828800"/>
              <a:gd name="connsiteX31" fmla="*/ 1629295 w 3144568"/>
              <a:gd name="connsiteY31" fmla="*/ 432261 h 1828800"/>
              <a:gd name="connsiteX32" fmla="*/ 1662546 w 3144568"/>
              <a:gd name="connsiteY32" fmla="*/ 282632 h 1828800"/>
              <a:gd name="connsiteX33" fmla="*/ 1712422 w 3144568"/>
              <a:gd name="connsiteY33" fmla="*/ 232756 h 1828800"/>
              <a:gd name="connsiteX34" fmla="*/ 1762299 w 3144568"/>
              <a:gd name="connsiteY34" fmla="*/ 133003 h 1828800"/>
              <a:gd name="connsiteX35" fmla="*/ 1778924 w 3144568"/>
              <a:gd name="connsiteY35" fmla="*/ 83127 h 1828800"/>
              <a:gd name="connsiteX36" fmla="*/ 1828800 w 3144568"/>
              <a:gd name="connsiteY36" fmla="*/ 49876 h 1828800"/>
              <a:gd name="connsiteX37" fmla="*/ 1911928 w 3144568"/>
              <a:gd name="connsiteY37" fmla="*/ 116378 h 1828800"/>
              <a:gd name="connsiteX38" fmla="*/ 1978429 w 3144568"/>
              <a:gd name="connsiteY38" fmla="*/ 133003 h 1828800"/>
              <a:gd name="connsiteX39" fmla="*/ 2028306 w 3144568"/>
              <a:gd name="connsiteY39" fmla="*/ 166254 h 1828800"/>
              <a:gd name="connsiteX40" fmla="*/ 2111433 w 3144568"/>
              <a:gd name="connsiteY40" fmla="*/ 99752 h 1828800"/>
              <a:gd name="connsiteX41" fmla="*/ 2128059 w 3144568"/>
              <a:gd name="connsiteY41" fmla="*/ 49876 h 1828800"/>
              <a:gd name="connsiteX42" fmla="*/ 2161309 w 3144568"/>
              <a:gd name="connsiteY42" fmla="*/ 0 h 1828800"/>
              <a:gd name="connsiteX43" fmla="*/ 2244437 w 3144568"/>
              <a:gd name="connsiteY43" fmla="*/ 16625 h 1828800"/>
              <a:gd name="connsiteX44" fmla="*/ 2277688 w 3144568"/>
              <a:gd name="connsiteY44" fmla="*/ 116378 h 1828800"/>
              <a:gd name="connsiteX45" fmla="*/ 2344189 w 3144568"/>
              <a:gd name="connsiteY45" fmla="*/ 216130 h 1828800"/>
              <a:gd name="connsiteX46" fmla="*/ 2377440 w 3144568"/>
              <a:gd name="connsiteY46" fmla="*/ 266007 h 1828800"/>
              <a:gd name="connsiteX47" fmla="*/ 2410691 w 3144568"/>
              <a:gd name="connsiteY47" fmla="*/ 365760 h 1828800"/>
              <a:gd name="connsiteX48" fmla="*/ 2458579 w 3144568"/>
              <a:gd name="connsiteY48" fmla="*/ 411728 h 1828800"/>
              <a:gd name="connsiteX49" fmla="*/ 2508454 w 3144568"/>
              <a:gd name="connsiteY49" fmla="*/ 441071 h 1828800"/>
              <a:gd name="connsiteX50" fmla="*/ 2576946 w 3144568"/>
              <a:gd name="connsiteY50" fmla="*/ 482138 h 1828800"/>
              <a:gd name="connsiteX51" fmla="*/ 2726575 w 3144568"/>
              <a:gd name="connsiteY51" fmla="*/ 598516 h 1828800"/>
              <a:gd name="connsiteX52" fmla="*/ 2793077 w 3144568"/>
              <a:gd name="connsiteY52" fmla="*/ 665018 h 1828800"/>
              <a:gd name="connsiteX53" fmla="*/ 2826328 w 3144568"/>
              <a:gd name="connsiteY53" fmla="*/ 714894 h 1828800"/>
              <a:gd name="connsiteX54" fmla="*/ 2876204 w 3144568"/>
              <a:gd name="connsiteY54" fmla="*/ 748145 h 1828800"/>
              <a:gd name="connsiteX55" fmla="*/ 2942706 w 3144568"/>
              <a:gd name="connsiteY55" fmla="*/ 847898 h 1828800"/>
              <a:gd name="connsiteX56" fmla="*/ 2959331 w 3144568"/>
              <a:gd name="connsiteY56" fmla="*/ 897774 h 1828800"/>
              <a:gd name="connsiteX57" fmla="*/ 3025833 w 3144568"/>
              <a:gd name="connsiteY57" fmla="*/ 931025 h 1828800"/>
              <a:gd name="connsiteX58" fmla="*/ 3059084 w 3144568"/>
              <a:gd name="connsiteY58" fmla="*/ 980901 h 1828800"/>
              <a:gd name="connsiteX59" fmla="*/ 3108960 w 3144568"/>
              <a:gd name="connsiteY59" fmla="*/ 1014152 h 1828800"/>
              <a:gd name="connsiteX60" fmla="*/ 3092335 w 3144568"/>
              <a:gd name="connsiteY60" fmla="*/ 1047403 h 1828800"/>
              <a:gd name="connsiteX61" fmla="*/ 3042459 w 3144568"/>
              <a:gd name="connsiteY61" fmla="*/ 1014152 h 1828800"/>
              <a:gd name="connsiteX62" fmla="*/ 2975957 w 3144568"/>
              <a:gd name="connsiteY62" fmla="*/ 947650 h 1828800"/>
              <a:gd name="connsiteX63" fmla="*/ 2892829 w 3144568"/>
              <a:gd name="connsiteY63" fmla="*/ 892872 h 1828800"/>
              <a:gd name="connsiteX64" fmla="*/ 2776451 w 3144568"/>
              <a:gd name="connsiteY64" fmla="*/ 814647 h 1828800"/>
              <a:gd name="connsiteX65" fmla="*/ 2660073 w 3144568"/>
              <a:gd name="connsiteY65" fmla="*/ 748145 h 1828800"/>
              <a:gd name="connsiteX66" fmla="*/ 2510444 w 3144568"/>
              <a:gd name="connsiteY66" fmla="*/ 698269 h 1828800"/>
              <a:gd name="connsiteX67" fmla="*/ 2460568 w 3144568"/>
              <a:gd name="connsiteY67" fmla="*/ 681643 h 1828800"/>
              <a:gd name="connsiteX68" fmla="*/ 2360815 w 3144568"/>
              <a:gd name="connsiteY68" fmla="*/ 615141 h 1828800"/>
              <a:gd name="connsiteX69" fmla="*/ 2327564 w 3144568"/>
              <a:gd name="connsiteY69" fmla="*/ 565265 h 1828800"/>
              <a:gd name="connsiteX70" fmla="*/ 2227811 w 3144568"/>
              <a:gd name="connsiteY70" fmla="*/ 532014 h 1828800"/>
              <a:gd name="connsiteX71" fmla="*/ 2177935 w 3144568"/>
              <a:gd name="connsiteY71" fmla="*/ 498763 h 1828800"/>
              <a:gd name="connsiteX72" fmla="*/ 2091824 w 3144568"/>
              <a:gd name="connsiteY72" fmla="*/ 559369 h 1828800"/>
              <a:gd name="connsiteX73" fmla="*/ 1986245 w 3144568"/>
              <a:gd name="connsiteY73" fmla="*/ 597521 h 1828800"/>
              <a:gd name="connsiteX74" fmla="*/ 1744679 w 3144568"/>
              <a:gd name="connsiteY74" fmla="*/ 585798 h 1828800"/>
              <a:gd name="connsiteX75" fmla="*/ 1702617 w 3144568"/>
              <a:gd name="connsiteY75" fmla="*/ 651305 h 1828800"/>
              <a:gd name="connsiteX76" fmla="*/ 1596044 w 3144568"/>
              <a:gd name="connsiteY76" fmla="*/ 731520 h 1828800"/>
              <a:gd name="connsiteX77" fmla="*/ 1546168 w 3144568"/>
              <a:gd name="connsiteY77" fmla="*/ 748145 h 1828800"/>
              <a:gd name="connsiteX78" fmla="*/ 1446415 w 3144568"/>
              <a:gd name="connsiteY78" fmla="*/ 698269 h 1828800"/>
              <a:gd name="connsiteX79" fmla="*/ 1379913 w 3144568"/>
              <a:gd name="connsiteY79" fmla="*/ 714894 h 1828800"/>
              <a:gd name="connsiteX80" fmla="*/ 1330037 w 3144568"/>
              <a:gd name="connsiteY80" fmla="*/ 814647 h 1828800"/>
              <a:gd name="connsiteX81" fmla="*/ 1296786 w 3144568"/>
              <a:gd name="connsiteY81" fmla="*/ 881149 h 1828800"/>
              <a:gd name="connsiteX82" fmla="*/ 1254724 w 3144568"/>
              <a:gd name="connsiteY82" fmla="*/ 921220 h 1828800"/>
              <a:gd name="connsiteX83" fmla="*/ 1220479 w 3144568"/>
              <a:gd name="connsiteY83" fmla="*/ 971096 h 1828800"/>
              <a:gd name="connsiteX84" fmla="*/ 1149076 w 3144568"/>
              <a:gd name="connsiteY84" fmla="*/ 1057137 h 1828800"/>
              <a:gd name="connsiteX85" fmla="*/ 994543 w 3144568"/>
              <a:gd name="connsiteY85" fmla="*/ 1162787 h 1828800"/>
              <a:gd name="connsiteX86" fmla="*/ 931026 w 3144568"/>
              <a:gd name="connsiteY86" fmla="*/ 1212663 h 1828800"/>
              <a:gd name="connsiteX87" fmla="*/ 858627 w 3144568"/>
              <a:gd name="connsiteY87" fmla="*/ 1311422 h 1828800"/>
              <a:gd name="connsiteX88" fmla="*/ 748146 w 3144568"/>
              <a:gd name="connsiteY88" fmla="*/ 1406271 h 1828800"/>
              <a:gd name="connsiteX89" fmla="*/ 671839 w 3144568"/>
              <a:gd name="connsiteY89" fmla="*/ 1476682 h 1828800"/>
              <a:gd name="connsiteX90" fmla="*/ 588712 w 3144568"/>
              <a:gd name="connsiteY90" fmla="*/ 1559809 h 1828800"/>
              <a:gd name="connsiteX91" fmla="*/ 482139 w 3144568"/>
              <a:gd name="connsiteY91" fmla="*/ 1612669 h 1828800"/>
              <a:gd name="connsiteX92" fmla="*/ 382386 w 3144568"/>
              <a:gd name="connsiteY92" fmla="*/ 1662545 h 1828800"/>
              <a:gd name="connsiteX93" fmla="*/ 349135 w 3144568"/>
              <a:gd name="connsiteY93" fmla="*/ 1712421 h 1828800"/>
              <a:gd name="connsiteX94" fmla="*/ 299259 w 3144568"/>
              <a:gd name="connsiteY94" fmla="*/ 1745672 h 1828800"/>
              <a:gd name="connsiteX95" fmla="*/ 232757 w 3144568"/>
              <a:gd name="connsiteY95" fmla="*/ 1778923 h 1828800"/>
              <a:gd name="connsiteX96" fmla="*/ 116379 w 3144568"/>
              <a:gd name="connsiteY96" fmla="*/ 1812174 h 1828800"/>
              <a:gd name="connsiteX97" fmla="*/ 133004 w 3144568"/>
              <a:gd name="connsiteY97" fmla="*/ 1762298 h 1828800"/>
              <a:gd name="connsiteX98" fmla="*/ 232757 w 3144568"/>
              <a:gd name="connsiteY98"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98516 h 1828800"/>
              <a:gd name="connsiteX24" fmla="*/ 1330037 w 3144568"/>
              <a:gd name="connsiteY24" fmla="*/ 515389 h 1828800"/>
              <a:gd name="connsiteX25" fmla="*/ 1363288 w 3144568"/>
              <a:gd name="connsiteY25" fmla="*/ 415636 h 1828800"/>
              <a:gd name="connsiteX26" fmla="*/ 1379913 w 3144568"/>
              <a:gd name="connsiteY26" fmla="*/ 365760 h 1828800"/>
              <a:gd name="connsiteX27" fmla="*/ 1396539 w 3144568"/>
              <a:gd name="connsiteY27" fmla="*/ 299258 h 1828800"/>
              <a:gd name="connsiteX28" fmla="*/ 1479666 w 3144568"/>
              <a:gd name="connsiteY28" fmla="*/ 315883 h 1828800"/>
              <a:gd name="connsiteX29" fmla="*/ 1496291 w 3144568"/>
              <a:gd name="connsiteY29" fmla="*/ 365760 h 1828800"/>
              <a:gd name="connsiteX30" fmla="*/ 1579419 w 3144568"/>
              <a:gd name="connsiteY30" fmla="*/ 448887 h 1828800"/>
              <a:gd name="connsiteX31" fmla="*/ 1629295 w 3144568"/>
              <a:gd name="connsiteY31" fmla="*/ 432261 h 1828800"/>
              <a:gd name="connsiteX32" fmla="*/ 1662546 w 3144568"/>
              <a:gd name="connsiteY32" fmla="*/ 282632 h 1828800"/>
              <a:gd name="connsiteX33" fmla="*/ 1712422 w 3144568"/>
              <a:gd name="connsiteY33" fmla="*/ 232756 h 1828800"/>
              <a:gd name="connsiteX34" fmla="*/ 1762299 w 3144568"/>
              <a:gd name="connsiteY34" fmla="*/ 133003 h 1828800"/>
              <a:gd name="connsiteX35" fmla="*/ 1778924 w 3144568"/>
              <a:gd name="connsiteY35" fmla="*/ 83127 h 1828800"/>
              <a:gd name="connsiteX36" fmla="*/ 1828800 w 3144568"/>
              <a:gd name="connsiteY36" fmla="*/ 49876 h 1828800"/>
              <a:gd name="connsiteX37" fmla="*/ 1911928 w 3144568"/>
              <a:gd name="connsiteY37" fmla="*/ 116378 h 1828800"/>
              <a:gd name="connsiteX38" fmla="*/ 1978429 w 3144568"/>
              <a:gd name="connsiteY38" fmla="*/ 133003 h 1828800"/>
              <a:gd name="connsiteX39" fmla="*/ 2028306 w 3144568"/>
              <a:gd name="connsiteY39" fmla="*/ 166254 h 1828800"/>
              <a:gd name="connsiteX40" fmla="*/ 2111433 w 3144568"/>
              <a:gd name="connsiteY40" fmla="*/ 99752 h 1828800"/>
              <a:gd name="connsiteX41" fmla="*/ 2128059 w 3144568"/>
              <a:gd name="connsiteY41" fmla="*/ 49876 h 1828800"/>
              <a:gd name="connsiteX42" fmla="*/ 2161309 w 3144568"/>
              <a:gd name="connsiteY42" fmla="*/ 0 h 1828800"/>
              <a:gd name="connsiteX43" fmla="*/ 2244437 w 3144568"/>
              <a:gd name="connsiteY43" fmla="*/ 16625 h 1828800"/>
              <a:gd name="connsiteX44" fmla="*/ 2277688 w 3144568"/>
              <a:gd name="connsiteY44" fmla="*/ 116378 h 1828800"/>
              <a:gd name="connsiteX45" fmla="*/ 2344189 w 3144568"/>
              <a:gd name="connsiteY45" fmla="*/ 216130 h 1828800"/>
              <a:gd name="connsiteX46" fmla="*/ 2377440 w 3144568"/>
              <a:gd name="connsiteY46" fmla="*/ 266007 h 1828800"/>
              <a:gd name="connsiteX47" fmla="*/ 2410691 w 3144568"/>
              <a:gd name="connsiteY47" fmla="*/ 365760 h 1828800"/>
              <a:gd name="connsiteX48" fmla="*/ 2458579 w 3144568"/>
              <a:gd name="connsiteY48" fmla="*/ 411728 h 1828800"/>
              <a:gd name="connsiteX49" fmla="*/ 2508454 w 3144568"/>
              <a:gd name="connsiteY49" fmla="*/ 441071 h 1828800"/>
              <a:gd name="connsiteX50" fmla="*/ 2576946 w 3144568"/>
              <a:gd name="connsiteY50" fmla="*/ 482138 h 1828800"/>
              <a:gd name="connsiteX51" fmla="*/ 2726575 w 3144568"/>
              <a:gd name="connsiteY51" fmla="*/ 598516 h 1828800"/>
              <a:gd name="connsiteX52" fmla="*/ 2793077 w 3144568"/>
              <a:gd name="connsiteY52" fmla="*/ 665018 h 1828800"/>
              <a:gd name="connsiteX53" fmla="*/ 2826328 w 3144568"/>
              <a:gd name="connsiteY53" fmla="*/ 714894 h 1828800"/>
              <a:gd name="connsiteX54" fmla="*/ 2876204 w 3144568"/>
              <a:gd name="connsiteY54" fmla="*/ 748145 h 1828800"/>
              <a:gd name="connsiteX55" fmla="*/ 2942706 w 3144568"/>
              <a:gd name="connsiteY55" fmla="*/ 847898 h 1828800"/>
              <a:gd name="connsiteX56" fmla="*/ 2959331 w 3144568"/>
              <a:gd name="connsiteY56" fmla="*/ 897774 h 1828800"/>
              <a:gd name="connsiteX57" fmla="*/ 3025833 w 3144568"/>
              <a:gd name="connsiteY57" fmla="*/ 931025 h 1828800"/>
              <a:gd name="connsiteX58" fmla="*/ 3059084 w 3144568"/>
              <a:gd name="connsiteY58" fmla="*/ 980901 h 1828800"/>
              <a:gd name="connsiteX59" fmla="*/ 3108960 w 3144568"/>
              <a:gd name="connsiteY59" fmla="*/ 1014152 h 1828800"/>
              <a:gd name="connsiteX60" fmla="*/ 3092335 w 3144568"/>
              <a:gd name="connsiteY60" fmla="*/ 1047403 h 1828800"/>
              <a:gd name="connsiteX61" fmla="*/ 3042459 w 3144568"/>
              <a:gd name="connsiteY61" fmla="*/ 1014152 h 1828800"/>
              <a:gd name="connsiteX62" fmla="*/ 2975957 w 3144568"/>
              <a:gd name="connsiteY62" fmla="*/ 947650 h 1828800"/>
              <a:gd name="connsiteX63" fmla="*/ 2892829 w 3144568"/>
              <a:gd name="connsiteY63" fmla="*/ 892872 h 1828800"/>
              <a:gd name="connsiteX64" fmla="*/ 2776451 w 3144568"/>
              <a:gd name="connsiteY64" fmla="*/ 814647 h 1828800"/>
              <a:gd name="connsiteX65" fmla="*/ 2660073 w 3144568"/>
              <a:gd name="connsiteY65" fmla="*/ 748145 h 1828800"/>
              <a:gd name="connsiteX66" fmla="*/ 2510444 w 3144568"/>
              <a:gd name="connsiteY66" fmla="*/ 698269 h 1828800"/>
              <a:gd name="connsiteX67" fmla="*/ 2460568 w 3144568"/>
              <a:gd name="connsiteY67" fmla="*/ 681643 h 1828800"/>
              <a:gd name="connsiteX68" fmla="*/ 2360815 w 3144568"/>
              <a:gd name="connsiteY68" fmla="*/ 615141 h 1828800"/>
              <a:gd name="connsiteX69" fmla="*/ 2327564 w 3144568"/>
              <a:gd name="connsiteY69" fmla="*/ 565265 h 1828800"/>
              <a:gd name="connsiteX70" fmla="*/ 2227811 w 3144568"/>
              <a:gd name="connsiteY70" fmla="*/ 532014 h 1828800"/>
              <a:gd name="connsiteX71" fmla="*/ 2177935 w 3144568"/>
              <a:gd name="connsiteY71" fmla="*/ 498763 h 1828800"/>
              <a:gd name="connsiteX72" fmla="*/ 2091824 w 3144568"/>
              <a:gd name="connsiteY72" fmla="*/ 559369 h 1828800"/>
              <a:gd name="connsiteX73" fmla="*/ 1986245 w 3144568"/>
              <a:gd name="connsiteY73" fmla="*/ 597521 h 1828800"/>
              <a:gd name="connsiteX74" fmla="*/ 1744679 w 3144568"/>
              <a:gd name="connsiteY74" fmla="*/ 585798 h 1828800"/>
              <a:gd name="connsiteX75" fmla="*/ 1702617 w 3144568"/>
              <a:gd name="connsiteY75" fmla="*/ 651305 h 1828800"/>
              <a:gd name="connsiteX76" fmla="*/ 1596044 w 3144568"/>
              <a:gd name="connsiteY76" fmla="*/ 731520 h 1828800"/>
              <a:gd name="connsiteX77" fmla="*/ 1546168 w 3144568"/>
              <a:gd name="connsiteY77" fmla="*/ 748145 h 1828800"/>
              <a:gd name="connsiteX78" fmla="*/ 1446415 w 3144568"/>
              <a:gd name="connsiteY78" fmla="*/ 698269 h 1828800"/>
              <a:gd name="connsiteX79" fmla="*/ 1379913 w 3144568"/>
              <a:gd name="connsiteY79" fmla="*/ 714894 h 1828800"/>
              <a:gd name="connsiteX80" fmla="*/ 1330037 w 3144568"/>
              <a:gd name="connsiteY80" fmla="*/ 814647 h 1828800"/>
              <a:gd name="connsiteX81" fmla="*/ 1296786 w 3144568"/>
              <a:gd name="connsiteY81" fmla="*/ 881149 h 1828800"/>
              <a:gd name="connsiteX82" fmla="*/ 1254724 w 3144568"/>
              <a:gd name="connsiteY82" fmla="*/ 921220 h 1828800"/>
              <a:gd name="connsiteX83" fmla="*/ 1220479 w 3144568"/>
              <a:gd name="connsiteY83" fmla="*/ 971096 h 1828800"/>
              <a:gd name="connsiteX84" fmla="*/ 1149076 w 3144568"/>
              <a:gd name="connsiteY84" fmla="*/ 1057137 h 1828800"/>
              <a:gd name="connsiteX85" fmla="*/ 994543 w 3144568"/>
              <a:gd name="connsiteY85" fmla="*/ 1162787 h 1828800"/>
              <a:gd name="connsiteX86" fmla="*/ 931026 w 3144568"/>
              <a:gd name="connsiteY86" fmla="*/ 1212663 h 1828800"/>
              <a:gd name="connsiteX87" fmla="*/ 858627 w 3144568"/>
              <a:gd name="connsiteY87" fmla="*/ 1311422 h 1828800"/>
              <a:gd name="connsiteX88" fmla="*/ 748146 w 3144568"/>
              <a:gd name="connsiteY88" fmla="*/ 1406271 h 1828800"/>
              <a:gd name="connsiteX89" fmla="*/ 671839 w 3144568"/>
              <a:gd name="connsiteY89" fmla="*/ 1476682 h 1828800"/>
              <a:gd name="connsiteX90" fmla="*/ 588712 w 3144568"/>
              <a:gd name="connsiteY90" fmla="*/ 1559809 h 1828800"/>
              <a:gd name="connsiteX91" fmla="*/ 482139 w 3144568"/>
              <a:gd name="connsiteY91" fmla="*/ 1612669 h 1828800"/>
              <a:gd name="connsiteX92" fmla="*/ 382386 w 3144568"/>
              <a:gd name="connsiteY92" fmla="*/ 1662545 h 1828800"/>
              <a:gd name="connsiteX93" fmla="*/ 349135 w 3144568"/>
              <a:gd name="connsiteY93" fmla="*/ 1712421 h 1828800"/>
              <a:gd name="connsiteX94" fmla="*/ 299259 w 3144568"/>
              <a:gd name="connsiteY94" fmla="*/ 1745672 h 1828800"/>
              <a:gd name="connsiteX95" fmla="*/ 232757 w 3144568"/>
              <a:gd name="connsiteY95" fmla="*/ 1778923 h 1828800"/>
              <a:gd name="connsiteX96" fmla="*/ 116379 w 3144568"/>
              <a:gd name="connsiteY96" fmla="*/ 1812174 h 1828800"/>
              <a:gd name="connsiteX97" fmla="*/ 133004 w 3144568"/>
              <a:gd name="connsiteY97" fmla="*/ 1762298 h 1828800"/>
              <a:gd name="connsiteX98" fmla="*/ 232757 w 3144568"/>
              <a:gd name="connsiteY98"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98516 h 1828800"/>
              <a:gd name="connsiteX24" fmla="*/ 1330037 w 3144568"/>
              <a:gd name="connsiteY24" fmla="*/ 515389 h 1828800"/>
              <a:gd name="connsiteX25" fmla="*/ 1363288 w 3144568"/>
              <a:gd name="connsiteY25" fmla="*/ 415636 h 1828800"/>
              <a:gd name="connsiteX26" fmla="*/ 1379913 w 3144568"/>
              <a:gd name="connsiteY26" fmla="*/ 365760 h 1828800"/>
              <a:gd name="connsiteX27" fmla="*/ 1396539 w 3144568"/>
              <a:gd name="connsiteY27" fmla="*/ 299258 h 1828800"/>
              <a:gd name="connsiteX28" fmla="*/ 1479666 w 3144568"/>
              <a:gd name="connsiteY28" fmla="*/ 315883 h 1828800"/>
              <a:gd name="connsiteX29" fmla="*/ 1496291 w 3144568"/>
              <a:gd name="connsiteY29" fmla="*/ 365760 h 1828800"/>
              <a:gd name="connsiteX30" fmla="*/ 1579419 w 3144568"/>
              <a:gd name="connsiteY30" fmla="*/ 448887 h 1828800"/>
              <a:gd name="connsiteX31" fmla="*/ 1629295 w 3144568"/>
              <a:gd name="connsiteY31" fmla="*/ 432261 h 1828800"/>
              <a:gd name="connsiteX32" fmla="*/ 1662546 w 3144568"/>
              <a:gd name="connsiteY32" fmla="*/ 282632 h 1828800"/>
              <a:gd name="connsiteX33" fmla="*/ 1712422 w 3144568"/>
              <a:gd name="connsiteY33" fmla="*/ 232756 h 1828800"/>
              <a:gd name="connsiteX34" fmla="*/ 1762299 w 3144568"/>
              <a:gd name="connsiteY34" fmla="*/ 133003 h 1828800"/>
              <a:gd name="connsiteX35" fmla="*/ 1778924 w 3144568"/>
              <a:gd name="connsiteY35" fmla="*/ 83127 h 1828800"/>
              <a:gd name="connsiteX36" fmla="*/ 1828800 w 3144568"/>
              <a:gd name="connsiteY36" fmla="*/ 49876 h 1828800"/>
              <a:gd name="connsiteX37" fmla="*/ 1911928 w 3144568"/>
              <a:gd name="connsiteY37" fmla="*/ 116378 h 1828800"/>
              <a:gd name="connsiteX38" fmla="*/ 1978429 w 3144568"/>
              <a:gd name="connsiteY38" fmla="*/ 133003 h 1828800"/>
              <a:gd name="connsiteX39" fmla="*/ 2028306 w 3144568"/>
              <a:gd name="connsiteY39" fmla="*/ 166254 h 1828800"/>
              <a:gd name="connsiteX40" fmla="*/ 2111433 w 3144568"/>
              <a:gd name="connsiteY40" fmla="*/ 99752 h 1828800"/>
              <a:gd name="connsiteX41" fmla="*/ 2128059 w 3144568"/>
              <a:gd name="connsiteY41" fmla="*/ 49876 h 1828800"/>
              <a:gd name="connsiteX42" fmla="*/ 2161309 w 3144568"/>
              <a:gd name="connsiteY42" fmla="*/ 0 h 1828800"/>
              <a:gd name="connsiteX43" fmla="*/ 2244437 w 3144568"/>
              <a:gd name="connsiteY43" fmla="*/ 16625 h 1828800"/>
              <a:gd name="connsiteX44" fmla="*/ 2277688 w 3144568"/>
              <a:gd name="connsiteY44" fmla="*/ 116378 h 1828800"/>
              <a:gd name="connsiteX45" fmla="*/ 2344189 w 3144568"/>
              <a:gd name="connsiteY45" fmla="*/ 216130 h 1828800"/>
              <a:gd name="connsiteX46" fmla="*/ 2377440 w 3144568"/>
              <a:gd name="connsiteY46" fmla="*/ 266007 h 1828800"/>
              <a:gd name="connsiteX47" fmla="*/ 2410691 w 3144568"/>
              <a:gd name="connsiteY47" fmla="*/ 365760 h 1828800"/>
              <a:gd name="connsiteX48" fmla="*/ 2458579 w 3144568"/>
              <a:gd name="connsiteY48" fmla="*/ 411728 h 1828800"/>
              <a:gd name="connsiteX49" fmla="*/ 2508454 w 3144568"/>
              <a:gd name="connsiteY49" fmla="*/ 441071 h 1828800"/>
              <a:gd name="connsiteX50" fmla="*/ 2576946 w 3144568"/>
              <a:gd name="connsiteY50" fmla="*/ 482138 h 1828800"/>
              <a:gd name="connsiteX51" fmla="*/ 2726575 w 3144568"/>
              <a:gd name="connsiteY51" fmla="*/ 598516 h 1828800"/>
              <a:gd name="connsiteX52" fmla="*/ 2793077 w 3144568"/>
              <a:gd name="connsiteY52" fmla="*/ 665018 h 1828800"/>
              <a:gd name="connsiteX53" fmla="*/ 2826328 w 3144568"/>
              <a:gd name="connsiteY53" fmla="*/ 714894 h 1828800"/>
              <a:gd name="connsiteX54" fmla="*/ 2876204 w 3144568"/>
              <a:gd name="connsiteY54" fmla="*/ 748145 h 1828800"/>
              <a:gd name="connsiteX55" fmla="*/ 2942706 w 3144568"/>
              <a:gd name="connsiteY55" fmla="*/ 847898 h 1828800"/>
              <a:gd name="connsiteX56" fmla="*/ 2959331 w 3144568"/>
              <a:gd name="connsiteY56" fmla="*/ 897774 h 1828800"/>
              <a:gd name="connsiteX57" fmla="*/ 3025833 w 3144568"/>
              <a:gd name="connsiteY57" fmla="*/ 931025 h 1828800"/>
              <a:gd name="connsiteX58" fmla="*/ 3059084 w 3144568"/>
              <a:gd name="connsiteY58" fmla="*/ 980901 h 1828800"/>
              <a:gd name="connsiteX59" fmla="*/ 3108960 w 3144568"/>
              <a:gd name="connsiteY59" fmla="*/ 1014152 h 1828800"/>
              <a:gd name="connsiteX60" fmla="*/ 3092335 w 3144568"/>
              <a:gd name="connsiteY60" fmla="*/ 1047403 h 1828800"/>
              <a:gd name="connsiteX61" fmla="*/ 3042459 w 3144568"/>
              <a:gd name="connsiteY61" fmla="*/ 1014152 h 1828800"/>
              <a:gd name="connsiteX62" fmla="*/ 2975957 w 3144568"/>
              <a:gd name="connsiteY62" fmla="*/ 947650 h 1828800"/>
              <a:gd name="connsiteX63" fmla="*/ 2892829 w 3144568"/>
              <a:gd name="connsiteY63" fmla="*/ 892872 h 1828800"/>
              <a:gd name="connsiteX64" fmla="*/ 2776451 w 3144568"/>
              <a:gd name="connsiteY64" fmla="*/ 814647 h 1828800"/>
              <a:gd name="connsiteX65" fmla="*/ 2660073 w 3144568"/>
              <a:gd name="connsiteY65" fmla="*/ 748145 h 1828800"/>
              <a:gd name="connsiteX66" fmla="*/ 2510444 w 3144568"/>
              <a:gd name="connsiteY66" fmla="*/ 698269 h 1828800"/>
              <a:gd name="connsiteX67" fmla="*/ 2460568 w 3144568"/>
              <a:gd name="connsiteY67" fmla="*/ 681643 h 1828800"/>
              <a:gd name="connsiteX68" fmla="*/ 2360815 w 3144568"/>
              <a:gd name="connsiteY68" fmla="*/ 615141 h 1828800"/>
              <a:gd name="connsiteX69" fmla="*/ 2327564 w 3144568"/>
              <a:gd name="connsiteY69" fmla="*/ 565265 h 1828800"/>
              <a:gd name="connsiteX70" fmla="*/ 2227811 w 3144568"/>
              <a:gd name="connsiteY70" fmla="*/ 532014 h 1828800"/>
              <a:gd name="connsiteX71" fmla="*/ 2177935 w 3144568"/>
              <a:gd name="connsiteY71" fmla="*/ 498763 h 1828800"/>
              <a:gd name="connsiteX72" fmla="*/ 2091824 w 3144568"/>
              <a:gd name="connsiteY72" fmla="*/ 559369 h 1828800"/>
              <a:gd name="connsiteX73" fmla="*/ 1986245 w 3144568"/>
              <a:gd name="connsiteY73" fmla="*/ 597521 h 1828800"/>
              <a:gd name="connsiteX74" fmla="*/ 1744679 w 3144568"/>
              <a:gd name="connsiteY74" fmla="*/ 585798 h 1828800"/>
              <a:gd name="connsiteX75" fmla="*/ 1702617 w 3144568"/>
              <a:gd name="connsiteY75" fmla="*/ 651305 h 1828800"/>
              <a:gd name="connsiteX76" fmla="*/ 1627306 w 3144568"/>
              <a:gd name="connsiteY76" fmla="*/ 731520 h 1828800"/>
              <a:gd name="connsiteX77" fmla="*/ 1546168 w 3144568"/>
              <a:gd name="connsiteY77" fmla="*/ 748145 h 1828800"/>
              <a:gd name="connsiteX78" fmla="*/ 1446415 w 3144568"/>
              <a:gd name="connsiteY78" fmla="*/ 698269 h 1828800"/>
              <a:gd name="connsiteX79" fmla="*/ 1379913 w 3144568"/>
              <a:gd name="connsiteY79" fmla="*/ 714894 h 1828800"/>
              <a:gd name="connsiteX80" fmla="*/ 1330037 w 3144568"/>
              <a:gd name="connsiteY80" fmla="*/ 814647 h 1828800"/>
              <a:gd name="connsiteX81" fmla="*/ 1296786 w 3144568"/>
              <a:gd name="connsiteY81" fmla="*/ 881149 h 1828800"/>
              <a:gd name="connsiteX82" fmla="*/ 1254724 w 3144568"/>
              <a:gd name="connsiteY82" fmla="*/ 921220 h 1828800"/>
              <a:gd name="connsiteX83" fmla="*/ 1220479 w 3144568"/>
              <a:gd name="connsiteY83" fmla="*/ 971096 h 1828800"/>
              <a:gd name="connsiteX84" fmla="*/ 1149076 w 3144568"/>
              <a:gd name="connsiteY84" fmla="*/ 1057137 h 1828800"/>
              <a:gd name="connsiteX85" fmla="*/ 994543 w 3144568"/>
              <a:gd name="connsiteY85" fmla="*/ 1162787 h 1828800"/>
              <a:gd name="connsiteX86" fmla="*/ 931026 w 3144568"/>
              <a:gd name="connsiteY86" fmla="*/ 1212663 h 1828800"/>
              <a:gd name="connsiteX87" fmla="*/ 858627 w 3144568"/>
              <a:gd name="connsiteY87" fmla="*/ 1311422 h 1828800"/>
              <a:gd name="connsiteX88" fmla="*/ 748146 w 3144568"/>
              <a:gd name="connsiteY88" fmla="*/ 1406271 h 1828800"/>
              <a:gd name="connsiteX89" fmla="*/ 671839 w 3144568"/>
              <a:gd name="connsiteY89" fmla="*/ 1476682 h 1828800"/>
              <a:gd name="connsiteX90" fmla="*/ 588712 w 3144568"/>
              <a:gd name="connsiteY90" fmla="*/ 1559809 h 1828800"/>
              <a:gd name="connsiteX91" fmla="*/ 482139 w 3144568"/>
              <a:gd name="connsiteY91" fmla="*/ 1612669 h 1828800"/>
              <a:gd name="connsiteX92" fmla="*/ 382386 w 3144568"/>
              <a:gd name="connsiteY92" fmla="*/ 1662545 h 1828800"/>
              <a:gd name="connsiteX93" fmla="*/ 349135 w 3144568"/>
              <a:gd name="connsiteY93" fmla="*/ 1712421 h 1828800"/>
              <a:gd name="connsiteX94" fmla="*/ 299259 w 3144568"/>
              <a:gd name="connsiteY94" fmla="*/ 1745672 h 1828800"/>
              <a:gd name="connsiteX95" fmla="*/ 232757 w 3144568"/>
              <a:gd name="connsiteY95" fmla="*/ 1778923 h 1828800"/>
              <a:gd name="connsiteX96" fmla="*/ 116379 w 3144568"/>
              <a:gd name="connsiteY96" fmla="*/ 1812174 h 1828800"/>
              <a:gd name="connsiteX97" fmla="*/ 133004 w 3144568"/>
              <a:gd name="connsiteY97" fmla="*/ 1762298 h 1828800"/>
              <a:gd name="connsiteX98" fmla="*/ 232757 w 3144568"/>
              <a:gd name="connsiteY98"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98516 h 1828800"/>
              <a:gd name="connsiteX24" fmla="*/ 1363288 w 3144568"/>
              <a:gd name="connsiteY24" fmla="*/ 415636 h 1828800"/>
              <a:gd name="connsiteX25" fmla="*/ 1379913 w 3144568"/>
              <a:gd name="connsiteY25" fmla="*/ 365760 h 1828800"/>
              <a:gd name="connsiteX26" fmla="*/ 1396539 w 3144568"/>
              <a:gd name="connsiteY26" fmla="*/ 299258 h 1828800"/>
              <a:gd name="connsiteX27" fmla="*/ 1479666 w 3144568"/>
              <a:gd name="connsiteY27" fmla="*/ 315883 h 1828800"/>
              <a:gd name="connsiteX28" fmla="*/ 1496291 w 3144568"/>
              <a:gd name="connsiteY28" fmla="*/ 365760 h 1828800"/>
              <a:gd name="connsiteX29" fmla="*/ 1579419 w 3144568"/>
              <a:gd name="connsiteY29" fmla="*/ 448887 h 1828800"/>
              <a:gd name="connsiteX30" fmla="*/ 1629295 w 3144568"/>
              <a:gd name="connsiteY30" fmla="*/ 432261 h 1828800"/>
              <a:gd name="connsiteX31" fmla="*/ 1662546 w 3144568"/>
              <a:gd name="connsiteY31" fmla="*/ 282632 h 1828800"/>
              <a:gd name="connsiteX32" fmla="*/ 1712422 w 3144568"/>
              <a:gd name="connsiteY32" fmla="*/ 232756 h 1828800"/>
              <a:gd name="connsiteX33" fmla="*/ 1762299 w 3144568"/>
              <a:gd name="connsiteY33" fmla="*/ 133003 h 1828800"/>
              <a:gd name="connsiteX34" fmla="*/ 1778924 w 3144568"/>
              <a:gd name="connsiteY34" fmla="*/ 83127 h 1828800"/>
              <a:gd name="connsiteX35" fmla="*/ 1828800 w 3144568"/>
              <a:gd name="connsiteY35" fmla="*/ 49876 h 1828800"/>
              <a:gd name="connsiteX36" fmla="*/ 1911928 w 3144568"/>
              <a:gd name="connsiteY36" fmla="*/ 116378 h 1828800"/>
              <a:gd name="connsiteX37" fmla="*/ 1978429 w 3144568"/>
              <a:gd name="connsiteY37" fmla="*/ 133003 h 1828800"/>
              <a:gd name="connsiteX38" fmla="*/ 2028306 w 3144568"/>
              <a:gd name="connsiteY38" fmla="*/ 166254 h 1828800"/>
              <a:gd name="connsiteX39" fmla="*/ 2111433 w 3144568"/>
              <a:gd name="connsiteY39" fmla="*/ 99752 h 1828800"/>
              <a:gd name="connsiteX40" fmla="*/ 2128059 w 3144568"/>
              <a:gd name="connsiteY40" fmla="*/ 49876 h 1828800"/>
              <a:gd name="connsiteX41" fmla="*/ 2161309 w 3144568"/>
              <a:gd name="connsiteY41" fmla="*/ 0 h 1828800"/>
              <a:gd name="connsiteX42" fmla="*/ 2244437 w 3144568"/>
              <a:gd name="connsiteY42" fmla="*/ 16625 h 1828800"/>
              <a:gd name="connsiteX43" fmla="*/ 2277688 w 3144568"/>
              <a:gd name="connsiteY43" fmla="*/ 116378 h 1828800"/>
              <a:gd name="connsiteX44" fmla="*/ 2344189 w 3144568"/>
              <a:gd name="connsiteY44" fmla="*/ 216130 h 1828800"/>
              <a:gd name="connsiteX45" fmla="*/ 2377440 w 3144568"/>
              <a:gd name="connsiteY45" fmla="*/ 266007 h 1828800"/>
              <a:gd name="connsiteX46" fmla="*/ 2410691 w 3144568"/>
              <a:gd name="connsiteY46" fmla="*/ 365760 h 1828800"/>
              <a:gd name="connsiteX47" fmla="*/ 2458579 w 3144568"/>
              <a:gd name="connsiteY47" fmla="*/ 411728 h 1828800"/>
              <a:gd name="connsiteX48" fmla="*/ 2508454 w 3144568"/>
              <a:gd name="connsiteY48" fmla="*/ 441071 h 1828800"/>
              <a:gd name="connsiteX49" fmla="*/ 2576946 w 3144568"/>
              <a:gd name="connsiteY49" fmla="*/ 482138 h 1828800"/>
              <a:gd name="connsiteX50" fmla="*/ 2726575 w 3144568"/>
              <a:gd name="connsiteY50" fmla="*/ 598516 h 1828800"/>
              <a:gd name="connsiteX51" fmla="*/ 2793077 w 3144568"/>
              <a:gd name="connsiteY51" fmla="*/ 665018 h 1828800"/>
              <a:gd name="connsiteX52" fmla="*/ 2826328 w 3144568"/>
              <a:gd name="connsiteY52" fmla="*/ 714894 h 1828800"/>
              <a:gd name="connsiteX53" fmla="*/ 2876204 w 3144568"/>
              <a:gd name="connsiteY53" fmla="*/ 748145 h 1828800"/>
              <a:gd name="connsiteX54" fmla="*/ 2942706 w 3144568"/>
              <a:gd name="connsiteY54" fmla="*/ 847898 h 1828800"/>
              <a:gd name="connsiteX55" fmla="*/ 2959331 w 3144568"/>
              <a:gd name="connsiteY55" fmla="*/ 897774 h 1828800"/>
              <a:gd name="connsiteX56" fmla="*/ 3025833 w 3144568"/>
              <a:gd name="connsiteY56" fmla="*/ 931025 h 1828800"/>
              <a:gd name="connsiteX57" fmla="*/ 3059084 w 3144568"/>
              <a:gd name="connsiteY57" fmla="*/ 980901 h 1828800"/>
              <a:gd name="connsiteX58" fmla="*/ 3108960 w 3144568"/>
              <a:gd name="connsiteY58" fmla="*/ 1014152 h 1828800"/>
              <a:gd name="connsiteX59" fmla="*/ 3092335 w 3144568"/>
              <a:gd name="connsiteY59" fmla="*/ 1047403 h 1828800"/>
              <a:gd name="connsiteX60" fmla="*/ 3042459 w 3144568"/>
              <a:gd name="connsiteY60" fmla="*/ 1014152 h 1828800"/>
              <a:gd name="connsiteX61" fmla="*/ 2975957 w 3144568"/>
              <a:gd name="connsiteY61" fmla="*/ 947650 h 1828800"/>
              <a:gd name="connsiteX62" fmla="*/ 2892829 w 3144568"/>
              <a:gd name="connsiteY62" fmla="*/ 892872 h 1828800"/>
              <a:gd name="connsiteX63" fmla="*/ 2776451 w 3144568"/>
              <a:gd name="connsiteY63" fmla="*/ 814647 h 1828800"/>
              <a:gd name="connsiteX64" fmla="*/ 2660073 w 3144568"/>
              <a:gd name="connsiteY64" fmla="*/ 748145 h 1828800"/>
              <a:gd name="connsiteX65" fmla="*/ 2510444 w 3144568"/>
              <a:gd name="connsiteY65" fmla="*/ 698269 h 1828800"/>
              <a:gd name="connsiteX66" fmla="*/ 2460568 w 3144568"/>
              <a:gd name="connsiteY66" fmla="*/ 681643 h 1828800"/>
              <a:gd name="connsiteX67" fmla="*/ 2360815 w 3144568"/>
              <a:gd name="connsiteY67" fmla="*/ 615141 h 1828800"/>
              <a:gd name="connsiteX68" fmla="*/ 2327564 w 3144568"/>
              <a:gd name="connsiteY68" fmla="*/ 565265 h 1828800"/>
              <a:gd name="connsiteX69" fmla="*/ 2227811 w 3144568"/>
              <a:gd name="connsiteY69" fmla="*/ 532014 h 1828800"/>
              <a:gd name="connsiteX70" fmla="*/ 2177935 w 3144568"/>
              <a:gd name="connsiteY70" fmla="*/ 498763 h 1828800"/>
              <a:gd name="connsiteX71" fmla="*/ 2091824 w 3144568"/>
              <a:gd name="connsiteY71" fmla="*/ 559369 h 1828800"/>
              <a:gd name="connsiteX72" fmla="*/ 1986245 w 3144568"/>
              <a:gd name="connsiteY72" fmla="*/ 597521 h 1828800"/>
              <a:gd name="connsiteX73" fmla="*/ 1744679 w 3144568"/>
              <a:gd name="connsiteY73" fmla="*/ 585798 h 1828800"/>
              <a:gd name="connsiteX74" fmla="*/ 1702617 w 3144568"/>
              <a:gd name="connsiteY74" fmla="*/ 651305 h 1828800"/>
              <a:gd name="connsiteX75" fmla="*/ 1627306 w 3144568"/>
              <a:gd name="connsiteY75" fmla="*/ 731520 h 1828800"/>
              <a:gd name="connsiteX76" fmla="*/ 1546168 w 3144568"/>
              <a:gd name="connsiteY76" fmla="*/ 748145 h 1828800"/>
              <a:gd name="connsiteX77" fmla="*/ 1446415 w 3144568"/>
              <a:gd name="connsiteY77" fmla="*/ 698269 h 1828800"/>
              <a:gd name="connsiteX78" fmla="*/ 1379913 w 3144568"/>
              <a:gd name="connsiteY78" fmla="*/ 714894 h 1828800"/>
              <a:gd name="connsiteX79" fmla="*/ 1330037 w 3144568"/>
              <a:gd name="connsiteY79" fmla="*/ 814647 h 1828800"/>
              <a:gd name="connsiteX80" fmla="*/ 1296786 w 3144568"/>
              <a:gd name="connsiteY80" fmla="*/ 881149 h 1828800"/>
              <a:gd name="connsiteX81" fmla="*/ 1254724 w 3144568"/>
              <a:gd name="connsiteY81" fmla="*/ 921220 h 1828800"/>
              <a:gd name="connsiteX82" fmla="*/ 1220479 w 3144568"/>
              <a:gd name="connsiteY82" fmla="*/ 971096 h 1828800"/>
              <a:gd name="connsiteX83" fmla="*/ 1149076 w 3144568"/>
              <a:gd name="connsiteY83" fmla="*/ 1057137 h 1828800"/>
              <a:gd name="connsiteX84" fmla="*/ 994543 w 3144568"/>
              <a:gd name="connsiteY84" fmla="*/ 1162787 h 1828800"/>
              <a:gd name="connsiteX85" fmla="*/ 931026 w 3144568"/>
              <a:gd name="connsiteY85" fmla="*/ 1212663 h 1828800"/>
              <a:gd name="connsiteX86" fmla="*/ 858627 w 3144568"/>
              <a:gd name="connsiteY86" fmla="*/ 1311422 h 1828800"/>
              <a:gd name="connsiteX87" fmla="*/ 748146 w 3144568"/>
              <a:gd name="connsiteY87" fmla="*/ 1406271 h 1828800"/>
              <a:gd name="connsiteX88" fmla="*/ 671839 w 3144568"/>
              <a:gd name="connsiteY88" fmla="*/ 1476682 h 1828800"/>
              <a:gd name="connsiteX89" fmla="*/ 588712 w 3144568"/>
              <a:gd name="connsiteY89" fmla="*/ 1559809 h 1828800"/>
              <a:gd name="connsiteX90" fmla="*/ 482139 w 3144568"/>
              <a:gd name="connsiteY90" fmla="*/ 1612669 h 1828800"/>
              <a:gd name="connsiteX91" fmla="*/ 382386 w 3144568"/>
              <a:gd name="connsiteY91" fmla="*/ 1662545 h 1828800"/>
              <a:gd name="connsiteX92" fmla="*/ 349135 w 3144568"/>
              <a:gd name="connsiteY92" fmla="*/ 1712421 h 1828800"/>
              <a:gd name="connsiteX93" fmla="*/ 299259 w 3144568"/>
              <a:gd name="connsiteY93" fmla="*/ 1745672 h 1828800"/>
              <a:gd name="connsiteX94" fmla="*/ 232757 w 3144568"/>
              <a:gd name="connsiteY94" fmla="*/ 1778923 h 1828800"/>
              <a:gd name="connsiteX95" fmla="*/ 116379 w 3144568"/>
              <a:gd name="connsiteY95" fmla="*/ 1812174 h 1828800"/>
              <a:gd name="connsiteX96" fmla="*/ 133004 w 3144568"/>
              <a:gd name="connsiteY96" fmla="*/ 1762298 h 1828800"/>
              <a:gd name="connsiteX97" fmla="*/ 232757 w 3144568"/>
              <a:gd name="connsiteY97"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63347 h 1828800"/>
              <a:gd name="connsiteX24" fmla="*/ 1363288 w 3144568"/>
              <a:gd name="connsiteY24" fmla="*/ 415636 h 1828800"/>
              <a:gd name="connsiteX25" fmla="*/ 1379913 w 3144568"/>
              <a:gd name="connsiteY25" fmla="*/ 365760 h 1828800"/>
              <a:gd name="connsiteX26" fmla="*/ 1396539 w 3144568"/>
              <a:gd name="connsiteY26" fmla="*/ 299258 h 1828800"/>
              <a:gd name="connsiteX27" fmla="*/ 1479666 w 3144568"/>
              <a:gd name="connsiteY27" fmla="*/ 315883 h 1828800"/>
              <a:gd name="connsiteX28" fmla="*/ 1496291 w 3144568"/>
              <a:gd name="connsiteY28" fmla="*/ 365760 h 1828800"/>
              <a:gd name="connsiteX29" fmla="*/ 1579419 w 3144568"/>
              <a:gd name="connsiteY29" fmla="*/ 448887 h 1828800"/>
              <a:gd name="connsiteX30" fmla="*/ 1629295 w 3144568"/>
              <a:gd name="connsiteY30" fmla="*/ 432261 h 1828800"/>
              <a:gd name="connsiteX31" fmla="*/ 1662546 w 3144568"/>
              <a:gd name="connsiteY31" fmla="*/ 282632 h 1828800"/>
              <a:gd name="connsiteX32" fmla="*/ 1712422 w 3144568"/>
              <a:gd name="connsiteY32" fmla="*/ 232756 h 1828800"/>
              <a:gd name="connsiteX33" fmla="*/ 1762299 w 3144568"/>
              <a:gd name="connsiteY33" fmla="*/ 133003 h 1828800"/>
              <a:gd name="connsiteX34" fmla="*/ 1778924 w 3144568"/>
              <a:gd name="connsiteY34" fmla="*/ 83127 h 1828800"/>
              <a:gd name="connsiteX35" fmla="*/ 1828800 w 3144568"/>
              <a:gd name="connsiteY35" fmla="*/ 49876 h 1828800"/>
              <a:gd name="connsiteX36" fmla="*/ 1911928 w 3144568"/>
              <a:gd name="connsiteY36" fmla="*/ 116378 h 1828800"/>
              <a:gd name="connsiteX37" fmla="*/ 1978429 w 3144568"/>
              <a:gd name="connsiteY37" fmla="*/ 133003 h 1828800"/>
              <a:gd name="connsiteX38" fmla="*/ 2028306 w 3144568"/>
              <a:gd name="connsiteY38" fmla="*/ 166254 h 1828800"/>
              <a:gd name="connsiteX39" fmla="*/ 2111433 w 3144568"/>
              <a:gd name="connsiteY39" fmla="*/ 99752 h 1828800"/>
              <a:gd name="connsiteX40" fmla="*/ 2128059 w 3144568"/>
              <a:gd name="connsiteY40" fmla="*/ 49876 h 1828800"/>
              <a:gd name="connsiteX41" fmla="*/ 2161309 w 3144568"/>
              <a:gd name="connsiteY41" fmla="*/ 0 h 1828800"/>
              <a:gd name="connsiteX42" fmla="*/ 2244437 w 3144568"/>
              <a:gd name="connsiteY42" fmla="*/ 16625 h 1828800"/>
              <a:gd name="connsiteX43" fmla="*/ 2277688 w 3144568"/>
              <a:gd name="connsiteY43" fmla="*/ 116378 h 1828800"/>
              <a:gd name="connsiteX44" fmla="*/ 2344189 w 3144568"/>
              <a:gd name="connsiteY44" fmla="*/ 216130 h 1828800"/>
              <a:gd name="connsiteX45" fmla="*/ 2377440 w 3144568"/>
              <a:gd name="connsiteY45" fmla="*/ 266007 h 1828800"/>
              <a:gd name="connsiteX46" fmla="*/ 2410691 w 3144568"/>
              <a:gd name="connsiteY46" fmla="*/ 365760 h 1828800"/>
              <a:gd name="connsiteX47" fmla="*/ 2458579 w 3144568"/>
              <a:gd name="connsiteY47" fmla="*/ 411728 h 1828800"/>
              <a:gd name="connsiteX48" fmla="*/ 2508454 w 3144568"/>
              <a:gd name="connsiteY48" fmla="*/ 441071 h 1828800"/>
              <a:gd name="connsiteX49" fmla="*/ 2576946 w 3144568"/>
              <a:gd name="connsiteY49" fmla="*/ 482138 h 1828800"/>
              <a:gd name="connsiteX50" fmla="*/ 2726575 w 3144568"/>
              <a:gd name="connsiteY50" fmla="*/ 598516 h 1828800"/>
              <a:gd name="connsiteX51" fmla="*/ 2793077 w 3144568"/>
              <a:gd name="connsiteY51" fmla="*/ 665018 h 1828800"/>
              <a:gd name="connsiteX52" fmla="*/ 2826328 w 3144568"/>
              <a:gd name="connsiteY52" fmla="*/ 714894 h 1828800"/>
              <a:gd name="connsiteX53" fmla="*/ 2876204 w 3144568"/>
              <a:gd name="connsiteY53" fmla="*/ 748145 h 1828800"/>
              <a:gd name="connsiteX54" fmla="*/ 2942706 w 3144568"/>
              <a:gd name="connsiteY54" fmla="*/ 847898 h 1828800"/>
              <a:gd name="connsiteX55" fmla="*/ 2959331 w 3144568"/>
              <a:gd name="connsiteY55" fmla="*/ 897774 h 1828800"/>
              <a:gd name="connsiteX56" fmla="*/ 3025833 w 3144568"/>
              <a:gd name="connsiteY56" fmla="*/ 931025 h 1828800"/>
              <a:gd name="connsiteX57" fmla="*/ 3059084 w 3144568"/>
              <a:gd name="connsiteY57" fmla="*/ 980901 h 1828800"/>
              <a:gd name="connsiteX58" fmla="*/ 3108960 w 3144568"/>
              <a:gd name="connsiteY58" fmla="*/ 1014152 h 1828800"/>
              <a:gd name="connsiteX59" fmla="*/ 3092335 w 3144568"/>
              <a:gd name="connsiteY59" fmla="*/ 1047403 h 1828800"/>
              <a:gd name="connsiteX60" fmla="*/ 3042459 w 3144568"/>
              <a:gd name="connsiteY60" fmla="*/ 1014152 h 1828800"/>
              <a:gd name="connsiteX61" fmla="*/ 2975957 w 3144568"/>
              <a:gd name="connsiteY61" fmla="*/ 947650 h 1828800"/>
              <a:gd name="connsiteX62" fmla="*/ 2892829 w 3144568"/>
              <a:gd name="connsiteY62" fmla="*/ 892872 h 1828800"/>
              <a:gd name="connsiteX63" fmla="*/ 2776451 w 3144568"/>
              <a:gd name="connsiteY63" fmla="*/ 814647 h 1828800"/>
              <a:gd name="connsiteX64" fmla="*/ 2660073 w 3144568"/>
              <a:gd name="connsiteY64" fmla="*/ 748145 h 1828800"/>
              <a:gd name="connsiteX65" fmla="*/ 2510444 w 3144568"/>
              <a:gd name="connsiteY65" fmla="*/ 698269 h 1828800"/>
              <a:gd name="connsiteX66" fmla="*/ 2460568 w 3144568"/>
              <a:gd name="connsiteY66" fmla="*/ 681643 h 1828800"/>
              <a:gd name="connsiteX67" fmla="*/ 2360815 w 3144568"/>
              <a:gd name="connsiteY67" fmla="*/ 615141 h 1828800"/>
              <a:gd name="connsiteX68" fmla="*/ 2327564 w 3144568"/>
              <a:gd name="connsiteY68" fmla="*/ 565265 h 1828800"/>
              <a:gd name="connsiteX69" fmla="*/ 2227811 w 3144568"/>
              <a:gd name="connsiteY69" fmla="*/ 532014 h 1828800"/>
              <a:gd name="connsiteX70" fmla="*/ 2177935 w 3144568"/>
              <a:gd name="connsiteY70" fmla="*/ 498763 h 1828800"/>
              <a:gd name="connsiteX71" fmla="*/ 2091824 w 3144568"/>
              <a:gd name="connsiteY71" fmla="*/ 559369 h 1828800"/>
              <a:gd name="connsiteX72" fmla="*/ 1986245 w 3144568"/>
              <a:gd name="connsiteY72" fmla="*/ 597521 h 1828800"/>
              <a:gd name="connsiteX73" fmla="*/ 1744679 w 3144568"/>
              <a:gd name="connsiteY73" fmla="*/ 585798 h 1828800"/>
              <a:gd name="connsiteX74" fmla="*/ 1702617 w 3144568"/>
              <a:gd name="connsiteY74" fmla="*/ 651305 h 1828800"/>
              <a:gd name="connsiteX75" fmla="*/ 1627306 w 3144568"/>
              <a:gd name="connsiteY75" fmla="*/ 731520 h 1828800"/>
              <a:gd name="connsiteX76" fmla="*/ 1546168 w 3144568"/>
              <a:gd name="connsiteY76" fmla="*/ 748145 h 1828800"/>
              <a:gd name="connsiteX77" fmla="*/ 1446415 w 3144568"/>
              <a:gd name="connsiteY77" fmla="*/ 698269 h 1828800"/>
              <a:gd name="connsiteX78" fmla="*/ 1379913 w 3144568"/>
              <a:gd name="connsiteY78" fmla="*/ 714894 h 1828800"/>
              <a:gd name="connsiteX79" fmla="*/ 1330037 w 3144568"/>
              <a:gd name="connsiteY79" fmla="*/ 814647 h 1828800"/>
              <a:gd name="connsiteX80" fmla="*/ 1296786 w 3144568"/>
              <a:gd name="connsiteY80" fmla="*/ 881149 h 1828800"/>
              <a:gd name="connsiteX81" fmla="*/ 1254724 w 3144568"/>
              <a:gd name="connsiteY81" fmla="*/ 921220 h 1828800"/>
              <a:gd name="connsiteX82" fmla="*/ 1220479 w 3144568"/>
              <a:gd name="connsiteY82" fmla="*/ 971096 h 1828800"/>
              <a:gd name="connsiteX83" fmla="*/ 1149076 w 3144568"/>
              <a:gd name="connsiteY83" fmla="*/ 1057137 h 1828800"/>
              <a:gd name="connsiteX84" fmla="*/ 994543 w 3144568"/>
              <a:gd name="connsiteY84" fmla="*/ 1162787 h 1828800"/>
              <a:gd name="connsiteX85" fmla="*/ 931026 w 3144568"/>
              <a:gd name="connsiteY85" fmla="*/ 1212663 h 1828800"/>
              <a:gd name="connsiteX86" fmla="*/ 858627 w 3144568"/>
              <a:gd name="connsiteY86" fmla="*/ 1311422 h 1828800"/>
              <a:gd name="connsiteX87" fmla="*/ 748146 w 3144568"/>
              <a:gd name="connsiteY87" fmla="*/ 1406271 h 1828800"/>
              <a:gd name="connsiteX88" fmla="*/ 671839 w 3144568"/>
              <a:gd name="connsiteY88" fmla="*/ 1476682 h 1828800"/>
              <a:gd name="connsiteX89" fmla="*/ 588712 w 3144568"/>
              <a:gd name="connsiteY89" fmla="*/ 1559809 h 1828800"/>
              <a:gd name="connsiteX90" fmla="*/ 482139 w 3144568"/>
              <a:gd name="connsiteY90" fmla="*/ 1612669 h 1828800"/>
              <a:gd name="connsiteX91" fmla="*/ 382386 w 3144568"/>
              <a:gd name="connsiteY91" fmla="*/ 1662545 h 1828800"/>
              <a:gd name="connsiteX92" fmla="*/ 349135 w 3144568"/>
              <a:gd name="connsiteY92" fmla="*/ 1712421 h 1828800"/>
              <a:gd name="connsiteX93" fmla="*/ 299259 w 3144568"/>
              <a:gd name="connsiteY93" fmla="*/ 1745672 h 1828800"/>
              <a:gd name="connsiteX94" fmla="*/ 232757 w 3144568"/>
              <a:gd name="connsiteY94" fmla="*/ 1778923 h 1828800"/>
              <a:gd name="connsiteX95" fmla="*/ 116379 w 3144568"/>
              <a:gd name="connsiteY95" fmla="*/ 1812174 h 1828800"/>
              <a:gd name="connsiteX96" fmla="*/ 133004 w 3144568"/>
              <a:gd name="connsiteY96" fmla="*/ 1762298 h 1828800"/>
              <a:gd name="connsiteX97" fmla="*/ 232757 w 3144568"/>
              <a:gd name="connsiteY97"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63347 h 1828800"/>
              <a:gd name="connsiteX24" fmla="*/ 1363288 w 3144568"/>
              <a:gd name="connsiteY24" fmla="*/ 415636 h 1828800"/>
              <a:gd name="connsiteX25" fmla="*/ 1379913 w 3144568"/>
              <a:gd name="connsiteY25" fmla="*/ 365760 h 1828800"/>
              <a:gd name="connsiteX26" fmla="*/ 1396539 w 3144568"/>
              <a:gd name="connsiteY26" fmla="*/ 299258 h 1828800"/>
              <a:gd name="connsiteX27" fmla="*/ 1479666 w 3144568"/>
              <a:gd name="connsiteY27" fmla="*/ 315883 h 1828800"/>
              <a:gd name="connsiteX28" fmla="*/ 1496291 w 3144568"/>
              <a:gd name="connsiteY28" fmla="*/ 365760 h 1828800"/>
              <a:gd name="connsiteX29" fmla="*/ 1579419 w 3144568"/>
              <a:gd name="connsiteY29" fmla="*/ 448887 h 1828800"/>
              <a:gd name="connsiteX30" fmla="*/ 1629295 w 3144568"/>
              <a:gd name="connsiteY30" fmla="*/ 432261 h 1828800"/>
              <a:gd name="connsiteX31" fmla="*/ 1662546 w 3144568"/>
              <a:gd name="connsiteY31" fmla="*/ 282632 h 1828800"/>
              <a:gd name="connsiteX32" fmla="*/ 1712422 w 3144568"/>
              <a:gd name="connsiteY32" fmla="*/ 232756 h 1828800"/>
              <a:gd name="connsiteX33" fmla="*/ 1762299 w 3144568"/>
              <a:gd name="connsiteY33" fmla="*/ 133003 h 1828800"/>
              <a:gd name="connsiteX34" fmla="*/ 1778924 w 3144568"/>
              <a:gd name="connsiteY34" fmla="*/ 83127 h 1828800"/>
              <a:gd name="connsiteX35" fmla="*/ 1828800 w 3144568"/>
              <a:gd name="connsiteY35" fmla="*/ 49876 h 1828800"/>
              <a:gd name="connsiteX36" fmla="*/ 1911928 w 3144568"/>
              <a:gd name="connsiteY36" fmla="*/ 116378 h 1828800"/>
              <a:gd name="connsiteX37" fmla="*/ 1978429 w 3144568"/>
              <a:gd name="connsiteY37" fmla="*/ 133003 h 1828800"/>
              <a:gd name="connsiteX38" fmla="*/ 2028306 w 3144568"/>
              <a:gd name="connsiteY38" fmla="*/ 166254 h 1828800"/>
              <a:gd name="connsiteX39" fmla="*/ 2111433 w 3144568"/>
              <a:gd name="connsiteY39" fmla="*/ 99752 h 1828800"/>
              <a:gd name="connsiteX40" fmla="*/ 2128059 w 3144568"/>
              <a:gd name="connsiteY40" fmla="*/ 49876 h 1828800"/>
              <a:gd name="connsiteX41" fmla="*/ 2161309 w 3144568"/>
              <a:gd name="connsiteY41" fmla="*/ 0 h 1828800"/>
              <a:gd name="connsiteX42" fmla="*/ 2244437 w 3144568"/>
              <a:gd name="connsiteY42" fmla="*/ 16625 h 1828800"/>
              <a:gd name="connsiteX43" fmla="*/ 2277688 w 3144568"/>
              <a:gd name="connsiteY43" fmla="*/ 116378 h 1828800"/>
              <a:gd name="connsiteX44" fmla="*/ 2344189 w 3144568"/>
              <a:gd name="connsiteY44" fmla="*/ 216130 h 1828800"/>
              <a:gd name="connsiteX45" fmla="*/ 2377440 w 3144568"/>
              <a:gd name="connsiteY45" fmla="*/ 266007 h 1828800"/>
              <a:gd name="connsiteX46" fmla="*/ 2410691 w 3144568"/>
              <a:gd name="connsiteY46" fmla="*/ 365760 h 1828800"/>
              <a:gd name="connsiteX47" fmla="*/ 2458579 w 3144568"/>
              <a:gd name="connsiteY47" fmla="*/ 411728 h 1828800"/>
              <a:gd name="connsiteX48" fmla="*/ 2508454 w 3144568"/>
              <a:gd name="connsiteY48" fmla="*/ 441071 h 1828800"/>
              <a:gd name="connsiteX49" fmla="*/ 2576946 w 3144568"/>
              <a:gd name="connsiteY49" fmla="*/ 482138 h 1828800"/>
              <a:gd name="connsiteX50" fmla="*/ 2726575 w 3144568"/>
              <a:gd name="connsiteY50" fmla="*/ 598516 h 1828800"/>
              <a:gd name="connsiteX51" fmla="*/ 2793077 w 3144568"/>
              <a:gd name="connsiteY51" fmla="*/ 665018 h 1828800"/>
              <a:gd name="connsiteX52" fmla="*/ 2826328 w 3144568"/>
              <a:gd name="connsiteY52" fmla="*/ 714894 h 1828800"/>
              <a:gd name="connsiteX53" fmla="*/ 2876204 w 3144568"/>
              <a:gd name="connsiteY53" fmla="*/ 748145 h 1828800"/>
              <a:gd name="connsiteX54" fmla="*/ 2942706 w 3144568"/>
              <a:gd name="connsiteY54" fmla="*/ 847898 h 1828800"/>
              <a:gd name="connsiteX55" fmla="*/ 2959331 w 3144568"/>
              <a:gd name="connsiteY55" fmla="*/ 897774 h 1828800"/>
              <a:gd name="connsiteX56" fmla="*/ 3025833 w 3144568"/>
              <a:gd name="connsiteY56" fmla="*/ 931025 h 1828800"/>
              <a:gd name="connsiteX57" fmla="*/ 3059084 w 3144568"/>
              <a:gd name="connsiteY57" fmla="*/ 980901 h 1828800"/>
              <a:gd name="connsiteX58" fmla="*/ 3108960 w 3144568"/>
              <a:gd name="connsiteY58" fmla="*/ 1014152 h 1828800"/>
              <a:gd name="connsiteX59" fmla="*/ 3092335 w 3144568"/>
              <a:gd name="connsiteY59" fmla="*/ 1047403 h 1828800"/>
              <a:gd name="connsiteX60" fmla="*/ 3042459 w 3144568"/>
              <a:gd name="connsiteY60" fmla="*/ 1014152 h 1828800"/>
              <a:gd name="connsiteX61" fmla="*/ 2975957 w 3144568"/>
              <a:gd name="connsiteY61" fmla="*/ 947650 h 1828800"/>
              <a:gd name="connsiteX62" fmla="*/ 2892829 w 3144568"/>
              <a:gd name="connsiteY62" fmla="*/ 892872 h 1828800"/>
              <a:gd name="connsiteX63" fmla="*/ 2776451 w 3144568"/>
              <a:gd name="connsiteY63" fmla="*/ 814647 h 1828800"/>
              <a:gd name="connsiteX64" fmla="*/ 2660073 w 3144568"/>
              <a:gd name="connsiteY64" fmla="*/ 748145 h 1828800"/>
              <a:gd name="connsiteX65" fmla="*/ 2510444 w 3144568"/>
              <a:gd name="connsiteY65" fmla="*/ 698269 h 1828800"/>
              <a:gd name="connsiteX66" fmla="*/ 2460568 w 3144568"/>
              <a:gd name="connsiteY66" fmla="*/ 681643 h 1828800"/>
              <a:gd name="connsiteX67" fmla="*/ 2360815 w 3144568"/>
              <a:gd name="connsiteY67" fmla="*/ 615141 h 1828800"/>
              <a:gd name="connsiteX68" fmla="*/ 2327564 w 3144568"/>
              <a:gd name="connsiteY68" fmla="*/ 565265 h 1828800"/>
              <a:gd name="connsiteX69" fmla="*/ 2227811 w 3144568"/>
              <a:gd name="connsiteY69" fmla="*/ 532014 h 1828800"/>
              <a:gd name="connsiteX70" fmla="*/ 2177935 w 3144568"/>
              <a:gd name="connsiteY70" fmla="*/ 498763 h 1828800"/>
              <a:gd name="connsiteX71" fmla="*/ 2091824 w 3144568"/>
              <a:gd name="connsiteY71" fmla="*/ 559369 h 1828800"/>
              <a:gd name="connsiteX72" fmla="*/ 1986245 w 3144568"/>
              <a:gd name="connsiteY72" fmla="*/ 597521 h 1828800"/>
              <a:gd name="connsiteX73" fmla="*/ 1744679 w 3144568"/>
              <a:gd name="connsiteY73" fmla="*/ 585798 h 1828800"/>
              <a:gd name="connsiteX74" fmla="*/ 1702617 w 3144568"/>
              <a:gd name="connsiteY74" fmla="*/ 651305 h 1828800"/>
              <a:gd name="connsiteX75" fmla="*/ 1627306 w 3144568"/>
              <a:gd name="connsiteY75" fmla="*/ 731520 h 1828800"/>
              <a:gd name="connsiteX76" fmla="*/ 1546168 w 3144568"/>
              <a:gd name="connsiteY76" fmla="*/ 748145 h 1828800"/>
              <a:gd name="connsiteX77" fmla="*/ 1446415 w 3144568"/>
              <a:gd name="connsiteY77" fmla="*/ 698269 h 1828800"/>
              <a:gd name="connsiteX78" fmla="*/ 1379913 w 3144568"/>
              <a:gd name="connsiteY78" fmla="*/ 714894 h 1828800"/>
              <a:gd name="connsiteX79" fmla="*/ 1330037 w 3144568"/>
              <a:gd name="connsiteY79" fmla="*/ 814647 h 1828800"/>
              <a:gd name="connsiteX80" fmla="*/ 1296786 w 3144568"/>
              <a:gd name="connsiteY80" fmla="*/ 881149 h 1828800"/>
              <a:gd name="connsiteX81" fmla="*/ 1254724 w 3144568"/>
              <a:gd name="connsiteY81" fmla="*/ 921220 h 1828800"/>
              <a:gd name="connsiteX82" fmla="*/ 1220479 w 3144568"/>
              <a:gd name="connsiteY82" fmla="*/ 971096 h 1828800"/>
              <a:gd name="connsiteX83" fmla="*/ 1149076 w 3144568"/>
              <a:gd name="connsiteY83" fmla="*/ 1057137 h 1828800"/>
              <a:gd name="connsiteX84" fmla="*/ 994543 w 3144568"/>
              <a:gd name="connsiteY84" fmla="*/ 1162787 h 1828800"/>
              <a:gd name="connsiteX85" fmla="*/ 931026 w 3144568"/>
              <a:gd name="connsiteY85" fmla="*/ 1212663 h 1828800"/>
              <a:gd name="connsiteX86" fmla="*/ 858627 w 3144568"/>
              <a:gd name="connsiteY86" fmla="*/ 1311422 h 1828800"/>
              <a:gd name="connsiteX87" fmla="*/ 748146 w 3144568"/>
              <a:gd name="connsiteY87" fmla="*/ 1406271 h 1828800"/>
              <a:gd name="connsiteX88" fmla="*/ 671839 w 3144568"/>
              <a:gd name="connsiteY88" fmla="*/ 1476682 h 1828800"/>
              <a:gd name="connsiteX89" fmla="*/ 588712 w 3144568"/>
              <a:gd name="connsiteY89" fmla="*/ 1559809 h 1828800"/>
              <a:gd name="connsiteX90" fmla="*/ 482139 w 3144568"/>
              <a:gd name="connsiteY90" fmla="*/ 1612669 h 1828800"/>
              <a:gd name="connsiteX91" fmla="*/ 382386 w 3144568"/>
              <a:gd name="connsiteY91" fmla="*/ 1662545 h 1828800"/>
              <a:gd name="connsiteX92" fmla="*/ 349135 w 3144568"/>
              <a:gd name="connsiteY92" fmla="*/ 1712421 h 1828800"/>
              <a:gd name="connsiteX93" fmla="*/ 299259 w 3144568"/>
              <a:gd name="connsiteY93" fmla="*/ 1745672 h 1828800"/>
              <a:gd name="connsiteX94" fmla="*/ 232757 w 3144568"/>
              <a:gd name="connsiteY94" fmla="*/ 1778923 h 1828800"/>
              <a:gd name="connsiteX95" fmla="*/ 116379 w 3144568"/>
              <a:gd name="connsiteY95" fmla="*/ 1812174 h 1828800"/>
              <a:gd name="connsiteX96" fmla="*/ 133004 w 3144568"/>
              <a:gd name="connsiteY96" fmla="*/ 1762298 h 1828800"/>
              <a:gd name="connsiteX97" fmla="*/ 232757 w 3144568"/>
              <a:gd name="connsiteY97"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13411 w 3144568"/>
              <a:gd name="connsiteY23" fmla="*/ 563347 h 1828800"/>
              <a:gd name="connsiteX24" fmla="*/ 1359380 w 3144568"/>
              <a:gd name="connsiteY24" fmla="*/ 427359 h 1828800"/>
              <a:gd name="connsiteX25" fmla="*/ 1379913 w 3144568"/>
              <a:gd name="connsiteY25" fmla="*/ 365760 h 1828800"/>
              <a:gd name="connsiteX26" fmla="*/ 1396539 w 3144568"/>
              <a:gd name="connsiteY26" fmla="*/ 299258 h 1828800"/>
              <a:gd name="connsiteX27" fmla="*/ 1479666 w 3144568"/>
              <a:gd name="connsiteY27" fmla="*/ 315883 h 1828800"/>
              <a:gd name="connsiteX28" fmla="*/ 1496291 w 3144568"/>
              <a:gd name="connsiteY28" fmla="*/ 365760 h 1828800"/>
              <a:gd name="connsiteX29" fmla="*/ 1579419 w 3144568"/>
              <a:gd name="connsiteY29" fmla="*/ 448887 h 1828800"/>
              <a:gd name="connsiteX30" fmla="*/ 1629295 w 3144568"/>
              <a:gd name="connsiteY30" fmla="*/ 432261 h 1828800"/>
              <a:gd name="connsiteX31" fmla="*/ 1662546 w 3144568"/>
              <a:gd name="connsiteY31" fmla="*/ 282632 h 1828800"/>
              <a:gd name="connsiteX32" fmla="*/ 1712422 w 3144568"/>
              <a:gd name="connsiteY32" fmla="*/ 232756 h 1828800"/>
              <a:gd name="connsiteX33" fmla="*/ 1762299 w 3144568"/>
              <a:gd name="connsiteY33" fmla="*/ 133003 h 1828800"/>
              <a:gd name="connsiteX34" fmla="*/ 1778924 w 3144568"/>
              <a:gd name="connsiteY34" fmla="*/ 83127 h 1828800"/>
              <a:gd name="connsiteX35" fmla="*/ 1828800 w 3144568"/>
              <a:gd name="connsiteY35" fmla="*/ 49876 h 1828800"/>
              <a:gd name="connsiteX36" fmla="*/ 1911928 w 3144568"/>
              <a:gd name="connsiteY36" fmla="*/ 116378 h 1828800"/>
              <a:gd name="connsiteX37" fmla="*/ 1978429 w 3144568"/>
              <a:gd name="connsiteY37" fmla="*/ 133003 h 1828800"/>
              <a:gd name="connsiteX38" fmla="*/ 2028306 w 3144568"/>
              <a:gd name="connsiteY38" fmla="*/ 166254 h 1828800"/>
              <a:gd name="connsiteX39" fmla="*/ 2111433 w 3144568"/>
              <a:gd name="connsiteY39" fmla="*/ 99752 h 1828800"/>
              <a:gd name="connsiteX40" fmla="*/ 2128059 w 3144568"/>
              <a:gd name="connsiteY40" fmla="*/ 49876 h 1828800"/>
              <a:gd name="connsiteX41" fmla="*/ 2161309 w 3144568"/>
              <a:gd name="connsiteY41" fmla="*/ 0 h 1828800"/>
              <a:gd name="connsiteX42" fmla="*/ 2244437 w 3144568"/>
              <a:gd name="connsiteY42" fmla="*/ 16625 h 1828800"/>
              <a:gd name="connsiteX43" fmla="*/ 2277688 w 3144568"/>
              <a:gd name="connsiteY43" fmla="*/ 116378 h 1828800"/>
              <a:gd name="connsiteX44" fmla="*/ 2344189 w 3144568"/>
              <a:gd name="connsiteY44" fmla="*/ 216130 h 1828800"/>
              <a:gd name="connsiteX45" fmla="*/ 2377440 w 3144568"/>
              <a:gd name="connsiteY45" fmla="*/ 266007 h 1828800"/>
              <a:gd name="connsiteX46" fmla="*/ 2410691 w 3144568"/>
              <a:gd name="connsiteY46" fmla="*/ 365760 h 1828800"/>
              <a:gd name="connsiteX47" fmla="*/ 2458579 w 3144568"/>
              <a:gd name="connsiteY47" fmla="*/ 411728 h 1828800"/>
              <a:gd name="connsiteX48" fmla="*/ 2508454 w 3144568"/>
              <a:gd name="connsiteY48" fmla="*/ 441071 h 1828800"/>
              <a:gd name="connsiteX49" fmla="*/ 2576946 w 3144568"/>
              <a:gd name="connsiteY49" fmla="*/ 482138 h 1828800"/>
              <a:gd name="connsiteX50" fmla="*/ 2726575 w 3144568"/>
              <a:gd name="connsiteY50" fmla="*/ 598516 h 1828800"/>
              <a:gd name="connsiteX51" fmla="*/ 2793077 w 3144568"/>
              <a:gd name="connsiteY51" fmla="*/ 665018 h 1828800"/>
              <a:gd name="connsiteX52" fmla="*/ 2826328 w 3144568"/>
              <a:gd name="connsiteY52" fmla="*/ 714894 h 1828800"/>
              <a:gd name="connsiteX53" fmla="*/ 2876204 w 3144568"/>
              <a:gd name="connsiteY53" fmla="*/ 748145 h 1828800"/>
              <a:gd name="connsiteX54" fmla="*/ 2942706 w 3144568"/>
              <a:gd name="connsiteY54" fmla="*/ 847898 h 1828800"/>
              <a:gd name="connsiteX55" fmla="*/ 2959331 w 3144568"/>
              <a:gd name="connsiteY55" fmla="*/ 897774 h 1828800"/>
              <a:gd name="connsiteX56" fmla="*/ 3025833 w 3144568"/>
              <a:gd name="connsiteY56" fmla="*/ 931025 h 1828800"/>
              <a:gd name="connsiteX57" fmla="*/ 3059084 w 3144568"/>
              <a:gd name="connsiteY57" fmla="*/ 980901 h 1828800"/>
              <a:gd name="connsiteX58" fmla="*/ 3108960 w 3144568"/>
              <a:gd name="connsiteY58" fmla="*/ 1014152 h 1828800"/>
              <a:gd name="connsiteX59" fmla="*/ 3092335 w 3144568"/>
              <a:gd name="connsiteY59" fmla="*/ 1047403 h 1828800"/>
              <a:gd name="connsiteX60" fmla="*/ 3042459 w 3144568"/>
              <a:gd name="connsiteY60" fmla="*/ 1014152 h 1828800"/>
              <a:gd name="connsiteX61" fmla="*/ 2975957 w 3144568"/>
              <a:gd name="connsiteY61" fmla="*/ 947650 h 1828800"/>
              <a:gd name="connsiteX62" fmla="*/ 2892829 w 3144568"/>
              <a:gd name="connsiteY62" fmla="*/ 892872 h 1828800"/>
              <a:gd name="connsiteX63" fmla="*/ 2776451 w 3144568"/>
              <a:gd name="connsiteY63" fmla="*/ 814647 h 1828800"/>
              <a:gd name="connsiteX64" fmla="*/ 2660073 w 3144568"/>
              <a:gd name="connsiteY64" fmla="*/ 748145 h 1828800"/>
              <a:gd name="connsiteX65" fmla="*/ 2510444 w 3144568"/>
              <a:gd name="connsiteY65" fmla="*/ 698269 h 1828800"/>
              <a:gd name="connsiteX66" fmla="*/ 2460568 w 3144568"/>
              <a:gd name="connsiteY66" fmla="*/ 681643 h 1828800"/>
              <a:gd name="connsiteX67" fmla="*/ 2360815 w 3144568"/>
              <a:gd name="connsiteY67" fmla="*/ 615141 h 1828800"/>
              <a:gd name="connsiteX68" fmla="*/ 2327564 w 3144568"/>
              <a:gd name="connsiteY68" fmla="*/ 565265 h 1828800"/>
              <a:gd name="connsiteX69" fmla="*/ 2227811 w 3144568"/>
              <a:gd name="connsiteY69" fmla="*/ 532014 h 1828800"/>
              <a:gd name="connsiteX70" fmla="*/ 2177935 w 3144568"/>
              <a:gd name="connsiteY70" fmla="*/ 498763 h 1828800"/>
              <a:gd name="connsiteX71" fmla="*/ 2091824 w 3144568"/>
              <a:gd name="connsiteY71" fmla="*/ 559369 h 1828800"/>
              <a:gd name="connsiteX72" fmla="*/ 1986245 w 3144568"/>
              <a:gd name="connsiteY72" fmla="*/ 597521 h 1828800"/>
              <a:gd name="connsiteX73" fmla="*/ 1744679 w 3144568"/>
              <a:gd name="connsiteY73" fmla="*/ 585798 h 1828800"/>
              <a:gd name="connsiteX74" fmla="*/ 1702617 w 3144568"/>
              <a:gd name="connsiteY74" fmla="*/ 651305 h 1828800"/>
              <a:gd name="connsiteX75" fmla="*/ 1627306 w 3144568"/>
              <a:gd name="connsiteY75" fmla="*/ 731520 h 1828800"/>
              <a:gd name="connsiteX76" fmla="*/ 1546168 w 3144568"/>
              <a:gd name="connsiteY76" fmla="*/ 748145 h 1828800"/>
              <a:gd name="connsiteX77" fmla="*/ 1446415 w 3144568"/>
              <a:gd name="connsiteY77" fmla="*/ 698269 h 1828800"/>
              <a:gd name="connsiteX78" fmla="*/ 1379913 w 3144568"/>
              <a:gd name="connsiteY78" fmla="*/ 714894 h 1828800"/>
              <a:gd name="connsiteX79" fmla="*/ 1330037 w 3144568"/>
              <a:gd name="connsiteY79" fmla="*/ 814647 h 1828800"/>
              <a:gd name="connsiteX80" fmla="*/ 1296786 w 3144568"/>
              <a:gd name="connsiteY80" fmla="*/ 881149 h 1828800"/>
              <a:gd name="connsiteX81" fmla="*/ 1254724 w 3144568"/>
              <a:gd name="connsiteY81" fmla="*/ 921220 h 1828800"/>
              <a:gd name="connsiteX82" fmla="*/ 1220479 w 3144568"/>
              <a:gd name="connsiteY82" fmla="*/ 971096 h 1828800"/>
              <a:gd name="connsiteX83" fmla="*/ 1149076 w 3144568"/>
              <a:gd name="connsiteY83" fmla="*/ 1057137 h 1828800"/>
              <a:gd name="connsiteX84" fmla="*/ 994543 w 3144568"/>
              <a:gd name="connsiteY84" fmla="*/ 1162787 h 1828800"/>
              <a:gd name="connsiteX85" fmla="*/ 931026 w 3144568"/>
              <a:gd name="connsiteY85" fmla="*/ 1212663 h 1828800"/>
              <a:gd name="connsiteX86" fmla="*/ 858627 w 3144568"/>
              <a:gd name="connsiteY86" fmla="*/ 1311422 h 1828800"/>
              <a:gd name="connsiteX87" fmla="*/ 748146 w 3144568"/>
              <a:gd name="connsiteY87" fmla="*/ 1406271 h 1828800"/>
              <a:gd name="connsiteX88" fmla="*/ 671839 w 3144568"/>
              <a:gd name="connsiteY88" fmla="*/ 1476682 h 1828800"/>
              <a:gd name="connsiteX89" fmla="*/ 588712 w 3144568"/>
              <a:gd name="connsiteY89" fmla="*/ 1559809 h 1828800"/>
              <a:gd name="connsiteX90" fmla="*/ 482139 w 3144568"/>
              <a:gd name="connsiteY90" fmla="*/ 1612669 h 1828800"/>
              <a:gd name="connsiteX91" fmla="*/ 382386 w 3144568"/>
              <a:gd name="connsiteY91" fmla="*/ 1662545 h 1828800"/>
              <a:gd name="connsiteX92" fmla="*/ 349135 w 3144568"/>
              <a:gd name="connsiteY92" fmla="*/ 1712421 h 1828800"/>
              <a:gd name="connsiteX93" fmla="*/ 299259 w 3144568"/>
              <a:gd name="connsiteY93" fmla="*/ 1745672 h 1828800"/>
              <a:gd name="connsiteX94" fmla="*/ 232757 w 3144568"/>
              <a:gd name="connsiteY94" fmla="*/ 1778923 h 1828800"/>
              <a:gd name="connsiteX95" fmla="*/ 116379 w 3144568"/>
              <a:gd name="connsiteY95" fmla="*/ 1812174 h 1828800"/>
              <a:gd name="connsiteX96" fmla="*/ 133004 w 3144568"/>
              <a:gd name="connsiteY96" fmla="*/ 1762298 h 1828800"/>
              <a:gd name="connsiteX97" fmla="*/ 232757 w 3144568"/>
              <a:gd name="connsiteY97"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29042 w 3144568"/>
              <a:gd name="connsiteY23" fmla="*/ 504732 h 1828800"/>
              <a:gd name="connsiteX24" fmla="*/ 1359380 w 3144568"/>
              <a:gd name="connsiteY24" fmla="*/ 427359 h 1828800"/>
              <a:gd name="connsiteX25" fmla="*/ 1379913 w 3144568"/>
              <a:gd name="connsiteY25" fmla="*/ 365760 h 1828800"/>
              <a:gd name="connsiteX26" fmla="*/ 1396539 w 3144568"/>
              <a:gd name="connsiteY26" fmla="*/ 299258 h 1828800"/>
              <a:gd name="connsiteX27" fmla="*/ 1479666 w 3144568"/>
              <a:gd name="connsiteY27" fmla="*/ 315883 h 1828800"/>
              <a:gd name="connsiteX28" fmla="*/ 1496291 w 3144568"/>
              <a:gd name="connsiteY28" fmla="*/ 365760 h 1828800"/>
              <a:gd name="connsiteX29" fmla="*/ 1579419 w 3144568"/>
              <a:gd name="connsiteY29" fmla="*/ 448887 h 1828800"/>
              <a:gd name="connsiteX30" fmla="*/ 1629295 w 3144568"/>
              <a:gd name="connsiteY30" fmla="*/ 432261 h 1828800"/>
              <a:gd name="connsiteX31" fmla="*/ 1662546 w 3144568"/>
              <a:gd name="connsiteY31" fmla="*/ 282632 h 1828800"/>
              <a:gd name="connsiteX32" fmla="*/ 1712422 w 3144568"/>
              <a:gd name="connsiteY32" fmla="*/ 232756 h 1828800"/>
              <a:gd name="connsiteX33" fmla="*/ 1762299 w 3144568"/>
              <a:gd name="connsiteY33" fmla="*/ 133003 h 1828800"/>
              <a:gd name="connsiteX34" fmla="*/ 1778924 w 3144568"/>
              <a:gd name="connsiteY34" fmla="*/ 83127 h 1828800"/>
              <a:gd name="connsiteX35" fmla="*/ 1828800 w 3144568"/>
              <a:gd name="connsiteY35" fmla="*/ 49876 h 1828800"/>
              <a:gd name="connsiteX36" fmla="*/ 1911928 w 3144568"/>
              <a:gd name="connsiteY36" fmla="*/ 116378 h 1828800"/>
              <a:gd name="connsiteX37" fmla="*/ 1978429 w 3144568"/>
              <a:gd name="connsiteY37" fmla="*/ 133003 h 1828800"/>
              <a:gd name="connsiteX38" fmla="*/ 2028306 w 3144568"/>
              <a:gd name="connsiteY38" fmla="*/ 166254 h 1828800"/>
              <a:gd name="connsiteX39" fmla="*/ 2111433 w 3144568"/>
              <a:gd name="connsiteY39" fmla="*/ 99752 h 1828800"/>
              <a:gd name="connsiteX40" fmla="*/ 2128059 w 3144568"/>
              <a:gd name="connsiteY40" fmla="*/ 49876 h 1828800"/>
              <a:gd name="connsiteX41" fmla="*/ 2161309 w 3144568"/>
              <a:gd name="connsiteY41" fmla="*/ 0 h 1828800"/>
              <a:gd name="connsiteX42" fmla="*/ 2244437 w 3144568"/>
              <a:gd name="connsiteY42" fmla="*/ 16625 h 1828800"/>
              <a:gd name="connsiteX43" fmla="*/ 2277688 w 3144568"/>
              <a:gd name="connsiteY43" fmla="*/ 116378 h 1828800"/>
              <a:gd name="connsiteX44" fmla="*/ 2344189 w 3144568"/>
              <a:gd name="connsiteY44" fmla="*/ 216130 h 1828800"/>
              <a:gd name="connsiteX45" fmla="*/ 2377440 w 3144568"/>
              <a:gd name="connsiteY45" fmla="*/ 266007 h 1828800"/>
              <a:gd name="connsiteX46" fmla="*/ 2410691 w 3144568"/>
              <a:gd name="connsiteY46" fmla="*/ 365760 h 1828800"/>
              <a:gd name="connsiteX47" fmla="*/ 2458579 w 3144568"/>
              <a:gd name="connsiteY47" fmla="*/ 411728 h 1828800"/>
              <a:gd name="connsiteX48" fmla="*/ 2508454 w 3144568"/>
              <a:gd name="connsiteY48" fmla="*/ 441071 h 1828800"/>
              <a:gd name="connsiteX49" fmla="*/ 2576946 w 3144568"/>
              <a:gd name="connsiteY49" fmla="*/ 482138 h 1828800"/>
              <a:gd name="connsiteX50" fmla="*/ 2726575 w 3144568"/>
              <a:gd name="connsiteY50" fmla="*/ 598516 h 1828800"/>
              <a:gd name="connsiteX51" fmla="*/ 2793077 w 3144568"/>
              <a:gd name="connsiteY51" fmla="*/ 665018 h 1828800"/>
              <a:gd name="connsiteX52" fmla="*/ 2826328 w 3144568"/>
              <a:gd name="connsiteY52" fmla="*/ 714894 h 1828800"/>
              <a:gd name="connsiteX53" fmla="*/ 2876204 w 3144568"/>
              <a:gd name="connsiteY53" fmla="*/ 748145 h 1828800"/>
              <a:gd name="connsiteX54" fmla="*/ 2942706 w 3144568"/>
              <a:gd name="connsiteY54" fmla="*/ 847898 h 1828800"/>
              <a:gd name="connsiteX55" fmla="*/ 2959331 w 3144568"/>
              <a:gd name="connsiteY55" fmla="*/ 897774 h 1828800"/>
              <a:gd name="connsiteX56" fmla="*/ 3025833 w 3144568"/>
              <a:gd name="connsiteY56" fmla="*/ 931025 h 1828800"/>
              <a:gd name="connsiteX57" fmla="*/ 3059084 w 3144568"/>
              <a:gd name="connsiteY57" fmla="*/ 980901 h 1828800"/>
              <a:gd name="connsiteX58" fmla="*/ 3108960 w 3144568"/>
              <a:gd name="connsiteY58" fmla="*/ 1014152 h 1828800"/>
              <a:gd name="connsiteX59" fmla="*/ 3092335 w 3144568"/>
              <a:gd name="connsiteY59" fmla="*/ 1047403 h 1828800"/>
              <a:gd name="connsiteX60" fmla="*/ 3042459 w 3144568"/>
              <a:gd name="connsiteY60" fmla="*/ 1014152 h 1828800"/>
              <a:gd name="connsiteX61" fmla="*/ 2975957 w 3144568"/>
              <a:gd name="connsiteY61" fmla="*/ 947650 h 1828800"/>
              <a:gd name="connsiteX62" fmla="*/ 2892829 w 3144568"/>
              <a:gd name="connsiteY62" fmla="*/ 892872 h 1828800"/>
              <a:gd name="connsiteX63" fmla="*/ 2776451 w 3144568"/>
              <a:gd name="connsiteY63" fmla="*/ 814647 h 1828800"/>
              <a:gd name="connsiteX64" fmla="*/ 2660073 w 3144568"/>
              <a:gd name="connsiteY64" fmla="*/ 748145 h 1828800"/>
              <a:gd name="connsiteX65" fmla="*/ 2510444 w 3144568"/>
              <a:gd name="connsiteY65" fmla="*/ 698269 h 1828800"/>
              <a:gd name="connsiteX66" fmla="*/ 2460568 w 3144568"/>
              <a:gd name="connsiteY66" fmla="*/ 681643 h 1828800"/>
              <a:gd name="connsiteX67" fmla="*/ 2360815 w 3144568"/>
              <a:gd name="connsiteY67" fmla="*/ 615141 h 1828800"/>
              <a:gd name="connsiteX68" fmla="*/ 2327564 w 3144568"/>
              <a:gd name="connsiteY68" fmla="*/ 565265 h 1828800"/>
              <a:gd name="connsiteX69" fmla="*/ 2227811 w 3144568"/>
              <a:gd name="connsiteY69" fmla="*/ 532014 h 1828800"/>
              <a:gd name="connsiteX70" fmla="*/ 2177935 w 3144568"/>
              <a:gd name="connsiteY70" fmla="*/ 498763 h 1828800"/>
              <a:gd name="connsiteX71" fmla="*/ 2091824 w 3144568"/>
              <a:gd name="connsiteY71" fmla="*/ 559369 h 1828800"/>
              <a:gd name="connsiteX72" fmla="*/ 1986245 w 3144568"/>
              <a:gd name="connsiteY72" fmla="*/ 597521 h 1828800"/>
              <a:gd name="connsiteX73" fmla="*/ 1744679 w 3144568"/>
              <a:gd name="connsiteY73" fmla="*/ 585798 h 1828800"/>
              <a:gd name="connsiteX74" fmla="*/ 1702617 w 3144568"/>
              <a:gd name="connsiteY74" fmla="*/ 651305 h 1828800"/>
              <a:gd name="connsiteX75" fmla="*/ 1627306 w 3144568"/>
              <a:gd name="connsiteY75" fmla="*/ 731520 h 1828800"/>
              <a:gd name="connsiteX76" fmla="*/ 1546168 w 3144568"/>
              <a:gd name="connsiteY76" fmla="*/ 748145 h 1828800"/>
              <a:gd name="connsiteX77" fmla="*/ 1446415 w 3144568"/>
              <a:gd name="connsiteY77" fmla="*/ 698269 h 1828800"/>
              <a:gd name="connsiteX78" fmla="*/ 1379913 w 3144568"/>
              <a:gd name="connsiteY78" fmla="*/ 714894 h 1828800"/>
              <a:gd name="connsiteX79" fmla="*/ 1330037 w 3144568"/>
              <a:gd name="connsiteY79" fmla="*/ 814647 h 1828800"/>
              <a:gd name="connsiteX80" fmla="*/ 1296786 w 3144568"/>
              <a:gd name="connsiteY80" fmla="*/ 881149 h 1828800"/>
              <a:gd name="connsiteX81" fmla="*/ 1254724 w 3144568"/>
              <a:gd name="connsiteY81" fmla="*/ 921220 h 1828800"/>
              <a:gd name="connsiteX82" fmla="*/ 1220479 w 3144568"/>
              <a:gd name="connsiteY82" fmla="*/ 971096 h 1828800"/>
              <a:gd name="connsiteX83" fmla="*/ 1149076 w 3144568"/>
              <a:gd name="connsiteY83" fmla="*/ 1057137 h 1828800"/>
              <a:gd name="connsiteX84" fmla="*/ 994543 w 3144568"/>
              <a:gd name="connsiteY84" fmla="*/ 1162787 h 1828800"/>
              <a:gd name="connsiteX85" fmla="*/ 931026 w 3144568"/>
              <a:gd name="connsiteY85" fmla="*/ 1212663 h 1828800"/>
              <a:gd name="connsiteX86" fmla="*/ 858627 w 3144568"/>
              <a:gd name="connsiteY86" fmla="*/ 1311422 h 1828800"/>
              <a:gd name="connsiteX87" fmla="*/ 748146 w 3144568"/>
              <a:gd name="connsiteY87" fmla="*/ 1406271 h 1828800"/>
              <a:gd name="connsiteX88" fmla="*/ 671839 w 3144568"/>
              <a:gd name="connsiteY88" fmla="*/ 1476682 h 1828800"/>
              <a:gd name="connsiteX89" fmla="*/ 588712 w 3144568"/>
              <a:gd name="connsiteY89" fmla="*/ 1559809 h 1828800"/>
              <a:gd name="connsiteX90" fmla="*/ 482139 w 3144568"/>
              <a:gd name="connsiteY90" fmla="*/ 1612669 h 1828800"/>
              <a:gd name="connsiteX91" fmla="*/ 382386 w 3144568"/>
              <a:gd name="connsiteY91" fmla="*/ 1662545 h 1828800"/>
              <a:gd name="connsiteX92" fmla="*/ 349135 w 3144568"/>
              <a:gd name="connsiteY92" fmla="*/ 1712421 h 1828800"/>
              <a:gd name="connsiteX93" fmla="*/ 299259 w 3144568"/>
              <a:gd name="connsiteY93" fmla="*/ 1745672 h 1828800"/>
              <a:gd name="connsiteX94" fmla="*/ 232757 w 3144568"/>
              <a:gd name="connsiteY94" fmla="*/ 1778923 h 1828800"/>
              <a:gd name="connsiteX95" fmla="*/ 116379 w 3144568"/>
              <a:gd name="connsiteY95" fmla="*/ 1812174 h 1828800"/>
              <a:gd name="connsiteX96" fmla="*/ 133004 w 3144568"/>
              <a:gd name="connsiteY96" fmla="*/ 1762298 h 1828800"/>
              <a:gd name="connsiteX97" fmla="*/ 232757 w 3144568"/>
              <a:gd name="connsiteY97"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29042 w 3144568"/>
              <a:gd name="connsiteY23" fmla="*/ 504732 h 1828800"/>
              <a:gd name="connsiteX24" fmla="*/ 1359380 w 3144568"/>
              <a:gd name="connsiteY24" fmla="*/ 427359 h 1828800"/>
              <a:gd name="connsiteX25" fmla="*/ 1379913 w 3144568"/>
              <a:gd name="connsiteY25" fmla="*/ 365760 h 1828800"/>
              <a:gd name="connsiteX26" fmla="*/ 1396539 w 3144568"/>
              <a:gd name="connsiteY26" fmla="*/ 299258 h 1828800"/>
              <a:gd name="connsiteX27" fmla="*/ 1479666 w 3144568"/>
              <a:gd name="connsiteY27" fmla="*/ 315883 h 1828800"/>
              <a:gd name="connsiteX28" fmla="*/ 1496291 w 3144568"/>
              <a:gd name="connsiteY28" fmla="*/ 365760 h 1828800"/>
              <a:gd name="connsiteX29" fmla="*/ 1579419 w 3144568"/>
              <a:gd name="connsiteY29" fmla="*/ 448887 h 1828800"/>
              <a:gd name="connsiteX30" fmla="*/ 1629295 w 3144568"/>
              <a:gd name="connsiteY30" fmla="*/ 432261 h 1828800"/>
              <a:gd name="connsiteX31" fmla="*/ 1674269 w 3144568"/>
              <a:gd name="connsiteY31" fmla="*/ 290447 h 1828800"/>
              <a:gd name="connsiteX32" fmla="*/ 1712422 w 3144568"/>
              <a:gd name="connsiteY32" fmla="*/ 232756 h 1828800"/>
              <a:gd name="connsiteX33" fmla="*/ 1762299 w 3144568"/>
              <a:gd name="connsiteY33" fmla="*/ 133003 h 1828800"/>
              <a:gd name="connsiteX34" fmla="*/ 1778924 w 3144568"/>
              <a:gd name="connsiteY34" fmla="*/ 83127 h 1828800"/>
              <a:gd name="connsiteX35" fmla="*/ 1828800 w 3144568"/>
              <a:gd name="connsiteY35" fmla="*/ 49876 h 1828800"/>
              <a:gd name="connsiteX36" fmla="*/ 1911928 w 3144568"/>
              <a:gd name="connsiteY36" fmla="*/ 116378 h 1828800"/>
              <a:gd name="connsiteX37" fmla="*/ 1978429 w 3144568"/>
              <a:gd name="connsiteY37" fmla="*/ 133003 h 1828800"/>
              <a:gd name="connsiteX38" fmla="*/ 2028306 w 3144568"/>
              <a:gd name="connsiteY38" fmla="*/ 166254 h 1828800"/>
              <a:gd name="connsiteX39" fmla="*/ 2111433 w 3144568"/>
              <a:gd name="connsiteY39" fmla="*/ 99752 h 1828800"/>
              <a:gd name="connsiteX40" fmla="*/ 2128059 w 3144568"/>
              <a:gd name="connsiteY40" fmla="*/ 49876 h 1828800"/>
              <a:gd name="connsiteX41" fmla="*/ 2161309 w 3144568"/>
              <a:gd name="connsiteY41" fmla="*/ 0 h 1828800"/>
              <a:gd name="connsiteX42" fmla="*/ 2244437 w 3144568"/>
              <a:gd name="connsiteY42" fmla="*/ 16625 h 1828800"/>
              <a:gd name="connsiteX43" fmla="*/ 2277688 w 3144568"/>
              <a:gd name="connsiteY43" fmla="*/ 116378 h 1828800"/>
              <a:gd name="connsiteX44" fmla="*/ 2344189 w 3144568"/>
              <a:gd name="connsiteY44" fmla="*/ 216130 h 1828800"/>
              <a:gd name="connsiteX45" fmla="*/ 2377440 w 3144568"/>
              <a:gd name="connsiteY45" fmla="*/ 266007 h 1828800"/>
              <a:gd name="connsiteX46" fmla="*/ 2410691 w 3144568"/>
              <a:gd name="connsiteY46" fmla="*/ 365760 h 1828800"/>
              <a:gd name="connsiteX47" fmla="*/ 2458579 w 3144568"/>
              <a:gd name="connsiteY47" fmla="*/ 411728 h 1828800"/>
              <a:gd name="connsiteX48" fmla="*/ 2508454 w 3144568"/>
              <a:gd name="connsiteY48" fmla="*/ 441071 h 1828800"/>
              <a:gd name="connsiteX49" fmla="*/ 2576946 w 3144568"/>
              <a:gd name="connsiteY49" fmla="*/ 482138 h 1828800"/>
              <a:gd name="connsiteX50" fmla="*/ 2726575 w 3144568"/>
              <a:gd name="connsiteY50" fmla="*/ 598516 h 1828800"/>
              <a:gd name="connsiteX51" fmla="*/ 2793077 w 3144568"/>
              <a:gd name="connsiteY51" fmla="*/ 665018 h 1828800"/>
              <a:gd name="connsiteX52" fmla="*/ 2826328 w 3144568"/>
              <a:gd name="connsiteY52" fmla="*/ 714894 h 1828800"/>
              <a:gd name="connsiteX53" fmla="*/ 2876204 w 3144568"/>
              <a:gd name="connsiteY53" fmla="*/ 748145 h 1828800"/>
              <a:gd name="connsiteX54" fmla="*/ 2942706 w 3144568"/>
              <a:gd name="connsiteY54" fmla="*/ 847898 h 1828800"/>
              <a:gd name="connsiteX55" fmla="*/ 2959331 w 3144568"/>
              <a:gd name="connsiteY55" fmla="*/ 897774 h 1828800"/>
              <a:gd name="connsiteX56" fmla="*/ 3025833 w 3144568"/>
              <a:gd name="connsiteY56" fmla="*/ 931025 h 1828800"/>
              <a:gd name="connsiteX57" fmla="*/ 3059084 w 3144568"/>
              <a:gd name="connsiteY57" fmla="*/ 980901 h 1828800"/>
              <a:gd name="connsiteX58" fmla="*/ 3108960 w 3144568"/>
              <a:gd name="connsiteY58" fmla="*/ 1014152 h 1828800"/>
              <a:gd name="connsiteX59" fmla="*/ 3092335 w 3144568"/>
              <a:gd name="connsiteY59" fmla="*/ 1047403 h 1828800"/>
              <a:gd name="connsiteX60" fmla="*/ 3042459 w 3144568"/>
              <a:gd name="connsiteY60" fmla="*/ 1014152 h 1828800"/>
              <a:gd name="connsiteX61" fmla="*/ 2975957 w 3144568"/>
              <a:gd name="connsiteY61" fmla="*/ 947650 h 1828800"/>
              <a:gd name="connsiteX62" fmla="*/ 2892829 w 3144568"/>
              <a:gd name="connsiteY62" fmla="*/ 892872 h 1828800"/>
              <a:gd name="connsiteX63" fmla="*/ 2776451 w 3144568"/>
              <a:gd name="connsiteY63" fmla="*/ 814647 h 1828800"/>
              <a:gd name="connsiteX64" fmla="*/ 2660073 w 3144568"/>
              <a:gd name="connsiteY64" fmla="*/ 748145 h 1828800"/>
              <a:gd name="connsiteX65" fmla="*/ 2510444 w 3144568"/>
              <a:gd name="connsiteY65" fmla="*/ 698269 h 1828800"/>
              <a:gd name="connsiteX66" fmla="*/ 2460568 w 3144568"/>
              <a:gd name="connsiteY66" fmla="*/ 681643 h 1828800"/>
              <a:gd name="connsiteX67" fmla="*/ 2360815 w 3144568"/>
              <a:gd name="connsiteY67" fmla="*/ 615141 h 1828800"/>
              <a:gd name="connsiteX68" fmla="*/ 2327564 w 3144568"/>
              <a:gd name="connsiteY68" fmla="*/ 565265 h 1828800"/>
              <a:gd name="connsiteX69" fmla="*/ 2227811 w 3144568"/>
              <a:gd name="connsiteY69" fmla="*/ 532014 h 1828800"/>
              <a:gd name="connsiteX70" fmla="*/ 2177935 w 3144568"/>
              <a:gd name="connsiteY70" fmla="*/ 498763 h 1828800"/>
              <a:gd name="connsiteX71" fmla="*/ 2091824 w 3144568"/>
              <a:gd name="connsiteY71" fmla="*/ 559369 h 1828800"/>
              <a:gd name="connsiteX72" fmla="*/ 1986245 w 3144568"/>
              <a:gd name="connsiteY72" fmla="*/ 597521 h 1828800"/>
              <a:gd name="connsiteX73" fmla="*/ 1744679 w 3144568"/>
              <a:gd name="connsiteY73" fmla="*/ 585798 h 1828800"/>
              <a:gd name="connsiteX74" fmla="*/ 1702617 w 3144568"/>
              <a:gd name="connsiteY74" fmla="*/ 651305 h 1828800"/>
              <a:gd name="connsiteX75" fmla="*/ 1627306 w 3144568"/>
              <a:gd name="connsiteY75" fmla="*/ 731520 h 1828800"/>
              <a:gd name="connsiteX76" fmla="*/ 1546168 w 3144568"/>
              <a:gd name="connsiteY76" fmla="*/ 748145 h 1828800"/>
              <a:gd name="connsiteX77" fmla="*/ 1446415 w 3144568"/>
              <a:gd name="connsiteY77" fmla="*/ 698269 h 1828800"/>
              <a:gd name="connsiteX78" fmla="*/ 1379913 w 3144568"/>
              <a:gd name="connsiteY78" fmla="*/ 714894 h 1828800"/>
              <a:gd name="connsiteX79" fmla="*/ 1330037 w 3144568"/>
              <a:gd name="connsiteY79" fmla="*/ 814647 h 1828800"/>
              <a:gd name="connsiteX80" fmla="*/ 1296786 w 3144568"/>
              <a:gd name="connsiteY80" fmla="*/ 881149 h 1828800"/>
              <a:gd name="connsiteX81" fmla="*/ 1254724 w 3144568"/>
              <a:gd name="connsiteY81" fmla="*/ 921220 h 1828800"/>
              <a:gd name="connsiteX82" fmla="*/ 1220479 w 3144568"/>
              <a:gd name="connsiteY82" fmla="*/ 971096 h 1828800"/>
              <a:gd name="connsiteX83" fmla="*/ 1149076 w 3144568"/>
              <a:gd name="connsiteY83" fmla="*/ 1057137 h 1828800"/>
              <a:gd name="connsiteX84" fmla="*/ 994543 w 3144568"/>
              <a:gd name="connsiteY84" fmla="*/ 1162787 h 1828800"/>
              <a:gd name="connsiteX85" fmla="*/ 931026 w 3144568"/>
              <a:gd name="connsiteY85" fmla="*/ 1212663 h 1828800"/>
              <a:gd name="connsiteX86" fmla="*/ 858627 w 3144568"/>
              <a:gd name="connsiteY86" fmla="*/ 1311422 h 1828800"/>
              <a:gd name="connsiteX87" fmla="*/ 748146 w 3144568"/>
              <a:gd name="connsiteY87" fmla="*/ 1406271 h 1828800"/>
              <a:gd name="connsiteX88" fmla="*/ 671839 w 3144568"/>
              <a:gd name="connsiteY88" fmla="*/ 1476682 h 1828800"/>
              <a:gd name="connsiteX89" fmla="*/ 588712 w 3144568"/>
              <a:gd name="connsiteY89" fmla="*/ 1559809 h 1828800"/>
              <a:gd name="connsiteX90" fmla="*/ 482139 w 3144568"/>
              <a:gd name="connsiteY90" fmla="*/ 1612669 h 1828800"/>
              <a:gd name="connsiteX91" fmla="*/ 382386 w 3144568"/>
              <a:gd name="connsiteY91" fmla="*/ 1662545 h 1828800"/>
              <a:gd name="connsiteX92" fmla="*/ 349135 w 3144568"/>
              <a:gd name="connsiteY92" fmla="*/ 1712421 h 1828800"/>
              <a:gd name="connsiteX93" fmla="*/ 299259 w 3144568"/>
              <a:gd name="connsiteY93" fmla="*/ 1745672 h 1828800"/>
              <a:gd name="connsiteX94" fmla="*/ 232757 w 3144568"/>
              <a:gd name="connsiteY94" fmla="*/ 1778923 h 1828800"/>
              <a:gd name="connsiteX95" fmla="*/ 116379 w 3144568"/>
              <a:gd name="connsiteY95" fmla="*/ 1812174 h 1828800"/>
              <a:gd name="connsiteX96" fmla="*/ 133004 w 3144568"/>
              <a:gd name="connsiteY96" fmla="*/ 1762298 h 1828800"/>
              <a:gd name="connsiteX97" fmla="*/ 232757 w 3144568"/>
              <a:gd name="connsiteY97"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29042 w 3144568"/>
              <a:gd name="connsiteY23" fmla="*/ 504732 h 1828800"/>
              <a:gd name="connsiteX24" fmla="*/ 1359380 w 3144568"/>
              <a:gd name="connsiteY24" fmla="*/ 427359 h 1828800"/>
              <a:gd name="connsiteX25" fmla="*/ 1379913 w 3144568"/>
              <a:gd name="connsiteY25" fmla="*/ 365760 h 1828800"/>
              <a:gd name="connsiteX26" fmla="*/ 1396539 w 3144568"/>
              <a:gd name="connsiteY26" fmla="*/ 299258 h 1828800"/>
              <a:gd name="connsiteX27" fmla="*/ 1479666 w 3144568"/>
              <a:gd name="connsiteY27" fmla="*/ 315883 h 1828800"/>
              <a:gd name="connsiteX28" fmla="*/ 1496291 w 3144568"/>
              <a:gd name="connsiteY28" fmla="*/ 365760 h 1828800"/>
              <a:gd name="connsiteX29" fmla="*/ 1579419 w 3144568"/>
              <a:gd name="connsiteY29" fmla="*/ 448887 h 1828800"/>
              <a:gd name="connsiteX30" fmla="*/ 1629295 w 3144568"/>
              <a:gd name="connsiteY30" fmla="*/ 432261 h 1828800"/>
              <a:gd name="connsiteX31" fmla="*/ 1674269 w 3144568"/>
              <a:gd name="connsiteY31" fmla="*/ 290447 h 1828800"/>
              <a:gd name="connsiteX32" fmla="*/ 1712422 w 3144568"/>
              <a:gd name="connsiteY32" fmla="*/ 232756 h 1828800"/>
              <a:gd name="connsiteX33" fmla="*/ 1762299 w 3144568"/>
              <a:gd name="connsiteY33" fmla="*/ 133003 h 1828800"/>
              <a:gd name="connsiteX34" fmla="*/ 1778924 w 3144568"/>
              <a:gd name="connsiteY34" fmla="*/ 83127 h 1828800"/>
              <a:gd name="connsiteX35" fmla="*/ 1828800 w 3144568"/>
              <a:gd name="connsiteY35" fmla="*/ 49876 h 1828800"/>
              <a:gd name="connsiteX36" fmla="*/ 1911928 w 3144568"/>
              <a:gd name="connsiteY36" fmla="*/ 116378 h 1828800"/>
              <a:gd name="connsiteX37" fmla="*/ 1978429 w 3144568"/>
              <a:gd name="connsiteY37" fmla="*/ 133003 h 1828800"/>
              <a:gd name="connsiteX38" fmla="*/ 2028306 w 3144568"/>
              <a:gd name="connsiteY38" fmla="*/ 166254 h 1828800"/>
              <a:gd name="connsiteX39" fmla="*/ 2111433 w 3144568"/>
              <a:gd name="connsiteY39" fmla="*/ 99752 h 1828800"/>
              <a:gd name="connsiteX40" fmla="*/ 2128059 w 3144568"/>
              <a:gd name="connsiteY40" fmla="*/ 49876 h 1828800"/>
              <a:gd name="connsiteX41" fmla="*/ 2161309 w 3144568"/>
              <a:gd name="connsiteY41" fmla="*/ 0 h 1828800"/>
              <a:gd name="connsiteX42" fmla="*/ 2244437 w 3144568"/>
              <a:gd name="connsiteY42" fmla="*/ 16625 h 1828800"/>
              <a:gd name="connsiteX43" fmla="*/ 2277688 w 3144568"/>
              <a:gd name="connsiteY43" fmla="*/ 116378 h 1828800"/>
              <a:gd name="connsiteX44" fmla="*/ 2344189 w 3144568"/>
              <a:gd name="connsiteY44" fmla="*/ 216130 h 1828800"/>
              <a:gd name="connsiteX45" fmla="*/ 2377440 w 3144568"/>
              <a:gd name="connsiteY45" fmla="*/ 266007 h 1828800"/>
              <a:gd name="connsiteX46" fmla="*/ 2410691 w 3144568"/>
              <a:gd name="connsiteY46" fmla="*/ 365760 h 1828800"/>
              <a:gd name="connsiteX47" fmla="*/ 2458579 w 3144568"/>
              <a:gd name="connsiteY47" fmla="*/ 411728 h 1828800"/>
              <a:gd name="connsiteX48" fmla="*/ 2508454 w 3144568"/>
              <a:gd name="connsiteY48" fmla="*/ 441071 h 1828800"/>
              <a:gd name="connsiteX49" fmla="*/ 2576946 w 3144568"/>
              <a:gd name="connsiteY49" fmla="*/ 482138 h 1828800"/>
              <a:gd name="connsiteX50" fmla="*/ 2726575 w 3144568"/>
              <a:gd name="connsiteY50" fmla="*/ 598516 h 1828800"/>
              <a:gd name="connsiteX51" fmla="*/ 2793077 w 3144568"/>
              <a:gd name="connsiteY51" fmla="*/ 665018 h 1828800"/>
              <a:gd name="connsiteX52" fmla="*/ 2826328 w 3144568"/>
              <a:gd name="connsiteY52" fmla="*/ 714894 h 1828800"/>
              <a:gd name="connsiteX53" fmla="*/ 2876204 w 3144568"/>
              <a:gd name="connsiteY53" fmla="*/ 748145 h 1828800"/>
              <a:gd name="connsiteX54" fmla="*/ 2942706 w 3144568"/>
              <a:gd name="connsiteY54" fmla="*/ 847898 h 1828800"/>
              <a:gd name="connsiteX55" fmla="*/ 2959331 w 3144568"/>
              <a:gd name="connsiteY55" fmla="*/ 897774 h 1828800"/>
              <a:gd name="connsiteX56" fmla="*/ 3025833 w 3144568"/>
              <a:gd name="connsiteY56" fmla="*/ 931025 h 1828800"/>
              <a:gd name="connsiteX57" fmla="*/ 3059084 w 3144568"/>
              <a:gd name="connsiteY57" fmla="*/ 980901 h 1828800"/>
              <a:gd name="connsiteX58" fmla="*/ 3108960 w 3144568"/>
              <a:gd name="connsiteY58" fmla="*/ 1014152 h 1828800"/>
              <a:gd name="connsiteX59" fmla="*/ 3092335 w 3144568"/>
              <a:gd name="connsiteY59" fmla="*/ 1047403 h 1828800"/>
              <a:gd name="connsiteX60" fmla="*/ 3042459 w 3144568"/>
              <a:gd name="connsiteY60" fmla="*/ 1014152 h 1828800"/>
              <a:gd name="connsiteX61" fmla="*/ 2975957 w 3144568"/>
              <a:gd name="connsiteY61" fmla="*/ 947650 h 1828800"/>
              <a:gd name="connsiteX62" fmla="*/ 2892829 w 3144568"/>
              <a:gd name="connsiteY62" fmla="*/ 892872 h 1828800"/>
              <a:gd name="connsiteX63" fmla="*/ 2776451 w 3144568"/>
              <a:gd name="connsiteY63" fmla="*/ 814647 h 1828800"/>
              <a:gd name="connsiteX64" fmla="*/ 2660073 w 3144568"/>
              <a:gd name="connsiteY64" fmla="*/ 748145 h 1828800"/>
              <a:gd name="connsiteX65" fmla="*/ 2510444 w 3144568"/>
              <a:gd name="connsiteY65" fmla="*/ 698269 h 1828800"/>
              <a:gd name="connsiteX66" fmla="*/ 2460568 w 3144568"/>
              <a:gd name="connsiteY66" fmla="*/ 681643 h 1828800"/>
              <a:gd name="connsiteX67" fmla="*/ 2360815 w 3144568"/>
              <a:gd name="connsiteY67" fmla="*/ 615141 h 1828800"/>
              <a:gd name="connsiteX68" fmla="*/ 2327564 w 3144568"/>
              <a:gd name="connsiteY68" fmla="*/ 565265 h 1828800"/>
              <a:gd name="connsiteX69" fmla="*/ 2227811 w 3144568"/>
              <a:gd name="connsiteY69" fmla="*/ 532014 h 1828800"/>
              <a:gd name="connsiteX70" fmla="*/ 2177935 w 3144568"/>
              <a:gd name="connsiteY70" fmla="*/ 498763 h 1828800"/>
              <a:gd name="connsiteX71" fmla="*/ 2091824 w 3144568"/>
              <a:gd name="connsiteY71" fmla="*/ 559369 h 1828800"/>
              <a:gd name="connsiteX72" fmla="*/ 1986245 w 3144568"/>
              <a:gd name="connsiteY72" fmla="*/ 597521 h 1828800"/>
              <a:gd name="connsiteX73" fmla="*/ 1744679 w 3144568"/>
              <a:gd name="connsiteY73" fmla="*/ 585798 h 1828800"/>
              <a:gd name="connsiteX74" fmla="*/ 1702617 w 3144568"/>
              <a:gd name="connsiteY74" fmla="*/ 651305 h 1828800"/>
              <a:gd name="connsiteX75" fmla="*/ 1627306 w 3144568"/>
              <a:gd name="connsiteY75" fmla="*/ 731520 h 1828800"/>
              <a:gd name="connsiteX76" fmla="*/ 1546168 w 3144568"/>
              <a:gd name="connsiteY76" fmla="*/ 748145 h 1828800"/>
              <a:gd name="connsiteX77" fmla="*/ 1446415 w 3144568"/>
              <a:gd name="connsiteY77" fmla="*/ 698269 h 1828800"/>
              <a:gd name="connsiteX78" fmla="*/ 1379913 w 3144568"/>
              <a:gd name="connsiteY78" fmla="*/ 714894 h 1828800"/>
              <a:gd name="connsiteX79" fmla="*/ 1330037 w 3144568"/>
              <a:gd name="connsiteY79" fmla="*/ 814647 h 1828800"/>
              <a:gd name="connsiteX80" fmla="*/ 1296786 w 3144568"/>
              <a:gd name="connsiteY80" fmla="*/ 881149 h 1828800"/>
              <a:gd name="connsiteX81" fmla="*/ 1254724 w 3144568"/>
              <a:gd name="connsiteY81" fmla="*/ 921220 h 1828800"/>
              <a:gd name="connsiteX82" fmla="*/ 1220479 w 3144568"/>
              <a:gd name="connsiteY82" fmla="*/ 971096 h 1828800"/>
              <a:gd name="connsiteX83" fmla="*/ 1149076 w 3144568"/>
              <a:gd name="connsiteY83" fmla="*/ 1057137 h 1828800"/>
              <a:gd name="connsiteX84" fmla="*/ 994543 w 3144568"/>
              <a:gd name="connsiteY84" fmla="*/ 1162787 h 1828800"/>
              <a:gd name="connsiteX85" fmla="*/ 931026 w 3144568"/>
              <a:gd name="connsiteY85" fmla="*/ 1212663 h 1828800"/>
              <a:gd name="connsiteX86" fmla="*/ 858627 w 3144568"/>
              <a:gd name="connsiteY86" fmla="*/ 1311422 h 1828800"/>
              <a:gd name="connsiteX87" fmla="*/ 748146 w 3144568"/>
              <a:gd name="connsiteY87" fmla="*/ 1406271 h 1828800"/>
              <a:gd name="connsiteX88" fmla="*/ 671839 w 3144568"/>
              <a:gd name="connsiteY88" fmla="*/ 1476682 h 1828800"/>
              <a:gd name="connsiteX89" fmla="*/ 588712 w 3144568"/>
              <a:gd name="connsiteY89" fmla="*/ 1559809 h 1828800"/>
              <a:gd name="connsiteX90" fmla="*/ 482139 w 3144568"/>
              <a:gd name="connsiteY90" fmla="*/ 1612669 h 1828800"/>
              <a:gd name="connsiteX91" fmla="*/ 382386 w 3144568"/>
              <a:gd name="connsiteY91" fmla="*/ 1662545 h 1828800"/>
              <a:gd name="connsiteX92" fmla="*/ 349135 w 3144568"/>
              <a:gd name="connsiteY92" fmla="*/ 1712421 h 1828800"/>
              <a:gd name="connsiteX93" fmla="*/ 299259 w 3144568"/>
              <a:gd name="connsiteY93" fmla="*/ 1745672 h 1828800"/>
              <a:gd name="connsiteX94" fmla="*/ 232757 w 3144568"/>
              <a:gd name="connsiteY94" fmla="*/ 1778923 h 1828800"/>
              <a:gd name="connsiteX95" fmla="*/ 116379 w 3144568"/>
              <a:gd name="connsiteY95" fmla="*/ 1812174 h 1828800"/>
              <a:gd name="connsiteX96" fmla="*/ 133004 w 3144568"/>
              <a:gd name="connsiteY96" fmla="*/ 1762298 h 1828800"/>
              <a:gd name="connsiteX97" fmla="*/ 232757 w 3144568"/>
              <a:gd name="connsiteY97" fmla="*/ 1745672 h 1828800"/>
              <a:gd name="connsiteX0" fmla="*/ 0 w 3144568"/>
              <a:gd name="connsiteY0" fmla="*/ 1828800 h 1828800"/>
              <a:gd name="connsiteX1" fmla="*/ 83128 w 3144568"/>
              <a:gd name="connsiteY1" fmla="*/ 1795549 h 1828800"/>
              <a:gd name="connsiteX2" fmla="*/ 133004 w 3144568"/>
              <a:gd name="connsiteY2" fmla="*/ 1778923 h 1828800"/>
              <a:gd name="connsiteX3" fmla="*/ 149629 w 3144568"/>
              <a:gd name="connsiteY3" fmla="*/ 1729047 h 1828800"/>
              <a:gd name="connsiteX4" fmla="*/ 249382 w 3144568"/>
              <a:gd name="connsiteY4" fmla="*/ 1695796 h 1828800"/>
              <a:gd name="connsiteX5" fmla="*/ 299259 w 3144568"/>
              <a:gd name="connsiteY5" fmla="*/ 1662545 h 1828800"/>
              <a:gd name="connsiteX6" fmla="*/ 399011 w 3144568"/>
              <a:gd name="connsiteY6" fmla="*/ 1629294 h 1828800"/>
              <a:gd name="connsiteX7" fmla="*/ 448888 w 3144568"/>
              <a:gd name="connsiteY7" fmla="*/ 1579418 h 1828800"/>
              <a:gd name="connsiteX8" fmla="*/ 482139 w 3144568"/>
              <a:gd name="connsiteY8" fmla="*/ 1529541 h 1828800"/>
              <a:gd name="connsiteX9" fmla="*/ 532015 w 3144568"/>
              <a:gd name="connsiteY9" fmla="*/ 1496290 h 1828800"/>
              <a:gd name="connsiteX10" fmla="*/ 548640 w 3144568"/>
              <a:gd name="connsiteY10" fmla="*/ 1446414 h 1828800"/>
              <a:gd name="connsiteX11" fmla="*/ 598517 w 3144568"/>
              <a:gd name="connsiteY11" fmla="*/ 1429789 h 1828800"/>
              <a:gd name="connsiteX12" fmla="*/ 648393 w 3144568"/>
              <a:gd name="connsiteY12" fmla="*/ 1396538 h 1828800"/>
              <a:gd name="connsiteX13" fmla="*/ 718802 w 3144568"/>
              <a:gd name="connsiteY13" fmla="*/ 1324139 h 1828800"/>
              <a:gd name="connsiteX14" fmla="*/ 763777 w 3144568"/>
              <a:gd name="connsiteY14" fmla="*/ 1266448 h 1828800"/>
              <a:gd name="connsiteX15" fmla="*/ 881149 w 3144568"/>
              <a:gd name="connsiteY15" fmla="*/ 1113905 h 1828800"/>
              <a:gd name="connsiteX16" fmla="*/ 997528 w 3144568"/>
              <a:gd name="connsiteY16" fmla="*/ 980901 h 1828800"/>
              <a:gd name="connsiteX17" fmla="*/ 1055220 w 3144568"/>
              <a:gd name="connsiteY17" fmla="*/ 944737 h 1828800"/>
              <a:gd name="connsiteX18" fmla="*/ 1130531 w 3144568"/>
              <a:gd name="connsiteY18" fmla="*/ 881149 h 1828800"/>
              <a:gd name="connsiteX19" fmla="*/ 1163782 w 3144568"/>
              <a:gd name="connsiteY19" fmla="*/ 831272 h 1828800"/>
              <a:gd name="connsiteX20" fmla="*/ 1180408 w 3144568"/>
              <a:gd name="connsiteY20" fmla="*/ 781396 h 1828800"/>
              <a:gd name="connsiteX21" fmla="*/ 1230284 w 3144568"/>
              <a:gd name="connsiteY21" fmla="*/ 764770 h 1828800"/>
              <a:gd name="connsiteX22" fmla="*/ 1246909 w 3144568"/>
              <a:gd name="connsiteY22" fmla="*/ 714894 h 1828800"/>
              <a:gd name="connsiteX23" fmla="*/ 1329042 w 3144568"/>
              <a:gd name="connsiteY23" fmla="*/ 504732 h 1828800"/>
              <a:gd name="connsiteX24" fmla="*/ 1359380 w 3144568"/>
              <a:gd name="connsiteY24" fmla="*/ 427359 h 1828800"/>
              <a:gd name="connsiteX25" fmla="*/ 1379913 w 3144568"/>
              <a:gd name="connsiteY25" fmla="*/ 365760 h 1828800"/>
              <a:gd name="connsiteX26" fmla="*/ 1396539 w 3144568"/>
              <a:gd name="connsiteY26" fmla="*/ 299258 h 1828800"/>
              <a:gd name="connsiteX27" fmla="*/ 1479666 w 3144568"/>
              <a:gd name="connsiteY27" fmla="*/ 315883 h 1828800"/>
              <a:gd name="connsiteX28" fmla="*/ 1496291 w 3144568"/>
              <a:gd name="connsiteY28" fmla="*/ 365760 h 1828800"/>
              <a:gd name="connsiteX29" fmla="*/ 1579419 w 3144568"/>
              <a:gd name="connsiteY29" fmla="*/ 448887 h 1828800"/>
              <a:gd name="connsiteX30" fmla="*/ 1629295 w 3144568"/>
              <a:gd name="connsiteY30" fmla="*/ 432261 h 1828800"/>
              <a:gd name="connsiteX31" fmla="*/ 1674269 w 3144568"/>
              <a:gd name="connsiteY31" fmla="*/ 290447 h 1828800"/>
              <a:gd name="connsiteX32" fmla="*/ 1712422 w 3144568"/>
              <a:gd name="connsiteY32" fmla="*/ 232756 h 1828800"/>
              <a:gd name="connsiteX33" fmla="*/ 1762299 w 3144568"/>
              <a:gd name="connsiteY33" fmla="*/ 133003 h 1828800"/>
              <a:gd name="connsiteX34" fmla="*/ 1778924 w 3144568"/>
              <a:gd name="connsiteY34" fmla="*/ 83127 h 1828800"/>
              <a:gd name="connsiteX35" fmla="*/ 1828800 w 3144568"/>
              <a:gd name="connsiteY35" fmla="*/ 49876 h 1828800"/>
              <a:gd name="connsiteX36" fmla="*/ 1911928 w 3144568"/>
              <a:gd name="connsiteY36" fmla="*/ 116378 h 1828800"/>
              <a:gd name="connsiteX37" fmla="*/ 1978429 w 3144568"/>
              <a:gd name="connsiteY37" fmla="*/ 133003 h 1828800"/>
              <a:gd name="connsiteX38" fmla="*/ 2028306 w 3144568"/>
              <a:gd name="connsiteY38" fmla="*/ 166254 h 1828800"/>
              <a:gd name="connsiteX39" fmla="*/ 2111433 w 3144568"/>
              <a:gd name="connsiteY39" fmla="*/ 99752 h 1828800"/>
              <a:gd name="connsiteX40" fmla="*/ 2128059 w 3144568"/>
              <a:gd name="connsiteY40" fmla="*/ 49876 h 1828800"/>
              <a:gd name="connsiteX41" fmla="*/ 2161309 w 3144568"/>
              <a:gd name="connsiteY41" fmla="*/ 0 h 1828800"/>
              <a:gd name="connsiteX42" fmla="*/ 2244437 w 3144568"/>
              <a:gd name="connsiteY42" fmla="*/ 16625 h 1828800"/>
              <a:gd name="connsiteX43" fmla="*/ 2277688 w 3144568"/>
              <a:gd name="connsiteY43" fmla="*/ 116378 h 1828800"/>
              <a:gd name="connsiteX44" fmla="*/ 2344189 w 3144568"/>
              <a:gd name="connsiteY44" fmla="*/ 216130 h 1828800"/>
              <a:gd name="connsiteX45" fmla="*/ 2377440 w 3144568"/>
              <a:gd name="connsiteY45" fmla="*/ 266007 h 1828800"/>
              <a:gd name="connsiteX46" fmla="*/ 2410691 w 3144568"/>
              <a:gd name="connsiteY46" fmla="*/ 365760 h 1828800"/>
              <a:gd name="connsiteX47" fmla="*/ 2458579 w 3144568"/>
              <a:gd name="connsiteY47" fmla="*/ 411728 h 1828800"/>
              <a:gd name="connsiteX48" fmla="*/ 2508454 w 3144568"/>
              <a:gd name="connsiteY48" fmla="*/ 441071 h 1828800"/>
              <a:gd name="connsiteX49" fmla="*/ 2576946 w 3144568"/>
              <a:gd name="connsiteY49" fmla="*/ 482138 h 1828800"/>
              <a:gd name="connsiteX50" fmla="*/ 2726575 w 3144568"/>
              <a:gd name="connsiteY50" fmla="*/ 598516 h 1828800"/>
              <a:gd name="connsiteX51" fmla="*/ 2793077 w 3144568"/>
              <a:gd name="connsiteY51" fmla="*/ 665018 h 1828800"/>
              <a:gd name="connsiteX52" fmla="*/ 2826328 w 3144568"/>
              <a:gd name="connsiteY52" fmla="*/ 714894 h 1828800"/>
              <a:gd name="connsiteX53" fmla="*/ 2876204 w 3144568"/>
              <a:gd name="connsiteY53" fmla="*/ 748145 h 1828800"/>
              <a:gd name="connsiteX54" fmla="*/ 2942706 w 3144568"/>
              <a:gd name="connsiteY54" fmla="*/ 847898 h 1828800"/>
              <a:gd name="connsiteX55" fmla="*/ 2959331 w 3144568"/>
              <a:gd name="connsiteY55" fmla="*/ 897774 h 1828800"/>
              <a:gd name="connsiteX56" fmla="*/ 3025833 w 3144568"/>
              <a:gd name="connsiteY56" fmla="*/ 931025 h 1828800"/>
              <a:gd name="connsiteX57" fmla="*/ 3059084 w 3144568"/>
              <a:gd name="connsiteY57" fmla="*/ 980901 h 1828800"/>
              <a:gd name="connsiteX58" fmla="*/ 3108960 w 3144568"/>
              <a:gd name="connsiteY58" fmla="*/ 1014152 h 1828800"/>
              <a:gd name="connsiteX59" fmla="*/ 3092335 w 3144568"/>
              <a:gd name="connsiteY59" fmla="*/ 1047403 h 1828800"/>
              <a:gd name="connsiteX60" fmla="*/ 3042459 w 3144568"/>
              <a:gd name="connsiteY60" fmla="*/ 1014152 h 1828800"/>
              <a:gd name="connsiteX61" fmla="*/ 2975957 w 3144568"/>
              <a:gd name="connsiteY61" fmla="*/ 947650 h 1828800"/>
              <a:gd name="connsiteX62" fmla="*/ 2892829 w 3144568"/>
              <a:gd name="connsiteY62" fmla="*/ 892872 h 1828800"/>
              <a:gd name="connsiteX63" fmla="*/ 2776451 w 3144568"/>
              <a:gd name="connsiteY63" fmla="*/ 814647 h 1828800"/>
              <a:gd name="connsiteX64" fmla="*/ 2660073 w 3144568"/>
              <a:gd name="connsiteY64" fmla="*/ 748145 h 1828800"/>
              <a:gd name="connsiteX65" fmla="*/ 2510444 w 3144568"/>
              <a:gd name="connsiteY65" fmla="*/ 698269 h 1828800"/>
              <a:gd name="connsiteX66" fmla="*/ 2460568 w 3144568"/>
              <a:gd name="connsiteY66" fmla="*/ 681643 h 1828800"/>
              <a:gd name="connsiteX67" fmla="*/ 2360815 w 3144568"/>
              <a:gd name="connsiteY67" fmla="*/ 615141 h 1828800"/>
              <a:gd name="connsiteX68" fmla="*/ 2327564 w 3144568"/>
              <a:gd name="connsiteY68" fmla="*/ 565265 h 1828800"/>
              <a:gd name="connsiteX69" fmla="*/ 2227811 w 3144568"/>
              <a:gd name="connsiteY69" fmla="*/ 532014 h 1828800"/>
              <a:gd name="connsiteX70" fmla="*/ 2177935 w 3144568"/>
              <a:gd name="connsiteY70" fmla="*/ 498763 h 1828800"/>
              <a:gd name="connsiteX71" fmla="*/ 2091824 w 3144568"/>
              <a:gd name="connsiteY71" fmla="*/ 559369 h 1828800"/>
              <a:gd name="connsiteX72" fmla="*/ 1986245 w 3144568"/>
              <a:gd name="connsiteY72" fmla="*/ 597521 h 1828800"/>
              <a:gd name="connsiteX73" fmla="*/ 1744679 w 3144568"/>
              <a:gd name="connsiteY73" fmla="*/ 585798 h 1828800"/>
              <a:gd name="connsiteX74" fmla="*/ 1702617 w 3144568"/>
              <a:gd name="connsiteY74" fmla="*/ 651305 h 1828800"/>
              <a:gd name="connsiteX75" fmla="*/ 1627306 w 3144568"/>
              <a:gd name="connsiteY75" fmla="*/ 731520 h 1828800"/>
              <a:gd name="connsiteX76" fmla="*/ 1546168 w 3144568"/>
              <a:gd name="connsiteY76" fmla="*/ 748145 h 1828800"/>
              <a:gd name="connsiteX77" fmla="*/ 1446415 w 3144568"/>
              <a:gd name="connsiteY77" fmla="*/ 698269 h 1828800"/>
              <a:gd name="connsiteX78" fmla="*/ 1379913 w 3144568"/>
              <a:gd name="connsiteY78" fmla="*/ 714894 h 1828800"/>
              <a:gd name="connsiteX79" fmla="*/ 1330037 w 3144568"/>
              <a:gd name="connsiteY79" fmla="*/ 814647 h 1828800"/>
              <a:gd name="connsiteX80" fmla="*/ 1296786 w 3144568"/>
              <a:gd name="connsiteY80" fmla="*/ 881149 h 1828800"/>
              <a:gd name="connsiteX81" fmla="*/ 1254724 w 3144568"/>
              <a:gd name="connsiteY81" fmla="*/ 921220 h 1828800"/>
              <a:gd name="connsiteX82" fmla="*/ 1220479 w 3144568"/>
              <a:gd name="connsiteY82" fmla="*/ 971096 h 1828800"/>
              <a:gd name="connsiteX83" fmla="*/ 1149076 w 3144568"/>
              <a:gd name="connsiteY83" fmla="*/ 1057137 h 1828800"/>
              <a:gd name="connsiteX84" fmla="*/ 994543 w 3144568"/>
              <a:gd name="connsiteY84" fmla="*/ 1162787 h 1828800"/>
              <a:gd name="connsiteX85" fmla="*/ 931026 w 3144568"/>
              <a:gd name="connsiteY85" fmla="*/ 1212663 h 1828800"/>
              <a:gd name="connsiteX86" fmla="*/ 858627 w 3144568"/>
              <a:gd name="connsiteY86" fmla="*/ 1311422 h 1828800"/>
              <a:gd name="connsiteX87" fmla="*/ 748146 w 3144568"/>
              <a:gd name="connsiteY87" fmla="*/ 1406271 h 1828800"/>
              <a:gd name="connsiteX88" fmla="*/ 671839 w 3144568"/>
              <a:gd name="connsiteY88" fmla="*/ 1476682 h 1828800"/>
              <a:gd name="connsiteX89" fmla="*/ 588712 w 3144568"/>
              <a:gd name="connsiteY89" fmla="*/ 1559809 h 1828800"/>
              <a:gd name="connsiteX90" fmla="*/ 482139 w 3144568"/>
              <a:gd name="connsiteY90" fmla="*/ 1612669 h 1828800"/>
              <a:gd name="connsiteX91" fmla="*/ 382386 w 3144568"/>
              <a:gd name="connsiteY91" fmla="*/ 1662545 h 1828800"/>
              <a:gd name="connsiteX92" fmla="*/ 349135 w 3144568"/>
              <a:gd name="connsiteY92" fmla="*/ 1712421 h 1828800"/>
              <a:gd name="connsiteX93" fmla="*/ 299259 w 3144568"/>
              <a:gd name="connsiteY93" fmla="*/ 1745672 h 1828800"/>
              <a:gd name="connsiteX94" fmla="*/ 232757 w 3144568"/>
              <a:gd name="connsiteY94" fmla="*/ 1778923 h 1828800"/>
              <a:gd name="connsiteX95" fmla="*/ 116379 w 3144568"/>
              <a:gd name="connsiteY95" fmla="*/ 1812174 h 1828800"/>
              <a:gd name="connsiteX96" fmla="*/ 133004 w 3144568"/>
              <a:gd name="connsiteY96" fmla="*/ 1762298 h 1828800"/>
              <a:gd name="connsiteX0" fmla="*/ 0 w 3144568"/>
              <a:gd name="connsiteY0" fmla="*/ 1828800 h 1828800"/>
              <a:gd name="connsiteX1" fmla="*/ 83128 w 3144568"/>
              <a:gd name="connsiteY1" fmla="*/ 1795549 h 1828800"/>
              <a:gd name="connsiteX2" fmla="*/ 133004 w 3144568"/>
              <a:gd name="connsiteY2" fmla="*/ 1778923 h 1828800"/>
              <a:gd name="connsiteX3" fmla="*/ 249382 w 3144568"/>
              <a:gd name="connsiteY3" fmla="*/ 1695796 h 1828800"/>
              <a:gd name="connsiteX4" fmla="*/ 299259 w 3144568"/>
              <a:gd name="connsiteY4" fmla="*/ 1662545 h 1828800"/>
              <a:gd name="connsiteX5" fmla="*/ 399011 w 3144568"/>
              <a:gd name="connsiteY5" fmla="*/ 1629294 h 1828800"/>
              <a:gd name="connsiteX6" fmla="*/ 448888 w 3144568"/>
              <a:gd name="connsiteY6" fmla="*/ 1579418 h 1828800"/>
              <a:gd name="connsiteX7" fmla="*/ 482139 w 3144568"/>
              <a:gd name="connsiteY7" fmla="*/ 1529541 h 1828800"/>
              <a:gd name="connsiteX8" fmla="*/ 532015 w 3144568"/>
              <a:gd name="connsiteY8" fmla="*/ 1496290 h 1828800"/>
              <a:gd name="connsiteX9" fmla="*/ 548640 w 3144568"/>
              <a:gd name="connsiteY9" fmla="*/ 1446414 h 1828800"/>
              <a:gd name="connsiteX10" fmla="*/ 598517 w 3144568"/>
              <a:gd name="connsiteY10" fmla="*/ 1429789 h 1828800"/>
              <a:gd name="connsiteX11" fmla="*/ 648393 w 3144568"/>
              <a:gd name="connsiteY11" fmla="*/ 1396538 h 1828800"/>
              <a:gd name="connsiteX12" fmla="*/ 718802 w 3144568"/>
              <a:gd name="connsiteY12" fmla="*/ 1324139 h 1828800"/>
              <a:gd name="connsiteX13" fmla="*/ 763777 w 3144568"/>
              <a:gd name="connsiteY13" fmla="*/ 1266448 h 1828800"/>
              <a:gd name="connsiteX14" fmla="*/ 881149 w 3144568"/>
              <a:gd name="connsiteY14" fmla="*/ 1113905 h 1828800"/>
              <a:gd name="connsiteX15" fmla="*/ 997528 w 3144568"/>
              <a:gd name="connsiteY15" fmla="*/ 980901 h 1828800"/>
              <a:gd name="connsiteX16" fmla="*/ 1055220 w 3144568"/>
              <a:gd name="connsiteY16" fmla="*/ 944737 h 1828800"/>
              <a:gd name="connsiteX17" fmla="*/ 1130531 w 3144568"/>
              <a:gd name="connsiteY17" fmla="*/ 881149 h 1828800"/>
              <a:gd name="connsiteX18" fmla="*/ 1163782 w 3144568"/>
              <a:gd name="connsiteY18" fmla="*/ 831272 h 1828800"/>
              <a:gd name="connsiteX19" fmla="*/ 1180408 w 3144568"/>
              <a:gd name="connsiteY19" fmla="*/ 781396 h 1828800"/>
              <a:gd name="connsiteX20" fmla="*/ 1230284 w 3144568"/>
              <a:gd name="connsiteY20" fmla="*/ 764770 h 1828800"/>
              <a:gd name="connsiteX21" fmla="*/ 1246909 w 3144568"/>
              <a:gd name="connsiteY21" fmla="*/ 714894 h 1828800"/>
              <a:gd name="connsiteX22" fmla="*/ 1329042 w 3144568"/>
              <a:gd name="connsiteY22" fmla="*/ 504732 h 1828800"/>
              <a:gd name="connsiteX23" fmla="*/ 1359380 w 3144568"/>
              <a:gd name="connsiteY23" fmla="*/ 427359 h 1828800"/>
              <a:gd name="connsiteX24" fmla="*/ 1379913 w 3144568"/>
              <a:gd name="connsiteY24" fmla="*/ 365760 h 1828800"/>
              <a:gd name="connsiteX25" fmla="*/ 1396539 w 3144568"/>
              <a:gd name="connsiteY25" fmla="*/ 299258 h 1828800"/>
              <a:gd name="connsiteX26" fmla="*/ 1479666 w 3144568"/>
              <a:gd name="connsiteY26" fmla="*/ 315883 h 1828800"/>
              <a:gd name="connsiteX27" fmla="*/ 1496291 w 3144568"/>
              <a:gd name="connsiteY27" fmla="*/ 365760 h 1828800"/>
              <a:gd name="connsiteX28" fmla="*/ 1579419 w 3144568"/>
              <a:gd name="connsiteY28" fmla="*/ 448887 h 1828800"/>
              <a:gd name="connsiteX29" fmla="*/ 1629295 w 3144568"/>
              <a:gd name="connsiteY29" fmla="*/ 432261 h 1828800"/>
              <a:gd name="connsiteX30" fmla="*/ 1674269 w 3144568"/>
              <a:gd name="connsiteY30" fmla="*/ 290447 h 1828800"/>
              <a:gd name="connsiteX31" fmla="*/ 1712422 w 3144568"/>
              <a:gd name="connsiteY31" fmla="*/ 232756 h 1828800"/>
              <a:gd name="connsiteX32" fmla="*/ 1762299 w 3144568"/>
              <a:gd name="connsiteY32" fmla="*/ 133003 h 1828800"/>
              <a:gd name="connsiteX33" fmla="*/ 1778924 w 3144568"/>
              <a:gd name="connsiteY33" fmla="*/ 83127 h 1828800"/>
              <a:gd name="connsiteX34" fmla="*/ 1828800 w 3144568"/>
              <a:gd name="connsiteY34" fmla="*/ 49876 h 1828800"/>
              <a:gd name="connsiteX35" fmla="*/ 1911928 w 3144568"/>
              <a:gd name="connsiteY35" fmla="*/ 116378 h 1828800"/>
              <a:gd name="connsiteX36" fmla="*/ 1978429 w 3144568"/>
              <a:gd name="connsiteY36" fmla="*/ 133003 h 1828800"/>
              <a:gd name="connsiteX37" fmla="*/ 2028306 w 3144568"/>
              <a:gd name="connsiteY37" fmla="*/ 166254 h 1828800"/>
              <a:gd name="connsiteX38" fmla="*/ 2111433 w 3144568"/>
              <a:gd name="connsiteY38" fmla="*/ 99752 h 1828800"/>
              <a:gd name="connsiteX39" fmla="*/ 2128059 w 3144568"/>
              <a:gd name="connsiteY39" fmla="*/ 49876 h 1828800"/>
              <a:gd name="connsiteX40" fmla="*/ 2161309 w 3144568"/>
              <a:gd name="connsiteY40" fmla="*/ 0 h 1828800"/>
              <a:gd name="connsiteX41" fmla="*/ 2244437 w 3144568"/>
              <a:gd name="connsiteY41" fmla="*/ 16625 h 1828800"/>
              <a:gd name="connsiteX42" fmla="*/ 2277688 w 3144568"/>
              <a:gd name="connsiteY42" fmla="*/ 116378 h 1828800"/>
              <a:gd name="connsiteX43" fmla="*/ 2344189 w 3144568"/>
              <a:gd name="connsiteY43" fmla="*/ 216130 h 1828800"/>
              <a:gd name="connsiteX44" fmla="*/ 2377440 w 3144568"/>
              <a:gd name="connsiteY44" fmla="*/ 266007 h 1828800"/>
              <a:gd name="connsiteX45" fmla="*/ 2410691 w 3144568"/>
              <a:gd name="connsiteY45" fmla="*/ 365760 h 1828800"/>
              <a:gd name="connsiteX46" fmla="*/ 2458579 w 3144568"/>
              <a:gd name="connsiteY46" fmla="*/ 411728 h 1828800"/>
              <a:gd name="connsiteX47" fmla="*/ 2508454 w 3144568"/>
              <a:gd name="connsiteY47" fmla="*/ 441071 h 1828800"/>
              <a:gd name="connsiteX48" fmla="*/ 2576946 w 3144568"/>
              <a:gd name="connsiteY48" fmla="*/ 482138 h 1828800"/>
              <a:gd name="connsiteX49" fmla="*/ 2726575 w 3144568"/>
              <a:gd name="connsiteY49" fmla="*/ 598516 h 1828800"/>
              <a:gd name="connsiteX50" fmla="*/ 2793077 w 3144568"/>
              <a:gd name="connsiteY50" fmla="*/ 665018 h 1828800"/>
              <a:gd name="connsiteX51" fmla="*/ 2826328 w 3144568"/>
              <a:gd name="connsiteY51" fmla="*/ 714894 h 1828800"/>
              <a:gd name="connsiteX52" fmla="*/ 2876204 w 3144568"/>
              <a:gd name="connsiteY52" fmla="*/ 748145 h 1828800"/>
              <a:gd name="connsiteX53" fmla="*/ 2942706 w 3144568"/>
              <a:gd name="connsiteY53" fmla="*/ 847898 h 1828800"/>
              <a:gd name="connsiteX54" fmla="*/ 2959331 w 3144568"/>
              <a:gd name="connsiteY54" fmla="*/ 897774 h 1828800"/>
              <a:gd name="connsiteX55" fmla="*/ 3025833 w 3144568"/>
              <a:gd name="connsiteY55" fmla="*/ 931025 h 1828800"/>
              <a:gd name="connsiteX56" fmla="*/ 3059084 w 3144568"/>
              <a:gd name="connsiteY56" fmla="*/ 980901 h 1828800"/>
              <a:gd name="connsiteX57" fmla="*/ 3108960 w 3144568"/>
              <a:gd name="connsiteY57" fmla="*/ 1014152 h 1828800"/>
              <a:gd name="connsiteX58" fmla="*/ 3092335 w 3144568"/>
              <a:gd name="connsiteY58" fmla="*/ 1047403 h 1828800"/>
              <a:gd name="connsiteX59" fmla="*/ 3042459 w 3144568"/>
              <a:gd name="connsiteY59" fmla="*/ 1014152 h 1828800"/>
              <a:gd name="connsiteX60" fmla="*/ 2975957 w 3144568"/>
              <a:gd name="connsiteY60" fmla="*/ 947650 h 1828800"/>
              <a:gd name="connsiteX61" fmla="*/ 2892829 w 3144568"/>
              <a:gd name="connsiteY61" fmla="*/ 892872 h 1828800"/>
              <a:gd name="connsiteX62" fmla="*/ 2776451 w 3144568"/>
              <a:gd name="connsiteY62" fmla="*/ 814647 h 1828800"/>
              <a:gd name="connsiteX63" fmla="*/ 2660073 w 3144568"/>
              <a:gd name="connsiteY63" fmla="*/ 748145 h 1828800"/>
              <a:gd name="connsiteX64" fmla="*/ 2510444 w 3144568"/>
              <a:gd name="connsiteY64" fmla="*/ 698269 h 1828800"/>
              <a:gd name="connsiteX65" fmla="*/ 2460568 w 3144568"/>
              <a:gd name="connsiteY65" fmla="*/ 681643 h 1828800"/>
              <a:gd name="connsiteX66" fmla="*/ 2360815 w 3144568"/>
              <a:gd name="connsiteY66" fmla="*/ 615141 h 1828800"/>
              <a:gd name="connsiteX67" fmla="*/ 2327564 w 3144568"/>
              <a:gd name="connsiteY67" fmla="*/ 565265 h 1828800"/>
              <a:gd name="connsiteX68" fmla="*/ 2227811 w 3144568"/>
              <a:gd name="connsiteY68" fmla="*/ 532014 h 1828800"/>
              <a:gd name="connsiteX69" fmla="*/ 2177935 w 3144568"/>
              <a:gd name="connsiteY69" fmla="*/ 498763 h 1828800"/>
              <a:gd name="connsiteX70" fmla="*/ 2091824 w 3144568"/>
              <a:gd name="connsiteY70" fmla="*/ 559369 h 1828800"/>
              <a:gd name="connsiteX71" fmla="*/ 1986245 w 3144568"/>
              <a:gd name="connsiteY71" fmla="*/ 597521 h 1828800"/>
              <a:gd name="connsiteX72" fmla="*/ 1744679 w 3144568"/>
              <a:gd name="connsiteY72" fmla="*/ 585798 h 1828800"/>
              <a:gd name="connsiteX73" fmla="*/ 1702617 w 3144568"/>
              <a:gd name="connsiteY73" fmla="*/ 651305 h 1828800"/>
              <a:gd name="connsiteX74" fmla="*/ 1627306 w 3144568"/>
              <a:gd name="connsiteY74" fmla="*/ 731520 h 1828800"/>
              <a:gd name="connsiteX75" fmla="*/ 1546168 w 3144568"/>
              <a:gd name="connsiteY75" fmla="*/ 748145 h 1828800"/>
              <a:gd name="connsiteX76" fmla="*/ 1446415 w 3144568"/>
              <a:gd name="connsiteY76" fmla="*/ 698269 h 1828800"/>
              <a:gd name="connsiteX77" fmla="*/ 1379913 w 3144568"/>
              <a:gd name="connsiteY77" fmla="*/ 714894 h 1828800"/>
              <a:gd name="connsiteX78" fmla="*/ 1330037 w 3144568"/>
              <a:gd name="connsiteY78" fmla="*/ 814647 h 1828800"/>
              <a:gd name="connsiteX79" fmla="*/ 1296786 w 3144568"/>
              <a:gd name="connsiteY79" fmla="*/ 881149 h 1828800"/>
              <a:gd name="connsiteX80" fmla="*/ 1254724 w 3144568"/>
              <a:gd name="connsiteY80" fmla="*/ 921220 h 1828800"/>
              <a:gd name="connsiteX81" fmla="*/ 1220479 w 3144568"/>
              <a:gd name="connsiteY81" fmla="*/ 971096 h 1828800"/>
              <a:gd name="connsiteX82" fmla="*/ 1149076 w 3144568"/>
              <a:gd name="connsiteY82" fmla="*/ 1057137 h 1828800"/>
              <a:gd name="connsiteX83" fmla="*/ 994543 w 3144568"/>
              <a:gd name="connsiteY83" fmla="*/ 1162787 h 1828800"/>
              <a:gd name="connsiteX84" fmla="*/ 931026 w 3144568"/>
              <a:gd name="connsiteY84" fmla="*/ 1212663 h 1828800"/>
              <a:gd name="connsiteX85" fmla="*/ 858627 w 3144568"/>
              <a:gd name="connsiteY85" fmla="*/ 1311422 h 1828800"/>
              <a:gd name="connsiteX86" fmla="*/ 748146 w 3144568"/>
              <a:gd name="connsiteY86" fmla="*/ 1406271 h 1828800"/>
              <a:gd name="connsiteX87" fmla="*/ 671839 w 3144568"/>
              <a:gd name="connsiteY87" fmla="*/ 1476682 h 1828800"/>
              <a:gd name="connsiteX88" fmla="*/ 588712 w 3144568"/>
              <a:gd name="connsiteY88" fmla="*/ 1559809 h 1828800"/>
              <a:gd name="connsiteX89" fmla="*/ 482139 w 3144568"/>
              <a:gd name="connsiteY89" fmla="*/ 1612669 h 1828800"/>
              <a:gd name="connsiteX90" fmla="*/ 382386 w 3144568"/>
              <a:gd name="connsiteY90" fmla="*/ 1662545 h 1828800"/>
              <a:gd name="connsiteX91" fmla="*/ 349135 w 3144568"/>
              <a:gd name="connsiteY91" fmla="*/ 1712421 h 1828800"/>
              <a:gd name="connsiteX92" fmla="*/ 299259 w 3144568"/>
              <a:gd name="connsiteY92" fmla="*/ 1745672 h 1828800"/>
              <a:gd name="connsiteX93" fmla="*/ 232757 w 3144568"/>
              <a:gd name="connsiteY93" fmla="*/ 1778923 h 1828800"/>
              <a:gd name="connsiteX94" fmla="*/ 116379 w 3144568"/>
              <a:gd name="connsiteY94" fmla="*/ 1812174 h 1828800"/>
              <a:gd name="connsiteX95" fmla="*/ 133004 w 3144568"/>
              <a:gd name="connsiteY95" fmla="*/ 1762298 h 1828800"/>
              <a:gd name="connsiteX0" fmla="*/ 0 w 3144568"/>
              <a:gd name="connsiteY0" fmla="*/ 1828800 h 1828800"/>
              <a:gd name="connsiteX1" fmla="*/ 83128 w 3144568"/>
              <a:gd name="connsiteY1" fmla="*/ 1795549 h 1828800"/>
              <a:gd name="connsiteX2" fmla="*/ 133004 w 3144568"/>
              <a:gd name="connsiteY2" fmla="*/ 1778923 h 1828800"/>
              <a:gd name="connsiteX3" fmla="*/ 249382 w 3144568"/>
              <a:gd name="connsiteY3" fmla="*/ 1695796 h 1828800"/>
              <a:gd name="connsiteX4" fmla="*/ 299259 w 3144568"/>
              <a:gd name="connsiteY4" fmla="*/ 1662545 h 1828800"/>
              <a:gd name="connsiteX5" fmla="*/ 448888 w 3144568"/>
              <a:gd name="connsiteY5" fmla="*/ 1579418 h 1828800"/>
              <a:gd name="connsiteX6" fmla="*/ 482139 w 3144568"/>
              <a:gd name="connsiteY6" fmla="*/ 1529541 h 1828800"/>
              <a:gd name="connsiteX7" fmla="*/ 532015 w 3144568"/>
              <a:gd name="connsiteY7" fmla="*/ 1496290 h 1828800"/>
              <a:gd name="connsiteX8" fmla="*/ 548640 w 3144568"/>
              <a:gd name="connsiteY8" fmla="*/ 1446414 h 1828800"/>
              <a:gd name="connsiteX9" fmla="*/ 598517 w 3144568"/>
              <a:gd name="connsiteY9" fmla="*/ 1429789 h 1828800"/>
              <a:gd name="connsiteX10" fmla="*/ 648393 w 3144568"/>
              <a:gd name="connsiteY10" fmla="*/ 1396538 h 1828800"/>
              <a:gd name="connsiteX11" fmla="*/ 718802 w 3144568"/>
              <a:gd name="connsiteY11" fmla="*/ 1324139 h 1828800"/>
              <a:gd name="connsiteX12" fmla="*/ 763777 w 3144568"/>
              <a:gd name="connsiteY12" fmla="*/ 1266448 h 1828800"/>
              <a:gd name="connsiteX13" fmla="*/ 881149 w 3144568"/>
              <a:gd name="connsiteY13" fmla="*/ 1113905 h 1828800"/>
              <a:gd name="connsiteX14" fmla="*/ 997528 w 3144568"/>
              <a:gd name="connsiteY14" fmla="*/ 980901 h 1828800"/>
              <a:gd name="connsiteX15" fmla="*/ 1055220 w 3144568"/>
              <a:gd name="connsiteY15" fmla="*/ 944737 h 1828800"/>
              <a:gd name="connsiteX16" fmla="*/ 1130531 w 3144568"/>
              <a:gd name="connsiteY16" fmla="*/ 881149 h 1828800"/>
              <a:gd name="connsiteX17" fmla="*/ 1163782 w 3144568"/>
              <a:gd name="connsiteY17" fmla="*/ 831272 h 1828800"/>
              <a:gd name="connsiteX18" fmla="*/ 1180408 w 3144568"/>
              <a:gd name="connsiteY18" fmla="*/ 781396 h 1828800"/>
              <a:gd name="connsiteX19" fmla="*/ 1230284 w 3144568"/>
              <a:gd name="connsiteY19" fmla="*/ 764770 h 1828800"/>
              <a:gd name="connsiteX20" fmla="*/ 1246909 w 3144568"/>
              <a:gd name="connsiteY20" fmla="*/ 714894 h 1828800"/>
              <a:gd name="connsiteX21" fmla="*/ 1329042 w 3144568"/>
              <a:gd name="connsiteY21" fmla="*/ 504732 h 1828800"/>
              <a:gd name="connsiteX22" fmla="*/ 1359380 w 3144568"/>
              <a:gd name="connsiteY22" fmla="*/ 427359 h 1828800"/>
              <a:gd name="connsiteX23" fmla="*/ 1379913 w 3144568"/>
              <a:gd name="connsiteY23" fmla="*/ 365760 h 1828800"/>
              <a:gd name="connsiteX24" fmla="*/ 1396539 w 3144568"/>
              <a:gd name="connsiteY24" fmla="*/ 299258 h 1828800"/>
              <a:gd name="connsiteX25" fmla="*/ 1479666 w 3144568"/>
              <a:gd name="connsiteY25" fmla="*/ 315883 h 1828800"/>
              <a:gd name="connsiteX26" fmla="*/ 1496291 w 3144568"/>
              <a:gd name="connsiteY26" fmla="*/ 365760 h 1828800"/>
              <a:gd name="connsiteX27" fmla="*/ 1579419 w 3144568"/>
              <a:gd name="connsiteY27" fmla="*/ 448887 h 1828800"/>
              <a:gd name="connsiteX28" fmla="*/ 1629295 w 3144568"/>
              <a:gd name="connsiteY28" fmla="*/ 432261 h 1828800"/>
              <a:gd name="connsiteX29" fmla="*/ 1674269 w 3144568"/>
              <a:gd name="connsiteY29" fmla="*/ 290447 h 1828800"/>
              <a:gd name="connsiteX30" fmla="*/ 1712422 w 3144568"/>
              <a:gd name="connsiteY30" fmla="*/ 232756 h 1828800"/>
              <a:gd name="connsiteX31" fmla="*/ 1762299 w 3144568"/>
              <a:gd name="connsiteY31" fmla="*/ 133003 h 1828800"/>
              <a:gd name="connsiteX32" fmla="*/ 1778924 w 3144568"/>
              <a:gd name="connsiteY32" fmla="*/ 83127 h 1828800"/>
              <a:gd name="connsiteX33" fmla="*/ 1828800 w 3144568"/>
              <a:gd name="connsiteY33" fmla="*/ 49876 h 1828800"/>
              <a:gd name="connsiteX34" fmla="*/ 1911928 w 3144568"/>
              <a:gd name="connsiteY34" fmla="*/ 116378 h 1828800"/>
              <a:gd name="connsiteX35" fmla="*/ 1978429 w 3144568"/>
              <a:gd name="connsiteY35" fmla="*/ 133003 h 1828800"/>
              <a:gd name="connsiteX36" fmla="*/ 2028306 w 3144568"/>
              <a:gd name="connsiteY36" fmla="*/ 166254 h 1828800"/>
              <a:gd name="connsiteX37" fmla="*/ 2111433 w 3144568"/>
              <a:gd name="connsiteY37" fmla="*/ 99752 h 1828800"/>
              <a:gd name="connsiteX38" fmla="*/ 2128059 w 3144568"/>
              <a:gd name="connsiteY38" fmla="*/ 49876 h 1828800"/>
              <a:gd name="connsiteX39" fmla="*/ 2161309 w 3144568"/>
              <a:gd name="connsiteY39" fmla="*/ 0 h 1828800"/>
              <a:gd name="connsiteX40" fmla="*/ 2244437 w 3144568"/>
              <a:gd name="connsiteY40" fmla="*/ 16625 h 1828800"/>
              <a:gd name="connsiteX41" fmla="*/ 2277688 w 3144568"/>
              <a:gd name="connsiteY41" fmla="*/ 116378 h 1828800"/>
              <a:gd name="connsiteX42" fmla="*/ 2344189 w 3144568"/>
              <a:gd name="connsiteY42" fmla="*/ 216130 h 1828800"/>
              <a:gd name="connsiteX43" fmla="*/ 2377440 w 3144568"/>
              <a:gd name="connsiteY43" fmla="*/ 266007 h 1828800"/>
              <a:gd name="connsiteX44" fmla="*/ 2410691 w 3144568"/>
              <a:gd name="connsiteY44" fmla="*/ 365760 h 1828800"/>
              <a:gd name="connsiteX45" fmla="*/ 2458579 w 3144568"/>
              <a:gd name="connsiteY45" fmla="*/ 411728 h 1828800"/>
              <a:gd name="connsiteX46" fmla="*/ 2508454 w 3144568"/>
              <a:gd name="connsiteY46" fmla="*/ 441071 h 1828800"/>
              <a:gd name="connsiteX47" fmla="*/ 2576946 w 3144568"/>
              <a:gd name="connsiteY47" fmla="*/ 482138 h 1828800"/>
              <a:gd name="connsiteX48" fmla="*/ 2726575 w 3144568"/>
              <a:gd name="connsiteY48" fmla="*/ 598516 h 1828800"/>
              <a:gd name="connsiteX49" fmla="*/ 2793077 w 3144568"/>
              <a:gd name="connsiteY49" fmla="*/ 665018 h 1828800"/>
              <a:gd name="connsiteX50" fmla="*/ 2826328 w 3144568"/>
              <a:gd name="connsiteY50" fmla="*/ 714894 h 1828800"/>
              <a:gd name="connsiteX51" fmla="*/ 2876204 w 3144568"/>
              <a:gd name="connsiteY51" fmla="*/ 748145 h 1828800"/>
              <a:gd name="connsiteX52" fmla="*/ 2942706 w 3144568"/>
              <a:gd name="connsiteY52" fmla="*/ 847898 h 1828800"/>
              <a:gd name="connsiteX53" fmla="*/ 2959331 w 3144568"/>
              <a:gd name="connsiteY53" fmla="*/ 897774 h 1828800"/>
              <a:gd name="connsiteX54" fmla="*/ 3025833 w 3144568"/>
              <a:gd name="connsiteY54" fmla="*/ 931025 h 1828800"/>
              <a:gd name="connsiteX55" fmla="*/ 3059084 w 3144568"/>
              <a:gd name="connsiteY55" fmla="*/ 980901 h 1828800"/>
              <a:gd name="connsiteX56" fmla="*/ 3108960 w 3144568"/>
              <a:gd name="connsiteY56" fmla="*/ 1014152 h 1828800"/>
              <a:gd name="connsiteX57" fmla="*/ 3092335 w 3144568"/>
              <a:gd name="connsiteY57" fmla="*/ 1047403 h 1828800"/>
              <a:gd name="connsiteX58" fmla="*/ 3042459 w 3144568"/>
              <a:gd name="connsiteY58" fmla="*/ 1014152 h 1828800"/>
              <a:gd name="connsiteX59" fmla="*/ 2975957 w 3144568"/>
              <a:gd name="connsiteY59" fmla="*/ 947650 h 1828800"/>
              <a:gd name="connsiteX60" fmla="*/ 2892829 w 3144568"/>
              <a:gd name="connsiteY60" fmla="*/ 892872 h 1828800"/>
              <a:gd name="connsiteX61" fmla="*/ 2776451 w 3144568"/>
              <a:gd name="connsiteY61" fmla="*/ 814647 h 1828800"/>
              <a:gd name="connsiteX62" fmla="*/ 2660073 w 3144568"/>
              <a:gd name="connsiteY62" fmla="*/ 748145 h 1828800"/>
              <a:gd name="connsiteX63" fmla="*/ 2510444 w 3144568"/>
              <a:gd name="connsiteY63" fmla="*/ 698269 h 1828800"/>
              <a:gd name="connsiteX64" fmla="*/ 2460568 w 3144568"/>
              <a:gd name="connsiteY64" fmla="*/ 681643 h 1828800"/>
              <a:gd name="connsiteX65" fmla="*/ 2360815 w 3144568"/>
              <a:gd name="connsiteY65" fmla="*/ 615141 h 1828800"/>
              <a:gd name="connsiteX66" fmla="*/ 2327564 w 3144568"/>
              <a:gd name="connsiteY66" fmla="*/ 565265 h 1828800"/>
              <a:gd name="connsiteX67" fmla="*/ 2227811 w 3144568"/>
              <a:gd name="connsiteY67" fmla="*/ 532014 h 1828800"/>
              <a:gd name="connsiteX68" fmla="*/ 2177935 w 3144568"/>
              <a:gd name="connsiteY68" fmla="*/ 498763 h 1828800"/>
              <a:gd name="connsiteX69" fmla="*/ 2091824 w 3144568"/>
              <a:gd name="connsiteY69" fmla="*/ 559369 h 1828800"/>
              <a:gd name="connsiteX70" fmla="*/ 1986245 w 3144568"/>
              <a:gd name="connsiteY70" fmla="*/ 597521 h 1828800"/>
              <a:gd name="connsiteX71" fmla="*/ 1744679 w 3144568"/>
              <a:gd name="connsiteY71" fmla="*/ 585798 h 1828800"/>
              <a:gd name="connsiteX72" fmla="*/ 1702617 w 3144568"/>
              <a:gd name="connsiteY72" fmla="*/ 651305 h 1828800"/>
              <a:gd name="connsiteX73" fmla="*/ 1627306 w 3144568"/>
              <a:gd name="connsiteY73" fmla="*/ 731520 h 1828800"/>
              <a:gd name="connsiteX74" fmla="*/ 1546168 w 3144568"/>
              <a:gd name="connsiteY74" fmla="*/ 748145 h 1828800"/>
              <a:gd name="connsiteX75" fmla="*/ 1446415 w 3144568"/>
              <a:gd name="connsiteY75" fmla="*/ 698269 h 1828800"/>
              <a:gd name="connsiteX76" fmla="*/ 1379913 w 3144568"/>
              <a:gd name="connsiteY76" fmla="*/ 714894 h 1828800"/>
              <a:gd name="connsiteX77" fmla="*/ 1330037 w 3144568"/>
              <a:gd name="connsiteY77" fmla="*/ 814647 h 1828800"/>
              <a:gd name="connsiteX78" fmla="*/ 1296786 w 3144568"/>
              <a:gd name="connsiteY78" fmla="*/ 881149 h 1828800"/>
              <a:gd name="connsiteX79" fmla="*/ 1254724 w 3144568"/>
              <a:gd name="connsiteY79" fmla="*/ 921220 h 1828800"/>
              <a:gd name="connsiteX80" fmla="*/ 1220479 w 3144568"/>
              <a:gd name="connsiteY80" fmla="*/ 971096 h 1828800"/>
              <a:gd name="connsiteX81" fmla="*/ 1149076 w 3144568"/>
              <a:gd name="connsiteY81" fmla="*/ 1057137 h 1828800"/>
              <a:gd name="connsiteX82" fmla="*/ 994543 w 3144568"/>
              <a:gd name="connsiteY82" fmla="*/ 1162787 h 1828800"/>
              <a:gd name="connsiteX83" fmla="*/ 931026 w 3144568"/>
              <a:gd name="connsiteY83" fmla="*/ 1212663 h 1828800"/>
              <a:gd name="connsiteX84" fmla="*/ 858627 w 3144568"/>
              <a:gd name="connsiteY84" fmla="*/ 1311422 h 1828800"/>
              <a:gd name="connsiteX85" fmla="*/ 748146 w 3144568"/>
              <a:gd name="connsiteY85" fmla="*/ 1406271 h 1828800"/>
              <a:gd name="connsiteX86" fmla="*/ 671839 w 3144568"/>
              <a:gd name="connsiteY86" fmla="*/ 1476682 h 1828800"/>
              <a:gd name="connsiteX87" fmla="*/ 588712 w 3144568"/>
              <a:gd name="connsiteY87" fmla="*/ 1559809 h 1828800"/>
              <a:gd name="connsiteX88" fmla="*/ 482139 w 3144568"/>
              <a:gd name="connsiteY88" fmla="*/ 1612669 h 1828800"/>
              <a:gd name="connsiteX89" fmla="*/ 382386 w 3144568"/>
              <a:gd name="connsiteY89" fmla="*/ 1662545 h 1828800"/>
              <a:gd name="connsiteX90" fmla="*/ 349135 w 3144568"/>
              <a:gd name="connsiteY90" fmla="*/ 1712421 h 1828800"/>
              <a:gd name="connsiteX91" fmla="*/ 299259 w 3144568"/>
              <a:gd name="connsiteY91" fmla="*/ 1745672 h 1828800"/>
              <a:gd name="connsiteX92" fmla="*/ 232757 w 3144568"/>
              <a:gd name="connsiteY92" fmla="*/ 1778923 h 1828800"/>
              <a:gd name="connsiteX93" fmla="*/ 116379 w 3144568"/>
              <a:gd name="connsiteY93" fmla="*/ 1812174 h 1828800"/>
              <a:gd name="connsiteX94" fmla="*/ 133004 w 3144568"/>
              <a:gd name="connsiteY94" fmla="*/ 1762298 h 1828800"/>
              <a:gd name="connsiteX0" fmla="*/ 0 w 3144568"/>
              <a:gd name="connsiteY0" fmla="*/ 1828800 h 1828800"/>
              <a:gd name="connsiteX1" fmla="*/ 83128 w 3144568"/>
              <a:gd name="connsiteY1" fmla="*/ 1795549 h 1828800"/>
              <a:gd name="connsiteX2" fmla="*/ 133004 w 3144568"/>
              <a:gd name="connsiteY2" fmla="*/ 1778923 h 1828800"/>
              <a:gd name="connsiteX3" fmla="*/ 249382 w 3144568"/>
              <a:gd name="connsiteY3" fmla="*/ 1695796 h 1828800"/>
              <a:gd name="connsiteX4" fmla="*/ 299259 w 3144568"/>
              <a:gd name="connsiteY4" fmla="*/ 1662545 h 1828800"/>
              <a:gd name="connsiteX5" fmla="*/ 421534 w 3144568"/>
              <a:gd name="connsiteY5" fmla="*/ 1595049 h 1828800"/>
              <a:gd name="connsiteX6" fmla="*/ 482139 w 3144568"/>
              <a:gd name="connsiteY6" fmla="*/ 1529541 h 1828800"/>
              <a:gd name="connsiteX7" fmla="*/ 532015 w 3144568"/>
              <a:gd name="connsiteY7" fmla="*/ 1496290 h 1828800"/>
              <a:gd name="connsiteX8" fmla="*/ 548640 w 3144568"/>
              <a:gd name="connsiteY8" fmla="*/ 1446414 h 1828800"/>
              <a:gd name="connsiteX9" fmla="*/ 598517 w 3144568"/>
              <a:gd name="connsiteY9" fmla="*/ 1429789 h 1828800"/>
              <a:gd name="connsiteX10" fmla="*/ 648393 w 3144568"/>
              <a:gd name="connsiteY10" fmla="*/ 1396538 h 1828800"/>
              <a:gd name="connsiteX11" fmla="*/ 718802 w 3144568"/>
              <a:gd name="connsiteY11" fmla="*/ 1324139 h 1828800"/>
              <a:gd name="connsiteX12" fmla="*/ 763777 w 3144568"/>
              <a:gd name="connsiteY12" fmla="*/ 1266448 h 1828800"/>
              <a:gd name="connsiteX13" fmla="*/ 881149 w 3144568"/>
              <a:gd name="connsiteY13" fmla="*/ 1113905 h 1828800"/>
              <a:gd name="connsiteX14" fmla="*/ 997528 w 3144568"/>
              <a:gd name="connsiteY14" fmla="*/ 980901 h 1828800"/>
              <a:gd name="connsiteX15" fmla="*/ 1055220 w 3144568"/>
              <a:gd name="connsiteY15" fmla="*/ 944737 h 1828800"/>
              <a:gd name="connsiteX16" fmla="*/ 1130531 w 3144568"/>
              <a:gd name="connsiteY16" fmla="*/ 881149 h 1828800"/>
              <a:gd name="connsiteX17" fmla="*/ 1163782 w 3144568"/>
              <a:gd name="connsiteY17" fmla="*/ 831272 h 1828800"/>
              <a:gd name="connsiteX18" fmla="*/ 1180408 w 3144568"/>
              <a:gd name="connsiteY18" fmla="*/ 781396 h 1828800"/>
              <a:gd name="connsiteX19" fmla="*/ 1230284 w 3144568"/>
              <a:gd name="connsiteY19" fmla="*/ 764770 h 1828800"/>
              <a:gd name="connsiteX20" fmla="*/ 1246909 w 3144568"/>
              <a:gd name="connsiteY20" fmla="*/ 714894 h 1828800"/>
              <a:gd name="connsiteX21" fmla="*/ 1329042 w 3144568"/>
              <a:gd name="connsiteY21" fmla="*/ 504732 h 1828800"/>
              <a:gd name="connsiteX22" fmla="*/ 1359380 w 3144568"/>
              <a:gd name="connsiteY22" fmla="*/ 427359 h 1828800"/>
              <a:gd name="connsiteX23" fmla="*/ 1379913 w 3144568"/>
              <a:gd name="connsiteY23" fmla="*/ 365760 h 1828800"/>
              <a:gd name="connsiteX24" fmla="*/ 1396539 w 3144568"/>
              <a:gd name="connsiteY24" fmla="*/ 299258 h 1828800"/>
              <a:gd name="connsiteX25" fmla="*/ 1479666 w 3144568"/>
              <a:gd name="connsiteY25" fmla="*/ 315883 h 1828800"/>
              <a:gd name="connsiteX26" fmla="*/ 1496291 w 3144568"/>
              <a:gd name="connsiteY26" fmla="*/ 365760 h 1828800"/>
              <a:gd name="connsiteX27" fmla="*/ 1579419 w 3144568"/>
              <a:gd name="connsiteY27" fmla="*/ 448887 h 1828800"/>
              <a:gd name="connsiteX28" fmla="*/ 1629295 w 3144568"/>
              <a:gd name="connsiteY28" fmla="*/ 432261 h 1828800"/>
              <a:gd name="connsiteX29" fmla="*/ 1674269 w 3144568"/>
              <a:gd name="connsiteY29" fmla="*/ 290447 h 1828800"/>
              <a:gd name="connsiteX30" fmla="*/ 1712422 w 3144568"/>
              <a:gd name="connsiteY30" fmla="*/ 232756 h 1828800"/>
              <a:gd name="connsiteX31" fmla="*/ 1762299 w 3144568"/>
              <a:gd name="connsiteY31" fmla="*/ 133003 h 1828800"/>
              <a:gd name="connsiteX32" fmla="*/ 1778924 w 3144568"/>
              <a:gd name="connsiteY32" fmla="*/ 83127 h 1828800"/>
              <a:gd name="connsiteX33" fmla="*/ 1828800 w 3144568"/>
              <a:gd name="connsiteY33" fmla="*/ 49876 h 1828800"/>
              <a:gd name="connsiteX34" fmla="*/ 1911928 w 3144568"/>
              <a:gd name="connsiteY34" fmla="*/ 116378 h 1828800"/>
              <a:gd name="connsiteX35" fmla="*/ 1978429 w 3144568"/>
              <a:gd name="connsiteY35" fmla="*/ 133003 h 1828800"/>
              <a:gd name="connsiteX36" fmla="*/ 2028306 w 3144568"/>
              <a:gd name="connsiteY36" fmla="*/ 166254 h 1828800"/>
              <a:gd name="connsiteX37" fmla="*/ 2111433 w 3144568"/>
              <a:gd name="connsiteY37" fmla="*/ 99752 h 1828800"/>
              <a:gd name="connsiteX38" fmla="*/ 2128059 w 3144568"/>
              <a:gd name="connsiteY38" fmla="*/ 49876 h 1828800"/>
              <a:gd name="connsiteX39" fmla="*/ 2161309 w 3144568"/>
              <a:gd name="connsiteY39" fmla="*/ 0 h 1828800"/>
              <a:gd name="connsiteX40" fmla="*/ 2244437 w 3144568"/>
              <a:gd name="connsiteY40" fmla="*/ 16625 h 1828800"/>
              <a:gd name="connsiteX41" fmla="*/ 2277688 w 3144568"/>
              <a:gd name="connsiteY41" fmla="*/ 116378 h 1828800"/>
              <a:gd name="connsiteX42" fmla="*/ 2344189 w 3144568"/>
              <a:gd name="connsiteY42" fmla="*/ 216130 h 1828800"/>
              <a:gd name="connsiteX43" fmla="*/ 2377440 w 3144568"/>
              <a:gd name="connsiteY43" fmla="*/ 266007 h 1828800"/>
              <a:gd name="connsiteX44" fmla="*/ 2410691 w 3144568"/>
              <a:gd name="connsiteY44" fmla="*/ 365760 h 1828800"/>
              <a:gd name="connsiteX45" fmla="*/ 2458579 w 3144568"/>
              <a:gd name="connsiteY45" fmla="*/ 411728 h 1828800"/>
              <a:gd name="connsiteX46" fmla="*/ 2508454 w 3144568"/>
              <a:gd name="connsiteY46" fmla="*/ 441071 h 1828800"/>
              <a:gd name="connsiteX47" fmla="*/ 2576946 w 3144568"/>
              <a:gd name="connsiteY47" fmla="*/ 482138 h 1828800"/>
              <a:gd name="connsiteX48" fmla="*/ 2726575 w 3144568"/>
              <a:gd name="connsiteY48" fmla="*/ 598516 h 1828800"/>
              <a:gd name="connsiteX49" fmla="*/ 2793077 w 3144568"/>
              <a:gd name="connsiteY49" fmla="*/ 665018 h 1828800"/>
              <a:gd name="connsiteX50" fmla="*/ 2826328 w 3144568"/>
              <a:gd name="connsiteY50" fmla="*/ 714894 h 1828800"/>
              <a:gd name="connsiteX51" fmla="*/ 2876204 w 3144568"/>
              <a:gd name="connsiteY51" fmla="*/ 748145 h 1828800"/>
              <a:gd name="connsiteX52" fmla="*/ 2942706 w 3144568"/>
              <a:gd name="connsiteY52" fmla="*/ 847898 h 1828800"/>
              <a:gd name="connsiteX53" fmla="*/ 2959331 w 3144568"/>
              <a:gd name="connsiteY53" fmla="*/ 897774 h 1828800"/>
              <a:gd name="connsiteX54" fmla="*/ 3025833 w 3144568"/>
              <a:gd name="connsiteY54" fmla="*/ 931025 h 1828800"/>
              <a:gd name="connsiteX55" fmla="*/ 3059084 w 3144568"/>
              <a:gd name="connsiteY55" fmla="*/ 980901 h 1828800"/>
              <a:gd name="connsiteX56" fmla="*/ 3108960 w 3144568"/>
              <a:gd name="connsiteY56" fmla="*/ 1014152 h 1828800"/>
              <a:gd name="connsiteX57" fmla="*/ 3092335 w 3144568"/>
              <a:gd name="connsiteY57" fmla="*/ 1047403 h 1828800"/>
              <a:gd name="connsiteX58" fmla="*/ 3042459 w 3144568"/>
              <a:gd name="connsiteY58" fmla="*/ 1014152 h 1828800"/>
              <a:gd name="connsiteX59" fmla="*/ 2975957 w 3144568"/>
              <a:gd name="connsiteY59" fmla="*/ 947650 h 1828800"/>
              <a:gd name="connsiteX60" fmla="*/ 2892829 w 3144568"/>
              <a:gd name="connsiteY60" fmla="*/ 892872 h 1828800"/>
              <a:gd name="connsiteX61" fmla="*/ 2776451 w 3144568"/>
              <a:gd name="connsiteY61" fmla="*/ 814647 h 1828800"/>
              <a:gd name="connsiteX62" fmla="*/ 2660073 w 3144568"/>
              <a:gd name="connsiteY62" fmla="*/ 748145 h 1828800"/>
              <a:gd name="connsiteX63" fmla="*/ 2510444 w 3144568"/>
              <a:gd name="connsiteY63" fmla="*/ 698269 h 1828800"/>
              <a:gd name="connsiteX64" fmla="*/ 2460568 w 3144568"/>
              <a:gd name="connsiteY64" fmla="*/ 681643 h 1828800"/>
              <a:gd name="connsiteX65" fmla="*/ 2360815 w 3144568"/>
              <a:gd name="connsiteY65" fmla="*/ 615141 h 1828800"/>
              <a:gd name="connsiteX66" fmla="*/ 2327564 w 3144568"/>
              <a:gd name="connsiteY66" fmla="*/ 565265 h 1828800"/>
              <a:gd name="connsiteX67" fmla="*/ 2227811 w 3144568"/>
              <a:gd name="connsiteY67" fmla="*/ 532014 h 1828800"/>
              <a:gd name="connsiteX68" fmla="*/ 2177935 w 3144568"/>
              <a:gd name="connsiteY68" fmla="*/ 498763 h 1828800"/>
              <a:gd name="connsiteX69" fmla="*/ 2091824 w 3144568"/>
              <a:gd name="connsiteY69" fmla="*/ 559369 h 1828800"/>
              <a:gd name="connsiteX70" fmla="*/ 1986245 w 3144568"/>
              <a:gd name="connsiteY70" fmla="*/ 597521 h 1828800"/>
              <a:gd name="connsiteX71" fmla="*/ 1744679 w 3144568"/>
              <a:gd name="connsiteY71" fmla="*/ 585798 h 1828800"/>
              <a:gd name="connsiteX72" fmla="*/ 1702617 w 3144568"/>
              <a:gd name="connsiteY72" fmla="*/ 651305 h 1828800"/>
              <a:gd name="connsiteX73" fmla="*/ 1627306 w 3144568"/>
              <a:gd name="connsiteY73" fmla="*/ 731520 h 1828800"/>
              <a:gd name="connsiteX74" fmla="*/ 1546168 w 3144568"/>
              <a:gd name="connsiteY74" fmla="*/ 748145 h 1828800"/>
              <a:gd name="connsiteX75" fmla="*/ 1446415 w 3144568"/>
              <a:gd name="connsiteY75" fmla="*/ 698269 h 1828800"/>
              <a:gd name="connsiteX76" fmla="*/ 1379913 w 3144568"/>
              <a:gd name="connsiteY76" fmla="*/ 714894 h 1828800"/>
              <a:gd name="connsiteX77" fmla="*/ 1330037 w 3144568"/>
              <a:gd name="connsiteY77" fmla="*/ 814647 h 1828800"/>
              <a:gd name="connsiteX78" fmla="*/ 1296786 w 3144568"/>
              <a:gd name="connsiteY78" fmla="*/ 881149 h 1828800"/>
              <a:gd name="connsiteX79" fmla="*/ 1254724 w 3144568"/>
              <a:gd name="connsiteY79" fmla="*/ 921220 h 1828800"/>
              <a:gd name="connsiteX80" fmla="*/ 1220479 w 3144568"/>
              <a:gd name="connsiteY80" fmla="*/ 971096 h 1828800"/>
              <a:gd name="connsiteX81" fmla="*/ 1149076 w 3144568"/>
              <a:gd name="connsiteY81" fmla="*/ 1057137 h 1828800"/>
              <a:gd name="connsiteX82" fmla="*/ 994543 w 3144568"/>
              <a:gd name="connsiteY82" fmla="*/ 1162787 h 1828800"/>
              <a:gd name="connsiteX83" fmla="*/ 931026 w 3144568"/>
              <a:gd name="connsiteY83" fmla="*/ 1212663 h 1828800"/>
              <a:gd name="connsiteX84" fmla="*/ 858627 w 3144568"/>
              <a:gd name="connsiteY84" fmla="*/ 1311422 h 1828800"/>
              <a:gd name="connsiteX85" fmla="*/ 748146 w 3144568"/>
              <a:gd name="connsiteY85" fmla="*/ 1406271 h 1828800"/>
              <a:gd name="connsiteX86" fmla="*/ 671839 w 3144568"/>
              <a:gd name="connsiteY86" fmla="*/ 1476682 h 1828800"/>
              <a:gd name="connsiteX87" fmla="*/ 588712 w 3144568"/>
              <a:gd name="connsiteY87" fmla="*/ 1559809 h 1828800"/>
              <a:gd name="connsiteX88" fmla="*/ 482139 w 3144568"/>
              <a:gd name="connsiteY88" fmla="*/ 1612669 h 1828800"/>
              <a:gd name="connsiteX89" fmla="*/ 382386 w 3144568"/>
              <a:gd name="connsiteY89" fmla="*/ 1662545 h 1828800"/>
              <a:gd name="connsiteX90" fmla="*/ 349135 w 3144568"/>
              <a:gd name="connsiteY90" fmla="*/ 1712421 h 1828800"/>
              <a:gd name="connsiteX91" fmla="*/ 299259 w 3144568"/>
              <a:gd name="connsiteY91" fmla="*/ 1745672 h 1828800"/>
              <a:gd name="connsiteX92" fmla="*/ 232757 w 3144568"/>
              <a:gd name="connsiteY92" fmla="*/ 1778923 h 1828800"/>
              <a:gd name="connsiteX93" fmla="*/ 116379 w 3144568"/>
              <a:gd name="connsiteY93" fmla="*/ 1812174 h 1828800"/>
              <a:gd name="connsiteX94" fmla="*/ 133004 w 3144568"/>
              <a:gd name="connsiteY94" fmla="*/ 1762298 h 1828800"/>
              <a:gd name="connsiteX0" fmla="*/ 0 w 3144568"/>
              <a:gd name="connsiteY0" fmla="*/ 1828800 h 1828800"/>
              <a:gd name="connsiteX1" fmla="*/ 83128 w 3144568"/>
              <a:gd name="connsiteY1" fmla="*/ 1795549 h 1828800"/>
              <a:gd name="connsiteX2" fmla="*/ 133004 w 3144568"/>
              <a:gd name="connsiteY2" fmla="*/ 1778923 h 1828800"/>
              <a:gd name="connsiteX3" fmla="*/ 249382 w 3144568"/>
              <a:gd name="connsiteY3" fmla="*/ 1695796 h 1828800"/>
              <a:gd name="connsiteX4" fmla="*/ 299259 w 3144568"/>
              <a:gd name="connsiteY4" fmla="*/ 1662545 h 1828800"/>
              <a:gd name="connsiteX5" fmla="*/ 421534 w 3144568"/>
              <a:gd name="connsiteY5" fmla="*/ 1595049 h 1828800"/>
              <a:gd name="connsiteX6" fmla="*/ 482139 w 3144568"/>
              <a:gd name="connsiteY6" fmla="*/ 1529541 h 1828800"/>
              <a:gd name="connsiteX7" fmla="*/ 532015 w 3144568"/>
              <a:gd name="connsiteY7" fmla="*/ 1496290 h 1828800"/>
              <a:gd name="connsiteX8" fmla="*/ 598517 w 3144568"/>
              <a:gd name="connsiteY8" fmla="*/ 1429789 h 1828800"/>
              <a:gd name="connsiteX9" fmla="*/ 648393 w 3144568"/>
              <a:gd name="connsiteY9" fmla="*/ 1396538 h 1828800"/>
              <a:gd name="connsiteX10" fmla="*/ 718802 w 3144568"/>
              <a:gd name="connsiteY10" fmla="*/ 1324139 h 1828800"/>
              <a:gd name="connsiteX11" fmla="*/ 763777 w 3144568"/>
              <a:gd name="connsiteY11" fmla="*/ 1266448 h 1828800"/>
              <a:gd name="connsiteX12" fmla="*/ 881149 w 3144568"/>
              <a:gd name="connsiteY12" fmla="*/ 1113905 h 1828800"/>
              <a:gd name="connsiteX13" fmla="*/ 997528 w 3144568"/>
              <a:gd name="connsiteY13" fmla="*/ 980901 h 1828800"/>
              <a:gd name="connsiteX14" fmla="*/ 1055220 w 3144568"/>
              <a:gd name="connsiteY14" fmla="*/ 944737 h 1828800"/>
              <a:gd name="connsiteX15" fmla="*/ 1130531 w 3144568"/>
              <a:gd name="connsiteY15" fmla="*/ 881149 h 1828800"/>
              <a:gd name="connsiteX16" fmla="*/ 1163782 w 3144568"/>
              <a:gd name="connsiteY16" fmla="*/ 831272 h 1828800"/>
              <a:gd name="connsiteX17" fmla="*/ 1180408 w 3144568"/>
              <a:gd name="connsiteY17" fmla="*/ 781396 h 1828800"/>
              <a:gd name="connsiteX18" fmla="*/ 1230284 w 3144568"/>
              <a:gd name="connsiteY18" fmla="*/ 764770 h 1828800"/>
              <a:gd name="connsiteX19" fmla="*/ 1246909 w 3144568"/>
              <a:gd name="connsiteY19" fmla="*/ 714894 h 1828800"/>
              <a:gd name="connsiteX20" fmla="*/ 1329042 w 3144568"/>
              <a:gd name="connsiteY20" fmla="*/ 504732 h 1828800"/>
              <a:gd name="connsiteX21" fmla="*/ 1359380 w 3144568"/>
              <a:gd name="connsiteY21" fmla="*/ 427359 h 1828800"/>
              <a:gd name="connsiteX22" fmla="*/ 1379913 w 3144568"/>
              <a:gd name="connsiteY22" fmla="*/ 365760 h 1828800"/>
              <a:gd name="connsiteX23" fmla="*/ 1396539 w 3144568"/>
              <a:gd name="connsiteY23" fmla="*/ 299258 h 1828800"/>
              <a:gd name="connsiteX24" fmla="*/ 1479666 w 3144568"/>
              <a:gd name="connsiteY24" fmla="*/ 315883 h 1828800"/>
              <a:gd name="connsiteX25" fmla="*/ 1496291 w 3144568"/>
              <a:gd name="connsiteY25" fmla="*/ 365760 h 1828800"/>
              <a:gd name="connsiteX26" fmla="*/ 1579419 w 3144568"/>
              <a:gd name="connsiteY26" fmla="*/ 448887 h 1828800"/>
              <a:gd name="connsiteX27" fmla="*/ 1629295 w 3144568"/>
              <a:gd name="connsiteY27" fmla="*/ 432261 h 1828800"/>
              <a:gd name="connsiteX28" fmla="*/ 1674269 w 3144568"/>
              <a:gd name="connsiteY28" fmla="*/ 290447 h 1828800"/>
              <a:gd name="connsiteX29" fmla="*/ 1712422 w 3144568"/>
              <a:gd name="connsiteY29" fmla="*/ 232756 h 1828800"/>
              <a:gd name="connsiteX30" fmla="*/ 1762299 w 3144568"/>
              <a:gd name="connsiteY30" fmla="*/ 133003 h 1828800"/>
              <a:gd name="connsiteX31" fmla="*/ 1778924 w 3144568"/>
              <a:gd name="connsiteY31" fmla="*/ 83127 h 1828800"/>
              <a:gd name="connsiteX32" fmla="*/ 1828800 w 3144568"/>
              <a:gd name="connsiteY32" fmla="*/ 49876 h 1828800"/>
              <a:gd name="connsiteX33" fmla="*/ 1911928 w 3144568"/>
              <a:gd name="connsiteY33" fmla="*/ 116378 h 1828800"/>
              <a:gd name="connsiteX34" fmla="*/ 1978429 w 3144568"/>
              <a:gd name="connsiteY34" fmla="*/ 133003 h 1828800"/>
              <a:gd name="connsiteX35" fmla="*/ 2028306 w 3144568"/>
              <a:gd name="connsiteY35" fmla="*/ 166254 h 1828800"/>
              <a:gd name="connsiteX36" fmla="*/ 2111433 w 3144568"/>
              <a:gd name="connsiteY36" fmla="*/ 99752 h 1828800"/>
              <a:gd name="connsiteX37" fmla="*/ 2128059 w 3144568"/>
              <a:gd name="connsiteY37" fmla="*/ 49876 h 1828800"/>
              <a:gd name="connsiteX38" fmla="*/ 2161309 w 3144568"/>
              <a:gd name="connsiteY38" fmla="*/ 0 h 1828800"/>
              <a:gd name="connsiteX39" fmla="*/ 2244437 w 3144568"/>
              <a:gd name="connsiteY39" fmla="*/ 16625 h 1828800"/>
              <a:gd name="connsiteX40" fmla="*/ 2277688 w 3144568"/>
              <a:gd name="connsiteY40" fmla="*/ 116378 h 1828800"/>
              <a:gd name="connsiteX41" fmla="*/ 2344189 w 3144568"/>
              <a:gd name="connsiteY41" fmla="*/ 216130 h 1828800"/>
              <a:gd name="connsiteX42" fmla="*/ 2377440 w 3144568"/>
              <a:gd name="connsiteY42" fmla="*/ 266007 h 1828800"/>
              <a:gd name="connsiteX43" fmla="*/ 2410691 w 3144568"/>
              <a:gd name="connsiteY43" fmla="*/ 365760 h 1828800"/>
              <a:gd name="connsiteX44" fmla="*/ 2458579 w 3144568"/>
              <a:gd name="connsiteY44" fmla="*/ 411728 h 1828800"/>
              <a:gd name="connsiteX45" fmla="*/ 2508454 w 3144568"/>
              <a:gd name="connsiteY45" fmla="*/ 441071 h 1828800"/>
              <a:gd name="connsiteX46" fmla="*/ 2576946 w 3144568"/>
              <a:gd name="connsiteY46" fmla="*/ 482138 h 1828800"/>
              <a:gd name="connsiteX47" fmla="*/ 2726575 w 3144568"/>
              <a:gd name="connsiteY47" fmla="*/ 598516 h 1828800"/>
              <a:gd name="connsiteX48" fmla="*/ 2793077 w 3144568"/>
              <a:gd name="connsiteY48" fmla="*/ 665018 h 1828800"/>
              <a:gd name="connsiteX49" fmla="*/ 2826328 w 3144568"/>
              <a:gd name="connsiteY49" fmla="*/ 714894 h 1828800"/>
              <a:gd name="connsiteX50" fmla="*/ 2876204 w 3144568"/>
              <a:gd name="connsiteY50" fmla="*/ 748145 h 1828800"/>
              <a:gd name="connsiteX51" fmla="*/ 2942706 w 3144568"/>
              <a:gd name="connsiteY51" fmla="*/ 847898 h 1828800"/>
              <a:gd name="connsiteX52" fmla="*/ 2959331 w 3144568"/>
              <a:gd name="connsiteY52" fmla="*/ 897774 h 1828800"/>
              <a:gd name="connsiteX53" fmla="*/ 3025833 w 3144568"/>
              <a:gd name="connsiteY53" fmla="*/ 931025 h 1828800"/>
              <a:gd name="connsiteX54" fmla="*/ 3059084 w 3144568"/>
              <a:gd name="connsiteY54" fmla="*/ 980901 h 1828800"/>
              <a:gd name="connsiteX55" fmla="*/ 3108960 w 3144568"/>
              <a:gd name="connsiteY55" fmla="*/ 1014152 h 1828800"/>
              <a:gd name="connsiteX56" fmla="*/ 3092335 w 3144568"/>
              <a:gd name="connsiteY56" fmla="*/ 1047403 h 1828800"/>
              <a:gd name="connsiteX57" fmla="*/ 3042459 w 3144568"/>
              <a:gd name="connsiteY57" fmla="*/ 1014152 h 1828800"/>
              <a:gd name="connsiteX58" fmla="*/ 2975957 w 3144568"/>
              <a:gd name="connsiteY58" fmla="*/ 947650 h 1828800"/>
              <a:gd name="connsiteX59" fmla="*/ 2892829 w 3144568"/>
              <a:gd name="connsiteY59" fmla="*/ 892872 h 1828800"/>
              <a:gd name="connsiteX60" fmla="*/ 2776451 w 3144568"/>
              <a:gd name="connsiteY60" fmla="*/ 814647 h 1828800"/>
              <a:gd name="connsiteX61" fmla="*/ 2660073 w 3144568"/>
              <a:gd name="connsiteY61" fmla="*/ 748145 h 1828800"/>
              <a:gd name="connsiteX62" fmla="*/ 2510444 w 3144568"/>
              <a:gd name="connsiteY62" fmla="*/ 698269 h 1828800"/>
              <a:gd name="connsiteX63" fmla="*/ 2460568 w 3144568"/>
              <a:gd name="connsiteY63" fmla="*/ 681643 h 1828800"/>
              <a:gd name="connsiteX64" fmla="*/ 2360815 w 3144568"/>
              <a:gd name="connsiteY64" fmla="*/ 615141 h 1828800"/>
              <a:gd name="connsiteX65" fmla="*/ 2327564 w 3144568"/>
              <a:gd name="connsiteY65" fmla="*/ 565265 h 1828800"/>
              <a:gd name="connsiteX66" fmla="*/ 2227811 w 3144568"/>
              <a:gd name="connsiteY66" fmla="*/ 532014 h 1828800"/>
              <a:gd name="connsiteX67" fmla="*/ 2177935 w 3144568"/>
              <a:gd name="connsiteY67" fmla="*/ 498763 h 1828800"/>
              <a:gd name="connsiteX68" fmla="*/ 2091824 w 3144568"/>
              <a:gd name="connsiteY68" fmla="*/ 559369 h 1828800"/>
              <a:gd name="connsiteX69" fmla="*/ 1986245 w 3144568"/>
              <a:gd name="connsiteY69" fmla="*/ 597521 h 1828800"/>
              <a:gd name="connsiteX70" fmla="*/ 1744679 w 3144568"/>
              <a:gd name="connsiteY70" fmla="*/ 585798 h 1828800"/>
              <a:gd name="connsiteX71" fmla="*/ 1702617 w 3144568"/>
              <a:gd name="connsiteY71" fmla="*/ 651305 h 1828800"/>
              <a:gd name="connsiteX72" fmla="*/ 1627306 w 3144568"/>
              <a:gd name="connsiteY72" fmla="*/ 731520 h 1828800"/>
              <a:gd name="connsiteX73" fmla="*/ 1546168 w 3144568"/>
              <a:gd name="connsiteY73" fmla="*/ 748145 h 1828800"/>
              <a:gd name="connsiteX74" fmla="*/ 1446415 w 3144568"/>
              <a:gd name="connsiteY74" fmla="*/ 698269 h 1828800"/>
              <a:gd name="connsiteX75" fmla="*/ 1379913 w 3144568"/>
              <a:gd name="connsiteY75" fmla="*/ 714894 h 1828800"/>
              <a:gd name="connsiteX76" fmla="*/ 1330037 w 3144568"/>
              <a:gd name="connsiteY76" fmla="*/ 814647 h 1828800"/>
              <a:gd name="connsiteX77" fmla="*/ 1296786 w 3144568"/>
              <a:gd name="connsiteY77" fmla="*/ 881149 h 1828800"/>
              <a:gd name="connsiteX78" fmla="*/ 1254724 w 3144568"/>
              <a:gd name="connsiteY78" fmla="*/ 921220 h 1828800"/>
              <a:gd name="connsiteX79" fmla="*/ 1220479 w 3144568"/>
              <a:gd name="connsiteY79" fmla="*/ 971096 h 1828800"/>
              <a:gd name="connsiteX80" fmla="*/ 1149076 w 3144568"/>
              <a:gd name="connsiteY80" fmla="*/ 1057137 h 1828800"/>
              <a:gd name="connsiteX81" fmla="*/ 994543 w 3144568"/>
              <a:gd name="connsiteY81" fmla="*/ 1162787 h 1828800"/>
              <a:gd name="connsiteX82" fmla="*/ 931026 w 3144568"/>
              <a:gd name="connsiteY82" fmla="*/ 1212663 h 1828800"/>
              <a:gd name="connsiteX83" fmla="*/ 858627 w 3144568"/>
              <a:gd name="connsiteY83" fmla="*/ 1311422 h 1828800"/>
              <a:gd name="connsiteX84" fmla="*/ 748146 w 3144568"/>
              <a:gd name="connsiteY84" fmla="*/ 1406271 h 1828800"/>
              <a:gd name="connsiteX85" fmla="*/ 671839 w 3144568"/>
              <a:gd name="connsiteY85" fmla="*/ 1476682 h 1828800"/>
              <a:gd name="connsiteX86" fmla="*/ 588712 w 3144568"/>
              <a:gd name="connsiteY86" fmla="*/ 1559809 h 1828800"/>
              <a:gd name="connsiteX87" fmla="*/ 482139 w 3144568"/>
              <a:gd name="connsiteY87" fmla="*/ 1612669 h 1828800"/>
              <a:gd name="connsiteX88" fmla="*/ 382386 w 3144568"/>
              <a:gd name="connsiteY88" fmla="*/ 1662545 h 1828800"/>
              <a:gd name="connsiteX89" fmla="*/ 349135 w 3144568"/>
              <a:gd name="connsiteY89" fmla="*/ 1712421 h 1828800"/>
              <a:gd name="connsiteX90" fmla="*/ 299259 w 3144568"/>
              <a:gd name="connsiteY90" fmla="*/ 1745672 h 1828800"/>
              <a:gd name="connsiteX91" fmla="*/ 232757 w 3144568"/>
              <a:gd name="connsiteY91" fmla="*/ 1778923 h 1828800"/>
              <a:gd name="connsiteX92" fmla="*/ 116379 w 3144568"/>
              <a:gd name="connsiteY92" fmla="*/ 1812174 h 1828800"/>
              <a:gd name="connsiteX93" fmla="*/ 133004 w 3144568"/>
              <a:gd name="connsiteY93" fmla="*/ 1762298 h 1828800"/>
              <a:gd name="connsiteX0" fmla="*/ 0 w 3144568"/>
              <a:gd name="connsiteY0" fmla="*/ 1828800 h 1828800"/>
              <a:gd name="connsiteX1" fmla="*/ 83128 w 3144568"/>
              <a:gd name="connsiteY1" fmla="*/ 1795549 h 1828800"/>
              <a:gd name="connsiteX2" fmla="*/ 133004 w 3144568"/>
              <a:gd name="connsiteY2" fmla="*/ 1778923 h 1828800"/>
              <a:gd name="connsiteX3" fmla="*/ 249382 w 3144568"/>
              <a:gd name="connsiteY3" fmla="*/ 1695796 h 1828800"/>
              <a:gd name="connsiteX4" fmla="*/ 299259 w 3144568"/>
              <a:gd name="connsiteY4" fmla="*/ 1662545 h 1828800"/>
              <a:gd name="connsiteX5" fmla="*/ 421534 w 3144568"/>
              <a:gd name="connsiteY5" fmla="*/ 1595049 h 1828800"/>
              <a:gd name="connsiteX6" fmla="*/ 482139 w 3144568"/>
              <a:gd name="connsiteY6" fmla="*/ 1529541 h 1828800"/>
              <a:gd name="connsiteX7" fmla="*/ 532015 w 3144568"/>
              <a:gd name="connsiteY7" fmla="*/ 1496290 h 1828800"/>
              <a:gd name="connsiteX8" fmla="*/ 598517 w 3144568"/>
              <a:gd name="connsiteY8" fmla="*/ 1429789 h 1828800"/>
              <a:gd name="connsiteX9" fmla="*/ 648393 w 3144568"/>
              <a:gd name="connsiteY9" fmla="*/ 1396538 h 1828800"/>
              <a:gd name="connsiteX10" fmla="*/ 718802 w 3144568"/>
              <a:gd name="connsiteY10" fmla="*/ 1324139 h 1828800"/>
              <a:gd name="connsiteX11" fmla="*/ 763777 w 3144568"/>
              <a:gd name="connsiteY11" fmla="*/ 1266448 h 1828800"/>
              <a:gd name="connsiteX12" fmla="*/ 881149 w 3144568"/>
              <a:gd name="connsiteY12" fmla="*/ 1113905 h 1828800"/>
              <a:gd name="connsiteX13" fmla="*/ 997528 w 3144568"/>
              <a:gd name="connsiteY13" fmla="*/ 980901 h 1828800"/>
              <a:gd name="connsiteX14" fmla="*/ 1055220 w 3144568"/>
              <a:gd name="connsiteY14" fmla="*/ 944737 h 1828800"/>
              <a:gd name="connsiteX15" fmla="*/ 1130531 w 3144568"/>
              <a:gd name="connsiteY15" fmla="*/ 881149 h 1828800"/>
              <a:gd name="connsiteX16" fmla="*/ 1163782 w 3144568"/>
              <a:gd name="connsiteY16" fmla="*/ 831272 h 1828800"/>
              <a:gd name="connsiteX17" fmla="*/ 1180408 w 3144568"/>
              <a:gd name="connsiteY17" fmla="*/ 781396 h 1828800"/>
              <a:gd name="connsiteX18" fmla="*/ 1230284 w 3144568"/>
              <a:gd name="connsiteY18" fmla="*/ 764770 h 1828800"/>
              <a:gd name="connsiteX19" fmla="*/ 1246909 w 3144568"/>
              <a:gd name="connsiteY19" fmla="*/ 714894 h 1828800"/>
              <a:gd name="connsiteX20" fmla="*/ 1329042 w 3144568"/>
              <a:gd name="connsiteY20" fmla="*/ 504732 h 1828800"/>
              <a:gd name="connsiteX21" fmla="*/ 1359380 w 3144568"/>
              <a:gd name="connsiteY21" fmla="*/ 427359 h 1828800"/>
              <a:gd name="connsiteX22" fmla="*/ 1379913 w 3144568"/>
              <a:gd name="connsiteY22" fmla="*/ 365760 h 1828800"/>
              <a:gd name="connsiteX23" fmla="*/ 1396539 w 3144568"/>
              <a:gd name="connsiteY23" fmla="*/ 299258 h 1828800"/>
              <a:gd name="connsiteX24" fmla="*/ 1479666 w 3144568"/>
              <a:gd name="connsiteY24" fmla="*/ 315883 h 1828800"/>
              <a:gd name="connsiteX25" fmla="*/ 1496291 w 3144568"/>
              <a:gd name="connsiteY25" fmla="*/ 365760 h 1828800"/>
              <a:gd name="connsiteX26" fmla="*/ 1579419 w 3144568"/>
              <a:gd name="connsiteY26" fmla="*/ 448887 h 1828800"/>
              <a:gd name="connsiteX27" fmla="*/ 1629295 w 3144568"/>
              <a:gd name="connsiteY27" fmla="*/ 432261 h 1828800"/>
              <a:gd name="connsiteX28" fmla="*/ 1674269 w 3144568"/>
              <a:gd name="connsiteY28" fmla="*/ 290447 h 1828800"/>
              <a:gd name="connsiteX29" fmla="*/ 1712422 w 3144568"/>
              <a:gd name="connsiteY29" fmla="*/ 232756 h 1828800"/>
              <a:gd name="connsiteX30" fmla="*/ 1762299 w 3144568"/>
              <a:gd name="connsiteY30" fmla="*/ 133003 h 1828800"/>
              <a:gd name="connsiteX31" fmla="*/ 1778924 w 3144568"/>
              <a:gd name="connsiteY31" fmla="*/ 83127 h 1828800"/>
              <a:gd name="connsiteX32" fmla="*/ 1828800 w 3144568"/>
              <a:gd name="connsiteY32" fmla="*/ 49876 h 1828800"/>
              <a:gd name="connsiteX33" fmla="*/ 1911928 w 3144568"/>
              <a:gd name="connsiteY33" fmla="*/ 116378 h 1828800"/>
              <a:gd name="connsiteX34" fmla="*/ 1978429 w 3144568"/>
              <a:gd name="connsiteY34" fmla="*/ 133003 h 1828800"/>
              <a:gd name="connsiteX35" fmla="*/ 2028306 w 3144568"/>
              <a:gd name="connsiteY35" fmla="*/ 166254 h 1828800"/>
              <a:gd name="connsiteX36" fmla="*/ 2111433 w 3144568"/>
              <a:gd name="connsiteY36" fmla="*/ 99752 h 1828800"/>
              <a:gd name="connsiteX37" fmla="*/ 2128059 w 3144568"/>
              <a:gd name="connsiteY37" fmla="*/ 49876 h 1828800"/>
              <a:gd name="connsiteX38" fmla="*/ 2161309 w 3144568"/>
              <a:gd name="connsiteY38" fmla="*/ 0 h 1828800"/>
              <a:gd name="connsiteX39" fmla="*/ 2244437 w 3144568"/>
              <a:gd name="connsiteY39" fmla="*/ 16625 h 1828800"/>
              <a:gd name="connsiteX40" fmla="*/ 2277688 w 3144568"/>
              <a:gd name="connsiteY40" fmla="*/ 116378 h 1828800"/>
              <a:gd name="connsiteX41" fmla="*/ 2344189 w 3144568"/>
              <a:gd name="connsiteY41" fmla="*/ 216130 h 1828800"/>
              <a:gd name="connsiteX42" fmla="*/ 2377440 w 3144568"/>
              <a:gd name="connsiteY42" fmla="*/ 266007 h 1828800"/>
              <a:gd name="connsiteX43" fmla="*/ 2410691 w 3144568"/>
              <a:gd name="connsiteY43" fmla="*/ 365760 h 1828800"/>
              <a:gd name="connsiteX44" fmla="*/ 2458579 w 3144568"/>
              <a:gd name="connsiteY44" fmla="*/ 411728 h 1828800"/>
              <a:gd name="connsiteX45" fmla="*/ 2508454 w 3144568"/>
              <a:gd name="connsiteY45" fmla="*/ 441071 h 1828800"/>
              <a:gd name="connsiteX46" fmla="*/ 2576946 w 3144568"/>
              <a:gd name="connsiteY46" fmla="*/ 482138 h 1828800"/>
              <a:gd name="connsiteX47" fmla="*/ 2726575 w 3144568"/>
              <a:gd name="connsiteY47" fmla="*/ 598516 h 1828800"/>
              <a:gd name="connsiteX48" fmla="*/ 2793077 w 3144568"/>
              <a:gd name="connsiteY48" fmla="*/ 665018 h 1828800"/>
              <a:gd name="connsiteX49" fmla="*/ 2826328 w 3144568"/>
              <a:gd name="connsiteY49" fmla="*/ 714894 h 1828800"/>
              <a:gd name="connsiteX50" fmla="*/ 2876204 w 3144568"/>
              <a:gd name="connsiteY50" fmla="*/ 748145 h 1828800"/>
              <a:gd name="connsiteX51" fmla="*/ 2942706 w 3144568"/>
              <a:gd name="connsiteY51" fmla="*/ 847898 h 1828800"/>
              <a:gd name="connsiteX52" fmla="*/ 2959331 w 3144568"/>
              <a:gd name="connsiteY52" fmla="*/ 897774 h 1828800"/>
              <a:gd name="connsiteX53" fmla="*/ 3025833 w 3144568"/>
              <a:gd name="connsiteY53" fmla="*/ 931025 h 1828800"/>
              <a:gd name="connsiteX54" fmla="*/ 3059084 w 3144568"/>
              <a:gd name="connsiteY54" fmla="*/ 980901 h 1828800"/>
              <a:gd name="connsiteX55" fmla="*/ 3108960 w 3144568"/>
              <a:gd name="connsiteY55" fmla="*/ 1014152 h 1828800"/>
              <a:gd name="connsiteX56" fmla="*/ 3092335 w 3144568"/>
              <a:gd name="connsiteY56" fmla="*/ 1047403 h 1828800"/>
              <a:gd name="connsiteX57" fmla="*/ 3042459 w 3144568"/>
              <a:gd name="connsiteY57" fmla="*/ 1014152 h 1828800"/>
              <a:gd name="connsiteX58" fmla="*/ 2975957 w 3144568"/>
              <a:gd name="connsiteY58" fmla="*/ 947650 h 1828800"/>
              <a:gd name="connsiteX59" fmla="*/ 2892829 w 3144568"/>
              <a:gd name="connsiteY59" fmla="*/ 892872 h 1828800"/>
              <a:gd name="connsiteX60" fmla="*/ 2776451 w 3144568"/>
              <a:gd name="connsiteY60" fmla="*/ 814647 h 1828800"/>
              <a:gd name="connsiteX61" fmla="*/ 2660073 w 3144568"/>
              <a:gd name="connsiteY61" fmla="*/ 748145 h 1828800"/>
              <a:gd name="connsiteX62" fmla="*/ 2510444 w 3144568"/>
              <a:gd name="connsiteY62" fmla="*/ 698269 h 1828800"/>
              <a:gd name="connsiteX63" fmla="*/ 2460568 w 3144568"/>
              <a:gd name="connsiteY63" fmla="*/ 681643 h 1828800"/>
              <a:gd name="connsiteX64" fmla="*/ 2360815 w 3144568"/>
              <a:gd name="connsiteY64" fmla="*/ 615141 h 1828800"/>
              <a:gd name="connsiteX65" fmla="*/ 2327564 w 3144568"/>
              <a:gd name="connsiteY65" fmla="*/ 565265 h 1828800"/>
              <a:gd name="connsiteX66" fmla="*/ 2227811 w 3144568"/>
              <a:gd name="connsiteY66" fmla="*/ 532014 h 1828800"/>
              <a:gd name="connsiteX67" fmla="*/ 2177935 w 3144568"/>
              <a:gd name="connsiteY67" fmla="*/ 498763 h 1828800"/>
              <a:gd name="connsiteX68" fmla="*/ 2091824 w 3144568"/>
              <a:gd name="connsiteY68" fmla="*/ 559369 h 1828800"/>
              <a:gd name="connsiteX69" fmla="*/ 1986245 w 3144568"/>
              <a:gd name="connsiteY69" fmla="*/ 597521 h 1828800"/>
              <a:gd name="connsiteX70" fmla="*/ 1744679 w 3144568"/>
              <a:gd name="connsiteY70" fmla="*/ 585798 h 1828800"/>
              <a:gd name="connsiteX71" fmla="*/ 1702617 w 3144568"/>
              <a:gd name="connsiteY71" fmla="*/ 651305 h 1828800"/>
              <a:gd name="connsiteX72" fmla="*/ 1627306 w 3144568"/>
              <a:gd name="connsiteY72" fmla="*/ 731520 h 1828800"/>
              <a:gd name="connsiteX73" fmla="*/ 1546168 w 3144568"/>
              <a:gd name="connsiteY73" fmla="*/ 748145 h 1828800"/>
              <a:gd name="connsiteX74" fmla="*/ 1446415 w 3144568"/>
              <a:gd name="connsiteY74" fmla="*/ 698269 h 1828800"/>
              <a:gd name="connsiteX75" fmla="*/ 1379913 w 3144568"/>
              <a:gd name="connsiteY75" fmla="*/ 714894 h 1828800"/>
              <a:gd name="connsiteX76" fmla="*/ 1330037 w 3144568"/>
              <a:gd name="connsiteY76" fmla="*/ 814647 h 1828800"/>
              <a:gd name="connsiteX77" fmla="*/ 1296786 w 3144568"/>
              <a:gd name="connsiteY77" fmla="*/ 881149 h 1828800"/>
              <a:gd name="connsiteX78" fmla="*/ 1254724 w 3144568"/>
              <a:gd name="connsiteY78" fmla="*/ 921220 h 1828800"/>
              <a:gd name="connsiteX79" fmla="*/ 1220479 w 3144568"/>
              <a:gd name="connsiteY79" fmla="*/ 971096 h 1828800"/>
              <a:gd name="connsiteX80" fmla="*/ 1149076 w 3144568"/>
              <a:gd name="connsiteY80" fmla="*/ 1057137 h 1828800"/>
              <a:gd name="connsiteX81" fmla="*/ 994543 w 3144568"/>
              <a:gd name="connsiteY81" fmla="*/ 1162787 h 1828800"/>
              <a:gd name="connsiteX82" fmla="*/ 931026 w 3144568"/>
              <a:gd name="connsiteY82" fmla="*/ 1212663 h 1828800"/>
              <a:gd name="connsiteX83" fmla="*/ 858627 w 3144568"/>
              <a:gd name="connsiteY83" fmla="*/ 1311422 h 1828800"/>
              <a:gd name="connsiteX84" fmla="*/ 748146 w 3144568"/>
              <a:gd name="connsiteY84" fmla="*/ 1406271 h 1828800"/>
              <a:gd name="connsiteX85" fmla="*/ 671839 w 3144568"/>
              <a:gd name="connsiteY85" fmla="*/ 1476682 h 1828800"/>
              <a:gd name="connsiteX86" fmla="*/ 588712 w 3144568"/>
              <a:gd name="connsiteY86" fmla="*/ 1559809 h 1828800"/>
              <a:gd name="connsiteX87" fmla="*/ 482139 w 3144568"/>
              <a:gd name="connsiteY87" fmla="*/ 1612669 h 1828800"/>
              <a:gd name="connsiteX88" fmla="*/ 382386 w 3144568"/>
              <a:gd name="connsiteY88" fmla="*/ 1662545 h 1828800"/>
              <a:gd name="connsiteX89" fmla="*/ 349135 w 3144568"/>
              <a:gd name="connsiteY89" fmla="*/ 1712421 h 1828800"/>
              <a:gd name="connsiteX90" fmla="*/ 299259 w 3144568"/>
              <a:gd name="connsiteY90" fmla="*/ 1745672 h 1828800"/>
              <a:gd name="connsiteX91" fmla="*/ 232757 w 3144568"/>
              <a:gd name="connsiteY91" fmla="*/ 1778923 h 1828800"/>
              <a:gd name="connsiteX92" fmla="*/ 116379 w 3144568"/>
              <a:gd name="connsiteY92" fmla="*/ 1812174 h 1828800"/>
              <a:gd name="connsiteX0" fmla="*/ 0 w 3144568"/>
              <a:gd name="connsiteY0" fmla="*/ 1828800 h 1828800"/>
              <a:gd name="connsiteX1" fmla="*/ 83128 w 3144568"/>
              <a:gd name="connsiteY1" fmla="*/ 1795549 h 1828800"/>
              <a:gd name="connsiteX2" fmla="*/ 249382 w 3144568"/>
              <a:gd name="connsiteY2" fmla="*/ 1695796 h 1828800"/>
              <a:gd name="connsiteX3" fmla="*/ 299259 w 3144568"/>
              <a:gd name="connsiteY3" fmla="*/ 1662545 h 1828800"/>
              <a:gd name="connsiteX4" fmla="*/ 421534 w 3144568"/>
              <a:gd name="connsiteY4" fmla="*/ 1595049 h 1828800"/>
              <a:gd name="connsiteX5" fmla="*/ 482139 w 3144568"/>
              <a:gd name="connsiteY5" fmla="*/ 1529541 h 1828800"/>
              <a:gd name="connsiteX6" fmla="*/ 532015 w 3144568"/>
              <a:gd name="connsiteY6" fmla="*/ 1496290 h 1828800"/>
              <a:gd name="connsiteX7" fmla="*/ 598517 w 3144568"/>
              <a:gd name="connsiteY7" fmla="*/ 1429789 h 1828800"/>
              <a:gd name="connsiteX8" fmla="*/ 648393 w 3144568"/>
              <a:gd name="connsiteY8" fmla="*/ 1396538 h 1828800"/>
              <a:gd name="connsiteX9" fmla="*/ 718802 w 3144568"/>
              <a:gd name="connsiteY9" fmla="*/ 1324139 h 1828800"/>
              <a:gd name="connsiteX10" fmla="*/ 763777 w 3144568"/>
              <a:gd name="connsiteY10" fmla="*/ 1266448 h 1828800"/>
              <a:gd name="connsiteX11" fmla="*/ 881149 w 3144568"/>
              <a:gd name="connsiteY11" fmla="*/ 1113905 h 1828800"/>
              <a:gd name="connsiteX12" fmla="*/ 997528 w 3144568"/>
              <a:gd name="connsiteY12" fmla="*/ 980901 h 1828800"/>
              <a:gd name="connsiteX13" fmla="*/ 1055220 w 3144568"/>
              <a:gd name="connsiteY13" fmla="*/ 944737 h 1828800"/>
              <a:gd name="connsiteX14" fmla="*/ 1130531 w 3144568"/>
              <a:gd name="connsiteY14" fmla="*/ 881149 h 1828800"/>
              <a:gd name="connsiteX15" fmla="*/ 1163782 w 3144568"/>
              <a:gd name="connsiteY15" fmla="*/ 831272 h 1828800"/>
              <a:gd name="connsiteX16" fmla="*/ 1180408 w 3144568"/>
              <a:gd name="connsiteY16" fmla="*/ 781396 h 1828800"/>
              <a:gd name="connsiteX17" fmla="*/ 1230284 w 3144568"/>
              <a:gd name="connsiteY17" fmla="*/ 764770 h 1828800"/>
              <a:gd name="connsiteX18" fmla="*/ 1246909 w 3144568"/>
              <a:gd name="connsiteY18" fmla="*/ 714894 h 1828800"/>
              <a:gd name="connsiteX19" fmla="*/ 1329042 w 3144568"/>
              <a:gd name="connsiteY19" fmla="*/ 504732 h 1828800"/>
              <a:gd name="connsiteX20" fmla="*/ 1359380 w 3144568"/>
              <a:gd name="connsiteY20" fmla="*/ 427359 h 1828800"/>
              <a:gd name="connsiteX21" fmla="*/ 1379913 w 3144568"/>
              <a:gd name="connsiteY21" fmla="*/ 365760 h 1828800"/>
              <a:gd name="connsiteX22" fmla="*/ 1396539 w 3144568"/>
              <a:gd name="connsiteY22" fmla="*/ 299258 h 1828800"/>
              <a:gd name="connsiteX23" fmla="*/ 1479666 w 3144568"/>
              <a:gd name="connsiteY23" fmla="*/ 315883 h 1828800"/>
              <a:gd name="connsiteX24" fmla="*/ 1496291 w 3144568"/>
              <a:gd name="connsiteY24" fmla="*/ 365760 h 1828800"/>
              <a:gd name="connsiteX25" fmla="*/ 1579419 w 3144568"/>
              <a:gd name="connsiteY25" fmla="*/ 448887 h 1828800"/>
              <a:gd name="connsiteX26" fmla="*/ 1629295 w 3144568"/>
              <a:gd name="connsiteY26" fmla="*/ 432261 h 1828800"/>
              <a:gd name="connsiteX27" fmla="*/ 1674269 w 3144568"/>
              <a:gd name="connsiteY27" fmla="*/ 290447 h 1828800"/>
              <a:gd name="connsiteX28" fmla="*/ 1712422 w 3144568"/>
              <a:gd name="connsiteY28" fmla="*/ 232756 h 1828800"/>
              <a:gd name="connsiteX29" fmla="*/ 1762299 w 3144568"/>
              <a:gd name="connsiteY29" fmla="*/ 133003 h 1828800"/>
              <a:gd name="connsiteX30" fmla="*/ 1778924 w 3144568"/>
              <a:gd name="connsiteY30" fmla="*/ 83127 h 1828800"/>
              <a:gd name="connsiteX31" fmla="*/ 1828800 w 3144568"/>
              <a:gd name="connsiteY31" fmla="*/ 49876 h 1828800"/>
              <a:gd name="connsiteX32" fmla="*/ 1911928 w 3144568"/>
              <a:gd name="connsiteY32" fmla="*/ 116378 h 1828800"/>
              <a:gd name="connsiteX33" fmla="*/ 1978429 w 3144568"/>
              <a:gd name="connsiteY33" fmla="*/ 133003 h 1828800"/>
              <a:gd name="connsiteX34" fmla="*/ 2028306 w 3144568"/>
              <a:gd name="connsiteY34" fmla="*/ 166254 h 1828800"/>
              <a:gd name="connsiteX35" fmla="*/ 2111433 w 3144568"/>
              <a:gd name="connsiteY35" fmla="*/ 99752 h 1828800"/>
              <a:gd name="connsiteX36" fmla="*/ 2128059 w 3144568"/>
              <a:gd name="connsiteY36" fmla="*/ 49876 h 1828800"/>
              <a:gd name="connsiteX37" fmla="*/ 2161309 w 3144568"/>
              <a:gd name="connsiteY37" fmla="*/ 0 h 1828800"/>
              <a:gd name="connsiteX38" fmla="*/ 2244437 w 3144568"/>
              <a:gd name="connsiteY38" fmla="*/ 16625 h 1828800"/>
              <a:gd name="connsiteX39" fmla="*/ 2277688 w 3144568"/>
              <a:gd name="connsiteY39" fmla="*/ 116378 h 1828800"/>
              <a:gd name="connsiteX40" fmla="*/ 2344189 w 3144568"/>
              <a:gd name="connsiteY40" fmla="*/ 216130 h 1828800"/>
              <a:gd name="connsiteX41" fmla="*/ 2377440 w 3144568"/>
              <a:gd name="connsiteY41" fmla="*/ 266007 h 1828800"/>
              <a:gd name="connsiteX42" fmla="*/ 2410691 w 3144568"/>
              <a:gd name="connsiteY42" fmla="*/ 365760 h 1828800"/>
              <a:gd name="connsiteX43" fmla="*/ 2458579 w 3144568"/>
              <a:gd name="connsiteY43" fmla="*/ 411728 h 1828800"/>
              <a:gd name="connsiteX44" fmla="*/ 2508454 w 3144568"/>
              <a:gd name="connsiteY44" fmla="*/ 441071 h 1828800"/>
              <a:gd name="connsiteX45" fmla="*/ 2576946 w 3144568"/>
              <a:gd name="connsiteY45" fmla="*/ 482138 h 1828800"/>
              <a:gd name="connsiteX46" fmla="*/ 2726575 w 3144568"/>
              <a:gd name="connsiteY46" fmla="*/ 598516 h 1828800"/>
              <a:gd name="connsiteX47" fmla="*/ 2793077 w 3144568"/>
              <a:gd name="connsiteY47" fmla="*/ 665018 h 1828800"/>
              <a:gd name="connsiteX48" fmla="*/ 2826328 w 3144568"/>
              <a:gd name="connsiteY48" fmla="*/ 714894 h 1828800"/>
              <a:gd name="connsiteX49" fmla="*/ 2876204 w 3144568"/>
              <a:gd name="connsiteY49" fmla="*/ 748145 h 1828800"/>
              <a:gd name="connsiteX50" fmla="*/ 2942706 w 3144568"/>
              <a:gd name="connsiteY50" fmla="*/ 847898 h 1828800"/>
              <a:gd name="connsiteX51" fmla="*/ 2959331 w 3144568"/>
              <a:gd name="connsiteY51" fmla="*/ 897774 h 1828800"/>
              <a:gd name="connsiteX52" fmla="*/ 3025833 w 3144568"/>
              <a:gd name="connsiteY52" fmla="*/ 931025 h 1828800"/>
              <a:gd name="connsiteX53" fmla="*/ 3059084 w 3144568"/>
              <a:gd name="connsiteY53" fmla="*/ 980901 h 1828800"/>
              <a:gd name="connsiteX54" fmla="*/ 3108960 w 3144568"/>
              <a:gd name="connsiteY54" fmla="*/ 1014152 h 1828800"/>
              <a:gd name="connsiteX55" fmla="*/ 3092335 w 3144568"/>
              <a:gd name="connsiteY55" fmla="*/ 1047403 h 1828800"/>
              <a:gd name="connsiteX56" fmla="*/ 3042459 w 3144568"/>
              <a:gd name="connsiteY56" fmla="*/ 1014152 h 1828800"/>
              <a:gd name="connsiteX57" fmla="*/ 2975957 w 3144568"/>
              <a:gd name="connsiteY57" fmla="*/ 947650 h 1828800"/>
              <a:gd name="connsiteX58" fmla="*/ 2892829 w 3144568"/>
              <a:gd name="connsiteY58" fmla="*/ 892872 h 1828800"/>
              <a:gd name="connsiteX59" fmla="*/ 2776451 w 3144568"/>
              <a:gd name="connsiteY59" fmla="*/ 814647 h 1828800"/>
              <a:gd name="connsiteX60" fmla="*/ 2660073 w 3144568"/>
              <a:gd name="connsiteY60" fmla="*/ 748145 h 1828800"/>
              <a:gd name="connsiteX61" fmla="*/ 2510444 w 3144568"/>
              <a:gd name="connsiteY61" fmla="*/ 698269 h 1828800"/>
              <a:gd name="connsiteX62" fmla="*/ 2460568 w 3144568"/>
              <a:gd name="connsiteY62" fmla="*/ 681643 h 1828800"/>
              <a:gd name="connsiteX63" fmla="*/ 2360815 w 3144568"/>
              <a:gd name="connsiteY63" fmla="*/ 615141 h 1828800"/>
              <a:gd name="connsiteX64" fmla="*/ 2327564 w 3144568"/>
              <a:gd name="connsiteY64" fmla="*/ 565265 h 1828800"/>
              <a:gd name="connsiteX65" fmla="*/ 2227811 w 3144568"/>
              <a:gd name="connsiteY65" fmla="*/ 532014 h 1828800"/>
              <a:gd name="connsiteX66" fmla="*/ 2177935 w 3144568"/>
              <a:gd name="connsiteY66" fmla="*/ 498763 h 1828800"/>
              <a:gd name="connsiteX67" fmla="*/ 2091824 w 3144568"/>
              <a:gd name="connsiteY67" fmla="*/ 559369 h 1828800"/>
              <a:gd name="connsiteX68" fmla="*/ 1986245 w 3144568"/>
              <a:gd name="connsiteY68" fmla="*/ 597521 h 1828800"/>
              <a:gd name="connsiteX69" fmla="*/ 1744679 w 3144568"/>
              <a:gd name="connsiteY69" fmla="*/ 585798 h 1828800"/>
              <a:gd name="connsiteX70" fmla="*/ 1702617 w 3144568"/>
              <a:gd name="connsiteY70" fmla="*/ 651305 h 1828800"/>
              <a:gd name="connsiteX71" fmla="*/ 1627306 w 3144568"/>
              <a:gd name="connsiteY71" fmla="*/ 731520 h 1828800"/>
              <a:gd name="connsiteX72" fmla="*/ 1546168 w 3144568"/>
              <a:gd name="connsiteY72" fmla="*/ 748145 h 1828800"/>
              <a:gd name="connsiteX73" fmla="*/ 1446415 w 3144568"/>
              <a:gd name="connsiteY73" fmla="*/ 698269 h 1828800"/>
              <a:gd name="connsiteX74" fmla="*/ 1379913 w 3144568"/>
              <a:gd name="connsiteY74" fmla="*/ 714894 h 1828800"/>
              <a:gd name="connsiteX75" fmla="*/ 1330037 w 3144568"/>
              <a:gd name="connsiteY75" fmla="*/ 814647 h 1828800"/>
              <a:gd name="connsiteX76" fmla="*/ 1296786 w 3144568"/>
              <a:gd name="connsiteY76" fmla="*/ 881149 h 1828800"/>
              <a:gd name="connsiteX77" fmla="*/ 1254724 w 3144568"/>
              <a:gd name="connsiteY77" fmla="*/ 921220 h 1828800"/>
              <a:gd name="connsiteX78" fmla="*/ 1220479 w 3144568"/>
              <a:gd name="connsiteY78" fmla="*/ 971096 h 1828800"/>
              <a:gd name="connsiteX79" fmla="*/ 1149076 w 3144568"/>
              <a:gd name="connsiteY79" fmla="*/ 1057137 h 1828800"/>
              <a:gd name="connsiteX80" fmla="*/ 994543 w 3144568"/>
              <a:gd name="connsiteY80" fmla="*/ 1162787 h 1828800"/>
              <a:gd name="connsiteX81" fmla="*/ 931026 w 3144568"/>
              <a:gd name="connsiteY81" fmla="*/ 1212663 h 1828800"/>
              <a:gd name="connsiteX82" fmla="*/ 858627 w 3144568"/>
              <a:gd name="connsiteY82" fmla="*/ 1311422 h 1828800"/>
              <a:gd name="connsiteX83" fmla="*/ 748146 w 3144568"/>
              <a:gd name="connsiteY83" fmla="*/ 1406271 h 1828800"/>
              <a:gd name="connsiteX84" fmla="*/ 671839 w 3144568"/>
              <a:gd name="connsiteY84" fmla="*/ 1476682 h 1828800"/>
              <a:gd name="connsiteX85" fmla="*/ 588712 w 3144568"/>
              <a:gd name="connsiteY85" fmla="*/ 1559809 h 1828800"/>
              <a:gd name="connsiteX86" fmla="*/ 482139 w 3144568"/>
              <a:gd name="connsiteY86" fmla="*/ 1612669 h 1828800"/>
              <a:gd name="connsiteX87" fmla="*/ 382386 w 3144568"/>
              <a:gd name="connsiteY87" fmla="*/ 1662545 h 1828800"/>
              <a:gd name="connsiteX88" fmla="*/ 349135 w 3144568"/>
              <a:gd name="connsiteY88" fmla="*/ 1712421 h 1828800"/>
              <a:gd name="connsiteX89" fmla="*/ 299259 w 3144568"/>
              <a:gd name="connsiteY89" fmla="*/ 1745672 h 1828800"/>
              <a:gd name="connsiteX90" fmla="*/ 232757 w 3144568"/>
              <a:gd name="connsiteY90" fmla="*/ 1778923 h 1828800"/>
              <a:gd name="connsiteX91" fmla="*/ 116379 w 3144568"/>
              <a:gd name="connsiteY91" fmla="*/ 1812174 h 1828800"/>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0531 w 3144568"/>
              <a:gd name="connsiteY14" fmla="*/ 881149 h 1839528"/>
              <a:gd name="connsiteX15" fmla="*/ 1163782 w 3144568"/>
              <a:gd name="connsiteY15" fmla="*/ 831272 h 1839528"/>
              <a:gd name="connsiteX16" fmla="*/ 1180408 w 3144568"/>
              <a:gd name="connsiteY16" fmla="*/ 781396 h 1839528"/>
              <a:gd name="connsiteX17" fmla="*/ 1230284 w 3144568"/>
              <a:gd name="connsiteY17" fmla="*/ 764770 h 1839528"/>
              <a:gd name="connsiteX18" fmla="*/ 1246909 w 3144568"/>
              <a:gd name="connsiteY18" fmla="*/ 714894 h 1839528"/>
              <a:gd name="connsiteX19" fmla="*/ 1329042 w 3144568"/>
              <a:gd name="connsiteY19" fmla="*/ 504732 h 1839528"/>
              <a:gd name="connsiteX20" fmla="*/ 1359380 w 3144568"/>
              <a:gd name="connsiteY20" fmla="*/ 427359 h 1839528"/>
              <a:gd name="connsiteX21" fmla="*/ 1379913 w 3144568"/>
              <a:gd name="connsiteY21" fmla="*/ 365760 h 1839528"/>
              <a:gd name="connsiteX22" fmla="*/ 1396539 w 3144568"/>
              <a:gd name="connsiteY22" fmla="*/ 299258 h 1839528"/>
              <a:gd name="connsiteX23" fmla="*/ 1479666 w 3144568"/>
              <a:gd name="connsiteY23" fmla="*/ 315883 h 1839528"/>
              <a:gd name="connsiteX24" fmla="*/ 1496291 w 3144568"/>
              <a:gd name="connsiteY24" fmla="*/ 365760 h 1839528"/>
              <a:gd name="connsiteX25" fmla="*/ 1579419 w 3144568"/>
              <a:gd name="connsiteY25" fmla="*/ 448887 h 1839528"/>
              <a:gd name="connsiteX26" fmla="*/ 1629295 w 3144568"/>
              <a:gd name="connsiteY26" fmla="*/ 432261 h 1839528"/>
              <a:gd name="connsiteX27" fmla="*/ 1674269 w 3144568"/>
              <a:gd name="connsiteY27" fmla="*/ 290447 h 1839528"/>
              <a:gd name="connsiteX28" fmla="*/ 1712422 w 3144568"/>
              <a:gd name="connsiteY28" fmla="*/ 232756 h 1839528"/>
              <a:gd name="connsiteX29" fmla="*/ 1762299 w 3144568"/>
              <a:gd name="connsiteY29" fmla="*/ 133003 h 1839528"/>
              <a:gd name="connsiteX30" fmla="*/ 1778924 w 3144568"/>
              <a:gd name="connsiteY30" fmla="*/ 83127 h 1839528"/>
              <a:gd name="connsiteX31" fmla="*/ 1828800 w 3144568"/>
              <a:gd name="connsiteY31" fmla="*/ 49876 h 1839528"/>
              <a:gd name="connsiteX32" fmla="*/ 1911928 w 3144568"/>
              <a:gd name="connsiteY32" fmla="*/ 116378 h 1839528"/>
              <a:gd name="connsiteX33" fmla="*/ 1978429 w 3144568"/>
              <a:gd name="connsiteY33" fmla="*/ 133003 h 1839528"/>
              <a:gd name="connsiteX34" fmla="*/ 2028306 w 3144568"/>
              <a:gd name="connsiteY34" fmla="*/ 166254 h 1839528"/>
              <a:gd name="connsiteX35" fmla="*/ 2111433 w 3144568"/>
              <a:gd name="connsiteY35" fmla="*/ 99752 h 1839528"/>
              <a:gd name="connsiteX36" fmla="*/ 2128059 w 3144568"/>
              <a:gd name="connsiteY36" fmla="*/ 49876 h 1839528"/>
              <a:gd name="connsiteX37" fmla="*/ 2161309 w 3144568"/>
              <a:gd name="connsiteY37" fmla="*/ 0 h 1839528"/>
              <a:gd name="connsiteX38" fmla="*/ 2244437 w 3144568"/>
              <a:gd name="connsiteY38" fmla="*/ 16625 h 1839528"/>
              <a:gd name="connsiteX39" fmla="*/ 2277688 w 3144568"/>
              <a:gd name="connsiteY39" fmla="*/ 116378 h 1839528"/>
              <a:gd name="connsiteX40" fmla="*/ 2344189 w 3144568"/>
              <a:gd name="connsiteY40" fmla="*/ 216130 h 1839528"/>
              <a:gd name="connsiteX41" fmla="*/ 2377440 w 3144568"/>
              <a:gd name="connsiteY41" fmla="*/ 266007 h 1839528"/>
              <a:gd name="connsiteX42" fmla="*/ 2410691 w 3144568"/>
              <a:gd name="connsiteY42" fmla="*/ 365760 h 1839528"/>
              <a:gd name="connsiteX43" fmla="*/ 2458579 w 3144568"/>
              <a:gd name="connsiteY43" fmla="*/ 411728 h 1839528"/>
              <a:gd name="connsiteX44" fmla="*/ 2508454 w 3144568"/>
              <a:gd name="connsiteY44" fmla="*/ 441071 h 1839528"/>
              <a:gd name="connsiteX45" fmla="*/ 2576946 w 3144568"/>
              <a:gd name="connsiteY45" fmla="*/ 482138 h 1839528"/>
              <a:gd name="connsiteX46" fmla="*/ 2726575 w 3144568"/>
              <a:gd name="connsiteY46" fmla="*/ 598516 h 1839528"/>
              <a:gd name="connsiteX47" fmla="*/ 2793077 w 3144568"/>
              <a:gd name="connsiteY47" fmla="*/ 665018 h 1839528"/>
              <a:gd name="connsiteX48" fmla="*/ 2826328 w 3144568"/>
              <a:gd name="connsiteY48" fmla="*/ 714894 h 1839528"/>
              <a:gd name="connsiteX49" fmla="*/ 2876204 w 3144568"/>
              <a:gd name="connsiteY49" fmla="*/ 748145 h 1839528"/>
              <a:gd name="connsiteX50" fmla="*/ 2942706 w 3144568"/>
              <a:gd name="connsiteY50" fmla="*/ 847898 h 1839528"/>
              <a:gd name="connsiteX51" fmla="*/ 2959331 w 3144568"/>
              <a:gd name="connsiteY51" fmla="*/ 897774 h 1839528"/>
              <a:gd name="connsiteX52" fmla="*/ 3025833 w 3144568"/>
              <a:gd name="connsiteY52" fmla="*/ 931025 h 1839528"/>
              <a:gd name="connsiteX53" fmla="*/ 3059084 w 3144568"/>
              <a:gd name="connsiteY53" fmla="*/ 980901 h 1839528"/>
              <a:gd name="connsiteX54" fmla="*/ 3108960 w 3144568"/>
              <a:gd name="connsiteY54" fmla="*/ 1014152 h 1839528"/>
              <a:gd name="connsiteX55" fmla="*/ 3092335 w 3144568"/>
              <a:gd name="connsiteY55" fmla="*/ 1047403 h 1839528"/>
              <a:gd name="connsiteX56" fmla="*/ 3042459 w 3144568"/>
              <a:gd name="connsiteY56" fmla="*/ 1014152 h 1839528"/>
              <a:gd name="connsiteX57" fmla="*/ 2975957 w 3144568"/>
              <a:gd name="connsiteY57" fmla="*/ 947650 h 1839528"/>
              <a:gd name="connsiteX58" fmla="*/ 2892829 w 3144568"/>
              <a:gd name="connsiteY58" fmla="*/ 892872 h 1839528"/>
              <a:gd name="connsiteX59" fmla="*/ 2776451 w 3144568"/>
              <a:gd name="connsiteY59" fmla="*/ 814647 h 1839528"/>
              <a:gd name="connsiteX60" fmla="*/ 2660073 w 3144568"/>
              <a:gd name="connsiteY60" fmla="*/ 748145 h 1839528"/>
              <a:gd name="connsiteX61" fmla="*/ 2510444 w 3144568"/>
              <a:gd name="connsiteY61" fmla="*/ 698269 h 1839528"/>
              <a:gd name="connsiteX62" fmla="*/ 2460568 w 3144568"/>
              <a:gd name="connsiteY62" fmla="*/ 681643 h 1839528"/>
              <a:gd name="connsiteX63" fmla="*/ 2360815 w 3144568"/>
              <a:gd name="connsiteY63" fmla="*/ 615141 h 1839528"/>
              <a:gd name="connsiteX64" fmla="*/ 2327564 w 3144568"/>
              <a:gd name="connsiteY64" fmla="*/ 565265 h 1839528"/>
              <a:gd name="connsiteX65" fmla="*/ 2227811 w 3144568"/>
              <a:gd name="connsiteY65" fmla="*/ 532014 h 1839528"/>
              <a:gd name="connsiteX66" fmla="*/ 2177935 w 3144568"/>
              <a:gd name="connsiteY66" fmla="*/ 498763 h 1839528"/>
              <a:gd name="connsiteX67" fmla="*/ 2091824 w 3144568"/>
              <a:gd name="connsiteY67" fmla="*/ 559369 h 1839528"/>
              <a:gd name="connsiteX68" fmla="*/ 1986245 w 3144568"/>
              <a:gd name="connsiteY68" fmla="*/ 597521 h 1839528"/>
              <a:gd name="connsiteX69" fmla="*/ 1744679 w 3144568"/>
              <a:gd name="connsiteY69" fmla="*/ 585798 h 1839528"/>
              <a:gd name="connsiteX70" fmla="*/ 1702617 w 3144568"/>
              <a:gd name="connsiteY70" fmla="*/ 651305 h 1839528"/>
              <a:gd name="connsiteX71" fmla="*/ 1627306 w 3144568"/>
              <a:gd name="connsiteY71" fmla="*/ 731520 h 1839528"/>
              <a:gd name="connsiteX72" fmla="*/ 1546168 w 3144568"/>
              <a:gd name="connsiteY72" fmla="*/ 748145 h 1839528"/>
              <a:gd name="connsiteX73" fmla="*/ 1446415 w 3144568"/>
              <a:gd name="connsiteY73" fmla="*/ 698269 h 1839528"/>
              <a:gd name="connsiteX74" fmla="*/ 1379913 w 3144568"/>
              <a:gd name="connsiteY74" fmla="*/ 714894 h 1839528"/>
              <a:gd name="connsiteX75" fmla="*/ 1330037 w 3144568"/>
              <a:gd name="connsiteY75" fmla="*/ 814647 h 1839528"/>
              <a:gd name="connsiteX76" fmla="*/ 1296786 w 3144568"/>
              <a:gd name="connsiteY76" fmla="*/ 881149 h 1839528"/>
              <a:gd name="connsiteX77" fmla="*/ 1254724 w 3144568"/>
              <a:gd name="connsiteY77" fmla="*/ 921220 h 1839528"/>
              <a:gd name="connsiteX78" fmla="*/ 1220479 w 3144568"/>
              <a:gd name="connsiteY78" fmla="*/ 971096 h 1839528"/>
              <a:gd name="connsiteX79" fmla="*/ 1149076 w 3144568"/>
              <a:gd name="connsiteY79" fmla="*/ 1057137 h 1839528"/>
              <a:gd name="connsiteX80" fmla="*/ 994543 w 3144568"/>
              <a:gd name="connsiteY80" fmla="*/ 1162787 h 1839528"/>
              <a:gd name="connsiteX81" fmla="*/ 931026 w 3144568"/>
              <a:gd name="connsiteY81" fmla="*/ 1212663 h 1839528"/>
              <a:gd name="connsiteX82" fmla="*/ 858627 w 3144568"/>
              <a:gd name="connsiteY82" fmla="*/ 1311422 h 1839528"/>
              <a:gd name="connsiteX83" fmla="*/ 748146 w 3144568"/>
              <a:gd name="connsiteY83" fmla="*/ 1406271 h 1839528"/>
              <a:gd name="connsiteX84" fmla="*/ 671839 w 3144568"/>
              <a:gd name="connsiteY84" fmla="*/ 1476682 h 1839528"/>
              <a:gd name="connsiteX85" fmla="*/ 588712 w 3144568"/>
              <a:gd name="connsiteY85" fmla="*/ 1559809 h 1839528"/>
              <a:gd name="connsiteX86" fmla="*/ 482139 w 3144568"/>
              <a:gd name="connsiteY86" fmla="*/ 1612669 h 1839528"/>
              <a:gd name="connsiteX87" fmla="*/ 382386 w 3144568"/>
              <a:gd name="connsiteY87" fmla="*/ 1662545 h 1839528"/>
              <a:gd name="connsiteX88" fmla="*/ 349135 w 3144568"/>
              <a:gd name="connsiteY88" fmla="*/ 1712421 h 1839528"/>
              <a:gd name="connsiteX89" fmla="*/ 299259 w 3144568"/>
              <a:gd name="connsiteY89" fmla="*/ 1745672 h 1839528"/>
              <a:gd name="connsiteX90" fmla="*/ 232757 w 3144568"/>
              <a:gd name="connsiteY90" fmla="*/ 1778923 h 1839528"/>
              <a:gd name="connsiteX91" fmla="*/ 116379 w 3144568"/>
              <a:gd name="connsiteY91"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0531 w 3144568"/>
              <a:gd name="connsiteY14" fmla="*/ 881149 h 1839528"/>
              <a:gd name="connsiteX15" fmla="*/ 1163782 w 3144568"/>
              <a:gd name="connsiteY15" fmla="*/ 831272 h 1839528"/>
              <a:gd name="connsiteX16" fmla="*/ 1180408 w 3144568"/>
              <a:gd name="connsiteY16" fmla="*/ 781396 h 1839528"/>
              <a:gd name="connsiteX17" fmla="*/ 1230284 w 3144568"/>
              <a:gd name="connsiteY17" fmla="*/ 764770 h 1839528"/>
              <a:gd name="connsiteX18" fmla="*/ 1246909 w 3144568"/>
              <a:gd name="connsiteY18" fmla="*/ 714894 h 1839528"/>
              <a:gd name="connsiteX19" fmla="*/ 1329042 w 3144568"/>
              <a:gd name="connsiteY19" fmla="*/ 504732 h 1839528"/>
              <a:gd name="connsiteX20" fmla="*/ 1359380 w 3144568"/>
              <a:gd name="connsiteY20" fmla="*/ 427359 h 1839528"/>
              <a:gd name="connsiteX21" fmla="*/ 1379913 w 3144568"/>
              <a:gd name="connsiteY21" fmla="*/ 365760 h 1839528"/>
              <a:gd name="connsiteX22" fmla="*/ 1396539 w 3144568"/>
              <a:gd name="connsiteY22" fmla="*/ 299258 h 1839528"/>
              <a:gd name="connsiteX23" fmla="*/ 1473316 w 3144568"/>
              <a:gd name="connsiteY23" fmla="*/ 300008 h 1839528"/>
              <a:gd name="connsiteX24" fmla="*/ 1496291 w 3144568"/>
              <a:gd name="connsiteY24" fmla="*/ 365760 h 1839528"/>
              <a:gd name="connsiteX25" fmla="*/ 1579419 w 3144568"/>
              <a:gd name="connsiteY25" fmla="*/ 448887 h 1839528"/>
              <a:gd name="connsiteX26" fmla="*/ 1629295 w 3144568"/>
              <a:gd name="connsiteY26" fmla="*/ 432261 h 1839528"/>
              <a:gd name="connsiteX27" fmla="*/ 1674269 w 3144568"/>
              <a:gd name="connsiteY27" fmla="*/ 290447 h 1839528"/>
              <a:gd name="connsiteX28" fmla="*/ 1712422 w 3144568"/>
              <a:gd name="connsiteY28" fmla="*/ 232756 h 1839528"/>
              <a:gd name="connsiteX29" fmla="*/ 1762299 w 3144568"/>
              <a:gd name="connsiteY29" fmla="*/ 133003 h 1839528"/>
              <a:gd name="connsiteX30" fmla="*/ 1778924 w 3144568"/>
              <a:gd name="connsiteY30" fmla="*/ 83127 h 1839528"/>
              <a:gd name="connsiteX31" fmla="*/ 1828800 w 3144568"/>
              <a:gd name="connsiteY31" fmla="*/ 49876 h 1839528"/>
              <a:gd name="connsiteX32" fmla="*/ 1911928 w 3144568"/>
              <a:gd name="connsiteY32" fmla="*/ 116378 h 1839528"/>
              <a:gd name="connsiteX33" fmla="*/ 1978429 w 3144568"/>
              <a:gd name="connsiteY33" fmla="*/ 133003 h 1839528"/>
              <a:gd name="connsiteX34" fmla="*/ 2028306 w 3144568"/>
              <a:gd name="connsiteY34" fmla="*/ 166254 h 1839528"/>
              <a:gd name="connsiteX35" fmla="*/ 2111433 w 3144568"/>
              <a:gd name="connsiteY35" fmla="*/ 99752 h 1839528"/>
              <a:gd name="connsiteX36" fmla="*/ 2128059 w 3144568"/>
              <a:gd name="connsiteY36" fmla="*/ 49876 h 1839528"/>
              <a:gd name="connsiteX37" fmla="*/ 2161309 w 3144568"/>
              <a:gd name="connsiteY37" fmla="*/ 0 h 1839528"/>
              <a:gd name="connsiteX38" fmla="*/ 2244437 w 3144568"/>
              <a:gd name="connsiteY38" fmla="*/ 16625 h 1839528"/>
              <a:gd name="connsiteX39" fmla="*/ 2277688 w 3144568"/>
              <a:gd name="connsiteY39" fmla="*/ 116378 h 1839528"/>
              <a:gd name="connsiteX40" fmla="*/ 2344189 w 3144568"/>
              <a:gd name="connsiteY40" fmla="*/ 216130 h 1839528"/>
              <a:gd name="connsiteX41" fmla="*/ 2377440 w 3144568"/>
              <a:gd name="connsiteY41" fmla="*/ 266007 h 1839528"/>
              <a:gd name="connsiteX42" fmla="*/ 2410691 w 3144568"/>
              <a:gd name="connsiteY42" fmla="*/ 365760 h 1839528"/>
              <a:gd name="connsiteX43" fmla="*/ 2458579 w 3144568"/>
              <a:gd name="connsiteY43" fmla="*/ 411728 h 1839528"/>
              <a:gd name="connsiteX44" fmla="*/ 2508454 w 3144568"/>
              <a:gd name="connsiteY44" fmla="*/ 441071 h 1839528"/>
              <a:gd name="connsiteX45" fmla="*/ 2576946 w 3144568"/>
              <a:gd name="connsiteY45" fmla="*/ 482138 h 1839528"/>
              <a:gd name="connsiteX46" fmla="*/ 2726575 w 3144568"/>
              <a:gd name="connsiteY46" fmla="*/ 598516 h 1839528"/>
              <a:gd name="connsiteX47" fmla="*/ 2793077 w 3144568"/>
              <a:gd name="connsiteY47" fmla="*/ 665018 h 1839528"/>
              <a:gd name="connsiteX48" fmla="*/ 2826328 w 3144568"/>
              <a:gd name="connsiteY48" fmla="*/ 714894 h 1839528"/>
              <a:gd name="connsiteX49" fmla="*/ 2876204 w 3144568"/>
              <a:gd name="connsiteY49" fmla="*/ 748145 h 1839528"/>
              <a:gd name="connsiteX50" fmla="*/ 2942706 w 3144568"/>
              <a:gd name="connsiteY50" fmla="*/ 847898 h 1839528"/>
              <a:gd name="connsiteX51" fmla="*/ 2959331 w 3144568"/>
              <a:gd name="connsiteY51" fmla="*/ 897774 h 1839528"/>
              <a:gd name="connsiteX52" fmla="*/ 3025833 w 3144568"/>
              <a:gd name="connsiteY52" fmla="*/ 931025 h 1839528"/>
              <a:gd name="connsiteX53" fmla="*/ 3059084 w 3144568"/>
              <a:gd name="connsiteY53" fmla="*/ 980901 h 1839528"/>
              <a:gd name="connsiteX54" fmla="*/ 3108960 w 3144568"/>
              <a:gd name="connsiteY54" fmla="*/ 1014152 h 1839528"/>
              <a:gd name="connsiteX55" fmla="*/ 3092335 w 3144568"/>
              <a:gd name="connsiteY55" fmla="*/ 1047403 h 1839528"/>
              <a:gd name="connsiteX56" fmla="*/ 3042459 w 3144568"/>
              <a:gd name="connsiteY56" fmla="*/ 1014152 h 1839528"/>
              <a:gd name="connsiteX57" fmla="*/ 2975957 w 3144568"/>
              <a:gd name="connsiteY57" fmla="*/ 947650 h 1839528"/>
              <a:gd name="connsiteX58" fmla="*/ 2892829 w 3144568"/>
              <a:gd name="connsiteY58" fmla="*/ 892872 h 1839528"/>
              <a:gd name="connsiteX59" fmla="*/ 2776451 w 3144568"/>
              <a:gd name="connsiteY59" fmla="*/ 814647 h 1839528"/>
              <a:gd name="connsiteX60" fmla="*/ 2660073 w 3144568"/>
              <a:gd name="connsiteY60" fmla="*/ 748145 h 1839528"/>
              <a:gd name="connsiteX61" fmla="*/ 2510444 w 3144568"/>
              <a:gd name="connsiteY61" fmla="*/ 698269 h 1839528"/>
              <a:gd name="connsiteX62" fmla="*/ 2460568 w 3144568"/>
              <a:gd name="connsiteY62" fmla="*/ 681643 h 1839528"/>
              <a:gd name="connsiteX63" fmla="*/ 2360815 w 3144568"/>
              <a:gd name="connsiteY63" fmla="*/ 615141 h 1839528"/>
              <a:gd name="connsiteX64" fmla="*/ 2327564 w 3144568"/>
              <a:gd name="connsiteY64" fmla="*/ 565265 h 1839528"/>
              <a:gd name="connsiteX65" fmla="*/ 2227811 w 3144568"/>
              <a:gd name="connsiteY65" fmla="*/ 532014 h 1839528"/>
              <a:gd name="connsiteX66" fmla="*/ 2177935 w 3144568"/>
              <a:gd name="connsiteY66" fmla="*/ 498763 h 1839528"/>
              <a:gd name="connsiteX67" fmla="*/ 2091824 w 3144568"/>
              <a:gd name="connsiteY67" fmla="*/ 559369 h 1839528"/>
              <a:gd name="connsiteX68" fmla="*/ 1986245 w 3144568"/>
              <a:gd name="connsiteY68" fmla="*/ 597521 h 1839528"/>
              <a:gd name="connsiteX69" fmla="*/ 1744679 w 3144568"/>
              <a:gd name="connsiteY69" fmla="*/ 585798 h 1839528"/>
              <a:gd name="connsiteX70" fmla="*/ 1702617 w 3144568"/>
              <a:gd name="connsiteY70" fmla="*/ 651305 h 1839528"/>
              <a:gd name="connsiteX71" fmla="*/ 1627306 w 3144568"/>
              <a:gd name="connsiteY71" fmla="*/ 731520 h 1839528"/>
              <a:gd name="connsiteX72" fmla="*/ 1546168 w 3144568"/>
              <a:gd name="connsiteY72" fmla="*/ 748145 h 1839528"/>
              <a:gd name="connsiteX73" fmla="*/ 1446415 w 3144568"/>
              <a:gd name="connsiteY73" fmla="*/ 698269 h 1839528"/>
              <a:gd name="connsiteX74" fmla="*/ 1379913 w 3144568"/>
              <a:gd name="connsiteY74" fmla="*/ 714894 h 1839528"/>
              <a:gd name="connsiteX75" fmla="*/ 1330037 w 3144568"/>
              <a:gd name="connsiteY75" fmla="*/ 814647 h 1839528"/>
              <a:gd name="connsiteX76" fmla="*/ 1296786 w 3144568"/>
              <a:gd name="connsiteY76" fmla="*/ 881149 h 1839528"/>
              <a:gd name="connsiteX77" fmla="*/ 1254724 w 3144568"/>
              <a:gd name="connsiteY77" fmla="*/ 921220 h 1839528"/>
              <a:gd name="connsiteX78" fmla="*/ 1220479 w 3144568"/>
              <a:gd name="connsiteY78" fmla="*/ 971096 h 1839528"/>
              <a:gd name="connsiteX79" fmla="*/ 1149076 w 3144568"/>
              <a:gd name="connsiteY79" fmla="*/ 1057137 h 1839528"/>
              <a:gd name="connsiteX80" fmla="*/ 994543 w 3144568"/>
              <a:gd name="connsiteY80" fmla="*/ 1162787 h 1839528"/>
              <a:gd name="connsiteX81" fmla="*/ 931026 w 3144568"/>
              <a:gd name="connsiteY81" fmla="*/ 1212663 h 1839528"/>
              <a:gd name="connsiteX82" fmla="*/ 858627 w 3144568"/>
              <a:gd name="connsiteY82" fmla="*/ 1311422 h 1839528"/>
              <a:gd name="connsiteX83" fmla="*/ 748146 w 3144568"/>
              <a:gd name="connsiteY83" fmla="*/ 1406271 h 1839528"/>
              <a:gd name="connsiteX84" fmla="*/ 671839 w 3144568"/>
              <a:gd name="connsiteY84" fmla="*/ 1476682 h 1839528"/>
              <a:gd name="connsiteX85" fmla="*/ 588712 w 3144568"/>
              <a:gd name="connsiteY85" fmla="*/ 1559809 h 1839528"/>
              <a:gd name="connsiteX86" fmla="*/ 482139 w 3144568"/>
              <a:gd name="connsiteY86" fmla="*/ 1612669 h 1839528"/>
              <a:gd name="connsiteX87" fmla="*/ 382386 w 3144568"/>
              <a:gd name="connsiteY87" fmla="*/ 1662545 h 1839528"/>
              <a:gd name="connsiteX88" fmla="*/ 349135 w 3144568"/>
              <a:gd name="connsiteY88" fmla="*/ 1712421 h 1839528"/>
              <a:gd name="connsiteX89" fmla="*/ 299259 w 3144568"/>
              <a:gd name="connsiteY89" fmla="*/ 1745672 h 1839528"/>
              <a:gd name="connsiteX90" fmla="*/ 232757 w 3144568"/>
              <a:gd name="connsiteY90" fmla="*/ 1778923 h 1839528"/>
              <a:gd name="connsiteX91" fmla="*/ 116379 w 3144568"/>
              <a:gd name="connsiteY91"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0531 w 3144568"/>
              <a:gd name="connsiteY14" fmla="*/ 881149 h 1839528"/>
              <a:gd name="connsiteX15" fmla="*/ 1163782 w 3144568"/>
              <a:gd name="connsiteY15" fmla="*/ 83127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71839 w 3144568"/>
              <a:gd name="connsiteY83" fmla="*/ 1476682 h 1839528"/>
              <a:gd name="connsiteX84" fmla="*/ 588712 w 3144568"/>
              <a:gd name="connsiteY84" fmla="*/ 1559809 h 1839528"/>
              <a:gd name="connsiteX85" fmla="*/ 482139 w 3144568"/>
              <a:gd name="connsiteY85" fmla="*/ 1612669 h 1839528"/>
              <a:gd name="connsiteX86" fmla="*/ 382386 w 3144568"/>
              <a:gd name="connsiteY86" fmla="*/ 1662545 h 1839528"/>
              <a:gd name="connsiteX87" fmla="*/ 349135 w 3144568"/>
              <a:gd name="connsiteY87" fmla="*/ 1712421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0531 w 3144568"/>
              <a:gd name="connsiteY14" fmla="*/ 881149 h 1839528"/>
              <a:gd name="connsiteX15" fmla="*/ 11764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71839 w 3144568"/>
              <a:gd name="connsiteY83" fmla="*/ 1476682 h 1839528"/>
              <a:gd name="connsiteX84" fmla="*/ 588712 w 3144568"/>
              <a:gd name="connsiteY84" fmla="*/ 1559809 h 1839528"/>
              <a:gd name="connsiteX85" fmla="*/ 482139 w 3144568"/>
              <a:gd name="connsiteY85" fmla="*/ 1612669 h 1839528"/>
              <a:gd name="connsiteX86" fmla="*/ 382386 w 3144568"/>
              <a:gd name="connsiteY86" fmla="*/ 1662545 h 1839528"/>
              <a:gd name="connsiteX87" fmla="*/ 349135 w 3144568"/>
              <a:gd name="connsiteY87" fmla="*/ 1712421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764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71839 w 3144568"/>
              <a:gd name="connsiteY83" fmla="*/ 1476682 h 1839528"/>
              <a:gd name="connsiteX84" fmla="*/ 588712 w 3144568"/>
              <a:gd name="connsiteY84" fmla="*/ 1559809 h 1839528"/>
              <a:gd name="connsiteX85" fmla="*/ 482139 w 3144568"/>
              <a:gd name="connsiteY85" fmla="*/ 1612669 h 1839528"/>
              <a:gd name="connsiteX86" fmla="*/ 382386 w 3144568"/>
              <a:gd name="connsiteY86" fmla="*/ 1662545 h 1839528"/>
              <a:gd name="connsiteX87" fmla="*/ 349135 w 3144568"/>
              <a:gd name="connsiteY87" fmla="*/ 1712421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71839 w 3144568"/>
              <a:gd name="connsiteY83" fmla="*/ 1476682 h 1839528"/>
              <a:gd name="connsiteX84" fmla="*/ 588712 w 3144568"/>
              <a:gd name="connsiteY84" fmla="*/ 1559809 h 1839528"/>
              <a:gd name="connsiteX85" fmla="*/ 482139 w 3144568"/>
              <a:gd name="connsiteY85" fmla="*/ 1612669 h 1839528"/>
              <a:gd name="connsiteX86" fmla="*/ 382386 w 3144568"/>
              <a:gd name="connsiteY86" fmla="*/ 1662545 h 1839528"/>
              <a:gd name="connsiteX87" fmla="*/ 349135 w 3144568"/>
              <a:gd name="connsiteY87" fmla="*/ 1712421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71839 w 3144568"/>
              <a:gd name="connsiteY83" fmla="*/ 1476682 h 1839528"/>
              <a:gd name="connsiteX84" fmla="*/ 588712 w 3144568"/>
              <a:gd name="connsiteY84" fmla="*/ 1559809 h 1839528"/>
              <a:gd name="connsiteX85" fmla="*/ 482139 w 3144568"/>
              <a:gd name="connsiteY85" fmla="*/ 1612669 h 1839528"/>
              <a:gd name="connsiteX86" fmla="*/ 410961 w 3144568"/>
              <a:gd name="connsiteY86" fmla="*/ 1678420 h 1839528"/>
              <a:gd name="connsiteX87" fmla="*/ 349135 w 3144568"/>
              <a:gd name="connsiteY87" fmla="*/ 1712421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71839 w 3144568"/>
              <a:gd name="connsiteY83" fmla="*/ 1476682 h 1839528"/>
              <a:gd name="connsiteX84" fmla="*/ 588712 w 3144568"/>
              <a:gd name="connsiteY84" fmla="*/ 1559809 h 1839528"/>
              <a:gd name="connsiteX85" fmla="*/ 482139 w 3144568"/>
              <a:gd name="connsiteY85" fmla="*/ 1612669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71839 w 3144568"/>
              <a:gd name="connsiteY83" fmla="*/ 1476682 h 1839528"/>
              <a:gd name="connsiteX84" fmla="*/ 588712 w 3144568"/>
              <a:gd name="connsiteY84" fmla="*/ 1559809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71839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1026 w 3144568"/>
              <a:gd name="connsiteY80" fmla="*/ 12126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9504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299259 w 3144568"/>
              <a:gd name="connsiteY3" fmla="*/ 166254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49382 w 3144568"/>
              <a:gd name="connsiteY2" fmla="*/ 169579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55732 w 3144568"/>
              <a:gd name="connsiteY2" fmla="*/ 1705321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62082 w 3144568"/>
              <a:gd name="connsiteY2" fmla="*/ 172119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83128 w 3144568"/>
              <a:gd name="connsiteY1" fmla="*/ 1795549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1149 w 3144568"/>
              <a:gd name="connsiteY11" fmla="*/ 111390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84324 w 3144568"/>
              <a:gd name="connsiteY11" fmla="*/ 1129780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911928 w 3144568"/>
              <a:gd name="connsiteY31" fmla="*/ 1163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883353 w 3144568"/>
              <a:gd name="connsiteY31" fmla="*/ 78278 h 1839528"/>
              <a:gd name="connsiteX32" fmla="*/ 1978429 w 3144568"/>
              <a:gd name="connsiteY32" fmla="*/ 1330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883353 w 3144568"/>
              <a:gd name="connsiteY31" fmla="*/ 78278 h 1839528"/>
              <a:gd name="connsiteX32" fmla="*/ 1968904 w 3144568"/>
              <a:gd name="connsiteY32" fmla="*/ 142528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883353 w 3144568"/>
              <a:gd name="connsiteY31" fmla="*/ 78278 h 1839528"/>
              <a:gd name="connsiteX32" fmla="*/ 1956204 w 3144568"/>
              <a:gd name="connsiteY32" fmla="*/ 1457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62299 w 3144568"/>
              <a:gd name="connsiteY28" fmla="*/ 133003 h 1839528"/>
              <a:gd name="connsiteX29" fmla="*/ 1778924 w 3144568"/>
              <a:gd name="connsiteY29" fmla="*/ 83127 h 1839528"/>
              <a:gd name="connsiteX30" fmla="*/ 1828800 w 3144568"/>
              <a:gd name="connsiteY30" fmla="*/ 49876 h 1839528"/>
              <a:gd name="connsiteX31" fmla="*/ 1883353 w 3144568"/>
              <a:gd name="connsiteY31" fmla="*/ 78278 h 1839528"/>
              <a:gd name="connsiteX32" fmla="*/ 1956204 w 3144568"/>
              <a:gd name="connsiteY32" fmla="*/ 1457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674269 w 3144568"/>
              <a:gd name="connsiteY26" fmla="*/ 290447 h 1839528"/>
              <a:gd name="connsiteX27" fmla="*/ 1712422 w 3144568"/>
              <a:gd name="connsiteY27" fmla="*/ 232756 h 1839528"/>
              <a:gd name="connsiteX28" fmla="*/ 1749599 w 3144568"/>
              <a:gd name="connsiteY28" fmla="*/ 139353 h 1839528"/>
              <a:gd name="connsiteX29" fmla="*/ 1778924 w 3144568"/>
              <a:gd name="connsiteY29" fmla="*/ 83127 h 1839528"/>
              <a:gd name="connsiteX30" fmla="*/ 1828800 w 3144568"/>
              <a:gd name="connsiteY30" fmla="*/ 49876 h 1839528"/>
              <a:gd name="connsiteX31" fmla="*/ 1883353 w 3144568"/>
              <a:gd name="connsiteY31" fmla="*/ 78278 h 1839528"/>
              <a:gd name="connsiteX32" fmla="*/ 1956204 w 3144568"/>
              <a:gd name="connsiteY32" fmla="*/ 1457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721894 w 3144568"/>
              <a:gd name="connsiteY26" fmla="*/ 192022 h 1839528"/>
              <a:gd name="connsiteX27" fmla="*/ 1712422 w 3144568"/>
              <a:gd name="connsiteY27" fmla="*/ 232756 h 1839528"/>
              <a:gd name="connsiteX28" fmla="*/ 1749599 w 3144568"/>
              <a:gd name="connsiteY28" fmla="*/ 139353 h 1839528"/>
              <a:gd name="connsiteX29" fmla="*/ 1778924 w 3144568"/>
              <a:gd name="connsiteY29" fmla="*/ 83127 h 1839528"/>
              <a:gd name="connsiteX30" fmla="*/ 1828800 w 3144568"/>
              <a:gd name="connsiteY30" fmla="*/ 49876 h 1839528"/>
              <a:gd name="connsiteX31" fmla="*/ 1883353 w 3144568"/>
              <a:gd name="connsiteY31" fmla="*/ 78278 h 1839528"/>
              <a:gd name="connsiteX32" fmla="*/ 1956204 w 3144568"/>
              <a:gd name="connsiteY32" fmla="*/ 145703 h 1839528"/>
              <a:gd name="connsiteX33" fmla="*/ 2028306 w 3144568"/>
              <a:gd name="connsiteY33" fmla="*/ 166254 h 1839528"/>
              <a:gd name="connsiteX34" fmla="*/ 2111433 w 3144568"/>
              <a:gd name="connsiteY34" fmla="*/ 99752 h 1839528"/>
              <a:gd name="connsiteX35" fmla="*/ 2128059 w 3144568"/>
              <a:gd name="connsiteY35" fmla="*/ 49876 h 1839528"/>
              <a:gd name="connsiteX36" fmla="*/ 2161309 w 3144568"/>
              <a:gd name="connsiteY36" fmla="*/ 0 h 1839528"/>
              <a:gd name="connsiteX37" fmla="*/ 2244437 w 3144568"/>
              <a:gd name="connsiteY37" fmla="*/ 16625 h 1839528"/>
              <a:gd name="connsiteX38" fmla="*/ 2277688 w 3144568"/>
              <a:gd name="connsiteY38" fmla="*/ 116378 h 1839528"/>
              <a:gd name="connsiteX39" fmla="*/ 2344189 w 3144568"/>
              <a:gd name="connsiteY39" fmla="*/ 216130 h 1839528"/>
              <a:gd name="connsiteX40" fmla="*/ 2377440 w 3144568"/>
              <a:gd name="connsiteY40" fmla="*/ 266007 h 1839528"/>
              <a:gd name="connsiteX41" fmla="*/ 2410691 w 3144568"/>
              <a:gd name="connsiteY41" fmla="*/ 365760 h 1839528"/>
              <a:gd name="connsiteX42" fmla="*/ 2458579 w 3144568"/>
              <a:gd name="connsiteY42" fmla="*/ 411728 h 1839528"/>
              <a:gd name="connsiteX43" fmla="*/ 2508454 w 3144568"/>
              <a:gd name="connsiteY43" fmla="*/ 441071 h 1839528"/>
              <a:gd name="connsiteX44" fmla="*/ 2576946 w 3144568"/>
              <a:gd name="connsiteY44" fmla="*/ 482138 h 1839528"/>
              <a:gd name="connsiteX45" fmla="*/ 2726575 w 3144568"/>
              <a:gd name="connsiteY45" fmla="*/ 598516 h 1839528"/>
              <a:gd name="connsiteX46" fmla="*/ 2793077 w 3144568"/>
              <a:gd name="connsiteY46" fmla="*/ 665018 h 1839528"/>
              <a:gd name="connsiteX47" fmla="*/ 2826328 w 3144568"/>
              <a:gd name="connsiteY47" fmla="*/ 714894 h 1839528"/>
              <a:gd name="connsiteX48" fmla="*/ 2876204 w 3144568"/>
              <a:gd name="connsiteY48" fmla="*/ 748145 h 1839528"/>
              <a:gd name="connsiteX49" fmla="*/ 2942706 w 3144568"/>
              <a:gd name="connsiteY49" fmla="*/ 847898 h 1839528"/>
              <a:gd name="connsiteX50" fmla="*/ 2959331 w 3144568"/>
              <a:gd name="connsiteY50" fmla="*/ 897774 h 1839528"/>
              <a:gd name="connsiteX51" fmla="*/ 3025833 w 3144568"/>
              <a:gd name="connsiteY51" fmla="*/ 931025 h 1839528"/>
              <a:gd name="connsiteX52" fmla="*/ 3059084 w 3144568"/>
              <a:gd name="connsiteY52" fmla="*/ 980901 h 1839528"/>
              <a:gd name="connsiteX53" fmla="*/ 3108960 w 3144568"/>
              <a:gd name="connsiteY53" fmla="*/ 1014152 h 1839528"/>
              <a:gd name="connsiteX54" fmla="*/ 3092335 w 3144568"/>
              <a:gd name="connsiteY54" fmla="*/ 1047403 h 1839528"/>
              <a:gd name="connsiteX55" fmla="*/ 3042459 w 3144568"/>
              <a:gd name="connsiteY55" fmla="*/ 1014152 h 1839528"/>
              <a:gd name="connsiteX56" fmla="*/ 2975957 w 3144568"/>
              <a:gd name="connsiteY56" fmla="*/ 947650 h 1839528"/>
              <a:gd name="connsiteX57" fmla="*/ 2892829 w 3144568"/>
              <a:gd name="connsiteY57" fmla="*/ 892872 h 1839528"/>
              <a:gd name="connsiteX58" fmla="*/ 2776451 w 3144568"/>
              <a:gd name="connsiteY58" fmla="*/ 814647 h 1839528"/>
              <a:gd name="connsiteX59" fmla="*/ 2660073 w 3144568"/>
              <a:gd name="connsiteY59" fmla="*/ 748145 h 1839528"/>
              <a:gd name="connsiteX60" fmla="*/ 2510444 w 3144568"/>
              <a:gd name="connsiteY60" fmla="*/ 698269 h 1839528"/>
              <a:gd name="connsiteX61" fmla="*/ 2460568 w 3144568"/>
              <a:gd name="connsiteY61" fmla="*/ 681643 h 1839528"/>
              <a:gd name="connsiteX62" fmla="*/ 2360815 w 3144568"/>
              <a:gd name="connsiteY62" fmla="*/ 615141 h 1839528"/>
              <a:gd name="connsiteX63" fmla="*/ 2327564 w 3144568"/>
              <a:gd name="connsiteY63" fmla="*/ 565265 h 1839528"/>
              <a:gd name="connsiteX64" fmla="*/ 2227811 w 3144568"/>
              <a:gd name="connsiteY64" fmla="*/ 532014 h 1839528"/>
              <a:gd name="connsiteX65" fmla="*/ 2177935 w 3144568"/>
              <a:gd name="connsiteY65" fmla="*/ 498763 h 1839528"/>
              <a:gd name="connsiteX66" fmla="*/ 2091824 w 3144568"/>
              <a:gd name="connsiteY66" fmla="*/ 559369 h 1839528"/>
              <a:gd name="connsiteX67" fmla="*/ 1986245 w 3144568"/>
              <a:gd name="connsiteY67" fmla="*/ 597521 h 1839528"/>
              <a:gd name="connsiteX68" fmla="*/ 1744679 w 3144568"/>
              <a:gd name="connsiteY68" fmla="*/ 585798 h 1839528"/>
              <a:gd name="connsiteX69" fmla="*/ 1702617 w 3144568"/>
              <a:gd name="connsiteY69" fmla="*/ 651305 h 1839528"/>
              <a:gd name="connsiteX70" fmla="*/ 1627306 w 3144568"/>
              <a:gd name="connsiteY70" fmla="*/ 731520 h 1839528"/>
              <a:gd name="connsiteX71" fmla="*/ 1546168 w 3144568"/>
              <a:gd name="connsiteY71" fmla="*/ 748145 h 1839528"/>
              <a:gd name="connsiteX72" fmla="*/ 1446415 w 3144568"/>
              <a:gd name="connsiteY72" fmla="*/ 698269 h 1839528"/>
              <a:gd name="connsiteX73" fmla="*/ 1379913 w 3144568"/>
              <a:gd name="connsiteY73" fmla="*/ 714894 h 1839528"/>
              <a:gd name="connsiteX74" fmla="*/ 1330037 w 3144568"/>
              <a:gd name="connsiteY74" fmla="*/ 814647 h 1839528"/>
              <a:gd name="connsiteX75" fmla="*/ 1296786 w 3144568"/>
              <a:gd name="connsiteY75" fmla="*/ 881149 h 1839528"/>
              <a:gd name="connsiteX76" fmla="*/ 1254724 w 3144568"/>
              <a:gd name="connsiteY76" fmla="*/ 921220 h 1839528"/>
              <a:gd name="connsiteX77" fmla="*/ 1220479 w 3144568"/>
              <a:gd name="connsiteY77" fmla="*/ 971096 h 1839528"/>
              <a:gd name="connsiteX78" fmla="*/ 1149076 w 3144568"/>
              <a:gd name="connsiteY78" fmla="*/ 1057137 h 1839528"/>
              <a:gd name="connsiteX79" fmla="*/ 994543 w 3144568"/>
              <a:gd name="connsiteY79" fmla="*/ 1162787 h 1839528"/>
              <a:gd name="connsiteX80" fmla="*/ 937376 w 3144568"/>
              <a:gd name="connsiteY80" fmla="*/ 1225363 h 1839528"/>
              <a:gd name="connsiteX81" fmla="*/ 858627 w 3144568"/>
              <a:gd name="connsiteY81" fmla="*/ 1311422 h 1839528"/>
              <a:gd name="connsiteX82" fmla="*/ 748146 w 3144568"/>
              <a:gd name="connsiteY82" fmla="*/ 1406271 h 1839528"/>
              <a:gd name="connsiteX83" fmla="*/ 668664 w 3144568"/>
              <a:gd name="connsiteY83" fmla="*/ 1476682 h 1839528"/>
              <a:gd name="connsiteX84" fmla="*/ 579187 w 3144568"/>
              <a:gd name="connsiteY84" fmla="*/ 1562984 h 1839528"/>
              <a:gd name="connsiteX85" fmla="*/ 482139 w 3144568"/>
              <a:gd name="connsiteY85" fmla="*/ 1622194 h 1839528"/>
              <a:gd name="connsiteX86" fmla="*/ 410961 w 3144568"/>
              <a:gd name="connsiteY86" fmla="*/ 1678420 h 1839528"/>
              <a:gd name="connsiteX87" fmla="*/ 349135 w 3144568"/>
              <a:gd name="connsiteY87" fmla="*/ 1721946 h 1839528"/>
              <a:gd name="connsiteX88" fmla="*/ 299259 w 3144568"/>
              <a:gd name="connsiteY88" fmla="*/ 1745672 h 1839528"/>
              <a:gd name="connsiteX89" fmla="*/ 232757 w 3144568"/>
              <a:gd name="connsiteY89" fmla="*/ 1778923 h 1839528"/>
              <a:gd name="connsiteX90" fmla="*/ 116379 w 3144568"/>
              <a:gd name="connsiteY90"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721894 w 3144568"/>
              <a:gd name="connsiteY26" fmla="*/ 192022 h 1839528"/>
              <a:gd name="connsiteX27" fmla="*/ 1749599 w 3144568"/>
              <a:gd name="connsiteY27" fmla="*/ 139353 h 1839528"/>
              <a:gd name="connsiteX28" fmla="*/ 1778924 w 3144568"/>
              <a:gd name="connsiteY28" fmla="*/ 83127 h 1839528"/>
              <a:gd name="connsiteX29" fmla="*/ 1828800 w 3144568"/>
              <a:gd name="connsiteY29" fmla="*/ 49876 h 1839528"/>
              <a:gd name="connsiteX30" fmla="*/ 1883353 w 3144568"/>
              <a:gd name="connsiteY30" fmla="*/ 78278 h 1839528"/>
              <a:gd name="connsiteX31" fmla="*/ 1956204 w 3144568"/>
              <a:gd name="connsiteY31" fmla="*/ 145703 h 1839528"/>
              <a:gd name="connsiteX32" fmla="*/ 2028306 w 3144568"/>
              <a:gd name="connsiteY32" fmla="*/ 166254 h 1839528"/>
              <a:gd name="connsiteX33" fmla="*/ 2111433 w 3144568"/>
              <a:gd name="connsiteY33" fmla="*/ 99752 h 1839528"/>
              <a:gd name="connsiteX34" fmla="*/ 2128059 w 3144568"/>
              <a:gd name="connsiteY34" fmla="*/ 49876 h 1839528"/>
              <a:gd name="connsiteX35" fmla="*/ 2161309 w 3144568"/>
              <a:gd name="connsiteY35" fmla="*/ 0 h 1839528"/>
              <a:gd name="connsiteX36" fmla="*/ 2244437 w 3144568"/>
              <a:gd name="connsiteY36" fmla="*/ 16625 h 1839528"/>
              <a:gd name="connsiteX37" fmla="*/ 2277688 w 3144568"/>
              <a:gd name="connsiteY37" fmla="*/ 116378 h 1839528"/>
              <a:gd name="connsiteX38" fmla="*/ 2344189 w 3144568"/>
              <a:gd name="connsiteY38" fmla="*/ 216130 h 1839528"/>
              <a:gd name="connsiteX39" fmla="*/ 2377440 w 3144568"/>
              <a:gd name="connsiteY39" fmla="*/ 266007 h 1839528"/>
              <a:gd name="connsiteX40" fmla="*/ 2410691 w 3144568"/>
              <a:gd name="connsiteY40" fmla="*/ 365760 h 1839528"/>
              <a:gd name="connsiteX41" fmla="*/ 2458579 w 3144568"/>
              <a:gd name="connsiteY41" fmla="*/ 411728 h 1839528"/>
              <a:gd name="connsiteX42" fmla="*/ 2508454 w 3144568"/>
              <a:gd name="connsiteY42" fmla="*/ 441071 h 1839528"/>
              <a:gd name="connsiteX43" fmla="*/ 2576946 w 3144568"/>
              <a:gd name="connsiteY43" fmla="*/ 482138 h 1839528"/>
              <a:gd name="connsiteX44" fmla="*/ 2726575 w 3144568"/>
              <a:gd name="connsiteY44" fmla="*/ 598516 h 1839528"/>
              <a:gd name="connsiteX45" fmla="*/ 2793077 w 3144568"/>
              <a:gd name="connsiteY45" fmla="*/ 665018 h 1839528"/>
              <a:gd name="connsiteX46" fmla="*/ 2826328 w 3144568"/>
              <a:gd name="connsiteY46" fmla="*/ 714894 h 1839528"/>
              <a:gd name="connsiteX47" fmla="*/ 2876204 w 3144568"/>
              <a:gd name="connsiteY47" fmla="*/ 748145 h 1839528"/>
              <a:gd name="connsiteX48" fmla="*/ 2942706 w 3144568"/>
              <a:gd name="connsiteY48" fmla="*/ 847898 h 1839528"/>
              <a:gd name="connsiteX49" fmla="*/ 2959331 w 3144568"/>
              <a:gd name="connsiteY49" fmla="*/ 897774 h 1839528"/>
              <a:gd name="connsiteX50" fmla="*/ 3025833 w 3144568"/>
              <a:gd name="connsiteY50" fmla="*/ 931025 h 1839528"/>
              <a:gd name="connsiteX51" fmla="*/ 3059084 w 3144568"/>
              <a:gd name="connsiteY51" fmla="*/ 980901 h 1839528"/>
              <a:gd name="connsiteX52" fmla="*/ 3108960 w 3144568"/>
              <a:gd name="connsiteY52" fmla="*/ 1014152 h 1839528"/>
              <a:gd name="connsiteX53" fmla="*/ 3092335 w 3144568"/>
              <a:gd name="connsiteY53" fmla="*/ 1047403 h 1839528"/>
              <a:gd name="connsiteX54" fmla="*/ 3042459 w 3144568"/>
              <a:gd name="connsiteY54" fmla="*/ 1014152 h 1839528"/>
              <a:gd name="connsiteX55" fmla="*/ 2975957 w 3144568"/>
              <a:gd name="connsiteY55" fmla="*/ 947650 h 1839528"/>
              <a:gd name="connsiteX56" fmla="*/ 2892829 w 3144568"/>
              <a:gd name="connsiteY56" fmla="*/ 892872 h 1839528"/>
              <a:gd name="connsiteX57" fmla="*/ 2776451 w 3144568"/>
              <a:gd name="connsiteY57" fmla="*/ 814647 h 1839528"/>
              <a:gd name="connsiteX58" fmla="*/ 2660073 w 3144568"/>
              <a:gd name="connsiteY58" fmla="*/ 748145 h 1839528"/>
              <a:gd name="connsiteX59" fmla="*/ 2510444 w 3144568"/>
              <a:gd name="connsiteY59" fmla="*/ 698269 h 1839528"/>
              <a:gd name="connsiteX60" fmla="*/ 2460568 w 3144568"/>
              <a:gd name="connsiteY60" fmla="*/ 681643 h 1839528"/>
              <a:gd name="connsiteX61" fmla="*/ 2360815 w 3144568"/>
              <a:gd name="connsiteY61" fmla="*/ 615141 h 1839528"/>
              <a:gd name="connsiteX62" fmla="*/ 2327564 w 3144568"/>
              <a:gd name="connsiteY62" fmla="*/ 565265 h 1839528"/>
              <a:gd name="connsiteX63" fmla="*/ 2227811 w 3144568"/>
              <a:gd name="connsiteY63" fmla="*/ 532014 h 1839528"/>
              <a:gd name="connsiteX64" fmla="*/ 2177935 w 3144568"/>
              <a:gd name="connsiteY64" fmla="*/ 498763 h 1839528"/>
              <a:gd name="connsiteX65" fmla="*/ 2091824 w 3144568"/>
              <a:gd name="connsiteY65" fmla="*/ 559369 h 1839528"/>
              <a:gd name="connsiteX66" fmla="*/ 1986245 w 3144568"/>
              <a:gd name="connsiteY66" fmla="*/ 597521 h 1839528"/>
              <a:gd name="connsiteX67" fmla="*/ 1744679 w 3144568"/>
              <a:gd name="connsiteY67" fmla="*/ 585798 h 1839528"/>
              <a:gd name="connsiteX68" fmla="*/ 1702617 w 3144568"/>
              <a:gd name="connsiteY68" fmla="*/ 651305 h 1839528"/>
              <a:gd name="connsiteX69" fmla="*/ 1627306 w 3144568"/>
              <a:gd name="connsiteY69" fmla="*/ 731520 h 1839528"/>
              <a:gd name="connsiteX70" fmla="*/ 1546168 w 3144568"/>
              <a:gd name="connsiteY70" fmla="*/ 748145 h 1839528"/>
              <a:gd name="connsiteX71" fmla="*/ 1446415 w 3144568"/>
              <a:gd name="connsiteY71" fmla="*/ 698269 h 1839528"/>
              <a:gd name="connsiteX72" fmla="*/ 1379913 w 3144568"/>
              <a:gd name="connsiteY72" fmla="*/ 714894 h 1839528"/>
              <a:gd name="connsiteX73" fmla="*/ 1330037 w 3144568"/>
              <a:gd name="connsiteY73" fmla="*/ 814647 h 1839528"/>
              <a:gd name="connsiteX74" fmla="*/ 1296786 w 3144568"/>
              <a:gd name="connsiteY74" fmla="*/ 881149 h 1839528"/>
              <a:gd name="connsiteX75" fmla="*/ 1254724 w 3144568"/>
              <a:gd name="connsiteY75" fmla="*/ 921220 h 1839528"/>
              <a:gd name="connsiteX76" fmla="*/ 1220479 w 3144568"/>
              <a:gd name="connsiteY76" fmla="*/ 971096 h 1839528"/>
              <a:gd name="connsiteX77" fmla="*/ 1149076 w 3144568"/>
              <a:gd name="connsiteY77" fmla="*/ 1057137 h 1839528"/>
              <a:gd name="connsiteX78" fmla="*/ 994543 w 3144568"/>
              <a:gd name="connsiteY78" fmla="*/ 1162787 h 1839528"/>
              <a:gd name="connsiteX79" fmla="*/ 937376 w 3144568"/>
              <a:gd name="connsiteY79" fmla="*/ 1225363 h 1839528"/>
              <a:gd name="connsiteX80" fmla="*/ 858627 w 3144568"/>
              <a:gd name="connsiteY80" fmla="*/ 1311422 h 1839528"/>
              <a:gd name="connsiteX81" fmla="*/ 748146 w 3144568"/>
              <a:gd name="connsiteY81" fmla="*/ 1406271 h 1839528"/>
              <a:gd name="connsiteX82" fmla="*/ 668664 w 3144568"/>
              <a:gd name="connsiteY82" fmla="*/ 1476682 h 1839528"/>
              <a:gd name="connsiteX83" fmla="*/ 579187 w 3144568"/>
              <a:gd name="connsiteY83" fmla="*/ 1562984 h 1839528"/>
              <a:gd name="connsiteX84" fmla="*/ 482139 w 3144568"/>
              <a:gd name="connsiteY84" fmla="*/ 1622194 h 1839528"/>
              <a:gd name="connsiteX85" fmla="*/ 410961 w 3144568"/>
              <a:gd name="connsiteY85" fmla="*/ 1678420 h 1839528"/>
              <a:gd name="connsiteX86" fmla="*/ 349135 w 3144568"/>
              <a:gd name="connsiteY86" fmla="*/ 1721946 h 1839528"/>
              <a:gd name="connsiteX87" fmla="*/ 299259 w 3144568"/>
              <a:gd name="connsiteY87" fmla="*/ 1745672 h 1839528"/>
              <a:gd name="connsiteX88" fmla="*/ 232757 w 3144568"/>
              <a:gd name="connsiteY88" fmla="*/ 1778923 h 1839528"/>
              <a:gd name="connsiteX89" fmla="*/ 116379 w 3144568"/>
              <a:gd name="connsiteY89"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721894 w 3144568"/>
              <a:gd name="connsiteY26" fmla="*/ 192022 h 1839528"/>
              <a:gd name="connsiteX27" fmla="*/ 1749599 w 3144568"/>
              <a:gd name="connsiteY27" fmla="*/ 139353 h 1839528"/>
              <a:gd name="connsiteX28" fmla="*/ 1778924 w 3144568"/>
              <a:gd name="connsiteY28" fmla="*/ 83127 h 1839528"/>
              <a:gd name="connsiteX29" fmla="*/ 1828800 w 3144568"/>
              <a:gd name="connsiteY29" fmla="*/ 49876 h 1839528"/>
              <a:gd name="connsiteX30" fmla="*/ 1883353 w 3144568"/>
              <a:gd name="connsiteY30" fmla="*/ 78278 h 1839528"/>
              <a:gd name="connsiteX31" fmla="*/ 1956204 w 3144568"/>
              <a:gd name="connsiteY31" fmla="*/ 145703 h 1839528"/>
              <a:gd name="connsiteX32" fmla="*/ 2028306 w 3144568"/>
              <a:gd name="connsiteY32" fmla="*/ 166254 h 1839528"/>
              <a:gd name="connsiteX33" fmla="*/ 2111433 w 3144568"/>
              <a:gd name="connsiteY33" fmla="*/ 99752 h 1839528"/>
              <a:gd name="connsiteX34" fmla="*/ 2128059 w 3144568"/>
              <a:gd name="connsiteY34" fmla="*/ 49876 h 1839528"/>
              <a:gd name="connsiteX35" fmla="*/ 2161309 w 3144568"/>
              <a:gd name="connsiteY35" fmla="*/ 0 h 1839528"/>
              <a:gd name="connsiteX36" fmla="*/ 2244437 w 3144568"/>
              <a:gd name="connsiteY36" fmla="*/ 16625 h 1839528"/>
              <a:gd name="connsiteX37" fmla="*/ 2277688 w 3144568"/>
              <a:gd name="connsiteY37" fmla="*/ 116378 h 1839528"/>
              <a:gd name="connsiteX38" fmla="*/ 2344189 w 3144568"/>
              <a:gd name="connsiteY38" fmla="*/ 216130 h 1839528"/>
              <a:gd name="connsiteX39" fmla="*/ 2410691 w 3144568"/>
              <a:gd name="connsiteY39" fmla="*/ 365760 h 1839528"/>
              <a:gd name="connsiteX40" fmla="*/ 2458579 w 3144568"/>
              <a:gd name="connsiteY40" fmla="*/ 411728 h 1839528"/>
              <a:gd name="connsiteX41" fmla="*/ 2508454 w 3144568"/>
              <a:gd name="connsiteY41" fmla="*/ 441071 h 1839528"/>
              <a:gd name="connsiteX42" fmla="*/ 2576946 w 3144568"/>
              <a:gd name="connsiteY42" fmla="*/ 482138 h 1839528"/>
              <a:gd name="connsiteX43" fmla="*/ 2726575 w 3144568"/>
              <a:gd name="connsiteY43" fmla="*/ 598516 h 1839528"/>
              <a:gd name="connsiteX44" fmla="*/ 2793077 w 3144568"/>
              <a:gd name="connsiteY44" fmla="*/ 665018 h 1839528"/>
              <a:gd name="connsiteX45" fmla="*/ 2826328 w 3144568"/>
              <a:gd name="connsiteY45" fmla="*/ 714894 h 1839528"/>
              <a:gd name="connsiteX46" fmla="*/ 2876204 w 3144568"/>
              <a:gd name="connsiteY46" fmla="*/ 748145 h 1839528"/>
              <a:gd name="connsiteX47" fmla="*/ 2942706 w 3144568"/>
              <a:gd name="connsiteY47" fmla="*/ 847898 h 1839528"/>
              <a:gd name="connsiteX48" fmla="*/ 2959331 w 3144568"/>
              <a:gd name="connsiteY48" fmla="*/ 897774 h 1839528"/>
              <a:gd name="connsiteX49" fmla="*/ 3025833 w 3144568"/>
              <a:gd name="connsiteY49" fmla="*/ 931025 h 1839528"/>
              <a:gd name="connsiteX50" fmla="*/ 3059084 w 3144568"/>
              <a:gd name="connsiteY50" fmla="*/ 980901 h 1839528"/>
              <a:gd name="connsiteX51" fmla="*/ 3108960 w 3144568"/>
              <a:gd name="connsiteY51" fmla="*/ 1014152 h 1839528"/>
              <a:gd name="connsiteX52" fmla="*/ 3092335 w 3144568"/>
              <a:gd name="connsiteY52" fmla="*/ 1047403 h 1839528"/>
              <a:gd name="connsiteX53" fmla="*/ 3042459 w 3144568"/>
              <a:gd name="connsiteY53" fmla="*/ 1014152 h 1839528"/>
              <a:gd name="connsiteX54" fmla="*/ 2975957 w 3144568"/>
              <a:gd name="connsiteY54" fmla="*/ 947650 h 1839528"/>
              <a:gd name="connsiteX55" fmla="*/ 2892829 w 3144568"/>
              <a:gd name="connsiteY55" fmla="*/ 892872 h 1839528"/>
              <a:gd name="connsiteX56" fmla="*/ 2776451 w 3144568"/>
              <a:gd name="connsiteY56" fmla="*/ 814647 h 1839528"/>
              <a:gd name="connsiteX57" fmla="*/ 2660073 w 3144568"/>
              <a:gd name="connsiteY57" fmla="*/ 748145 h 1839528"/>
              <a:gd name="connsiteX58" fmla="*/ 2510444 w 3144568"/>
              <a:gd name="connsiteY58" fmla="*/ 698269 h 1839528"/>
              <a:gd name="connsiteX59" fmla="*/ 2460568 w 3144568"/>
              <a:gd name="connsiteY59" fmla="*/ 681643 h 1839528"/>
              <a:gd name="connsiteX60" fmla="*/ 2360815 w 3144568"/>
              <a:gd name="connsiteY60" fmla="*/ 615141 h 1839528"/>
              <a:gd name="connsiteX61" fmla="*/ 2327564 w 3144568"/>
              <a:gd name="connsiteY61" fmla="*/ 565265 h 1839528"/>
              <a:gd name="connsiteX62" fmla="*/ 2227811 w 3144568"/>
              <a:gd name="connsiteY62" fmla="*/ 532014 h 1839528"/>
              <a:gd name="connsiteX63" fmla="*/ 2177935 w 3144568"/>
              <a:gd name="connsiteY63" fmla="*/ 498763 h 1839528"/>
              <a:gd name="connsiteX64" fmla="*/ 2091824 w 3144568"/>
              <a:gd name="connsiteY64" fmla="*/ 559369 h 1839528"/>
              <a:gd name="connsiteX65" fmla="*/ 1986245 w 3144568"/>
              <a:gd name="connsiteY65" fmla="*/ 597521 h 1839528"/>
              <a:gd name="connsiteX66" fmla="*/ 1744679 w 3144568"/>
              <a:gd name="connsiteY66" fmla="*/ 585798 h 1839528"/>
              <a:gd name="connsiteX67" fmla="*/ 1702617 w 3144568"/>
              <a:gd name="connsiteY67" fmla="*/ 651305 h 1839528"/>
              <a:gd name="connsiteX68" fmla="*/ 1627306 w 3144568"/>
              <a:gd name="connsiteY68" fmla="*/ 731520 h 1839528"/>
              <a:gd name="connsiteX69" fmla="*/ 1546168 w 3144568"/>
              <a:gd name="connsiteY69" fmla="*/ 748145 h 1839528"/>
              <a:gd name="connsiteX70" fmla="*/ 1446415 w 3144568"/>
              <a:gd name="connsiteY70" fmla="*/ 698269 h 1839528"/>
              <a:gd name="connsiteX71" fmla="*/ 1379913 w 3144568"/>
              <a:gd name="connsiteY71" fmla="*/ 714894 h 1839528"/>
              <a:gd name="connsiteX72" fmla="*/ 1330037 w 3144568"/>
              <a:gd name="connsiteY72" fmla="*/ 814647 h 1839528"/>
              <a:gd name="connsiteX73" fmla="*/ 1296786 w 3144568"/>
              <a:gd name="connsiteY73" fmla="*/ 881149 h 1839528"/>
              <a:gd name="connsiteX74" fmla="*/ 1254724 w 3144568"/>
              <a:gd name="connsiteY74" fmla="*/ 921220 h 1839528"/>
              <a:gd name="connsiteX75" fmla="*/ 1220479 w 3144568"/>
              <a:gd name="connsiteY75" fmla="*/ 971096 h 1839528"/>
              <a:gd name="connsiteX76" fmla="*/ 1149076 w 3144568"/>
              <a:gd name="connsiteY76" fmla="*/ 1057137 h 1839528"/>
              <a:gd name="connsiteX77" fmla="*/ 994543 w 3144568"/>
              <a:gd name="connsiteY77" fmla="*/ 1162787 h 1839528"/>
              <a:gd name="connsiteX78" fmla="*/ 937376 w 3144568"/>
              <a:gd name="connsiteY78" fmla="*/ 1225363 h 1839528"/>
              <a:gd name="connsiteX79" fmla="*/ 858627 w 3144568"/>
              <a:gd name="connsiteY79" fmla="*/ 1311422 h 1839528"/>
              <a:gd name="connsiteX80" fmla="*/ 748146 w 3144568"/>
              <a:gd name="connsiteY80" fmla="*/ 1406271 h 1839528"/>
              <a:gd name="connsiteX81" fmla="*/ 668664 w 3144568"/>
              <a:gd name="connsiteY81" fmla="*/ 1476682 h 1839528"/>
              <a:gd name="connsiteX82" fmla="*/ 579187 w 3144568"/>
              <a:gd name="connsiteY82" fmla="*/ 1562984 h 1839528"/>
              <a:gd name="connsiteX83" fmla="*/ 482139 w 3144568"/>
              <a:gd name="connsiteY83" fmla="*/ 1622194 h 1839528"/>
              <a:gd name="connsiteX84" fmla="*/ 410961 w 3144568"/>
              <a:gd name="connsiteY84" fmla="*/ 1678420 h 1839528"/>
              <a:gd name="connsiteX85" fmla="*/ 349135 w 3144568"/>
              <a:gd name="connsiteY85" fmla="*/ 1721946 h 1839528"/>
              <a:gd name="connsiteX86" fmla="*/ 299259 w 3144568"/>
              <a:gd name="connsiteY86" fmla="*/ 1745672 h 1839528"/>
              <a:gd name="connsiteX87" fmla="*/ 232757 w 3144568"/>
              <a:gd name="connsiteY87" fmla="*/ 1778923 h 1839528"/>
              <a:gd name="connsiteX88" fmla="*/ 116379 w 3144568"/>
              <a:gd name="connsiteY88"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721894 w 3144568"/>
              <a:gd name="connsiteY26" fmla="*/ 192022 h 1839528"/>
              <a:gd name="connsiteX27" fmla="*/ 1749599 w 3144568"/>
              <a:gd name="connsiteY27" fmla="*/ 139353 h 1839528"/>
              <a:gd name="connsiteX28" fmla="*/ 1778924 w 3144568"/>
              <a:gd name="connsiteY28" fmla="*/ 83127 h 1839528"/>
              <a:gd name="connsiteX29" fmla="*/ 1828800 w 3144568"/>
              <a:gd name="connsiteY29" fmla="*/ 49876 h 1839528"/>
              <a:gd name="connsiteX30" fmla="*/ 1883353 w 3144568"/>
              <a:gd name="connsiteY30" fmla="*/ 78278 h 1839528"/>
              <a:gd name="connsiteX31" fmla="*/ 1956204 w 3144568"/>
              <a:gd name="connsiteY31" fmla="*/ 145703 h 1839528"/>
              <a:gd name="connsiteX32" fmla="*/ 2028306 w 3144568"/>
              <a:gd name="connsiteY32" fmla="*/ 166254 h 1839528"/>
              <a:gd name="connsiteX33" fmla="*/ 2111433 w 3144568"/>
              <a:gd name="connsiteY33" fmla="*/ 99752 h 1839528"/>
              <a:gd name="connsiteX34" fmla="*/ 2128059 w 3144568"/>
              <a:gd name="connsiteY34" fmla="*/ 49876 h 1839528"/>
              <a:gd name="connsiteX35" fmla="*/ 2161309 w 3144568"/>
              <a:gd name="connsiteY35" fmla="*/ 0 h 1839528"/>
              <a:gd name="connsiteX36" fmla="*/ 2244437 w 3144568"/>
              <a:gd name="connsiteY36" fmla="*/ 16625 h 1839528"/>
              <a:gd name="connsiteX37" fmla="*/ 2293563 w 3144568"/>
              <a:gd name="connsiteY37" fmla="*/ 110028 h 1839528"/>
              <a:gd name="connsiteX38" fmla="*/ 2344189 w 3144568"/>
              <a:gd name="connsiteY38" fmla="*/ 216130 h 1839528"/>
              <a:gd name="connsiteX39" fmla="*/ 2410691 w 3144568"/>
              <a:gd name="connsiteY39" fmla="*/ 365760 h 1839528"/>
              <a:gd name="connsiteX40" fmla="*/ 2458579 w 3144568"/>
              <a:gd name="connsiteY40" fmla="*/ 411728 h 1839528"/>
              <a:gd name="connsiteX41" fmla="*/ 2508454 w 3144568"/>
              <a:gd name="connsiteY41" fmla="*/ 441071 h 1839528"/>
              <a:gd name="connsiteX42" fmla="*/ 2576946 w 3144568"/>
              <a:gd name="connsiteY42" fmla="*/ 482138 h 1839528"/>
              <a:gd name="connsiteX43" fmla="*/ 2726575 w 3144568"/>
              <a:gd name="connsiteY43" fmla="*/ 598516 h 1839528"/>
              <a:gd name="connsiteX44" fmla="*/ 2793077 w 3144568"/>
              <a:gd name="connsiteY44" fmla="*/ 665018 h 1839528"/>
              <a:gd name="connsiteX45" fmla="*/ 2826328 w 3144568"/>
              <a:gd name="connsiteY45" fmla="*/ 714894 h 1839528"/>
              <a:gd name="connsiteX46" fmla="*/ 2876204 w 3144568"/>
              <a:gd name="connsiteY46" fmla="*/ 748145 h 1839528"/>
              <a:gd name="connsiteX47" fmla="*/ 2942706 w 3144568"/>
              <a:gd name="connsiteY47" fmla="*/ 847898 h 1839528"/>
              <a:gd name="connsiteX48" fmla="*/ 2959331 w 3144568"/>
              <a:gd name="connsiteY48" fmla="*/ 897774 h 1839528"/>
              <a:gd name="connsiteX49" fmla="*/ 3025833 w 3144568"/>
              <a:gd name="connsiteY49" fmla="*/ 931025 h 1839528"/>
              <a:gd name="connsiteX50" fmla="*/ 3059084 w 3144568"/>
              <a:gd name="connsiteY50" fmla="*/ 980901 h 1839528"/>
              <a:gd name="connsiteX51" fmla="*/ 3108960 w 3144568"/>
              <a:gd name="connsiteY51" fmla="*/ 1014152 h 1839528"/>
              <a:gd name="connsiteX52" fmla="*/ 3092335 w 3144568"/>
              <a:gd name="connsiteY52" fmla="*/ 1047403 h 1839528"/>
              <a:gd name="connsiteX53" fmla="*/ 3042459 w 3144568"/>
              <a:gd name="connsiteY53" fmla="*/ 1014152 h 1839528"/>
              <a:gd name="connsiteX54" fmla="*/ 2975957 w 3144568"/>
              <a:gd name="connsiteY54" fmla="*/ 947650 h 1839528"/>
              <a:gd name="connsiteX55" fmla="*/ 2892829 w 3144568"/>
              <a:gd name="connsiteY55" fmla="*/ 892872 h 1839528"/>
              <a:gd name="connsiteX56" fmla="*/ 2776451 w 3144568"/>
              <a:gd name="connsiteY56" fmla="*/ 814647 h 1839528"/>
              <a:gd name="connsiteX57" fmla="*/ 2660073 w 3144568"/>
              <a:gd name="connsiteY57" fmla="*/ 748145 h 1839528"/>
              <a:gd name="connsiteX58" fmla="*/ 2510444 w 3144568"/>
              <a:gd name="connsiteY58" fmla="*/ 698269 h 1839528"/>
              <a:gd name="connsiteX59" fmla="*/ 2460568 w 3144568"/>
              <a:gd name="connsiteY59" fmla="*/ 681643 h 1839528"/>
              <a:gd name="connsiteX60" fmla="*/ 2360815 w 3144568"/>
              <a:gd name="connsiteY60" fmla="*/ 615141 h 1839528"/>
              <a:gd name="connsiteX61" fmla="*/ 2327564 w 3144568"/>
              <a:gd name="connsiteY61" fmla="*/ 565265 h 1839528"/>
              <a:gd name="connsiteX62" fmla="*/ 2227811 w 3144568"/>
              <a:gd name="connsiteY62" fmla="*/ 532014 h 1839528"/>
              <a:gd name="connsiteX63" fmla="*/ 2177935 w 3144568"/>
              <a:gd name="connsiteY63" fmla="*/ 498763 h 1839528"/>
              <a:gd name="connsiteX64" fmla="*/ 2091824 w 3144568"/>
              <a:gd name="connsiteY64" fmla="*/ 559369 h 1839528"/>
              <a:gd name="connsiteX65" fmla="*/ 1986245 w 3144568"/>
              <a:gd name="connsiteY65" fmla="*/ 597521 h 1839528"/>
              <a:gd name="connsiteX66" fmla="*/ 1744679 w 3144568"/>
              <a:gd name="connsiteY66" fmla="*/ 585798 h 1839528"/>
              <a:gd name="connsiteX67" fmla="*/ 1702617 w 3144568"/>
              <a:gd name="connsiteY67" fmla="*/ 651305 h 1839528"/>
              <a:gd name="connsiteX68" fmla="*/ 1627306 w 3144568"/>
              <a:gd name="connsiteY68" fmla="*/ 731520 h 1839528"/>
              <a:gd name="connsiteX69" fmla="*/ 1546168 w 3144568"/>
              <a:gd name="connsiteY69" fmla="*/ 748145 h 1839528"/>
              <a:gd name="connsiteX70" fmla="*/ 1446415 w 3144568"/>
              <a:gd name="connsiteY70" fmla="*/ 698269 h 1839528"/>
              <a:gd name="connsiteX71" fmla="*/ 1379913 w 3144568"/>
              <a:gd name="connsiteY71" fmla="*/ 714894 h 1839528"/>
              <a:gd name="connsiteX72" fmla="*/ 1330037 w 3144568"/>
              <a:gd name="connsiteY72" fmla="*/ 814647 h 1839528"/>
              <a:gd name="connsiteX73" fmla="*/ 1296786 w 3144568"/>
              <a:gd name="connsiteY73" fmla="*/ 881149 h 1839528"/>
              <a:gd name="connsiteX74" fmla="*/ 1254724 w 3144568"/>
              <a:gd name="connsiteY74" fmla="*/ 921220 h 1839528"/>
              <a:gd name="connsiteX75" fmla="*/ 1220479 w 3144568"/>
              <a:gd name="connsiteY75" fmla="*/ 971096 h 1839528"/>
              <a:gd name="connsiteX76" fmla="*/ 1149076 w 3144568"/>
              <a:gd name="connsiteY76" fmla="*/ 1057137 h 1839528"/>
              <a:gd name="connsiteX77" fmla="*/ 994543 w 3144568"/>
              <a:gd name="connsiteY77" fmla="*/ 1162787 h 1839528"/>
              <a:gd name="connsiteX78" fmla="*/ 937376 w 3144568"/>
              <a:gd name="connsiteY78" fmla="*/ 1225363 h 1839528"/>
              <a:gd name="connsiteX79" fmla="*/ 858627 w 3144568"/>
              <a:gd name="connsiteY79" fmla="*/ 1311422 h 1839528"/>
              <a:gd name="connsiteX80" fmla="*/ 748146 w 3144568"/>
              <a:gd name="connsiteY80" fmla="*/ 1406271 h 1839528"/>
              <a:gd name="connsiteX81" fmla="*/ 668664 w 3144568"/>
              <a:gd name="connsiteY81" fmla="*/ 1476682 h 1839528"/>
              <a:gd name="connsiteX82" fmla="*/ 579187 w 3144568"/>
              <a:gd name="connsiteY82" fmla="*/ 1562984 h 1839528"/>
              <a:gd name="connsiteX83" fmla="*/ 482139 w 3144568"/>
              <a:gd name="connsiteY83" fmla="*/ 1622194 h 1839528"/>
              <a:gd name="connsiteX84" fmla="*/ 410961 w 3144568"/>
              <a:gd name="connsiteY84" fmla="*/ 1678420 h 1839528"/>
              <a:gd name="connsiteX85" fmla="*/ 349135 w 3144568"/>
              <a:gd name="connsiteY85" fmla="*/ 1721946 h 1839528"/>
              <a:gd name="connsiteX86" fmla="*/ 299259 w 3144568"/>
              <a:gd name="connsiteY86" fmla="*/ 1745672 h 1839528"/>
              <a:gd name="connsiteX87" fmla="*/ 232757 w 3144568"/>
              <a:gd name="connsiteY87" fmla="*/ 1778923 h 1839528"/>
              <a:gd name="connsiteX88" fmla="*/ 116379 w 3144568"/>
              <a:gd name="connsiteY88"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721894 w 3144568"/>
              <a:gd name="connsiteY26" fmla="*/ 192022 h 1839528"/>
              <a:gd name="connsiteX27" fmla="*/ 1749599 w 3144568"/>
              <a:gd name="connsiteY27" fmla="*/ 139353 h 1839528"/>
              <a:gd name="connsiteX28" fmla="*/ 1778924 w 3144568"/>
              <a:gd name="connsiteY28" fmla="*/ 83127 h 1839528"/>
              <a:gd name="connsiteX29" fmla="*/ 1828800 w 3144568"/>
              <a:gd name="connsiteY29" fmla="*/ 49876 h 1839528"/>
              <a:gd name="connsiteX30" fmla="*/ 1883353 w 3144568"/>
              <a:gd name="connsiteY30" fmla="*/ 78278 h 1839528"/>
              <a:gd name="connsiteX31" fmla="*/ 1956204 w 3144568"/>
              <a:gd name="connsiteY31" fmla="*/ 145703 h 1839528"/>
              <a:gd name="connsiteX32" fmla="*/ 2028306 w 3144568"/>
              <a:gd name="connsiteY32" fmla="*/ 166254 h 1839528"/>
              <a:gd name="connsiteX33" fmla="*/ 2111433 w 3144568"/>
              <a:gd name="connsiteY33" fmla="*/ 99752 h 1839528"/>
              <a:gd name="connsiteX34" fmla="*/ 2128059 w 3144568"/>
              <a:gd name="connsiteY34" fmla="*/ 49876 h 1839528"/>
              <a:gd name="connsiteX35" fmla="*/ 2161309 w 3144568"/>
              <a:gd name="connsiteY35" fmla="*/ 0 h 1839528"/>
              <a:gd name="connsiteX36" fmla="*/ 2244437 w 3144568"/>
              <a:gd name="connsiteY36" fmla="*/ 16625 h 1839528"/>
              <a:gd name="connsiteX37" fmla="*/ 2293563 w 3144568"/>
              <a:gd name="connsiteY37" fmla="*/ 110028 h 1839528"/>
              <a:gd name="connsiteX38" fmla="*/ 2344189 w 3144568"/>
              <a:gd name="connsiteY38" fmla="*/ 216130 h 1839528"/>
              <a:gd name="connsiteX39" fmla="*/ 2410691 w 3144568"/>
              <a:gd name="connsiteY39" fmla="*/ 365760 h 1839528"/>
              <a:gd name="connsiteX40" fmla="*/ 2458579 w 3144568"/>
              <a:gd name="connsiteY40" fmla="*/ 411728 h 1839528"/>
              <a:gd name="connsiteX41" fmla="*/ 2508454 w 3144568"/>
              <a:gd name="connsiteY41" fmla="*/ 441071 h 1839528"/>
              <a:gd name="connsiteX42" fmla="*/ 2576946 w 3144568"/>
              <a:gd name="connsiteY42" fmla="*/ 482138 h 1839528"/>
              <a:gd name="connsiteX43" fmla="*/ 2726575 w 3144568"/>
              <a:gd name="connsiteY43" fmla="*/ 598516 h 1839528"/>
              <a:gd name="connsiteX44" fmla="*/ 2793077 w 3144568"/>
              <a:gd name="connsiteY44" fmla="*/ 665018 h 1839528"/>
              <a:gd name="connsiteX45" fmla="*/ 2826328 w 3144568"/>
              <a:gd name="connsiteY45" fmla="*/ 714894 h 1839528"/>
              <a:gd name="connsiteX46" fmla="*/ 2876204 w 3144568"/>
              <a:gd name="connsiteY46" fmla="*/ 748145 h 1839528"/>
              <a:gd name="connsiteX47" fmla="*/ 2942706 w 3144568"/>
              <a:gd name="connsiteY47" fmla="*/ 847898 h 1839528"/>
              <a:gd name="connsiteX48" fmla="*/ 3025833 w 3144568"/>
              <a:gd name="connsiteY48" fmla="*/ 931025 h 1839528"/>
              <a:gd name="connsiteX49" fmla="*/ 3059084 w 3144568"/>
              <a:gd name="connsiteY49" fmla="*/ 980901 h 1839528"/>
              <a:gd name="connsiteX50" fmla="*/ 3108960 w 3144568"/>
              <a:gd name="connsiteY50" fmla="*/ 1014152 h 1839528"/>
              <a:gd name="connsiteX51" fmla="*/ 3092335 w 3144568"/>
              <a:gd name="connsiteY51" fmla="*/ 1047403 h 1839528"/>
              <a:gd name="connsiteX52" fmla="*/ 3042459 w 3144568"/>
              <a:gd name="connsiteY52" fmla="*/ 1014152 h 1839528"/>
              <a:gd name="connsiteX53" fmla="*/ 2975957 w 3144568"/>
              <a:gd name="connsiteY53" fmla="*/ 947650 h 1839528"/>
              <a:gd name="connsiteX54" fmla="*/ 2892829 w 3144568"/>
              <a:gd name="connsiteY54" fmla="*/ 892872 h 1839528"/>
              <a:gd name="connsiteX55" fmla="*/ 2776451 w 3144568"/>
              <a:gd name="connsiteY55" fmla="*/ 814647 h 1839528"/>
              <a:gd name="connsiteX56" fmla="*/ 2660073 w 3144568"/>
              <a:gd name="connsiteY56" fmla="*/ 748145 h 1839528"/>
              <a:gd name="connsiteX57" fmla="*/ 2510444 w 3144568"/>
              <a:gd name="connsiteY57" fmla="*/ 698269 h 1839528"/>
              <a:gd name="connsiteX58" fmla="*/ 2460568 w 3144568"/>
              <a:gd name="connsiteY58" fmla="*/ 681643 h 1839528"/>
              <a:gd name="connsiteX59" fmla="*/ 2360815 w 3144568"/>
              <a:gd name="connsiteY59" fmla="*/ 615141 h 1839528"/>
              <a:gd name="connsiteX60" fmla="*/ 2327564 w 3144568"/>
              <a:gd name="connsiteY60" fmla="*/ 565265 h 1839528"/>
              <a:gd name="connsiteX61" fmla="*/ 2227811 w 3144568"/>
              <a:gd name="connsiteY61" fmla="*/ 532014 h 1839528"/>
              <a:gd name="connsiteX62" fmla="*/ 2177935 w 3144568"/>
              <a:gd name="connsiteY62" fmla="*/ 498763 h 1839528"/>
              <a:gd name="connsiteX63" fmla="*/ 2091824 w 3144568"/>
              <a:gd name="connsiteY63" fmla="*/ 559369 h 1839528"/>
              <a:gd name="connsiteX64" fmla="*/ 1986245 w 3144568"/>
              <a:gd name="connsiteY64" fmla="*/ 597521 h 1839528"/>
              <a:gd name="connsiteX65" fmla="*/ 1744679 w 3144568"/>
              <a:gd name="connsiteY65" fmla="*/ 585798 h 1839528"/>
              <a:gd name="connsiteX66" fmla="*/ 1702617 w 3144568"/>
              <a:gd name="connsiteY66" fmla="*/ 651305 h 1839528"/>
              <a:gd name="connsiteX67" fmla="*/ 1627306 w 3144568"/>
              <a:gd name="connsiteY67" fmla="*/ 731520 h 1839528"/>
              <a:gd name="connsiteX68" fmla="*/ 1546168 w 3144568"/>
              <a:gd name="connsiteY68" fmla="*/ 748145 h 1839528"/>
              <a:gd name="connsiteX69" fmla="*/ 1446415 w 3144568"/>
              <a:gd name="connsiteY69" fmla="*/ 698269 h 1839528"/>
              <a:gd name="connsiteX70" fmla="*/ 1379913 w 3144568"/>
              <a:gd name="connsiteY70" fmla="*/ 714894 h 1839528"/>
              <a:gd name="connsiteX71" fmla="*/ 1330037 w 3144568"/>
              <a:gd name="connsiteY71" fmla="*/ 814647 h 1839528"/>
              <a:gd name="connsiteX72" fmla="*/ 1296786 w 3144568"/>
              <a:gd name="connsiteY72" fmla="*/ 881149 h 1839528"/>
              <a:gd name="connsiteX73" fmla="*/ 1254724 w 3144568"/>
              <a:gd name="connsiteY73" fmla="*/ 921220 h 1839528"/>
              <a:gd name="connsiteX74" fmla="*/ 1220479 w 3144568"/>
              <a:gd name="connsiteY74" fmla="*/ 971096 h 1839528"/>
              <a:gd name="connsiteX75" fmla="*/ 1149076 w 3144568"/>
              <a:gd name="connsiteY75" fmla="*/ 1057137 h 1839528"/>
              <a:gd name="connsiteX76" fmla="*/ 994543 w 3144568"/>
              <a:gd name="connsiteY76" fmla="*/ 1162787 h 1839528"/>
              <a:gd name="connsiteX77" fmla="*/ 937376 w 3144568"/>
              <a:gd name="connsiteY77" fmla="*/ 1225363 h 1839528"/>
              <a:gd name="connsiteX78" fmla="*/ 858627 w 3144568"/>
              <a:gd name="connsiteY78" fmla="*/ 1311422 h 1839528"/>
              <a:gd name="connsiteX79" fmla="*/ 748146 w 3144568"/>
              <a:gd name="connsiteY79" fmla="*/ 1406271 h 1839528"/>
              <a:gd name="connsiteX80" fmla="*/ 668664 w 3144568"/>
              <a:gd name="connsiteY80" fmla="*/ 1476682 h 1839528"/>
              <a:gd name="connsiteX81" fmla="*/ 579187 w 3144568"/>
              <a:gd name="connsiteY81" fmla="*/ 1562984 h 1839528"/>
              <a:gd name="connsiteX82" fmla="*/ 482139 w 3144568"/>
              <a:gd name="connsiteY82" fmla="*/ 1622194 h 1839528"/>
              <a:gd name="connsiteX83" fmla="*/ 410961 w 3144568"/>
              <a:gd name="connsiteY83" fmla="*/ 1678420 h 1839528"/>
              <a:gd name="connsiteX84" fmla="*/ 349135 w 3144568"/>
              <a:gd name="connsiteY84" fmla="*/ 1721946 h 1839528"/>
              <a:gd name="connsiteX85" fmla="*/ 299259 w 3144568"/>
              <a:gd name="connsiteY85" fmla="*/ 1745672 h 1839528"/>
              <a:gd name="connsiteX86" fmla="*/ 232757 w 3144568"/>
              <a:gd name="connsiteY86" fmla="*/ 1778923 h 1839528"/>
              <a:gd name="connsiteX87" fmla="*/ 116379 w 3144568"/>
              <a:gd name="connsiteY87"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721894 w 3144568"/>
              <a:gd name="connsiteY26" fmla="*/ 192022 h 1839528"/>
              <a:gd name="connsiteX27" fmla="*/ 1749599 w 3144568"/>
              <a:gd name="connsiteY27" fmla="*/ 139353 h 1839528"/>
              <a:gd name="connsiteX28" fmla="*/ 1778924 w 3144568"/>
              <a:gd name="connsiteY28" fmla="*/ 83127 h 1839528"/>
              <a:gd name="connsiteX29" fmla="*/ 1828800 w 3144568"/>
              <a:gd name="connsiteY29" fmla="*/ 49876 h 1839528"/>
              <a:gd name="connsiteX30" fmla="*/ 1883353 w 3144568"/>
              <a:gd name="connsiteY30" fmla="*/ 78278 h 1839528"/>
              <a:gd name="connsiteX31" fmla="*/ 1956204 w 3144568"/>
              <a:gd name="connsiteY31" fmla="*/ 145703 h 1839528"/>
              <a:gd name="connsiteX32" fmla="*/ 2028306 w 3144568"/>
              <a:gd name="connsiteY32" fmla="*/ 166254 h 1839528"/>
              <a:gd name="connsiteX33" fmla="*/ 2111433 w 3144568"/>
              <a:gd name="connsiteY33" fmla="*/ 99752 h 1839528"/>
              <a:gd name="connsiteX34" fmla="*/ 2128059 w 3144568"/>
              <a:gd name="connsiteY34" fmla="*/ 49876 h 1839528"/>
              <a:gd name="connsiteX35" fmla="*/ 2161309 w 3144568"/>
              <a:gd name="connsiteY35" fmla="*/ 0 h 1839528"/>
              <a:gd name="connsiteX36" fmla="*/ 2244437 w 3144568"/>
              <a:gd name="connsiteY36" fmla="*/ 16625 h 1839528"/>
              <a:gd name="connsiteX37" fmla="*/ 2293563 w 3144568"/>
              <a:gd name="connsiteY37" fmla="*/ 110028 h 1839528"/>
              <a:gd name="connsiteX38" fmla="*/ 2344189 w 3144568"/>
              <a:gd name="connsiteY38" fmla="*/ 216130 h 1839528"/>
              <a:gd name="connsiteX39" fmla="*/ 2410691 w 3144568"/>
              <a:gd name="connsiteY39" fmla="*/ 365760 h 1839528"/>
              <a:gd name="connsiteX40" fmla="*/ 2458579 w 3144568"/>
              <a:gd name="connsiteY40" fmla="*/ 411728 h 1839528"/>
              <a:gd name="connsiteX41" fmla="*/ 2508454 w 3144568"/>
              <a:gd name="connsiteY41" fmla="*/ 441071 h 1839528"/>
              <a:gd name="connsiteX42" fmla="*/ 2576946 w 3144568"/>
              <a:gd name="connsiteY42" fmla="*/ 482138 h 1839528"/>
              <a:gd name="connsiteX43" fmla="*/ 2726575 w 3144568"/>
              <a:gd name="connsiteY43" fmla="*/ 598516 h 1839528"/>
              <a:gd name="connsiteX44" fmla="*/ 2793077 w 3144568"/>
              <a:gd name="connsiteY44" fmla="*/ 665018 h 1839528"/>
              <a:gd name="connsiteX45" fmla="*/ 2826328 w 3144568"/>
              <a:gd name="connsiteY45" fmla="*/ 714894 h 1839528"/>
              <a:gd name="connsiteX46" fmla="*/ 2876204 w 3144568"/>
              <a:gd name="connsiteY46" fmla="*/ 748145 h 1839528"/>
              <a:gd name="connsiteX47" fmla="*/ 2942706 w 3144568"/>
              <a:gd name="connsiteY47" fmla="*/ 847898 h 1839528"/>
              <a:gd name="connsiteX48" fmla="*/ 3025833 w 3144568"/>
              <a:gd name="connsiteY48" fmla="*/ 931025 h 1839528"/>
              <a:gd name="connsiteX49" fmla="*/ 3059084 w 3144568"/>
              <a:gd name="connsiteY49" fmla="*/ 980901 h 1839528"/>
              <a:gd name="connsiteX50" fmla="*/ 3108960 w 3144568"/>
              <a:gd name="connsiteY50" fmla="*/ 1014152 h 1839528"/>
              <a:gd name="connsiteX51" fmla="*/ 3092335 w 3144568"/>
              <a:gd name="connsiteY51" fmla="*/ 1047403 h 1839528"/>
              <a:gd name="connsiteX52" fmla="*/ 3042459 w 3144568"/>
              <a:gd name="connsiteY52" fmla="*/ 1014152 h 1839528"/>
              <a:gd name="connsiteX53" fmla="*/ 2975957 w 3144568"/>
              <a:gd name="connsiteY53" fmla="*/ 947650 h 1839528"/>
              <a:gd name="connsiteX54" fmla="*/ 2892829 w 3144568"/>
              <a:gd name="connsiteY54" fmla="*/ 892872 h 1839528"/>
              <a:gd name="connsiteX55" fmla="*/ 2776451 w 3144568"/>
              <a:gd name="connsiteY55" fmla="*/ 814647 h 1839528"/>
              <a:gd name="connsiteX56" fmla="*/ 2660073 w 3144568"/>
              <a:gd name="connsiteY56" fmla="*/ 748145 h 1839528"/>
              <a:gd name="connsiteX57" fmla="*/ 2545369 w 3144568"/>
              <a:gd name="connsiteY57" fmla="*/ 698269 h 1839528"/>
              <a:gd name="connsiteX58" fmla="*/ 2460568 w 3144568"/>
              <a:gd name="connsiteY58" fmla="*/ 681643 h 1839528"/>
              <a:gd name="connsiteX59" fmla="*/ 2360815 w 3144568"/>
              <a:gd name="connsiteY59" fmla="*/ 615141 h 1839528"/>
              <a:gd name="connsiteX60" fmla="*/ 2327564 w 3144568"/>
              <a:gd name="connsiteY60" fmla="*/ 565265 h 1839528"/>
              <a:gd name="connsiteX61" fmla="*/ 2227811 w 3144568"/>
              <a:gd name="connsiteY61" fmla="*/ 532014 h 1839528"/>
              <a:gd name="connsiteX62" fmla="*/ 2177935 w 3144568"/>
              <a:gd name="connsiteY62" fmla="*/ 498763 h 1839528"/>
              <a:gd name="connsiteX63" fmla="*/ 2091824 w 3144568"/>
              <a:gd name="connsiteY63" fmla="*/ 559369 h 1839528"/>
              <a:gd name="connsiteX64" fmla="*/ 1986245 w 3144568"/>
              <a:gd name="connsiteY64" fmla="*/ 597521 h 1839528"/>
              <a:gd name="connsiteX65" fmla="*/ 1744679 w 3144568"/>
              <a:gd name="connsiteY65" fmla="*/ 585798 h 1839528"/>
              <a:gd name="connsiteX66" fmla="*/ 1702617 w 3144568"/>
              <a:gd name="connsiteY66" fmla="*/ 651305 h 1839528"/>
              <a:gd name="connsiteX67" fmla="*/ 1627306 w 3144568"/>
              <a:gd name="connsiteY67" fmla="*/ 731520 h 1839528"/>
              <a:gd name="connsiteX68" fmla="*/ 1546168 w 3144568"/>
              <a:gd name="connsiteY68" fmla="*/ 748145 h 1839528"/>
              <a:gd name="connsiteX69" fmla="*/ 1446415 w 3144568"/>
              <a:gd name="connsiteY69" fmla="*/ 698269 h 1839528"/>
              <a:gd name="connsiteX70" fmla="*/ 1379913 w 3144568"/>
              <a:gd name="connsiteY70" fmla="*/ 714894 h 1839528"/>
              <a:gd name="connsiteX71" fmla="*/ 1330037 w 3144568"/>
              <a:gd name="connsiteY71" fmla="*/ 814647 h 1839528"/>
              <a:gd name="connsiteX72" fmla="*/ 1296786 w 3144568"/>
              <a:gd name="connsiteY72" fmla="*/ 881149 h 1839528"/>
              <a:gd name="connsiteX73" fmla="*/ 1254724 w 3144568"/>
              <a:gd name="connsiteY73" fmla="*/ 921220 h 1839528"/>
              <a:gd name="connsiteX74" fmla="*/ 1220479 w 3144568"/>
              <a:gd name="connsiteY74" fmla="*/ 971096 h 1839528"/>
              <a:gd name="connsiteX75" fmla="*/ 1149076 w 3144568"/>
              <a:gd name="connsiteY75" fmla="*/ 1057137 h 1839528"/>
              <a:gd name="connsiteX76" fmla="*/ 994543 w 3144568"/>
              <a:gd name="connsiteY76" fmla="*/ 1162787 h 1839528"/>
              <a:gd name="connsiteX77" fmla="*/ 937376 w 3144568"/>
              <a:gd name="connsiteY77" fmla="*/ 1225363 h 1839528"/>
              <a:gd name="connsiteX78" fmla="*/ 858627 w 3144568"/>
              <a:gd name="connsiteY78" fmla="*/ 1311422 h 1839528"/>
              <a:gd name="connsiteX79" fmla="*/ 748146 w 3144568"/>
              <a:gd name="connsiteY79" fmla="*/ 1406271 h 1839528"/>
              <a:gd name="connsiteX80" fmla="*/ 668664 w 3144568"/>
              <a:gd name="connsiteY80" fmla="*/ 1476682 h 1839528"/>
              <a:gd name="connsiteX81" fmla="*/ 579187 w 3144568"/>
              <a:gd name="connsiteY81" fmla="*/ 1562984 h 1839528"/>
              <a:gd name="connsiteX82" fmla="*/ 482139 w 3144568"/>
              <a:gd name="connsiteY82" fmla="*/ 1622194 h 1839528"/>
              <a:gd name="connsiteX83" fmla="*/ 410961 w 3144568"/>
              <a:gd name="connsiteY83" fmla="*/ 1678420 h 1839528"/>
              <a:gd name="connsiteX84" fmla="*/ 349135 w 3144568"/>
              <a:gd name="connsiteY84" fmla="*/ 1721946 h 1839528"/>
              <a:gd name="connsiteX85" fmla="*/ 299259 w 3144568"/>
              <a:gd name="connsiteY85" fmla="*/ 1745672 h 1839528"/>
              <a:gd name="connsiteX86" fmla="*/ 232757 w 3144568"/>
              <a:gd name="connsiteY86" fmla="*/ 1778923 h 1839528"/>
              <a:gd name="connsiteX87" fmla="*/ 116379 w 3144568"/>
              <a:gd name="connsiteY87"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721894 w 3144568"/>
              <a:gd name="connsiteY26" fmla="*/ 192022 h 1839528"/>
              <a:gd name="connsiteX27" fmla="*/ 1749599 w 3144568"/>
              <a:gd name="connsiteY27" fmla="*/ 139353 h 1839528"/>
              <a:gd name="connsiteX28" fmla="*/ 1778924 w 3144568"/>
              <a:gd name="connsiteY28" fmla="*/ 83127 h 1839528"/>
              <a:gd name="connsiteX29" fmla="*/ 1828800 w 3144568"/>
              <a:gd name="connsiteY29" fmla="*/ 49876 h 1839528"/>
              <a:gd name="connsiteX30" fmla="*/ 1883353 w 3144568"/>
              <a:gd name="connsiteY30" fmla="*/ 78278 h 1839528"/>
              <a:gd name="connsiteX31" fmla="*/ 1956204 w 3144568"/>
              <a:gd name="connsiteY31" fmla="*/ 145703 h 1839528"/>
              <a:gd name="connsiteX32" fmla="*/ 2028306 w 3144568"/>
              <a:gd name="connsiteY32" fmla="*/ 166254 h 1839528"/>
              <a:gd name="connsiteX33" fmla="*/ 2111433 w 3144568"/>
              <a:gd name="connsiteY33" fmla="*/ 99752 h 1839528"/>
              <a:gd name="connsiteX34" fmla="*/ 2128059 w 3144568"/>
              <a:gd name="connsiteY34" fmla="*/ 49876 h 1839528"/>
              <a:gd name="connsiteX35" fmla="*/ 2161309 w 3144568"/>
              <a:gd name="connsiteY35" fmla="*/ 0 h 1839528"/>
              <a:gd name="connsiteX36" fmla="*/ 2244437 w 3144568"/>
              <a:gd name="connsiteY36" fmla="*/ 16625 h 1839528"/>
              <a:gd name="connsiteX37" fmla="*/ 2293563 w 3144568"/>
              <a:gd name="connsiteY37" fmla="*/ 110028 h 1839528"/>
              <a:gd name="connsiteX38" fmla="*/ 2344189 w 3144568"/>
              <a:gd name="connsiteY38" fmla="*/ 216130 h 1839528"/>
              <a:gd name="connsiteX39" fmla="*/ 2410691 w 3144568"/>
              <a:gd name="connsiteY39" fmla="*/ 365760 h 1839528"/>
              <a:gd name="connsiteX40" fmla="*/ 2458579 w 3144568"/>
              <a:gd name="connsiteY40" fmla="*/ 411728 h 1839528"/>
              <a:gd name="connsiteX41" fmla="*/ 2508454 w 3144568"/>
              <a:gd name="connsiteY41" fmla="*/ 441071 h 1839528"/>
              <a:gd name="connsiteX42" fmla="*/ 2576946 w 3144568"/>
              <a:gd name="connsiteY42" fmla="*/ 482138 h 1839528"/>
              <a:gd name="connsiteX43" fmla="*/ 2726575 w 3144568"/>
              <a:gd name="connsiteY43" fmla="*/ 598516 h 1839528"/>
              <a:gd name="connsiteX44" fmla="*/ 2793077 w 3144568"/>
              <a:gd name="connsiteY44" fmla="*/ 665018 h 1839528"/>
              <a:gd name="connsiteX45" fmla="*/ 2826328 w 3144568"/>
              <a:gd name="connsiteY45" fmla="*/ 714894 h 1839528"/>
              <a:gd name="connsiteX46" fmla="*/ 2876204 w 3144568"/>
              <a:gd name="connsiteY46" fmla="*/ 748145 h 1839528"/>
              <a:gd name="connsiteX47" fmla="*/ 2942706 w 3144568"/>
              <a:gd name="connsiteY47" fmla="*/ 847898 h 1839528"/>
              <a:gd name="connsiteX48" fmla="*/ 3025833 w 3144568"/>
              <a:gd name="connsiteY48" fmla="*/ 931025 h 1839528"/>
              <a:gd name="connsiteX49" fmla="*/ 3059084 w 3144568"/>
              <a:gd name="connsiteY49" fmla="*/ 980901 h 1839528"/>
              <a:gd name="connsiteX50" fmla="*/ 3108960 w 3144568"/>
              <a:gd name="connsiteY50" fmla="*/ 1014152 h 1839528"/>
              <a:gd name="connsiteX51" fmla="*/ 3092335 w 3144568"/>
              <a:gd name="connsiteY51" fmla="*/ 1047403 h 1839528"/>
              <a:gd name="connsiteX52" fmla="*/ 3042459 w 3144568"/>
              <a:gd name="connsiteY52" fmla="*/ 1014152 h 1839528"/>
              <a:gd name="connsiteX53" fmla="*/ 2975957 w 3144568"/>
              <a:gd name="connsiteY53" fmla="*/ 947650 h 1839528"/>
              <a:gd name="connsiteX54" fmla="*/ 2892829 w 3144568"/>
              <a:gd name="connsiteY54" fmla="*/ 892872 h 1839528"/>
              <a:gd name="connsiteX55" fmla="*/ 2785976 w 3144568"/>
              <a:gd name="connsiteY55" fmla="*/ 827347 h 1839528"/>
              <a:gd name="connsiteX56" fmla="*/ 2660073 w 3144568"/>
              <a:gd name="connsiteY56" fmla="*/ 748145 h 1839528"/>
              <a:gd name="connsiteX57" fmla="*/ 2545369 w 3144568"/>
              <a:gd name="connsiteY57" fmla="*/ 698269 h 1839528"/>
              <a:gd name="connsiteX58" fmla="*/ 2460568 w 3144568"/>
              <a:gd name="connsiteY58" fmla="*/ 681643 h 1839528"/>
              <a:gd name="connsiteX59" fmla="*/ 2360815 w 3144568"/>
              <a:gd name="connsiteY59" fmla="*/ 615141 h 1839528"/>
              <a:gd name="connsiteX60" fmla="*/ 2327564 w 3144568"/>
              <a:gd name="connsiteY60" fmla="*/ 565265 h 1839528"/>
              <a:gd name="connsiteX61" fmla="*/ 2227811 w 3144568"/>
              <a:gd name="connsiteY61" fmla="*/ 532014 h 1839528"/>
              <a:gd name="connsiteX62" fmla="*/ 2177935 w 3144568"/>
              <a:gd name="connsiteY62" fmla="*/ 498763 h 1839528"/>
              <a:gd name="connsiteX63" fmla="*/ 2091824 w 3144568"/>
              <a:gd name="connsiteY63" fmla="*/ 559369 h 1839528"/>
              <a:gd name="connsiteX64" fmla="*/ 1986245 w 3144568"/>
              <a:gd name="connsiteY64" fmla="*/ 597521 h 1839528"/>
              <a:gd name="connsiteX65" fmla="*/ 1744679 w 3144568"/>
              <a:gd name="connsiteY65" fmla="*/ 585798 h 1839528"/>
              <a:gd name="connsiteX66" fmla="*/ 1702617 w 3144568"/>
              <a:gd name="connsiteY66" fmla="*/ 651305 h 1839528"/>
              <a:gd name="connsiteX67" fmla="*/ 1627306 w 3144568"/>
              <a:gd name="connsiteY67" fmla="*/ 731520 h 1839528"/>
              <a:gd name="connsiteX68" fmla="*/ 1546168 w 3144568"/>
              <a:gd name="connsiteY68" fmla="*/ 748145 h 1839528"/>
              <a:gd name="connsiteX69" fmla="*/ 1446415 w 3144568"/>
              <a:gd name="connsiteY69" fmla="*/ 698269 h 1839528"/>
              <a:gd name="connsiteX70" fmla="*/ 1379913 w 3144568"/>
              <a:gd name="connsiteY70" fmla="*/ 714894 h 1839528"/>
              <a:gd name="connsiteX71" fmla="*/ 1330037 w 3144568"/>
              <a:gd name="connsiteY71" fmla="*/ 814647 h 1839528"/>
              <a:gd name="connsiteX72" fmla="*/ 1296786 w 3144568"/>
              <a:gd name="connsiteY72" fmla="*/ 881149 h 1839528"/>
              <a:gd name="connsiteX73" fmla="*/ 1254724 w 3144568"/>
              <a:gd name="connsiteY73" fmla="*/ 921220 h 1839528"/>
              <a:gd name="connsiteX74" fmla="*/ 1220479 w 3144568"/>
              <a:gd name="connsiteY74" fmla="*/ 971096 h 1839528"/>
              <a:gd name="connsiteX75" fmla="*/ 1149076 w 3144568"/>
              <a:gd name="connsiteY75" fmla="*/ 1057137 h 1839528"/>
              <a:gd name="connsiteX76" fmla="*/ 994543 w 3144568"/>
              <a:gd name="connsiteY76" fmla="*/ 1162787 h 1839528"/>
              <a:gd name="connsiteX77" fmla="*/ 937376 w 3144568"/>
              <a:gd name="connsiteY77" fmla="*/ 1225363 h 1839528"/>
              <a:gd name="connsiteX78" fmla="*/ 858627 w 3144568"/>
              <a:gd name="connsiteY78" fmla="*/ 1311422 h 1839528"/>
              <a:gd name="connsiteX79" fmla="*/ 748146 w 3144568"/>
              <a:gd name="connsiteY79" fmla="*/ 1406271 h 1839528"/>
              <a:gd name="connsiteX80" fmla="*/ 668664 w 3144568"/>
              <a:gd name="connsiteY80" fmla="*/ 1476682 h 1839528"/>
              <a:gd name="connsiteX81" fmla="*/ 579187 w 3144568"/>
              <a:gd name="connsiteY81" fmla="*/ 1562984 h 1839528"/>
              <a:gd name="connsiteX82" fmla="*/ 482139 w 3144568"/>
              <a:gd name="connsiteY82" fmla="*/ 1622194 h 1839528"/>
              <a:gd name="connsiteX83" fmla="*/ 410961 w 3144568"/>
              <a:gd name="connsiteY83" fmla="*/ 1678420 h 1839528"/>
              <a:gd name="connsiteX84" fmla="*/ 349135 w 3144568"/>
              <a:gd name="connsiteY84" fmla="*/ 1721946 h 1839528"/>
              <a:gd name="connsiteX85" fmla="*/ 299259 w 3144568"/>
              <a:gd name="connsiteY85" fmla="*/ 1745672 h 1839528"/>
              <a:gd name="connsiteX86" fmla="*/ 232757 w 3144568"/>
              <a:gd name="connsiteY86" fmla="*/ 1778923 h 1839528"/>
              <a:gd name="connsiteX87" fmla="*/ 116379 w 3144568"/>
              <a:gd name="connsiteY87"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721894 w 3144568"/>
              <a:gd name="connsiteY26" fmla="*/ 192022 h 1839528"/>
              <a:gd name="connsiteX27" fmla="*/ 1749599 w 3144568"/>
              <a:gd name="connsiteY27" fmla="*/ 139353 h 1839528"/>
              <a:gd name="connsiteX28" fmla="*/ 1778924 w 3144568"/>
              <a:gd name="connsiteY28" fmla="*/ 83127 h 1839528"/>
              <a:gd name="connsiteX29" fmla="*/ 1828800 w 3144568"/>
              <a:gd name="connsiteY29" fmla="*/ 49876 h 1839528"/>
              <a:gd name="connsiteX30" fmla="*/ 1883353 w 3144568"/>
              <a:gd name="connsiteY30" fmla="*/ 78278 h 1839528"/>
              <a:gd name="connsiteX31" fmla="*/ 1956204 w 3144568"/>
              <a:gd name="connsiteY31" fmla="*/ 145703 h 1839528"/>
              <a:gd name="connsiteX32" fmla="*/ 2028306 w 3144568"/>
              <a:gd name="connsiteY32" fmla="*/ 166254 h 1839528"/>
              <a:gd name="connsiteX33" fmla="*/ 2111433 w 3144568"/>
              <a:gd name="connsiteY33" fmla="*/ 99752 h 1839528"/>
              <a:gd name="connsiteX34" fmla="*/ 2128059 w 3144568"/>
              <a:gd name="connsiteY34" fmla="*/ 49876 h 1839528"/>
              <a:gd name="connsiteX35" fmla="*/ 2161309 w 3144568"/>
              <a:gd name="connsiteY35" fmla="*/ 0 h 1839528"/>
              <a:gd name="connsiteX36" fmla="*/ 2244437 w 3144568"/>
              <a:gd name="connsiteY36" fmla="*/ 16625 h 1839528"/>
              <a:gd name="connsiteX37" fmla="*/ 2293563 w 3144568"/>
              <a:gd name="connsiteY37" fmla="*/ 110028 h 1839528"/>
              <a:gd name="connsiteX38" fmla="*/ 2344189 w 3144568"/>
              <a:gd name="connsiteY38" fmla="*/ 216130 h 1839528"/>
              <a:gd name="connsiteX39" fmla="*/ 2410691 w 3144568"/>
              <a:gd name="connsiteY39" fmla="*/ 365760 h 1839528"/>
              <a:gd name="connsiteX40" fmla="*/ 2458579 w 3144568"/>
              <a:gd name="connsiteY40" fmla="*/ 411728 h 1839528"/>
              <a:gd name="connsiteX41" fmla="*/ 2508454 w 3144568"/>
              <a:gd name="connsiteY41" fmla="*/ 441071 h 1839528"/>
              <a:gd name="connsiteX42" fmla="*/ 2576946 w 3144568"/>
              <a:gd name="connsiteY42" fmla="*/ 482138 h 1839528"/>
              <a:gd name="connsiteX43" fmla="*/ 2726575 w 3144568"/>
              <a:gd name="connsiteY43" fmla="*/ 598516 h 1839528"/>
              <a:gd name="connsiteX44" fmla="*/ 2793077 w 3144568"/>
              <a:gd name="connsiteY44" fmla="*/ 665018 h 1839528"/>
              <a:gd name="connsiteX45" fmla="*/ 2826328 w 3144568"/>
              <a:gd name="connsiteY45" fmla="*/ 714894 h 1839528"/>
              <a:gd name="connsiteX46" fmla="*/ 2876204 w 3144568"/>
              <a:gd name="connsiteY46" fmla="*/ 748145 h 1839528"/>
              <a:gd name="connsiteX47" fmla="*/ 2942706 w 3144568"/>
              <a:gd name="connsiteY47" fmla="*/ 847898 h 1839528"/>
              <a:gd name="connsiteX48" fmla="*/ 3025833 w 3144568"/>
              <a:gd name="connsiteY48" fmla="*/ 931025 h 1839528"/>
              <a:gd name="connsiteX49" fmla="*/ 3059084 w 3144568"/>
              <a:gd name="connsiteY49" fmla="*/ 980901 h 1839528"/>
              <a:gd name="connsiteX50" fmla="*/ 3108960 w 3144568"/>
              <a:gd name="connsiteY50" fmla="*/ 1014152 h 1839528"/>
              <a:gd name="connsiteX51" fmla="*/ 3092335 w 3144568"/>
              <a:gd name="connsiteY51" fmla="*/ 1047403 h 1839528"/>
              <a:gd name="connsiteX52" fmla="*/ 3042459 w 3144568"/>
              <a:gd name="connsiteY52" fmla="*/ 1014152 h 1839528"/>
              <a:gd name="connsiteX53" fmla="*/ 2975957 w 3144568"/>
              <a:gd name="connsiteY53" fmla="*/ 947650 h 1839528"/>
              <a:gd name="connsiteX54" fmla="*/ 2892829 w 3144568"/>
              <a:gd name="connsiteY54" fmla="*/ 899222 h 1839528"/>
              <a:gd name="connsiteX55" fmla="*/ 2785976 w 3144568"/>
              <a:gd name="connsiteY55" fmla="*/ 827347 h 1839528"/>
              <a:gd name="connsiteX56" fmla="*/ 2660073 w 3144568"/>
              <a:gd name="connsiteY56" fmla="*/ 748145 h 1839528"/>
              <a:gd name="connsiteX57" fmla="*/ 2545369 w 3144568"/>
              <a:gd name="connsiteY57" fmla="*/ 698269 h 1839528"/>
              <a:gd name="connsiteX58" fmla="*/ 2460568 w 3144568"/>
              <a:gd name="connsiteY58" fmla="*/ 681643 h 1839528"/>
              <a:gd name="connsiteX59" fmla="*/ 2360815 w 3144568"/>
              <a:gd name="connsiteY59" fmla="*/ 615141 h 1839528"/>
              <a:gd name="connsiteX60" fmla="*/ 2327564 w 3144568"/>
              <a:gd name="connsiteY60" fmla="*/ 565265 h 1839528"/>
              <a:gd name="connsiteX61" fmla="*/ 2227811 w 3144568"/>
              <a:gd name="connsiteY61" fmla="*/ 532014 h 1839528"/>
              <a:gd name="connsiteX62" fmla="*/ 2177935 w 3144568"/>
              <a:gd name="connsiteY62" fmla="*/ 498763 h 1839528"/>
              <a:gd name="connsiteX63" fmla="*/ 2091824 w 3144568"/>
              <a:gd name="connsiteY63" fmla="*/ 559369 h 1839528"/>
              <a:gd name="connsiteX64" fmla="*/ 1986245 w 3144568"/>
              <a:gd name="connsiteY64" fmla="*/ 597521 h 1839528"/>
              <a:gd name="connsiteX65" fmla="*/ 1744679 w 3144568"/>
              <a:gd name="connsiteY65" fmla="*/ 585798 h 1839528"/>
              <a:gd name="connsiteX66" fmla="*/ 1702617 w 3144568"/>
              <a:gd name="connsiteY66" fmla="*/ 651305 h 1839528"/>
              <a:gd name="connsiteX67" fmla="*/ 1627306 w 3144568"/>
              <a:gd name="connsiteY67" fmla="*/ 731520 h 1839528"/>
              <a:gd name="connsiteX68" fmla="*/ 1546168 w 3144568"/>
              <a:gd name="connsiteY68" fmla="*/ 748145 h 1839528"/>
              <a:gd name="connsiteX69" fmla="*/ 1446415 w 3144568"/>
              <a:gd name="connsiteY69" fmla="*/ 698269 h 1839528"/>
              <a:gd name="connsiteX70" fmla="*/ 1379913 w 3144568"/>
              <a:gd name="connsiteY70" fmla="*/ 714894 h 1839528"/>
              <a:gd name="connsiteX71" fmla="*/ 1330037 w 3144568"/>
              <a:gd name="connsiteY71" fmla="*/ 814647 h 1839528"/>
              <a:gd name="connsiteX72" fmla="*/ 1296786 w 3144568"/>
              <a:gd name="connsiteY72" fmla="*/ 881149 h 1839528"/>
              <a:gd name="connsiteX73" fmla="*/ 1254724 w 3144568"/>
              <a:gd name="connsiteY73" fmla="*/ 921220 h 1839528"/>
              <a:gd name="connsiteX74" fmla="*/ 1220479 w 3144568"/>
              <a:gd name="connsiteY74" fmla="*/ 971096 h 1839528"/>
              <a:gd name="connsiteX75" fmla="*/ 1149076 w 3144568"/>
              <a:gd name="connsiteY75" fmla="*/ 1057137 h 1839528"/>
              <a:gd name="connsiteX76" fmla="*/ 994543 w 3144568"/>
              <a:gd name="connsiteY76" fmla="*/ 1162787 h 1839528"/>
              <a:gd name="connsiteX77" fmla="*/ 937376 w 3144568"/>
              <a:gd name="connsiteY77" fmla="*/ 1225363 h 1839528"/>
              <a:gd name="connsiteX78" fmla="*/ 858627 w 3144568"/>
              <a:gd name="connsiteY78" fmla="*/ 1311422 h 1839528"/>
              <a:gd name="connsiteX79" fmla="*/ 748146 w 3144568"/>
              <a:gd name="connsiteY79" fmla="*/ 1406271 h 1839528"/>
              <a:gd name="connsiteX80" fmla="*/ 668664 w 3144568"/>
              <a:gd name="connsiteY80" fmla="*/ 1476682 h 1839528"/>
              <a:gd name="connsiteX81" fmla="*/ 579187 w 3144568"/>
              <a:gd name="connsiteY81" fmla="*/ 1562984 h 1839528"/>
              <a:gd name="connsiteX82" fmla="*/ 482139 w 3144568"/>
              <a:gd name="connsiteY82" fmla="*/ 1622194 h 1839528"/>
              <a:gd name="connsiteX83" fmla="*/ 410961 w 3144568"/>
              <a:gd name="connsiteY83" fmla="*/ 1678420 h 1839528"/>
              <a:gd name="connsiteX84" fmla="*/ 349135 w 3144568"/>
              <a:gd name="connsiteY84" fmla="*/ 1721946 h 1839528"/>
              <a:gd name="connsiteX85" fmla="*/ 299259 w 3144568"/>
              <a:gd name="connsiteY85" fmla="*/ 1745672 h 1839528"/>
              <a:gd name="connsiteX86" fmla="*/ 232757 w 3144568"/>
              <a:gd name="connsiteY86" fmla="*/ 1778923 h 1839528"/>
              <a:gd name="connsiteX87" fmla="*/ 116379 w 3144568"/>
              <a:gd name="connsiteY87" fmla="*/ 1839528 h 1839528"/>
              <a:gd name="connsiteX0" fmla="*/ 0 w 3144568"/>
              <a:gd name="connsiteY0" fmla="*/ 1828800 h 1839528"/>
              <a:gd name="connsiteX1" fmla="*/ 127578 w 3144568"/>
              <a:gd name="connsiteY1" fmla="*/ 1779674 h 1839528"/>
              <a:gd name="connsiteX2" fmla="*/ 252557 w 3144568"/>
              <a:gd name="connsiteY2" fmla="*/ 1714846 h 1839528"/>
              <a:gd name="connsiteX3" fmla="*/ 302434 w 3144568"/>
              <a:gd name="connsiteY3" fmla="*/ 1668895 h 1839528"/>
              <a:gd name="connsiteX4" fmla="*/ 421534 w 3144568"/>
              <a:gd name="connsiteY4" fmla="*/ 1588699 h 1839528"/>
              <a:gd name="connsiteX5" fmla="*/ 482139 w 3144568"/>
              <a:gd name="connsiteY5" fmla="*/ 1529541 h 1839528"/>
              <a:gd name="connsiteX6" fmla="*/ 532015 w 3144568"/>
              <a:gd name="connsiteY6" fmla="*/ 1496290 h 1839528"/>
              <a:gd name="connsiteX7" fmla="*/ 598517 w 3144568"/>
              <a:gd name="connsiteY7" fmla="*/ 1429789 h 1839528"/>
              <a:gd name="connsiteX8" fmla="*/ 648393 w 3144568"/>
              <a:gd name="connsiteY8" fmla="*/ 1396538 h 1839528"/>
              <a:gd name="connsiteX9" fmla="*/ 718802 w 3144568"/>
              <a:gd name="connsiteY9" fmla="*/ 1324139 h 1839528"/>
              <a:gd name="connsiteX10" fmla="*/ 763777 w 3144568"/>
              <a:gd name="connsiteY10" fmla="*/ 1266448 h 1839528"/>
              <a:gd name="connsiteX11" fmla="*/ 890674 w 3144568"/>
              <a:gd name="connsiteY11" fmla="*/ 1120255 h 1839528"/>
              <a:gd name="connsiteX12" fmla="*/ 997528 w 3144568"/>
              <a:gd name="connsiteY12" fmla="*/ 980901 h 1839528"/>
              <a:gd name="connsiteX13" fmla="*/ 1055220 w 3144568"/>
              <a:gd name="connsiteY13" fmla="*/ 944737 h 1839528"/>
              <a:gd name="connsiteX14" fmla="*/ 1136881 w 3144568"/>
              <a:gd name="connsiteY14" fmla="*/ 893849 h 1839528"/>
              <a:gd name="connsiteX15" fmla="*/ 1189182 w 3144568"/>
              <a:gd name="connsiteY15" fmla="*/ 850322 h 1839528"/>
              <a:gd name="connsiteX16" fmla="*/ 1230284 w 3144568"/>
              <a:gd name="connsiteY16" fmla="*/ 764770 h 1839528"/>
              <a:gd name="connsiteX17" fmla="*/ 1246909 w 3144568"/>
              <a:gd name="connsiteY17" fmla="*/ 714894 h 1839528"/>
              <a:gd name="connsiteX18" fmla="*/ 1329042 w 3144568"/>
              <a:gd name="connsiteY18" fmla="*/ 504732 h 1839528"/>
              <a:gd name="connsiteX19" fmla="*/ 1359380 w 3144568"/>
              <a:gd name="connsiteY19" fmla="*/ 427359 h 1839528"/>
              <a:gd name="connsiteX20" fmla="*/ 1379913 w 3144568"/>
              <a:gd name="connsiteY20" fmla="*/ 365760 h 1839528"/>
              <a:gd name="connsiteX21" fmla="*/ 1396539 w 3144568"/>
              <a:gd name="connsiteY21" fmla="*/ 299258 h 1839528"/>
              <a:gd name="connsiteX22" fmla="*/ 1473316 w 3144568"/>
              <a:gd name="connsiteY22" fmla="*/ 300008 h 1839528"/>
              <a:gd name="connsiteX23" fmla="*/ 1496291 w 3144568"/>
              <a:gd name="connsiteY23" fmla="*/ 365760 h 1839528"/>
              <a:gd name="connsiteX24" fmla="*/ 1579419 w 3144568"/>
              <a:gd name="connsiteY24" fmla="*/ 448887 h 1839528"/>
              <a:gd name="connsiteX25" fmla="*/ 1629295 w 3144568"/>
              <a:gd name="connsiteY25" fmla="*/ 432261 h 1839528"/>
              <a:gd name="connsiteX26" fmla="*/ 1721894 w 3144568"/>
              <a:gd name="connsiteY26" fmla="*/ 192022 h 1839528"/>
              <a:gd name="connsiteX27" fmla="*/ 1749599 w 3144568"/>
              <a:gd name="connsiteY27" fmla="*/ 139353 h 1839528"/>
              <a:gd name="connsiteX28" fmla="*/ 1778924 w 3144568"/>
              <a:gd name="connsiteY28" fmla="*/ 83127 h 1839528"/>
              <a:gd name="connsiteX29" fmla="*/ 1828800 w 3144568"/>
              <a:gd name="connsiteY29" fmla="*/ 49876 h 1839528"/>
              <a:gd name="connsiteX30" fmla="*/ 1883353 w 3144568"/>
              <a:gd name="connsiteY30" fmla="*/ 78278 h 1839528"/>
              <a:gd name="connsiteX31" fmla="*/ 1956204 w 3144568"/>
              <a:gd name="connsiteY31" fmla="*/ 145703 h 1839528"/>
              <a:gd name="connsiteX32" fmla="*/ 2028306 w 3144568"/>
              <a:gd name="connsiteY32" fmla="*/ 166254 h 1839528"/>
              <a:gd name="connsiteX33" fmla="*/ 2111433 w 3144568"/>
              <a:gd name="connsiteY33" fmla="*/ 99752 h 1839528"/>
              <a:gd name="connsiteX34" fmla="*/ 2128059 w 3144568"/>
              <a:gd name="connsiteY34" fmla="*/ 49876 h 1839528"/>
              <a:gd name="connsiteX35" fmla="*/ 2161309 w 3144568"/>
              <a:gd name="connsiteY35" fmla="*/ 0 h 1839528"/>
              <a:gd name="connsiteX36" fmla="*/ 2244437 w 3144568"/>
              <a:gd name="connsiteY36" fmla="*/ 16625 h 1839528"/>
              <a:gd name="connsiteX37" fmla="*/ 2293563 w 3144568"/>
              <a:gd name="connsiteY37" fmla="*/ 110028 h 1839528"/>
              <a:gd name="connsiteX38" fmla="*/ 2344189 w 3144568"/>
              <a:gd name="connsiteY38" fmla="*/ 216130 h 1839528"/>
              <a:gd name="connsiteX39" fmla="*/ 2410691 w 3144568"/>
              <a:gd name="connsiteY39" fmla="*/ 365760 h 1839528"/>
              <a:gd name="connsiteX40" fmla="*/ 2458579 w 3144568"/>
              <a:gd name="connsiteY40" fmla="*/ 411728 h 1839528"/>
              <a:gd name="connsiteX41" fmla="*/ 2508454 w 3144568"/>
              <a:gd name="connsiteY41" fmla="*/ 441071 h 1839528"/>
              <a:gd name="connsiteX42" fmla="*/ 2576946 w 3144568"/>
              <a:gd name="connsiteY42" fmla="*/ 482138 h 1839528"/>
              <a:gd name="connsiteX43" fmla="*/ 2726575 w 3144568"/>
              <a:gd name="connsiteY43" fmla="*/ 598516 h 1839528"/>
              <a:gd name="connsiteX44" fmla="*/ 2793077 w 3144568"/>
              <a:gd name="connsiteY44" fmla="*/ 665018 h 1839528"/>
              <a:gd name="connsiteX45" fmla="*/ 2826328 w 3144568"/>
              <a:gd name="connsiteY45" fmla="*/ 714894 h 1839528"/>
              <a:gd name="connsiteX46" fmla="*/ 2876204 w 3144568"/>
              <a:gd name="connsiteY46" fmla="*/ 748145 h 1839528"/>
              <a:gd name="connsiteX47" fmla="*/ 2942706 w 3144568"/>
              <a:gd name="connsiteY47" fmla="*/ 847898 h 1839528"/>
              <a:gd name="connsiteX48" fmla="*/ 3025833 w 3144568"/>
              <a:gd name="connsiteY48" fmla="*/ 931025 h 1839528"/>
              <a:gd name="connsiteX49" fmla="*/ 3059084 w 3144568"/>
              <a:gd name="connsiteY49" fmla="*/ 980901 h 1839528"/>
              <a:gd name="connsiteX50" fmla="*/ 3108960 w 3144568"/>
              <a:gd name="connsiteY50" fmla="*/ 1014152 h 1839528"/>
              <a:gd name="connsiteX51" fmla="*/ 3092335 w 3144568"/>
              <a:gd name="connsiteY51" fmla="*/ 1047403 h 1839528"/>
              <a:gd name="connsiteX52" fmla="*/ 3042459 w 3144568"/>
              <a:gd name="connsiteY52" fmla="*/ 1014152 h 1839528"/>
              <a:gd name="connsiteX53" fmla="*/ 2975957 w 3144568"/>
              <a:gd name="connsiteY53" fmla="*/ 960350 h 1839528"/>
              <a:gd name="connsiteX54" fmla="*/ 2892829 w 3144568"/>
              <a:gd name="connsiteY54" fmla="*/ 899222 h 1839528"/>
              <a:gd name="connsiteX55" fmla="*/ 2785976 w 3144568"/>
              <a:gd name="connsiteY55" fmla="*/ 827347 h 1839528"/>
              <a:gd name="connsiteX56" fmla="*/ 2660073 w 3144568"/>
              <a:gd name="connsiteY56" fmla="*/ 748145 h 1839528"/>
              <a:gd name="connsiteX57" fmla="*/ 2545369 w 3144568"/>
              <a:gd name="connsiteY57" fmla="*/ 698269 h 1839528"/>
              <a:gd name="connsiteX58" fmla="*/ 2460568 w 3144568"/>
              <a:gd name="connsiteY58" fmla="*/ 681643 h 1839528"/>
              <a:gd name="connsiteX59" fmla="*/ 2360815 w 3144568"/>
              <a:gd name="connsiteY59" fmla="*/ 615141 h 1839528"/>
              <a:gd name="connsiteX60" fmla="*/ 2327564 w 3144568"/>
              <a:gd name="connsiteY60" fmla="*/ 565265 h 1839528"/>
              <a:gd name="connsiteX61" fmla="*/ 2227811 w 3144568"/>
              <a:gd name="connsiteY61" fmla="*/ 532014 h 1839528"/>
              <a:gd name="connsiteX62" fmla="*/ 2177935 w 3144568"/>
              <a:gd name="connsiteY62" fmla="*/ 498763 h 1839528"/>
              <a:gd name="connsiteX63" fmla="*/ 2091824 w 3144568"/>
              <a:gd name="connsiteY63" fmla="*/ 559369 h 1839528"/>
              <a:gd name="connsiteX64" fmla="*/ 1986245 w 3144568"/>
              <a:gd name="connsiteY64" fmla="*/ 597521 h 1839528"/>
              <a:gd name="connsiteX65" fmla="*/ 1744679 w 3144568"/>
              <a:gd name="connsiteY65" fmla="*/ 585798 h 1839528"/>
              <a:gd name="connsiteX66" fmla="*/ 1702617 w 3144568"/>
              <a:gd name="connsiteY66" fmla="*/ 651305 h 1839528"/>
              <a:gd name="connsiteX67" fmla="*/ 1627306 w 3144568"/>
              <a:gd name="connsiteY67" fmla="*/ 731520 h 1839528"/>
              <a:gd name="connsiteX68" fmla="*/ 1546168 w 3144568"/>
              <a:gd name="connsiteY68" fmla="*/ 748145 h 1839528"/>
              <a:gd name="connsiteX69" fmla="*/ 1446415 w 3144568"/>
              <a:gd name="connsiteY69" fmla="*/ 698269 h 1839528"/>
              <a:gd name="connsiteX70" fmla="*/ 1379913 w 3144568"/>
              <a:gd name="connsiteY70" fmla="*/ 714894 h 1839528"/>
              <a:gd name="connsiteX71" fmla="*/ 1330037 w 3144568"/>
              <a:gd name="connsiteY71" fmla="*/ 814647 h 1839528"/>
              <a:gd name="connsiteX72" fmla="*/ 1296786 w 3144568"/>
              <a:gd name="connsiteY72" fmla="*/ 881149 h 1839528"/>
              <a:gd name="connsiteX73" fmla="*/ 1254724 w 3144568"/>
              <a:gd name="connsiteY73" fmla="*/ 921220 h 1839528"/>
              <a:gd name="connsiteX74" fmla="*/ 1220479 w 3144568"/>
              <a:gd name="connsiteY74" fmla="*/ 971096 h 1839528"/>
              <a:gd name="connsiteX75" fmla="*/ 1149076 w 3144568"/>
              <a:gd name="connsiteY75" fmla="*/ 1057137 h 1839528"/>
              <a:gd name="connsiteX76" fmla="*/ 994543 w 3144568"/>
              <a:gd name="connsiteY76" fmla="*/ 1162787 h 1839528"/>
              <a:gd name="connsiteX77" fmla="*/ 937376 w 3144568"/>
              <a:gd name="connsiteY77" fmla="*/ 1225363 h 1839528"/>
              <a:gd name="connsiteX78" fmla="*/ 858627 w 3144568"/>
              <a:gd name="connsiteY78" fmla="*/ 1311422 h 1839528"/>
              <a:gd name="connsiteX79" fmla="*/ 748146 w 3144568"/>
              <a:gd name="connsiteY79" fmla="*/ 1406271 h 1839528"/>
              <a:gd name="connsiteX80" fmla="*/ 668664 w 3144568"/>
              <a:gd name="connsiteY80" fmla="*/ 1476682 h 1839528"/>
              <a:gd name="connsiteX81" fmla="*/ 579187 w 3144568"/>
              <a:gd name="connsiteY81" fmla="*/ 1562984 h 1839528"/>
              <a:gd name="connsiteX82" fmla="*/ 482139 w 3144568"/>
              <a:gd name="connsiteY82" fmla="*/ 1622194 h 1839528"/>
              <a:gd name="connsiteX83" fmla="*/ 410961 w 3144568"/>
              <a:gd name="connsiteY83" fmla="*/ 1678420 h 1839528"/>
              <a:gd name="connsiteX84" fmla="*/ 349135 w 3144568"/>
              <a:gd name="connsiteY84" fmla="*/ 1721946 h 1839528"/>
              <a:gd name="connsiteX85" fmla="*/ 299259 w 3144568"/>
              <a:gd name="connsiteY85" fmla="*/ 1745672 h 1839528"/>
              <a:gd name="connsiteX86" fmla="*/ 232757 w 3144568"/>
              <a:gd name="connsiteY86" fmla="*/ 1778923 h 1839528"/>
              <a:gd name="connsiteX87" fmla="*/ 116379 w 3144568"/>
              <a:gd name="connsiteY87" fmla="*/ 1839528 h 1839528"/>
              <a:gd name="connsiteX0" fmla="*/ 0 w 3133836"/>
              <a:gd name="connsiteY0" fmla="*/ 1828800 h 1839528"/>
              <a:gd name="connsiteX1" fmla="*/ 127578 w 3133836"/>
              <a:gd name="connsiteY1" fmla="*/ 1779674 h 1839528"/>
              <a:gd name="connsiteX2" fmla="*/ 252557 w 3133836"/>
              <a:gd name="connsiteY2" fmla="*/ 1714846 h 1839528"/>
              <a:gd name="connsiteX3" fmla="*/ 302434 w 3133836"/>
              <a:gd name="connsiteY3" fmla="*/ 1668895 h 1839528"/>
              <a:gd name="connsiteX4" fmla="*/ 421534 w 3133836"/>
              <a:gd name="connsiteY4" fmla="*/ 1588699 h 1839528"/>
              <a:gd name="connsiteX5" fmla="*/ 482139 w 3133836"/>
              <a:gd name="connsiteY5" fmla="*/ 1529541 h 1839528"/>
              <a:gd name="connsiteX6" fmla="*/ 532015 w 3133836"/>
              <a:gd name="connsiteY6" fmla="*/ 1496290 h 1839528"/>
              <a:gd name="connsiteX7" fmla="*/ 598517 w 3133836"/>
              <a:gd name="connsiteY7" fmla="*/ 1429789 h 1839528"/>
              <a:gd name="connsiteX8" fmla="*/ 648393 w 3133836"/>
              <a:gd name="connsiteY8" fmla="*/ 1396538 h 1839528"/>
              <a:gd name="connsiteX9" fmla="*/ 718802 w 3133836"/>
              <a:gd name="connsiteY9" fmla="*/ 1324139 h 1839528"/>
              <a:gd name="connsiteX10" fmla="*/ 763777 w 3133836"/>
              <a:gd name="connsiteY10" fmla="*/ 1266448 h 1839528"/>
              <a:gd name="connsiteX11" fmla="*/ 890674 w 3133836"/>
              <a:gd name="connsiteY11" fmla="*/ 1120255 h 1839528"/>
              <a:gd name="connsiteX12" fmla="*/ 997528 w 3133836"/>
              <a:gd name="connsiteY12" fmla="*/ 980901 h 1839528"/>
              <a:gd name="connsiteX13" fmla="*/ 1055220 w 3133836"/>
              <a:gd name="connsiteY13" fmla="*/ 944737 h 1839528"/>
              <a:gd name="connsiteX14" fmla="*/ 1136881 w 3133836"/>
              <a:gd name="connsiteY14" fmla="*/ 893849 h 1839528"/>
              <a:gd name="connsiteX15" fmla="*/ 1189182 w 3133836"/>
              <a:gd name="connsiteY15" fmla="*/ 850322 h 1839528"/>
              <a:gd name="connsiteX16" fmla="*/ 1230284 w 3133836"/>
              <a:gd name="connsiteY16" fmla="*/ 764770 h 1839528"/>
              <a:gd name="connsiteX17" fmla="*/ 1246909 w 3133836"/>
              <a:gd name="connsiteY17" fmla="*/ 714894 h 1839528"/>
              <a:gd name="connsiteX18" fmla="*/ 1329042 w 3133836"/>
              <a:gd name="connsiteY18" fmla="*/ 504732 h 1839528"/>
              <a:gd name="connsiteX19" fmla="*/ 1359380 w 3133836"/>
              <a:gd name="connsiteY19" fmla="*/ 427359 h 1839528"/>
              <a:gd name="connsiteX20" fmla="*/ 1379913 w 3133836"/>
              <a:gd name="connsiteY20" fmla="*/ 365760 h 1839528"/>
              <a:gd name="connsiteX21" fmla="*/ 1396539 w 3133836"/>
              <a:gd name="connsiteY21" fmla="*/ 299258 h 1839528"/>
              <a:gd name="connsiteX22" fmla="*/ 1473316 w 3133836"/>
              <a:gd name="connsiteY22" fmla="*/ 300008 h 1839528"/>
              <a:gd name="connsiteX23" fmla="*/ 1496291 w 3133836"/>
              <a:gd name="connsiteY23" fmla="*/ 365760 h 1839528"/>
              <a:gd name="connsiteX24" fmla="*/ 1579419 w 3133836"/>
              <a:gd name="connsiteY24" fmla="*/ 448887 h 1839528"/>
              <a:gd name="connsiteX25" fmla="*/ 1629295 w 3133836"/>
              <a:gd name="connsiteY25" fmla="*/ 432261 h 1839528"/>
              <a:gd name="connsiteX26" fmla="*/ 1721894 w 3133836"/>
              <a:gd name="connsiteY26" fmla="*/ 192022 h 1839528"/>
              <a:gd name="connsiteX27" fmla="*/ 1749599 w 3133836"/>
              <a:gd name="connsiteY27" fmla="*/ 139353 h 1839528"/>
              <a:gd name="connsiteX28" fmla="*/ 1778924 w 3133836"/>
              <a:gd name="connsiteY28" fmla="*/ 83127 h 1839528"/>
              <a:gd name="connsiteX29" fmla="*/ 1828800 w 3133836"/>
              <a:gd name="connsiteY29" fmla="*/ 49876 h 1839528"/>
              <a:gd name="connsiteX30" fmla="*/ 1883353 w 3133836"/>
              <a:gd name="connsiteY30" fmla="*/ 78278 h 1839528"/>
              <a:gd name="connsiteX31" fmla="*/ 1956204 w 3133836"/>
              <a:gd name="connsiteY31" fmla="*/ 145703 h 1839528"/>
              <a:gd name="connsiteX32" fmla="*/ 2028306 w 3133836"/>
              <a:gd name="connsiteY32" fmla="*/ 166254 h 1839528"/>
              <a:gd name="connsiteX33" fmla="*/ 2111433 w 3133836"/>
              <a:gd name="connsiteY33" fmla="*/ 99752 h 1839528"/>
              <a:gd name="connsiteX34" fmla="*/ 2128059 w 3133836"/>
              <a:gd name="connsiteY34" fmla="*/ 49876 h 1839528"/>
              <a:gd name="connsiteX35" fmla="*/ 2161309 w 3133836"/>
              <a:gd name="connsiteY35" fmla="*/ 0 h 1839528"/>
              <a:gd name="connsiteX36" fmla="*/ 2244437 w 3133836"/>
              <a:gd name="connsiteY36" fmla="*/ 16625 h 1839528"/>
              <a:gd name="connsiteX37" fmla="*/ 2293563 w 3133836"/>
              <a:gd name="connsiteY37" fmla="*/ 110028 h 1839528"/>
              <a:gd name="connsiteX38" fmla="*/ 2344189 w 3133836"/>
              <a:gd name="connsiteY38" fmla="*/ 216130 h 1839528"/>
              <a:gd name="connsiteX39" fmla="*/ 2410691 w 3133836"/>
              <a:gd name="connsiteY39" fmla="*/ 365760 h 1839528"/>
              <a:gd name="connsiteX40" fmla="*/ 2458579 w 3133836"/>
              <a:gd name="connsiteY40" fmla="*/ 411728 h 1839528"/>
              <a:gd name="connsiteX41" fmla="*/ 2508454 w 3133836"/>
              <a:gd name="connsiteY41" fmla="*/ 441071 h 1839528"/>
              <a:gd name="connsiteX42" fmla="*/ 2576946 w 3133836"/>
              <a:gd name="connsiteY42" fmla="*/ 482138 h 1839528"/>
              <a:gd name="connsiteX43" fmla="*/ 2726575 w 3133836"/>
              <a:gd name="connsiteY43" fmla="*/ 598516 h 1839528"/>
              <a:gd name="connsiteX44" fmla="*/ 2793077 w 3133836"/>
              <a:gd name="connsiteY44" fmla="*/ 665018 h 1839528"/>
              <a:gd name="connsiteX45" fmla="*/ 2826328 w 3133836"/>
              <a:gd name="connsiteY45" fmla="*/ 714894 h 1839528"/>
              <a:gd name="connsiteX46" fmla="*/ 2876204 w 3133836"/>
              <a:gd name="connsiteY46" fmla="*/ 748145 h 1839528"/>
              <a:gd name="connsiteX47" fmla="*/ 2942706 w 3133836"/>
              <a:gd name="connsiteY47" fmla="*/ 847898 h 1839528"/>
              <a:gd name="connsiteX48" fmla="*/ 3025833 w 3133836"/>
              <a:gd name="connsiteY48" fmla="*/ 931025 h 1839528"/>
              <a:gd name="connsiteX49" fmla="*/ 3059084 w 3133836"/>
              <a:gd name="connsiteY49" fmla="*/ 980901 h 1839528"/>
              <a:gd name="connsiteX50" fmla="*/ 3108960 w 3133836"/>
              <a:gd name="connsiteY50" fmla="*/ 1014152 h 1839528"/>
              <a:gd name="connsiteX51" fmla="*/ 3092335 w 3133836"/>
              <a:gd name="connsiteY51" fmla="*/ 1047403 h 1839528"/>
              <a:gd name="connsiteX52" fmla="*/ 3042459 w 3133836"/>
              <a:gd name="connsiteY52" fmla="*/ 1023677 h 1839528"/>
              <a:gd name="connsiteX53" fmla="*/ 2975957 w 3133836"/>
              <a:gd name="connsiteY53" fmla="*/ 960350 h 1839528"/>
              <a:gd name="connsiteX54" fmla="*/ 2892829 w 3133836"/>
              <a:gd name="connsiteY54" fmla="*/ 899222 h 1839528"/>
              <a:gd name="connsiteX55" fmla="*/ 2785976 w 3133836"/>
              <a:gd name="connsiteY55" fmla="*/ 827347 h 1839528"/>
              <a:gd name="connsiteX56" fmla="*/ 2660073 w 3133836"/>
              <a:gd name="connsiteY56" fmla="*/ 748145 h 1839528"/>
              <a:gd name="connsiteX57" fmla="*/ 2545369 w 3133836"/>
              <a:gd name="connsiteY57" fmla="*/ 698269 h 1839528"/>
              <a:gd name="connsiteX58" fmla="*/ 2460568 w 3133836"/>
              <a:gd name="connsiteY58" fmla="*/ 681643 h 1839528"/>
              <a:gd name="connsiteX59" fmla="*/ 2360815 w 3133836"/>
              <a:gd name="connsiteY59" fmla="*/ 615141 h 1839528"/>
              <a:gd name="connsiteX60" fmla="*/ 2327564 w 3133836"/>
              <a:gd name="connsiteY60" fmla="*/ 565265 h 1839528"/>
              <a:gd name="connsiteX61" fmla="*/ 2227811 w 3133836"/>
              <a:gd name="connsiteY61" fmla="*/ 532014 h 1839528"/>
              <a:gd name="connsiteX62" fmla="*/ 2177935 w 3133836"/>
              <a:gd name="connsiteY62" fmla="*/ 498763 h 1839528"/>
              <a:gd name="connsiteX63" fmla="*/ 2091824 w 3133836"/>
              <a:gd name="connsiteY63" fmla="*/ 559369 h 1839528"/>
              <a:gd name="connsiteX64" fmla="*/ 1986245 w 3133836"/>
              <a:gd name="connsiteY64" fmla="*/ 597521 h 1839528"/>
              <a:gd name="connsiteX65" fmla="*/ 1744679 w 3133836"/>
              <a:gd name="connsiteY65" fmla="*/ 585798 h 1839528"/>
              <a:gd name="connsiteX66" fmla="*/ 1702617 w 3133836"/>
              <a:gd name="connsiteY66" fmla="*/ 651305 h 1839528"/>
              <a:gd name="connsiteX67" fmla="*/ 1627306 w 3133836"/>
              <a:gd name="connsiteY67" fmla="*/ 731520 h 1839528"/>
              <a:gd name="connsiteX68" fmla="*/ 1546168 w 3133836"/>
              <a:gd name="connsiteY68" fmla="*/ 748145 h 1839528"/>
              <a:gd name="connsiteX69" fmla="*/ 1446415 w 3133836"/>
              <a:gd name="connsiteY69" fmla="*/ 698269 h 1839528"/>
              <a:gd name="connsiteX70" fmla="*/ 1379913 w 3133836"/>
              <a:gd name="connsiteY70" fmla="*/ 714894 h 1839528"/>
              <a:gd name="connsiteX71" fmla="*/ 1330037 w 3133836"/>
              <a:gd name="connsiteY71" fmla="*/ 814647 h 1839528"/>
              <a:gd name="connsiteX72" fmla="*/ 1296786 w 3133836"/>
              <a:gd name="connsiteY72" fmla="*/ 881149 h 1839528"/>
              <a:gd name="connsiteX73" fmla="*/ 1254724 w 3133836"/>
              <a:gd name="connsiteY73" fmla="*/ 921220 h 1839528"/>
              <a:gd name="connsiteX74" fmla="*/ 1220479 w 3133836"/>
              <a:gd name="connsiteY74" fmla="*/ 971096 h 1839528"/>
              <a:gd name="connsiteX75" fmla="*/ 1149076 w 3133836"/>
              <a:gd name="connsiteY75" fmla="*/ 1057137 h 1839528"/>
              <a:gd name="connsiteX76" fmla="*/ 994543 w 3133836"/>
              <a:gd name="connsiteY76" fmla="*/ 1162787 h 1839528"/>
              <a:gd name="connsiteX77" fmla="*/ 937376 w 3133836"/>
              <a:gd name="connsiteY77" fmla="*/ 1225363 h 1839528"/>
              <a:gd name="connsiteX78" fmla="*/ 858627 w 3133836"/>
              <a:gd name="connsiteY78" fmla="*/ 1311422 h 1839528"/>
              <a:gd name="connsiteX79" fmla="*/ 748146 w 3133836"/>
              <a:gd name="connsiteY79" fmla="*/ 1406271 h 1839528"/>
              <a:gd name="connsiteX80" fmla="*/ 668664 w 3133836"/>
              <a:gd name="connsiteY80" fmla="*/ 1476682 h 1839528"/>
              <a:gd name="connsiteX81" fmla="*/ 579187 w 3133836"/>
              <a:gd name="connsiteY81" fmla="*/ 1562984 h 1839528"/>
              <a:gd name="connsiteX82" fmla="*/ 482139 w 3133836"/>
              <a:gd name="connsiteY82" fmla="*/ 1622194 h 1839528"/>
              <a:gd name="connsiteX83" fmla="*/ 410961 w 3133836"/>
              <a:gd name="connsiteY83" fmla="*/ 1678420 h 1839528"/>
              <a:gd name="connsiteX84" fmla="*/ 349135 w 3133836"/>
              <a:gd name="connsiteY84" fmla="*/ 1721946 h 1839528"/>
              <a:gd name="connsiteX85" fmla="*/ 299259 w 3133836"/>
              <a:gd name="connsiteY85" fmla="*/ 1745672 h 1839528"/>
              <a:gd name="connsiteX86" fmla="*/ 232757 w 3133836"/>
              <a:gd name="connsiteY86" fmla="*/ 1778923 h 1839528"/>
              <a:gd name="connsiteX87" fmla="*/ 116379 w 3133836"/>
              <a:gd name="connsiteY87" fmla="*/ 1839528 h 18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133836" h="1839528">
                <a:moveTo>
                  <a:pt x="0" y="1828800"/>
                </a:moveTo>
                <a:cubicBezTo>
                  <a:pt x="27709" y="1817716"/>
                  <a:pt x="85485" y="1798666"/>
                  <a:pt x="127578" y="1779674"/>
                </a:cubicBezTo>
                <a:cubicBezTo>
                  <a:pt x="169671" y="1760682"/>
                  <a:pt x="223414" y="1733309"/>
                  <a:pt x="252557" y="1714846"/>
                </a:cubicBezTo>
                <a:cubicBezTo>
                  <a:pt x="281700" y="1696383"/>
                  <a:pt x="274271" y="1689919"/>
                  <a:pt x="302434" y="1668895"/>
                </a:cubicBezTo>
                <a:cubicBezTo>
                  <a:pt x="330597" y="1647871"/>
                  <a:pt x="391583" y="1611925"/>
                  <a:pt x="421534" y="1588699"/>
                </a:cubicBezTo>
                <a:cubicBezTo>
                  <a:pt x="451485" y="1565473"/>
                  <a:pt x="463726" y="1544942"/>
                  <a:pt x="482139" y="1529541"/>
                </a:cubicBezTo>
                <a:cubicBezTo>
                  <a:pt x="500552" y="1514140"/>
                  <a:pt x="515390" y="1507374"/>
                  <a:pt x="532015" y="1496290"/>
                </a:cubicBezTo>
                <a:cubicBezTo>
                  <a:pt x="551411" y="1479665"/>
                  <a:pt x="579121" y="1446414"/>
                  <a:pt x="598517" y="1429789"/>
                </a:cubicBezTo>
                <a:cubicBezTo>
                  <a:pt x="617913" y="1413164"/>
                  <a:pt x="631768" y="1407622"/>
                  <a:pt x="648393" y="1396538"/>
                </a:cubicBezTo>
                <a:lnTo>
                  <a:pt x="718802" y="1324139"/>
                </a:lnTo>
                <a:cubicBezTo>
                  <a:pt x="729886" y="1307514"/>
                  <a:pt x="744821" y="1272767"/>
                  <a:pt x="763777" y="1266448"/>
                </a:cubicBezTo>
                <a:cubicBezTo>
                  <a:pt x="808111" y="1222113"/>
                  <a:pt x="851716" y="1167846"/>
                  <a:pt x="890674" y="1120255"/>
                </a:cubicBezTo>
                <a:cubicBezTo>
                  <a:pt x="929633" y="1072664"/>
                  <a:pt x="970104" y="1010154"/>
                  <a:pt x="997528" y="980901"/>
                </a:cubicBezTo>
                <a:cubicBezTo>
                  <a:pt x="1024952" y="951648"/>
                  <a:pt x="1038595" y="950279"/>
                  <a:pt x="1055220" y="944737"/>
                </a:cubicBezTo>
                <a:cubicBezTo>
                  <a:pt x="1120446" y="893792"/>
                  <a:pt x="1114554" y="909585"/>
                  <a:pt x="1136881" y="893849"/>
                </a:cubicBezTo>
                <a:cubicBezTo>
                  <a:pt x="1159208" y="878113"/>
                  <a:pt x="1173615" y="871835"/>
                  <a:pt x="1189182" y="850322"/>
                </a:cubicBezTo>
                <a:cubicBezTo>
                  <a:pt x="1204749" y="828809"/>
                  <a:pt x="1216430" y="784166"/>
                  <a:pt x="1230284" y="764770"/>
                </a:cubicBezTo>
                <a:cubicBezTo>
                  <a:pt x="1244139" y="745374"/>
                  <a:pt x="1230449" y="758234"/>
                  <a:pt x="1246909" y="714894"/>
                </a:cubicBezTo>
                <a:cubicBezTo>
                  <a:pt x="1263369" y="671554"/>
                  <a:pt x="1299556" y="574360"/>
                  <a:pt x="1329042" y="504732"/>
                </a:cubicBezTo>
                <a:cubicBezTo>
                  <a:pt x="1348438" y="454856"/>
                  <a:pt x="1350902" y="450521"/>
                  <a:pt x="1359380" y="427359"/>
                </a:cubicBezTo>
                <a:cubicBezTo>
                  <a:pt x="1367859" y="404197"/>
                  <a:pt x="1375663" y="382761"/>
                  <a:pt x="1379913" y="365760"/>
                </a:cubicBezTo>
                <a:lnTo>
                  <a:pt x="1396539" y="299258"/>
                </a:lnTo>
                <a:cubicBezTo>
                  <a:pt x="1424248" y="304800"/>
                  <a:pt x="1449804" y="284333"/>
                  <a:pt x="1473316" y="300008"/>
                </a:cubicBezTo>
                <a:cubicBezTo>
                  <a:pt x="1487898" y="309729"/>
                  <a:pt x="1478607" y="340947"/>
                  <a:pt x="1496291" y="365760"/>
                </a:cubicBezTo>
                <a:cubicBezTo>
                  <a:pt x="1513975" y="390573"/>
                  <a:pt x="1529543" y="415637"/>
                  <a:pt x="1579419" y="448887"/>
                </a:cubicBezTo>
                <a:cubicBezTo>
                  <a:pt x="1596044" y="443345"/>
                  <a:pt x="1605549" y="475072"/>
                  <a:pt x="1629295" y="432261"/>
                </a:cubicBezTo>
                <a:cubicBezTo>
                  <a:pt x="1653041" y="389450"/>
                  <a:pt x="1701843" y="240840"/>
                  <a:pt x="1721894" y="192022"/>
                </a:cubicBezTo>
                <a:cubicBezTo>
                  <a:pt x="1741945" y="143204"/>
                  <a:pt x="1740094" y="157502"/>
                  <a:pt x="1749599" y="139353"/>
                </a:cubicBezTo>
                <a:cubicBezTo>
                  <a:pt x="1759104" y="121204"/>
                  <a:pt x="1765724" y="98040"/>
                  <a:pt x="1778924" y="83127"/>
                </a:cubicBezTo>
                <a:cubicBezTo>
                  <a:pt x="1792124" y="68214"/>
                  <a:pt x="1812175" y="60960"/>
                  <a:pt x="1828800" y="49876"/>
                </a:cubicBezTo>
                <a:cubicBezTo>
                  <a:pt x="1902951" y="75649"/>
                  <a:pt x="1862119" y="62307"/>
                  <a:pt x="1883353" y="78278"/>
                </a:cubicBezTo>
                <a:cubicBezTo>
                  <a:pt x="1904587" y="94249"/>
                  <a:pt x="1934037" y="140161"/>
                  <a:pt x="1956204" y="145703"/>
                </a:cubicBezTo>
                <a:cubicBezTo>
                  <a:pt x="1972830" y="156787"/>
                  <a:pt x="2002435" y="173913"/>
                  <a:pt x="2028306" y="166254"/>
                </a:cubicBezTo>
                <a:cubicBezTo>
                  <a:pt x="2054178" y="158596"/>
                  <a:pt x="2096488" y="129641"/>
                  <a:pt x="2111433" y="99752"/>
                </a:cubicBezTo>
                <a:cubicBezTo>
                  <a:pt x="2119270" y="84077"/>
                  <a:pt x="2120222" y="65551"/>
                  <a:pt x="2128059" y="49876"/>
                </a:cubicBezTo>
                <a:cubicBezTo>
                  <a:pt x="2136995" y="32004"/>
                  <a:pt x="2150226" y="16625"/>
                  <a:pt x="2161309" y="0"/>
                </a:cubicBezTo>
                <a:cubicBezTo>
                  <a:pt x="2189018" y="5542"/>
                  <a:pt x="2222395" y="-1713"/>
                  <a:pt x="2244437" y="16625"/>
                </a:cubicBezTo>
                <a:cubicBezTo>
                  <a:pt x="2266479" y="34963"/>
                  <a:pt x="2274121" y="80865"/>
                  <a:pt x="2293563" y="110028"/>
                </a:cubicBezTo>
                <a:lnTo>
                  <a:pt x="2344189" y="216130"/>
                </a:lnTo>
                <a:cubicBezTo>
                  <a:pt x="2366356" y="257694"/>
                  <a:pt x="2391626" y="333160"/>
                  <a:pt x="2410691" y="365760"/>
                </a:cubicBezTo>
                <a:cubicBezTo>
                  <a:pt x="2429756" y="398360"/>
                  <a:pt x="2442285" y="399176"/>
                  <a:pt x="2458579" y="411728"/>
                </a:cubicBezTo>
                <a:cubicBezTo>
                  <a:pt x="2474873" y="424280"/>
                  <a:pt x="2488726" y="429336"/>
                  <a:pt x="2508454" y="441071"/>
                </a:cubicBezTo>
                <a:cubicBezTo>
                  <a:pt x="2528182" y="452806"/>
                  <a:pt x="2540592" y="455897"/>
                  <a:pt x="2576946" y="482138"/>
                </a:cubicBezTo>
                <a:cubicBezTo>
                  <a:pt x="2613300" y="508379"/>
                  <a:pt x="2648441" y="520382"/>
                  <a:pt x="2726575" y="598516"/>
                </a:cubicBezTo>
                <a:cubicBezTo>
                  <a:pt x="2817554" y="691704"/>
                  <a:pt x="2712469" y="600532"/>
                  <a:pt x="2793077" y="665018"/>
                </a:cubicBezTo>
                <a:cubicBezTo>
                  <a:pt x="2808680" y="677500"/>
                  <a:pt x="2812199" y="700765"/>
                  <a:pt x="2826328" y="714894"/>
                </a:cubicBezTo>
                <a:cubicBezTo>
                  <a:pt x="2840457" y="729023"/>
                  <a:pt x="2859579" y="737061"/>
                  <a:pt x="2876204" y="748145"/>
                </a:cubicBezTo>
                <a:cubicBezTo>
                  <a:pt x="2898371" y="781396"/>
                  <a:pt x="2917768" y="817418"/>
                  <a:pt x="2942706" y="847898"/>
                </a:cubicBezTo>
                <a:cubicBezTo>
                  <a:pt x="2967644" y="878378"/>
                  <a:pt x="3006437" y="908858"/>
                  <a:pt x="3025833" y="931025"/>
                </a:cubicBezTo>
                <a:cubicBezTo>
                  <a:pt x="3045229" y="953192"/>
                  <a:pt x="3044955" y="966772"/>
                  <a:pt x="3059084" y="980901"/>
                </a:cubicBezTo>
                <a:cubicBezTo>
                  <a:pt x="3073213" y="995030"/>
                  <a:pt x="3094831" y="1000023"/>
                  <a:pt x="3108960" y="1014152"/>
                </a:cubicBezTo>
                <a:cubicBezTo>
                  <a:pt x="3168744" y="1073937"/>
                  <a:pt x="3103418" y="1045816"/>
                  <a:pt x="3092335" y="1047403"/>
                </a:cubicBezTo>
                <a:cubicBezTo>
                  <a:pt x="3081252" y="1048990"/>
                  <a:pt x="3059084" y="1034761"/>
                  <a:pt x="3042459" y="1023677"/>
                </a:cubicBezTo>
                <a:cubicBezTo>
                  <a:pt x="2986645" y="961749"/>
                  <a:pt x="3000895" y="981093"/>
                  <a:pt x="2975957" y="960350"/>
                </a:cubicBezTo>
                <a:cubicBezTo>
                  <a:pt x="2951019" y="939608"/>
                  <a:pt x="3006469" y="991808"/>
                  <a:pt x="2892829" y="899222"/>
                </a:cubicBezTo>
                <a:cubicBezTo>
                  <a:pt x="2771314" y="818211"/>
                  <a:pt x="2824769" y="852527"/>
                  <a:pt x="2785976" y="827347"/>
                </a:cubicBezTo>
                <a:cubicBezTo>
                  <a:pt x="2747183" y="802168"/>
                  <a:pt x="2743810" y="781640"/>
                  <a:pt x="2660073" y="748145"/>
                </a:cubicBezTo>
                <a:cubicBezTo>
                  <a:pt x="2660054" y="748137"/>
                  <a:pt x="2570317" y="706585"/>
                  <a:pt x="2545369" y="698269"/>
                </a:cubicBezTo>
                <a:cubicBezTo>
                  <a:pt x="2528744" y="692727"/>
                  <a:pt x="2475149" y="691364"/>
                  <a:pt x="2460568" y="681643"/>
                </a:cubicBezTo>
                <a:lnTo>
                  <a:pt x="2360815" y="615141"/>
                </a:lnTo>
                <a:cubicBezTo>
                  <a:pt x="2349731" y="598516"/>
                  <a:pt x="2344508" y="575855"/>
                  <a:pt x="2327564" y="565265"/>
                </a:cubicBezTo>
                <a:cubicBezTo>
                  <a:pt x="2297842" y="546689"/>
                  <a:pt x="2256974" y="551456"/>
                  <a:pt x="2227811" y="532014"/>
                </a:cubicBezTo>
                <a:lnTo>
                  <a:pt x="2177935" y="498763"/>
                </a:lnTo>
                <a:cubicBezTo>
                  <a:pt x="2146324" y="505085"/>
                  <a:pt x="2123772" y="542909"/>
                  <a:pt x="2091824" y="559369"/>
                </a:cubicBezTo>
                <a:cubicBezTo>
                  <a:pt x="2059876" y="575829"/>
                  <a:pt x="2111613" y="555733"/>
                  <a:pt x="1986245" y="597521"/>
                </a:cubicBezTo>
                <a:cubicBezTo>
                  <a:pt x="1848217" y="547606"/>
                  <a:pt x="1836143" y="546827"/>
                  <a:pt x="1744679" y="585798"/>
                </a:cubicBezTo>
                <a:cubicBezTo>
                  <a:pt x="1728053" y="602424"/>
                  <a:pt x="1722179" y="627018"/>
                  <a:pt x="1702617" y="651305"/>
                </a:cubicBezTo>
                <a:cubicBezTo>
                  <a:pt x="1683055" y="675592"/>
                  <a:pt x="1653381" y="715380"/>
                  <a:pt x="1627306" y="731520"/>
                </a:cubicBezTo>
                <a:cubicBezTo>
                  <a:pt x="1601231" y="747660"/>
                  <a:pt x="1562793" y="742603"/>
                  <a:pt x="1546168" y="748145"/>
                </a:cubicBezTo>
                <a:cubicBezTo>
                  <a:pt x="1520950" y="731333"/>
                  <a:pt x="1480831" y="698269"/>
                  <a:pt x="1446415" y="698269"/>
                </a:cubicBezTo>
                <a:cubicBezTo>
                  <a:pt x="1423565" y="698269"/>
                  <a:pt x="1402080" y="709352"/>
                  <a:pt x="1379913" y="714894"/>
                </a:cubicBezTo>
                <a:cubicBezTo>
                  <a:pt x="1349432" y="806338"/>
                  <a:pt x="1381603" y="724407"/>
                  <a:pt x="1330037" y="814647"/>
                </a:cubicBezTo>
                <a:cubicBezTo>
                  <a:pt x="1317741" y="836165"/>
                  <a:pt x="1309338" y="863387"/>
                  <a:pt x="1296786" y="881149"/>
                </a:cubicBezTo>
                <a:cubicBezTo>
                  <a:pt x="1284234" y="898911"/>
                  <a:pt x="1271350" y="915678"/>
                  <a:pt x="1254724" y="921220"/>
                </a:cubicBezTo>
                <a:cubicBezTo>
                  <a:pt x="1238099" y="937845"/>
                  <a:pt x="1238087" y="948443"/>
                  <a:pt x="1220479" y="971096"/>
                </a:cubicBezTo>
                <a:cubicBezTo>
                  <a:pt x="1202871" y="993749"/>
                  <a:pt x="1171243" y="1040512"/>
                  <a:pt x="1149076" y="1057137"/>
                </a:cubicBezTo>
                <a:cubicBezTo>
                  <a:pt x="1107512" y="1090388"/>
                  <a:pt x="1025023" y="1132307"/>
                  <a:pt x="994543" y="1162787"/>
                </a:cubicBezTo>
                <a:cubicBezTo>
                  <a:pt x="989001" y="1179412"/>
                  <a:pt x="960029" y="1200590"/>
                  <a:pt x="937376" y="1225363"/>
                </a:cubicBezTo>
                <a:cubicBezTo>
                  <a:pt x="914723" y="1250136"/>
                  <a:pt x="895430" y="1286886"/>
                  <a:pt x="858627" y="1311422"/>
                </a:cubicBezTo>
                <a:cubicBezTo>
                  <a:pt x="774222" y="1391137"/>
                  <a:pt x="779807" y="1378728"/>
                  <a:pt x="748146" y="1406271"/>
                </a:cubicBezTo>
                <a:cubicBezTo>
                  <a:pt x="716486" y="1433814"/>
                  <a:pt x="753140" y="1407411"/>
                  <a:pt x="668664" y="1476682"/>
                </a:cubicBezTo>
                <a:cubicBezTo>
                  <a:pt x="580351" y="1540766"/>
                  <a:pt x="610275" y="1538732"/>
                  <a:pt x="579187" y="1562984"/>
                </a:cubicBezTo>
                <a:cubicBezTo>
                  <a:pt x="548100" y="1587236"/>
                  <a:pt x="510177" y="1602955"/>
                  <a:pt x="482139" y="1622194"/>
                </a:cubicBezTo>
                <a:cubicBezTo>
                  <a:pt x="454101" y="1641433"/>
                  <a:pt x="451526" y="1664899"/>
                  <a:pt x="410961" y="1678420"/>
                </a:cubicBezTo>
                <a:cubicBezTo>
                  <a:pt x="399877" y="1695045"/>
                  <a:pt x="367752" y="1710737"/>
                  <a:pt x="349135" y="1721946"/>
                </a:cubicBezTo>
                <a:cubicBezTo>
                  <a:pt x="330518" y="1733155"/>
                  <a:pt x="318655" y="1736176"/>
                  <a:pt x="299259" y="1745672"/>
                </a:cubicBezTo>
                <a:cubicBezTo>
                  <a:pt x="279863" y="1755168"/>
                  <a:pt x="263237" y="1763280"/>
                  <a:pt x="232757" y="1778923"/>
                </a:cubicBezTo>
                <a:cubicBezTo>
                  <a:pt x="202277" y="1794566"/>
                  <a:pt x="150130" y="1831090"/>
                  <a:pt x="116379" y="1839528"/>
                </a:cubicBezTo>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(2021)</a:t>
            </a:r>
          </a:p>
        </p:txBody>
      </p:sp>
      <p:graphicFrame>
        <p:nvGraphicFramePr>
          <p:cNvPr id="5" name="Chart 4">
            <a:extLst>
              <a:ext uri="{FF2B5EF4-FFF2-40B4-BE49-F238E27FC236}">
                <a16:creationId xmlns:a16="http://schemas.microsoft.com/office/drawing/2014/main" id="{63E57CE2-FAF0-4850-B0C4-DE27DE9CBF84}"/>
              </a:ext>
            </a:extLst>
          </p:cNvPr>
          <p:cNvGraphicFramePr>
            <a:graphicFrameLocks/>
          </p:cNvGraphicFramePr>
          <p:nvPr>
            <p:extLst>
              <p:ext uri="{D42A27DB-BD31-4B8C-83A1-F6EECF244321}">
                <p14:modId xmlns:p14="http://schemas.microsoft.com/office/powerpoint/2010/main" val="726241102"/>
              </p:ext>
            </p:extLst>
          </p:nvPr>
        </p:nvGraphicFramePr>
        <p:xfrm>
          <a:off x="436098" y="1899139"/>
          <a:ext cx="10917700" cy="4093698"/>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CABBB9BC-FE85-43FE-48FC-48832E330B7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6" name="Rectangle 5">
            <a:extLst>
              <a:ext uri="{FF2B5EF4-FFF2-40B4-BE49-F238E27FC236}">
                <a16:creationId xmlns:a16="http://schemas.microsoft.com/office/drawing/2014/main" id="{C9D9E08E-BAB4-5344-FA4F-52B446BAF2E4}"/>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sp>
        <p:nvSpPr>
          <p:cNvPr id="7" name="Rectangle: Rounded Corners 6">
            <a:extLst>
              <a:ext uri="{FF2B5EF4-FFF2-40B4-BE49-F238E27FC236}">
                <a16:creationId xmlns:a16="http://schemas.microsoft.com/office/drawing/2014/main" id="{08ECCA86-3FE2-9613-E0B3-5F70B169B6CE}"/>
              </a:ext>
            </a:extLst>
          </p:cNvPr>
          <p:cNvSpPr/>
          <p:nvPr/>
        </p:nvSpPr>
        <p:spPr>
          <a:xfrm>
            <a:off x="6457026" y="1503709"/>
            <a:ext cx="4146556" cy="958599"/>
          </a:xfrm>
          <a:prstGeom prst="roundRect">
            <a:avLst>
              <a:gd name="adj" fmla="val 23516"/>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ZA" sz="2000" dirty="0">
                <a:solidFill>
                  <a:srgbClr val="C00000"/>
                </a:solidFill>
              </a:rPr>
              <a:t>A </a:t>
            </a:r>
            <a:r>
              <a:rPr lang="en-ZA" sz="2000" b="1" dirty="0">
                <a:solidFill>
                  <a:srgbClr val="C00000"/>
                </a:solidFill>
              </a:rPr>
              <a:t>higher proportion </a:t>
            </a:r>
            <a:r>
              <a:rPr lang="en-ZA" sz="2000" dirty="0">
                <a:solidFill>
                  <a:srgbClr val="C00000"/>
                </a:solidFill>
              </a:rPr>
              <a:t>of educators are </a:t>
            </a:r>
            <a:r>
              <a:rPr lang="en-ZA" sz="2000" b="1" dirty="0">
                <a:solidFill>
                  <a:srgbClr val="C00000"/>
                </a:solidFill>
              </a:rPr>
              <a:t>over 50 years old </a:t>
            </a:r>
            <a:r>
              <a:rPr lang="en-ZA" sz="2000" dirty="0">
                <a:solidFill>
                  <a:srgbClr val="C00000"/>
                </a:solidFill>
              </a:rPr>
              <a:t>in the Eastern Cape than in the rest of the country</a:t>
            </a:r>
          </a:p>
        </p:txBody>
      </p:sp>
    </p:spTree>
    <p:extLst>
      <p:ext uri="{BB962C8B-B14F-4D97-AF65-F5344CB8AC3E}">
        <p14:creationId xmlns:p14="http://schemas.microsoft.com/office/powerpoint/2010/main" val="386849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educator and</a:t>
            </a:r>
            <a:br>
              <a:rPr lang="en-US"/>
            </a:br>
            <a:r>
              <a:rPr lang="en-US"/>
              <a:t>primary schools educators</a:t>
            </a:r>
            <a:endParaRPr/>
          </a:p>
        </p:txBody>
      </p:sp>
      <p:graphicFrame>
        <p:nvGraphicFramePr>
          <p:cNvPr id="233" name="Google Shape;233;p10"/>
          <p:cNvGraphicFramePr/>
          <p:nvPr/>
        </p:nvGraphicFramePr>
        <p:xfrm>
          <a:off x="4464050" y="792487"/>
          <a:ext cx="6761975" cy="5059677"/>
        </p:xfrm>
        <a:graphic>
          <a:graphicData uri="http://schemas.openxmlformats.org/drawingml/2006/table">
            <a:tbl>
              <a:tblPr>
                <a:noFill/>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460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8827">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NW</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WC</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42%</a:t>
                      </a:r>
                      <a:endParaRPr dirty="0"/>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73%</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1DA"/>
                    </a:solidFill>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40%</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84485">
                <a:tc>
                  <a:txBody>
                    <a:bodyPr/>
                    <a:lstStyle/>
                    <a:p>
                      <a:pPr algn="ctr" rtl="0" fontAlgn="ctr"/>
                      <a:r>
                        <a:rPr lang="en-US" sz="1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a:t>
                      </a:r>
                    </a:p>
                  </a:txBody>
                  <a:tcPr marL="9525" marR="9525" marT="9525" marB="0" anchor="ctr">
                    <a:lnL w="9525" cap="flat" cmpd="sng">
                      <a:solidFill>
                        <a:srgbClr val="000000">
                          <a:alpha val="0"/>
                        </a:srgbClr>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p>
                  </a:txBody>
                  <a:tcPr marL="9525" marR="9525" marT="9525" marB="0" anchor="ctr">
                    <a:lnL w="19050" cap="flat" cmpd="sng" algn="ctr">
                      <a:solidFill>
                        <a:schemeClr val="lt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b"/>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3071139808"/>
                  </a:ext>
                </a:extLst>
              </a:tr>
            </a:tbl>
          </a:graphicData>
        </a:graphic>
      </p:graphicFrame>
      <p:sp>
        <p:nvSpPr>
          <p:cNvPr id="234" name="Google Shape;234;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35" name="Google Shape;235;p10"/>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dirty="0">
                <a:solidFill>
                  <a:schemeClr val="dk1"/>
                </a:solidFill>
                <a:latin typeface="Calibri"/>
                <a:ea typeface="Calibri"/>
                <a:cs typeface="Calibri"/>
                <a:sym typeface="Calibri"/>
              </a:rPr>
              <a:t>Source: </a:t>
            </a:r>
            <a:r>
              <a:rPr lang="en-US" sz="1050" i="1" dirty="0" err="1">
                <a:solidFill>
                  <a:schemeClr val="dk1"/>
                </a:solidFill>
                <a:latin typeface="Calibri"/>
                <a:ea typeface="Calibri"/>
                <a:cs typeface="Calibri"/>
                <a:sym typeface="Calibri"/>
              </a:rPr>
              <a:t>Anonymised</a:t>
            </a:r>
            <a:r>
              <a:rPr lang="en-US" sz="1050" i="1" dirty="0">
                <a:solidFill>
                  <a:schemeClr val="dk1"/>
                </a:solidFill>
                <a:latin typeface="Calibri"/>
                <a:ea typeface="Calibri"/>
                <a:cs typeface="Calibri"/>
                <a:sym typeface="Calibri"/>
              </a:rPr>
              <a:t> PERSAL data from 2021, only educators (Rank 60 000 – 69 999) are considered. ECD practitioners, TVET lecturers and ABET teachers were removed. The 2021 </a:t>
            </a:r>
            <a:r>
              <a:rPr lang="en-US" sz="1050" i="1" dirty="0" err="1">
                <a:solidFill>
                  <a:schemeClr val="dk1"/>
                </a:solidFill>
                <a:latin typeface="Calibri"/>
                <a:ea typeface="Calibri"/>
                <a:cs typeface="Calibri"/>
                <a:sym typeface="Calibri"/>
              </a:rPr>
              <a:t>rankclass</a:t>
            </a:r>
            <a:r>
              <a:rPr lang="en-US" sz="1050" i="1" dirty="0">
                <a:solidFill>
                  <a:schemeClr val="dk1"/>
                </a:solidFill>
                <a:latin typeface="Calibri"/>
                <a:ea typeface="Calibri"/>
                <a:cs typeface="Calibri"/>
                <a:sym typeface="Calibri"/>
              </a:rPr>
              <a:t> file was expanded to include ranks found only in years prior to 2021, used to classify educators by rank. Primary school only includes all educators that are in a component that is classified as a Primary school. </a:t>
            </a: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educator and</a:t>
            </a:r>
            <a:br>
              <a:rPr lang="en-US"/>
            </a:br>
            <a:r>
              <a:rPr lang="en-US"/>
              <a:t>primary schools educators</a:t>
            </a:r>
            <a:endParaRPr/>
          </a:p>
        </p:txBody>
      </p:sp>
      <p:graphicFrame>
        <p:nvGraphicFramePr>
          <p:cNvPr id="233" name="Google Shape;233;p10"/>
          <p:cNvGraphicFramePr/>
          <p:nvPr/>
        </p:nvGraphicFramePr>
        <p:xfrm>
          <a:off x="4464050" y="792487"/>
          <a:ext cx="6761975" cy="5059677"/>
        </p:xfrm>
        <a:graphic>
          <a:graphicData uri="http://schemas.openxmlformats.org/drawingml/2006/table">
            <a:tbl>
              <a:tblPr>
                <a:noFill/>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460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8827">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NW</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WC</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42%</a:t>
                      </a:r>
                      <a:endParaRPr dirty="0"/>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73%</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1DA"/>
                    </a:solidFill>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40%</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84485">
                <a:tc>
                  <a:txBody>
                    <a:bodyPr/>
                    <a:lstStyle/>
                    <a:p>
                      <a:pPr algn="ctr" rtl="0" fontAlgn="ctr"/>
                      <a:r>
                        <a:rPr lang="en-US" sz="1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a:t>
                      </a:r>
                    </a:p>
                  </a:txBody>
                  <a:tcPr marL="9525" marR="9525" marT="9525" marB="0" anchor="ctr">
                    <a:lnL w="9525" cap="flat" cmpd="sng">
                      <a:solidFill>
                        <a:srgbClr val="000000">
                          <a:alpha val="0"/>
                        </a:srgbClr>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p>
                  </a:txBody>
                  <a:tcPr marL="9525" marR="9525" marT="9525" marB="0" anchor="ctr">
                    <a:lnL w="19050" cap="flat" cmpd="sng" algn="ctr">
                      <a:solidFill>
                        <a:schemeClr val="lt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b"/>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3071139808"/>
                  </a:ext>
                </a:extLst>
              </a:tr>
            </a:tbl>
          </a:graphicData>
        </a:graphic>
      </p:graphicFrame>
      <p:sp>
        <p:nvSpPr>
          <p:cNvPr id="234" name="Google Shape;234;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35" name="Google Shape;235;p10"/>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dirty="0">
                <a:solidFill>
                  <a:schemeClr val="dk1"/>
                </a:solidFill>
                <a:latin typeface="Calibri"/>
                <a:ea typeface="Calibri"/>
                <a:cs typeface="Calibri"/>
                <a:sym typeface="Calibri"/>
              </a:rPr>
              <a:t>Source: </a:t>
            </a:r>
            <a:r>
              <a:rPr lang="en-US" sz="1050" i="1" dirty="0" err="1">
                <a:solidFill>
                  <a:schemeClr val="dk1"/>
                </a:solidFill>
                <a:latin typeface="Calibri"/>
                <a:ea typeface="Calibri"/>
                <a:cs typeface="Calibri"/>
                <a:sym typeface="Calibri"/>
              </a:rPr>
              <a:t>Anonymised</a:t>
            </a:r>
            <a:r>
              <a:rPr lang="en-US" sz="1050" i="1" dirty="0">
                <a:solidFill>
                  <a:schemeClr val="dk1"/>
                </a:solidFill>
                <a:latin typeface="Calibri"/>
                <a:ea typeface="Calibri"/>
                <a:cs typeface="Calibri"/>
                <a:sym typeface="Calibri"/>
              </a:rPr>
              <a:t> PERSAL data from 2021, only educators (Rank 60 000 – 69 999) are considered. ECD practitioners, TVET lecturers and ABET teachers were removed. The 2021 </a:t>
            </a:r>
            <a:r>
              <a:rPr lang="en-US" sz="1050" i="1" dirty="0" err="1">
                <a:solidFill>
                  <a:schemeClr val="dk1"/>
                </a:solidFill>
                <a:latin typeface="Calibri"/>
                <a:ea typeface="Calibri"/>
                <a:cs typeface="Calibri"/>
                <a:sym typeface="Calibri"/>
              </a:rPr>
              <a:t>rankclass</a:t>
            </a:r>
            <a:r>
              <a:rPr lang="en-US" sz="1050" i="1" dirty="0">
                <a:solidFill>
                  <a:schemeClr val="dk1"/>
                </a:solidFill>
                <a:latin typeface="Calibri"/>
                <a:ea typeface="Calibri"/>
                <a:cs typeface="Calibri"/>
                <a:sym typeface="Calibri"/>
              </a:rPr>
              <a:t> file was expanded to include ranks found only in years prior to 2021, used to classify educators by rank. Primary school only includes all educators that are in a component that is classified as a Primary school. </a:t>
            </a:r>
            <a:endParaRPr lang="en-US" sz="1050" dirty="0"/>
          </a:p>
        </p:txBody>
      </p:sp>
      <p:sp>
        <p:nvSpPr>
          <p:cNvPr id="2" name="Rectangle 1">
            <a:extLst>
              <a:ext uri="{FF2B5EF4-FFF2-40B4-BE49-F238E27FC236}">
                <a16:creationId xmlns:a16="http://schemas.microsoft.com/office/drawing/2014/main" id="{6775B380-444B-8E08-61FF-D47CB6EA1F11}"/>
              </a:ext>
            </a:extLst>
          </p:cNvPr>
          <p:cNvSpPr/>
          <p:nvPr/>
        </p:nvSpPr>
        <p:spPr>
          <a:xfrm>
            <a:off x="4464050" y="2443397"/>
            <a:ext cx="6761965" cy="3340005"/>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3" name="TextBox 2">
            <a:extLst>
              <a:ext uri="{FF2B5EF4-FFF2-40B4-BE49-F238E27FC236}">
                <a16:creationId xmlns:a16="http://schemas.microsoft.com/office/drawing/2014/main" id="{FA3C8FD2-D20D-6F05-2F1F-361490D373F1}"/>
              </a:ext>
            </a:extLst>
          </p:cNvPr>
          <p:cNvSpPr txBox="1"/>
          <p:nvPr/>
        </p:nvSpPr>
        <p:spPr>
          <a:xfrm>
            <a:off x="6958622" y="2654874"/>
            <a:ext cx="4245148" cy="1569660"/>
          </a:xfrm>
          <a:prstGeom prst="rect">
            <a:avLst/>
          </a:prstGeom>
          <a:noFill/>
        </p:spPr>
        <p:txBody>
          <a:bodyPr wrap="square">
            <a:spAutoFit/>
          </a:bodyPr>
          <a:lstStyle/>
          <a:p>
            <a:r>
              <a:rPr lang="en-ZA" sz="2400" b="1" dirty="0"/>
              <a:t>Large numbers of SMT positions and education specialists (71%) </a:t>
            </a:r>
            <a:r>
              <a:rPr lang="en-ZA" sz="2400" dirty="0"/>
              <a:t>were aged </a:t>
            </a:r>
            <a:r>
              <a:rPr lang="en-ZA" sz="2400" b="1" dirty="0"/>
              <a:t>50 years and older </a:t>
            </a:r>
            <a:r>
              <a:rPr lang="en-ZA" sz="2400" dirty="0"/>
              <a:t>in 2021 in the EC</a:t>
            </a:r>
            <a:endParaRPr lang="en-ZA" sz="2000" dirty="0"/>
          </a:p>
        </p:txBody>
      </p:sp>
    </p:spTree>
    <p:extLst>
      <p:ext uri="{BB962C8B-B14F-4D97-AF65-F5344CB8AC3E}">
        <p14:creationId xmlns:p14="http://schemas.microsoft.com/office/powerpoint/2010/main" val="348300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in 2021 &amp; 2030</a:t>
            </a:r>
          </a:p>
        </p:txBody>
      </p:sp>
      <p:sp>
        <p:nvSpPr>
          <p:cNvPr id="6" name="Oval 5">
            <a:extLst>
              <a:ext uri="{FF2B5EF4-FFF2-40B4-BE49-F238E27FC236}">
                <a16:creationId xmlns:a16="http://schemas.microsoft.com/office/drawing/2014/main" id="{2C06B293-64FB-3266-8E1B-55F9E08E148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7" name="Rectangle 6">
            <a:extLst>
              <a:ext uri="{FF2B5EF4-FFF2-40B4-BE49-F238E27FC236}">
                <a16:creationId xmlns:a16="http://schemas.microsoft.com/office/drawing/2014/main" id="{952CBFB2-D15E-207F-A651-CF7716D1A894}"/>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graphicFrame>
        <p:nvGraphicFramePr>
          <p:cNvPr id="12" name="Chart 11">
            <a:extLst>
              <a:ext uri="{FF2B5EF4-FFF2-40B4-BE49-F238E27FC236}">
                <a16:creationId xmlns:a16="http://schemas.microsoft.com/office/drawing/2014/main" id="{5EA860DC-4AD5-4F01-89D4-F7FC7C8E9C52}"/>
              </a:ext>
            </a:extLst>
          </p:cNvPr>
          <p:cNvGraphicFramePr>
            <a:graphicFrameLocks/>
          </p:cNvGraphicFramePr>
          <p:nvPr>
            <p:extLst>
              <p:ext uri="{D42A27DB-BD31-4B8C-83A1-F6EECF244321}">
                <p14:modId xmlns:p14="http://schemas.microsoft.com/office/powerpoint/2010/main" val="732319985"/>
              </p:ext>
            </p:extLst>
          </p:nvPr>
        </p:nvGraphicFramePr>
        <p:xfrm>
          <a:off x="653143" y="1973944"/>
          <a:ext cx="10700654" cy="408637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3E3E8C0A-02E3-D5E5-0324-71D23D2AB522}"/>
              </a:ext>
            </a:extLst>
          </p:cNvPr>
          <p:cNvSpPr/>
          <p:nvPr/>
        </p:nvSpPr>
        <p:spPr>
          <a:xfrm>
            <a:off x="6779329" y="5546079"/>
            <a:ext cx="1828799" cy="519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Rectangle 19">
            <a:extLst>
              <a:ext uri="{FF2B5EF4-FFF2-40B4-BE49-F238E27FC236}">
                <a16:creationId xmlns:a16="http://schemas.microsoft.com/office/drawing/2014/main" id="{E5978199-4BCB-786C-AB89-0FA695F91629}"/>
              </a:ext>
            </a:extLst>
          </p:cNvPr>
          <p:cNvSpPr/>
          <p:nvPr/>
        </p:nvSpPr>
        <p:spPr>
          <a:xfrm>
            <a:off x="7824355" y="5505114"/>
            <a:ext cx="783773" cy="6096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dirty="0"/>
              <a:t>2021</a:t>
            </a:r>
          </a:p>
          <a:p>
            <a:pPr algn="ctr"/>
            <a:r>
              <a:rPr lang="en-ZA" dirty="0"/>
              <a:t>2030</a:t>
            </a:r>
          </a:p>
        </p:txBody>
      </p:sp>
      <p:sp>
        <p:nvSpPr>
          <p:cNvPr id="23" name="Rectangle: Rounded Corners 22">
            <a:extLst>
              <a:ext uri="{FF2B5EF4-FFF2-40B4-BE49-F238E27FC236}">
                <a16:creationId xmlns:a16="http://schemas.microsoft.com/office/drawing/2014/main" id="{1702ABA0-7283-3EE6-28D2-D43A0EC3A27C}"/>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cxnSp>
        <p:nvCxnSpPr>
          <p:cNvPr id="24" name="Straight Connector 23">
            <a:extLst>
              <a:ext uri="{FF2B5EF4-FFF2-40B4-BE49-F238E27FC236}">
                <a16:creationId xmlns:a16="http://schemas.microsoft.com/office/drawing/2014/main" id="{14FA6DDA-0E2C-D64A-4E80-81921E5FD764}"/>
              </a:ext>
            </a:extLst>
          </p:cNvPr>
          <p:cNvCxnSpPr/>
          <p:nvPr/>
        </p:nvCxnSpPr>
        <p:spPr>
          <a:xfrm>
            <a:off x="8608128" y="2687363"/>
            <a:ext cx="0" cy="2352502"/>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923F257-EA2B-25C7-96CC-047E14164875}"/>
              </a:ext>
            </a:extLst>
          </p:cNvPr>
          <p:cNvSpPr/>
          <p:nvPr/>
        </p:nvSpPr>
        <p:spPr>
          <a:xfrm>
            <a:off x="8005764" y="2082328"/>
            <a:ext cx="1175700" cy="424129"/>
          </a:xfrm>
          <a:prstGeom prst="rect">
            <a:avLst/>
          </a:prstGeom>
          <a:solidFill>
            <a:srgbClr val="FFFFFF"/>
          </a:solidFill>
          <a:ln>
            <a:noFill/>
          </a:ln>
        </p:spPr>
        <p:style>
          <a:lnRef idx="0">
            <a:scrgbClr r="0" g="0" b="0"/>
          </a:lnRef>
          <a:fillRef idx="0">
            <a:scrgbClr r="0" g="0" b="0"/>
          </a:fillRef>
          <a:effectRef idx="0">
            <a:scrgbClr r="0" g="0" b="0"/>
          </a:effectRef>
          <a:fontRef idx="minor">
            <a:schemeClr val="accent2"/>
          </a:fontRef>
        </p:style>
        <p:txBody>
          <a:bodyPr/>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sz="2400" b="1" dirty="0">
                <a:solidFill>
                  <a:srgbClr val="C00000"/>
                </a:solidFill>
              </a:rPr>
              <a:t>Age: 53</a:t>
            </a:r>
          </a:p>
        </p:txBody>
      </p:sp>
      <p:cxnSp>
        <p:nvCxnSpPr>
          <p:cNvPr id="26" name="Straight Connector 25">
            <a:extLst>
              <a:ext uri="{FF2B5EF4-FFF2-40B4-BE49-F238E27FC236}">
                <a16:creationId xmlns:a16="http://schemas.microsoft.com/office/drawing/2014/main" id="{44EDF510-65BD-D99A-3847-80F723FEE4DD}"/>
              </a:ext>
            </a:extLst>
          </p:cNvPr>
          <p:cNvCxnSpPr>
            <a:cxnSpLocks/>
          </p:cNvCxnSpPr>
          <p:nvPr/>
        </p:nvCxnSpPr>
        <p:spPr>
          <a:xfrm>
            <a:off x="7538663" y="5693800"/>
            <a:ext cx="365760" cy="0"/>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A6E434-7BAE-C2EF-AEC1-A3E285E3C2F1}"/>
              </a:ext>
            </a:extLst>
          </p:cNvPr>
          <p:cNvCxnSpPr>
            <a:cxnSpLocks/>
          </p:cNvCxnSpPr>
          <p:nvPr/>
        </p:nvCxnSpPr>
        <p:spPr>
          <a:xfrm>
            <a:off x="7538663" y="5970228"/>
            <a:ext cx="365760" cy="0"/>
          </a:xfrm>
          <a:prstGeom prst="line">
            <a:avLst/>
          </a:prstGeom>
          <a:ln w="349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07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74BECF-4DC9-75BB-824E-8D0E084ADF69}"/>
              </a:ext>
            </a:extLst>
          </p:cNvPr>
          <p:cNvSpPr/>
          <p:nvPr/>
        </p:nvSpPr>
        <p:spPr>
          <a:xfrm>
            <a:off x="6521001" y="2341494"/>
            <a:ext cx="4557160" cy="37403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ZA" sz="2800" dirty="0"/>
              <a:t>All educators that leave PERSAL (from that province) or change to something that is not an educator are classified as having either:</a:t>
            </a:r>
          </a:p>
          <a:p>
            <a:pPr algn="ctr"/>
            <a:r>
              <a:rPr lang="en-ZA" sz="3400" b="1" dirty="0"/>
              <a:t>Resigned: Ages 21-55</a:t>
            </a:r>
          </a:p>
          <a:p>
            <a:pPr algn="ctr"/>
            <a:r>
              <a:rPr lang="en-ZA" sz="3400" b="1" dirty="0"/>
              <a:t>Retired: Ages 56+</a:t>
            </a:r>
          </a:p>
        </p:txBody>
      </p:sp>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resignation &amp; retirements (EC)</a:t>
            </a:r>
          </a:p>
        </p:txBody>
      </p:sp>
      <p:cxnSp>
        <p:nvCxnSpPr>
          <p:cNvPr id="7" name="Straight Connector 6">
            <a:extLst>
              <a:ext uri="{FF2B5EF4-FFF2-40B4-BE49-F238E27FC236}">
                <a16:creationId xmlns:a16="http://schemas.microsoft.com/office/drawing/2014/main" id="{BB3DD070-695A-D513-4DE0-584A9C68CCBB}"/>
              </a:ext>
            </a:extLst>
          </p:cNvPr>
          <p:cNvCxnSpPr/>
          <p:nvPr/>
        </p:nvCxnSpPr>
        <p:spPr>
          <a:xfrm>
            <a:off x="919168" y="2597871"/>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09FBEC26-5134-48A7-6E9F-ADB59D580E3A}"/>
              </a:ext>
            </a:extLst>
          </p:cNvPr>
          <p:cNvSpPr/>
          <p:nvPr/>
        </p:nvSpPr>
        <p:spPr>
          <a:xfrm>
            <a:off x="919167" y="2089563"/>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Proportion of Educators</a:t>
            </a:r>
          </a:p>
        </p:txBody>
      </p:sp>
      <p:sp>
        <p:nvSpPr>
          <p:cNvPr id="9" name="Rectangle: Rounded Corners 8">
            <a:extLst>
              <a:ext uri="{FF2B5EF4-FFF2-40B4-BE49-F238E27FC236}">
                <a16:creationId xmlns:a16="http://schemas.microsoft.com/office/drawing/2014/main" id="{A898E1AA-AAA0-6410-6640-D4961FCD830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3" name="Oval 2">
            <a:extLst>
              <a:ext uri="{FF2B5EF4-FFF2-40B4-BE49-F238E27FC236}">
                <a16:creationId xmlns:a16="http://schemas.microsoft.com/office/drawing/2014/main" id="{72E8BF94-15C3-45F3-F1F3-F10F4E21AAA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
        <p:nvSpPr>
          <p:cNvPr id="5" name="Rectangle 4">
            <a:extLst>
              <a:ext uri="{FF2B5EF4-FFF2-40B4-BE49-F238E27FC236}">
                <a16:creationId xmlns:a16="http://schemas.microsoft.com/office/drawing/2014/main" id="{8742A14A-9B44-8D86-798A-0AEF01C01226}"/>
              </a:ext>
            </a:extLst>
          </p:cNvPr>
          <p:cNvSpPr/>
          <p:nvPr/>
        </p:nvSpPr>
        <p:spPr>
          <a:xfrm>
            <a:off x="838200" y="6239426"/>
            <a:ext cx="10515598" cy="522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p>
        </p:txBody>
      </p:sp>
      <p:sp>
        <p:nvSpPr>
          <p:cNvPr id="8" name="Rectangle 7">
            <a:extLst>
              <a:ext uri="{FF2B5EF4-FFF2-40B4-BE49-F238E27FC236}">
                <a16:creationId xmlns:a16="http://schemas.microsoft.com/office/drawing/2014/main" id="{4C98CB7B-7105-4464-E310-BFA2DCD5CD06}"/>
              </a:ext>
            </a:extLst>
          </p:cNvPr>
          <p:cNvSpPr/>
          <p:nvPr/>
        </p:nvSpPr>
        <p:spPr>
          <a:xfrm rot="16200000">
            <a:off x="-821107" y="3963000"/>
            <a:ext cx="3108960" cy="1828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1500" dirty="0">
                <a:solidFill>
                  <a:schemeClr val="tx1">
                    <a:lumMod val="75000"/>
                    <a:lumOff val="25000"/>
                  </a:schemeClr>
                </a:solidFill>
              </a:rPr>
              <a:t>% of educators resigning or retiring</a:t>
            </a:r>
          </a:p>
        </p:txBody>
      </p:sp>
      <p:graphicFrame>
        <p:nvGraphicFramePr>
          <p:cNvPr id="12" name="Chart 11">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2432833131"/>
              </p:ext>
            </p:extLst>
          </p:nvPr>
        </p:nvGraphicFramePr>
        <p:xfrm>
          <a:off x="824812" y="2731221"/>
          <a:ext cx="4651514" cy="334683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47353355-744C-BFD2-B36E-AB7C88A6A5A7}"/>
              </a:ext>
            </a:extLst>
          </p:cNvPr>
          <p:cNvSpPr/>
          <p:nvPr/>
        </p:nvSpPr>
        <p:spPr>
          <a:xfrm>
            <a:off x="3006942" y="2699688"/>
            <a:ext cx="2306037" cy="2468880"/>
          </a:xfrm>
          <a:prstGeom prst="rect">
            <a:avLst/>
          </a:prstGeom>
          <a:solidFill>
            <a:srgbClr val="B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ZA" sz="1100" dirty="0">
                <a:solidFill>
                  <a:sysClr val="windowText" lastClr="000000"/>
                </a:solidFill>
              </a:rPr>
              <a:t>Projected	</a:t>
            </a:r>
            <a:endParaRPr lang="en-ZA" sz="1100" spc="-170" dirty="0">
              <a:solidFill>
                <a:schemeClr val="bg1">
                  <a:lumMod val="95000"/>
                </a:schemeClr>
              </a:solidFill>
            </a:endParaRPr>
          </a:p>
        </p:txBody>
      </p:sp>
      <p:cxnSp>
        <p:nvCxnSpPr>
          <p:cNvPr id="15" name="Straight Arrow Connector 14">
            <a:extLst>
              <a:ext uri="{FF2B5EF4-FFF2-40B4-BE49-F238E27FC236}">
                <a16:creationId xmlns:a16="http://schemas.microsoft.com/office/drawing/2014/main" id="{ED86F7CD-5107-A889-5794-E6C0514EFB26}"/>
              </a:ext>
            </a:extLst>
          </p:cNvPr>
          <p:cNvCxnSpPr>
            <a:cxnSpLocks/>
          </p:cNvCxnSpPr>
          <p:nvPr/>
        </p:nvCxnSpPr>
        <p:spPr>
          <a:xfrm>
            <a:off x="4327241" y="2782129"/>
            <a:ext cx="358916" cy="0"/>
          </a:xfrm>
          <a:prstGeom prst="straightConnector1">
            <a:avLst/>
          </a:prstGeom>
          <a:ln w="9525">
            <a:headEnd type="none" w="sm" len="sm"/>
            <a:tailEnd type="arrow" w="sm" len="sm"/>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39599791-E284-789F-2E8A-1782970D8FC6}"/>
              </a:ext>
            </a:extLst>
          </p:cNvPr>
          <p:cNvSpPr/>
          <p:nvPr/>
        </p:nvSpPr>
        <p:spPr>
          <a:xfrm>
            <a:off x="6426114" y="2331983"/>
            <a:ext cx="4927686" cy="3742693"/>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400" dirty="0"/>
              <a:t>The majority of educators that exit PERSAL in the Eastern Cape are retirees (ages 56 to 65)</a:t>
            </a:r>
          </a:p>
          <a:p>
            <a:pPr marL="285750" indent="-285750">
              <a:buFont typeface="Arial" panose="020B0604020202020204" pitchFamily="34" charset="0"/>
              <a:buChar char="•"/>
            </a:pPr>
            <a:r>
              <a:rPr lang="en-ZA" sz="2400" dirty="0"/>
              <a:t>The resignation rate in the Eastern Cape is low. Fewer educators opt to leave teaching before retirement</a:t>
            </a:r>
          </a:p>
          <a:p>
            <a:pPr marL="285750" indent="-285750">
              <a:buFont typeface="Arial" panose="020B0604020202020204" pitchFamily="34" charset="0"/>
              <a:buChar char="•"/>
            </a:pPr>
            <a:r>
              <a:rPr lang="en-ZA" sz="2400" dirty="0"/>
              <a:t>The number of young teachers (ages 21-30) resigning is projected to increase as the number of newly hired young teachers increases. </a:t>
            </a:r>
          </a:p>
        </p:txBody>
      </p:sp>
    </p:spTree>
    <p:extLst>
      <p:ext uri="{BB962C8B-B14F-4D97-AF65-F5344CB8AC3E}">
        <p14:creationId xmlns:p14="http://schemas.microsoft.com/office/powerpoint/2010/main" val="34070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resignation &amp; retirements (EC)</a:t>
            </a:r>
          </a:p>
        </p:txBody>
      </p:sp>
      <p:cxnSp>
        <p:nvCxnSpPr>
          <p:cNvPr id="7" name="Straight Connector 6">
            <a:extLst>
              <a:ext uri="{FF2B5EF4-FFF2-40B4-BE49-F238E27FC236}">
                <a16:creationId xmlns:a16="http://schemas.microsoft.com/office/drawing/2014/main" id="{BB3DD070-695A-D513-4DE0-584A9C68CCBB}"/>
              </a:ext>
            </a:extLst>
          </p:cNvPr>
          <p:cNvCxnSpPr/>
          <p:nvPr/>
        </p:nvCxnSpPr>
        <p:spPr>
          <a:xfrm>
            <a:off x="919168" y="2597871"/>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09FBEC26-5134-48A7-6E9F-ADB59D580E3A}"/>
              </a:ext>
            </a:extLst>
          </p:cNvPr>
          <p:cNvSpPr/>
          <p:nvPr/>
        </p:nvSpPr>
        <p:spPr>
          <a:xfrm>
            <a:off x="919167" y="2089563"/>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Retirement headcount</a:t>
            </a:r>
          </a:p>
        </p:txBody>
      </p:sp>
      <p:sp>
        <p:nvSpPr>
          <p:cNvPr id="9" name="Rectangle: Rounded Corners 8">
            <a:extLst>
              <a:ext uri="{FF2B5EF4-FFF2-40B4-BE49-F238E27FC236}">
                <a16:creationId xmlns:a16="http://schemas.microsoft.com/office/drawing/2014/main" id="{A898E1AA-AAA0-6410-6640-D4961FCD830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4" name="Rectangle 3">
            <a:extLst>
              <a:ext uri="{FF2B5EF4-FFF2-40B4-BE49-F238E27FC236}">
                <a16:creationId xmlns:a16="http://schemas.microsoft.com/office/drawing/2014/main" id="{0579F28E-5A9A-77A5-78A6-7D0B4B6E2AA1}"/>
              </a:ext>
            </a:extLst>
          </p:cNvPr>
          <p:cNvSpPr/>
          <p:nvPr/>
        </p:nvSpPr>
        <p:spPr>
          <a:xfrm>
            <a:off x="6426114" y="2331983"/>
            <a:ext cx="4927686" cy="37426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400" dirty="0"/>
              <a:t>The number of retirements is projected to increase, peaking in ~2029 and then declining again</a:t>
            </a:r>
          </a:p>
          <a:p>
            <a:pPr marL="285750" indent="-285750">
              <a:buFont typeface="Arial" panose="020B0604020202020204" pitchFamily="34" charset="0"/>
              <a:buChar char="•"/>
            </a:pPr>
            <a:r>
              <a:rPr lang="en-ZA" sz="2400" dirty="0"/>
              <a:t>The number of retirements is projected to increase from about 1,750 in 2022 to about 2,700 in 2029, an increase of about 950 retirements annually</a:t>
            </a:r>
          </a:p>
        </p:txBody>
      </p:sp>
      <p:sp>
        <p:nvSpPr>
          <p:cNvPr id="3" name="Rectangle 2">
            <a:extLst>
              <a:ext uri="{FF2B5EF4-FFF2-40B4-BE49-F238E27FC236}">
                <a16:creationId xmlns:a16="http://schemas.microsoft.com/office/drawing/2014/main" id="{5ABC4C65-D4CC-DB8C-D7D7-49C6F3D0F38B}"/>
              </a:ext>
            </a:extLst>
          </p:cNvPr>
          <p:cNvSpPr/>
          <p:nvPr/>
        </p:nvSpPr>
        <p:spPr>
          <a:xfrm rot="16200000">
            <a:off x="-643562" y="3879758"/>
            <a:ext cx="2838030" cy="3159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1600" dirty="0">
                <a:solidFill>
                  <a:schemeClr val="tx1">
                    <a:lumMod val="75000"/>
                    <a:lumOff val="25000"/>
                  </a:schemeClr>
                </a:solidFill>
              </a:rPr>
              <a:t>Number of retirements</a:t>
            </a:r>
          </a:p>
        </p:txBody>
      </p:sp>
      <p:sp>
        <p:nvSpPr>
          <p:cNvPr id="8" name="Oval 7">
            <a:extLst>
              <a:ext uri="{FF2B5EF4-FFF2-40B4-BE49-F238E27FC236}">
                <a16:creationId xmlns:a16="http://schemas.microsoft.com/office/drawing/2014/main" id="{BC96743F-56F7-00C8-0341-378CE0CA60D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
        <p:nvSpPr>
          <p:cNvPr id="15" name="Rectangle 14">
            <a:extLst>
              <a:ext uri="{FF2B5EF4-FFF2-40B4-BE49-F238E27FC236}">
                <a16:creationId xmlns:a16="http://schemas.microsoft.com/office/drawing/2014/main" id="{5E1CE1A7-8948-A2AB-E672-CC22ABC08DFB}"/>
              </a:ext>
            </a:extLst>
          </p:cNvPr>
          <p:cNvSpPr/>
          <p:nvPr/>
        </p:nvSpPr>
        <p:spPr>
          <a:xfrm>
            <a:off x="838200" y="6239426"/>
            <a:ext cx="10515598" cy="522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p>
        </p:txBody>
      </p:sp>
      <p:graphicFrame>
        <p:nvGraphicFramePr>
          <p:cNvPr id="5" name="Chart 4">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49929469"/>
              </p:ext>
            </p:extLst>
          </p:nvPr>
        </p:nvGraphicFramePr>
        <p:xfrm>
          <a:off x="838201" y="2731222"/>
          <a:ext cx="4638126" cy="3343453"/>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CA2201F1-9786-F461-5D33-4A709356A9E0}"/>
              </a:ext>
            </a:extLst>
          </p:cNvPr>
          <p:cNvSpPr/>
          <p:nvPr/>
        </p:nvSpPr>
        <p:spPr>
          <a:xfrm>
            <a:off x="3022708" y="2731221"/>
            <a:ext cx="2308225" cy="2564679"/>
          </a:xfrm>
          <a:prstGeom prst="rect">
            <a:avLst/>
          </a:prstGeom>
          <a:solidFill>
            <a:srgbClr val="B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ZA" sz="1100" dirty="0">
                <a:solidFill>
                  <a:sysClr val="windowText" lastClr="000000"/>
                </a:solidFill>
              </a:rPr>
              <a:t>Projected	</a:t>
            </a:r>
            <a:endParaRPr lang="en-ZA" sz="1100" spc="-170" dirty="0">
              <a:solidFill>
                <a:schemeClr val="bg1">
                  <a:lumMod val="95000"/>
                </a:schemeClr>
              </a:solidFill>
            </a:endParaRPr>
          </a:p>
        </p:txBody>
      </p:sp>
      <p:cxnSp>
        <p:nvCxnSpPr>
          <p:cNvPr id="17" name="Straight Arrow Connector 16">
            <a:extLst>
              <a:ext uri="{FF2B5EF4-FFF2-40B4-BE49-F238E27FC236}">
                <a16:creationId xmlns:a16="http://schemas.microsoft.com/office/drawing/2014/main" id="{6BEDD9E5-75D6-8AA9-1C18-5322B1EC2A98}"/>
              </a:ext>
            </a:extLst>
          </p:cNvPr>
          <p:cNvCxnSpPr>
            <a:cxnSpLocks/>
          </p:cNvCxnSpPr>
          <p:nvPr/>
        </p:nvCxnSpPr>
        <p:spPr>
          <a:xfrm>
            <a:off x="4362275" y="2804027"/>
            <a:ext cx="343819" cy="0"/>
          </a:xfrm>
          <a:prstGeom prst="straightConnector1">
            <a:avLst/>
          </a:prstGeom>
          <a:ln w="9525">
            <a:headEnd type="none" w="sm" len="sm"/>
            <a:tailEnd type="arrow" w="sm" len="s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793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0B7E-8FEA-AA0C-A3B7-DDE64E9C0D3D}"/>
              </a:ext>
            </a:extLst>
          </p:cNvPr>
          <p:cNvSpPr>
            <a:spLocks noGrp="1"/>
          </p:cNvSpPr>
          <p:nvPr>
            <p:ph type="title"/>
          </p:nvPr>
        </p:nvSpPr>
        <p:spPr/>
        <p:txBody>
          <a:bodyPr/>
          <a:lstStyle/>
          <a:p>
            <a:r>
              <a:rPr lang="en-ZA" dirty="0"/>
              <a:t>Older leaver trend estimates to 2035</a:t>
            </a:r>
          </a:p>
        </p:txBody>
      </p:sp>
      <p:sp>
        <p:nvSpPr>
          <p:cNvPr id="5" name="Rectangle 4">
            <a:extLst>
              <a:ext uri="{FF2B5EF4-FFF2-40B4-BE49-F238E27FC236}">
                <a16:creationId xmlns:a16="http://schemas.microsoft.com/office/drawing/2014/main" id="{4DFD82E2-B8EA-2B4B-17E5-846EBE224C0B}"/>
              </a:ext>
            </a:extLst>
          </p:cNvPr>
          <p:cNvSpPr/>
          <p:nvPr/>
        </p:nvSpPr>
        <p:spPr>
          <a:xfrm>
            <a:off x="838200" y="6246056"/>
            <a:ext cx="10713720"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2021 PERSAL data, only educators (Rank 60 000 – 69 999) are considered. ECD practitioners, TVET lecturers and ABET teachers were removed. Estimates to 2035 derived from the National and provincial models – assumption of no growth in educator numbers.  </a:t>
            </a:r>
          </a:p>
        </p:txBody>
      </p:sp>
      <p:sp>
        <p:nvSpPr>
          <p:cNvPr id="4" name="Rectangle: Rounded Corners 3">
            <a:extLst>
              <a:ext uri="{FF2B5EF4-FFF2-40B4-BE49-F238E27FC236}">
                <a16:creationId xmlns:a16="http://schemas.microsoft.com/office/drawing/2014/main" id="{3C932CBD-2A30-E83B-E6A0-47BA52E5C76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graphicFrame>
        <p:nvGraphicFramePr>
          <p:cNvPr id="7" name="Chart 6">
            <a:extLst>
              <a:ext uri="{FF2B5EF4-FFF2-40B4-BE49-F238E27FC236}">
                <a16:creationId xmlns:a16="http://schemas.microsoft.com/office/drawing/2014/main" id="{A7DA4E4C-7FE5-C12C-0403-50315A9BE7C7}"/>
              </a:ext>
            </a:extLst>
          </p:cNvPr>
          <p:cNvGraphicFramePr>
            <a:graphicFrameLocks/>
          </p:cNvGraphicFramePr>
          <p:nvPr>
            <p:extLst>
              <p:ext uri="{D42A27DB-BD31-4B8C-83A1-F6EECF244321}">
                <p14:modId xmlns:p14="http://schemas.microsoft.com/office/powerpoint/2010/main" val="4255199524"/>
              </p:ext>
            </p:extLst>
          </p:nvPr>
        </p:nvGraphicFramePr>
        <p:xfrm>
          <a:off x="701040" y="1920240"/>
          <a:ext cx="9420850" cy="414528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894354CC-33D1-2D57-56CE-1BD17A971E51}"/>
              </a:ext>
            </a:extLst>
          </p:cNvPr>
          <p:cNvSpPr/>
          <p:nvPr/>
        </p:nvSpPr>
        <p:spPr>
          <a:xfrm>
            <a:off x="9837420" y="2476497"/>
            <a:ext cx="1916429" cy="164556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2000" b="1" dirty="0">
                <a:solidFill>
                  <a:schemeClr val="accent1">
                    <a:lumMod val="50000"/>
                  </a:schemeClr>
                </a:solidFill>
              </a:rPr>
              <a:t>About 32,000</a:t>
            </a:r>
            <a:endParaRPr lang="en-ZA" sz="1500" b="1" dirty="0">
              <a:solidFill>
                <a:schemeClr val="accent1">
                  <a:lumMod val="50000"/>
                </a:schemeClr>
              </a:solidFill>
            </a:endParaRPr>
          </a:p>
          <a:p>
            <a:pPr algn="ctr"/>
            <a:r>
              <a:rPr lang="en-ZA" sz="1700" b="1" dirty="0">
                <a:solidFill>
                  <a:schemeClr val="accent1">
                    <a:lumMod val="50000"/>
                  </a:schemeClr>
                </a:solidFill>
              </a:rPr>
              <a:t>educators estimated to retire by 2035 in the EC</a:t>
            </a:r>
          </a:p>
          <a:p>
            <a:pPr algn="ctr"/>
            <a:r>
              <a:rPr lang="en-ZA" sz="1700" b="1" i="1" dirty="0">
                <a:solidFill>
                  <a:schemeClr val="accent1">
                    <a:lumMod val="50000"/>
                  </a:schemeClr>
                </a:solidFill>
              </a:rPr>
              <a:t>(60% of total educators in 2021)</a:t>
            </a:r>
          </a:p>
        </p:txBody>
      </p:sp>
      <p:sp>
        <p:nvSpPr>
          <p:cNvPr id="3" name="Oval 2">
            <a:extLst>
              <a:ext uri="{FF2B5EF4-FFF2-40B4-BE49-F238E27FC236}">
                <a16:creationId xmlns:a16="http://schemas.microsoft.com/office/drawing/2014/main" id="{C4420C4A-BBB9-14DE-97A2-FE237B44CD32}"/>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cxnSp>
        <p:nvCxnSpPr>
          <p:cNvPr id="9" name="Straight Connector 8">
            <a:extLst>
              <a:ext uri="{FF2B5EF4-FFF2-40B4-BE49-F238E27FC236}">
                <a16:creationId xmlns:a16="http://schemas.microsoft.com/office/drawing/2014/main" id="{2E6BFC3B-3F9C-1DE1-61BB-EC271026BF24}"/>
              </a:ext>
            </a:extLst>
          </p:cNvPr>
          <p:cNvCxnSpPr>
            <a:cxnSpLocks/>
          </p:cNvCxnSpPr>
          <p:nvPr/>
        </p:nvCxnSpPr>
        <p:spPr>
          <a:xfrm flipH="1">
            <a:off x="1376136" y="3428667"/>
            <a:ext cx="8446770" cy="0"/>
          </a:xfrm>
          <a:prstGeom prst="line">
            <a:avLst/>
          </a:prstGeom>
          <a:ln w="28575">
            <a:solidFill>
              <a:schemeClr val="bg1">
                <a:lumMod val="75000"/>
              </a:schemeClr>
            </a:solidFill>
            <a:prstDash val="sysDot"/>
          </a:ln>
        </p:spPr>
        <p:style>
          <a:lnRef idx="1">
            <a:schemeClr val="accent2"/>
          </a:lnRef>
          <a:fillRef idx="0">
            <a:schemeClr val="accent2"/>
          </a:fillRef>
          <a:effectRef idx="0">
            <a:schemeClr val="accent2"/>
          </a:effectRef>
          <a:fontRef idx="minor">
            <a:schemeClr val="tx1"/>
          </a:fontRef>
        </p:style>
      </p:cxnSp>
      <p:sp>
        <p:nvSpPr>
          <p:cNvPr id="12" name="Rectangle: Rounded Corners 11">
            <a:extLst>
              <a:ext uri="{FF2B5EF4-FFF2-40B4-BE49-F238E27FC236}">
                <a16:creationId xmlns:a16="http://schemas.microsoft.com/office/drawing/2014/main" id="{1CA17384-A250-4C89-7F9D-6747A4C47B0D}"/>
              </a:ext>
            </a:extLst>
          </p:cNvPr>
          <p:cNvSpPr/>
          <p:nvPr/>
        </p:nvSpPr>
        <p:spPr>
          <a:xfrm>
            <a:off x="5217800" y="2651120"/>
            <a:ext cx="3614057" cy="600588"/>
          </a:xfrm>
          <a:prstGeom prst="roundRect">
            <a:avLst>
              <a:gd name="adj" fmla="val 2520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700" b="1" dirty="0">
                <a:solidFill>
                  <a:srgbClr val="C00000"/>
                </a:solidFill>
              </a:rPr>
              <a:t>By 2032, about half of EC educators from 2021 will have retired</a:t>
            </a:r>
          </a:p>
        </p:txBody>
      </p:sp>
      <p:cxnSp>
        <p:nvCxnSpPr>
          <p:cNvPr id="13" name="Straight Arrow Connector 12">
            <a:extLst>
              <a:ext uri="{FF2B5EF4-FFF2-40B4-BE49-F238E27FC236}">
                <a16:creationId xmlns:a16="http://schemas.microsoft.com/office/drawing/2014/main" id="{14784D4E-ECAC-925C-D495-3D0B658A586C}"/>
              </a:ext>
            </a:extLst>
          </p:cNvPr>
          <p:cNvCxnSpPr>
            <a:cxnSpLocks/>
          </p:cNvCxnSpPr>
          <p:nvPr/>
        </p:nvCxnSpPr>
        <p:spPr>
          <a:xfrm>
            <a:off x="7721601" y="3208166"/>
            <a:ext cx="454832" cy="176959"/>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4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educators leaving</a:t>
            </a:r>
          </a:p>
        </p:txBody>
      </p:sp>
      <p:cxnSp>
        <p:nvCxnSpPr>
          <p:cNvPr id="5" name="Straight Connector 4">
            <a:extLst>
              <a:ext uri="{FF2B5EF4-FFF2-40B4-BE49-F238E27FC236}">
                <a16:creationId xmlns:a16="http://schemas.microsoft.com/office/drawing/2014/main" id="{7095F7FB-7DA2-F8FF-73C0-77C9CAD6EB7E}"/>
              </a:ext>
            </a:extLst>
          </p:cNvPr>
          <p:cNvCxnSpPr/>
          <p:nvPr/>
        </p:nvCxnSpPr>
        <p:spPr>
          <a:xfrm>
            <a:off x="838200" y="2681182"/>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98988138-6817-E215-B75E-46D912125801}"/>
              </a:ext>
            </a:extLst>
          </p:cNvPr>
          <p:cNvCxnSpPr/>
          <p:nvPr/>
        </p:nvCxnSpPr>
        <p:spPr>
          <a:xfrm>
            <a:off x="6796640" y="2681182"/>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9FD8542B-5A2A-84B2-A132-983E2C1D8936}"/>
              </a:ext>
            </a:extLst>
          </p:cNvPr>
          <p:cNvSpPr/>
          <p:nvPr/>
        </p:nvSpPr>
        <p:spPr>
          <a:xfrm>
            <a:off x="838200" y="1742982"/>
            <a:ext cx="4557159"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Teachers</a:t>
            </a:r>
          </a:p>
          <a:p>
            <a:pPr algn="ctr"/>
            <a:r>
              <a:rPr lang="en-ZA" sz="2000" dirty="0">
                <a:solidFill>
                  <a:schemeClr val="accent3">
                    <a:lumMod val="75000"/>
                  </a:schemeClr>
                </a:solidFill>
                <a:latin typeface="Cambria" panose="02040503050406030204" pitchFamily="18" charset="0"/>
                <a:ea typeface="Cambria" panose="02040503050406030204" pitchFamily="18" charset="0"/>
              </a:rPr>
              <a:t>(School based teachers)</a:t>
            </a:r>
            <a:endParaRPr lang="en-ZA" sz="4000" dirty="0">
              <a:solidFill>
                <a:schemeClr val="accent3">
                  <a:lumMod val="75000"/>
                </a:schemeClr>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2075671F-1D8D-54E0-4D59-4CF25B2D6512}"/>
              </a:ext>
            </a:extLst>
          </p:cNvPr>
          <p:cNvSpPr/>
          <p:nvPr/>
        </p:nvSpPr>
        <p:spPr>
          <a:xfrm>
            <a:off x="6796639" y="1757188"/>
            <a:ext cx="4557159"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Senior educators</a:t>
            </a:r>
          </a:p>
          <a:p>
            <a:pPr algn="ctr"/>
            <a:r>
              <a:rPr lang="en-ZA" sz="2000" dirty="0">
                <a:solidFill>
                  <a:schemeClr val="accent3">
                    <a:lumMod val="75000"/>
                  </a:schemeClr>
                </a:solidFill>
                <a:latin typeface="Cambria" panose="02040503050406030204" pitchFamily="18" charset="0"/>
                <a:ea typeface="Cambria" panose="02040503050406030204" pitchFamily="18" charset="0"/>
              </a:rPr>
              <a:t>(HODs, Deputy’s, Principals &amp; Other)</a:t>
            </a:r>
            <a:endParaRPr lang="en-ZA" sz="2800" dirty="0">
              <a:solidFill>
                <a:schemeClr val="accent3">
                  <a:lumMod val="75000"/>
                </a:schemeClr>
              </a:solidFill>
              <a:latin typeface="Cambria" panose="02040503050406030204" pitchFamily="18" charset="0"/>
              <a:ea typeface="Cambria" panose="02040503050406030204" pitchFamily="18" charset="0"/>
            </a:endParaRPr>
          </a:p>
        </p:txBody>
      </p:sp>
      <p:graphicFrame>
        <p:nvGraphicFramePr>
          <p:cNvPr id="6" name="Chart 5">
            <a:extLst>
              <a:ext uri="{FF2B5EF4-FFF2-40B4-BE49-F238E27FC236}">
                <a16:creationId xmlns:a16="http://schemas.microsoft.com/office/drawing/2014/main" id="{26406E93-D909-4743-488E-A81E8D125E03}"/>
              </a:ext>
            </a:extLst>
          </p:cNvPr>
          <p:cNvGraphicFramePr>
            <a:graphicFrameLocks/>
          </p:cNvGraphicFramePr>
          <p:nvPr>
            <p:extLst>
              <p:ext uri="{D42A27DB-BD31-4B8C-83A1-F6EECF244321}">
                <p14:modId xmlns:p14="http://schemas.microsoft.com/office/powerpoint/2010/main" val="3813702466"/>
              </p:ext>
            </p:extLst>
          </p:nvPr>
        </p:nvGraphicFramePr>
        <p:xfrm>
          <a:off x="452652" y="2628884"/>
          <a:ext cx="10901146" cy="3710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BCBA7B1-CCA7-7AAB-D8F3-19ECD8490FA2}"/>
              </a:ext>
            </a:extLst>
          </p:cNvPr>
          <p:cNvGraphicFramePr>
            <a:graphicFrameLocks/>
          </p:cNvGraphicFramePr>
          <p:nvPr>
            <p:extLst>
              <p:ext uri="{D42A27DB-BD31-4B8C-83A1-F6EECF244321}">
                <p14:modId xmlns:p14="http://schemas.microsoft.com/office/powerpoint/2010/main" val="2250081887"/>
              </p:ext>
            </p:extLst>
          </p:nvPr>
        </p:nvGraphicFramePr>
        <p:xfrm>
          <a:off x="6537716" y="2643086"/>
          <a:ext cx="4816082" cy="355073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BF44CA6-9BA3-B945-DD97-079D70A864CD}"/>
              </a:ext>
            </a:extLst>
          </p:cNvPr>
          <p:cNvSpPr/>
          <p:nvPr/>
        </p:nvSpPr>
        <p:spPr>
          <a:xfrm rot="16200000">
            <a:off x="-1099365" y="3775239"/>
            <a:ext cx="3331211" cy="53457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ZA" sz="1800" dirty="0"/>
              <a:t>% of teacher resigning &amp; retiring</a:t>
            </a:r>
          </a:p>
        </p:txBody>
      </p:sp>
      <p:sp>
        <p:nvSpPr>
          <p:cNvPr id="9" name="Rectangle 8">
            <a:extLst>
              <a:ext uri="{FF2B5EF4-FFF2-40B4-BE49-F238E27FC236}">
                <a16:creationId xmlns:a16="http://schemas.microsoft.com/office/drawing/2014/main" id="{D58DF9A5-C990-55DA-C881-11E7B3906867}"/>
              </a:ext>
            </a:extLst>
          </p:cNvPr>
          <p:cNvSpPr/>
          <p:nvPr/>
        </p:nvSpPr>
        <p:spPr>
          <a:xfrm rot="16200000">
            <a:off x="4760054" y="3775239"/>
            <a:ext cx="3020752" cy="53457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ZA" sz="1800" dirty="0"/>
              <a:t>% of senior educators resigning &amp; retiring</a:t>
            </a:r>
          </a:p>
        </p:txBody>
      </p:sp>
      <p:sp>
        <p:nvSpPr>
          <p:cNvPr id="10" name="Rectangle 9">
            <a:extLst>
              <a:ext uri="{FF2B5EF4-FFF2-40B4-BE49-F238E27FC236}">
                <a16:creationId xmlns:a16="http://schemas.microsoft.com/office/drawing/2014/main" id="{EF0D5D24-DC02-9365-0179-AC4EB9900EA7}"/>
              </a:ext>
            </a:extLst>
          </p:cNvPr>
          <p:cNvSpPr/>
          <p:nvPr/>
        </p:nvSpPr>
        <p:spPr>
          <a:xfrm>
            <a:off x="1227549" y="4240659"/>
            <a:ext cx="4868451" cy="10672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C00000"/>
                </a:solidFill>
              </a:rPr>
              <a:t>A lower proportion of teachers are expected to resign and retire in EC relative to SA-</a:t>
            </a:r>
            <a:r>
              <a:rPr lang="en-US" dirty="0">
                <a:solidFill>
                  <a:srgbClr val="C00000"/>
                </a:solidFill>
              </a:rPr>
              <a:t>proportions of teachers leaving are lower overall because so few teacher leave before retirement in the EC</a:t>
            </a:r>
            <a:endParaRPr lang="en-ZA" dirty="0">
              <a:solidFill>
                <a:srgbClr val="C00000"/>
              </a:solidFill>
            </a:endParaRPr>
          </a:p>
        </p:txBody>
      </p:sp>
      <p:sp>
        <p:nvSpPr>
          <p:cNvPr id="14" name="Rectangle 13">
            <a:extLst>
              <a:ext uri="{FF2B5EF4-FFF2-40B4-BE49-F238E27FC236}">
                <a16:creationId xmlns:a16="http://schemas.microsoft.com/office/drawing/2014/main" id="{10547B38-89A8-9BA0-28D9-D3CA57C44EDC}"/>
              </a:ext>
            </a:extLst>
          </p:cNvPr>
          <p:cNvSpPr/>
          <p:nvPr/>
        </p:nvSpPr>
        <p:spPr>
          <a:xfrm>
            <a:off x="7525887" y="3954447"/>
            <a:ext cx="3599544" cy="10843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C00000"/>
                </a:solidFill>
              </a:rPr>
              <a:t>Careful succession planning is needed </a:t>
            </a:r>
            <a:r>
              <a:rPr lang="en-ZA" dirty="0">
                <a:solidFill>
                  <a:srgbClr val="C00000"/>
                </a:solidFill>
              </a:rPr>
              <a:t>during this period as high numbers of HODs, deputies and principals will be retiring by 2035</a:t>
            </a:r>
          </a:p>
        </p:txBody>
      </p:sp>
      <p:sp>
        <p:nvSpPr>
          <p:cNvPr id="3" name="Oval 2">
            <a:extLst>
              <a:ext uri="{FF2B5EF4-FFF2-40B4-BE49-F238E27FC236}">
                <a16:creationId xmlns:a16="http://schemas.microsoft.com/office/drawing/2014/main" id="{228CC8CE-23BA-EEA9-2D4E-BBBF0055F8C9}"/>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
        <p:nvSpPr>
          <p:cNvPr id="15" name="Rectangle 14">
            <a:extLst>
              <a:ext uri="{FF2B5EF4-FFF2-40B4-BE49-F238E27FC236}">
                <a16:creationId xmlns:a16="http://schemas.microsoft.com/office/drawing/2014/main" id="{8D2D93F4-0E94-0D1B-1B34-BD158F4744B4}"/>
              </a:ext>
            </a:extLst>
          </p:cNvPr>
          <p:cNvSpPr/>
          <p:nvPr/>
        </p:nvSpPr>
        <p:spPr>
          <a:xfrm>
            <a:off x="838200" y="6246056"/>
            <a:ext cx="10713720"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2021 PERSAL data, only educators (Rank 60 000 – 69 999) are considered. ECD practitioners, TVET lecturers and ABET teachers were removed. Estimates to 2035 derived from the National and provincial models – assumption of no growth in educator numbers.  </a:t>
            </a:r>
          </a:p>
        </p:txBody>
      </p:sp>
      <p:sp>
        <p:nvSpPr>
          <p:cNvPr id="13" name="Rectangle: Rounded Corners 12">
            <a:extLst>
              <a:ext uri="{FF2B5EF4-FFF2-40B4-BE49-F238E27FC236}">
                <a16:creationId xmlns:a16="http://schemas.microsoft.com/office/drawing/2014/main" id="{349A4B58-B0DA-6B6B-D50B-5173777190D0}"/>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Tree>
    <p:extLst>
      <p:ext uri="{BB962C8B-B14F-4D97-AF65-F5344CB8AC3E}">
        <p14:creationId xmlns:p14="http://schemas.microsoft.com/office/powerpoint/2010/main" val="17970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EEA8-C587-C1BB-398A-676C650C61C4}"/>
              </a:ext>
            </a:extLst>
          </p:cNvPr>
          <p:cNvSpPr>
            <a:spLocks noGrp="1"/>
          </p:cNvSpPr>
          <p:nvPr>
            <p:ph type="title"/>
          </p:nvPr>
        </p:nvSpPr>
        <p:spPr/>
        <p:txBody>
          <a:bodyPr/>
          <a:lstStyle/>
          <a:p>
            <a:r>
              <a:rPr lang="en-ZA" dirty="0"/>
              <a:t>Provincial population and enrolment trends</a:t>
            </a:r>
          </a:p>
        </p:txBody>
      </p:sp>
      <p:sp>
        <p:nvSpPr>
          <p:cNvPr id="3" name="Text Placeholder 2">
            <a:extLst>
              <a:ext uri="{FF2B5EF4-FFF2-40B4-BE49-F238E27FC236}">
                <a16:creationId xmlns:a16="http://schemas.microsoft.com/office/drawing/2014/main" id="{79D775C3-6303-01BE-6159-FAB22F04A8CC}"/>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87325B25-6456-4321-36CD-5543227C9166}"/>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Tree>
    <p:extLst>
      <p:ext uri="{BB962C8B-B14F-4D97-AF65-F5344CB8AC3E}">
        <p14:creationId xmlns:p14="http://schemas.microsoft.com/office/powerpoint/2010/main" val="326738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1CAF45F-D4F7-D680-17E9-ADB9893A6A4D}"/>
              </a:ext>
            </a:extLst>
          </p:cNvPr>
          <p:cNvCxnSpPr/>
          <p:nvPr/>
        </p:nvCxnSpPr>
        <p:spPr>
          <a:xfrm>
            <a:off x="2269587" y="4257478"/>
            <a:ext cx="749808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97EC1B-1F36-B15A-6A7D-5BB4ECE8CBE6}"/>
              </a:ext>
            </a:extLst>
          </p:cNvPr>
          <p:cNvSpPr>
            <a:spLocks noGrp="1"/>
          </p:cNvSpPr>
          <p:nvPr>
            <p:ph type="title"/>
          </p:nvPr>
        </p:nvSpPr>
        <p:spPr/>
        <p:txBody>
          <a:bodyPr/>
          <a:lstStyle/>
          <a:p>
            <a:r>
              <a:rPr lang="en-ZA" dirty="0"/>
              <a:t>Provincial enrolment trends (2012-2021)</a:t>
            </a:r>
          </a:p>
        </p:txBody>
      </p:sp>
      <p:grpSp>
        <p:nvGrpSpPr>
          <p:cNvPr id="19" name="Group 18">
            <a:extLst>
              <a:ext uri="{FF2B5EF4-FFF2-40B4-BE49-F238E27FC236}">
                <a16:creationId xmlns:a16="http://schemas.microsoft.com/office/drawing/2014/main" id="{3FF6E086-308F-2475-DCBA-FDF6A8965FC7}"/>
              </a:ext>
            </a:extLst>
          </p:cNvPr>
          <p:cNvGrpSpPr/>
          <p:nvPr/>
        </p:nvGrpSpPr>
        <p:grpSpPr>
          <a:xfrm>
            <a:off x="10260147" y="2154595"/>
            <a:ext cx="1574802" cy="601630"/>
            <a:chOff x="10260147" y="2206052"/>
            <a:chExt cx="1574802" cy="601630"/>
          </a:xfrm>
        </p:grpSpPr>
        <p:sp>
          <p:nvSpPr>
            <p:cNvPr id="5" name="Rectangle 4">
              <a:extLst>
                <a:ext uri="{FF2B5EF4-FFF2-40B4-BE49-F238E27FC236}">
                  <a16:creationId xmlns:a16="http://schemas.microsoft.com/office/drawing/2014/main" id="{47DE6623-1A06-A8CF-EDBF-18D177780C58}"/>
                </a:ext>
              </a:extLst>
            </p:cNvPr>
            <p:cNvSpPr/>
            <p:nvPr/>
          </p:nvSpPr>
          <p:spPr>
            <a:xfrm>
              <a:off x="10485121" y="2206052"/>
              <a:ext cx="1349828" cy="60163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High growth </a:t>
              </a:r>
            </a:p>
          </p:txBody>
        </p:sp>
        <p:sp>
          <p:nvSpPr>
            <p:cNvPr id="6" name="Right Brace 5">
              <a:extLst>
                <a:ext uri="{FF2B5EF4-FFF2-40B4-BE49-F238E27FC236}">
                  <a16:creationId xmlns:a16="http://schemas.microsoft.com/office/drawing/2014/main" id="{9E1BC0DB-E8AE-9D67-334C-366F1C9016B3}"/>
                </a:ext>
              </a:extLst>
            </p:cNvPr>
            <p:cNvSpPr/>
            <p:nvPr/>
          </p:nvSpPr>
          <p:spPr>
            <a:xfrm>
              <a:off x="10260147" y="2276437"/>
              <a:ext cx="182880" cy="457200"/>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16" name="Group 15">
            <a:extLst>
              <a:ext uri="{FF2B5EF4-FFF2-40B4-BE49-F238E27FC236}">
                <a16:creationId xmlns:a16="http://schemas.microsoft.com/office/drawing/2014/main" id="{2E13BD57-5E6B-209D-CA26-6712F927AC15}"/>
              </a:ext>
            </a:extLst>
          </p:cNvPr>
          <p:cNvGrpSpPr/>
          <p:nvPr/>
        </p:nvGrpSpPr>
        <p:grpSpPr>
          <a:xfrm>
            <a:off x="10260147" y="3086629"/>
            <a:ext cx="1574802" cy="906032"/>
            <a:chOff x="10260147" y="3086629"/>
            <a:chExt cx="1574802" cy="906032"/>
          </a:xfrm>
        </p:grpSpPr>
        <p:sp>
          <p:nvSpPr>
            <p:cNvPr id="7" name="Rectangle 6">
              <a:extLst>
                <a:ext uri="{FF2B5EF4-FFF2-40B4-BE49-F238E27FC236}">
                  <a16:creationId xmlns:a16="http://schemas.microsoft.com/office/drawing/2014/main" id="{43479E88-F4FB-368F-8DC3-BED53C4AC2CA}"/>
                </a:ext>
              </a:extLst>
            </p:cNvPr>
            <p:cNvSpPr/>
            <p:nvPr/>
          </p:nvSpPr>
          <p:spPr>
            <a:xfrm>
              <a:off x="10485121" y="3086629"/>
              <a:ext cx="1349828" cy="86457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Moderate growth</a:t>
              </a:r>
            </a:p>
          </p:txBody>
        </p:sp>
        <p:sp>
          <p:nvSpPr>
            <p:cNvPr id="8" name="Right Brace 7">
              <a:extLst>
                <a:ext uri="{FF2B5EF4-FFF2-40B4-BE49-F238E27FC236}">
                  <a16:creationId xmlns:a16="http://schemas.microsoft.com/office/drawing/2014/main" id="{9CFFD8E9-5947-CC17-EF8C-607F0591070F}"/>
                </a:ext>
              </a:extLst>
            </p:cNvPr>
            <p:cNvSpPr/>
            <p:nvPr/>
          </p:nvSpPr>
          <p:spPr>
            <a:xfrm>
              <a:off x="10260147" y="3103388"/>
              <a:ext cx="182880" cy="889273"/>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14" name="Group 13">
            <a:extLst>
              <a:ext uri="{FF2B5EF4-FFF2-40B4-BE49-F238E27FC236}">
                <a16:creationId xmlns:a16="http://schemas.microsoft.com/office/drawing/2014/main" id="{2A91BEC2-7196-50E1-C3D4-23F98485CB12}"/>
              </a:ext>
            </a:extLst>
          </p:cNvPr>
          <p:cNvGrpSpPr/>
          <p:nvPr/>
        </p:nvGrpSpPr>
        <p:grpSpPr>
          <a:xfrm>
            <a:off x="10260147" y="4101775"/>
            <a:ext cx="1574802" cy="270120"/>
            <a:chOff x="10260147" y="4101775"/>
            <a:chExt cx="1574802" cy="270120"/>
          </a:xfrm>
        </p:grpSpPr>
        <p:sp>
          <p:nvSpPr>
            <p:cNvPr id="9" name="Rectangle 8">
              <a:extLst>
                <a:ext uri="{FF2B5EF4-FFF2-40B4-BE49-F238E27FC236}">
                  <a16:creationId xmlns:a16="http://schemas.microsoft.com/office/drawing/2014/main" id="{F3950924-AD80-8282-7929-F55652E8985E}"/>
                </a:ext>
              </a:extLst>
            </p:cNvPr>
            <p:cNvSpPr/>
            <p:nvPr/>
          </p:nvSpPr>
          <p:spPr>
            <a:xfrm>
              <a:off x="10485121" y="4101775"/>
              <a:ext cx="1349828" cy="27012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Stable </a:t>
              </a:r>
            </a:p>
          </p:txBody>
        </p:sp>
        <p:sp>
          <p:nvSpPr>
            <p:cNvPr id="10" name="Right Brace 9">
              <a:extLst>
                <a:ext uri="{FF2B5EF4-FFF2-40B4-BE49-F238E27FC236}">
                  <a16:creationId xmlns:a16="http://schemas.microsoft.com/office/drawing/2014/main" id="{BE748A57-38A5-6DDA-23A5-05A1FBA12B46}"/>
                </a:ext>
              </a:extLst>
            </p:cNvPr>
            <p:cNvSpPr/>
            <p:nvPr/>
          </p:nvSpPr>
          <p:spPr>
            <a:xfrm>
              <a:off x="10260147" y="4126329"/>
              <a:ext cx="182880" cy="232057"/>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4" name="Group 3">
            <a:extLst>
              <a:ext uri="{FF2B5EF4-FFF2-40B4-BE49-F238E27FC236}">
                <a16:creationId xmlns:a16="http://schemas.microsoft.com/office/drawing/2014/main" id="{39D8879D-213B-0D40-0AC4-1915FF1A114D}"/>
              </a:ext>
            </a:extLst>
          </p:cNvPr>
          <p:cNvGrpSpPr/>
          <p:nvPr/>
        </p:nvGrpSpPr>
        <p:grpSpPr>
          <a:xfrm>
            <a:off x="10247081" y="4533927"/>
            <a:ext cx="1559557" cy="306955"/>
            <a:chOff x="10247081" y="4533927"/>
            <a:chExt cx="1559557" cy="306955"/>
          </a:xfrm>
        </p:grpSpPr>
        <p:sp>
          <p:nvSpPr>
            <p:cNvPr id="11" name="Rectangle 10">
              <a:extLst>
                <a:ext uri="{FF2B5EF4-FFF2-40B4-BE49-F238E27FC236}">
                  <a16:creationId xmlns:a16="http://schemas.microsoft.com/office/drawing/2014/main" id="{9BA163FB-DB48-9002-E434-E1314F87B7F9}"/>
                </a:ext>
              </a:extLst>
            </p:cNvPr>
            <p:cNvSpPr/>
            <p:nvPr/>
          </p:nvSpPr>
          <p:spPr>
            <a:xfrm>
              <a:off x="10456810" y="4533927"/>
              <a:ext cx="1349828" cy="3069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Decline</a:t>
              </a:r>
            </a:p>
          </p:txBody>
        </p:sp>
        <p:sp>
          <p:nvSpPr>
            <p:cNvPr id="12" name="Right Brace 11">
              <a:extLst>
                <a:ext uri="{FF2B5EF4-FFF2-40B4-BE49-F238E27FC236}">
                  <a16:creationId xmlns:a16="http://schemas.microsoft.com/office/drawing/2014/main" id="{61375A73-4B6E-A4BA-E184-C2AC1237B004}"/>
                </a:ext>
              </a:extLst>
            </p:cNvPr>
            <p:cNvSpPr/>
            <p:nvPr/>
          </p:nvSpPr>
          <p:spPr>
            <a:xfrm>
              <a:off x="10247081" y="4571377"/>
              <a:ext cx="182880" cy="232057"/>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aphicFrame>
        <p:nvGraphicFramePr>
          <p:cNvPr id="17" name="Chart 16">
            <a:extLst>
              <a:ext uri="{FF2B5EF4-FFF2-40B4-BE49-F238E27FC236}">
                <a16:creationId xmlns:a16="http://schemas.microsoft.com/office/drawing/2014/main" id="{F69F15D7-1EE9-2AA5-972C-BA983B4931A2}"/>
              </a:ext>
            </a:extLst>
          </p:cNvPr>
          <p:cNvGraphicFramePr>
            <a:graphicFrameLocks/>
          </p:cNvGraphicFramePr>
          <p:nvPr>
            <p:extLst>
              <p:ext uri="{D42A27DB-BD31-4B8C-83A1-F6EECF244321}">
                <p14:modId xmlns:p14="http://schemas.microsoft.com/office/powerpoint/2010/main" val="3266364282"/>
              </p:ext>
            </p:extLst>
          </p:nvPr>
        </p:nvGraphicFramePr>
        <p:xfrm>
          <a:off x="610533" y="1690688"/>
          <a:ext cx="9636548" cy="4604952"/>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a:extLst>
              <a:ext uri="{FF2B5EF4-FFF2-40B4-BE49-F238E27FC236}">
                <a16:creationId xmlns:a16="http://schemas.microsoft.com/office/drawing/2014/main" id="{CB3CB134-B2F7-33D6-0A7E-6C2596031F0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
        <p:nvSpPr>
          <p:cNvPr id="13" name="Rectangle 12">
            <a:extLst>
              <a:ext uri="{FF2B5EF4-FFF2-40B4-BE49-F238E27FC236}">
                <a16:creationId xmlns:a16="http://schemas.microsoft.com/office/drawing/2014/main" id="{CF25BA13-CF3F-4C24-AAAE-67F711C9A6C0}"/>
              </a:ext>
            </a:extLst>
          </p:cNvPr>
          <p:cNvSpPr/>
          <p:nvPr/>
        </p:nvSpPr>
        <p:spPr>
          <a:xfrm>
            <a:off x="1081132" y="6239303"/>
            <a:ext cx="10066175"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Enrolment numbers taken from School Realities-EMIS (2012 – 2021) released by the DBE, using total numbers for ordinary public and independent schools. </a:t>
            </a:r>
          </a:p>
        </p:txBody>
      </p:sp>
    </p:spTree>
    <p:extLst>
      <p:ext uri="{BB962C8B-B14F-4D97-AF65-F5344CB8AC3E}">
        <p14:creationId xmlns:p14="http://schemas.microsoft.com/office/powerpoint/2010/main" val="27406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349"/>
                                          </p:stCondLst>
                                        </p:cTn>
                                        <p:tgtEl>
                                          <p:spTgt spid="4"/>
                                        </p:tgtEl>
                                        <p:attrNameLst>
                                          <p:attrName>style.visibility</p:attrName>
                                        </p:attrNameLst>
                                      </p:cBhvr>
                                      <p:to>
                                        <p:strVal val="visible"/>
                                      </p:to>
                                    </p:set>
                                  </p:childTnLst>
                                </p:cTn>
                              </p:par>
                            </p:childTnLst>
                          </p:cTn>
                        </p:par>
                        <p:par>
                          <p:cTn id="7" fill="hold">
                            <p:stCondLst>
                              <p:cond delay="350"/>
                            </p:stCondLst>
                            <p:childTnLst>
                              <p:par>
                                <p:cTn id="8" presetID="1" presetClass="entr" presetSubtype="0" fill="hold" nodeType="afterEffect">
                                  <p:stCondLst>
                                    <p:cond delay="0"/>
                                  </p:stCondLst>
                                  <p:childTnLst>
                                    <p:set>
                                      <p:cBhvr>
                                        <p:cTn id="9" dur="1" fill="hold">
                                          <p:stCondLst>
                                            <p:cond delay="349"/>
                                          </p:stCondLst>
                                        </p:cTn>
                                        <p:tgtEl>
                                          <p:spTgt spid="14"/>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nodeType="afterEffect">
                                  <p:stCondLst>
                                    <p:cond delay="0"/>
                                  </p:stCondLst>
                                  <p:childTnLst>
                                    <p:set>
                                      <p:cBhvr>
                                        <p:cTn id="12" dur="1" fill="hold">
                                          <p:stCondLst>
                                            <p:cond delay="349"/>
                                          </p:stCondLst>
                                        </p:cTn>
                                        <p:tgtEl>
                                          <p:spTgt spid="16"/>
                                        </p:tgtEl>
                                        <p:attrNameLst>
                                          <p:attrName>style.visibility</p:attrName>
                                        </p:attrNameLst>
                                      </p:cBhvr>
                                      <p:to>
                                        <p:strVal val="visible"/>
                                      </p:to>
                                    </p:set>
                                  </p:childTnLst>
                                </p:cTn>
                              </p:par>
                            </p:childTnLst>
                          </p:cTn>
                        </p:par>
                        <p:par>
                          <p:cTn id="13" fill="hold">
                            <p:stCondLst>
                              <p:cond delay="1050"/>
                            </p:stCondLst>
                            <p:childTnLst>
                              <p:par>
                                <p:cTn id="14" presetID="1" presetClass="entr" presetSubtype="0" fill="hold" nodeType="afterEffect">
                                  <p:stCondLst>
                                    <p:cond delay="0"/>
                                  </p:stCondLst>
                                  <p:childTnLst>
                                    <p:set>
                                      <p:cBhvr>
                                        <p:cTn id="15" dur="1" fill="hold">
                                          <p:stCondLst>
                                            <p:cond delay="3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(1) </a:t>
            </a:r>
            <a:endParaRPr/>
          </a:p>
        </p:txBody>
      </p:sp>
      <p:sp>
        <p:nvSpPr>
          <p:cNvPr id="166" name="Google Shape;166;p2"/>
          <p:cNvSpPr txBox="1"/>
          <p:nvPr/>
        </p:nvSpPr>
        <p:spPr>
          <a:xfrm>
            <a:off x="918525" y="1638625"/>
            <a:ext cx="10772400" cy="4755118"/>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T</a:t>
            </a:r>
            <a:r>
              <a:rPr lang="en-US" sz="2700" b="0" i="0" u="none" strike="noStrike" cap="none">
                <a:solidFill>
                  <a:schemeClr val="dk1"/>
                </a:solidFill>
                <a:latin typeface="Calibri"/>
                <a:ea typeface="Calibri"/>
                <a:cs typeface="Calibri"/>
                <a:sym typeface="Calibri"/>
              </a:rPr>
              <a:t>he proportion of educators that are 50 years or older has steadily risen between 2012 to 2021 in South Africa.  </a:t>
            </a:r>
            <a:endParaRPr/>
          </a:p>
          <a:p>
            <a:pPr marL="63500" marR="0" lvl="0" indent="0" algn="l" rtl="0">
              <a:spcBef>
                <a:spcPts val="0"/>
              </a:spcBef>
              <a:spcAft>
                <a:spcPts val="0"/>
              </a:spcAft>
              <a:buNone/>
            </a:pPr>
            <a:r>
              <a:rPr lang="en-US" sz="2700" b="0" i="0" u="none" strike="noStrike" cap="none">
                <a:solidFill>
                  <a:schemeClr val="dk1"/>
                </a:solidFill>
                <a:latin typeface="Calibri"/>
                <a:ea typeface="Calibri"/>
                <a:cs typeface="Calibri"/>
                <a:sym typeface="Calibri"/>
              </a:rPr>
              <a:t>	⇒ Nationally a </a:t>
            </a:r>
            <a:r>
              <a:rPr lang="en-US" sz="2700" b="1" i="0" u="none" strike="noStrike" cap="none">
                <a:solidFill>
                  <a:schemeClr val="accent6"/>
                </a:solidFill>
                <a:latin typeface="Calibri"/>
                <a:ea typeface="Calibri"/>
                <a:cs typeface="Calibri"/>
                <a:sym typeface="Calibri"/>
              </a:rPr>
              <a:t>wave of educator retirements is expected</a:t>
            </a:r>
            <a:r>
              <a:rPr lang="en-US" sz="2700" b="0" i="0" u="none" strike="noStrike" cap="none">
                <a:solidFill>
                  <a:schemeClr val="dk1"/>
                </a:solidFill>
                <a:latin typeface="Calibri"/>
                <a:ea typeface="Calibri"/>
                <a:cs typeface="Calibri"/>
                <a:sym typeface="Calibri"/>
              </a:rPr>
              <a:t> as older 	educators reach the standard retirement age of between 60 and 65. </a:t>
            </a:r>
            <a:endParaRPr sz="27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700"/>
              <a:buFont typeface="Calibri"/>
              <a:buNone/>
            </a:pPr>
            <a:r>
              <a:rPr lang="en-US" sz="2700" b="1" i="0" u="none" strike="noStrike" cap="none">
                <a:solidFill>
                  <a:schemeClr val="dk1"/>
                </a:solidFill>
                <a:latin typeface="Calibri"/>
                <a:ea typeface="Calibri"/>
                <a:cs typeface="Calibri"/>
                <a:sym typeface="Calibri"/>
              </a:rPr>
              <a:t>Implications: </a:t>
            </a:r>
            <a:endParaRPr sz="2700" b="1" i="0" u="none" strike="noStrike" cap="none">
              <a:solidFill>
                <a:schemeClr val="dk1"/>
              </a:solidFill>
              <a:latin typeface="Calibri"/>
              <a:ea typeface="Calibri"/>
              <a:cs typeface="Calibri"/>
              <a:sym typeface="Calibri"/>
            </a:endParaRPr>
          </a:p>
          <a:p>
            <a:pPr marL="457200" marR="0" lvl="0" indent="-400050" algn="l" rtl="0">
              <a:spcBef>
                <a:spcPts val="0"/>
              </a:spcBef>
              <a:spcAft>
                <a:spcPts val="0"/>
              </a:spcAft>
              <a:buClr>
                <a:schemeClr val="accent6"/>
              </a:buClr>
              <a:buSzPts val="2700"/>
              <a:buFont typeface="Calibri"/>
              <a:buChar char="●"/>
            </a:pPr>
            <a:r>
              <a:rPr lang="en-US" sz="2700" b="1" i="0" u="none" strike="noStrike" cap="none">
                <a:solidFill>
                  <a:schemeClr val="accent6"/>
                </a:solidFill>
                <a:latin typeface="Calibri"/>
                <a:ea typeface="Calibri"/>
                <a:cs typeface="Calibri"/>
                <a:sym typeface="Calibri"/>
              </a:rPr>
              <a:t>Many more appointments: </a:t>
            </a:r>
            <a:r>
              <a:rPr lang="en-US" sz="2700" b="0" i="0" u="none" strike="noStrike" cap="none">
                <a:solidFill>
                  <a:schemeClr val="dk1"/>
                </a:solidFill>
                <a:latin typeface="Calibri"/>
                <a:ea typeface="Calibri"/>
                <a:cs typeface="Calibri"/>
                <a:sym typeface="Calibri"/>
              </a:rPr>
              <a:t>The retirement wave will open up both teaching &amp; school management &amp; leadership positions &amp; other office-based education specialists. </a:t>
            </a:r>
            <a:endParaRPr sz="2700" b="0" i="0" u="none" strike="noStrike" cap="none">
              <a:solidFill>
                <a:schemeClr val="dk1"/>
              </a:solidFill>
              <a:latin typeface="Calibri"/>
              <a:ea typeface="Calibri"/>
              <a:cs typeface="Calibri"/>
              <a:sym typeface="Calibri"/>
            </a:endParaRPr>
          </a:p>
          <a:p>
            <a:pPr marL="457200" marR="0" lvl="0" indent="-400050" algn="l" rtl="0">
              <a:spcBef>
                <a:spcPts val="0"/>
              </a:spcBef>
              <a:spcAft>
                <a:spcPts val="0"/>
              </a:spcAft>
              <a:buClr>
                <a:schemeClr val="accent6"/>
              </a:buClr>
              <a:buSzPts val="2700"/>
              <a:buFont typeface="Calibri"/>
              <a:buChar char="●"/>
            </a:pPr>
            <a:r>
              <a:rPr lang="en-US" sz="2700" b="1" i="0" u="none" strike="noStrike" cap="none">
                <a:solidFill>
                  <a:schemeClr val="accent6"/>
                </a:solidFill>
                <a:latin typeface="Calibri"/>
                <a:ea typeface="Calibri"/>
                <a:cs typeface="Calibri"/>
                <a:sym typeface="Calibri"/>
              </a:rPr>
              <a:t>Total compensation of educators:</a:t>
            </a:r>
            <a:r>
              <a:rPr lang="en-US" sz="2700" b="0" i="0" u="none" strike="noStrike" cap="none">
                <a:solidFill>
                  <a:schemeClr val="dk1"/>
                </a:solidFill>
                <a:latin typeface="Calibri"/>
                <a:ea typeface="Calibri"/>
                <a:cs typeface="Calibri"/>
                <a:sym typeface="Calibri"/>
              </a:rPr>
              <a:t> Since older teachers earn more, when retiring they are replaced with younger (less costly) teachers. </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EC1B-1F36-B15A-6A7D-5BB4ECE8CBE6}"/>
              </a:ext>
            </a:extLst>
          </p:cNvPr>
          <p:cNvSpPr>
            <a:spLocks noGrp="1"/>
          </p:cNvSpPr>
          <p:nvPr>
            <p:ph type="title"/>
          </p:nvPr>
        </p:nvSpPr>
        <p:spPr/>
        <p:txBody>
          <a:bodyPr/>
          <a:lstStyle/>
          <a:p>
            <a:r>
              <a:rPr lang="en-ZA" dirty="0"/>
              <a:t>Provincial enrolment trends (2012-2021)</a:t>
            </a:r>
          </a:p>
        </p:txBody>
      </p:sp>
      <p:sp>
        <p:nvSpPr>
          <p:cNvPr id="3" name="Rectangle 2">
            <a:extLst>
              <a:ext uri="{FF2B5EF4-FFF2-40B4-BE49-F238E27FC236}">
                <a16:creationId xmlns:a16="http://schemas.microsoft.com/office/drawing/2014/main" id="{81C16FEF-9D5A-5E57-0019-87008603BEF6}"/>
              </a:ext>
            </a:extLst>
          </p:cNvPr>
          <p:cNvSpPr/>
          <p:nvPr/>
        </p:nvSpPr>
        <p:spPr>
          <a:xfrm>
            <a:off x="1081132" y="6239303"/>
            <a:ext cx="10066175"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Enrolment numbers taken from School Realities-EMIS (2012 – 2021) released by the DBE, using total numbers for ordinary public and independent schools. </a:t>
            </a:r>
          </a:p>
        </p:txBody>
      </p:sp>
      <p:graphicFrame>
        <p:nvGraphicFramePr>
          <p:cNvPr id="17" name="Chart 16">
            <a:extLst>
              <a:ext uri="{FF2B5EF4-FFF2-40B4-BE49-F238E27FC236}">
                <a16:creationId xmlns:a16="http://schemas.microsoft.com/office/drawing/2014/main" id="{F69F15D7-1EE9-2AA5-972C-BA983B4931A2}"/>
              </a:ext>
            </a:extLst>
          </p:cNvPr>
          <p:cNvGraphicFramePr>
            <a:graphicFrameLocks/>
          </p:cNvGraphicFramePr>
          <p:nvPr>
            <p:extLst>
              <p:ext uri="{D42A27DB-BD31-4B8C-83A1-F6EECF244321}">
                <p14:modId xmlns:p14="http://schemas.microsoft.com/office/powerpoint/2010/main" val="2643106507"/>
              </p:ext>
            </p:extLst>
          </p:nvPr>
        </p:nvGraphicFramePr>
        <p:xfrm>
          <a:off x="610533" y="1690688"/>
          <a:ext cx="9461935" cy="460495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Rounded Corners 3">
            <a:extLst>
              <a:ext uri="{FF2B5EF4-FFF2-40B4-BE49-F238E27FC236}">
                <a16:creationId xmlns:a16="http://schemas.microsoft.com/office/drawing/2014/main" id="{C8C05AEC-3DF7-03A6-FF84-7FD83C39DF18}"/>
              </a:ext>
            </a:extLst>
          </p:cNvPr>
          <p:cNvSpPr/>
          <p:nvPr/>
        </p:nvSpPr>
        <p:spPr>
          <a:xfrm>
            <a:off x="9722394" y="3198040"/>
            <a:ext cx="2119086" cy="159024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DA0000"/>
                </a:solidFill>
              </a:rPr>
              <a:t>Enrolment in Eastern Cape ordinary schools </a:t>
            </a:r>
          </a:p>
          <a:p>
            <a:pPr algn="ctr"/>
            <a:r>
              <a:rPr lang="en-ZA" sz="2800" b="1" dirty="0">
                <a:solidFill>
                  <a:srgbClr val="DA0000"/>
                </a:solidFill>
              </a:rPr>
              <a:t>decreased by 5% </a:t>
            </a:r>
          </a:p>
          <a:p>
            <a:pPr algn="ctr"/>
            <a:r>
              <a:rPr lang="en-ZA" b="1" dirty="0">
                <a:solidFill>
                  <a:srgbClr val="DA0000"/>
                </a:solidFill>
              </a:rPr>
              <a:t>from 2012 to 2021</a:t>
            </a:r>
          </a:p>
        </p:txBody>
      </p:sp>
      <p:sp>
        <p:nvSpPr>
          <p:cNvPr id="5" name="Oval 4">
            <a:extLst>
              <a:ext uri="{FF2B5EF4-FFF2-40B4-BE49-F238E27FC236}">
                <a16:creationId xmlns:a16="http://schemas.microsoft.com/office/drawing/2014/main" id="{B2FCB2E2-89B9-9060-F072-18E0DB2C632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Tree>
    <p:extLst>
      <p:ext uri="{BB962C8B-B14F-4D97-AF65-F5344CB8AC3E}">
        <p14:creationId xmlns:p14="http://schemas.microsoft.com/office/powerpoint/2010/main" val="4247933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7C4876-934A-2165-A31F-9AC9EED3CCAA}"/>
              </a:ext>
            </a:extLst>
          </p:cNvPr>
          <p:cNvPicPr>
            <a:picLocks noChangeAspect="1"/>
          </p:cNvPicPr>
          <p:nvPr/>
        </p:nvPicPr>
        <p:blipFill>
          <a:blip r:embed="rId2"/>
          <a:stretch>
            <a:fillRect/>
          </a:stretch>
        </p:blipFill>
        <p:spPr>
          <a:xfrm>
            <a:off x="4675856" y="1079619"/>
            <a:ext cx="6538527" cy="4663844"/>
          </a:xfrm>
          <a:prstGeom prst="rect">
            <a:avLst/>
          </a:prstGeom>
        </p:spPr>
      </p:pic>
      <p:sp>
        <p:nvSpPr>
          <p:cNvPr id="2" name="Title 1">
            <a:extLst>
              <a:ext uri="{FF2B5EF4-FFF2-40B4-BE49-F238E27FC236}">
                <a16:creationId xmlns:a16="http://schemas.microsoft.com/office/drawing/2014/main" id="{8BA03026-1364-CA83-7C36-8C57D6B6651D}"/>
              </a:ext>
            </a:extLst>
          </p:cNvPr>
          <p:cNvSpPr>
            <a:spLocks noGrp="1"/>
          </p:cNvSpPr>
          <p:nvPr>
            <p:ph type="title"/>
          </p:nvPr>
        </p:nvSpPr>
        <p:spPr/>
        <p:txBody>
          <a:bodyPr/>
          <a:lstStyle/>
          <a:p>
            <a:r>
              <a:rPr lang="en-ZA" sz="4200" dirty="0"/>
              <a:t>Correlation between population and enrolment growth</a:t>
            </a:r>
            <a:br>
              <a:rPr lang="en-ZA" sz="4200" dirty="0"/>
            </a:br>
            <a:r>
              <a:rPr lang="en-ZA" sz="4200" dirty="0"/>
              <a:t>(2012-2021)</a:t>
            </a:r>
          </a:p>
        </p:txBody>
      </p:sp>
      <p:sp>
        <p:nvSpPr>
          <p:cNvPr id="11" name="Rectangle 10">
            <a:extLst>
              <a:ext uri="{FF2B5EF4-FFF2-40B4-BE49-F238E27FC236}">
                <a16:creationId xmlns:a16="http://schemas.microsoft.com/office/drawing/2014/main" id="{B52BCF8C-8E64-E05B-5DDD-E435934DE228}"/>
              </a:ext>
            </a:extLst>
          </p:cNvPr>
          <p:cNvSpPr/>
          <p:nvPr/>
        </p:nvSpPr>
        <p:spPr>
          <a:xfrm>
            <a:off x="4595294" y="6084558"/>
            <a:ext cx="6996484"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 specific data V4.5 for school-aged population (Ages 7-18) estimates and enrolment taken from School Realities-EMIS (2012 – 2021) released by the DBE, for numbers on ordinary public and independent schools (</a:t>
            </a:r>
            <a:r>
              <a:rPr lang="en-US" sz="1100" dirty="0">
                <a:hlinkClick r:id="rId3"/>
              </a:rPr>
              <a:t>Statistical Publications (education.gov.za)</a:t>
            </a:r>
            <a:r>
              <a:rPr lang="en-US" sz="1100" dirty="0"/>
              <a:t>)</a:t>
            </a:r>
            <a:endParaRPr lang="en-ZA" sz="1100" i="1" dirty="0"/>
          </a:p>
        </p:txBody>
      </p:sp>
      <p:sp>
        <p:nvSpPr>
          <p:cNvPr id="4" name="Rectangle: Rounded Corners 3">
            <a:extLst>
              <a:ext uri="{FF2B5EF4-FFF2-40B4-BE49-F238E27FC236}">
                <a16:creationId xmlns:a16="http://schemas.microsoft.com/office/drawing/2014/main" id="{B55021AE-E19A-BBC0-C45B-225D5273230E}"/>
              </a:ext>
            </a:extLst>
          </p:cNvPr>
          <p:cNvSpPr/>
          <p:nvPr/>
        </p:nvSpPr>
        <p:spPr>
          <a:xfrm>
            <a:off x="5449427" y="1695018"/>
            <a:ext cx="1472963" cy="282077"/>
          </a:xfrm>
          <a:prstGeom prst="roundRect">
            <a:avLst/>
          </a:prstGeom>
          <a:solidFill>
            <a:schemeClr val="bg1">
              <a:lumMod val="9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solidFill>
                  <a:sysClr val="windowText" lastClr="000000"/>
                </a:solidFill>
              </a:rPr>
              <a:t>R</a:t>
            </a:r>
            <a:r>
              <a:rPr lang="en-ZA" sz="1600" baseline="30000" dirty="0">
                <a:solidFill>
                  <a:sysClr val="windowText" lastClr="000000"/>
                </a:solidFill>
              </a:rPr>
              <a:t>2</a:t>
            </a:r>
            <a:r>
              <a:rPr lang="en-ZA" sz="1600" dirty="0">
                <a:solidFill>
                  <a:sysClr val="windowText" lastClr="000000"/>
                </a:solidFill>
              </a:rPr>
              <a:t> =  0.9025</a:t>
            </a:r>
          </a:p>
        </p:txBody>
      </p:sp>
      <p:sp>
        <p:nvSpPr>
          <p:cNvPr id="18" name="Rectangle 17">
            <a:extLst>
              <a:ext uri="{FF2B5EF4-FFF2-40B4-BE49-F238E27FC236}">
                <a16:creationId xmlns:a16="http://schemas.microsoft.com/office/drawing/2014/main" id="{44E12848-585C-0E99-0306-FFB2CFE29768}"/>
              </a:ext>
            </a:extLst>
          </p:cNvPr>
          <p:cNvSpPr/>
          <p:nvPr/>
        </p:nvSpPr>
        <p:spPr>
          <a:xfrm>
            <a:off x="5370286" y="5021943"/>
            <a:ext cx="580571" cy="19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bg1">
                    <a:lumMod val="65000"/>
                  </a:schemeClr>
                </a:solidFill>
              </a:rPr>
              <a:t>45˚</a:t>
            </a:r>
          </a:p>
        </p:txBody>
      </p:sp>
      <p:sp>
        <p:nvSpPr>
          <p:cNvPr id="19" name="Arc 18">
            <a:extLst>
              <a:ext uri="{FF2B5EF4-FFF2-40B4-BE49-F238E27FC236}">
                <a16:creationId xmlns:a16="http://schemas.microsoft.com/office/drawing/2014/main" id="{36AFFF74-6B1D-7747-0329-DD9A515646E6}"/>
              </a:ext>
            </a:extLst>
          </p:cNvPr>
          <p:cNvSpPr/>
          <p:nvPr/>
        </p:nvSpPr>
        <p:spPr>
          <a:xfrm>
            <a:off x="4963885" y="4738914"/>
            <a:ext cx="957941" cy="938896"/>
          </a:xfrm>
          <a:prstGeom prst="arc">
            <a:avLst>
              <a:gd name="adj1" fmla="val 18884976"/>
              <a:gd name="adj2" fmla="val 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AB9D620C-7695-ED0D-B02F-0168DED23093}"/>
              </a:ext>
            </a:extLst>
          </p:cNvPr>
          <p:cNvSpPr/>
          <p:nvPr/>
        </p:nvSpPr>
        <p:spPr>
          <a:xfrm>
            <a:off x="8461829" y="3894688"/>
            <a:ext cx="2891969" cy="105652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C00000"/>
                </a:solidFill>
              </a:rPr>
              <a:t>Strong positive correlation between population and enrolment growth between 2012 and 2021</a:t>
            </a:r>
          </a:p>
        </p:txBody>
      </p:sp>
      <p:sp>
        <p:nvSpPr>
          <p:cNvPr id="5" name="Oval 4">
            <a:extLst>
              <a:ext uri="{FF2B5EF4-FFF2-40B4-BE49-F238E27FC236}">
                <a16:creationId xmlns:a16="http://schemas.microsoft.com/office/drawing/2014/main" id="{DB0EACEB-8860-D9DF-2702-050ADC3803A5}"/>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Tree>
    <p:extLst>
      <p:ext uri="{BB962C8B-B14F-4D97-AF65-F5344CB8AC3E}">
        <p14:creationId xmlns:p14="http://schemas.microsoft.com/office/powerpoint/2010/main" val="394876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200" y="365125"/>
            <a:ext cx="11003280" cy="1325563"/>
          </a:xfrm>
        </p:spPr>
        <p:txBody>
          <a:bodyPr>
            <a:normAutofit/>
          </a:bodyPr>
          <a:lstStyle/>
          <a:p>
            <a:r>
              <a:rPr lang="en-US" dirty="0"/>
              <a:t>Projected growth in school-aged population</a:t>
            </a:r>
          </a:p>
        </p:txBody>
      </p:sp>
      <p:sp>
        <p:nvSpPr>
          <p:cNvPr id="6" name="Oval 5">
            <a:extLst>
              <a:ext uri="{FF2B5EF4-FFF2-40B4-BE49-F238E27FC236}">
                <a16:creationId xmlns:a16="http://schemas.microsoft.com/office/drawing/2014/main" id="{E5236989-484F-028B-4CE4-C000C37C0F4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graphicFrame>
        <p:nvGraphicFramePr>
          <p:cNvPr id="16" name="Chart 15">
            <a:extLst>
              <a:ext uri="{FF2B5EF4-FFF2-40B4-BE49-F238E27FC236}">
                <a16:creationId xmlns:a16="http://schemas.microsoft.com/office/drawing/2014/main" id="{10399120-2460-26AA-805D-D170853E30A2}"/>
              </a:ext>
            </a:extLst>
          </p:cNvPr>
          <p:cNvGraphicFramePr>
            <a:graphicFrameLocks/>
          </p:cNvGraphicFramePr>
          <p:nvPr>
            <p:extLst>
              <p:ext uri="{D42A27DB-BD31-4B8C-83A1-F6EECF244321}">
                <p14:modId xmlns:p14="http://schemas.microsoft.com/office/powerpoint/2010/main" val="1148914032"/>
              </p:ext>
            </p:extLst>
          </p:nvPr>
        </p:nvGraphicFramePr>
        <p:xfrm>
          <a:off x="838201" y="2364917"/>
          <a:ext cx="10667999" cy="329870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18038009-28E3-2F21-7DDC-EDD61BF087C0}"/>
              </a:ext>
            </a:extLst>
          </p:cNvPr>
          <p:cNvSpPr/>
          <p:nvPr/>
        </p:nvSpPr>
        <p:spPr>
          <a:xfrm>
            <a:off x="631709" y="6395895"/>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age-specific estimates from the model V4.5 for children aged 7-18 by province</a:t>
            </a:r>
          </a:p>
        </p:txBody>
      </p:sp>
      <p:sp>
        <p:nvSpPr>
          <p:cNvPr id="10" name="Rectangle 9">
            <a:extLst>
              <a:ext uri="{FF2B5EF4-FFF2-40B4-BE49-F238E27FC236}">
                <a16:creationId xmlns:a16="http://schemas.microsoft.com/office/drawing/2014/main" id="{507D2F9B-E8FF-A8F0-56D3-2690A06B3FF0}"/>
              </a:ext>
            </a:extLst>
          </p:cNvPr>
          <p:cNvSpPr/>
          <p:nvPr/>
        </p:nvSpPr>
        <p:spPr>
          <a:xfrm>
            <a:off x="631708" y="6189166"/>
            <a:ext cx="10309108" cy="20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i="1" dirty="0">
                <a:solidFill>
                  <a:schemeClr val="tx1">
                    <a:lumMod val="50000"/>
                    <a:lumOff val="50000"/>
                  </a:schemeClr>
                </a:solidFill>
              </a:rPr>
              <a:t>Note: Period 2021 </a:t>
            </a:r>
            <a:r>
              <a:rPr lang="en-US" sz="1400" i="1" dirty="0">
                <a:solidFill>
                  <a:schemeClr val="tx1">
                    <a:lumMod val="50000"/>
                    <a:lumOff val="50000"/>
                  </a:schemeClr>
                </a:solidFill>
              </a:rPr>
              <a:t>–</a:t>
            </a:r>
            <a:r>
              <a:rPr lang="en-ZA" sz="1400" i="1" dirty="0">
                <a:solidFill>
                  <a:schemeClr val="tx1">
                    <a:lumMod val="50000"/>
                    <a:lumOff val="50000"/>
                  </a:schemeClr>
                </a:solidFill>
              </a:rPr>
              <a:t> 2030 is the same timeframe, nine years, as 2012 </a:t>
            </a:r>
            <a:r>
              <a:rPr lang="en-US" sz="1400" i="1" dirty="0">
                <a:solidFill>
                  <a:schemeClr val="tx1">
                    <a:lumMod val="50000"/>
                    <a:lumOff val="50000"/>
                  </a:schemeClr>
                </a:solidFill>
              </a:rPr>
              <a:t>–</a:t>
            </a:r>
            <a:r>
              <a:rPr lang="en-ZA" sz="1400" i="1" dirty="0">
                <a:solidFill>
                  <a:schemeClr val="tx1">
                    <a:lumMod val="50000"/>
                    <a:lumOff val="50000"/>
                  </a:schemeClr>
                </a:solidFill>
              </a:rPr>
              <a:t> 2021. </a:t>
            </a:r>
          </a:p>
        </p:txBody>
      </p:sp>
      <p:cxnSp>
        <p:nvCxnSpPr>
          <p:cNvPr id="25" name="Straight Connector 24">
            <a:extLst>
              <a:ext uri="{FF2B5EF4-FFF2-40B4-BE49-F238E27FC236}">
                <a16:creationId xmlns:a16="http://schemas.microsoft.com/office/drawing/2014/main" id="{FADDA078-DD9D-047E-4037-D6516EC09634}"/>
              </a:ext>
            </a:extLst>
          </p:cNvPr>
          <p:cNvCxnSpPr>
            <a:cxnSpLocks/>
          </p:cNvCxnSpPr>
          <p:nvPr/>
        </p:nvCxnSpPr>
        <p:spPr>
          <a:xfrm>
            <a:off x="10371507"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2804551-0ACE-FFE3-23C9-CFA2DF5931E3}"/>
              </a:ext>
            </a:extLst>
          </p:cNvPr>
          <p:cNvCxnSpPr>
            <a:cxnSpLocks/>
          </p:cNvCxnSpPr>
          <p:nvPr/>
        </p:nvCxnSpPr>
        <p:spPr>
          <a:xfrm>
            <a:off x="10371507"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Rectangle: Rounded Corners 26">
            <a:extLst>
              <a:ext uri="{FF2B5EF4-FFF2-40B4-BE49-F238E27FC236}">
                <a16:creationId xmlns:a16="http://schemas.microsoft.com/office/drawing/2014/main" id="{2AF8D97F-C66E-7912-9752-C614AD0C6ED2}"/>
              </a:ext>
            </a:extLst>
          </p:cNvPr>
          <p:cNvSpPr/>
          <p:nvPr/>
        </p:nvSpPr>
        <p:spPr>
          <a:xfrm>
            <a:off x="1604188" y="2289167"/>
            <a:ext cx="4361184" cy="127596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solidFill>
                  <a:srgbClr val="C00000"/>
                </a:solidFill>
              </a:rPr>
              <a:t>Population of children aged 7-18 in the Eastern Cape, is expected to </a:t>
            </a:r>
            <a:r>
              <a:rPr lang="en-ZA" b="1" u="sng" dirty="0">
                <a:solidFill>
                  <a:srgbClr val="C00000"/>
                </a:solidFill>
              </a:rPr>
              <a:t>decrease</a:t>
            </a:r>
            <a:r>
              <a:rPr lang="en-ZA" b="1" dirty="0">
                <a:solidFill>
                  <a:srgbClr val="C00000"/>
                </a:solidFill>
              </a:rPr>
              <a:t> by </a:t>
            </a:r>
          </a:p>
          <a:p>
            <a:r>
              <a:rPr lang="en-ZA" sz="2400" b="1" dirty="0">
                <a:solidFill>
                  <a:srgbClr val="C00000"/>
                </a:solidFill>
              </a:rPr>
              <a:t>~235K children (-15%) </a:t>
            </a:r>
          </a:p>
          <a:p>
            <a:r>
              <a:rPr lang="en-ZA" b="1" dirty="0">
                <a:solidFill>
                  <a:srgbClr val="C00000"/>
                </a:solidFill>
              </a:rPr>
              <a:t>from 2021 to 2030</a:t>
            </a:r>
          </a:p>
        </p:txBody>
      </p:sp>
    </p:spTree>
    <p:extLst>
      <p:ext uri="{BB962C8B-B14F-4D97-AF65-F5344CB8AC3E}">
        <p14:creationId xmlns:p14="http://schemas.microsoft.com/office/powerpoint/2010/main" val="386368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School aged-population estimates to 2030</a:t>
            </a:r>
          </a:p>
        </p:txBody>
      </p:sp>
      <p:sp>
        <p:nvSpPr>
          <p:cNvPr id="5" name="Arrow: Chevron 4">
            <a:extLst>
              <a:ext uri="{FF2B5EF4-FFF2-40B4-BE49-F238E27FC236}">
                <a16:creationId xmlns:a16="http://schemas.microsoft.com/office/drawing/2014/main" id="{F029C403-4A27-979A-39CA-F5820F25CEC4}"/>
              </a:ext>
            </a:extLst>
          </p:cNvPr>
          <p:cNvSpPr/>
          <p:nvPr/>
        </p:nvSpPr>
        <p:spPr>
          <a:xfrm>
            <a:off x="6532171" y="2287502"/>
            <a:ext cx="228600" cy="3383280"/>
          </a:xfrm>
          <a:prstGeom prst="chevron">
            <a:avLst>
              <a:gd name="adj" fmla="val 87736"/>
            </a:avLst>
          </a:prstGeom>
          <a:solidFill>
            <a:schemeClr val="bg1">
              <a:lumMod val="7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ZA">
              <a:solidFill>
                <a:schemeClr val="tx1"/>
              </a:solidFill>
            </a:endParaRPr>
          </a:p>
        </p:txBody>
      </p:sp>
      <p:graphicFrame>
        <p:nvGraphicFramePr>
          <p:cNvPr id="4" name="Table 3">
            <a:extLst>
              <a:ext uri="{FF2B5EF4-FFF2-40B4-BE49-F238E27FC236}">
                <a16:creationId xmlns:a16="http://schemas.microsoft.com/office/drawing/2014/main" id="{14D25E11-A4DF-506A-C876-24845AF1EDAF}"/>
              </a:ext>
            </a:extLst>
          </p:cNvPr>
          <p:cNvGraphicFramePr>
            <a:graphicFrameLocks noGrp="1"/>
          </p:cNvGraphicFramePr>
          <p:nvPr>
            <p:extLst>
              <p:ext uri="{D42A27DB-BD31-4B8C-83A1-F6EECF244321}">
                <p14:modId xmlns:p14="http://schemas.microsoft.com/office/powerpoint/2010/main" val="1147855641"/>
              </p:ext>
            </p:extLst>
          </p:nvPr>
        </p:nvGraphicFramePr>
        <p:xfrm>
          <a:off x="675251" y="2303392"/>
          <a:ext cx="5556738" cy="3620755"/>
        </p:xfrm>
        <a:graphic>
          <a:graphicData uri="http://schemas.openxmlformats.org/drawingml/2006/table">
            <a:tbl>
              <a:tblPr>
                <a:tableStyleId>{2D5ABB26-0587-4C30-8999-92F81FD0307C}</a:tableStyleId>
              </a:tblPr>
              <a:tblGrid>
                <a:gridCol w="808797">
                  <a:extLst>
                    <a:ext uri="{9D8B030D-6E8A-4147-A177-3AD203B41FA5}">
                      <a16:colId xmlns:a16="http://schemas.microsoft.com/office/drawing/2014/main" val="516863382"/>
                    </a:ext>
                  </a:extLst>
                </a:gridCol>
                <a:gridCol w="1037060">
                  <a:extLst>
                    <a:ext uri="{9D8B030D-6E8A-4147-A177-3AD203B41FA5}">
                      <a16:colId xmlns:a16="http://schemas.microsoft.com/office/drawing/2014/main" val="1585661228"/>
                    </a:ext>
                  </a:extLst>
                </a:gridCol>
                <a:gridCol w="1037060">
                  <a:extLst>
                    <a:ext uri="{9D8B030D-6E8A-4147-A177-3AD203B41FA5}">
                      <a16:colId xmlns:a16="http://schemas.microsoft.com/office/drawing/2014/main" val="1907150568"/>
                    </a:ext>
                  </a:extLst>
                </a:gridCol>
                <a:gridCol w="1037060">
                  <a:extLst>
                    <a:ext uri="{9D8B030D-6E8A-4147-A177-3AD203B41FA5}">
                      <a16:colId xmlns:a16="http://schemas.microsoft.com/office/drawing/2014/main" val="2642870464"/>
                    </a:ext>
                  </a:extLst>
                </a:gridCol>
                <a:gridCol w="151297">
                  <a:extLst>
                    <a:ext uri="{9D8B030D-6E8A-4147-A177-3AD203B41FA5}">
                      <a16:colId xmlns:a16="http://schemas.microsoft.com/office/drawing/2014/main" val="2582826377"/>
                    </a:ext>
                  </a:extLst>
                </a:gridCol>
                <a:gridCol w="742732">
                  <a:extLst>
                    <a:ext uri="{9D8B030D-6E8A-4147-A177-3AD203B41FA5}">
                      <a16:colId xmlns:a16="http://schemas.microsoft.com/office/drawing/2014/main" val="998109714"/>
                    </a:ext>
                  </a:extLst>
                </a:gridCol>
                <a:gridCol w="742732">
                  <a:extLst>
                    <a:ext uri="{9D8B030D-6E8A-4147-A177-3AD203B41FA5}">
                      <a16:colId xmlns:a16="http://schemas.microsoft.com/office/drawing/2014/main" val="615981784"/>
                    </a:ext>
                  </a:extLst>
                </a:gridCol>
              </a:tblGrid>
              <a:tr h="298258">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600" b="1" u="none" strike="noStrike" dirty="0">
                          <a:effectLst/>
                        </a:rPr>
                        <a:t>Number of children Aged 7-18</a:t>
                      </a:r>
                      <a:endParaRPr lang="en-US" sz="16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b"/>
                      <a:r>
                        <a:rPr lang="en-US" sz="1600" b="1" u="none" strike="noStrike" dirty="0">
                          <a:effectLst/>
                        </a:rPr>
                        <a:t>Growth </a:t>
                      </a:r>
                    </a:p>
                    <a:p>
                      <a:pPr algn="ctr" fontAlgn="b"/>
                      <a:r>
                        <a:rPr lang="en-US" sz="1600" b="0" u="none" strike="noStrike" dirty="0">
                          <a:effectLst/>
                        </a:rPr>
                        <a:t>'12-21</a:t>
                      </a:r>
                      <a:endParaRPr lang="en-US" sz="16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rowSpan="2">
                  <a:txBody>
                    <a:bodyPr/>
                    <a:lstStyle/>
                    <a:p>
                      <a:pPr algn="ctr" fontAlgn="b"/>
                      <a:r>
                        <a:rPr lang="en-US" sz="1600" b="1" u="none" strike="noStrike" dirty="0">
                          <a:effectLst/>
                        </a:rPr>
                        <a:t>Growth </a:t>
                      </a:r>
                    </a:p>
                    <a:p>
                      <a:pPr algn="ctr" fontAlgn="b"/>
                      <a:r>
                        <a:rPr lang="en-US" sz="1600" b="0" u="none" strike="noStrike" dirty="0">
                          <a:effectLst/>
                        </a:rPr>
                        <a:t>'21-30</a:t>
                      </a:r>
                      <a:endParaRPr lang="en-US" sz="16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549625"/>
                  </a:ext>
                </a:extLst>
              </a:tr>
              <a:tr h="0">
                <a:tc>
                  <a:txBody>
                    <a:bodyPr/>
                    <a:lstStyle/>
                    <a:p>
                      <a:pPr algn="l" fontAlgn="b"/>
                      <a:r>
                        <a:rPr lang="en-US" sz="1600" b="1" u="none" strike="noStrike" dirty="0">
                          <a:effectLst/>
                        </a:rPr>
                        <a:t>Province</a:t>
                      </a:r>
                      <a:endParaRPr lang="en-US" sz="16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2012</a:t>
                      </a:r>
                      <a:endParaRPr lang="en-US"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2021</a:t>
                      </a:r>
                      <a:endParaRPr lang="en-US"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2030E</a:t>
                      </a:r>
                      <a:endParaRPr lang="en-US"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pPr algn="ctr" fontAlgn="b"/>
                      <a:r>
                        <a:rPr lang="en-US" sz="1400" b="1" u="none" strike="noStrike" dirty="0">
                          <a:effectLst/>
                        </a:rPr>
                        <a:t>Growth </a:t>
                      </a:r>
                    </a:p>
                    <a:p>
                      <a:pPr algn="ctr" fontAlgn="b"/>
                      <a:r>
                        <a:rPr lang="en-US" sz="1400" b="1" u="none" strike="noStrike" dirty="0">
                          <a:effectLst/>
                        </a:rPr>
                        <a:t>'12-21</a:t>
                      </a:r>
                      <a:endParaRPr lang="en-US" sz="1400" b="1"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r>
                        <a:rPr lang="en-US" sz="1400" b="1" u="none" strike="noStrike" dirty="0">
                          <a:effectLst/>
                        </a:rPr>
                        <a:t>Growth </a:t>
                      </a:r>
                    </a:p>
                    <a:p>
                      <a:pPr algn="ctr" fontAlgn="b"/>
                      <a:r>
                        <a:rPr lang="en-US" sz="1400" b="1" u="none" strike="noStrike" dirty="0">
                          <a:effectLst/>
                        </a:rPr>
                        <a:t>'21-30</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7452664"/>
                  </a:ext>
                </a:extLst>
              </a:tr>
              <a:tr h="0">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4064039"/>
                  </a:ext>
                </a:extLst>
              </a:tr>
              <a:tr h="298258">
                <a:tc>
                  <a:txBody>
                    <a:bodyPr/>
                    <a:lstStyle/>
                    <a:p>
                      <a:pPr algn="l" fontAlgn="b"/>
                      <a:r>
                        <a:rPr lang="en-US" sz="1600" b="0" i="0" u="none" strike="noStrike" dirty="0">
                          <a:solidFill>
                            <a:srgbClr val="000000"/>
                          </a:solidFill>
                          <a:effectLst/>
                          <a:latin typeface="Calibri" panose="020F0502020204030204" pitchFamily="34" charset="0"/>
                        </a:rPr>
                        <a:t>EC</a:t>
                      </a:r>
                    </a:p>
                  </a:txBody>
                  <a:tcPr marL="9525" marR="9525" marT="9525" marB="0" anchor="ctr">
                    <a:solidFill>
                      <a:schemeClr val="accent1">
                        <a:lumMod val="40000"/>
                        <a:lumOff val="6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1 657 202</a:t>
                      </a:r>
                    </a:p>
                  </a:txBody>
                  <a:tcPr marL="9525" marR="9525" marT="9525" marB="0" anchor="ctr">
                    <a:solidFill>
                      <a:schemeClr val="accent1">
                        <a:lumMod val="40000"/>
                        <a:lumOff val="6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1 598 475</a:t>
                      </a:r>
                    </a:p>
                  </a:txBody>
                  <a:tcPr marL="9525" marR="9525" marT="9525" marB="0" anchor="ctr">
                    <a:solidFill>
                      <a:schemeClr val="accent1">
                        <a:lumMod val="40000"/>
                        <a:lumOff val="6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1 361 637</a:t>
                      </a:r>
                    </a:p>
                  </a:txBody>
                  <a:tcPr marL="9525" marR="9525" marT="9525" marB="0" anchor="ctr">
                    <a:solidFill>
                      <a:schemeClr val="accent1">
                        <a:lumMod val="40000"/>
                        <a:lumOff val="6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r" fontAlgn="b"/>
                      <a:r>
                        <a:rPr lang="en-US" sz="1600" b="0" i="1" u="none" strike="noStrike" dirty="0">
                          <a:solidFill>
                            <a:srgbClr val="000000"/>
                          </a:solidFill>
                          <a:effectLst/>
                          <a:latin typeface="Calibri" panose="020F0502020204030204" pitchFamily="34" charset="0"/>
                        </a:rPr>
                        <a:t>-4%</a:t>
                      </a:r>
                    </a:p>
                  </a:txBody>
                  <a:tcPr marL="9525" marR="9525" marT="9525" marB="0" anchor="ctr">
                    <a:solidFill>
                      <a:schemeClr val="accent1">
                        <a:lumMod val="40000"/>
                        <a:lumOff val="60000"/>
                      </a:schemeClr>
                    </a:solidFill>
                  </a:tcPr>
                </a:tc>
                <a:tc>
                  <a:txBody>
                    <a:bodyPr/>
                    <a:lstStyle/>
                    <a:p>
                      <a:pPr algn="r" fontAlgn="b"/>
                      <a:r>
                        <a:rPr lang="en-US" sz="1600" b="0" i="1" u="none" strike="noStrike" dirty="0">
                          <a:solidFill>
                            <a:srgbClr val="000000"/>
                          </a:solidFill>
                          <a:effectLst/>
                          <a:latin typeface="Calibri" panose="020F0502020204030204" pitchFamily="34" charset="0"/>
                        </a:rPr>
                        <a:t>-15%</a:t>
                      </a:r>
                    </a:p>
                  </a:txBody>
                  <a:tcPr marL="9525" marR="9525" marT="9525" marB="0" anchor="ctr">
                    <a:solidFill>
                      <a:schemeClr val="accent1">
                        <a:lumMod val="40000"/>
                        <a:lumOff val="60000"/>
                      </a:schemeClr>
                    </a:solidFill>
                  </a:tcPr>
                </a:tc>
                <a:extLst>
                  <a:ext uri="{0D108BD9-81ED-4DB2-BD59-A6C34878D82A}">
                    <a16:rowId xmlns:a16="http://schemas.microsoft.com/office/drawing/2014/main" val="801669649"/>
                  </a:ext>
                </a:extLst>
              </a:tr>
              <a:tr h="298258">
                <a:tc>
                  <a:txBody>
                    <a:bodyPr/>
                    <a:lstStyle/>
                    <a:p>
                      <a:pPr algn="l" fontAlgn="b"/>
                      <a:r>
                        <a:rPr lang="en-US" sz="1600" b="0" i="0" u="none" strike="noStrike" dirty="0">
                          <a:solidFill>
                            <a:srgbClr val="000000"/>
                          </a:solidFill>
                          <a:effectLst/>
                          <a:latin typeface="Calibri" panose="020F0502020204030204" pitchFamily="34" charset="0"/>
                        </a:rPr>
                        <a:t>FS</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 592 445</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676 489</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650 820</a:t>
                      </a:r>
                    </a:p>
                  </a:txBody>
                  <a:tcPr marL="9525" marR="9525" marT="9525" marB="0" anchor="ctr">
                    <a:solidFill>
                      <a:schemeClr val="bg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en-US" sz="1600" b="0" i="1" u="none" strike="noStrike">
                          <a:solidFill>
                            <a:srgbClr val="000000"/>
                          </a:solidFill>
                          <a:effectLst/>
                          <a:latin typeface="Calibri" panose="020F0502020204030204" pitchFamily="34" charset="0"/>
                        </a:rPr>
                        <a:t>14%</a:t>
                      </a: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-4%</a:t>
                      </a:r>
                    </a:p>
                  </a:txBody>
                  <a:tcPr marL="9525" marR="9525" marT="9525" marB="0" anchor="ctr">
                    <a:solidFill>
                      <a:schemeClr val="bg1"/>
                    </a:solidFill>
                  </a:tcPr>
                </a:tc>
                <a:extLst>
                  <a:ext uri="{0D108BD9-81ED-4DB2-BD59-A6C34878D82A}">
                    <a16:rowId xmlns:a16="http://schemas.microsoft.com/office/drawing/2014/main" val="673561344"/>
                  </a:ext>
                </a:extLst>
              </a:tr>
              <a:tr h="298258">
                <a:tc>
                  <a:txBody>
                    <a:bodyPr/>
                    <a:lstStyle/>
                    <a:p>
                      <a:pPr algn="l" fontAlgn="b"/>
                      <a:r>
                        <a:rPr lang="en-US" sz="1600" b="0" i="0" u="none" strike="noStrike" dirty="0">
                          <a:solidFill>
                            <a:srgbClr val="000000"/>
                          </a:solidFill>
                          <a:effectLst/>
                          <a:latin typeface="Calibri" panose="020F0502020204030204" pitchFamily="34" charset="0"/>
                        </a:rPr>
                        <a:t>GP</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1 962 793</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2 498 533</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3 180 884</a:t>
                      </a:r>
                    </a:p>
                  </a:txBody>
                  <a:tcPr marL="9525" marR="9525" marT="9525" marB="0" anchor="ctr">
                    <a:solidFill>
                      <a:schemeClr val="bg1"/>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ctr">
                    <a:solidFill>
                      <a:schemeClr val="bg1"/>
                    </a:solidFill>
                  </a:tcPr>
                </a:tc>
                <a:tc>
                  <a:txBody>
                    <a:bodyPr/>
                    <a:lstStyle/>
                    <a:p>
                      <a:pPr algn="r" fontAlgn="b"/>
                      <a:r>
                        <a:rPr lang="en-US" sz="1600" b="0" i="1" u="none" strike="noStrike">
                          <a:solidFill>
                            <a:srgbClr val="000000"/>
                          </a:solidFill>
                          <a:effectLst/>
                          <a:latin typeface="Calibri" panose="020F0502020204030204" pitchFamily="34" charset="0"/>
                        </a:rPr>
                        <a:t>27%</a:t>
                      </a: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27%</a:t>
                      </a:r>
                    </a:p>
                  </a:txBody>
                  <a:tcPr marL="9525" marR="9525" marT="9525" marB="0" anchor="ctr">
                    <a:solidFill>
                      <a:schemeClr val="bg1"/>
                    </a:solidFill>
                  </a:tcPr>
                </a:tc>
                <a:extLst>
                  <a:ext uri="{0D108BD9-81ED-4DB2-BD59-A6C34878D82A}">
                    <a16:rowId xmlns:a16="http://schemas.microsoft.com/office/drawing/2014/main" val="2291247585"/>
                  </a:ext>
                </a:extLst>
              </a:tr>
              <a:tr h="298258">
                <a:tc>
                  <a:txBody>
                    <a:bodyPr/>
                    <a:lstStyle/>
                    <a:p>
                      <a:pPr algn="l" fontAlgn="b"/>
                      <a:r>
                        <a:rPr lang="en-US" sz="1600" b="0" i="0" u="none" strike="noStrike" dirty="0">
                          <a:solidFill>
                            <a:srgbClr val="000000"/>
                          </a:solidFill>
                          <a:effectLst/>
                          <a:latin typeface="Calibri" panose="020F0502020204030204" pitchFamily="34" charset="0"/>
                        </a:rPr>
                        <a:t>KN</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2 485 822</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2 690 378</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2 657 716</a:t>
                      </a:r>
                    </a:p>
                  </a:txBody>
                  <a:tcPr marL="9525" marR="9525" marT="9525" marB="0" anchor="ctr">
                    <a:solidFill>
                      <a:schemeClr val="bg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8%</a:t>
                      </a: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-1%</a:t>
                      </a:r>
                    </a:p>
                  </a:txBody>
                  <a:tcPr marL="9525" marR="9525" marT="9525" marB="0" anchor="ctr">
                    <a:solidFill>
                      <a:schemeClr val="bg1"/>
                    </a:solidFill>
                  </a:tcPr>
                </a:tc>
                <a:extLst>
                  <a:ext uri="{0D108BD9-81ED-4DB2-BD59-A6C34878D82A}">
                    <a16:rowId xmlns:a16="http://schemas.microsoft.com/office/drawing/2014/main" val="892316890"/>
                  </a:ext>
                </a:extLst>
              </a:tr>
              <a:tr h="298258">
                <a:tc>
                  <a:txBody>
                    <a:bodyPr/>
                    <a:lstStyle/>
                    <a:p>
                      <a:pPr algn="l" fontAlgn="b"/>
                      <a:r>
                        <a:rPr lang="en-US" sz="1600" b="0" i="0" u="none" strike="noStrike" dirty="0">
                          <a:solidFill>
                            <a:srgbClr val="000000"/>
                          </a:solidFill>
                          <a:effectLst/>
                          <a:latin typeface="Calibri" panose="020F0502020204030204" pitchFamily="34" charset="0"/>
                        </a:rPr>
                        <a:t>LP</a:t>
                      </a:r>
                    </a:p>
                  </a:txBody>
                  <a:tcPr marL="9525" marR="9525" marT="9525" marB="0" anchor="ctr">
                    <a:noFill/>
                  </a:tcPr>
                </a:tc>
                <a:tc>
                  <a:txBody>
                    <a:bodyPr/>
                    <a:lstStyle/>
                    <a:p>
                      <a:pPr algn="ctr" fontAlgn="b"/>
                      <a:r>
                        <a:rPr lang="en-US" sz="1600" b="0" i="0" u="none" strike="noStrike">
                          <a:solidFill>
                            <a:srgbClr val="000000"/>
                          </a:solidFill>
                          <a:effectLst/>
                          <a:latin typeface="Calibri" panose="020F0502020204030204" pitchFamily="34" charset="0"/>
                        </a:rPr>
                        <a:t>1 395 864</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1 507 386</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1 612 125</a:t>
                      </a:r>
                    </a:p>
                  </a:txBody>
                  <a:tcPr marL="9525" marR="9525" marT="9525" marB="0" anchor="ctr">
                    <a:no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r" fontAlgn="b"/>
                      <a:r>
                        <a:rPr lang="en-US" sz="1600" b="0" i="1" u="none" strike="noStrike" dirty="0">
                          <a:solidFill>
                            <a:srgbClr val="000000"/>
                          </a:solidFill>
                          <a:effectLst/>
                          <a:latin typeface="Calibri" panose="020F0502020204030204" pitchFamily="34" charset="0"/>
                        </a:rPr>
                        <a:t>8%</a:t>
                      </a:r>
                    </a:p>
                  </a:txBody>
                  <a:tcPr marL="9525" marR="9525" marT="9525" marB="0" anchor="ctr">
                    <a:noFill/>
                  </a:tcPr>
                </a:tc>
                <a:tc>
                  <a:txBody>
                    <a:bodyPr/>
                    <a:lstStyle/>
                    <a:p>
                      <a:pPr algn="r" fontAlgn="b"/>
                      <a:r>
                        <a:rPr lang="en-US" sz="1600" b="0" i="1" u="none" strike="noStrike" dirty="0">
                          <a:solidFill>
                            <a:srgbClr val="000000"/>
                          </a:solidFill>
                          <a:effectLst/>
                          <a:latin typeface="Calibri" panose="020F0502020204030204" pitchFamily="34" charset="0"/>
                        </a:rPr>
                        <a:t>7%</a:t>
                      </a:r>
                    </a:p>
                  </a:txBody>
                  <a:tcPr marL="9525" marR="9525" marT="9525" marB="0" anchor="ctr">
                    <a:noFill/>
                  </a:tcPr>
                </a:tc>
                <a:extLst>
                  <a:ext uri="{0D108BD9-81ED-4DB2-BD59-A6C34878D82A}">
                    <a16:rowId xmlns:a16="http://schemas.microsoft.com/office/drawing/2014/main" val="2518578234"/>
                  </a:ext>
                </a:extLst>
              </a:tr>
              <a:tr h="298258">
                <a:tc>
                  <a:txBody>
                    <a:bodyPr/>
                    <a:lstStyle/>
                    <a:p>
                      <a:pPr algn="l" fontAlgn="b"/>
                      <a:r>
                        <a:rPr lang="en-US" sz="1600" b="0" i="0" u="none" strike="noStrike" dirty="0">
                          <a:solidFill>
                            <a:srgbClr val="000000"/>
                          </a:solidFill>
                          <a:effectLst/>
                          <a:latin typeface="Calibri" panose="020F0502020204030204" pitchFamily="34" charset="0"/>
                        </a:rPr>
                        <a:t>MP</a:t>
                      </a:r>
                    </a:p>
                  </a:txBody>
                  <a:tcPr marL="9525" marR="9525" marT="9525" marB="0" anchor="ctr">
                    <a:noFill/>
                  </a:tcPr>
                </a:tc>
                <a:tc>
                  <a:txBody>
                    <a:bodyPr/>
                    <a:lstStyle/>
                    <a:p>
                      <a:pPr algn="ctr" fontAlgn="b"/>
                      <a:r>
                        <a:rPr lang="en-US" sz="1600" b="0" i="0" u="none" strike="noStrike">
                          <a:solidFill>
                            <a:srgbClr val="000000"/>
                          </a:solidFill>
                          <a:effectLst/>
                          <a:latin typeface="Calibri" panose="020F0502020204030204" pitchFamily="34" charset="0"/>
                        </a:rPr>
                        <a:t> 977 749</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1 100 594</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1 165 728</a:t>
                      </a:r>
                    </a:p>
                  </a:txBody>
                  <a:tcPr marL="9525" marR="9525" marT="9525" marB="0" anchor="ctr">
                    <a:no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r" fontAlgn="b"/>
                      <a:r>
                        <a:rPr lang="en-US" sz="1600" b="0" i="1" u="none" strike="noStrike">
                          <a:solidFill>
                            <a:srgbClr val="000000"/>
                          </a:solidFill>
                          <a:effectLst/>
                          <a:latin typeface="Calibri" panose="020F0502020204030204" pitchFamily="34" charset="0"/>
                        </a:rPr>
                        <a:t>13%</a:t>
                      </a:r>
                    </a:p>
                  </a:txBody>
                  <a:tcPr marL="9525" marR="9525" marT="9525" marB="0" anchor="ctr">
                    <a:noFill/>
                  </a:tcPr>
                </a:tc>
                <a:tc>
                  <a:txBody>
                    <a:bodyPr/>
                    <a:lstStyle/>
                    <a:p>
                      <a:pPr algn="r" fontAlgn="b"/>
                      <a:r>
                        <a:rPr lang="en-US" sz="1600" b="0" i="1" u="none" strike="noStrike" dirty="0">
                          <a:solidFill>
                            <a:srgbClr val="000000"/>
                          </a:solidFill>
                          <a:effectLst/>
                          <a:latin typeface="Calibri" panose="020F0502020204030204" pitchFamily="34" charset="0"/>
                        </a:rPr>
                        <a:t>6%</a:t>
                      </a:r>
                    </a:p>
                  </a:txBody>
                  <a:tcPr marL="9525" marR="9525" marT="9525" marB="0" anchor="ctr">
                    <a:noFill/>
                  </a:tcPr>
                </a:tc>
                <a:extLst>
                  <a:ext uri="{0D108BD9-81ED-4DB2-BD59-A6C34878D82A}">
                    <a16:rowId xmlns:a16="http://schemas.microsoft.com/office/drawing/2014/main" val="2746264994"/>
                  </a:ext>
                </a:extLst>
              </a:tr>
              <a:tr h="298258">
                <a:tc>
                  <a:txBody>
                    <a:bodyPr/>
                    <a:lstStyle/>
                    <a:p>
                      <a:pPr algn="l" fontAlgn="b"/>
                      <a:r>
                        <a:rPr lang="en-US" sz="1600" b="0" i="0" u="none" strike="noStrike">
                          <a:solidFill>
                            <a:srgbClr val="000000"/>
                          </a:solidFill>
                          <a:effectLst/>
                          <a:latin typeface="Calibri" panose="020F0502020204030204" pitchFamily="34" charset="0"/>
                        </a:rPr>
                        <a:t>NC</a:t>
                      </a:r>
                    </a:p>
                  </a:txBody>
                  <a:tcPr marL="9525" marR="9525" marT="9525" marB="0" anchor="ctr">
                    <a:noFill/>
                  </a:tcPr>
                </a:tc>
                <a:tc>
                  <a:txBody>
                    <a:bodyPr/>
                    <a:lstStyle/>
                    <a:p>
                      <a:pPr algn="ctr" fontAlgn="b"/>
                      <a:r>
                        <a:rPr lang="en-US" sz="1600" b="0" i="0" u="none" strike="noStrike">
                          <a:solidFill>
                            <a:srgbClr val="000000"/>
                          </a:solidFill>
                          <a:effectLst/>
                          <a:latin typeface="Calibri" panose="020F0502020204030204" pitchFamily="34" charset="0"/>
                        </a:rPr>
                        <a:t> 254 075</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 277 560</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 281 208</a:t>
                      </a:r>
                    </a:p>
                  </a:txBody>
                  <a:tcPr marL="9525" marR="9525" marT="9525" marB="0" anchor="ctr">
                    <a:no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r" fontAlgn="b"/>
                      <a:r>
                        <a:rPr lang="en-US" sz="1600" b="0" i="1" u="none" strike="noStrike" dirty="0">
                          <a:solidFill>
                            <a:srgbClr val="000000"/>
                          </a:solidFill>
                          <a:effectLst/>
                          <a:latin typeface="Calibri" panose="020F0502020204030204" pitchFamily="34" charset="0"/>
                        </a:rPr>
                        <a:t>9%</a:t>
                      </a:r>
                    </a:p>
                  </a:txBody>
                  <a:tcPr marL="9525" marR="9525" marT="9525" marB="0" anchor="ctr">
                    <a:noFill/>
                  </a:tcPr>
                </a:tc>
                <a:tc>
                  <a:txBody>
                    <a:bodyPr/>
                    <a:lstStyle/>
                    <a:p>
                      <a:pPr algn="r" fontAlgn="b"/>
                      <a:r>
                        <a:rPr lang="en-US" sz="1600" b="0" i="1" u="none" strike="noStrike" dirty="0">
                          <a:solidFill>
                            <a:srgbClr val="000000"/>
                          </a:solidFill>
                          <a:effectLst/>
                          <a:latin typeface="Calibri" panose="020F0502020204030204" pitchFamily="34" charset="0"/>
                        </a:rPr>
                        <a:t>1%</a:t>
                      </a:r>
                    </a:p>
                  </a:txBody>
                  <a:tcPr marL="9525" marR="9525" marT="9525" marB="0" anchor="ctr">
                    <a:noFill/>
                  </a:tcPr>
                </a:tc>
                <a:extLst>
                  <a:ext uri="{0D108BD9-81ED-4DB2-BD59-A6C34878D82A}">
                    <a16:rowId xmlns:a16="http://schemas.microsoft.com/office/drawing/2014/main" val="3642519840"/>
                  </a:ext>
                </a:extLst>
              </a:tr>
              <a:tr h="298258">
                <a:tc>
                  <a:txBody>
                    <a:bodyPr/>
                    <a:lstStyle/>
                    <a:p>
                      <a:pPr algn="l" fontAlgn="b"/>
                      <a:r>
                        <a:rPr lang="en-US" sz="1600" b="0" i="0" u="none" strike="noStrike" dirty="0">
                          <a:solidFill>
                            <a:srgbClr val="000000"/>
                          </a:solidFill>
                          <a:effectLst/>
                          <a:latin typeface="Calibri" panose="020F0502020204030204" pitchFamily="34" charset="0"/>
                        </a:rPr>
                        <a:t>NW</a:t>
                      </a:r>
                    </a:p>
                  </a:txBody>
                  <a:tcPr marL="9525" marR="9525" marT="9525" marB="0" anchor="ctr">
                    <a:noFill/>
                  </a:tcPr>
                </a:tc>
                <a:tc>
                  <a:txBody>
                    <a:bodyPr/>
                    <a:lstStyle/>
                    <a:p>
                      <a:pPr algn="ctr" fontAlgn="b"/>
                      <a:r>
                        <a:rPr lang="en-US" sz="1600" b="0" i="0" u="none" strike="noStrike">
                          <a:solidFill>
                            <a:srgbClr val="000000"/>
                          </a:solidFill>
                          <a:effectLst/>
                          <a:latin typeface="Calibri" panose="020F0502020204030204" pitchFamily="34" charset="0"/>
                        </a:rPr>
                        <a:t> 742 943</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 893 530</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 930 323</a:t>
                      </a:r>
                    </a:p>
                  </a:txBody>
                  <a:tcPr marL="9525" marR="9525" marT="9525" marB="0" anchor="ctr">
                    <a:no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r" fontAlgn="b"/>
                      <a:r>
                        <a:rPr lang="en-US" sz="1600" b="0" i="1" u="none" strike="noStrike" dirty="0">
                          <a:solidFill>
                            <a:srgbClr val="000000"/>
                          </a:solidFill>
                          <a:effectLst/>
                          <a:latin typeface="Calibri" panose="020F0502020204030204" pitchFamily="34" charset="0"/>
                        </a:rPr>
                        <a:t>20%</a:t>
                      </a:r>
                    </a:p>
                  </a:txBody>
                  <a:tcPr marL="9525" marR="9525" marT="9525" marB="0" anchor="ctr">
                    <a:noFill/>
                  </a:tcPr>
                </a:tc>
                <a:tc>
                  <a:txBody>
                    <a:bodyPr/>
                    <a:lstStyle/>
                    <a:p>
                      <a:pPr algn="r" fontAlgn="b"/>
                      <a:r>
                        <a:rPr lang="en-US" sz="1600" b="0" i="1" u="none" strike="noStrike" dirty="0">
                          <a:solidFill>
                            <a:srgbClr val="000000"/>
                          </a:solidFill>
                          <a:effectLst/>
                          <a:latin typeface="Calibri" panose="020F0502020204030204" pitchFamily="34" charset="0"/>
                        </a:rPr>
                        <a:t>4%</a:t>
                      </a:r>
                    </a:p>
                  </a:txBody>
                  <a:tcPr marL="9525" marR="9525" marT="9525" marB="0" anchor="ctr">
                    <a:noFill/>
                  </a:tcPr>
                </a:tc>
                <a:extLst>
                  <a:ext uri="{0D108BD9-81ED-4DB2-BD59-A6C34878D82A}">
                    <a16:rowId xmlns:a16="http://schemas.microsoft.com/office/drawing/2014/main" val="3107278432"/>
                  </a:ext>
                </a:extLst>
              </a:tr>
              <a:tr h="298258">
                <a:tc>
                  <a:txBody>
                    <a:bodyPr/>
                    <a:lstStyle/>
                    <a:p>
                      <a:pPr algn="l" fontAlgn="b"/>
                      <a:r>
                        <a:rPr lang="en-US" sz="1600" b="0" i="0" u="none" strike="noStrike" dirty="0">
                          <a:solidFill>
                            <a:srgbClr val="000000"/>
                          </a:solidFill>
                          <a:effectLst/>
                          <a:latin typeface="Calibri" panose="020F0502020204030204" pitchFamily="34" charset="0"/>
                        </a:rPr>
                        <a:t>WC</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1 068 009</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1 298 801</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1 496 731</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US" sz="1600" b="0" i="1" u="none" strike="noStrike" dirty="0">
                          <a:solidFill>
                            <a:srgbClr val="000000"/>
                          </a:solidFill>
                          <a:effectLst/>
                          <a:latin typeface="Calibri" panose="020F0502020204030204" pitchFamily="34" charset="0"/>
                        </a:rPr>
                        <a:t>22%</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US" sz="1600" b="0" i="1" u="none" strike="noStrike" dirty="0">
                          <a:solidFill>
                            <a:srgbClr val="000000"/>
                          </a:solidFill>
                          <a:effectLst/>
                          <a:latin typeface="Calibri" panose="020F0502020204030204" pitchFamily="34" charset="0"/>
                        </a:rPr>
                        <a:t>15%</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928656"/>
                  </a:ext>
                </a:extLst>
              </a:tr>
              <a:tr h="190832">
                <a:tc>
                  <a:txBody>
                    <a:bodyPr/>
                    <a:lstStyle/>
                    <a:p>
                      <a:pPr algn="l" fontAlgn="b"/>
                      <a:r>
                        <a:rPr lang="en-US" sz="1600" b="1" i="0" u="none" strike="noStrike">
                          <a:solidFill>
                            <a:srgbClr val="000000"/>
                          </a:solidFill>
                          <a:effectLst/>
                          <a:latin typeface="Calibri" panose="020F0502020204030204" pitchFamily="34" charset="0"/>
                        </a:rPr>
                        <a:t>Total</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600" b="1" i="0" u="none" strike="noStrike">
                          <a:solidFill>
                            <a:srgbClr val="000000"/>
                          </a:solidFill>
                          <a:effectLst/>
                          <a:latin typeface="Calibri" panose="020F0502020204030204" pitchFamily="34" charset="0"/>
                        </a:rPr>
                        <a:t>11 136 902</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600" b="1" i="0" u="none" strike="noStrike" dirty="0">
                          <a:solidFill>
                            <a:srgbClr val="000000"/>
                          </a:solidFill>
                          <a:effectLst/>
                          <a:latin typeface="Calibri" panose="020F0502020204030204" pitchFamily="34" charset="0"/>
                        </a:rPr>
                        <a:t>12 541 746</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600" b="1" i="0" u="none" strike="noStrike" dirty="0">
                          <a:solidFill>
                            <a:srgbClr val="000000"/>
                          </a:solidFill>
                          <a:effectLst/>
                          <a:latin typeface="Calibri" panose="020F0502020204030204" pitchFamily="34" charset="0"/>
                        </a:rPr>
                        <a:t>13 337 172</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r" fontAlgn="b"/>
                      <a:r>
                        <a:rPr lang="en-US" sz="1600" b="1" i="1" u="none" strike="noStrike" dirty="0">
                          <a:solidFill>
                            <a:srgbClr val="000000"/>
                          </a:solidFill>
                          <a:effectLst/>
                          <a:latin typeface="Calibri" panose="020F0502020204030204" pitchFamily="34" charset="0"/>
                        </a:rPr>
                        <a:t>13%</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r" fontAlgn="b"/>
                      <a:r>
                        <a:rPr lang="en-US" sz="1600" b="1" i="1" u="none" strike="noStrike" dirty="0">
                          <a:solidFill>
                            <a:srgbClr val="000000"/>
                          </a:solidFill>
                          <a:effectLst/>
                          <a:latin typeface="Calibri" panose="020F0502020204030204" pitchFamily="34" charset="0"/>
                        </a:rPr>
                        <a:t>6%</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790151857"/>
                  </a:ext>
                </a:extLst>
              </a:tr>
            </a:tbl>
          </a:graphicData>
        </a:graphic>
      </p:graphicFrame>
      <p:sp>
        <p:nvSpPr>
          <p:cNvPr id="8" name="Oval 7">
            <a:extLst>
              <a:ext uri="{FF2B5EF4-FFF2-40B4-BE49-F238E27FC236}">
                <a16:creationId xmlns:a16="http://schemas.microsoft.com/office/drawing/2014/main" id="{5D31C5F6-65C5-4CBC-1E25-9B1CB8FEDBA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
        <p:nvSpPr>
          <p:cNvPr id="9" name="Rectangle 8">
            <a:extLst>
              <a:ext uri="{FF2B5EF4-FFF2-40B4-BE49-F238E27FC236}">
                <a16:creationId xmlns:a16="http://schemas.microsoft.com/office/drawing/2014/main" id="{41965B44-3965-0AED-CA3F-60E02EDC763C}"/>
              </a:ext>
            </a:extLst>
          </p:cNvPr>
          <p:cNvSpPr/>
          <p:nvPr/>
        </p:nvSpPr>
        <p:spPr>
          <a:xfrm>
            <a:off x="631709" y="6395895"/>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age-specific estimates from the model V4.5 for children aged 7-18 by province</a:t>
            </a:r>
          </a:p>
        </p:txBody>
      </p:sp>
      <p:sp>
        <p:nvSpPr>
          <p:cNvPr id="10" name="Rectangle 9">
            <a:extLst>
              <a:ext uri="{FF2B5EF4-FFF2-40B4-BE49-F238E27FC236}">
                <a16:creationId xmlns:a16="http://schemas.microsoft.com/office/drawing/2014/main" id="{F619E5A2-4E33-2E65-7268-84B67A986C00}"/>
              </a:ext>
            </a:extLst>
          </p:cNvPr>
          <p:cNvSpPr/>
          <p:nvPr/>
        </p:nvSpPr>
        <p:spPr>
          <a:xfrm>
            <a:off x="631708" y="6189166"/>
            <a:ext cx="10309108" cy="20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i="1" dirty="0">
                <a:solidFill>
                  <a:schemeClr val="tx1">
                    <a:lumMod val="50000"/>
                    <a:lumOff val="50000"/>
                  </a:schemeClr>
                </a:solidFill>
              </a:rPr>
              <a:t>Note: Period 2021 </a:t>
            </a:r>
            <a:r>
              <a:rPr lang="en-US" sz="1400" i="1" dirty="0">
                <a:solidFill>
                  <a:schemeClr val="tx1">
                    <a:lumMod val="50000"/>
                    <a:lumOff val="50000"/>
                  </a:schemeClr>
                </a:solidFill>
              </a:rPr>
              <a:t>–</a:t>
            </a:r>
            <a:r>
              <a:rPr lang="en-ZA" sz="1400" i="1" dirty="0">
                <a:solidFill>
                  <a:schemeClr val="tx1">
                    <a:lumMod val="50000"/>
                    <a:lumOff val="50000"/>
                  </a:schemeClr>
                </a:solidFill>
              </a:rPr>
              <a:t> 2030 is the same timeframe, nine years, as 2012 </a:t>
            </a:r>
            <a:r>
              <a:rPr lang="en-US" sz="1400" i="1" dirty="0">
                <a:solidFill>
                  <a:schemeClr val="tx1">
                    <a:lumMod val="50000"/>
                    <a:lumOff val="50000"/>
                  </a:schemeClr>
                </a:solidFill>
              </a:rPr>
              <a:t>–</a:t>
            </a:r>
            <a:r>
              <a:rPr lang="en-ZA" sz="1400" i="1" dirty="0">
                <a:solidFill>
                  <a:schemeClr val="tx1">
                    <a:lumMod val="50000"/>
                    <a:lumOff val="50000"/>
                  </a:schemeClr>
                </a:solidFill>
              </a:rPr>
              <a:t> 2021. </a:t>
            </a:r>
          </a:p>
        </p:txBody>
      </p:sp>
      <p:graphicFrame>
        <p:nvGraphicFramePr>
          <p:cNvPr id="12" name="Chart 11">
            <a:extLst>
              <a:ext uri="{FF2B5EF4-FFF2-40B4-BE49-F238E27FC236}">
                <a16:creationId xmlns:a16="http://schemas.microsoft.com/office/drawing/2014/main" id="{3507B3BD-1FE5-40B2-BEA9-EB142FB7A8E3}"/>
              </a:ext>
            </a:extLst>
          </p:cNvPr>
          <p:cNvGraphicFramePr>
            <a:graphicFrameLocks/>
          </p:cNvGraphicFramePr>
          <p:nvPr>
            <p:extLst>
              <p:ext uri="{D42A27DB-BD31-4B8C-83A1-F6EECF244321}">
                <p14:modId xmlns:p14="http://schemas.microsoft.com/office/powerpoint/2010/main" val="1189370918"/>
              </p:ext>
            </p:extLst>
          </p:nvPr>
        </p:nvGraphicFramePr>
        <p:xfrm>
          <a:off x="7060954" y="2044869"/>
          <a:ext cx="4455795" cy="3879278"/>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a16="http://schemas.microsoft.com/office/drawing/2014/main" id="{D38A2D22-E6C3-9F21-4414-0B3389D439F0}"/>
              </a:ext>
            </a:extLst>
          </p:cNvPr>
          <p:cNvSpPr/>
          <p:nvPr/>
        </p:nvSpPr>
        <p:spPr>
          <a:xfrm>
            <a:off x="9347907" y="2857104"/>
            <a:ext cx="787779" cy="379832"/>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1,60M</a:t>
            </a:r>
          </a:p>
        </p:txBody>
      </p:sp>
      <p:sp>
        <p:nvSpPr>
          <p:cNvPr id="18" name="Rectangle 17">
            <a:extLst>
              <a:ext uri="{FF2B5EF4-FFF2-40B4-BE49-F238E27FC236}">
                <a16:creationId xmlns:a16="http://schemas.microsoft.com/office/drawing/2014/main" id="{F9E9F1A7-2576-FECF-95F0-8110002768D2}"/>
              </a:ext>
            </a:extLst>
          </p:cNvPr>
          <p:cNvSpPr/>
          <p:nvPr/>
        </p:nvSpPr>
        <p:spPr>
          <a:xfrm>
            <a:off x="8016147" y="3153593"/>
            <a:ext cx="787779" cy="379832"/>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1,66M</a:t>
            </a:r>
          </a:p>
        </p:txBody>
      </p:sp>
      <p:cxnSp>
        <p:nvCxnSpPr>
          <p:cNvPr id="19" name="Straight Connector 18">
            <a:extLst>
              <a:ext uri="{FF2B5EF4-FFF2-40B4-BE49-F238E27FC236}">
                <a16:creationId xmlns:a16="http://schemas.microsoft.com/office/drawing/2014/main" id="{6E435A61-5836-D29D-6CC2-8D7FF69875AB}"/>
              </a:ext>
            </a:extLst>
          </p:cNvPr>
          <p:cNvCxnSpPr>
            <a:cxnSpLocks/>
          </p:cNvCxnSpPr>
          <p:nvPr/>
        </p:nvCxnSpPr>
        <p:spPr>
          <a:xfrm flipV="1">
            <a:off x="9769832" y="3236936"/>
            <a:ext cx="0" cy="2053340"/>
          </a:xfrm>
          <a:prstGeom prst="line">
            <a:avLst/>
          </a:prstGeom>
          <a:ln w="28575">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8252FD83-752C-27D9-526F-C926A03BF8A2}"/>
              </a:ext>
            </a:extLst>
          </p:cNvPr>
          <p:cNvSpPr/>
          <p:nvPr/>
        </p:nvSpPr>
        <p:spPr>
          <a:xfrm>
            <a:off x="10832547" y="3153593"/>
            <a:ext cx="787779" cy="379832"/>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1,36M</a:t>
            </a:r>
          </a:p>
        </p:txBody>
      </p:sp>
    </p:spTree>
    <p:extLst>
      <p:ext uri="{BB962C8B-B14F-4D97-AF65-F5344CB8AC3E}">
        <p14:creationId xmlns:p14="http://schemas.microsoft.com/office/powerpoint/2010/main" val="4228341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40F3-EBB1-595D-8F17-CB23FFC46160}"/>
              </a:ext>
            </a:extLst>
          </p:cNvPr>
          <p:cNvSpPr>
            <a:spLocks noGrp="1"/>
          </p:cNvSpPr>
          <p:nvPr>
            <p:ph type="title"/>
          </p:nvPr>
        </p:nvSpPr>
        <p:spPr/>
        <p:txBody>
          <a:bodyPr/>
          <a:lstStyle/>
          <a:p>
            <a:r>
              <a:rPr lang="en-ZA" dirty="0"/>
              <a:t>Public and independent school growth</a:t>
            </a:r>
          </a:p>
        </p:txBody>
      </p:sp>
      <p:sp>
        <p:nvSpPr>
          <p:cNvPr id="3" name="Text Placeholder 2">
            <a:extLst>
              <a:ext uri="{FF2B5EF4-FFF2-40B4-BE49-F238E27FC236}">
                <a16:creationId xmlns:a16="http://schemas.microsoft.com/office/drawing/2014/main" id="{D5F0ADFF-561A-864D-DFCD-508B2AC0D36D}"/>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D4D6B73E-5FC8-91F6-58EB-EC9BA92D572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Tree>
    <p:extLst>
      <p:ext uri="{BB962C8B-B14F-4D97-AF65-F5344CB8AC3E}">
        <p14:creationId xmlns:p14="http://schemas.microsoft.com/office/powerpoint/2010/main" val="3205933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7C33-AB91-1DD3-C183-4C7A5544EF22}"/>
              </a:ext>
            </a:extLst>
          </p:cNvPr>
          <p:cNvSpPr>
            <a:spLocks noGrp="1"/>
          </p:cNvSpPr>
          <p:nvPr>
            <p:ph type="title"/>
          </p:nvPr>
        </p:nvSpPr>
        <p:spPr/>
        <p:txBody>
          <a:bodyPr/>
          <a:lstStyle/>
          <a:p>
            <a:r>
              <a:rPr lang="en-ZA" dirty="0"/>
              <a:t>Educator, school and enrolment growth</a:t>
            </a:r>
          </a:p>
        </p:txBody>
      </p:sp>
      <p:graphicFrame>
        <p:nvGraphicFramePr>
          <p:cNvPr id="4" name="Table 3">
            <a:extLst>
              <a:ext uri="{FF2B5EF4-FFF2-40B4-BE49-F238E27FC236}">
                <a16:creationId xmlns:a16="http://schemas.microsoft.com/office/drawing/2014/main" id="{0671B2AF-CBAD-92DE-ED2A-782C91766511}"/>
              </a:ext>
            </a:extLst>
          </p:cNvPr>
          <p:cNvGraphicFramePr>
            <a:graphicFrameLocks noGrp="1"/>
          </p:cNvGraphicFramePr>
          <p:nvPr>
            <p:extLst>
              <p:ext uri="{D42A27DB-BD31-4B8C-83A1-F6EECF244321}">
                <p14:modId xmlns:p14="http://schemas.microsoft.com/office/powerpoint/2010/main" val="2283942965"/>
              </p:ext>
            </p:extLst>
          </p:nvPr>
        </p:nvGraphicFramePr>
        <p:xfrm>
          <a:off x="631707" y="1771032"/>
          <a:ext cx="10515602" cy="4087483"/>
        </p:xfrm>
        <a:graphic>
          <a:graphicData uri="http://schemas.openxmlformats.org/drawingml/2006/table">
            <a:tbl>
              <a:tblPr/>
              <a:tblGrid>
                <a:gridCol w="911343">
                  <a:extLst>
                    <a:ext uri="{9D8B030D-6E8A-4147-A177-3AD203B41FA5}">
                      <a16:colId xmlns:a16="http://schemas.microsoft.com/office/drawing/2014/main" val="1767453583"/>
                    </a:ext>
                  </a:extLst>
                </a:gridCol>
                <a:gridCol w="1420659">
                  <a:extLst>
                    <a:ext uri="{9D8B030D-6E8A-4147-A177-3AD203B41FA5}">
                      <a16:colId xmlns:a16="http://schemas.microsoft.com/office/drawing/2014/main" val="2041230699"/>
                    </a:ext>
                  </a:extLst>
                </a:gridCol>
                <a:gridCol w="1554668">
                  <a:extLst>
                    <a:ext uri="{9D8B030D-6E8A-4147-A177-3AD203B41FA5}">
                      <a16:colId xmlns:a16="http://schemas.microsoft.com/office/drawing/2014/main" val="3185064984"/>
                    </a:ext>
                  </a:extLst>
                </a:gridCol>
                <a:gridCol w="205130">
                  <a:extLst>
                    <a:ext uri="{9D8B030D-6E8A-4147-A177-3AD203B41FA5}">
                      <a16:colId xmlns:a16="http://schemas.microsoft.com/office/drawing/2014/main" val="2304658889"/>
                    </a:ext>
                  </a:extLst>
                </a:gridCol>
                <a:gridCol w="1554668">
                  <a:extLst>
                    <a:ext uri="{9D8B030D-6E8A-4147-A177-3AD203B41FA5}">
                      <a16:colId xmlns:a16="http://schemas.microsoft.com/office/drawing/2014/main" val="2498553981"/>
                    </a:ext>
                  </a:extLst>
                </a:gridCol>
                <a:gridCol w="1554668">
                  <a:extLst>
                    <a:ext uri="{9D8B030D-6E8A-4147-A177-3AD203B41FA5}">
                      <a16:colId xmlns:a16="http://schemas.microsoft.com/office/drawing/2014/main" val="2250454731"/>
                    </a:ext>
                  </a:extLst>
                </a:gridCol>
                <a:gridCol w="1554668">
                  <a:extLst>
                    <a:ext uri="{9D8B030D-6E8A-4147-A177-3AD203B41FA5}">
                      <a16:colId xmlns:a16="http://schemas.microsoft.com/office/drawing/2014/main" val="591293990"/>
                    </a:ext>
                  </a:extLst>
                </a:gridCol>
                <a:gridCol w="205130">
                  <a:extLst>
                    <a:ext uri="{9D8B030D-6E8A-4147-A177-3AD203B41FA5}">
                      <a16:colId xmlns:a16="http://schemas.microsoft.com/office/drawing/2014/main" val="1980839658"/>
                    </a:ext>
                  </a:extLst>
                </a:gridCol>
                <a:gridCol w="1554668">
                  <a:extLst>
                    <a:ext uri="{9D8B030D-6E8A-4147-A177-3AD203B41FA5}">
                      <a16:colId xmlns:a16="http://schemas.microsoft.com/office/drawing/2014/main" val="1911353586"/>
                    </a:ext>
                  </a:extLst>
                </a:gridCol>
              </a:tblGrid>
              <a:tr h="346063">
                <a:tc>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ctr" rtl="0" fontAlgn="b"/>
                      <a:r>
                        <a:rPr lang="en-US" sz="1800" b="1" i="1" u="none" strike="noStrike">
                          <a:solidFill>
                            <a:srgbClr val="000000"/>
                          </a:solidFill>
                          <a:effectLst/>
                          <a:latin typeface="Calibri" panose="020F0502020204030204" pitchFamily="34" charset="0"/>
                        </a:rPr>
                        <a:t>% growth from 2012 - 2021</a:t>
                      </a:r>
                    </a:p>
                  </a:txBody>
                  <a:tcPr marL="9525" marR="9525" marT="9525" marB="0" anchor="b">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3350013"/>
                  </a:ext>
                </a:extLst>
              </a:tr>
              <a:tr h="739858">
                <a:tc>
                  <a:txBody>
                    <a:bodyPr/>
                    <a:lstStyle/>
                    <a:p>
                      <a:pPr algn="l" rtl="0" fontAlgn="b"/>
                      <a:r>
                        <a:rPr lang="en-US" sz="1800" b="1" i="0" u="none" strike="noStrike">
                          <a:solidFill>
                            <a:srgbClr val="000000"/>
                          </a:solidFill>
                          <a:effectLst/>
                          <a:latin typeface="Calibri" panose="020F0502020204030204" pitchFamily="34" charset="0"/>
                        </a:rPr>
                        <a:t>Province</a:t>
                      </a:r>
                    </a:p>
                  </a:txBody>
                  <a:tcPr marL="9525" marR="9525" marT="9525" marB="0" anchor="b">
                    <a:lnL>
                      <a:noFill/>
                    </a:lnL>
                    <a:lnR>
                      <a:noFill/>
                    </a:lnR>
                    <a:lnT>
                      <a:noFill/>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Number of educators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Number of teachers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Calibri" panose="020F0502020204030204" pitchFamily="34" charset="0"/>
                        </a:rPr>
                        <a:t>Number of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Est. school-aged population</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6497946"/>
                  </a:ext>
                </a:extLst>
              </a:tr>
              <a:tr h="0">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820128111"/>
                  </a:ext>
                </a:extLst>
              </a:tr>
              <a:tr h="250597">
                <a:tc>
                  <a:txBody>
                    <a:bodyPr/>
                    <a:lstStyle/>
                    <a:p>
                      <a:pPr algn="l" rtl="0" fontAlgn="b"/>
                      <a:r>
                        <a:rPr lang="en-US" sz="1800" b="1" i="0" u="none" strike="noStrike">
                          <a:solidFill>
                            <a:srgbClr val="000000"/>
                          </a:solidFill>
                          <a:effectLst/>
                          <a:latin typeface="Calibri" panose="020F0502020204030204" pitchFamily="34" charset="0"/>
                        </a:rPr>
                        <a:t>EC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DDE"/>
                    </a:solidFill>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CF9C"/>
                    </a:solidFill>
                  </a:tcPr>
                </a:tc>
                <a:extLst>
                  <a:ext uri="{0D108BD9-81ED-4DB2-BD59-A6C34878D82A}">
                    <a16:rowId xmlns:a16="http://schemas.microsoft.com/office/drawing/2014/main" val="808691525"/>
                  </a:ext>
                </a:extLst>
              </a:tr>
              <a:tr h="250597">
                <a:tc>
                  <a:txBody>
                    <a:bodyPr/>
                    <a:lstStyle/>
                    <a:p>
                      <a:pPr algn="l" rtl="0" fontAlgn="b"/>
                      <a:r>
                        <a:rPr lang="en-US" sz="1800" b="1" i="0" u="none" strike="noStrike">
                          <a:solidFill>
                            <a:srgbClr val="000000"/>
                          </a:solidFill>
                          <a:effectLst/>
                          <a:latin typeface="Calibri" panose="020F0502020204030204" pitchFamily="34" charset="0"/>
                        </a:rPr>
                        <a:t>FS</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3A6"/>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5AA"/>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8D4"/>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DE8D4"/>
                    </a:solidFill>
                  </a:tcPr>
                </a:tc>
                <a:extLst>
                  <a:ext uri="{0D108BD9-81ED-4DB2-BD59-A6C34878D82A}">
                    <a16:rowId xmlns:a16="http://schemas.microsoft.com/office/drawing/2014/main" val="503331467"/>
                  </a:ext>
                </a:extLst>
              </a:tr>
              <a:tr h="250597">
                <a:tc>
                  <a:txBody>
                    <a:bodyPr/>
                    <a:lstStyle/>
                    <a:p>
                      <a:pPr algn="l" rtl="0" fontAlgn="b"/>
                      <a:r>
                        <a:rPr lang="en-US" sz="1800" b="1" i="0" u="none" strike="noStrike">
                          <a:solidFill>
                            <a:srgbClr val="000000"/>
                          </a:solidFill>
                          <a:effectLst/>
                          <a:latin typeface="Calibri" panose="020F0502020204030204" pitchFamily="34" charset="0"/>
                        </a:rPr>
                        <a:t>GP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AFB"/>
                    </a:solidFill>
                  </a:tcPr>
                </a:tc>
                <a:tc>
                  <a:txBody>
                    <a:bodyPr/>
                    <a:lstStyle/>
                    <a:p>
                      <a:pPr algn="ctr" rtl="0" fontAlgn="b"/>
                      <a:r>
                        <a:rPr lang="en-US" sz="18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1999144847"/>
                  </a:ext>
                </a:extLst>
              </a:tr>
              <a:tr h="250597">
                <a:tc>
                  <a:txBody>
                    <a:bodyPr/>
                    <a:lstStyle/>
                    <a:p>
                      <a:pPr algn="l" rtl="0" fontAlgn="b"/>
                      <a:r>
                        <a:rPr lang="en-US" sz="1800" b="1" i="0" u="none" strike="noStrike">
                          <a:solidFill>
                            <a:srgbClr val="000000"/>
                          </a:solidFill>
                          <a:effectLst/>
                          <a:latin typeface="Calibri" panose="020F0502020204030204" pitchFamily="34" charset="0"/>
                        </a:rPr>
                        <a:t>KN</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DBB"/>
                    </a:solidFill>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EDEB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6F1"/>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AB4"/>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8B0"/>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0C1"/>
                    </a:solidFill>
                  </a:tcPr>
                </a:tc>
                <a:extLst>
                  <a:ext uri="{0D108BD9-81ED-4DB2-BD59-A6C34878D82A}">
                    <a16:rowId xmlns:a16="http://schemas.microsoft.com/office/drawing/2014/main" val="1437269634"/>
                  </a:ext>
                </a:extLst>
              </a:tr>
              <a:tr h="250597">
                <a:tc>
                  <a:txBody>
                    <a:bodyPr/>
                    <a:lstStyle/>
                    <a:p>
                      <a:pPr algn="l" rtl="0" fontAlgn="b"/>
                      <a:r>
                        <a:rPr lang="en-US" sz="1800" b="1" i="0" u="none" strike="noStrike">
                          <a:solidFill>
                            <a:srgbClr val="000000"/>
                          </a:solidFill>
                          <a:effectLst/>
                          <a:latin typeface="Calibri" panose="020F0502020204030204" pitchFamily="34" charset="0"/>
                        </a:rPr>
                        <a:t>LP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9B3"/>
                    </a:solidFill>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EDFC1"/>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FE3"/>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DFBF"/>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EBE"/>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FC1"/>
                    </a:solidFill>
                  </a:tcPr>
                </a:tc>
                <a:extLst>
                  <a:ext uri="{0D108BD9-81ED-4DB2-BD59-A6C34878D82A}">
                    <a16:rowId xmlns:a16="http://schemas.microsoft.com/office/drawing/2014/main" val="376285850"/>
                  </a:ext>
                </a:extLst>
              </a:tr>
              <a:tr h="250597">
                <a:tc>
                  <a:txBody>
                    <a:bodyPr/>
                    <a:lstStyle/>
                    <a:p>
                      <a:pPr algn="l" rtl="0" fontAlgn="b"/>
                      <a:r>
                        <a:rPr lang="en-US" sz="1800" b="1" i="0" u="none" strike="noStrike">
                          <a:solidFill>
                            <a:srgbClr val="000000"/>
                          </a:solidFill>
                          <a:effectLst/>
                          <a:latin typeface="Calibri" panose="020F0502020204030204" pitchFamily="34" charset="0"/>
                        </a:rPr>
                        <a:t>MP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E6D0"/>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8D3"/>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EE5CC"/>
                    </a:solidFill>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3C8"/>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6CF"/>
                    </a:solidFill>
                  </a:tcPr>
                </a:tc>
                <a:extLst>
                  <a:ext uri="{0D108BD9-81ED-4DB2-BD59-A6C34878D82A}">
                    <a16:rowId xmlns:a16="http://schemas.microsoft.com/office/drawing/2014/main" val="790633584"/>
                  </a:ext>
                </a:extLst>
              </a:tr>
              <a:tr h="250597">
                <a:tc>
                  <a:txBody>
                    <a:bodyPr/>
                    <a:lstStyle/>
                    <a:p>
                      <a:pPr algn="l" rtl="0" fontAlgn="b"/>
                      <a:r>
                        <a:rPr lang="en-US" sz="1800" b="1" i="0" u="none" strike="noStrike">
                          <a:solidFill>
                            <a:srgbClr val="000000"/>
                          </a:solidFill>
                          <a:effectLst/>
                          <a:latin typeface="Calibri" panose="020F0502020204030204" pitchFamily="34" charset="0"/>
                        </a:rPr>
                        <a:t>NC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DEAD7"/>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AD7"/>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5F1"/>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7D2"/>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EE1C5"/>
                    </a:solidFill>
                  </a:tcPr>
                </a:tc>
                <a:extLst>
                  <a:ext uri="{0D108BD9-81ED-4DB2-BD59-A6C34878D82A}">
                    <a16:rowId xmlns:a16="http://schemas.microsoft.com/office/drawing/2014/main" val="3510561835"/>
                  </a:ext>
                </a:extLst>
              </a:tr>
              <a:tr h="250597">
                <a:tc>
                  <a:txBody>
                    <a:bodyPr/>
                    <a:lstStyle/>
                    <a:p>
                      <a:pPr algn="l" rtl="0" fontAlgn="b"/>
                      <a:r>
                        <a:rPr lang="en-US" sz="1800" b="1" i="0" u="none" strike="noStrike">
                          <a:solidFill>
                            <a:srgbClr val="000000"/>
                          </a:solidFill>
                          <a:effectLst/>
                          <a:latin typeface="Calibri" panose="020F0502020204030204" pitchFamily="34" charset="0"/>
                        </a:rPr>
                        <a:t>NW</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DE5CD"/>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DE5CD"/>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BDB"/>
                    </a:solidFill>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AD9"/>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1E8"/>
                    </a:solidFill>
                  </a:tcPr>
                </a:tc>
                <a:extLst>
                  <a:ext uri="{0D108BD9-81ED-4DB2-BD59-A6C34878D82A}">
                    <a16:rowId xmlns:a16="http://schemas.microsoft.com/office/drawing/2014/main" val="1964814147"/>
                  </a:ext>
                </a:extLst>
              </a:tr>
              <a:tr h="262530">
                <a:tc>
                  <a:txBody>
                    <a:bodyPr/>
                    <a:lstStyle/>
                    <a:p>
                      <a:pPr algn="l" rtl="0" fontAlgn="b"/>
                      <a:r>
                        <a:rPr lang="en-US" sz="1800" b="1" i="0" u="none" strike="noStrike">
                          <a:solidFill>
                            <a:srgbClr val="000000"/>
                          </a:solidFill>
                          <a:effectLst/>
                          <a:latin typeface="Calibri" panose="020F0502020204030204" pitchFamily="34" charset="0"/>
                        </a:rPr>
                        <a:t>WC</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1E7"/>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6F2"/>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9FA"/>
                    </a:solidFill>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8F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3EC"/>
                    </a:solidFill>
                  </a:tcPr>
                </a:tc>
                <a:extLst>
                  <a:ext uri="{0D108BD9-81ED-4DB2-BD59-A6C34878D82A}">
                    <a16:rowId xmlns:a16="http://schemas.microsoft.com/office/drawing/2014/main" val="405273483"/>
                  </a:ext>
                </a:extLst>
              </a:tr>
              <a:tr h="262530">
                <a:tc>
                  <a:txBody>
                    <a:bodyPr/>
                    <a:lstStyle/>
                    <a:p>
                      <a:pPr algn="l" rtl="0" fontAlgn="b"/>
                      <a:r>
                        <a:rPr lang="en-US" sz="1800" b="1" i="0" u="none" strike="noStrike">
                          <a:solidFill>
                            <a:srgbClr val="000000"/>
                          </a:solidFill>
                          <a:effectLst/>
                          <a:latin typeface="Calibri" panose="020F0502020204030204" pitchFamily="34" charset="0"/>
                        </a:rPr>
                        <a:t>SA</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1C5"/>
                    </a:solidFill>
                  </a:tcPr>
                </a:tc>
                <a:tc>
                  <a:txBody>
                    <a:bodyPr/>
                    <a:lstStyle/>
                    <a:p>
                      <a:pPr algn="ctr" rtl="0" fontAlgn="b"/>
                      <a:r>
                        <a:rPr lang="en-US" sz="1800" b="1" i="0" u="none" strike="noStrike">
                          <a:solidFill>
                            <a:srgbClr val="000000"/>
                          </a:solidFill>
                          <a:effectLst/>
                          <a:latin typeface="Calibri" panose="020F0502020204030204" pitchFamily="34" charset="0"/>
                        </a:rPr>
                        <a:t>2%</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9"/>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-6%</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0E4"/>
                    </a:solidFill>
                  </a:tcPr>
                </a:tc>
                <a:tc>
                  <a:txBody>
                    <a:bodyPr/>
                    <a:lstStyle/>
                    <a:p>
                      <a:pPr algn="ctr" rtl="0" fontAlgn="b"/>
                      <a:r>
                        <a:rPr lang="en-US" sz="1800" b="1" i="0" u="none" strike="noStrike" dirty="0">
                          <a:solidFill>
                            <a:srgbClr val="000000"/>
                          </a:solidFill>
                          <a:effectLst/>
                          <a:latin typeface="Calibri" panose="020F0502020204030204" pitchFamily="34" charset="0"/>
                        </a:rPr>
                        <a:t>7%</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4CA"/>
                    </a:solidFill>
                  </a:tcPr>
                </a:tc>
                <a:tc>
                  <a:txBody>
                    <a:bodyPr/>
                    <a:lstStyle/>
                    <a:p>
                      <a:pPr algn="ctr" rtl="0" fontAlgn="b"/>
                      <a:r>
                        <a:rPr lang="en-US" sz="1800" b="1" i="0" u="none" strike="noStrike" dirty="0">
                          <a:solidFill>
                            <a:srgbClr val="000000"/>
                          </a:solidFill>
                          <a:effectLst/>
                          <a:latin typeface="Calibri" panose="020F0502020204030204" pitchFamily="34" charset="0"/>
                        </a:rPr>
                        <a:t>8%</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13%</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6CF"/>
                    </a:solidFill>
                  </a:tcPr>
                </a:tc>
                <a:extLst>
                  <a:ext uri="{0D108BD9-81ED-4DB2-BD59-A6C34878D82A}">
                    <a16:rowId xmlns:a16="http://schemas.microsoft.com/office/drawing/2014/main" val="2827752868"/>
                  </a:ext>
                </a:extLst>
              </a:tr>
            </a:tbl>
          </a:graphicData>
        </a:graphic>
      </p:graphicFrame>
      <p:sp>
        <p:nvSpPr>
          <p:cNvPr id="3" name="Oval 2">
            <a:extLst>
              <a:ext uri="{FF2B5EF4-FFF2-40B4-BE49-F238E27FC236}">
                <a16:creationId xmlns:a16="http://schemas.microsoft.com/office/drawing/2014/main" id="{B29E1A89-DAFE-6172-CD6F-0B5C0B5C957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6" name="Rectangle 5">
            <a:extLst>
              <a:ext uri="{FF2B5EF4-FFF2-40B4-BE49-F238E27FC236}">
                <a16:creationId xmlns:a16="http://schemas.microsoft.com/office/drawing/2014/main" id="{273B7EBB-1AC1-62F9-82DD-C0C83299A879}"/>
              </a:ext>
            </a:extLst>
          </p:cNvPr>
          <p:cNvSpPr/>
          <p:nvPr/>
        </p:nvSpPr>
        <p:spPr>
          <a:xfrm>
            <a:off x="631707" y="6152219"/>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Educator numbers from anonymised PERSAL data from 2012 and 2021, only educators (Rank 60 000 – 69 999) are considered. </a:t>
            </a:r>
            <a:r>
              <a:rPr lang="en-ZA" sz="950" i="1" dirty="0" err="1"/>
              <a:t>Thembisa</a:t>
            </a:r>
            <a:r>
              <a:rPr lang="en-ZA" sz="950" i="1" dirty="0"/>
              <a:t> age specific data V4.5 for school-aged population (Ages 7-18) estimates and enrolment and school numbers taken from School Realities-EMIS (2012 – 2021) released by the DBE, for numbers on ordinary public and independent schools (</a:t>
            </a:r>
            <a:r>
              <a:rPr lang="en-US" sz="950" dirty="0">
                <a:hlinkClick r:id="rId2"/>
              </a:rPr>
              <a:t>Statistical Publications (education.gov.za)</a:t>
            </a:r>
            <a:r>
              <a:rPr lang="en-US" sz="950" dirty="0"/>
              <a:t>) </a:t>
            </a:r>
            <a:endParaRPr lang="en-ZA" sz="950" i="1" dirty="0"/>
          </a:p>
        </p:txBody>
      </p:sp>
    </p:spTree>
    <p:extLst>
      <p:ext uri="{BB962C8B-B14F-4D97-AF65-F5344CB8AC3E}">
        <p14:creationId xmlns:p14="http://schemas.microsoft.com/office/powerpoint/2010/main" val="1547939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7C33-AB91-1DD3-C183-4C7A5544EF22}"/>
              </a:ext>
            </a:extLst>
          </p:cNvPr>
          <p:cNvSpPr>
            <a:spLocks noGrp="1"/>
          </p:cNvSpPr>
          <p:nvPr>
            <p:ph type="title"/>
          </p:nvPr>
        </p:nvSpPr>
        <p:spPr/>
        <p:txBody>
          <a:bodyPr/>
          <a:lstStyle/>
          <a:p>
            <a:r>
              <a:rPr lang="en-ZA" dirty="0"/>
              <a:t>Educator, school and enrolment growth</a:t>
            </a:r>
          </a:p>
        </p:txBody>
      </p:sp>
      <p:graphicFrame>
        <p:nvGraphicFramePr>
          <p:cNvPr id="4" name="Table 3">
            <a:extLst>
              <a:ext uri="{FF2B5EF4-FFF2-40B4-BE49-F238E27FC236}">
                <a16:creationId xmlns:a16="http://schemas.microsoft.com/office/drawing/2014/main" id="{0671B2AF-CBAD-92DE-ED2A-782C91766511}"/>
              </a:ext>
            </a:extLst>
          </p:cNvPr>
          <p:cNvGraphicFramePr>
            <a:graphicFrameLocks noGrp="1"/>
          </p:cNvGraphicFramePr>
          <p:nvPr/>
        </p:nvGraphicFramePr>
        <p:xfrm>
          <a:off x="631707" y="1771032"/>
          <a:ext cx="10515602" cy="4087483"/>
        </p:xfrm>
        <a:graphic>
          <a:graphicData uri="http://schemas.openxmlformats.org/drawingml/2006/table">
            <a:tbl>
              <a:tblPr/>
              <a:tblGrid>
                <a:gridCol w="911343">
                  <a:extLst>
                    <a:ext uri="{9D8B030D-6E8A-4147-A177-3AD203B41FA5}">
                      <a16:colId xmlns:a16="http://schemas.microsoft.com/office/drawing/2014/main" val="1767453583"/>
                    </a:ext>
                  </a:extLst>
                </a:gridCol>
                <a:gridCol w="1420659">
                  <a:extLst>
                    <a:ext uri="{9D8B030D-6E8A-4147-A177-3AD203B41FA5}">
                      <a16:colId xmlns:a16="http://schemas.microsoft.com/office/drawing/2014/main" val="2041230699"/>
                    </a:ext>
                  </a:extLst>
                </a:gridCol>
                <a:gridCol w="1554668">
                  <a:extLst>
                    <a:ext uri="{9D8B030D-6E8A-4147-A177-3AD203B41FA5}">
                      <a16:colId xmlns:a16="http://schemas.microsoft.com/office/drawing/2014/main" val="3185064984"/>
                    </a:ext>
                  </a:extLst>
                </a:gridCol>
                <a:gridCol w="205130">
                  <a:extLst>
                    <a:ext uri="{9D8B030D-6E8A-4147-A177-3AD203B41FA5}">
                      <a16:colId xmlns:a16="http://schemas.microsoft.com/office/drawing/2014/main" val="2304658889"/>
                    </a:ext>
                  </a:extLst>
                </a:gridCol>
                <a:gridCol w="1554668">
                  <a:extLst>
                    <a:ext uri="{9D8B030D-6E8A-4147-A177-3AD203B41FA5}">
                      <a16:colId xmlns:a16="http://schemas.microsoft.com/office/drawing/2014/main" val="2498553981"/>
                    </a:ext>
                  </a:extLst>
                </a:gridCol>
                <a:gridCol w="1554668">
                  <a:extLst>
                    <a:ext uri="{9D8B030D-6E8A-4147-A177-3AD203B41FA5}">
                      <a16:colId xmlns:a16="http://schemas.microsoft.com/office/drawing/2014/main" val="2250454731"/>
                    </a:ext>
                  </a:extLst>
                </a:gridCol>
                <a:gridCol w="1554668">
                  <a:extLst>
                    <a:ext uri="{9D8B030D-6E8A-4147-A177-3AD203B41FA5}">
                      <a16:colId xmlns:a16="http://schemas.microsoft.com/office/drawing/2014/main" val="591293990"/>
                    </a:ext>
                  </a:extLst>
                </a:gridCol>
                <a:gridCol w="205130">
                  <a:extLst>
                    <a:ext uri="{9D8B030D-6E8A-4147-A177-3AD203B41FA5}">
                      <a16:colId xmlns:a16="http://schemas.microsoft.com/office/drawing/2014/main" val="1980839658"/>
                    </a:ext>
                  </a:extLst>
                </a:gridCol>
                <a:gridCol w="1554668">
                  <a:extLst>
                    <a:ext uri="{9D8B030D-6E8A-4147-A177-3AD203B41FA5}">
                      <a16:colId xmlns:a16="http://schemas.microsoft.com/office/drawing/2014/main" val="1911353586"/>
                    </a:ext>
                  </a:extLst>
                </a:gridCol>
              </a:tblGrid>
              <a:tr h="346063">
                <a:tc>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ctr" rtl="0" fontAlgn="b"/>
                      <a:r>
                        <a:rPr lang="en-US" sz="1800" b="1" i="1" u="none" strike="noStrike">
                          <a:solidFill>
                            <a:srgbClr val="000000"/>
                          </a:solidFill>
                          <a:effectLst/>
                          <a:latin typeface="Calibri" panose="020F0502020204030204" pitchFamily="34" charset="0"/>
                        </a:rPr>
                        <a:t>% growth from 2012 - 2021</a:t>
                      </a:r>
                    </a:p>
                  </a:txBody>
                  <a:tcPr marL="9525" marR="9525" marT="9525" marB="0" anchor="b">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3350013"/>
                  </a:ext>
                </a:extLst>
              </a:tr>
              <a:tr h="739858">
                <a:tc>
                  <a:txBody>
                    <a:bodyPr/>
                    <a:lstStyle/>
                    <a:p>
                      <a:pPr algn="l" rtl="0" fontAlgn="b"/>
                      <a:r>
                        <a:rPr lang="en-US" sz="1800" b="1" i="0" u="none" strike="noStrike">
                          <a:solidFill>
                            <a:srgbClr val="000000"/>
                          </a:solidFill>
                          <a:effectLst/>
                          <a:latin typeface="Calibri" panose="020F0502020204030204" pitchFamily="34" charset="0"/>
                        </a:rPr>
                        <a:t>Province</a:t>
                      </a:r>
                    </a:p>
                  </a:txBody>
                  <a:tcPr marL="9525" marR="9525" marT="9525" marB="0" anchor="b">
                    <a:lnL>
                      <a:noFill/>
                    </a:lnL>
                    <a:lnR>
                      <a:noFill/>
                    </a:lnR>
                    <a:lnT>
                      <a:noFill/>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Number of educators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Number of teachers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Calibri" panose="020F0502020204030204" pitchFamily="34" charset="0"/>
                        </a:rPr>
                        <a:t>Number of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Est. school-aged population</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6497946"/>
                  </a:ext>
                </a:extLst>
              </a:tr>
              <a:tr h="0">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820128111"/>
                  </a:ext>
                </a:extLst>
              </a:tr>
              <a:tr h="250597">
                <a:tc>
                  <a:txBody>
                    <a:bodyPr/>
                    <a:lstStyle/>
                    <a:p>
                      <a:pPr algn="l" rtl="0" fontAlgn="b"/>
                      <a:r>
                        <a:rPr lang="en-US" sz="1800" b="1" i="0" u="none" strike="noStrike">
                          <a:solidFill>
                            <a:srgbClr val="000000"/>
                          </a:solidFill>
                          <a:effectLst/>
                          <a:latin typeface="Calibri" panose="020F0502020204030204" pitchFamily="34" charset="0"/>
                        </a:rPr>
                        <a:t>EC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DDE"/>
                    </a:solidFill>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CF9C"/>
                    </a:solidFill>
                  </a:tcPr>
                </a:tc>
                <a:extLst>
                  <a:ext uri="{0D108BD9-81ED-4DB2-BD59-A6C34878D82A}">
                    <a16:rowId xmlns:a16="http://schemas.microsoft.com/office/drawing/2014/main" val="808691525"/>
                  </a:ext>
                </a:extLst>
              </a:tr>
              <a:tr h="250597">
                <a:tc>
                  <a:txBody>
                    <a:bodyPr/>
                    <a:lstStyle/>
                    <a:p>
                      <a:pPr algn="l" rtl="0" fontAlgn="b"/>
                      <a:r>
                        <a:rPr lang="en-US" sz="1800" b="1" i="0" u="none" strike="noStrike">
                          <a:solidFill>
                            <a:srgbClr val="000000"/>
                          </a:solidFill>
                          <a:effectLst/>
                          <a:latin typeface="Calibri" panose="020F0502020204030204" pitchFamily="34" charset="0"/>
                        </a:rPr>
                        <a:t>FS</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3A6"/>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5AA"/>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8D4"/>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DE8D4"/>
                    </a:solidFill>
                  </a:tcPr>
                </a:tc>
                <a:extLst>
                  <a:ext uri="{0D108BD9-81ED-4DB2-BD59-A6C34878D82A}">
                    <a16:rowId xmlns:a16="http://schemas.microsoft.com/office/drawing/2014/main" val="503331467"/>
                  </a:ext>
                </a:extLst>
              </a:tr>
              <a:tr h="250597">
                <a:tc>
                  <a:txBody>
                    <a:bodyPr/>
                    <a:lstStyle/>
                    <a:p>
                      <a:pPr algn="l" rtl="0" fontAlgn="b"/>
                      <a:r>
                        <a:rPr lang="en-US" sz="1800" b="1" i="0" u="none" strike="noStrike">
                          <a:solidFill>
                            <a:srgbClr val="000000"/>
                          </a:solidFill>
                          <a:effectLst/>
                          <a:latin typeface="Calibri" panose="020F0502020204030204" pitchFamily="34" charset="0"/>
                        </a:rPr>
                        <a:t>GP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AFB"/>
                    </a:solidFill>
                  </a:tcPr>
                </a:tc>
                <a:tc>
                  <a:txBody>
                    <a:bodyPr/>
                    <a:lstStyle/>
                    <a:p>
                      <a:pPr algn="ctr" rtl="0" fontAlgn="b"/>
                      <a:r>
                        <a:rPr lang="en-US" sz="18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1999144847"/>
                  </a:ext>
                </a:extLst>
              </a:tr>
              <a:tr h="250597">
                <a:tc>
                  <a:txBody>
                    <a:bodyPr/>
                    <a:lstStyle/>
                    <a:p>
                      <a:pPr algn="l" rtl="0" fontAlgn="b"/>
                      <a:r>
                        <a:rPr lang="en-US" sz="1800" b="1" i="0" u="none" strike="noStrike">
                          <a:solidFill>
                            <a:srgbClr val="000000"/>
                          </a:solidFill>
                          <a:effectLst/>
                          <a:latin typeface="Calibri" panose="020F0502020204030204" pitchFamily="34" charset="0"/>
                        </a:rPr>
                        <a:t>KN</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DBB"/>
                    </a:solidFill>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EDEB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6F1"/>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AB4"/>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8B0"/>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0C1"/>
                    </a:solidFill>
                  </a:tcPr>
                </a:tc>
                <a:extLst>
                  <a:ext uri="{0D108BD9-81ED-4DB2-BD59-A6C34878D82A}">
                    <a16:rowId xmlns:a16="http://schemas.microsoft.com/office/drawing/2014/main" val="1437269634"/>
                  </a:ext>
                </a:extLst>
              </a:tr>
              <a:tr h="250597">
                <a:tc>
                  <a:txBody>
                    <a:bodyPr/>
                    <a:lstStyle/>
                    <a:p>
                      <a:pPr algn="l" rtl="0" fontAlgn="b"/>
                      <a:r>
                        <a:rPr lang="en-US" sz="1800" b="1" i="0" u="none" strike="noStrike">
                          <a:solidFill>
                            <a:srgbClr val="000000"/>
                          </a:solidFill>
                          <a:effectLst/>
                          <a:latin typeface="Calibri" panose="020F0502020204030204" pitchFamily="34" charset="0"/>
                        </a:rPr>
                        <a:t>LP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9B3"/>
                    </a:solidFill>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EDFC1"/>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FE3"/>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DFBF"/>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EBE"/>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FC1"/>
                    </a:solidFill>
                  </a:tcPr>
                </a:tc>
                <a:extLst>
                  <a:ext uri="{0D108BD9-81ED-4DB2-BD59-A6C34878D82A}">
                    <a16:rowId xmlns:a16="http://schemas.microsoft.com/office/drawing/2014/main" val="376285850"/>
                  </a:ext>
                </a:extLst>
              </a:tr>
              <a:tr h="250597">
                <a:tc>
                  <a:txBody>
                    <a:bodyPr/>
                    <a:lstStyle/>
                    <a:p>
                      <a:pPr algn="l" rtl="0" fontAlgn="b"/>
                      <a:r>
                        <a:rPr lang="en-US" sz="1800" b="1" i="0" u="none" strike="noStrike">
                          <a:solidFill>
                            <a:srgbClr val="000000"/>
                          </a:solidFill>
                          <a:effectLst/>
                          <a:latin typeface="Calibri" panose="020F0502020204030204" pitchFamily="34" charset="0"/>
                        </a:rPr>
                        <a:t>MP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E6D0"/>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8D3"/>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EE5CC"/>
                    </a:solidFill>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3C8"/>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6CF"/>
                    </a:solidFill>
                  </a:tcPr>
                </a:tc>
                <a:extLst>
                  <a:ext uri="{0D108BD9-81ED-4DB2-BD59-A6C34878D82A}">
                    <a16:rowId xmlns:a16="http://schemas.microsoft.com/office/drawing/2014/main" val="790633584"/>
                  </a:ext>
                </a:extLst>
              </a:tr>
              <a:tr h="250597">
                <a:tc>
                  <a:txBody>
                    <a:bodyPr/>
                    <a:lstStyle/>
                    <a:p>
                      <a:pPr algn="l" rtl="0" fontAlgn="b"/>
                      <a:r>
                        <a:rPr lang="en-US" sz="1800" b="1" i="0" u="none" strike="noStrike">
                          <a:solidFill>
                            <a:srgbClr val="000000"/>
                          </a:solidFill>
                          <a:effectLst/>
                          <a:latin typeface="Calibri" panose="020F0502020204030204" pitchFamily="34" charset="0"/>
                        </a:rPr>
                        <a:t>NC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DEAD7"/>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AD7"/>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5F1"/>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7D2"/>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EE1C5"/>
                    </a:solidFill>
                  </a:tcPr>
                </a:tc>
                <a:extLst>
                  <a:ext uri="{0D108BD9-81ED-4DB2-BD59-A6C34878D82A}">
                    <a16:rowId xmlns:a16="http://schemas.microsoft.com/office/drawing/2014/main" val="3510561835"/>
                  </a:ext>
                </a:extLst>
              </a:tr>
              <a:tr h="250597">
                <a:tc>
                  <a:txBody>
                    <a:bodyPr/>
                    <a:lstStyle/>
                    <a:p>
                      <a:pPr algn="l" rtl="0" fontAlgn="b"/>
                      <a:r>
                        <a:rPr lang="en-US" sz="1800" b="1" i="0" u="none" strike="noStrike">
                          <a:solidFill>
                            <a:srgbClr val="000000"/>
                          </a:solidFill>
                          <a:effectLst/>
                          <a:latin typeface="Calibri" panose="020F0502020204030204" pitchFamily="34" charset="0"/>
                        </a:rPr>
                        <a:t>NW</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DE5CD"/>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DE5CD"/>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BDB"/>
                    </a:solidFill>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AD9"/>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1E8"/>
                    </a:solidFill>
                  </a:tcPr>
                </a:tc>
                <a:extLst>
                  <a:ext uri="{0D108BD9-81ED-4DB2-BD59-A6C34878D82A}">
                    <a16:rowId xmlns:a16="http://schemas.microsoft.com/office/drawing/2014/main" val="1964814147"/>
                  </a:ext>
                </a:extLst>
              </a:tr>
              <a:tr h="262530">
                <a:tc>
                  <a:txBody>
                    <a:bodyPr/>
                    <a:lstStyle/>
                    <a:p>
                      <a:pPr algn="l" rtl="0" fontAlgn="b"/>
                      <a:r>
                        <a:rPr lang="en-US" sz="1800" b="1" i="0" u="none" strike="noStrike">
                          <a:solidFill>
                            <a:srgbClr val="000000"/>
                          </a:solidFill>
                          <a:effectLst/>
                          <a:latin typeface="Calibri" panose="020F0502020204030204" pitchFamily="34" charset="0"/>
                        </a:rPr>
                        <a:t>WC</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1E7"/>
                    </a:solidFill>
                  </a:tcPr>
                </a:tc>
                <a:tc>
                  <a:txBody>
                    <a:bodyPr/>
                    <a:lstStyle/>
                    <a:p>
                      <a:pPr algn="ctr" rtl="0" fontAlgn="b"/>
                      <a:r>
                        <a:rPr lang="en-US" sz="18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6F2"/>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9FA"/>
                    </a:solidFill>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8F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3EC"/>
                    </a:solidFill>
                  </a:tcPr>
                </a:tc>
                <a:extLst>
                  <a:ext uri="{0D108BD9-81ED-4DB2-BD59-A6C34878D82A}">
                    <a16:rowId xmlns:a16="http://schemas.microsoft.com/office/drawing/2014/main" val="405273483"/>
                  </a:ext>
                </a:extLst>
              </a:tr>
              <a:tr h="262530">
                <a:tc>
                  <a:txBody>
                    <a:bodyPr/>
                    <a:lstStyle/>
                    <a:p>
                      <a:pPr algn="l" rtl="0" fontAlgn="b"/>
                      <a:r>
                        <a:rPr lang="en-US" sz="1800" b="1" i="0" u="none" strike="noStrike">
                          <a:solidFill>
                            <a:srgbClr val="000000"/>
                          </a:solidFill>
                          <a:effectLst/>
                          <a:latin typeface="Calibri" panose="020F0502020204030204" pitchFamily="34" charset="0"/>
                        </a:rPr>
                        <a:t>SA</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1C5"/>
                    </a:solidFill>
                  </a:tcPr>
                </a:tc>
                <a:tc>
                  <a:txBody>
                    <a:bodyPr/>
                    <a:lstStyle/>
                    <a:p>
                      <a:pPr algn="ctr" rtl="0" fontAlgn="b"/>
                      <a:r>
                        <a:rPr lang="en-US" sz="1800" b="1" i="0" u="none" strike="noStrike" dirty="0">
                          <a:solidFill>
                            <a:srgbClr val="000000"/>
                          </a:solidFill>
                          <a:effectLst/>
                          <a:latin typeface="Calibri" panose="020F0502020204030204" pitchFamily="34" charset="0"/>
                        </a:rPr>
                        <a:t>2%</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9"/>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-6%</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0E4"/>
                    </a:solidFill>
                  </a:tcPr>
                </a:tc>
                <a:tc>
                  <a:txBody>
                    <a:bodyPr/>
                    <a:lstStyle/>
                    <a:p>
                      <a:pPr algn="ctr" rtl="0" fontAlgn="b"/>
                      <a:r>
                        <a:rPr lang="en-US" sz="1800" b="1" i="0" u="none" strike="noStrike" dirty="0">
                          <a:solidFill>
                            <a:srgbClr val="000000"/>
                          </a:solidFill>
                          <a:effectLst/>
                          <a:latin typeface="Calibri" panose="020F0502020204030204" pitchFamily="34" charset="0"/>
                        </a:rPr>
                        <a:t>7%</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4CA"/>
                    </a:solidFill>
                  </a:tcPr>
                </a:tc>
                <a:tc>
                  <a:txBody>
                    <a:bodyPr/>
                    <a:lstStyle/>
                    <a:p>
                      <a:pPr algn="ctr" rtl="0" fontAlgn="b"/>
                      <a:r>
                        <a:rPr lang="en-US" sz="1800" b="1" i="0" u="none" strike="noStrike" dirty="0">
                          <a:solidFill>
                            <a:srgbClr val="000000"/>
                          </a:solidFill>
                          <a:effectLst/>
                          <a:latin typeface="Calibri" panose="020F0502020204030204" pitchFamily="34" charset="0"/>
                        </a:rPr>
                        <a:t>8%</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13%</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6CF"/>
                    </a:solidFill>
                  </a:tcPr>
                </a:tc>
                <a:extLst>
                  <a:ext uri="{0D108BD9-81ED-4DB2-BD59-A6C34878D82A}">
                    <a16:rowId xmlns:a16="http://schemas.microsoft.com/office/drawing/2014/main" val="2827752868"/>
                  </a:ext>
                </a:extLst>
              </a:tr>
            </a:tbl>
          </a:graphicData>
        </a:graphic>
      </p:graphicFrame>
      <p:sp>
        <p:nvSpPr>
          <p:cNvPr id="3" name="Oval 2">
            <a:extLst>
              <a:ext uri="{FF2B5EF4-FFF2-40B4-BE49-F238E27FC236}">
                <a16:creationId xmlns:a16="http://schemas.microsoft.com/office/drawing/2014/main" id="{B29E1A89-DAFE-6172-CD6F-0B5C0B5C957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6" name="Rectangle 5">
            <a:extLst>
              <a:ext uri="{FF2B5EF4-FFF2-40B4-BE49-F238E27FC236}">
                <a16:creationId xmlns:a16="http://schemas.microsoft.com/office/drawing/2014/main" id="{273B7EBB-1AC1-62F9-82DD-C0C83299A879}"/>
              </a:ext>
            </a:extLst>
          </p:cNvPr>
          <p:cNvSpPr/>
          <p:nvPr/>
        </p:nvSpPr>
        <p:spPr>
          <a:xfrm>
            <a:off x="631707" y="6152219"/>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Educator numbers from anonymised PERSAL data from 2012 and 2021, only educators (Rank 60 000 – 69 999) are considered. </a:t>
            </a:r>
            <a:r>
              <a:rPr lang="en-ZA" sz="950" i="1" dirty="0" err="1"/>
              <a:t>Thembisa</a:t>
            </a:r>
            <a:r>
              <a:rPr lang="en-ZA" sz="950" i="1" dirty="0"/>
              <a:t> age specific data V4.5 for school-aged population (Ages 7-18) estimates and enrolment and school numbers taken from School Realities-EMIS (2012 – 2021) released by the DBE, for numbers on ordinary public and independent schools (</a:t>
            </a:r>
            <a:r>
              <a:rPr lang="en-US" sz="950" dirty="0">
                <a:hlinkClick r:id="rId2"/>
              </a:rPr>
              <a:t>Statistical Publications (education.gov.za)</a:t>
            </a:r>
            <a:r>
              <a:rPr lang="en-US" sz="950" dirty="0"/>
              <a:t>) </a:t>
            </a:r>
            <a:endParaRPr lang="en-ZA" sz="950" i="1" dirty="0"/>
          </a:p>
        </p:txBody>
      </p:sp>
      <p:sp>
        <p:nvSpPr>
          <p:cNvPr id="5" name="Rectangle 4">
            <a:extLst>
              <a:ext uri="{FF2B5EF4-FFF2-40B4-BE49-F238E27FC236}">
                <a16:creationId xmlns:a16="http://schemas.microsoft.com/office/drawing/2014/main" id="{624145E1-AC35-02B4-B2C0-F138F6D8B8FA}"/>
              </a:ext>
            </a:extLst>
          </p:cNvPr>
          <p:cNvSpPr/>
          <p:nvPr/>
        </p:nvSpPr>
        <p:spPr>
          <a:xfrm>
            <a:off x="1044691" y="3309256"/>
            <a:ext cx="10102618" cy="2249715"/>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z</a:t>
            </a:r>
          </a:p>
        </p:txBody>
      </p:sp>
      <p:sp>
        <p:nvSpPr>
          <p:cNvPr id="9" name="Rectangle 8">
            <a:extLst>
              <a:ext uri="{FF2B5EF4-FFF2-40B4-BE49-F238E27FC236}">
                <a16:creationId xmlns:a16="http://schemas.microsoft.com/office/drawing/2014/main" id="{3BF9D370-5797-0050-286A-2096EFDC6C2E}"/>
              </a:ext>
            </a:extLst>
          </p:cNvPr>
          <p:cNvSpPr/>
          <p:nvPr/>
        </p:nvSpPr>
        <p:spPr>
          <a:xfrm>
            <a:off x="3039593" y="3574472"/>
            <a:ext cx="6590489" cy="10384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rgbClr val="C00000"/>
                </a:solidFill>
              </a:rPr>
              <a:t>Enrolment and educator numbers declined </a:t>
            </a:r>
            <a:r>
              <a:rPr lang="en-ZA" sz="2400" dirty="0">
                <a:solidFill>
                  <a:srgbClr val="C00000"/>
                </a:solidFill>
              </a:rPr>
              <a:t>in the Eastern Cape. The number of public ordinary </a:t>
            </a:r>
            <a:r>
              <a:rPr lang="en-ZA" sz="2400" b="1" dirty="0">
                <a:solidFill>
                  <a:srgbClr val="C00000"/>
                </a:solidFill>
              </a:rPr>
              <a:t>schools also declined</a:t>
            </a:r>
            <a:endParaRPr lang="en-ZA" sz="2400" dirty="0">
              <a:solidFill>
                <a:srgbClr val="C00000"/>
              </a:solidFill>
            </a:endParaRPr>
          </a:p>
        </p:txBody>
      </p:sp>
      <p:sp>
        <p:nvSpPr>
          <p:cNvPr id="7" name="Oval 6">
            <a:extLst>
              <a:ext uri="{FF2B5EF4-FFF2-40B4-BE49-F238E27FC236}">
                <a16:creationId xmlns:a16="http://schemas.microsoft.com/office/drawing/2014/main" id="{30578CDB-2AFD-AF4E-6CFF-9593BD57D0C4}"/>
              </a:ext>
            </a:extLst>
          </p:cNvPr>
          <p:cNvSpPr/>
          <p:nvPr/>
        </p:nvSpPr>
        <p:spPr>
          <a:xfrm>
            <a:off x="5184046" y="3006269"/>
            <a:ext cx="640080" cy="27432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Oval 7">
            <a:extLst>
              <a:ext uri="{FF2B5EF4-FFF2-40B4-BE49-F238E27FC236}">
                <a16:creationId xmlns:a16="http://schemas.microsoft.com/office/drawing/2014/main" id="{4D923381-3D64-16DB-2002-B7257D457DBA}"/>
              </a:ext>
            </a:extLst>
          </p:cNvPr>
          <p:cNvSpPr/>
          <p:nvPr/>
        </p:nvSpPr>
        <p:spPr>
          <a:xfrm>
            <a:off x="6718206" y="3033113"/>
            <a:ext cx="640080" cy="27432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70476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4F2B-9932-87FC-C4B4-500840EEBA7D}"/>
              </a:ext>
            </a:extLst>
          </p:cNvPr>
          <p:cNvSpPr>
            <a:spLocks noGrp="1"/>
          </p:cNvSpPr>
          <p:nvPr>
            <p:ph type="title"/>
          </p:nvPr>
        </p:nvSpPr>
        <p:spPr/>
        <p:txBody>
          <a:bodyPr/>
          <a:lstStyle/>
          <a:p>
            <a:r>
              <a:rPr lang="en-ZA" dirty="0"/>
              <a:t>School growth from 2012 to 2021 </a:t>
            </a:r>
          </a:p>
        </p:txBody>
      </p:sp>
      <p:graphicFrame>
        <p:nvGraphicFramePr>
          <p:cNvPr id="3" name="Chart 2">
            <a:extLst>
              <a:ext uri="{FF2B5EF4-FFF2-40B4-BE49-F238E27FC236}">
                <a16:creationId xmlns:a16="http://schemas.microsoft.com/office/drawing/2014/main" id="{CCCD2D2D-348C-F235-53DC-EA5F99265294}"/>
              </a:ext>
            </a:extLst>
          </p:cNvPr>
          <p:cNvGraphicFramePr>
            <a:graphicFrameLocks/>
          </p:cNvGraphicFramePr>
          <p:nvPr>
            <p:extLst>
              <p:ext uri="{D42A27DB-BD31-4B8C-83A1-F6EECF244321}">
                <p14:modId xmlns:p14="http://schemas.microsoft.com/office/powerpoint/2010/main" val="3036211774"/>
              </p:ext>
            </p:extLst>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FA68D2F-4717-4347-6B7F-97C709CF7ED1}"/>
              </a:ext>
            </a:extLst>
          </p:cNvPr>
          <p:cNvSpPr/>
          <p:nvPr/>
        </p:nvSpPr>
        <p:spPr>
          <a:xfrm>
            <a:off x="635168" y="6417467"/>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School numbers taken from School Realities-EMIS (2012 – 2021) released by the DBE, for numbers on ordinary public and independent schools (</a:t>
            </a:r>
            <a:r>
              <a:rPr lang="en-US" sz="950" dirty="0">
                <a:hlinkClick r:id="rId3"/>
              </a:rPr>
              <a:t>Statistical Publications (education.gov.za)</a:t>
            </a:r>
            <a:r>
              <a:rPr lang="en-US" sz="950" dirty="0"/>
              <a:t>) </a:t>
            </a:r>
            <a:endParaRPr lang="en-ZA" sz="950" i="1" dirty="0"/>
          </a:p>
        </p:txBody>
      </p:sp>
      <p:graphicFrame>
        <p:nvGraphicFramePr>
          <p:cNvPr id="10" name="Table 9">
            <a:extLst>
              <a:ext uri="{FF2B5EF4-FFF2-40B4-BE49-F238E27FC236}">
                <a16:creationId xmlns:a16="http://schemas.microsoft.com/office/drawing/2014/main" id="{52C50DCD-CFB4-C3F5-DA6F-5AB2BA4C7693}"/>
              </a:ext>
            </a:extLst>
          </p:cNvPr>
          <p:cNvGraphicFramePr>
            <a:graphicFrameLocks noGrp="1"/>
          </p:cNvGraphicFramePr>
          <p:nvPr/>
        </p:nvGraphicFramePr>
        <p:xfrm>
          <a:off x="1899137" y="4984580"/>
          <a:ext cx="9360320" cy="404019"/>
        </p:xfrm>
        <a:graphic>
          <a:graphicData uri="http://schemas.openxmlformats.org/drawingml/2006/table">
            <a:tbl>
              <a:tblPr>
                <a:tableStyleId>{5C22544A-7EE6-4342-B048-85BDC9FD1C3A}</a:tableStyleId>
              </a:tblPr>
              <a:tblGrid>
                <a:gridCol w="936032">
                  <a:extLst>
                    <a:ext uri="{9D8B030D-6E8A-4147-A177-3AD203B41FA5}">
                      <a16:colId xmlns:a16="http://schemas.microsoft.com/office/drawing/2014/main" val="526523471"/>
                    </a:ext>
                  </a:extLst>
                </a:gridCol>
                <a:gridCol w="936032">
                  <a:extLst>
                    <a:ext uri="{9D8B030D-6E8A-4147-A177-3AD203B41FA5}">
                      <a16:colId xmlns:a16="http://schemas.microsoft.com/office/drawing/2014/main" val="2240250526"/>
                    </a:ext>
                  </a:extLst>
                </a:gridCol>
                <a:gridCol w="936032">
                  <a:extLst>
                    <a:ext uri="{9D8B030D-6E8A-4147-A177-3AD203B41FA5}">
                      <a16:colId xmlns:a16="http://schemas.microsoft.com/office/drawing/2014/main" val="1273847416"/>
                    </a:ext>
                  </a:extLst>
                </a:gridCol>
                <a:gridCol w="936032">
                  <a:extLst>
                    <a:ext uri="{9D8B030D-6E8A-4147-A177-3AD203B41FA5}">
                      <a16:colId xmlns:a16="http://schemas.microsoft.com/office/drawing/2014/main" val="2697994396"/>
                    </a:ext>
                  </a:extLst>
                </a:gridCol>
                <a:gridCol w="936032">
                  <a:extLst>
                    <a:ext uri="{9D8B030D-6E8A-4147-A177-3AD203B41FA5}">
                      <a16:colId xmlns:a16="http://schemas.microsoft.com/office/drawing/2014/main" val="336752132"/>
                    </a:ext>
                  </a:extLst>
                </a:gridCol>
                <a:gridCol w="936032">
                  <a:extLst>
                    <a:ext uri="{9D8B030D-6E8A-4147-A177-3AD203B41FA5}">
                      <a16:colId xmlns:a16="http://schemas.microsoft.com/office/drawing/2014/main" val="2880561837"/>
                    </a:ext>
                  </a:extLst>
                </a:gridCol>
                <a:gridCol w="936032">
                  <a:extLst>
                    <a:ext uri="{9D8B030D-6E8A-4147-A177-3AD203B41FA5}">
                      <a16:colId xmlns:a16="http://schemas.microsoft.com/office/drawing/2014/main" val="4256170574"/>
                    </a:ext>
                  </a:extLst>
                </a:gridCol>
                <a:gridCol w="936032">
                  <a:extLst>
                    <a:ext uri="{9D8B030D-6E8A-4147-A177-3AD203B41FA5}">
                      <a16:colId xmlns:a16="http://schemas.microsoft.com/office/drawing/2014/main" val="2221991158"/>
                    </a:ext>
                  </a:extLst>
                </a:gridCol>
                <a:gridCol w="936032">
                  <a:extLst>
                    <a:ext uri="{9D8B030D-6E8A-4147-A177-3AD203B41FA5}">
                      <a16:colId xmlns:a16="http://schemas.microsoft.com/office/drawing/2014/main" val="1684530174"/>
                    </a:ext>
                  </a:extLst>
                </a:gridCol>
                <a:gridCol w="936032">
                  <a:extLst>
                    <a:ext uri="{9D8B030D-6E8A-4147-A177-3AD203B41FA5}">
                      <a16:colId xmlns:a16="http://schemas.microsoft.com/office/drawing/2014/main" val="3053178591"/>
                    </a:ext>
                  </a:extLst>
                </a:gridCol>
              </a:tblGrid>
              <a:tr h="404019">
                <a:tc>
                  <a:txBody>
                    <a:bodyPr/>
                    <a:lstStyle/>
                    <a:p>
                      <a:pPr algn="ctr" fontAlgn="b"/>
                      <a:r>
                        <a:rPr lang="en-US" sz="2200" u="none" strike="noStrike" dirty="0">
                          <a:solidFill>
                            <a:schemeClr val="tx1">
                              <a:lumMod val="65000"/>
                              <a:lumOff val="35000"/>
                            </a:schemeClr>
                          </a:solidFill>
                          <a:effectLst/>
                        </a:rPr>
                        <a:t>EC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FS</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GP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KN</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LP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MP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NW</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WC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b="1" u="none" strike="noStrike" dirty="0">
                          <a:solidFill>
                            <a:schemeClr val="tx1">
                              <a:lumMod val="65000"/>
                              <a:lumOff val="35000"/>
                            </a:schemeClr>
                          </a:solidFill>
                          <a:effectLst/>
                        </a:rPr>
                        <a:t>SA</a:t>
                      </a:r>
                      <a:endParaRPr lang="en-US" sz="2200" b="1"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6115934"/>
                  </a:ext>
                </a:extLst>
              </a:tr>
            </a:tbl>
          </a:graphicData>
        </a:graphic>
      </p:graphicFrame>
      <p:sp>
        <p:nvSpPr>
          <p:cNvPr id="21" name="Oval 20">
            <a:extLst>
              <a:ext uri="{FF2B5EF4-FFF2-40B4-BE49-F238E27FC236}">
                <a16:creationId xmlns:a16="http://schemas.microsoft.com/office/drawing/2014/main" id="{49524FE3-6F99-B622-538A-5458DAC8661B}"/>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5" name="Rectangle: Rounded Corners 4">
            <a:extLst>
              <a:ext uri="{FF2B5EF4-FFF2-40B4-BE49-F238E27FC236}">
                <a16:creationId xmlns:a16="http://schemas.microsoft.com/office/drawing/2014/main" id="{CC16CCEE-CC9B-56C9-D537-81F39B4F13D9}"/>
              </a:ext>
            </a:extLst>
          </p:cNvPr>
          <p:cNvSpPr/>
          <p:nvPr/>
        </p:nvSpPr>
        <p:spPr>
          <a:xfrm>
            <a:off x="205388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7" name="Rectangle: Rounded Corners 6">
            <a:extLst>
              <a:ext uri="{FF2B5EF4-FFF2-40B4-BE49-F238E27FC236}">
                <a16:creationId xmlns:a16="http://schemas.microsoft.com/office/drawing/2014/main" id="{F64D774B-7496-2600-792D-CFF210FE6238}"/>
              </a:ext>
            </a:extLst>
          </p:cNvPr>
          <p:cNvSpPr/>
          <p:nvPr/>
        </p:nvSpPr>
        <p:spPr>
          <a:xfrm>
            <a:off x="299239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8%</a:t>
            </a:r>
          </a:p>
        </p:txBody>
      </p:sp>
      <p:sp>
        <p:nvSpPr>
          <p:cNvPr id="8" name="Rectangle: Rounded Corners 7">
            <a:extLst>
              <a:ext uri="{FF2B5EF4-FFF2-40B4-BE49-F238E27FC236}">
                <a16:creationId xmlns:a16="http://schemas.microsoft.com/office/drawing/2014/main" id="{1108D199-8C72-9999-31C9-6132D77E9599}"/>
              </a:ext>
            </a:extLst>
          </p:cNvPr>
          <p:cNvSpPr/>
          <p:nvPr/>
        </p:nvSpPr>
        <p:spPr>
          <a:xfrm>
            <a:off x="393090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30%</a:t>
            </a:r>
          </a:p>
        </p:txBody>
      </p:sp>
      <p:sp>
        <p:nvSpPr>
          <p:cNvPr id="9" name="Rectangle: Rounded Corners 8">
            <a:extLst>
              <a:ext uri="{FF2B5EF4-FFF2-40B4-BE49-F238E27FC236}">
                <a16:creationId xmlns:a16="http://schemas.microsoft.com/office/drawing/2014/main" id="{0D254FD3-4D0F-9903-0648-EB7288609CED}"/>
              </a:ext>
            </a:extLst>
          </p:cNvPr>
          <p:cNvSpPr/>
          <p:nvPr/>
        </p:nvSpPr>
        <p:spPr>
          <a:xfrm>
            <a:off x="486941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13" name="Rectangle: Rounded Corners 12">
            <a:extLst>
              <a:ext uri="{FF2B5EF4-FFF2-40B4-BE49-F238E27FC236}">
                <a16:creationId xmlns:a16="http://schemas.microsoft.com/office/drawing/2014/main" id="{6D095209-CCDC-6BA1-0046-12C1287DF4AD}"/>
              </a:ext>
            </a:extLst>
          </p:cNvPr>
          <p:cNvSpPr/>
          <p:nvPr/>
        </p:nvSpPr>
        <p:spPr>
          <a:xfrm>
            <a:off x="5807931"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5%</a:t>
            </a:r>
          </a:p>
        </p:txBody>
      </p:sp>
      <p:sp>
        <p:nvSpPr>
          <p:cNvPr id="15" name="Rectangle: Rounded Corners 14">
            <a:extLst>
              <a:ext uri="{FF2B5EF4-FFF2-40B4-BE49-F238E27FC236}">
                <a16:creationId xmlns:a16="http://schemas.microsoft.com/office/drawing/2014/main" id="{B4AACFC6-C847-1BA0-1A18-7AA6CBD0C384}"/>
              </a:ext>
            </a:extLst>
          </p:cNvPr>
          <p:cNvSpPr/>
          <p:nvPr/>
        </p:nvSpPr>
        <p:spPr>
          <a:xfrm>
            <a:off x="674644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8" name="Rectangle: Rounded Corners 17">
            <a:extLst>
              <a:ext uri="{FF2B5EF4-FFF2-40B4-BE49-F238E27FC236}">
                <a16:creationId xmlns:a16="http://schemas.microsoft.com/office/drawing/2014/main" id="{1916150B-C808-117D-C472-6CECCB11E51E}"/>
              </a:ext>
            </a:extLst>
          </p:cNvPr>
          <p:cNvSpPr/>
          <p:nvPr/>
        </p:nvSpPr>
        <p:spPr>
          <a:xfrm>
            <a:off x="768495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9" name="Rectangle: Rounded Corners 18">
            <a:extLst>
              <a:ext uri="{FF2B5EF4-FFF2-40B4-BE49-F238E27FC236}">
                <a16:creationId xmlns:a16="http://schemas.microsoft.com/office/drawing/2014/main" id="{CF01EA38-8712-C0EA-CD6E-6C6600B54871}"/>
              </a:ext>
            </a:extLst>
          </p:cNvPr>
          <p:cNvSpPr/>
          <p:nvPr/>
        </p:nvSpPr>
        <p:spPr>
          <a:xfrm>
            <a:off x="862346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6%</a:t>
            </a:r>
          </a:p>
        </p:txBody>
      </p:sp>
      <p:sp>
        <p:nvSpPr>
          <p:cNvPr id="20" name="Rectangle: Rounded Corners 19">
            <a:extLst>
              <a:ext uri="{FF2B5EF4-FFF2-40B4-BE49-F238E27FC236}">
                <a16:creationId xmlns:a16="http://schemas.microsoft.com/office/drawing/2014/main" id="{B5AB3B03-61DA-874B-38AC-CF74677C9C69}"/>
              </a:ext>
            </a:extLst>
          </p:cNvPr>
          <p:cNvSpPr/>
          <p:nvPr/>
        </p:nvSpPr>
        <p:spPr>
          <a:xfrm>
            <a:off x="956197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17%</a:t>
            </a:r>
          </a:p>
        </p:txBody>
      </p:sp>
      <p:sp>
        <p:nvSpPr>
          <p:cNvPr id="23" name="Rectangle: Rounded Corners 22">
            <a:extLst>
              <a:ext uri="{FF2B5EF4-FFF2-40B4-BE49-F238E27FC236}">
                <a16:creationId xmlns:a16="http://schemas.microsoft.com/office/drawing/2014/main" id="{86F9250A-D4FC-D969-1FB1-5157DD12D95C}"/>
              </a:ext>
            </a:extLst>
          </p:cNvPr>
          <p:cNvSpPr/>
          <p:nvPr/>
        </p:nvSpPr>
        <p:spPr>
          <a:xfrm>
            <a:off x="10500488"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85000"/>
                    <a:lumOff val="15000"/>
                  </a:schemeClr>
                </a:solidFill>
              </a:rPr>
              <a:t>9%</a:t>
            </a:r>
          </a:p>
        </p:txBody>
      </p:sp>
      <p:sp>
        <p:nvSpPr>
          <p:cNvPr id="27" name="Rectangle 26">
            <a:extLst>
              <a:ext uri="{FF2B5EF4-FFF2-40B4-BE49-F238E27FC236}">
                <a16:creationId xmlns:a16="http://schemas.microsoft.com/office/drawing/2014/main" id="{6120A43E-832D-8D83-E448-94471B375C31}"/>
              </a:ext>
            </a:extLst>
          </p:cNvPr>
          <p:cNvSpPr/>
          <p:nvPr/>
        </p:nvSpPr>
        <p:spPr>
          <a:xfrm>
            <a:off x="447713" y="5254787"/>
            <a:ext cx="1451424" cy="579417"/>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rIns="0" rtlCol="0" anchor="ctr"/>
          <a:lstStyle/>
          <a:p>
            <a:pPr algn="ctr"/>
            <a:r>
              <a:rPr lang="en-ZA" dirty="0"/>
              <a:t>% independent schools (2021)</a:t>
            </a:r>
          </a:p>
        </p:txBody>
      </p:sp>
      <p:cxnSp>
        <p:nvCxnSpPr>
          <p:cNvPr id="14" name="Straight Connector 13">
            <a:extLst>
              <a:ext uri="{FF2B5EF4-FFF2-40B4-BE49-F238E27FC236}">
                <a16:creationId xmlns:a16="http://schemas.microsoft.com/office/drawing/2014/main" id="{67DCE3C4-D45A-588F-C394-40FD4809AE6D}"/>
              </a:ext>
            </a:extLst>
          </p:cNvPr>
          <p:cNvCxnSpPr>
            <a:cxnSpLocks/>
          </p:cNvCxnSpPr>
          <p:nvPr/>
        </p:nvCxnSpPr>
        <p:spPr>
          <a:xfrm>
            <a:off x="10315235"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EFA284A-5DC8-C507-E4F1-12C5865816BB}"/>
              </a:ext>
            </a:extLst>
          </p:cNvPr>
          <p:cNvCxnSpPr>
            <a:cxnSpLocks/>
          </p:cNvCxnSpPr>
          <p:nvPr/>
        </p:nvCxnSpPr>
        <p:spPr>
          <a:xfrm>
            <a:off x="10315235" y="2149766"/>
            <a:ext cx="0" cy="35712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22B9120E-E35D-35A9-6375-6F4438D4FB2B}"/>
              </a:ext>
            </a:extLst>
          </p:cNvPr>
          <p:cNvCxnSpPr/>
          <p:nvPr/>
        </p:nvCxnSpPr>
        <p:spPr>
          <a:xfrm>
            <a:off x="10689771" y="2823201"/>
            <a:ext cx="224971" cy="7209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CAD385D5-A98B-B79F-D395-F8AD15359B4D}"/>
              </a:ext>
            </a:extLst>
          </p:cNvPr>
          <p:cNvSpPr/>
          <p:nvPr/>
        </p:nvSpPr>
        <p:spPr>
          <a:xfrm>
            <a:off x="8622030" y="1368220"/>
            <a:ext cx="3219450" cy="14716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85000"/>
                    <a:lumOff val="15000"/>
                  </a:schemeClr>
                </a:solidFill>
              </a:rPr>
              <a:t>School growth was driven by independent school growth (+37%) from 2012 to 2021. In contrast, the number of public schools in SA decreased (-6%)</a:t>
            </a:r>
          </a:p>
        </p:txBody>
      </p:sp>
    </p:spTree>
    <p:extLst>
      <p:ext uri="{BB962C8B-B14F-4D97-AF65-F5344CB8AC3E}">
        <p14:creationId xmlns:p14="http://schemas.microsoft.com/office/powerpoint/2010/main" val="40071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4F2B-9932-87FC-C4B4-500840EEBA7D}"/>
              </a:ext>
            </a:extLst>
          </p:cNvPr>
          <p:cNvSpPr>
            <a:spLocks noGrp="1"/>
          </p:cNvSpPr>
          <p:nvPr>
            <p:ph type="title"/>
          </p:nvPr>
        </p:nvSpPr>
        <p:spPr/>
        <p:txBody>
          <a:bodyPr/>
          <a:lstStyle/>
          <a:p>
            <a:r>
              <a:rPr lang="en-ZA" dirty="0"/>
              <a:t>School growth from 2012 to 2021 </a:t>
            </a:r>
          </a:p>
        </p:txBody>
      </p:sp>
      <p:graphicFrame>
        <p:nvGraphicFramePr>
          <p:cNvPr id="3" name="Chart 2">
            <a:extLst>
              <a:ext uri="{FF2B5EF4-FFF2-40B4-BE49-F238E27FC236}">
                <a16:creationId xmlns:a16="http://schemas.microsoft.com/office/drawing/2014/main" id="{CCCD2D2D-348C-F235-53DC-EA5F99265294}"/>
              </a:ext>
            </a:extLst>
          </p:cNvPr>
          <p:cNvGraphicFramePr>
            <a:graphicFrameLocks/>
          </p:cNvGraphicFramePr>
          <p:nvPr>
            <p:extLst>
              <p:ext uri="{D42A27DB-BD31-4B8C-83A1-F6EECF244321}">
                <p14:modId xmlns:p14="http://schemas.microsoft.com/office/powerpoint/2010/main" val="1541674241"/>
              </p:ext>
            </p:extLst>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7FA68D2F-4717-4347-6B7F-97C709CF7ED1}"/>
              </a:ext>
            </a:extLst>
          </p:cNvPr>
          <p:cNvSpPr/>
          <p:nvPr/>
        </p:nvSpPr>
        <p:spPr>
          <a:xfrm>
            <a:off x="635168" y="6417467"/>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School numbers taken from School Realities-EMIS (2012 – 2021) released by the DBE, for numbers on ordinary public and independent schools (</a:t>
            </a:r>
            <a:r>
              <a:rPr lang="en-US" sz="950" dirty="0">
                <a:hlinkClick r:id="rId4"/>
              </a:rPr>
              <a:t>Statistical Publications (education.gov.za)</a:t>
            </a:r>
            <a:r>
              <a:rPr lang="en-US" sz="950" dirty="0"/>
              <a:t>) </a:t>
            </a:r>
            <a:endParaRPr lang="en-ZA" sz="950" i="1" dirty="0"/>
          </a:p>
        </p:txBody>
      </p:sp>
      <p:graphicFrame>
        <p:nvGraphicFramePr>
          <p:cNvPr id="10" name="Table 9">
            <a:extLst>
              <a:ext uri="{FF2B5EF4-FFF2-40B4-BE49-F238E27FC236}">
                <a16:creationId xmlns:a16="http://schemas.microsoft.com/office/drawing/2014/main" id="{52C50DCD-CFB4-C3F5-DA6F-5AB2BA4C7693}"/>
              </a:ext>
            </a:extLst>
          </p:cNvPr>
          <p:cNvGraphicFramePr>
            <a:graphicFrameLocks noGrp="1"/>
          </p:cNvGraphicFramePr>
          <p:nvPr/>
        </p:nvGraphicFramePr>
        <p:xfrm>
          <a:off x="1899137" y="4984580"/>
          <a:ext cx="9360320" cy="404019"/>
        </p:xfrm>
        <a:graphic>
          <a:graphicData uri="http://schemas.openxmlformats.org/drawingml/2006/table">
            <a:tbl>
              <a:tblPr>
                <a:tableStyleId>{5C22544A-7EE6-4342-B048-85BDC9FD1C3A}</a:tableStyleId>
              </a:tblPr>
              <a:tblGrid>
                <a:gridCol w="936032">
                  <a:extLst>
                    <a:ext uri="{9D8B030D-6E8A-4147-A177-3AD203B41FA5}">
                      <a16:colId xmlns:a16="http://schemas.microsoft.com/office/drawing/2014/main" val="526523471"/>
                    </a:ext>
                  </a:extLst>
                </a:gridCol>
                <a:gridCol w="936032">
                  <a:extLst>
                    <a:ext uri="{9D8B030D-6E8A-4147-A177-3AD203B41FA5}">
                      <a16:colId xmlns:a16="http://schemas.microsoft.com/office/drawing/2014/main" val="2240250526"/>
                    </a:ext>
                  </a:extLst>
                </a:gridCol>
                <a:gridCol w="936032">
                  <a:extLst>
                    <a:ext uri="{9D8B030D-6E8A-4147-A177-3AD203B41FA5}">
                      <a16:colId xmlns:a16="http://schemas.microsoft.com/office/drawing/2014/main" val="1273847416"/>
                    </a:ext>
                  </a:extLst>
                </a:gridCol>
                <a:gridCol w="936032">
                  <a:extLst>
                    <a:ext uri="{9D8B030D-6E8A-4147-A177-3AD203B41FA5}">
                      <a16:colId xmlns:a16="http://schemas.microsoft.com/office/drawing/2014/main" val="2697994396"/>
                    </a:ext>
                  </a:extLst>
                </a:gridCol>
                <a:gridCol w="936032">
                  <a:extLst>
                    <a:ext uri="{9D8B030D-6E8A-4147-A177-3AD203B41FA5}">
                      <a16:colId xmlns:a16="http://schemas.microsoft.com/office/drawing/2014/main" val="336752132"/>
                    </a:ext>
                  </a:extLst>
                </a:gridCol>
                <a:gridCol w="936032">
                  <a:extLst>
                    <a:ext uri="{9D8B030D-6E8A-4147-A177-3AD203B41FA5}">
                      <a16:colId xmlns:a16="http://schemas.microsoft.com/office/drawing/2014/main" val="2880561837"/>
                    </a:ext>
                  </a:extLst>
                </a:gridCol>
                <a:gridCol w="936032">
                  <a:extLst>
                    <a:ext uri="{9D8B030D-6E8A-4147-A177-3AD203B41FA5}">
                      <a16:colId xmlns:a16="http://schemas.microsoft.com/office/drawing/2014/main" val="4256170574"/>
                    </a:ext>
                  </a:extLst>
                </a:gridCol>
                <a:gridCol w="936032">
                  <a:extLst>
                    <a:ext uri="{9D8B030D-6E8A-4147-A177-3AD203B41FA5}">
                      <a16:colId xmlns:a16="http://schemas.microsoft.com/office/drawing/2014/main" val="2221991158"/>
                    </a:ext>
                  </a:extLst>
                </a:gridCol>
                <a:gridCol w="936032">
                  <a:extLst>
                    <a:ext uri="{9D8B030D-6E8A-4147-A177-3AD203B41FA5}">
                      <a16:colId xmlns:a16="http://schemas.microsoft.com/office/drawing/2014/main" val="1684530174"/>
                    </a:ext>
                  </a:extLst>
                </a:gridCol>
                <a:gridCol w="936032">
                  <a:extLst>
                    <a:ext uri="{9D8B030D-6E8A-4147-A177-3AD203B41FA5}">
                      <a16:colId xmlns:a16="http://schemas.microsoft.com/office/drawing/2014/main" val="3053178591"/>
                    </a:ext>
                  </a:extLst>
                </a:gridCol>
              </a:tblGrid>
              <a:tr h="404019">
                <a:tc>
                  <a:txBody>
                    <a:bodyPr/>
                    <a:lstStyle/>
                    <a:p>
                      <a:pPr algn="ctr" fontAlgn="b"/>
                      <a:r>
                        <a:rPr lang="en-US" sz="2200" u="none" strike="noStrike" dirty="0">
                          <a:solidFill>
                            <a:schemeClr val="tx1">
                              <a:lumMod val="65000"/>
                              <a:lumOff val="35000"/>
                            </a:schemeClr>
                          </a:solidFill>
                          <a:effectLst/>
                        </a:rPr>
                        <a:t>EC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FS</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GP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KN</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LP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MP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NW</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WC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b="1" u="none" strike="noStrike" dirty="0">
                          <a:solidFill>
                            <a:schemeClr val="tx1">
                              <a:lumMod val="65000"/>
                              <a:lumOff val="35000"/>
                            </a:schemeClr>
                          </a:solidFill>
                          <a:effectLst/>
                        </a:rPr>
                        <a:t>SA</a:t>
                      </a:r>
                      <a:endParaRPr lang="en-US" sz="2200" b="1"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6115934"/>
                  </a:ext>
                </a:extLst>
              </a:tr>
            </a:tbl>
          </a:graphicData>
        </a:graphic>
      </p:graphicFrame>
      <p:sp>
        <p:nvSpPr>
          <p:cNvPr id="21" name="Oval 20">
            <a:extLst>
              <a:ext uri="{FF2B5EF4-FFF2-40B4-BE49-F238E27FC236}">
                <a16:creationId xmlns:a16="http://schemas.microsoft.com/office/drawing/2014/main" id="{49524FE3-6F99-B622-538A-5458DAC8661B}"/>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5" name="Rectangle: Rounded Corners 4">
            <a:extLst>
              <a:ext uri="{FF2B5EF4-FFF2-40B4-BE49-F238E27FC236}">
                <a16:creationId xmlns:a16="http://schemas.microsoft.com/office/drawing/2014/main" id="{CC16CCEE-CC9B-56C9-D537-81F39B4F13D9}"/>
              </a:ext>
            </a:extLst>
          </p:cNvPr>
          <p:cNvSpPr/>
          <p:nvPr/>
        </p:nvSpPr>
        <p:spPr>
          <a:xfrm>
            <a:off x="205388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7" name="Rectangle: Rounded Corners 6">
            <a:extLst>
              <a:ext uri="{FF2B5EF4-FFF2-40B4-BE49-F238E27FC236}">
                <a16:creationId xmlns:a16="http://schemas.microsoft.com/office/drawing/2014/main" id="{F64D774B-7496-2600-792D-CFF210FE6238}"/>
              </a:ext>
            </a:extLst>
          </p:cNvPr>
          <p:cNvSpPr/>
          <p:nvPr/>
        </p:nvSpPr>
        <p:spPr>
          <a:xfrm>
            <a:off x="299239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8%</a:t>
            </a:r>
          </a:p>
        </p:txBody>
      </p:sp>
      <p:sp>
        <p:nvSpPr>
          <p:cNvPr id="8" name="Rectangle: Rounded Corners 7">
            <a:extLst>
              <a:ext uri="{FF2B5EF4-FFF2-40B4-BE49-F238E27FC236}">
                <a16:creationId xmlns:a16="http://schemas.microsoft.com/office/drawing/2014/main" id="{1108D199-8C72-9999-31C9-6132D77E9599}"/>
              </a:ext>
            </a:extLst>
          </p:cNvPr>
          <p:cNvSpPr/>
          <p:nvPr/>
        </p:nvSpPr>
        <p:spPr>
          <a:xfrm>
            <a:off x="393090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30%</a:t>
            </a:r>
          </a:p>
        </p:txBody>
      </p:sp>
      <p:sp>
        <p:nvSpPr>
          <p:cNvPr id="9" name="Rectangle: Rounded Corners 8">
            <a:extLst>
              <a:ext uri="{FF2B5EF4-FFF2-40B4-BE49-F238E27FC236}">
                <a16:creationId xmlns:a16="http://schemas.microsoft.com/office/drawing/2014/main" id="{0D254FD3-4D0F-9903-0648-EB7288609CED}"/>
              </a:ext>
            </a:extLst>
          </p:cNvPr>
          <p:cNvSpPr/>
          <p:nvPr/>
        </p:nvSpPr>
        <p:spPr>
          <a:xfrm>
            <a:off x="486941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13" name="Rectangle: Rounded Corners 12">
            <a:extLst>
              <a:ext uri="{FF2B5EF4-FFF2-40B4-BE49-F238E27FC236}">
                <a16:creationId xmlns:a16="http://schemas.microsoft.com/office/drawing/2014/main" id="{6D095209-CCDC-6BA1-0046-12C1287DF4AD}"/>
              </a:ext>
            </a:extLst>
          </p:cNvPr>
          <p:cNvSpPr/>
          <p:nvPr/>
        </p:nvSpPr>
        <p:spPr>
          <a:xfrm>
            <a:off x="5807931"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5%</a:t>
            </a:r>
          </a:p>
        </p:txBody>
      </p:sp>
      <p:sp>
        <p:nvSpPr>
          <p:cNvPr id="15" name="Rectangle: Rounded Corners 14">
            <a:extLst>
              <a:ext uri="{FF2B5EF4-FFF2-40B4-BE49-F238E27FC236}">
                <a16:creationId xmlns:a16="http://schemas.microsoft.com/office/drawing/2014/main" id="{B4AACFC6-C847-1BA0-1A18-7AA6CBD0C384}"/>
              </a:ext>
            </a:extLst>
          </p:cNvPr>
          <p:cNvSpPr/>
          <p:nvPr/>
        </p:nvSpPr>
        <p:spPr>
          <a:xfrm>
            <a:off x="674644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8" name="Rectangle: Rounded Corners 17">
            <a:extLst>
              <a:ext uri="{FF2B5EF4-FFF2-40B4-BE49-F238E27FC236}">
                <a16:creationId xmlns:a16="http://schemas.microsoft.com/office/drawing/2014/main" id="{1916150B-C808-117D-C472-6CECCB11E51E}"/>
              </a:ext>
            </a:extLst>
          </p:cNvPr>
          <p:cNvSpPr/>
          <p:nvPr/>
        </p:nvSpPr>
        <p:spPr>
          <a:xfrm>
            <a:off x="768495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9" name="Rectangle: Rounded Corners 18">
            <a:extLst>
              <a:ext uri="{FF2B5EF4-FFF2-40B4-BE49-F238E27FC236}">
                <a16:creationId xmlns:a16="http://schemas.microsoft.com/office/drawing/2014/main" id="{CF01EA38-8712-C0EA-CD6E-6C6600B54871}"/>
              </a:ext>
            </a:extLst>
          </p:cNvPr>
          <p:cNvSpPr/>
          <p:nvPr/>
        </p:nvSpPr>
        <p:spPr>
          <a:xfrm>
            <a:off x="862346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6%</a:t>
            </a:r>
          </a:p>
        </p:txBody>
      </p:sp>
      <p:sp>
        <p:nvSpPr>
          <p:cNvPr id="20" name="Rectangle: Rounded Corners 19">
            <a:extLst>
              <a:ext uri="{FF2B5EF4-FFF2-40B4-BE49-F238E27FC236}">
                <a16:creationId xmlns:a16="http://schemas.microsoft.com/office/drawing/2014/main" id="{B5AB3B03-61DA-874B-38AC-CF74677C9C69}"/>
              </a:ext>
            </a:extLst>
          </p:cNvPr>
          <p:cNvSpPr/>
          <p:nvPr/>
        </p:nvSpPr>
        <p:spPr>
          <a:xfrm>
            <a:off x="956197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17%</a:t>
            </a:r>
          </a:p>
        </p:txBody>
      </p:sp>
      <p:sp>
        <p:nvSpPr>
          <p:cNvPr id="23" name="Rectangle: Rounded Corners 22">
            <a:extLst>
              <a:ext uri="{FF2B5EF4-FFF2-40B4-BE49-F238E27FC236}">
                <a16:creationId xmlns:a16="http://schemas.microsoft.com/office/drawing/2014/main" id="{86F9250A-D4FC-D969-1FB1-5157DD12D95C}"/>
              </a:ext>
            </a:extLst>
          </p:cNvPr>
          <p:cNvSpPr/>
          <p:nvPr/>
        </p:nvSpPr>
        <p:spPr>
          <a:xfrm>
            <a:off x="10500488"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85000"/>
                    <a:lumOff val="15000"/>
                  </a:schemeClr>
                </a:solidFill>
              </a:rPr>
              <a:t>9%</a:t>
            </a:r>
          </a:p>
        </p:txBody>
      </p:sp>
      <p:sp>
        <p:nvSpPr>
          <p:cNvPr id="27" name="Rectangle 26">
            <a:extLst>
              <a:ext uri="{FF2B5EF4-FFF2-40B4-BE49-F238E27FC236}">
                <a16:creationId xmlns:a16="http://schemas.microsoft.com/office/drawing/2014/main" id="{6120A43E-832D-8D83-E448-94471B375C31}"/>
              </a:ext>
            </a:extLst>
          </p:cNvPr>
          <p:cNvSpPr/>
          <p:nvPr/>
        </p:nvSpPr>
        <p:spPr>
          <a:xfrm>
            <a:off x="447713" y="5254787"/>
            <a:ext cx="1451424" cy="579417"/>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rIns="0" rtlCol="0" anchor="ctr"/>
          <a:lstStyle/>
          <a:p>
            <a:pPr algn="ctr"/>
            <a:r>
              <a:rPr lang="en-ZA" dirty="0"/>
              <a:t>% independent schools (2021)</a:t>
            </a:r>
          </a:p>
        </p:txBody>
      </p:sp>
      <p:cxnSp>
        <p:nvCxnSpPr>
          <p:cNvPr id="14" name="Straight Connector 13">
            <a:extLst>
              <a:ext uri="{FF2B5EF4-FFF2-40B4-BE49-F238E27FC236}">
                <a16:creationId xmlns:a16="http://schemas.microsoft.com/office/drawing/2014/main" id="{67DCE3C4-D45A-588F-C394-40FD4809AE6D}"/>
              </a:ext>
            </a:extLst>
          </p:cNvPr>
          <p:cNvCxnSpPr>
            <a:cxnSpLocks/>
          </p:cNvCxnSpPr>
          <p:nvPr/>
        </p:nvCxnSpPr>
        <p:spPr>
          <a:xfrm>
            <a:off x="10315235"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EFA284A-5DC8-C507-E4F1-12C5865816BB}"/>
              </a:ext>
            </a:extLst>
          </p:cNvPr>
          <p:cNvCxnSpPr>
            <a:cxnSpLocks/>
          </p:cNvCxnSpPr>
          <p:nvPr/>
        </p:nvCxnSpPr>
        <p:spPr>
          <a:xfrm>
            <a:off x="10315235" y="1988457"/>
            <a:ext cx="0" cy="3732518"/>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00E0D5E-FAEB-10C8-D14B-BE2F768D4481}"/>
              </a:ext>
            </a:extLst>
          </p:cNvPr>
          <p:cNvCxnSpPr>
            <a:cxnSpLocks/>
          </p:cNvCxnSpPr>
          <p:nvPr/>
        </p:nvCxnSpPr>
        <p:spPr>
          <a:xfrm flipH="1">
            <a:off x="2496457" y="3049471"/>
            <a:ext cx="779410" cy="7573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443062C6-4CD4-B26A-5D01-32E3853D0E1A}"/>
              </a:ext>
            </a:extLst>
          </p:cNvPr>
          <p:cNvSpPr/>
          <p:nvPr/>
        </p:nvSpPr>
        <p:spPr>
          <a:xfrm>
            <a:off x="1927373" y="1690688"/>
            <a:ext cx="3370337" cy="14716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accent1">
                    <a:lumMod val="50000"/>
                  </a:schemeClr>
                </a:solidFill>
              </a:rPr>
              <a:t>Higher growth in the number of independent schools in the EC (+18%) vs. public schools (-8%), with enrolment growing from about 65K to 75K </a:t>
            </a:r>
            <a:r>
              <a:rPr lang="en-ZA" b="1">
                <a:solidFill>
                  <a:schemeClr val="accent1">
                    <a:lumMod val="50000"/>
                  </a:schemeClr>
                </a:solidFill>
              </a:rPr>
              <a:t>children (+16%) </a:t>
            </a:r>
            <a:endParaRPr lang="en-ZA" b="1" dirty="0">
              <a:solidFill>
                <a:schemeClr val="accent1">
                  <a:lumMod val="50000"/>
                </a:schemeClr>
              </a:solidFill>
            </a:endParaRPr>
          </a:p>
        </p:txBody>
      </p:sp>
    </p:spTree>
    <p:extLst>
      <p:ext uri="{BB962C8B-B14F-4D97-AF65-F5344CB8AC3E}">
        <p14:creationId xmlns:p14="http://schemas.microsoft.com/office/powerpoint/2010/main" val="67347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40F3-EBB1-595D-8F17-CB23FFC46160}"/>
              </a:ext>
            </a:extLst>
          </p:cNvPr>
          <p:cNvSpPr>
            <a:spLocks noGrp="1"/>
          </p:cNvSpPr>
          <p:nvPr>
            <p:ph type="title"/>
          </p:nvPr>
        </p:nvSpPr>
        <p:spPr/>
        <p:txBody>
          <a:bodyPr/>
          <a:lstStyle/>
          <a:p>
            <a:r>
              <a:rPr lang="en-ZA" dirty="0"/>
              <a:t>Educator growth by teachers and senior educators</a:t>
            </a:r>
          </a:p>
        </p:txBody>
      </p:sp>
      <p:sp>
        <p:nvSpPr>
          <p:cNvPr id="3" name="Text Placeholder 2">
            <a:extLst>
              <a:ext uri="{FF2B5EF4-FFF2-40B4-BE49-F238E27FC236}">
                <a16:creationId xmlns:a16="http://schemas.microsoft.com/office/drawing/2014/main" id="{D5F0ADFF-561A-864D-DFCD-508B2AC0D36D}"/>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D4D6B73E-5FC8-91F6-58EB-EC9BA92D572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Tree>
    <p:extLst>
      <p:ext uri="{BB962C8B-B14F-4D97-AF65-F5344CB8AC3E}">
        <p14:creationId xmlns:p14="http://schemas.microsoft.com/office/powerpoint/2010/main" val="232228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(2)</a:t>
            </a:r>
            <a:endParaRPr/>
          </a:p>
        </p:txBody>
      </p:sp>
      <p:sp>
        <p:nvSpPr>
          <p:cNvPr id="173" name="Google Shape;173;p3"/>
          <p:cNvSpPr txBox="1"/>
          <p:nvPr/>
        </p:nvSpPr>
        <p:spPr>
          <a:xfrm>
            <a:off x="908100" y="1690825"/>
            <a:ext cx="10751400" cy="4587000"/>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As retirements increase, the required number of </a:t>
            </a:r>
            <a:r>
              <a:rPr lang="en-US" sz="2600" b="1" i="0" u="none" strike="noStrike" cap="none">
                <a:solidFill>
                  <a:schemeClr val="accent6"/>
                </a:solidFill>
                <a:latin typeface="Calibri"/>
                <a:ea typeface="Calibri"/>
                <a:cs typeface="Calibri"/>
                <a:sym typeface="Calibri"/>
              </a:rPr>
              <a:t>new appointments will need to increase</a:t>
            </a:r>
            <a:r>
              <a:rPr lang="en-US" sz="2600" b="0" i="0" u="none" strike="noStrike" cap="none">
                <a:solidFill>
                  <a:schemeClr val="dk1"/>
                </a:solidFill>
                <a:latin typeface="Calibri"/>
                <a:ea typeface="Calibri"/>
                <a:cs typeface="Calibri"/>
                <a:sym typeface="Calibri"/>
              </a:rPr>
              <a:t> to ensure that total educator numbers (at a minimum) stay at current levels and/or are sufficient to </a:t>
            </a:r>
            <a:r>
              <a:rPr lang="en-US" sz="2600" b="1" i="0" u="none" strike="noStrike" cap="none">
                <a:solidFill>
                  <a:schemeClr val="accent6"/>
                </a:solidFill>
                <a:latin typeface="Calibri"/>
                <a:ea typeface="Calibri"/>
                <a:cs typeface="Calibri"/>
                <a:sym typeface="Calibri"/>
              </a:rPr>
              <a:t>meet learner enrolment growth</a:t>
            </a:r>
            <a:r>
              <a:rPr lang="en-US" sz="2600" b="0" i="0" u="none" strike="noStrike" cap="none">
                <a:solidFill>
                  <a:schemeClr val="dk1"/>
                </a:solidFill>
                <a:latin typeface="Calibri"/>
                <a:ea typeface="Calibri"/>
                <a:cs typeface="Calibri"/>
                <a:sym typeface="Calibri"/>
              </a:rPr>
              <a:t> to </a:t>
            </a:r>
            <a:r>
              <a:rPr lang="en-US" sz="2600" b="1" i="0" u="none" strike="noStrike" cap="none">
                <a:solidFill>
                  <a:schemeClr val="accent6"/>
                </a:solidFill>
                <a:latin typeface="Calibri"/>
                <a:ea typeface="Calibri"/>
                <a:cs typeface="Calibri"/>
                <a:sym typeface="Calibri"/>
              </a:rPr>
              <a:t>prevent deterioration in learner-educator ratios</a:t>
            </a:r>
            <a:r>
              <a:rPr lang="en-US" sz="2600" b="0" i="0" u="none" strike="noStrike" cap="none">
                <a:solidFill>
                  <a:schemeClr val="dk1"/>
                </a:solidFill>
                <a:latin typeface="Calibri"/>
                <a:ea typeface="Calibri"/>
                <a:cs typeface="Calibri"/>
                <a:sym typeface="Calibri"/>
              </a:rPr>
              <a:t>.  </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Planning will be required to ensure that provinces are ready for the sustained increase in appointments. </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If these positions are not filled, this could result in a further deterioration in the learner-educator ratio and lead to further increases in already large class sizes.</a:t>
            </a:r>
            <a:endParaRPr sz="26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nvGraphicFramePr>
        <p:xfrm>
          <a:off x="656768" y="2267570"/>
          <a:ext cx="11053970"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3198">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13" name="Oval 12">
            <a:extLst>
              <a:ext uri="{FF2B5EF4-FFF2-40B4-BE49-F238E27FC236}">
                <a16:creationId xmlns:a16="http://schemas.microsoft.com/office/drawing/2014/main" id="{59FE90DF-3119-E968-B6B9-9B9814E50860}"/>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
        <p:nvSpPr>
          <p:cNvPr id="3" name="Rectangle 2">
            <a:extLst>
              <a:ext uri="{FF2B5EF4-FFF2-40B4-BE49-F238E27FC236}">
                <a16:creationId xmlns:a16="http://schemas.microsoft.com/office/drawing/2014/main" id="{EF9473A3-CFA0-E1DB-1D76-8C559022BE04}"/>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Tree>
    <p:extLst>
      <p:ext uri="{BB962C8B-B14F-4D97-AF65-F5344CB8AC3E}">
        <p14:creationId xmlns:p14="http://schemas.microsoft.com/office/powerpoint/2010/main" val="352017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nvGraphicFramePr>
        <p:xfrm>
          <a:off x="656768" y="2267570"/>
          <a:ext cx="11053970"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3198">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13" name="Oval 12">
            <a:extLst>
              <a:ext uri="{FF2B5EF4-FFF2-40B4-BE49-F238E27FC236}">
                <a16:creationId xmlns:a16="http://schemas.microsoft.com/office/drawing/2014/main" id="{59FE90DF-3119-E968-B6B9-9B9814E50860}"/>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
        <p:nvSpPr>
          <p:cNvPr id="3" name="Rectangle 2">
            <a:extLst>
              <a:ext uri="{FF2B5EF4-FFF2-40B4-BE49-F238E27FC236}">
                <a16:creationId xmlns:a16="http://schemas.microsoft.com/office/drawing/2014/main" id="{EF9473A3-CFA0-E1DB-1D76-8C559022BE04}"/>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
        <p:nvSpPr>
          <p:cNvPr id="4" name="Rectangle 3">
            <a:extLst>
              <a:ext uri="{FF2B5EF4-FFF2-40B4-BE49-F238E27FC236}">
                <a16:creationId xmlns:a16="http://schemas.microsoft.com/office/drawing/2014/main" id="{C2554F4F-A06E-FDB1-9A3F-E71ABAFC9AA3}"/>
              </a:ext>
            </a:extLst>
          </p:cNvPr>
          <p:cNvSpPr/>
          <p:nvPr/>
        </p:nvSpPr>
        <p:spPr>
          <a:xfrm>
            <a:off x="1122141" y="3264600"/>
            <a:ext cx="10725150" cy="2337913"/>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5" name="TextBox 4">
            <a:extLst>
              <a:ext uri="{FF2B5EF4-FFF2-40B4-BE49-F238E27FC236}">
                <a16:creationId xmlns:a16="http://schemas.microsoft.com/office/drawing/2014/main" id="{9AE251A6-A4CB-A912-6B5E-289C4D64EC09}"/>
              </a:ext>
            </a:extLst>
          </p:cNvPr>
          <p:cNvSpPr txBox="1"/>
          <p:nvPr/>
        </p:nvSpPr>
        <p:spPr>
          <a:xfrm>
            <a:off x="6674808" y="3491617"/>
            <a:ext cx="5248968" cy="830997"/>
          </a:xfrm>
          <a:prstGeom prst="rect">
            <a:avLst/>
          </a:prstGeom>
          <a:noFill/>
        </p:spPr>
        <p:txBody>
          <a:bodyPr wrap="square">
            <a:spAutoFit/>
          </a:bodyPr>
          <a:lstStyle/>
          <a:p>
            <a:r>
              <a:rPr lang="en-ZA" sz="2400" b="1" u="sng" dirty="0"/>
              <a:t>Decrease in</a:t>
            </a:r>
            <a:r>
              <a:rPr lang="en-ZA" sz="2400" b="1" dirty="0"/>
              <a:t> principal numbers </a:t>
            </a:r>
            <a:r>
              <a:rPr lang="en-ZA" sz="2400" dirty="0"/>
              <a:t>between 2012 and 2021</a:t>
            </a:r>
            <a:endParaRPr lang="en-ZA" sz="2000" dirty="0"/>
          </a:p>
        </p:txBody>
      </p:sp>
      <p:sp>
        <p:nvSpPr>
          <p:cNvPr id="6" name="Oval 5">
            <a:extLst>
              <a:ext uri="{FF2B5EF4-FFF2-40B4-BE49-F238E27FC236}">
                <a16:creationId xmlns:a16="http://schemas.microsoft.com/office/drawing/2014/main" id="{730EEAFC-735B-033C-8EF5-940F2E62E18F}"/>
              </a:ext>
            </a:extLst>
          </p:cNvPr>
          <p:cNvSpPr/>
          <p:nvPr/>
        </p:nvSpPr>
        <p:spPr>
          <a:xfrm>
            <a:off x="3426712" y="2972500"/>
            <a:ext cx="558800" cy="29210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6797E4D5-8596-4F33-712B-3414A6B78939}"/>
              </a:ext>
            </a:extLst>
          </p:cNvPr>
          <p:cNvSpPr txBox="1"/>
          <p:nvPr/>
        </p:nvSpPr>
        <p:spPr>
          <a:xfrm>
            <a:off x="1427011" y="3491618"/>
            <a:ext cx="4901676" cy="1200329"/>
          </a:xfrm>
          <a:prstGeom prst="rect">
            <a:avLst/>
          </a:prstGeom>
          <a:noFill/>
        </p:spPr>
        <p:txBody>
          <a:bodyPr wrap="square">
            <a:spAutoFit/>
          </a:bodyPr>
          <a:lstStyle/>
          <a:p>
            <a:r>
              <a:rPr lang="en-ZA" sz="2400" b="1" dirty="0"/>
              <a:t>Teacher numbers (-20%) declined more than enrolment growth (-6%)  </a:t>
            </a:r>
            <a:r>
              <a:rPr lang="en-ZA" sz="2400" dirty="0"/>
              <a:t>in public ordinary schools</a:t>
            </a:r>
            <a:endParaRPr lang="en-ZA" sz="2000" dirty="0"/>
          </a:p>
        </p:txBody>
      </p:sp>
      <p:sp>
        <p:nvSpPr>
          <p:cNvPr id="8" name="Oval 7">
            <a:extLst>
              <a:ext uri="{FF2B5EF4-FFF2-40B4-BE49-F238E27FC236}">
                <a16:creationId xmlns:a16="http://schemas.microsoft.com/office/drawing/2014/main" id="{D451F164-0B6F-F58E-468F-05A2B2A44E69}"/>
              </a:ext>
            </a:extLst>
          </p:cNvPr>
          <p:cNvSpPr/>
          <p:nvPr/>
        </p:nvSpPr>
        <p:spPr>
          <a:xfrm>
            <a:off x="11151938" y="2965116"/>
            <a:ext cx="558800" cy="29210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2937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nvGraphicFramePr>
        <p:xfrm>
          <a:off x="656768" y="2267570"/>
          <a:ext cx="11053970"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3198">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13" name="Oval 12">
            <a:extLst>
              <a:ext uri="{FF2B5EF4-FFF2-40B4-BE49-F238E27FC236}">
                <a16:creationId xmlns:a16="http://schemas.microsoft.com/office/drawing/2014/main" id="{59FE90DF-3119-E968-B6B9-9B9814E50860}"/>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
        <p:nvSpPr>
          <p:cNvPr id="3" name="Rectangle 2">
            <a:extLst>
              <a:ext uri="{FF2B5EF4-FFF2-40B4-BE49-F238E27FC236}">
                <a16:creationId xmlns:a16="http://schemas.microsoft.com/office/drawing/2014/main" id="{EF9473A3-CFA0-E1DB-1D76-8C559022BE04}"/>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
        <p:nvSpPr>
          <p:cNvPr id="4" name="Rectangle 3">
            <a:extLst>
              <a:ext uri="{FF2B5EF4-FFF2-40B4-BE49-F238E27FC236}">
                <a16:creationId xmlns:a16="http://schemas.microsoft.com/office/drawing/2014/main" id="{C2554F4F-A06E-FDB1-9A3F-E71ABAFC9AA3}"/>
              </a:ext>
            </a:extLst>
          </p:cNvPr>
          <p:cNvSpPr/>
          <p:nvPr/>
        </p:nvSpPr>
        <p:spPr>
          <a:xfrm>
            <a:off x="1122141" y="3264600"/>
            <a:ext cx="10725150" cy="2337913"/>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5" name="TextBox 4">
            <a:extLst>
              <a:ext uri="{FF2B5EF4-FFF2-40B4-BE49-F238E27FC236}">
                <a16:creationId xmlns:a16="http://schemas.microsoft.com/office/drawing/2014/main" id="{9AE251A6-A4CB-A912-6B5E-289C4D64EC09}"/>
              </a:ext>
            </a:extLst>
          </p:cNvPr>
          <p:cNvSpPr txBox="1"/>
          <p:nvPr/>
        </p:nvSpPr>
        <p:spPr>
          <a:xfrm>
            <a:off x="4875036" y="3314096"/>
            <a:ext cx="4901676" cy="1200329"/>
          </a:xfrm>
          <a:prstGeom prst="rect">
            <a:avLst/>
          </a:prstGeom>
          <a:noFill/>
        </p:spPr>
        <p:txBody>
          <a:bodyPr wrap="square">
            <a:spAutoFit/>
          </a:bodyPr>
          <a:lstStyle/>
          <a:p>
            <a:r>
              <a:rPr lang="en-ZA" sz="2400" b="1" u="sng" dirty="0"/>
              <a:t>Increase</a:t>
            </a:r>
            <a:r>
              <a:rPr lang="en-ZA" sz="2400" b="1" dirty="0"/>
              <a:t> in HOD and deputy principal numbers </a:t>
            </a:r>
            <a:r>
              <a:rPr lang="en-ZA" sz="2400" dirty="0"/>
              <a:t>between 2012 and 2021, unexpectedly</a:t>
            </a:r>
            <a:endParaRPr lang="en-ZA" sz="2000" dirty="0"/>
          </a:p>
        </p:txBody>
      </p:sp>
      <p:sp>
        <p:nvSpPr>
          <p:cNvPr id="6" name="Oval 5">
            <a:extLst>
              <a:ext uri="{FF2B5EF4-FFF2-40B4-BE49-F238E27FC236}">
                <a16:creationId xmlns:a16="http://schemas.microsoft.com/office/drawing/2014/main" id="{730EEAFC-735B-033C-8EF5-940F2E62E18F}"/>
              </a:ext>
            </a:extLst>
          </p:cNvPr>
          <p:cNvSpPr/>
          <p:nvPr/>
        </p:nvSpPr>
        <p:spPr>
          <a:xfrm>
            <a:off x="5981754" y="2972500"/>
            <a:ext cx="558800" cy="29210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a:extLst>
              <a:ext uri="{FF2B5EF4-FFF2-40B4-BE49-F238E27FC236}">
                <a16:creationId xmlns:a16="http://schemas.microsoft.com/office/drawing/2014/main" id="{D451F164-0B6F-F58E-468F-05A2B2A44E69}"/>
              </a:ext>
            </a:extLst>
          </p:cNvPr>
          <p:cNvSpPr/>
          <p:nvPr/>
        </p:nvSpPr>
        <p:spPr>
          <a:xfrm>
            <a:off x="8566846" y="2972500"/>
            <a:ext cx="558800" cy="29210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8383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graphicFrame>
        <p:nvGraphicFramePr>
          <p:cNvPr id="9" name="Table 8">
            <a:extLst>
              <a:ext uri="{FF2B5EF4-FFF2-40B4-BE49-F238E27FC236}">
                <a16:creationId xmlns:a16="http://schemas.microsoft.com/office/drawing/2014/main" id="{A8AE6231-A4FC-3433-5080-239E6B73A70E}"/>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18" name="Rectangle 17">
            <a:extLst>
              <a:ext uri="{FF2B5EF4-FFF2-40B4-BE49-F238E27FC236}">
                <a16:creationId xmlns:a16="http://schemas.microsoft.com/office/drawing/2014/main" id="{828667CF-B7C8-10EB-909A-C8CAFD84A47B}"/>
              </a:ext>
            </a:extLst>
          </p:cNvPr>
          <p:cNvSpPr/>
          <p:nvPr/>
        </p:nvSpPr>
        <p:spPr>
          <a:xfrm>
            <a:off x="479782" y="6181515"/>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are considered. ECD practitioners, examination reviewers, ABET teachers and TVET lecturers were removed. Arrow shown for teachers and HODs if difference is at least 3 percentage points, for deputy principals if the difference is at least 0.6 percentage points and for principals a difference of at least 0.8 percentage points. </a:t>
            </a:r>
          </a:p>
        </p:txBody>
      </p:sp>
      <p:sp>
        <p:nvSpPr>
          <p:cNvPr id="4" name="Arrow: Right 3">
            <a:extLst>
              <a:ext uri="{FF2B5EF4-FFF2-40B4-BE49-F238E27FC236}">
                <a16:creationId xmlns:a16="http://schemas.microsoft.com/office/drawing/2014/main" id="{9158048C-430E-9D00-89D2-38F7F652B3F6}"/>
              </a:ext>
            </a:extLst>
          </p:cNvPr>
          <p:cNvSpPr/>
          <p:nvPr/>
        </p:nvSpPr>
        <p:spPr>
          <a:xfrm rot="16200000">
            <a:off x="3861452"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Right 6">
            <a:extLst>
              <a:ext uri="{FF2B5EF4-FFF2-40B4-BE49-F238E27FC236}">
                <a16:creationId xmlns:a16="http://schemas.microsoft.com/office/drawing/2014/main" id="{DBE3E765-22BA-4CB7-587E-D4D0CC504B4E}"/>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Right 7">
            <a:extLst>
              <a:ext uri="{FF2B5EF4-FFF2-40B4-BE49-F238E27FC236}">
                <a16:creationId xmlns:a16="http://schemas.microsoft.com/office/drawing/2014/main" id="{A4269D92-B2DE-DAF5-AD53-D2BE335A7144}"/>
              </a:ext>
            </a:extLst>
          </p:cNvPr>
          <p:cNvSpPr/>
          <p:nvPr/>
        </p:nvSpPr>
        <p:spPr>
          <a:xfrm rot="5400000" flipV="1">
            <a:off x="8716987"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Right 9">
            <a:extLst>
              <a:ext uri="{FF2B5EF4-FFF2-40B4-BE49-F238E27FC236}">
                <a16:creationId xmlns:a16="http://schemas.microsoft.com/office/drawing/2014/main" id="{FD47DFD2-F56E-F9D0-D564-758D1D5CF6D2}"/>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Right 10">
            <a:extLst>
              <a:ext uri="{FF2B5EF4-FFF2-40B4-BE49-F238E27FC236}">
                <a16:creationId xmlns:a16="http://schemas.microsoft.com/office/drawing/2014/main" id="{E57962A5-B424-C244-6929-53DD38AE53B9}"/>
              </a:ext>
            </a:extLst>
          </p:cNvPr>
          <p:cNvSpPr/>
          <p:nvPr/>
        </p:nvSpPr>
        <p:spPr>
          <a:xfrm rot="5400000" flipV="1">
            <a:off x="5534351"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Right 11">
            <a:extLst>
              <a:ext uri="{FF2B5EF4-FFF2-40B4-BE49-F238E27FC236}">
                <a16:creationId xmlns:a16="http://schemas.microsoft.com/office/drawing/2014/main" id="{685BFC63-C64A-3E79-EB41-72BD6DD29AC0}"/>
              </a:ext>
            </a:extLst>
          </p:cNvPr>
          <p:cNvSpPr/>
          <p:nvPr/>
        </p:nvSpPr>
        <p:spPr>
          <a:xfrm rot="5400000" flipV="1">
            <a:off x="3861452"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4A79CA6A-E7FC-C032-D156-CB1FBA5FFC18}"/>
              </a:ext>
            </a:extLst>
          </p:cNvPr>
          <p:cNvSpPr/>
          <p:nvPr/>
        </p:nvSpPr>
        <p:spPr>
          <a:xfrm rot="16200000">
            <a:off x="3861452"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EDED9AF4-9918-91D0-EADC-1BB28E6C7DBF}"/>
              </a:ext>
            </a:extLst>
          </p:cNvPr>
          <p:cNvSpPr/>
          <p:nvPr/>
        </p:nvSpPr>
        <p:spPr>
          <a:xfrm rot="16200000">
            <a:off x="3861452"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6DAB87C2-DFFD-18B0-6594-13F0804A775D}"/>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Arrow: Right 2">
            <a:extLst>
              <a:ext uri="{FF2B5EF4-FFF2-40B4-BE49-F238E27FC236}">
                <a16:creationId xmlns:a16="http://schemas.microsoft.com/office/drawing/2014/main" id="{FF49A811-F367-11E8-A3D2-90E15CB4C671}"/>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Right 5">
            <a:extLst>
              <a:ext uri="{FF2B5EF4-FFF2-40B4-BE49-F238E27FC236}">
                <a16:creationId xmlns:a16="http://schemas.microsoft.com/office/drawing/2014/main" id="{1C4B026F-5EB5-D30B-C323-979435936A54}"/>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Arrow: Right 18">
            <a:extLst>
              <a:ext uri="{FF2B5EF4-FFF2-40B4-BE49-F238E27FC236}">
                <a16:creationId xmlns:a16="http://schemas.microsoft.com/office/drawing/2014/main" id="{1CADFD50-E5DA-0209-A2BE-9B46C441AD0D}"/>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Arrow: Right 4">
            <a:extLst>
              <a:ext uri="{FF2B5EF4-FFF2-40B4-BE49-F238E27FC236}">
                <a16:creationId xmlns:a16="http://schemas.microsoft.com/office/drawing/2014/main" id="{B41E4492-217D-3D91-FBF2-100DDF645BB0}"/>
              </a:ext>
            </a:extLst>
          </p:cNvPr>
          <p:cNvSpPr/>
          <p:nvPr/>
        </p:nvSpPr>
        <p:spPr>
          <a:xfrm rot="16200000">
            <a:off x="7106254" y="48639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9194AB8D-6539-A5F2-D1A0-8F0384FF4E3B}"/>
              </a:ext>
            </a:extLst>
          </p:cNvPr>
          <p:cNvSpPr/>
          <p:nvPr/>
        </p:nvSpPr>
        <p:spPr>
          <a:xfrm rot="16200000">
            <a:off x="7099366" y="321557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Right 19">
            <a:extLst>
              <a:ext uri="{FF2B5EF4-FFF2-40B4-BE49-F238E27FC236}">
                <a16:creationId xmlns:a16="http://schemas.microsoft.com/office/drawing/2014/main" id="{81EC2B1A-363B-CC8C-317A-EDE06EA8B194}"/>
              </a:ext>
            </a:extLst>
          </p:cNvPr>
          <p:cNvSpPr/>
          <p:nvPr/>
        </p:nvSpPr>
        <p:spPr>
          <a:xfrm rot="16200000">
            <a:off x="3861452" y="460459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20">
            <a:extLst>
              <a:ext uri="{FF2B5EF4-FFF2-40B4-BE49-F238E27FC236}">
                <a16:creationId xmlns:a16="http://schemas.microsoft.com/office/drawing/2014/main" id="{06297740-4E27-F30C-1AA4-A52D02D3EF33}"/>
              </a:ext>
            </a:extLst>
          </p:cNvPr>
          <p:cNvSpPr/>
          <p:nvPr/>
        </p:nvSpPr>
        <p:spPr>
          <a:xfrm rot="5400000" flipV="1">
            <a:off x="8716987" y="462784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21">
            <a:extLst>
              <a:ext uri="{FF2B5EF4-FFF2-40B4-BE49-F238E27FC236}">
                <a16:creationId xmlns:a16="http://schemas.microsoft.com/office/drawing/2014/main" id="{C83405F2-0A5B-3807-43F2-482DE3830383}"/>
              </a:ext>
            </a:extLst>
          </p:cNvPr>
          <p:cNvSpPr/>
          <p:nvPr/>
        </p:nvSpPr>
        <p:spPr>
          <a:xfrm rot="5400000" flipV="1">
            <a:off x="7106254" y="5439200"/>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Google Shape;693;p35">
            <a:extLst>
              <a:ext uri="{FF2B5EF4-FFF2-40B4-BE49-F238E27FC236}">
                <a16:creationId xmlns:a16="http://schemas.microsoft.com/office/drawing/2014/main" id="{6CCF6323-B71B-B407-1FF1-735C3D030FF5}"/>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extLst>
      <p:ext uri="{BB962C8B-B14F-4D97-AF65-F5344CB8AC3E}">
        <p14:creationId xmlns:p14="http://schemas.microsoft.com/office/powerpoint/2010/main" val="275631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P spid="13" grpId="0" animBg="1"/>
      <p:bldP spid="15" grpId="0" animBg="1"/>
      <p:bldP spid="16" grpId="0" animBg="1"/>
      <p:bldP spid="3" grpId="0" animBg="1"/>
      <p:bldP spid="6" grpId="0" animBg="1"/>
      <p:bldP spid="19" grpId="0" animBg="1"/>
      <p:bldP spid="5" grpId="0" animBg="1"/>
      <p:bldP spid="14" grpId="0" animBg="1"/>
      <p:bldP spid="20" grpId="0" animBg="1"/>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graphicFrame>
        <p:nvGraphicFramePr>
          <p:cNvPr id="9" name="Table 8">
            <a:extLst>
              <a:ext uri="{FF2B5EF4-FFF2-40B4-BE49-F238E27FC236}">
                <a16:creationId xmlns:a16="http://schemas.microsoft.com/office/drawing/2014/main" id="{A8AE6231-A4FC-3433-5080-239E6B73A70E}"/>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18" name="Rectangle 17">
            <a:extLst>
              <a:ext uri="{FF2B5EF4-FFF2-40B4-BE49-F238E27FC236}">
                <a16:creationId xmlns:a16="http://schemas.microsoft.com/office/drawing/2014/main" id="{828667CF-B7C8-10EB-909A-C8CAFD84A47B}"/>
              </a:ext>
            </a:extLst>
          </p:cNvPr>
          <p:cNvSpPr/>
          <p:nvPr/>
        </p:nvSpPr>
        <p:spPr>
          <a:xfrm>
            <a:off x="479782" y="6181515"/>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are considered. ECD practitioners, examination reviewers, ABET teachers and TVET lecturers were removed. Arrow shown for teachers and HODs if difference is at least 3 percentage points, for deputy principals if the difference is at least 0.6 percentage points and for principals a difference of at least 0.8 percentage points. </a:t>
            </a:r>
          </a:p>
        </p:txBody>
      </p:sp>
      <p:sp>
        <p:nvSpPr>
          <p:cNvPr id="12" name="Arrow: Right 11">
            <a:extLst>
              <a:ext uri="{FF2B5EF4-FFF2-40B4-BE49-F238E27FC236}">
                <a16:creationId xmlns:a16="http://schemas.microsoft.com/office/drawing/2014/main" id="{685BFC63-C64A-3E79-EB41-72BD6DD29AC0}"/>
              </a:ext>
            </a:extLst>
          </p:cNvPr>
          <p:cNvSpPr/>
          <p:nvPr/>
        </p:nvSpPr>
        <p:spPr>
          <a:xfrm rot="5400000" flipV="1">
            <a:off x="3861452"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6DAB87C2-DFFD-18B0-6594-13F0804A775D}"/>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9194AB8D-6539-A5F2-D1A0-8F0384FF4E3B}"/>
              </a:ext>
            </a:extLst>
          </p:cNvPr>
          <p:cNvSpPr/>
          <p:nvPr/>
        </p:nvSpPr>
        <p:spPr>
          <a:xfrm rot="16200000">
            <a:off x="7099366" y="321557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Google Shape;693;p35">
            <a:extLst>
              <a:ext uri="{FF2B5EF4-FFF2-40B4-BE49-F238E27FC236}">
                <a16:creationId xmlns:a16="http://schemas.microsoft.com/office/drawing/2014/main" id="{6CCF6323-B71B-B407-1FF1-735C3D030FF5}"/>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41" name="Arrow: Right 40">
            <a:extLst>
              <a:ext uri="{FF2B5EF4-FFF2-40B4-BE49-F238E27FC236}">
                <a16:creationId xmlns:a16="http://schemas.microsoft.com/office/drawing/2014/main" id="{83D071C8-1DDF-B05D-317C-3C0C1294974E}"/>
              </a:ext>
            </a:extLst>
          </p:cNvPr>
          <p:cNvSpPr/>
          <p:nvPr/>
        </p:nvSpPr>
        <p:spPr>
          <a:xfrm rot="16200000">
            <a:off x="3858781"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Arrow: Right 41">
            <a:extLst>
              <a:ext uri="{FF2B5EF4-FFF2-40B4-BE49-F238E27FC236}">
                <a16:creationId xmlns:a16="http://schemas.microsoft.com/office/drawing/2014/main" id="{534C86BD-E7D8-C695-88CC-E52BED237A05}"/>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Arrow: Right 42">
            <a:extLst>
              <a:ext uri="{FF2B5EF4-FFF2-40B4-BE49-F238E27FC236}">
                <a16:creationId xmlns:a16="http://schemas.microsoft.com/office/drawing/2014/main" id="{21D874D8-FCF7-E8A3-6804-5B265370D046}"/>
              </a:ext>
            </a:extLst>
          </p:cNvPr>
          <p:cNvSpPr/>
          <p:nvPr/>
        </p:nvSpPr>
        <p:spPr>
          <a:xfrm rot="5400000" flipV="1">
            <a:off x="8716987"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Arrow: Right 43">
            <a:extLst>
              <a:ext uri="{FF2B5EF4-FFF2-40B4-BE49-F238E27FC236}">
                <a16:creationId xmlns:a16="http://schemas.microsoft.com/office/drawing/2014/main" id="{3A2B4DE0-C6AB-71D6-7539-D449A1919BBC}"/>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Arrow: Right 44">
            <a:extLst>
              <a:ext uri="{FF2B5EF4-FFF2-40B4-BE49-F238E27FC236}">
                <a16:creationId xmlns:a16="http://schemas.microsoft.com/office/drawing/2014/main" id="{1072D0F7-8758-3CF5-E454-4ED27C609EB8}"/>
              </a:ext>
            </a:extLst>
          </p:cNvPr>
          <p:cNvSpPr/>
          <p:nvPr/>
        </p:nvSpPr>
        <p:spPr>
          <a:xfrm rot="5400000" flipV="1">
            <a:off x="5534351"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Arrow: Right 45">
            <a:extLst>
              <a:ext uri="{FF2B5EF4-FFF2-40B4-BE49-F238E27FC236}">
                <a16:creationId xmlns:a16="http://schemas.microsoft.com/office/drawing/2014/main" id="{9057B956-93FC-F576-F628-B947BABE8D60}"/>
              </a:ext>
            </a:extLst>
          </p:cNvPr>
          <p:cNvSpPr/>
          <p:nvPr/>
        </p:nvSpPr>
        <p:spPr>
          <a:xfrm rot="5400000" flipV="1">
            <a:off x="3853957"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Arrow: Right 46">
            <a:extLst>
              <a:ext uri="{FF2B5EF4-FFF2-40B4-BE49-F238E27FC236}">
                <a16:creationId xmlns:a16="http://schemas.microsoft.com/office/drawing/2014/main" id="{14E1EC48-BDE2-405E-6C1C-93F267673FA4}"/>
              </a:ext>
            </a:extLst>
          </p:cNvPr>
          <p:cNvSpPr/>
          <p:nvPr/>
        </p:nvSpPr>
        <p:spPr>
          <a:xfrm rot="16200000">
            <a:off x="3858779"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Arrow: Right 47">
            <a:extLst>
              <a:ext uri="{FF2B5EF4-FFF2-40B4-BE49-F238E27FC236}">
                <a16:creationId xmlns:a16="http://schemas.microsoft.com/office/drawing/2014/main" id="{C8E4AF73-1CCB-4FC6-1F1D-43EF4FC709CA}"/>
              </a:ext>
            </a:extLst>
          </p:cNvPr>
          <p:cNvSpPr/>
          <p:nvPr/>
        </p:nvSpPr>
        <p:spPr>
          <a:xfrm rot="16200000">
            <a:off x="3858777"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Arrow: Right 48">
            <a:extLst>
              <a:ext uri="{FF2B5EF4-FFF2-40B4-BE49-F238E27FC236}">
                <a16:creationId xmlns:a16="http://schemas.microsoft.com/office/drawing/2014/main" id="{396AF704-77A5-17EF-25E3-C6A57CA04940}"/>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Arrow: Right 49">
            <a:extLst>
              <a:ext uri="{FF2B5EF4-FFF2-40B4-BE49-F238E27FC236}">
                <a16:creationId xmlns:a16="http://schemas.microsoft.com/office/drawing/2014/main" id="{978D8679-8E9E-EFE2-EA4C-0F963E3A911C}"/>
              </a:ext>
            </a:extLst>
          </p:cNvPr>
          <p:cNvSpPr/>
          <p:nvPr/>
        </p:nvSpPr>
        <p:spPr>
          <a:xfrm rot="16200000">
            <a:off x="8722622"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Arrow: Right 50">
            <a:extLst>
              <a:ext uri="{FF2B5EF4-FFF2-40B4-BE49-F238E27FC236}">
                <a16:creationId xmlns:a16="http://schemas.microsoft.com/office/drawing/2014/main" id="{0A4E0788-38DE-49A9-9C3B-8352CC0622C6}"/>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Arrow: Right 51">
            <a:extLst>
              <a:ext uri="{FF2B5EF4-FFF2-40B4-BE49-F238E27FC236}">
                <a16:creationId xmlns:a16="http://schemas.microsoft.com/office/drawing/2014/main" id="{8829B679-DAEC-CAE4-F05D-FEB5396A3A8B}"/>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Arrow: Right 52">
            <a:extLst>
              <a:ext uri="{FF2B5EF4-FFF2-40B4-BE49-F238E27FC236}">
                <a16:creationId xmlns:a16="http://schemas.microsoft.com/office/drawing/2014/main" id="{011BED0E-A37B-579E-0480-18192D783B7E}"/>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ectangle 53">
            <a:extLst>
              <a:ext uri="{FF2B5EF4-FFF2-40B4-BE49-F238E27FC236}">
                <a16:creationId xmlns:a16="http://schemas.microsoft.com/office/drawing/2014/main" id="{9439BE5E-ECA2-56F6-25AA-94C548FF487F}"/>
              </a:ext>
            </a:extLst>
          </p:cNvPr>
          <p:cNvSpPr/>
          <p:nvPr/>
        </p:nvSpPr>
        <p:spPr>
          <a:xfrm>
            <a:off x="628899" y="3192340"/>
            <a:ext cx="10698480" cy="274320"/>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ectangle 54">
            <a:extLst>
              <a:ext uri="{FF2B5EF4-FFF2-40B4-BE49-F238E27FC236}">
                <a16:creationId xmlns:a16="http://schemas.microsoft.com/office/drawing/2014/main" id="{A9DDD6F3-6D5B-8ADE-0E5D-C2EC554195E8}"/>
              </a:ext>
            </a:extLst>
          </p:cNvPr>
          <p:cNvSpPr/>
          <p:nvPr/>
        </p:nvSpPr>
        <p:spPr>
          <a:xfrm>
            <a:off x="1117600" y="3509601"/>
            <a:ext cx="10076548" cy="2148840"/>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56" name="Rectangle 55">
            <a:extLst>
              <a:ext uri="{FF2B5EF4-FFF2-40B4-BE49-F238E27FC236}">
                <a16:creationId xmlns:a16="http://schemas.microsoft.com/office/drawing/2014/main" id="{5D78B4F7-088D-D518-A9D1-1E7E86FA4774}"/>
              </a:ext>
            </a:extLst>
          </p:cNvPr>
          <p:cNvSpPr/>
          <p:nvPr/>
        </p:nvSpPr>
        <p:spPr>
          <a:xfrm>
            <a:off x="2759826" y="3785143"/>
            <a:ext cx="8129848" cy="166428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t"/>
          <a:lstStyle/>
          <a:p>
            <a:r>
              <a:rPr lang="en-ZA" sz="2000" b="1" dirty="0"/>
              <a:t>The Eastern Cape has a higher proportion of senior educators </a:t>
            </a:r>
            <a:r>
              <a:rPr lang="en-ZA" sz="2000" dirty="0"/>
              <a:t>than what we observe in the rest of the country. The proportion of principals is particularly high at 8.8%, due to the large number of small schools in the EC. </a:t>
            </a:r>
          </a:p>
          <a:p>
            <a:r>
              <a:rPr lang="en-ZA" sz="2000" dirty="0"/>
              <a:t>Additionally, over time in the Eastern Cape, the proportion of teachers has declined, while the proportion of educators in more senior roles has grown. </a:t>
            </a:r>
          </a:p>
        </p:txBody>
      </p:sp>
      <p:sp>
        <p:nvSpPr>
          <p:cNvPr id="57" name="Oval 56">
            <a:extLst>
              <a:ext uri="{FF2B5EF4-FFF2-40B4-BE49-F238E27FC236}">
                <a16:creationId xmlns:a16="http://schemas.microsoft.com/office/drawing/2014/main" id="{E2E0EB9B-ABCE-B4CE-C101-C8FA0BDF4FED}"/>
              </a:ext>
            </a:extLst>
          </p:cNvPr>
          <p:cNvSpPr/>
          <p:nvPr/>
        </p:nvSpPr>
        <p:spPr>
          <a:xfrm>
            <a:off x="8899867" y="3192340"/>
            <a:ext cx="558800" cy="29210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Oval 57">
            <a:extLst>
              <a:ext uri="{FF2B5EF4-FFF2-40B4-BE49-F238E27FC236}">
                <a16:creationId xmlns:a16="http://schemas.microsoft.com/office/drawing/2014/main" id="{99045DA7-FA2F-EC8B-EFAF-1771E5FC84C7}"/>
              </a:ext>
            </a:extLst>
          </p:cNvPr>
          <p:cNvSpPr/>
          <p:nvPr/>
        </p:nvSpPr>
        <p:spPr>
          <a:xfrm>
            <a:off x="8863839" y="5667667"/>
            <a:ext cx="558800" cy="29210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74289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A76D-F453-EE0B-8F82-0FB2331512A5}"/>
              </a:ext>
            </a:extLst>
          </p:cNvPr>
          <p:cNvSpPr>
            <a:spLocks noGrp="1"/>
          </p:cNvSpPr>
          <p:nvPr>
            <p:ph type="title"/>
          </p:nvPr>
        </p:nvSpPr>
        <p:spPr/>
        <p:txBody>
          <a:bodyPr/>
          <a:lstStyle/>
          <a:p>
            <a:r>
              <a:rPr lang="en-ZA" dirty="0"/>
              <a:t>Implications on appointments, class sizes and small schools </a:t>
            </a:r>
          </a:p>
        </p:txBody>
      </p:sp>
      <p:sp>
        <p:nvSpPr>
          <p:cNvPr id="3" name="Text Placeholder 2">
            <a:extLst>
              <a:ext uri="{FF2B5EF4-FFF2-40B4-BE49-F238E27FC236}">
                <a16:creationId xmlns:a16="http://schemas.microsoft.com/office/drawing/2014/main" id="{5F3A42E6-5DBC-60F3-BEC0-D4DCB211F79D}"/>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5EE5CF07-3546-5DB4-75EB-2CEFF6B8C19E}"/>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Tree>
    <p:extLst>
      <p:ext uri="{BB962C8B-B14F-4D97-AF65-F5344CB8AC3E}">
        <p14:creationId xmlns:p14="http://schemas.microsoft.com/office/powerpoint/2010/main" val="2189806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DC61-A0D5-4EEC-A8F7-C18FE85B2F52}"/>
              </a:ext>
            </a:extLst>
          </p:cNvPr>
          <p:cNvSpPr>
            <a:spLocks noGrp="1"/>
          </p:cNvSpPr>
          <p:nvPr>
            <p:ph type="title"/>
          </p:nvPr>
        </p:nvSpPr>
        <p:spPr>
          <a:xfrm>
            <a:off x="422031" y="792487"/>
            <a:ext cx="7276709" cy="951907"/>
          </a:xfrm>
        </p:spPr>
        <p:txBody>
          <a:bodyPr/>
          <a:lstStyle/>
          <a:p>
            <a:r>
              <a:rPr lang="en-ZA" dirty="0">
                <a:solidFill>
                  <a:schemeClr val="tx1"/>
                </a:solidFill>
              </a:rPr>
              <a:t>Projected increase in appointments</a:t>
            </a:r>
          </a:p>
        </p:txBody>
      </p:sp>
      <p:sp>
        <p:nvSpPr>
          <p:cNvPr id="7" name="Rectangle 6">
            <a:extLst>
              <a:ext uri="{FF2B5EF4-FFF2-40B4-BE49-F238E27FC236}">
                <a16:creationId xmlns:a16="http://schemas.microsoft.com/office/drawing/2014/main" id="{7C351D06-875F-0DB8-1172-1C1336916960}"/>
              </a:ext>
            </a:extLst>
          </p:cNvPr>
          <p:cNvSpPr/>
          <p:nvPr/>
        </p:nvSpPr>
        <p:spPr>
          <a:xfrm>
            <a:off x="1201015" y="1914328"/>
            <a:ext cx="3061423" cy="1473200"/>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rtlCol="0" anchor="ctr"/>
          <a:lstStyle/>
          <a:p>
            <a:pPr algn="ctr"/>
            <a:r>
              <a:rPr lang="en-ZA" sz="3200" b="1" dirty="0">
                <a:solidFill>
                  <a:schemeClr val="accent6"/>
                </a:solidFill>
              </a:rPr>
              <a:t>~1 000</a:t>
            </a:r>
          </a:p>
          <a:p>
            <a:pPr algn="ctr"/>
            <a:r>
              <a:rPr lang="en-ZA" sz="2000" dirty="0">
                <a:solidFill>
                  <a:schemeClr val="accent6"/>
                </a:solidFill>
              </a:rPr>
              <a:t>Additional educators will </a:t>
            </a:r>
          </a:p>
          <a:p>
            <a:pPr algn="ctr"/>
            <a:r>
              <a:rPr lang="en-ZA" sz="2000" dirty="0">
                <a:solidFill>
                  <a:schemeClr val="accent6"/>
                </a:solidFill>
              </a:rPr>
              <a:t>need to be appointed </a:t>
            </a:r>
          </a:p>
          <a:p>
            <a:pPr algn="ctr"/>
            <a:r>
              <a:rPr lang="en-ZA" sz="2000" dirty="0">
                <a:solidFill>
                  <a:schemeClr val="accent6"/>
                </a:solidFill>
              </a:rPr>
              <a:t>annually</a:t>
            </a:r>
          </a:p>
        </p:txBody>
      </p:sp>
      <p:sp>
        <p:nvSpPr>
          <p:cNvPr id="8" name="Rectangle 7">
            <a:extLst>
              <a:ext uri="{FF2B5EF4-FFF2-40B4-BE49-F238E27FC236}">
                <a16:creationId xmlns:a16="http://schemas.microsoft.com/office/drawing/2014/main" id="{E65288F6-0333-F73F-2165-9239D75B7B5D}"/>
              </a:ext>
            </a:extLst>
          </p:cNvPr>
          <p:cNvSpPr/>
          <p:nvPr/>
        </p:nvSpPr>
        <p:spPr>
          <a:xfrm>
            <a:off x="549984" y="5311677"/>
            <a:ext cx="3025790" cy="970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2000" dirty="0">
                <a:solidFill>
                  <a:sysClr val="windowText" lastClr="000000"/>
                </a:solidFill>
              </a:rPr>
              <a:t>Mean number of annual joiners over the period 2012 - 2021</a:t>
            </a:r>
          </a:p>
        </p:txBody>
      </p:sp>
      <p:sp>
        <p:nvSpPr>
          <p:cNvPr id="9" name="Rectangle 8">
            <a:extLst>
              <a:ext uri="{FF2B5EF4-FFF2-40B4-BE49-F238E27FC236}">
                <a16:creationId xmlns:a16="http://schemas.microsoft.com/office/drawing/2014/main" id="{3ADCA9E1-37D6-9280-8864-928541B8AF75}"/>
              </a:ext>
            </a:extLst>
          </p:cNvPr>
          <p:cNvSpPr/>
          <p:nvPr/>
        </p:nvSpPr>
        <p:spPr>
          <a:xfrm>
            <a:off x="4073236" y="5311677"/>
            <a:ext cx="3856328" cy="970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2000" dirty="0">
                <a:solidFill>
                  <a:sysClr val="windowText" lastClr="000000"/>
                </a:solidFill>
              </a:rPr>
              <a:t>Projected mean number of annual joiners needed from 2026 – 2030 and assuming -10% growth* </a:t>
            </a:r>
          </a:p>
        </p:txBody>
      </p:sp>
      <p:sp>
        <p:nvSpPr>
          <p:cNvPr id="11" name="Rectangle 10">
            <a:extLst>
              <a:ext uri="{FF2B5EF4-FFF2-40B4-BE49-F238E27FC236}">
                <a16:creationId xmlns:a16="http://schemas.microsoft.com/office/drawing/2014/main" id="{E7D28B20-E4DA-6693-EC42-ABA951CA8FF3}"/>
              </a:ext>
            </a:extLst>
          </p:cNvPr>
          <p:cNvSpPr/>
          <p:nvPr/>
        </p:nvSpPr>
        <p:spPr>
          <a:xfrm>
            <a:off x="8616228" y="560832"/>
            <a:ext cx="3035105" cy="586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ZA" sz="2100" dirty="0">
                <a:solidFill>
                  <a:schemeClr val="bg1"/>
                </a:solidFill>
              </a:rPr>
              <a:t>Increase in expected annual appointments over the period of ~2026 – 2030, despite shrinking workforce (~600 per year). </a:t>
            </a:r>
          </a:p>
          <a:p>
            <a:pPr marL="285750" indent="-285750">
              <a:buFont typeface="Arial" panose="020B0604020202020204" pitchFamily="34" charset="0"/>
              <a:buChar char="•"/>
            </a:pPr>
            <a:endParaRPr lang="en-ZA" sz="2100" dirty="0">
              <a:solidFill>
                <a:schemeClr val="bg1"/>
              </a:solidFill>
            </a:endParaRPr>
          </a:p>
          <a:p>
            <a:pPr marL="285750" indent="-285750">
              <a:buFont typeface="Arial" panose="020B0604020202020204" pitchFamily="34" charset="0"/>
              <a:buChar char="•"/>
            </a:pPr>
            <a:r>
              <a:rPr lang="en-ZA" sz="2100" dirty="0">
                <a:solidFill>
                  <a:schemeClr val="bg1"/>
                </a:solidFill>
              </a:rPr>
              <a:t>This increase is mostly due to retirement (the province has a large proportion of older educators)</a:t>
            </a:r>
          </a:p>
          <a:p>
            <a:endParaRPr lang="en-ZA" sz="2100" dirty="0">
              <a:solidFill>
                <a:schemeClr val="bg1"/>
              </a:solidFill>
            </a:endParaRPr>
          </a:p>
          <a:p>
            <a:pPr marL="285750" indent="-285750">
              <a:buFont typeface="Arial" panose="020B0604020202020204" pitchFamily="34" charset="0"/>
              <a:buChar char="•"/>
            </a:pPr>
            <a:r>
              <a:rPr lang="en-ZA" sz="2100" dirty="0">
                <a:solidFill>
                  <a:schemeClr val="bg1"/>
                </a:solidFill>
              </a:rPr>
              <a:t>Given possible further school rationalisation, there needs to be careful management of appointments</a:t>
            </a:r>
          </a:p>
          <a:p>
            <a:pPr marL="285750" indent="-285750">
              <a:buFont typeface="Arial" panose="020B0604020202020204" pitchFamily="34" charset="0"/>
              <a:buChar char="•"/>
            </a:pPr>
            <a:endParaRPr lang="en-ZA" sz="2100" dirty="0">
              <a:solidFill>
                <a:schemeClr val="bg1"/>
              </a:solidFill>
            </a:endParaRPr>
          </a:p>
        </p:txBody>
      </p:sp>
      <p:grpSp>
        <p:nvGrpSpPr>
          <p:cNvPr id="15" name="Group 14">
            <a:extLst>
              <a:ext uri="{FF2B5EF4-FFF2-40B4-BE49-F238E27FC236}">
                <a16:creationId xmlns:a16="http://schemas.microsoft.com/office/drawing/2014/main" id="{03CB4753-E29B-8965-5A09-6365B6588E53}"/>
              </a:ext>
            </a:extLst>
          </p:cNvPr>
          <p:cNvGrpSpPr/>
          <p:nvPr/>
        </p:nvGrpSpPr>
        <p:grpSpPr>
          <a:xfrm>
            <a:off x="1022170" y="2897414"/>
            <a:ext cx="5918018" cy="2332257"/>
            <a:chOff x="1022170" y="2724150"/>
            <a:chExt cx="5918018" cy="2696474"/>
          </a:xfrm>
        </p:grpSpPr>
        <p:sp>
          <p:nvSpPr>
            <p:cNvPr id="3" name="Rectangle 2">
              <a:extLst>
                <a:ext uri="{FF2B5EF4-FFF2-40B4-BE49-F238E27FC236}">
                  <a16:creationId xmlns:a16="http://schemas.microsoft.com/office/drawing/2014/main" id="{191B6E31-01A7-7E16-7BA5-F43F0BD38B1A}"/>
                </a:ext>
              </a:extLst>
            </p:cNvPr>
            <p:cNvSpPr/>
            <p:nvPr/>
          </p:nvSpPr>
          <p:spPr>
            <a:xfrm>
              <a:off x="1022170" y="3634162"/>
              <a:ext cx="1940633" cy="1786462"/>
            </a:xfrm>
            <a:prstGeom prst="rect">
              <a:avLst/>
            </a:prstGeom>
            <a:solidFill>
              <a:srgbClr val="861D00">
                <a:alpha val="94118"/>
              </a:srgb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800" b="1" dirty="0">
                  <a:solidFill>
                    <a:schemeClr val="bg1"/>
                  </a:solidFill>
                </a:rPr>
                <a:t>2 235</a:t>
              </a:r>
            </a:p>
            <a:p>
              <a:pPr algn="ctr"/>
              <a:r>
                <a:rPr lang="en-ZA" sz="2000" dirty="0">
                  <a:solidFill>
                    <a:schemeClr val="bg1"/>
                  </a:solidFill>
                </a:rPr>
                <a:t>educators</a:t>
              </a:r>
              <a:endParaRPr lang="en-ZA" sz="3600" dirty="0">
                <a:solidFill>
                  <a:schemeClr val="bg1"/>
                </a:solidFill>
              </a:endParaRPr>
            </a:p>
          </p:txBody>
        </p:sp>
        <p:sp>
          <p:nvSpPr>
            <p:cNvPr id="6" name="Rectangle 5">
              <a:extLst>
                <a:ext uri="{FF2B5EF4-FFF2-40B4-BE49-F238E27FC236}">
                  <a16:creationId xmlns:a16="http://schemas.microsoft.com/office/drawing/2014/main" id="{20537E05-B80A-1094-DB04-1ACC3961B33D}"/>
                </a:ext>
              </a:extLst>
            </p:cNvPr>
            <p:cNvSpPr/>
            <p:nvPr/>
          </p:nvSpPr>
          <p:spPr>
            <a:xfrm>
              <a:off x="4999555" y="2724150"/>
              <a:ext cx="1940633" cy="2679693"/>
            </a:xfrm>
            <a:prstGeom prst="rect">
              <a:avLst/>
            </a:prstGeom>
            <a:solidFill>
              <a:srgbClr val="861D00">
                <a:alpha val="94118"/>
              </a:srgb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800" b="1" dirty="0">
                  <a:solidFill>
                    <a:schemeClr val="bg1"/>
                  </a:solidFill>
                </a:rPr>
                <a:t>~3 200 </a:t>
              </a:r>
            </a:p>
            <a:p>
              <a:pPr algn="ctr"/>
              <a:r>
                <a:rPr lang="en-ZA" sz="2000" dirty="0">
                  <a:solidFill>
                    <a:schemeClr val="bg1"/>
                  </a:solidFill>
                </a:rPr>
                <a:t>educators</a:t>
              </a:r>
              <a:endParaRPr lang="en-ZA" sz="3600" dirty="0">
                <a:solidFill>
                  <a:schemeClr val="bg1"/>
                </a:solidFill>
              </a:endParaRPr>
            </a:p>
          </p:txBody>
        </p:sp>
        <p:sp>
          <p:nvSpPr>
            <p:cNvPr id="14" name="Arrow: Right 13">
              <a:extLst>
                <a:ext uri="{FF2B5EF4-FFF2-40B4-BE49-F238E27FC236}">
                  <a16:creationId xmlns:a16="http://schemas.microsoft.com/office/drawing/2014/main" id="{DB1C3EB8-CE68-87C6-F074-B14938190266}"/>
                </a:ext>
              </a:extLst>
            </p:cNvPr>
            <p:cNvSpPr/>
            <p:nvPr/>
          </p:nvSpPr>
          <p:spPr>
            <a:xfrm rot="20044003">
              <a:off x="3355619" y="3117933"/>
              <a:ext cx="1096744" cy="273396"/>
            </a:xfrm>
            <a:prstGeom prst="rightArrow">
              <a:avLst>
                <a:gd name="adj1" fmla="val 35640"/>
                <a:gd name="adj2"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cxnSp>
        <p:nvCxnSpPr>
          <p:cNvPr id="17" name="Straight Connector 16">
            <a:extLst>
              <a:ext uri="{FF2B5EF4-FFF2-40B4-BE49-F238E27FC236}">
                <a16:creationId xmlns:a16="http://schemas.microsoft.com/office/drawing/2014/main" id="{1068A4F3-F94D-22DB-AFC6-B357513B0CA9}"/>
              </a:ext>
            </a:extLst>
          </p:cNvPr>
          <p:cNvCxnSpPr>
            <a:cxnSpLocks/>
          </p:cNvCxnSpPr>
          <p:nvPr/>
        </p:nvCxnSpPr>
        <p:spPr>
          <a:xfrm flipV="1">
            <a:off x="1022170" y="5242255"/>
            <a:ext cx="5918018" cy="21162"/>
          </a:xfrm>
          <a:prstGeom prst="line">
            <a:avLst/>
          </a:prstGeom>
        </p:spPr>
        <p:style>
          <a:lnRef idx="1">
            <a:schemeClr val="dk1"/>
          </a:lnRef>
          <a:fillRef idx="0">
            <a:schemeClr val="dk1"/>
          </a:fillRef>
          <a:effectRef idx="0">
            <a:schemeClr val="dk1"/>
          </a:effectRef>
          <a:fontRef idx="minor">
            <a:schemeClr val="tx1"/>
          </a:fontRef>
        </p:style>
      </p:cxnSp>
      <p:sp>
        <p:nvSpPr>
          <p:cNvPr id="4" name="Oval 3">
            <a:extLst>
              <a:ext uri="{FF2B5EF4-FFF2-40B4-BE49-F238E27FC236}">
                <a16:creationId xmlns:a16="http://schemas.microsoft.com/office/drawing/2014/main" id="{851525E0-87D1-4409-2525-7C706D4B928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
        <p:nvSpPr>
          <p:cNvPr id="10" name="Rectangle 9">
            <a:extLst>
              <a:ext uri="{FF2B5EF4-FFF2-40B4-BE49-F238E27FC236}">
                <a16:creationId xmlns:a16="http://schemas.microsoft.com/office/drawing/2014/main" id="{FA2BA807-F657-3328-B290-2FB23204CDD8}"/>
              </a:ext>
            </a:extLst>
          </p:cNvPr>
          <p:cNvSpPr/>
          <p:nvPr/>
        </p:nvSpPr>
        <p:spPr>
          <a:xfrm>
            <a:off x="122755" y="6503862"/>
            <a:ext cx="7575985" cy="2511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dirty="0"/>
              <a:t>*Assumes that total educator numbers decrease by ~600 educators annually between 2022 - 2030</a:t>
            </a:r>
          </a:p>
        </p:txBody>
      </p:sp>
    </p:spTree>
    <p:extLst>
      <p:ext uri="{BB962C8B-B14F-4D97-AF65-F5344CB8AC3E}">
        <p14:creationId xmlns:p14="http://schemas.microsoft.com/office/powerpoint/2010/main" val="2861079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Learner-public educator ratios (‘12 &amp; ’21)</a:t>
            </a:r>
            <a:endParaRPr/>
          </a:p>
        </p:txBody>
      </p:sp>
      <p:sp>
        <p:nvSpPr>
          <p:cNvPr id="630" name="Google Shape;630;p40"/>
          <p:cNvSpPr txBox="1"/>
          <p:nvPr/>
        </p:nvSpPr>
        <p:spPr>
          <a:xfrm>
            <a:off x="1208819" y="1842058"/>
            <a:ext cx="834314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44546A"/>
                </a:solidFill>
                <a:latin typeface="Times New Roman"/>
                <a:ea typeface="Times New Roman"/>
                <a:cs typeface="Times New Roman"/>
                <a:sym typeface="Times New Roman"/>
              </a:rPr>
              <a:t>National and provincial learner-to-public-educator ratios in 2012 and 2021, grades 1 to 12 in public ordinary schools in South Africa</a:t>
            </a:r>
            <a:endParaRPr sz="1800" i="1">
              <a:solidFill>
                <a:srgbClr val="44546A"/>
              </a:solidFill>
              <a:latin typeface="Times New Roman"/>
              <a:ea typeface="Times New Roman"/>
              <a:cs typeface="Times New Roman"/>
              <a:sym typeface="Times New Roman"/>
            </a:endParaRPr>
          </a:p>
        </p:txBody>
      </p:sp>
      <p:pic>
        <p:nvPicPr>
          <p:cNvPr id="631" name="Google Shape;631;p40"/>
          <p:cNvPicPr preferRelativeResize="0"/>
          <p:nvPr/>
        </p:nvPicPr>
        <p:blipFill rotWithShape="1">
          <a:blip r:embed="rId3">
            <a:alphaModFix/>
          </a:blip>
          <a:srcRect t="7155"/>
          <a:stretch/>
        </p:blipFill>
        <p:spPr>
          <a:xfrm>
            <a:off x="1208820" y="2483675"/>
            <a:ext cx="8343143" cy="3854452"/>
          </a:xfrm>
          <a:prstGeom prst="rect">
            <a:avLst/>
          </a:prstGeom>
          <a:noFill/>
          <a:ln>
            <a:noFill/>
          </a:ln>
        </p:spPr>
      </p:pic>
      <p:sp>
        <p:nvSpPr>
          <p:cNvPr id="632" name="Google Shape;632;p40"/>
          <p:cNvSpPr/>
          <p:nvPr/>
        </p:nvSpPr>
        <p:spPr>
          <a:xfrm>
            <a:off x="9862065" y="2388079"/>
            <a:ext cx="1946165" cy="3591002"/>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ZA" dirty="0"/>
              <a:t>LE ratio rose from 26.6 learners per educator to 30.9 learners per educator in the Eastern Cape between 2012 and 2021, which is more than the national average</a:t>
            </a:r>
          </a:p>
        </p:txBody>
      </p:sp>
      <p:sp>
        <p:nvSpPr>
          <p:cNvPr id="634" name="Google Shape;634;p40"/>
          <p:cNvSpPr/>
          <p:nvPr/>
        </p:nvSpPr>
        <p:spPr>
          <a:xfrm>
            <a:off x="631709" y="632624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a:t>
            </a:r>
            <a:endParaRPr/>
          </a:p>
        </p:txBody>
      </p:sp>
      <p:sp>
        <p:nvSpPr>
          <p:cNvPr id="635" name="Google Shape;635;p4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636" name="Google Shape;636;p40"/>
          <p:cNvSpPr/>
          <p:nvPr/>
        </p:nvSpPr>
        <p:spPr>
          <a:xfrm>
            <a:off x="321607" y="5692506"/>
            <a:ext cx="1394039" cy="573149"/>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Excl. SGB teachers</a:t>
            </a:r>
            <a:endParaRPr sz="180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0FF599F6-292F-F318-E07F-1B64BD2A5E53}"/>
              </a:ext>
            </a:extLst>
          </p:cNvPr>
          <p:cNvSpPr/>
          <p:nvPr/>
        </p:nvSpPr>
        <p:spPr>
          <a:xfrm>
            <a:off x="2025748" y="2483675"/>
            <a:ext cx="614289" cy="3044873"/>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Rectangle 2">
            <a:extLst>
              <a:ext uri="{FF2B5EF4-FFF2-40B4-BE49-F238E27FC236}">
                <a16:creationId xmlns:a16="http://schemas.microsoft.com/office/drawing/2014/main" id="{C5AB89DE-31BF-371E-F943-EE4C85E8A150}"/>
              </a:ext>
            </a:extLst>
          </p:cNvPr>
          <p:cNvSpPr/>
          <p:nvPr/>
        </p:nvSpPr>
        <p:spPr>
          <a:xfrm>
            <a:off x="3456965" y="2512703"/>
            <a:ext cx="5237092" cy="3044873"/>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1"/>
          <p:cNvSpPr txBox="1">
            <a:spLocks noGrp="1"/>
          </p:cNvSpPr>
          <p:nvPr>
            <p:ph type="title"/>
          </p:nvPr>
        </p:nvSpPr>
        <p:spPr>
          <a:xfrm>
            <a:off x="663000" y="357250"/>
            <a:ext cx="8568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Grade 3 class sizes </a:t>
            </a:r>
            <a:endParaRPr/>
          </a:p>
          <a:p>
            <a:pPr marL="0" lvl="0" indent="0" algn="l" rtl="0">
              <a:lnSpc>
                <a:spcPct val="90000"/>
              </a:lnSpc>
              <a:spcBef>
                <a:spcPts val="0"/>
              </a:spcBef>
              <a:spcAft>
                <a:spcPts val="0"/>
              </a:spcAft>
              <a:buClr>
                <a:schemeClr val="dk1"/>
              </a:buClr>
              <a:buSzPts val="3800"/>
              <a:buFont typeface="Cambria"/>
              <a:buNone/>
            </a:pPr>
            <a:r>
              <a:rPr lang="en-US" sz="3800"/>
              <a:t>(2017/18 School Monitoring Survey)</a:t>
            </a:r>
            <a:r>
              <a:rPr lang="en-US" sz="4100"/>
              <a:t> </a:t>
            </a:r>
            <a:endParaRPr sz="4100"/>
          </a:p>
        </p:txBody>
      </p:sp>
      <p:pic>
        <p:nvPicPr>
          <p:cNvPr id="643" name="Google Shape;643;p41"/>
          <p:cNvPicPr preferRelativeResize="0"/>
          <p:nvPr/>
        </p:nvPicPr>
        <p:blipFill rotWithShape="1">
          <a:blip r:embed="rId3">
            <a:alphaModFix/>
          </a:blip>
          <a:srcRect/>
          <a:stretch/>
        </p:blipFill>
        <p:spPr>
          <a:xfrm>
            <a:off x="698425" y="1811775"/>
            <a:ext cx="8460531" cy="4862374"/>
          </a:xfrm>
          <a:prstGeom prst="rect">
            <a:avLst/>
          </a:prstGeom>
          <a:noFill/>
          <a:ln>
            <a:noFill/>
          </a:ln>
        </p:spPr>
      </p:pic>
      <p:sp>
        <p:nvSpPr>
          <p:cNvPr id="644" name="Google Shape;644;p41"/>
          <p:cNvSpPr/>
          <p:nvPr/>
        </p:nvSpPr>
        <p:spPr>
          <a:xfrm>
            <a:off x="9158950" y="0"/>
            <a:ext cx="3094200" cy="6858000"/>
          </a:xfrm>
          <a:prstGeom prst="rect">
            <a:avLst/>
          </a:prstGeom>
          <a:solidFill>
            <a:srgbClr val="550000"/>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5" name="Google Shape;645;p41"/>
          <p:cNvSpPr txBox="1"/>
          <p:nvPr/>
        </p:nvSpPr>
        <p:spPr>
          <a:xfrm>
            <a:off x="9388900" y="183000"/>
            <a:ext cx="2803200" cy="6510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Post-provisioning </a:t>
            </a:r>
            <a:r>
              <a:rPr lang="en-US" sz="2000" i="1" dirty="0">
                <a:solidFill>
                  <a:schemeClr val="lt1"/>
                </a:solidFill>
                <a:latin typeface="Calibri"/>
                <a:ea typeface="Calibri"/>
                <a:cs typeface="Calibri"/>
                <a:sym typeface="Calibri"/>
              </a:rPr>
              <a:t>guidelines </a:t>
            </a:r>
            <a:r>
              <a:rPr lang="en-US" sz="2000" dirty="0">
                <a:solidFill>
                  <a:schemeClr val="lt1"/>
                </a:solidFill>
                <a:latin typeface="Calibri"/>
                <a:ea typeface="Calibri"/>
                <a:cs typeface="Calibri"/>
                <a:sym typeface="Calibri"/>
              </a:rPr>
              <a:t>- Class sizes should not exceed 35 in Grade 3. </a:t>
            </a:r>
            <a:endParaRPr sz="20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 of learners in grade 3 classes &gt; 40: </a:t>
            </a:r>
            <a:endParaRPr sz="18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48% in SA, 42% in EC</a:t>
            </a:r>
            <a:endParaRPr sz="16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 of learners in grade 3 classes &gt; 50: </a:t>
            </a:r>
            <a:endParaRPr sz="18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17% in SA, ~18% in EC</a:t>
            </a:r>
            <a:endParaRPr sz="18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900"/>
              <a:buFont typeface="Calibri"/>
              <a:buNone/>
            </a:pPr>
            <a:endParaRPr sz="9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 of learners in grade 3 classes &gt; 60: </a:t>
            </a:r>
            <a:endParaRPr sz="18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6% in SA, ~11% in EC</a:t>
            </a:r>
            <a:endParaRPr sz="9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100"/>
              <a:buFont typeface="Times New Roman"/>
              <a:buNone/>
            </a:pPr>
            <a:r>
              <a:rPr lang="en-US" sz="1100" dirty="0">
                <a:solidFill>
                  <a:schemeClr val="lt1"/>
                </a:solidFill>
                <a:latin typeface="Times New Roman"/>
                <a:ea typeface="Times New Roman"/>
                <a:cs typeface="Times New Roman"/>
                <a:sym typeface="Times New Roman"/>
              </a:rPr>
              <a:t>Note: Nationally, grade 3 enrolment numbers had been rising from about 2011 and peaked in 2017 before starting to decline slightly, </a:t>
            </a:r>
            <a:r>
              <a:rPr lang="en-US" sz="1100" dirty="0" err="1">
                <a:solidFill>
                  <a:schemeClr val="lt1"/>
                </a:solidFill>
                <a:latin typeface="Times New Roman"/>
                <a:ea typeface="Times New Roman"/>
                <a:cs typeface="Times New Roman"/>
                <a:sym typeface="Times New Roman"/>
              </a:rPr>
              <a:t>stabilising</a:t>
            </a:r>
            <a:r>
              <a:rPr lang="en-US" sz="1100" dirty="0">
                <a:solidFill>
                  <a:schemeClr val="lt1"/>
                </a:solidFill>
                <a:latin typeface="Times New Roman"/>
                <a:ea typeface="Times New Roman"/>
                <a:cs typeface="Times New Roman"/>
                <a:sym typeface="Times New Roman"/>
              </a:rPr>
              <a:t> at about 1,1 million in 2021 (Gustafsson 2022a, p10-11). Holding other things constant, grade 3 class sizes will be similar or slightly smaller in 2022 than what is seen in these 2017/18 SMS estimates. </a:t>
            </a:r>
            <a:endParaRPr sz="1800"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2"/>
          <p:cNvSpPr txBox="1">
            <a:spLocks noGrp="1"/>
          </p:cNvSpPr>
          <p:nvPr>
            <p:ph type="title"/>
          </p:nvPr>
        </p:nvSpPr>
        <p:spPr>
          <a:xfrm>
            <a:off x="681625" y="365125"/>
            <a:ext cx="7341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Largest classes - School Monitoring Survey 2017/18</a:t>
            </a:r>
            <a:endParaRPr/>
          </a:p>
        </p:txBody>
      </p:sp>
      <p:sp>
        <p:nvSpPr>
          <p:cNvPr id="651" name="Google Shape;651;p42"/>
          <p:cNvSpPr txBox="1"/>
          <p:nvPr/>
        </p:nvSpPr>
        <p:spPr>
          <a:xfrm>
            <a:off x="693800" y="1897447"/>
            <a:ext cx="7425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4546A"/>
              </a:buClr>
              <a:buSzPts val="1600"/>
              <a:buFont typeface="Calibri"/>
              <a:buNone/>
            </a:pPr>
            <a:r>
              <a:rPr lang="en-US" sz="1600">
                <a:solidFill>
                  <a:srgbClr val="44546A"/>
                </a:solidFill>
                <a:latin typeface="Calibri"/>
                <a:ea typeface="Calibri"/>
                <a:cs typeface="Calibri"/>
                <a:sym typeface="Calibri"/>
              </a:rPr>
              <a:t>Percentage of grade 6 learners in schools with an educator reporting that their </a:t>
            </a:r>
            <a:r>
              <a:rPr lang="en-US" sz="1600" b="1">
                <a:solidFill>
                  <a:srgbClr val="44546A"/>
                </a:solidFill>
                <a:latin typeface="Calibri"/>
                <a:ea typeface="Calibri"/>
                <a:cs typeface="Calibri"/>
                <a:sym typeface="Calibri"/>
              </a:rPr>
              <a:t>largest </a:t>
            </a:r>
            <a:r>
              <a:rPr lang="en-US" sz="1600">
                <a:solidFill>
                  <a:srgbClr val="44546A"/>
                </a:solidFill>
                <a:latin typeface="Calibri"/>
                <a:ea typeface="Calibri"/>
                <a:cs typeface="Calibri"/>
                <a:sym typeface="Calibri"/>
              </a:rPr>
              <a:t>class is in the following class size category, disaggregated by province (SMS 2017/18)</a:t>
            </a:r>
            <a:endParaRPr sz="1600">
              <a:solidFill>
                <a:srgbClr val="44546A"/>
              </a:solidFill>
              <a:latin typeface="Calibri"/>
              <a:ea typeface="Calibri"/>
              <a:cs typeface="Calibri"/>
              <a:sym typeface="Calibri"/>
            </a:endParaRPr>
          </a:p>
        </p:txBody>
      </p:sp>
      <p:sp>
        <p:nvSpPr>
          <p:cNvPr id="652" name="Google Shape;652;p42"/>
          <p:cNvSpPr/>
          <p:nvPr/>
        </p:nvSpPr>
        <p:spPr>
          <a:xfrm>
            <a:off x="438400" y="6375925"/>
            <a:ext cx="7149600" cy="383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 using School Monitoring Survey 2017/18 (953 schools, learner weighted). </a:t>
            </a:r>
            <a:endParaRPr sz="1800">
              <a:solidFill>
                <a:schemeClr val="dk1"/>
              </a:solidFill>
              <a:latin typeface="Calibri"/>
              <a:ea typeface="Calibri"/>
              <a:cs typeface="Calibri"/>
              <a:sym typeface="Calibri"/>
            </a:endParaRPr>
          </a:p>
        </p:txBody>
      </p:sp>
      <p:sp>
        <p:nvSpPr>
          <p:cNvPr id="653" name="Google Shape;653;p4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6</a:t>
            </a:r>
            <a:endParaRPr sz="1800">
              <a:solidFill>
                <a:schemeClr val="dk1"/>
              </a:solidFill>
              <a:latin typeface="Calibri"/>
              <a:ea typeface="Calibri"/>
              <a:cs typeface="Calibri"/>
              <a:sym typeface="Calibri"/>
            </a:endParaRPr>
          </a:p>
        </p:txBody>
      </p:sp>
      <p:sp>
        <p:nvSpPr>
          <p:cNvPr id="654" name="Google Shape;654;p42"/>
          <p:cNvSpPr/>
          <p:nvPr/>
        </p:nvSpPr>
        <p:spPr>
          <a:xfrm>
            <a:off x="8214975" y="0"/>
            <a:ext cx="39771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55" name="Google Shape;655;p42"/>
          <p:cNvSpPr/>
          <p:nvPr/>
        </p:nvSpPr>
        <p:spPr>
          <a:xfrm>
            <a:off x="8437875" y="829403"/>
            <a:ext cx="3531300" cy="548304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500"/>
              <a:buFont typeface="Arial"/>
              <a:buChar char="•"/>
            </a:pPr>
            <a:r>
              <a:rPr lang="en-US" sz="2500" dirty="0">
                <a:solidFill>
                  <a:schemeClr val="lt1"/>
                </a:solidFill>
                <a:latin typeface="Calibri"/>
                <a:ea typeface="Calibri"/>
                <a:cs typeface="Calibri"/>
                <a:sym typeface="Calibri"/>
              </a:rPr>
              <a:t>In 2017/18, the Eastern Cape had more than 30% of Gr6 learners in schools with </a:t>
            </a:r>
            <a:r>
              <a:rPr lang="en-US" sz="2500" b="1" dirty="0">
                <a:solidFill>
                  <a:schemeClr val="lt1"/>
                </a:solidFill>
                <a:latin typeface="Calibri"/>
                <a:ea typeface="Calibri"/>
                <a:cs typeface="Calibri"/>
                <a:sym typeface="Calibri"/>
              </a:rPr>
              <a:t>very</a:t>
            </a:r>
            <a:r>
              <a:rPr lang="en-US" sz="2500" dirty="0">
                <a:solidFill>
                  <a:schemeClr val="lt1"/>
                </a:solidFill>
                <a:latin typeface="Calibri"/>
                <a:ea typeface="Calibri"/>
                <a:cs typeface="Calibri"/>
                <a:sym typeface="Calibri"/>
              </a:rPr>
              <a:t> </a:t>
            </a:r>
            <a:r>
              <a:rPr lang="en-US" sz="2500" b="1" dirty="0">
                <a:solidFill>
                  <a:schemeClr val="lt1"/>
                </a:solidFill>
                <a:latin typeface="Calibri"/>
                <a:ea typeface="Calibri"/>
                <a:cs typeface="Calibri"/>
                <a:sym typeface="Calibri"/>
              </a:rPr>
              <a:t>large</a:t>
            </a:r>
            <a:r>
              <a:rPr lang="en-US" sz="2500" dirty="0">
                <a:solidFill>
                  <a:schemeClr val="lt1"/>
                </a:solidFill>
                <a:latin typeface="Calibri"/>
                <a:ea typeface="Calibri"/>
                <a:cs typeface="Calibri"/>
                <a:sym typeface="Calibri"/>
              </a:rPr>
              <a:t> classes (&gt;60 learners)</a:t>
            </a:r>
            <a:endParaRPr sz="25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endParaRPr sz="1600" dirty="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500"/>
              <a:buFont typeface="Arial"/>
              <a:buChar char="•"/>
            </a:pPr>
            <a:r>
              <a:rPr lang="en-US" sz="2500" dirty="0">
                <a:solidFill>
                  <a:schemeClr val="lt1"/>
                </a:solidFill>
                <a:latin typeface="Calibri"/>
                <a:ea typeface="Calibri"/>
                <a:cs typeface="Calibri"/>
                <a:sym typeface="Calibri"/>
              </a:rPr>
              <a:t>A further deterioration of the LE ratio will drive up class size and the number of excessively large classes, negatively impacting quality and teacher motivation</a:t>
            </a:r>
            <a:endParaRPr sz="1900" dirty="0">
              <a:solidFill>
                <a:schemeClr val="lt1"/>
              </a:solidFill>
              <a:latin typeface="Calibri"/>
              <a:ea typeface="Calibri"/>
              <a:cs typeface="Calibri"/>
              <a:sym typeface="Calibri"/>
            </a:endParaRPr>
          </a:p>
        </p:txBody>
      </p:sp>
      <p:pic>
        <p:nvPicPr>
          <p:cNvPr id="656" name="Google Shape;656;p42"/>
          <p:cNvPicPr preferRelativeResize="0"/>
          <p:nvPr/>
        </p:nvPicPr>
        <p:blipFill rotWithShape="1">
          <a:blip r:embed="rId3">
            <a:alphaModFix/>
          </a:blip>
          <a:srcRect t="7984" b="9534"/>
          <a:stretch/>
        </p:blipFill>
        <p:spPr>
          <a:xfrm>
            <a:off x="359175" y="2529781"/>
            <a:ext cx="7425299" cy="3788119"/>
          </a:xfrm>
          <a:prstGeom prst="rect">
            <a:avLst/>
          </a:prstGeom>
          <a:noFill/>
          <a:ln>
            <a:noFill/>
          </a:ln>
        </p:spPr>
      </p:pic>
      <p:sp>
        <p:nvSpPr>
          <p:cNvPr id="657" name="Google Shape;657;p42"/>
          <p:cNvSpPr/>
          <p:nvPr/>
        </p:nvSpPr>
        <p:spPr>
          <a:xfrm>
            <a:off x="11506198" y="3531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6</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F1CC-2782-DA98-9357-46FAF94158D2}"/>
              </a:ext>
            </a:extLst>
          </p:cNvPr>
          <p:cNvSpPr>
            <a:spLocks noGrp="1"/>
          </p:cNvSpPr>
          <p:nvPr>
            <p:ph type="title"/>
          </p:nvPr>
        </p:nvSpPr>
        <p:spPr/>
        <p:txBody>
          <a:bodyPr/>
          <a:lstStyle/>
          <a:p>
            <a:r>
              <a:rPr lang="en-US" dirty="0"/>
              <a:t>Introduction (3)</a:t>
            </a:r>
            <a:endParaRPr lang="en-ZA" dirty="0"/>
          </a:p>
        </p:txBody>
      </p:sp>
      <p:graphicFrame>
        <p:nvGraphicFramePr>
          <p:cNvPr id="3" name="Chart 2">
            <a:extLst>
              <a:ext uri="{FF2B5EF4-FFF2-40B4-BE49-F238E27FC236}">
                <a16:creationId xmlns:a16="http://schemas.microsoft.com/office/drawing/2014/main" id="{5FF0F5E9-13DA-97C0-19E6-22984CEC965A}"/>
              </a:ext>
            </a:extLst>
          </p:cNvPr>
          <p:cNvGraphicFramePr>
            <a:graphicFrameLocks/>
          </p:cNvGraphicFramePr>
          <p:nvPr/>
        </p:nvGraphicFramePr>
        <p:xfrm>
          <a:off x="838200" y="2085755"/>
          <a:ext cx="10515600" cy="394029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B3711D6F-13F2-159C-153A-64C422FD5D9E}"/>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sp>
        <p:nvSpPr>
          <p:cNvPr id="5" name="Rectangle 4">
            <a:extLst>
              <a:ext uri="{FF2B5EF4-FFF2-40B4-BE49-F238E27FC236}">
                <a16:creationId xmlns:a16="http://schemas.microsoft.com/office/drawing/2014/main" id="{8AC1F836-BC77-DB51-78A5-69730BC8793C}"/>
              </a:ext>
            </a:extLst>
          </p:cNvPr>
          <p:cNvSpPr/>
          <p:nvPr/>
        </p:nvSpPr>
        <p:spPr>
          <a:xfrm>
            <a:off x="1753850" y="1765637"/>
            <a:ext cx="8529402" cy="3950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t>Educator age distribution in 2012 &amp; 2021</a:t>
            </a:r>
          </a:p>
        </p:txBody>
      </p:sp>
      <p:cxnSp>
        <p:nvCxnSpPr>
          <p:cNvPr id="7" name="Straight Connector 6">
            <a:extLst>
              <a:ext uri="{FF2B5EF4-FFF2-40B4-BE49-F238E27FC236}">
                <a16:creationId xmlns:a16="http://schemas.microsoft.com/office/drawing/2014/main" id="{7C1D3AFD-1247-D144-F07D-00FFF0DB0821}"/>
              </a:ext>
            </a:extLst>
          </p:cNvPr>
          <p:cNvCxnSpPr/>
          <p:nvPr/>
        </p:nvCxnSpPr>
        <p:spPr>
          <a:xfrm>
            <a:off x="7270230" y="2878111"/>
            <a:ext cx="0" cy="20756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285F6D-4DB5-4D96-894B-42F69CDEC950}"/>
              </a:ext>
            </a:extLst>
          </p:cNvPr>
          <p:cNvCxnSpPr/>
          <p:nvPr/>
        </p:nvCxnSpPr>
        <p:spPr>
          <a:xfrm>
            <a:off x="8666814" y="2878111"/>
            <a:ext cx="0" cy="2075688"/>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AAFB498D-9103-A065-A54C-8851092B1AC8}"/>
              </a:ext>
            </a:extLst>
          </p:cNvPr>
          <p:cNvSpPr/>
          <p:nvPr/>
        </p:nvSpPr>
        <p:spPr>
          <a:xfrm>
            <a:off x="7285220" y="2578308"/>
            <a:ext cx="1364100" cy="168640"/>
          </a:xfrm>
          <a:prstGeom prst="rightArrow">
            <a:avLst/>
          </a:prstGeom>
          <a:solidFill>
            <a:schemeClr val="bg1">
              <a:lumMod val="6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3E60228E-AA03-D5F1-53A6-D48372E2A59F}"/>
              </a:ext>
            </a:extLst>
          </p:cNvPr>
          <p:cNvSpPr/>
          <p:nvPr/>
        </p:nvSpPr>
        <p:spPr>
          <a:xfrm>
            <a:off x="9114021" y="2085755"/>
            <a:ext cx="2084879" cy="792356"/>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dirty="0">
                <a:solidFill>
                  <a:schemeClr val="tx1">
                    <a:lumMod val="65000"/>
                    <a:lumOff val="35000"/>
                  </a:schemeClr>
                </a:solidFill>
              </a:rPr>
              <a:t>Peak in age shifted from 46 years to 53 years</a:t>
            </a:r>
          </a:p>
        </p:txBody>
      </p:sp>
    </p:spTree>
    <p:extLst>
      <p:ext uri="{BB962C8B-B14F-4D97-AF65-F5344CB8AC3E}">
        <p14:creationId xmlns:p14="http://schemas.microsoft.com/office/powerpoint/2010/main" val="24264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F76C-024E-6186-5D1E-3EDD8983592F}"/>
              </a:ext>
            </a:extLst>
          </p:cNvPr>
          <p:cNvSpPr>
            <a:spLocks noGrp="1"/>
          </p:cNvSpPr>
          <p:nvPr>
            <p:ph type="title"/>
          </p:nvPr>
        </p:nvSpPr>
        <p:spPr/>
        <p:txBody>
          <a:bodyPr/>
          <a:lstStyle/>
          <a:p>
            <a:r>
              <a:rPr lang="en-ZA" dirty="0"/>
              <a:t>Small school count by province</a:t>
            </a:r>
          </a:p>
        </p:txBody>
      </p:sp>
      <p:pic>
        <p:nvPicPr>
          <p:cNvPr id="5" name="Picture 4">
            <a:extLst>
              <a:ext uri="{FF2B5EF4-FFF2-40B4-BE49-F238E27FC236}">
                <a16:creationId xmlns:a16="http://schemas.microsoft.com/office/drawing/2014/main" id="{E5EC1666-5239-62FC-13A2-95BF66B7DAB2}"/>
              </a:ext>
            </a:extLst>
          </p:cNvPr>
          <p:cNvPicPr>
            <a:picLocks noChangeAspect="1"/>
          </p:cNvPicPr>
          <p:nvPr/>
        </p:nvPicPr>
        <p:blipFill rotWithShape="1">
          <a:blip r:embed="rId3"/>
          <a:srcRect b="6553"/>
          <a:stretch/>
        </p:blipFill>
        <p:spPr>
          <a:xfrm>
            <a:off x="584530" y="1853489"/>
            <a:ext cx="8256602" cy="3857763"/>
          </a:xfrm>
          <a:prstGeom prst="rect">
            <a:avLst/>
          </a:prstGeom>
        </p:spPr>
      </p:pic>
      <p:sp>
        <p:nvSpPr>
          <p:cNvPr id="4" name="Rectangle 3">
            <a:extLst>
              <a:ext uri="{FF2B5EF4-FFF2-40B4-BE49-F238E27FC236}">
                <a16:creationId xmlns:a16="http://schemas.microsoft.com/office/drawing/2014/main" id="{9C96A0B7-8EB5-089B-D788-C90F4322716C}"/>
              </a:ext>
            </a:extLst>
          </p:cNvPr>
          <p:cNvSpPr/>
          <p:nvPr/>
        </p:nvSpPr>
        <p:spPr>
          <a:xfrm>
            <a:off x="9314214" y="2160774"/>
            <a:ext cx="2570312" cy="316607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dirty="0">
                <a:solidFill>
                  <a:srgbClr val="C00000"/>
                </a:solidFill>
              </a:rPr>
              <a:t>The Eastern Cape is the province with the </a:t>
            </a:r>
            <a:r>
              <a:rPr lang="en-ZA" sz="2400" b="1" dirty="0">
                <a:solidFill>
                  <a:srgbClr val="C00000"/>
                </a:solidFill>
              </a:rPr>
              <a:t>highest number of small and very small schools </a:t>
            </a:r>
            <a:r>
              <a:rPr lang="en-ZA" sz="2400" dirty="0">
                <a:solidFill>
                  <a:srgbClr val="C00000"/>
                </a:solidFill>
              </a:rPr>
              <a:t>in the country</a:t>
            </a:r>
          </a:p>
        </p:txBody>
      </p:sp>
      <p:sp>
        <p:nvSpPr>
          <p:cNvPr id="7" name="Rectangle 6">
            <a:extLst>
              <a:ext uri="{FF2B5EF4-FFF2-40B4-BE49-F238E27FC236}">
                <a16:creationId xmlns:a16="http://schemas.microsoft.com/office/drawing/2014/main" id="{2A42B943-AC0D-F743-8A33-BC00FB732379}"/>
              </a:ext>
            </a:extLst>
          </p:cNvPr>
          <p:cNvSpPr/>
          <p:nvPr/>
        </p:nvSpPr>
        <p:spPr>
          <a:xfrm>
            <a:off x="631709" y="632624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LURITS and EMIS school </a:t>
            </a:r>
            <a:r>
              <a:rPr lang="en-ZA" sz="1100" i="1" dirty="0" err="1"/>
              <a:t>Masterlist</a:t>
            </a:r>
            <a:r>
              <a:rPr lang="en-ZA" sz="1100" i="1" dirty="0"/>
              <a:t> data from 2021. </a:t>
            </a:r>
          </a:p>
        </p:txBody>
      </p:sp>
      <p:sp>
        <p:nvSpPr>
          <p:cNvPr id="3" name="Google Shape;657;p42">
            <a:extLst>
              <a:ext uri="{FF2B5EF4-FFF2-40B4-BE49-F238E27FC236}">
                <a16:creationId xmlns:a16="http://schemas.microsoft.com/office/drawing/2014/main" id="{57F3AA28-BCAE-1226-85F1-C0D997543923}"/>
              </a:ext>
            </a:extLst>
          </p:cNvPr>
          <p:cNvSpPr/>
          <p:nvPr/>
        </p:nvSpPr>
        <p:spPr>
          <a:xfrm>
            <a:off x="11506198" y="3531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6</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3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F76C-024E-6186-5D1E-3EDD8983592F}"/>
              </a:ext>
            </a:extLst>
          </p:cNvPr>
          <p:cNvSpPr>
            <a:spLocks noGrp="1"/>
          </p:cNvSpPr>
          <p:nvPr>
            <p:ph type="title"/>
          </p:nvPr>
        </p:nvSpPr>
        <p:spPr>
          <a:xfrm>
            <a:off x="838199" y="365125"/>
            <a:ext cx="10899371" cy="1325563"/>
          </a:xfrm>
        </p:spPr>
        <p:txBody>
          <a:bodyPr/>
          <a:lstStyle/>
          <a:p>
            <a:r>
              <a:rPr lang="en-ZA" dirty="0"/>
              <a:t>Past school reconfiguring &amp; rationalisation</a:t>
            </a:r>
          </a:p>
        </p:txBody>
      </p:sp>
      <p:pic>
        <p:nvPicPr>
          <p:cNvPr id="9" name="Picture 8">
            <a:extLst>
              <a:ext uri="{FF2B5EF4-FFF2-40B4-BE49-F238E27FC236}">
                <a16:creationId xmlns:a16="http://schemas.microsoft.com/office/drawing/2014/main" id="{53BA258D-091C-CF00-0E25-F23F74DBE656}"/>
              </a:ext>
            </a:extLst>
          </p:cNvPr>
          <p:cNvPicPr>
            <a:picLocks noChangeAspect="1"/>
          </p:cNvPicPr>
          <p:nvPr/>
        </p:nvPicPr>
        <p:blipFill rotWithShape="1">
          <a:blip r:embed="rId2"/>
          <a:srcRect t="6281"/>
          <a:stretch/>
        </p:blipFill>
        <p:spPr>
          <a:xfrm>
            <a:off x="2287209" y="1869975"/>
            <a:ext cx="6238464" cy="4322626"/>
          </a:xfrm>
          <a:prstGeom prst="rect">
            <a:avLst/>
          </a:prstGeom>
        </p:spPr>
      </p:pic>
      <p:sp>
        <p:nvSpPr>
          <p:cNvPr id="10" name="Rectangle 9">
            <a:extLst>
              <a:ext uri="{FF2B5EF4-FFF2-40B4-BE49-F238E27FC236}">
                <a16:creationId xmlns:a16="http://schemas.microsoft.com/office/drawing/2014/main" id="{CB4AF6E1-09C2-2494-2FF9-5CAE1B6F17C2}"/>
              </a:ext>
            </a:extLst>
          </p:cNvPr>
          <p:cNvSpPr/>
          <p:nvPr/>
        </p:nvSpPr>
        <p:spPr>
          <a:xfrm>
            <a:off x="1366456" y="1531149"/>
            <a:ext cx="8079971" cy="3186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200" b="1" i="1" dirty="0"/>
              <a:t>School grade configuration in the Eastern Cape, 2006 to 2021</a:t>
            </a:r>
          </a:p>
        </p:txBody>
      </p:sp>
      <p:sp>
        <p:nvSpPr>
          <p:cNvPr id="13" name="Rectangle 12">
            <a:extLst>
              <a:ext uri="{FF2B5EF4-FFF2-40B4-BE49-F238E27FC236}">
                <a16:creationId xmlns:a16="http://schemas.microsoft.com/office/drawing/2014/main" id="{F6EF75DE-4312-E6BB-E629-B7FD7978C178}"/>
              </a:ext>
            </a:extLst>
          </p:cNvPr>
          <p:cNvSpPr/>
          <p:nvPr/>
        </p:nvSpPr>
        <p:spPr>
          <a:xfrm>
            <a:off x="631709" y="632624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DBE report, </a:t>
            </a:r>
            <a:r>
              <a:rPr lang="en-ZA" sz="1100" dirty="0"/>
              <a:t>Key patterns in the 1994 to 2021 ordinary school enrolment statistics , 30 June 20221 </a:t>
            </a:r>
            <a:r>
              <a:rPr lang="en-ZA" sz="1100" i="1" dirty="0"/>
              <a:t>(p. 19) [Unpublished]</a:t>
            </a:r>
          </a:p>
        </p:txBody>
      </p:sp>
      <p:sp>
        <p:nvSpPr>
          <p:cNvPr id="14" name="Rectangle 13">
            <a:extLst>
              <a:ext uri="{FF2B5EF4-FFF2-40B4-BE49-F238E27FC236}">
                <a16:creationId xmlns:a16="http://schemas.microsoft.com/office/drawing/2014/main" id="{ACD3DB40-C2CD-1AC0-7070-F5EE21E320A2}"/>
              </a:ext>
            </a:extLst>
          </p:cNvPr>
          <p:cNvSpPr/>
          <p:nvPr/>
        </p:nvSpPr>
        <p:spPr>
          <a:xfrm>
            <a:off x="8685121" y="2160774"/>
            <a:ext cx="2570312" cy="316607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rgbClr val="C00000"/>
                </a:solidFill>
              </a:rPr>
              <a:t>Significant changes to school grade configuration </a:t>
            </a:r>
            <a:r>
              <a:rPr lang="en-ZA" sz="2400" dirty="0">
                <a:solidFill>
                  <a:srgbClr val="C00000"/>
                </a:solidFill>
              </a:rPr>
              <a:t>from 2013 onwards, shift  towards schools with Gr 1-7 and Gr 8-12</a:t>
            </a:r>
          </a:p>
        </p:txBody>
      </p:sp>
      <p:sp>
        <p:nvSpPr>
          <p:cNvPr id="3" name="Google Shape;657;p42">
            <a:extLst>
              <a:ext uri="{FF2B5EF4-FFF2-40B4-BE49-F238E27FC236}">
                <a16:creationId xmlns:a16="http://schemas.microsoft.com/office/drawing/2014/main" id="{B31FBBD5-7420-E351-DDFB-B747F19B169D}"/>
              </a:ext>
            </a:extLst>
          </p:cNvPr>
          <p:cNvSpPr/>
          <p:nvPr/>
        </p:nvSpPr>
        <p:spPr>
          <a:xfrm>
            <a:off x="11506198" y="3531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6</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672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DB71-52BE-FFE1-08F5-C2646187FA34}"/>
              </a:ext>
            </a:extLst>
          </p:cNvPr>
          <p:cNvSpPr>
            <a:spLocks noGrp="1"/>
          </p:cNvSpPr>
          <p:nvPr>
            <p:ph type="title"/>
          </p:nvPr>
        </p:nvSpPr>
        <p:spPr/>
        <p:txBody>
          <a:bodyPr/>
          <a:lstStyle/>
          <a:p>
            <a:r>
              <a:rPr lang="en-ZA" dirty="0"/>
              <a:t>Expected financial implications to 2030</a:t>
            </a:r>
          </a:p>
        </p:txBody>
      </p:sp>
      <p:sp>
        <p:nvSpPr>
          <p:cNvPr id="3" name="Text Placeholder 2">
            <a:extLst>
              <a:ext uri="{FF2B5EF4-FFF2-40B4-BE49-F238E27FC236}">
                <a16:creationId xmlns:a16="http://schemas.microsoft.com/office/drawing/2014/main" id="{4908852F-B01C-BC13-4890-0300B6A6E371}"/>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70495ECB-3BC4-1D30-DD88-EEEF94CE2F5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3686548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0B74-411E-0A2B-8FF8-1056E09D8A81}"/>
              </a:ext>
            </a:extLst>
          </p:cNvPr>
          <p:cNvSpPr>
            <a:spLocks noGrp="1"/>
          </p:cNvSpPr>
          <p:nvPr>
            <p:ph type="title"/>
          </p:nvPr>
        </p:nvSpPr>
        <p:spPr/>
        <p:txBody>
          <a:bodyPr/>
          <a:lstStyle/>
          <a:p>
            <a:r>
              <a:rPr lang="en-ZA" dirty="0"/>
              <a:t>Unit cost drivers</a:t>
            </a:r>
          </a:p>
        </p:txBody>
      </p:sp>
      <p:pic>
        <p:nvPicPr>
          <p:cNvPr id="4" name="Picture 3">
            <a:extLst>
              <a:ext uri="{FF2B5EF4-FFF2-40B4-BE49-F238E27FC236}">
                <a16:creationId xmlns:a16="http://schemas.microsoft.com/office/drawing/2014/main" id="{36BE69AF-ABDC-9E23-99BE-B8C6BEC5CCCD}"/>
              </a:ext>
            </a:extLst>
          </p:cNvPr>
          <p:cNvPicPr>
            <a:picLocks noChangeAspect="1"/>
          </p:cNvPicPr>
          <p:nvPr/>
        </p:nvPicPr>
        <p:blipFill>
          <a:blip r:embed="rId2"/>
          <a:stretch>
            <a:fillRect/>
          </a:stretch>
        </p:blipFill>
        <p:spPr>
          <a:xfrm>
            <a:off x="1684020" y="1848518"/>
            <a:ext cx="8823960" cy="4644357"/>
          </a:xfrm>
          <a:prstGeom prst="rect">
            <a:avLst/>
          </a:prstGeom>
        </p:spPr>
      </p:pic>
      <p:sp>
        <p:nvSpPr>
          <p:cNvPr id="3" name="Oval 2">
            <a:extLst>
              <a:ext uri="{FF2B5EF4-FFF2-40B4-BE49-F238E27FC236}">
                <a16:creationId xmlns:a16="http://schemas.microsoft.com/office/drawing/2014/main" id="{2AEB85E0-4B79-87D3-1098-25FEDA78E989}"/>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3013861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0B74-411E-0A2B-8FF8-1056E09D8A81}"/>
              </a:ext>
            </a:extLst>
          </p:cNvPr>
          <p:cNvSpPr>
            <a:spLocks noGrp="1"/>
          </p:cNvSpPr>
          <p:nvPr>
            <p:ph type="title"/>
          </p:nvPr>
        </p:nvSpPr>
        <p:spPr/>
        <p:txBody>
          <a:bodyPr/>
          <a:lstStyle/>
          <a:p>
            <a:r>
              <a:rPr lang="en-ZA" sz="5400" dirty="0"/>
              <a:t>Real and nominal costs</a:t>
            </a:r>
          </a:p>
        </p:txBody>
      </p:sp>
      <p:sp>
        <p:nvSpPr>
          <p:cNvPr id="3" name="Rectangle 2">
            <a:extLst>
              <a:ext uri="{FF2B5EF4-FFF2-40B4-BE49-F238E27FC236}">
                <a16:creationId xmlns:a16="http://schemas.microsoft.com/office/drawing/2014/main" id="{D1CE87D3-BA94-3D10-EEDF-2883CD7494A7}"/>
              </a:ext>
            </a:extLst>
          </p:cNvPr>
          <p:cNvSpPr/>
          <p:nvPr/>
        </p:nvSpPr>
        <p:spPr>
          <a:xfrm>
            <a:off x="548640" y="2316480"/>
            <a:ext cx="7025640" cy="3749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000" i="1" dirty="0"/>
              <a:t>A real increase in wages takes place when wages increase </a:t>
            </a:r>
            <a:r>
              <a:rPr lang="en-ZA" sz="4400" b="1" dirty="0"/>
              <a:t>above</a:t>
            </a:r>
            <a:r>
              <a:rPr lang="en-ZA" sz="4000" i="1" dirty="0"/>
              <a:t> the rate of inflation</a:t>
            </a:r>
          </a:p>
          <a:p>
            <a:pPr algn="ctr"/>
            <a:endParaRPr lang="en-ZA" sz="4000" i="1" dirty="0"/>
          </a:p>
          <a:p>
            <a:pPr algn="ctr"/>
            <a:r>
              <a:rPr lang="en-ZA" sz="4000" i="1" dirty="0"/>
              <a:t>Changes to real wages are an indicator of </a:t>
            </a:r>
            <a:r>
              <a:rPr lang="en-ZA" sz="4400" b="1" dirty="0"/>
              <a:t>purchasing power</a:t>
            </a:r>
            <a:endParaRPr lang="en-ZA" sz="4000" b="1" dirty="0"/>
          </a:p>
        </p:txBody>
      </p:sp>
      <p:sp>
        <p:nvSpPr>
          <p:cNvPr id="5" name="Rectangle 4">
            <a:extLst>
              <a:ext uri="{FF2B5EF4-FFF2-40B4-BE49-F238E27FC236}">
                <a16:creationId xmlns:a16="http://schemas.microsoft.com/office/drawing/2014/main" id="{97685830-4388-C5C6-0C3D-0A5E6B1D252A}"/>
              </a:ext>
            </a:extLst>
          </p:cNvPr>
          <p:cNvSpPr/>
          <p:nvPr/>
        </p:nvSpPr>
        <p:spPr>
          <a:xfrm>
            <a:off x="8793480" y="579126"/>
            <a:ext cx="3215640" cy="59588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r>
              <a:rPr lang="en-ZA" sz="3600" dirty="0">
                <a:solidFill>
                  <a:schemeClr val="tx1"/>
                </a:solidFill>
              </a:rPr>
              <a:t>Examples:</a:t>
            </a:r>
          </a:p>
          <a:p>
            <a:endParaRPr lang="en-ZA" sz="1200" dirty="0">
              <a:solidFill>
                <a:schemeClr val="tx1"/>
              </a:solidFill>
            </a:endParaRPr>
          </a:p>
          <a:p>
            <a:r>
              <a:rPr lang="en-ZA" sz="2600" dirty="0">
                <a:solidFill>
                  <a:schemeClr val="tx1"/>
                </a:solidFill>
              </a:rPr>
              <a:t>In 2022 CPI was </a:t>
            </a:r>
            <a:r>
              <a:rPr lang="en-ZA" sz="2600" b="1" dirty="0">
                <a:solidFill>
                  <a:schemeClr val="tx1"/>
                </a:solidFill>
              </a:rPr>
              <a:t>7.2%</a:t>
            </a:r>
          </a:p>
          <a:p>
            <a:endParaRPr lang="en-ZA" dirty="0">
              <a:solidFill>
                <a:schemeClr val="tx1"/>
              </a:solidFill>
            </a:endParaRPr>
          </a:p>
          <a:p>
            <a:r>
              <a:rPr lang="en-ZA" sz="2300" dirty="0">
                <a:solidFill>
                  <a:schemeClr val="tx1"/>
                </a:solidFill>
              </a:rPr>
              <a:t>If </a:t>
            </a:r>
            <a:r>
              <a:rPr lang="en-ZA" sz="2300" b="1" dirty="0">
                <a:solidFill>
                  <a:schemeClr val="tx1"/>
                </a:solidFill>
              </a:rPr>
              <a:t>nominal wages </a:t>
            </a:r>
            <a:r>
              <a:rPr lang="en-ZA" sz="2300" dirty="0">
                <a:solidFill>
                  <a:schemeClr val="tx1"/>
                </a:solidFill>
              </a:rPr>
              <a:t>increase by </a:t>
            </a:r>
            <a:r>
              <a:rPr lang="en-ZA" sz="2300" b="1" dirty="0">
                <a:solidFill>
                  <a:schemeClr val="tx1"/>
                </a:solidFill>
              </a:rPr>
              <a:t>7.2%</a:t>
            </a:r>
            <a:r>
              <a:rPr lang="en-ZA" sz="2300" dirty="0">
                <a:solidFill>
                  <a:schemeClr val="tx1"/>
                </a:solidFill>
              </a:rPr>
              <a:t>, then </a:t>
            </a:r>
            <a:r>
              <a:rPr lang="en-ZA" sz="2300" b="1" dirty="0">
                <a:solidFill>
                  <a:schemeClr val="tx1"/>
                </a:solidFill>
              </a:rPr>
              <a:t>real wages </a:t>
            </a:r>
            <a:r>
              <a:rPr lang="en-ZA" sz="2300" dirty="0">
                <a:solidFill>
                  <a:schemeClr val="tx1"/>
                </a:solidFill>
              </a:rPr>
              <a:t>increase by </a:t>
            </a:r>
            <a:r>
              <a:rPr lang="en-ZA" sz="2300" b="1" dirty="0">
                <a:solidFill>
                  <a:schemeClr val="tx1"/>
                </a:solidFill>
              </a:rPr>
              <a:t>0%</a:t>
            </a:r>
          </a:p>
          <a:p>
            <a:endParaRPr lang="en-ZA" sz="1400" dirty="0">
              <a:solidFill>
                <a:schemeClr val="tx1"/>
              </a:solidFill>
            </a:endParaRPr>
          </a:p>
          <a:p>
            <a:r>
              <a:rPr lang="en-ZA" sz="2300" dirty="0">
                <a:solidFill>
                  <a:schemeClr val="tx1"/>
                </a:solidFill>
              </a:rPr>
              <a:t>If </a:t>
            </a:r>
            <a:r>
              <a:rPr lang="en-ZA" sz="2300" b="1" dirty="0">
                <a:solidFill>
                  <a:schemeClr val="tx1"/>
                </a:solidFill>
              </a:rPr>
              <a:t>nominal wages </a:t>
            </a:r>
            <a:r>
              <a:rPr lang="en-ZA" sz="2300" dirty="0">
                <a:solidFill>
                  <a:schemeClr val="tx1"/>
                </a:solidFill>
              </a:rPr>
              <a:t>increase by </a:t>
            </a:r>
            <a:r>
              <a:rPr lang="en-ZA" sz="2300" b="1" dirty="0">
                <a:solidFill>
                  <a:schemeClr val="tx1"/>
                </a:solidFill>
              </a:rPr>
              <a:t>9%</a:t>
            </a:r>
            <a:r>
              <a:rPr lang="en-ZA" sz="2300" dirty="0">
                <a:solidFill>
                  <a:schemeClr val="tx1"/>
                </a:solidFill>
              </a:rPr>
              <a:t>, then </a:t>
            </a:r>
            <a:r>
              <a:rPr lang="en-ZA" sz="2300" b="1" dirty="0">
                <a:solidFill>
                  <a:schemeClr val="tx1"/>
                </a:solidFill>
              </a:rPr>
              <a:t>real wages </a:t>
            </a:r>
            <a:r>
              <a:rPr lang="en-ZA" sz="2300" dirty="0">
                <a:solidFill>
                  <a:schemeClr val="tx1"/>
                </a:solidFill>
              </a:rPr>
              <a:t>increase by </a:t>
            </a:r>
            <a:r>
              <a:rPr lang="en-ZA" sz="2300" b="1" dirty="0">
                <a:solidFill>
                  <a:schemeClr val="tx1"/>
                </a:solidFill>
              </a:rPr>
              <a:t>1.8%</a:t>
            </a:r>
          </a:p>
          <a:p>
            <a:endParaRPr lang="en-ZA" sz="1100" dirty="0">
              <a:solidFill>
                <a:schemeClr val="tx1"/>
              </a:solidFill>
            </a:endParaRPr>
          </a:p>
          <a:p>
            <a:r>
              <a:rPr lang="en-ZA" sz="2300" dirty="0">
                <a:solidFill>
                  <a:schemeClr val="tx1"/>
                </a:solidFill>
              </a:rPr>
              <a:t>If </a:t>
            </a:r>
            <a:r>
              <a:rPr lang="en-ZA" sz="2300" b="1" dirty="0">
                <a:solidFill>
                  <a:schemeClr val="tx1"/>
                </a:solidFill>
              </a:rPr>
              <a:t>nominal wages </a:t>
            </a:r>
            <a:r>
              <a:rPr lang="en-ZA" sz="2300" dirty="0">
                <a:solidFill>
                  <a:schemeClr val="tx1"/>
                </a:solidFill>
              </a:rPr>
              <a:t>increase by </a:t>
            </a:r>
            <a:r>
              <a:rPr lang="en-ZA" sz="2300" b="1" dirty="0">
                <a:solidFill>
                  <a:schemeClr val="tx1"/>
                </a:solidFill>
              </a:rPr>
              <a:t>5%,</a:t>
            </a:r>
            <a:r>
              <a:rPr lang="en-ZA" sz="2300" dirty="0">
                <a:solidFill>
                  <a:schemeClr val="tx1"/>
                </a:solidFill>
              </a:rPr>
              <a:t> then real wages </a:t>
            </a:r>
            <a:r>
              <a:rPr lang="en-ZA" sz="2300" b="1" u="sng" dirty="0">
                <a:solidFill>
                  <a:schemeClr val="tx1"/>
                </a:solidFill>
              </a:rPr>
              <a:t>decrease</a:t>
            </a:r>
            <a:r>
              <a:rPr lang="en-ZA" sz="2300" dirty="0">
                <a:solidFill>
                  <a:schemeClr val="tx1"/>
                </a:solidFill>
              </a:rPr>
              <a:t> by 2.2%</a:t>
            </a:r>
          </a:p>
          <a:p>
            <a:endParaRPr lang="en-ZA" sz="2800" dirty="0">
              <a:solidFill>
                <a:schemeClr val="tx1"/>
              </a:solidFill>
            </a:endParaRPr>
          </a:p>
          <a:p>
            <a:endParaRPr lang="en-ZA" sz="2800" dirty="0">
              <a:solidFill>
                <a:schemeClr val="tx1"/>
              </a:solidFill>
            </a:endParaRPr>
          </a:p>
          <a:p>
            <a:pPr marL="571500" indent="-571500">
              <a:buFont typeface="Arial" panose="020B0604020202020204" pitchFamily="34" charset="0"/>
              <a:buChar char="•"/>
            </a:pPr>
            <a:endParaRPr lang="en-ZA" sz="2800" dirty="0">
              <a:solidFill>
                <a:schemeClr val="tx1"/>
              </a:solidFill>
            </a:endParaRPr>
          </a:p>
          <a:p>
            <a:endParaRPr lang="en-ZA" sz="3600" dirty="0">
              <a:solidFill>
                <a:schemeClr val="tx1"/>
              </a:solidFill>
            </a:endParaRPr>
          </a:p>
        </p:txBody>
      </p:sp>
      <p:sp>
        <p:nvSpPr>
          <p:cNvPr id="6" name="Oval 5">
            <a:extLst>
              <a:ext uri="{FF2B5EF4-FFF2-40B4-BE49-F238E27FC236}">
                <a16:creationId xmlns:a16="http://schemas.microsoft.com/office/drawing/2014/main" id="{A848E377-66A0-A24E-770A-668529B26D5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3501005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Projected unit costs trends| All educators</a:t>
            </a:r>
          </a:p>
        </p:txBody>
      </p:sp>
      <p:sp>
        <p:nvSpPr>
          <p:cNvPr id="11" name="TextBox 10">
            <a:extLst>
              <a:ext uri="{FF2B5EF4-FFF2-40B4-BE49-F238E27FC236}">
                <a16:creationId xmlns:a16="http://schemas.microsoft.com/office/drawing/2014/main" id="{BA49C823-4896-C6C0-7A72-F472390CF459}"/>
              </a:ext>
            </a:extLst>
          </p:cNvPr>
          <p:cNvSpPr txBox="1"/>
          <p:nvPr/>
        </p:nvSpPr>
        <p:spPr>
          <a:xfrm>
            <a:off x="2084070" y="6283782"/>
            <a:ext cx="9784080" cy="415498"/>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a:t>
            </a:r>
            <a:endParaRPr lang="en-ZA" sz="1050" dirty="0"/>
          </a:p>
        </p:txBody>
      </p:sp>
      <p:graphicFrame>
        <p:nvGraphicFramePr>
          <p:cNvPr id="15" name="Chart 14">
            <a:extLst>
              <a:ext uri="{FF2B5EF4-FFF2-40B4-BE49-F238E27FC236}">
                <a16:creationId xmlns:a16="http://schemas.microsoft.com/office/drawing/2014/main" id="{0196C8E4-8725-4483-ABE2-55EB1D4B43D2}"/>
              </a:ext>
            </a:extLst>
          </p:cNvPr>
          <p:cNvGraphicFramePr>
            <a:graphicFrameLocks/>
          </p:cNvGraphicFramePr>
          <p:nvPr>
            <p:extLst>
              <p:ext uri="{D42A27DB-BD31-4B8C-83A1-F6EECF244321}">
                <p14:modId xmlns:p14="http://schemas.microsoft.com/office/powerpoint/2010/main" val="4145253066"/>
              </p:ext>
            </p:extLst>
          </p:nvPr>
        </p:nvGraphicFramePr>
        <p:xfrm>
          <a:off x="498621" y="2135288"/>
          <a:ext cx="10855179" cy="357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Rounded Corners 17">
            <a:extLst>
              <a:ext uri="{FF2B5EF4-FFF2-40B4-BE49-F238E27FC236}">
                <a16:creationId xmlns:a16="http://schemas.microsoft.com/office/drawing/2014/main" id="{A1D489B8-1F5A-BA68-5967-777AB0F33DA8}"/>
              </a:ext>
            </a:extLst>
          </p:cNvPr>
          <p:cNvSpPr/>
          <p:nvPr/>
        </p:nvSpPr>
        <p:spPr>
          <a:xfrm>
            <a:off x="10291396" y="1312089"/>
            <a:ext cx="1576754" cy="681000"/>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3" name="Oval 2">
            <a:extLst>
              <a:ext uri="{FF2B5EF4-FFF2-40B4-BE49-F238E27FC236}">
                <a16:creationId xmlns:a16="http://schemas.microsoft.com/office/drawing/2014/main" id="{AA1D80DB-3AA6-3462-7B4A-7C3537053240}"/>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
        <p:nvSpPr>
          <p:cNvPr id="4" name="Rectangle: Rounded Corners 3">
            <a:extLst>
              <a:ext uri="{FF2B5EF4-FFF2-40B4-BE49-F238E27FC236}">
                <a16:creationId xmlns:a16="http://schemas.microsoft.com/office/drawing/2014/main" id="{662A5991-E400-6A7F-0525-7E25AC83505E}"/>
              </a:ext>
            </a:extLst>
          </p:cNvPr>
          <p:cNvSpPr/>
          <p:nvPr/>
        </p:nvSpPr>
        <p:spPr>
          <a:xfrm>
            <a:off x="325901" y="5799293"/>
            <a:ext cx="1472419" cy="576775"/>
          </a:xfrm>
          <a:prstGeom prst="roundRect">
            <a:avLst/>
          </a:prstGeom>
          <a:solidFill>
            <a:schemeClr val="tx1">
              <a:lumMod val="75000"/>
              <a:lumOff val="2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6" name="Rectangle 5">
            <a:extLst>
              <a:ext uri="{FF2B5EF4-FFF2-40B4-BE49-F238E27FC236}">
                <a16:creationId xmlns:a16="http://schemas.microsoft.com/office/drawing/2014/main" id="{742AF1EC-E76F-57EA-357A-5975DCEFD94F}"/>
              </a:ext>
            </a:extLst>
          </p:cNvPr>
          <p:cNvSpPr/>
          <p:nvPr/>
        </p:nvSpPr>
        <p:spPr>
          <a:xfrm>
            <a:off x="2398775" y="3723566"/>
            <a:ext cx="9198864" cy="10230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rgbClr val="C00000"/>
                </a:solidFill>
              </a:rPr>
              <a:t>EC has much higher unit costs per educator than other provinces </a:t>
            </a:r>
            <a:r>
              <a:rPr lang="en-ZA" sz="2400" dirty="0">
                <a:solidFill>
                  <a:srgbClr val="C00000"/>
                </a:solidFill>
              </a:rPr>
              <a:t>and the national average because EC has a large share of older teachers and senior educators (principals, deputies, HODs)</a:t>
            </a:r>
          </a:p>
        </p:txBody>
      </p:sp>
    </p:spTree>
    <p:extLst>
      <p:ext uri="{BB962C8B-B14F-4D97-AF65-F5344CB8AC3E}">
        <p14:creationId xmlns:p14="http://schemas.microsoft.com/office/powerpoint/2010/main" val="18575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Projected unit costs trends| All educators</a:t>
            </a:r>
          </a:p>
        </p:txBody>
      </p:sp>
      <p:graphicFrame>
        <p:nvGraphicFramePr>
          <p:cNvPr id="9" name="Chart 8">
            <a:extLst>
              <a:ext uri="{FF2B5EF4-FFF2-40B4-BE49-F238E27FC236}">
                <a16:creationId xmlns:a16="http://schemas.microsoft.com/office/drawing/2014/main" id="{A608E069-943A-433B-5679-F89DCC4888DA}"/>
              </a:ext>
            </a:extLst>
          </p:cNvPr>
          <p:cNvGraphicFramePr>
            <a:graphicFrameLocks/>
          </p:cNvGraphicFramePr>
          <p:nvPr>
            <p:extLst>
              <p:ext uri="{D42A27DB-BD31-4B8C-83A1-F6EECF244321}">
                <p14:modId xmlns:p14="http://schemas.microsoft.com/office/powerpoint/2010/main" val="2450951013"/>
              </p:ext>
            </p:extLst>
          </p:nvPr>
        </p:nvGraphicFramePr>
        <p:xfrm>
          <a:off x="498621" y="2137483"/>
          <a:ext cx="10855179" cy="357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912BC9A3-24FE-C4FA-16F6-E17679A1C0CF}"/>
              </a:ext>
            </a:extLst>
          </p:cNvPr>
          <p:cNvSpPr/>
          <p:nvPr/>
        </p:nvSpPr>
        <p:spPr>
          <a:xfrm>
            <a:off x="325901" y="5421923"/>
            <a:ext cx="1472419" cy="576775"/>
          </a:xfrm>
          <a:prstGeom prst="roundRect">
            <a:avLst/>
          </a:prstGeom>
          <a:solidFill>
            <a:schemeClr val="tx1">
              <a:lumMod val="75000"/>
              <a:lumOff val="2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5" name="Rectangle: Rounded Corners 4">
            <a:extLst>
              <a:ext uri="{FF2B5EF4-FFF2-40B4-BE49-F238E27FC236}">
                <a16:creationId xmlns:a16="http://schemas.microsoft.com/office/drawing/2014/main" id="{B9C8385E-D7D3-F053-48BF-4E2F6BC2A5CA}"/>
              </a:ext>
            </a:extLst>
          </p:cNvPr>
          <p:cNvSpPr/>
          <p:nvPr/>
        </p:nvSpPr>
        <p:spPr>
          <a:xfrm>
            <a:off x="273733" y="5998698"/>
            <a:ext cx="1524587" cy="737381"/>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EC growth adjusted: -10%</a:t>
            </a:r>
          </a:p>
        </p:txBody>
      </p:sp>
      <p:sp>
        <p:nvSpPr>
          <p:cNvPr id="6" name="TextBox 5">
            <a:extLst>
              <a:ext uri="{FF2B5EF4-FFF2-40B4-BE49-F238E27FC236}">
                <a16:creationId xmlns:a16="http://schemas.microsoft.com/office/drawing/2014/main" id="{AED85439-6C66-40F5-F523-7C69EA602FC3}"/>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lang="en-ZA" sz="1050" dirty="0"/>
          </a:p>
        </p:txBody>
      </p:sp>
      <p:sp>
        <p:nvSpPr>
          <p:cNvPr id="10" name="Rectangle: Rounded Corners 9">
            <a:extLst>
              <a:ext uri="{FF2B5EF4-FFF2-40B4-BE49-F238E27FC236}">
                <a16:creationId xmlns:a16="http://schemas.microsoft.com/office/drawing/2014/main" id="{BC81729D-CCC2-CA6E-ED1D-70B86D39D121}"/>
              </a:ext>
            </a:extLst>
          </p:cNvPr>
          <p:cNvSpPr/>
          <p:nvPr/>
        </p:nvSpPr>
        <p:spPr>
          <a:xfrm>
            <a:off x="10291396" y="1312089"/>
            <a:ext cx="1576754" cy="681000"/>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4" name="Rectangle: Rounded Corners 3">
            <a:extLst>
              <a:ext uri="{FF2B5EF4-FFF2-40B4-BE49-F238E27FC236}">
                <a16:creationId xmlns:a16="http://schemas.microsoft.com/office/drawing/2014/main" id="{00318C46-3BD0-E211-1F11-29B805C601DA}"/>
              </a:ext>
            </a:extLst>
          </p:cNvPr>
          <p:cNvSpPr/>
          <p:nvPr/>
        </p:nvSpPr>
        <p:spPr>
          <a:xfrm>
            <a:off x="1971040" y="5631072"/>
            <a:ext cx="7562576" cy="577081"/>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ZA" sz="2000" b="1" dirty="0"/>
              <a:t>Adjusted the expected growth in educator numbers</a:t>
            </a:r>
          </a:p>
          <a:p>
            <a:pPr marL="342900" indent="-342900">
              <a:buFont typeface="Arial" panose="020B0604020202020204" pitchFamily="34" charset="0"/>
              <a:buChar char="•"/>
            </a:pPr>
            <a:r>
              <a:rPr lang="en-ZA" sz="2000" dirty="0">
                <a:sym typeface="Wingdings" panose="05000000000000000000" pitchFamily="2" charset="2"/>
              </a:rPr>
              <a:t>Assume 10% decrease in educators from 2021 to 2030 in EC</a:t>
            </a:r>
            <a:endParaRPr lang="en-ZA" sz="2000" dirty="0"/>
          </a:p>
        </p:txBody>
      </p:sp>
      <p:sp>
        <p:nvSpPr>
          <p:cNvPr id="7" name="Rectangle 6">
            <a:extLst>
              <a:ext uri="{FF2B5EF4-FFF2-40B4-BE49-F238E27FC236}">
                <a16:creationId xmlns:a16="http://schemas.microsoft.com/office/drawing/2014/main" id="{863546B7-A308-594E-6405-26D0065F7A58}"/>
              </a:ext>
            </a:extLst>
          </p:cNvPr>
          <p:cNvSpPr/>
          <p:nvPr/>
        </p:nvSpPr>
        <p:spPr>
          <a:xfrm>
            <a:off x="7282515" y="3703982"/>
            <a:ext cx="3797258" cy="98320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accent6"/>
                </a:solidFill>
              </a:rPr>
              <a:t>the real unit cost of educators is expected to remain constant in the EC from 2022 to 2030 </a:t>
            </a:r>
          </a:p>
        </p:txBody>
      </p:sp>
      <p:sp>
        <p:nvSpPr>
          <p:cNvPr id="8" name="Oval 7">
            <a:extLst>
              <a:ext uri="{FF2B5EF4-FFF2-40B4-BE49-F238E27FC236}">
                <a16:creationId xmlns:a16="http://schemas.microsoft.com/office/drawing/2014/main" id="{323F8062-588D-1CCE-F95D-519E29580242}"/>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11159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Indexed unit costs trends| All educators</a:t>
            </a:r>
          </a:p>
        </p:txBody>
      </p:sp>
      <p:sp>
        <p:nvSpPr>
          <p:cNvPr id="5" name="Rectangle 4">
            <a:extLst>
              <a:ext uri="{FF2B5EF4-FFF2-40B4-BE49-F238E27FC236}">
                <a16:creationId xmlns:a16="http://schemas.microsoft.com/office/drawing/2014/main" id="{09C0976E-9194-B6F0-A1AD-28FA9224C3D0}"/>
              </a:ext>
            </a:extLst>
          </p:cNvPr>
          <p:cNvSpPr/>
          <p:nvPr/>
        </p:nvSpPr>
        <p:spPr>
          <a:xfrm rot="16200000">
            <a:off x="-742043" y="3575050"/>
            <a:ext cx="3160487" cy="55698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000" dirty="0">
                <a:solidFill>
                  <a:schemeClr val="tx1">
                    <a:lumMod val="65000"/>
                    <a:lumOff val="35000"/>
                  </a:schemeClr>
                </a:solidFill>
              </a:rPr>
              <a:t>Educator unit cost </a:t>
            </a:r>
          </a:p>
          <a:p>
            <a:pPr algn="ctr"/>
            <a:r>
              <a:rPr lang="en-ZA" sz="2000" dirty="0">
                <a:solidFill>
                  <a:schemeClr val="tx1">
                    <a:lumMod val="65000"/>
                    <a:lumOff val="35000"/>
                  </a:schemeClr>
                </a:solidFill>
              </a:rPr>
              <a:t>(Index in 2022 = 100%)</a:t>
            </a:r>
          </a:p>
        </p:txBody>
      </p:sp>
      <p:graphicFrame>
        <p:nvGraphicFramePr>
          <p:cNvPr id="11" name="Chart 10">
            <a:extLst>
              <a:ext uri="{FF2B5EF4-FFF2-40B4-BE49-F238E27FC236}">
                <a16:creationId xmlns:a16="http://schemas.microsoft.com/office/drawing/2014/main" id="{C6A3EF26-98F0-693D-9802-E6B8F0F64DFE}"/>
              </a:ext>
            </a:extLst>
          </p:cNvPr>
          <p:cNvGraphicFramePr>
            <a:graphicFrameLocks/>
          </p:cNvGraphicFramePr>
          <p:nvPr>
            <p:extLst>
              <p:ext uri="{D42A27DB-BD31-4B8C-83A1-F6EECF244321}">
                <p14:modId xmlns:p14="http://schemas.microsoft.com/office/powerpoint/2010/main" val="2213931756"/>
              </p:ext>
            </p:extLst>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0C089950-12AD-944E-C088-9B24EF9364E5}"/>
              </a:ext>
            </a:extLst>
          </p:cNvPr>
          <p:cNvSpPr/>
          <p:nvPr/>
        </p:nvSpPr>
        <p:spPr>
          <a:xfrm>
            <a:off x="10795726" y="2836095"/>
            <a:ext cx="1030514" cy="5569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b="1" dirty="0"/>
              <a:t>GP</a:t>
            </a:r>
            <a:r>
              <a:rPr lang="en-ZA" dirty="0"/>
              <a:t>: 1% increase</a:t>
            </a:r>
          </a:p>
        </p:txBody>
      </p:sp>
      <p:sp>
        <p:nvSpPr>
          <p:cNvPr id="16" name="Rectangle 15">
            <a:extLst>
              <a:ext uri="{FF2B5EF4-FFF2-40B4-BE49-F238E27FC236}">
                <a16:creationId xmlns:a16="http://schemas.microsoft.com/office/drawing/2014/main" id="{276FCAB9-263B-0E74-FE02-6FCCB9222193}"/>
              </a:ext>
            </a:extLst>
          </p:cNvPr>
          <p:cNvSpPr/>
          <p:nvPr/>
        </p:nvSpPr>
        <p:spPr>
          <a:xfrm>
            <a:off x="10794107" y="3853543"/>
            <a:ext cx="1236617" cy="5569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b="1" dirty="0">
                <a:solidFill>
                  <a:srgbClr val="DEA900"/>
                </a:solidFill>
              </a:rPr>
              <a:t>WC</a:t>
            </a:r>
            <a:r>
              <a:rPr lang="en-ZA" dirty="0">
                <a:solidFill>
                  <a:srgbClr val="DEA900"/>
                </a:solidFill>
              </a:rPr>
              <a:t>: &lt;1.5% decrease</a:t>
            </a:r>
          </a:p>
        </p:txBody>
      </p:sp>
      <p:sp>
        <p:nvSpPr>
          <p:cNvPr id="4" name="TextBox 3">
            <a:extLst>
              <a:ext uri="{FF2B5EF4-FFF2-40B4-BE49-F238E27FC236}">
                <a16:creationId xmlns:a16="http://schemas.microsoft.com/office/drawing/2014/main" id="{B3E509FD-D553-911B-6909-62C5607136CE}"/>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lang="en-ZA" sz="1050" dirty="0"/>
          </a:p>
        </p:txBody>
      </p:sp>
      <p:sp>
        <p:nvSpPr>
          <p:cNvPr id="12" name="Rectangle: Rounded Corners 11">
            <a:extLst>
              <a:ext uri="{FF2B5EF4-FFF2-40B4-BE49-F238E27FC236}">
                <a16:creationId xmlns:a16="http://schemas.microsoft.com/office/drawing/2014/main" id="{99F28036-D493-A2A1-5FC1-A991B6C50A99}"/>
              </a:ext>
            </a:extLst>
          </p:cNvPr>
          <p:cNvSpPr/>
          <p:nvPr/>
        </p:nvSpPr>
        <p:spPr>
          <a:xfrm>
            <a:off x="10291396" y="1312089"/>
            <a:ext cx="1576754" cy="681000"/>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3" name="Oval 2">
            <a:extLst>
              <a:ext uri="{FF2B5EF4-FFF2-40B4-BE49-F238E27FC236}">
                <a16:creationId xmlns:a16="http://schemas.microsoft.com/office/drawing/2014/main" id="{40E177AF-95DC-48EF-2B31-6968B5EA7669}"/>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
        <p:nvSpPr>
          <p:cNvPr id="6" name="Rectangle: Rounded Corners 5">
            <a:extLst>
              <a:ext uri="{FF2B5EF4-FFF2-40B4-BE49-F238E27FC236}">
                <a16:creationId xmlns:a16="http://schemas.microsoft.com/office/drawing/2014/main" id="{6188A37B-7097-4CE7-FBF8-F41698B7FC75}"/>
              </a:ext>
            </a:extLst>
          </p:cNvPr>
          <p:cNvSpPr/>
          <p:nvPr/>
        </p:nvSpPr>
        <p:spPr>
          <a:xfrm>
            <a:off x="325901" y="5421923"/>
            <a:ext cx="1472419" cy="576775"/>
          </a:xfrm>
          <a:prstGeom prst="roundRect">
            <a:avLst/>
          </a:prstGeom>
          <a:solidFill>
            <a:schemeClr val="tx1">
              <a:lumMod val="75000"/>
              <a:lumOff val="2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7" name="Rectangle: Rounded Corners 6">
            <a:extLst>
              <a:ext uri="{FF2B5EF4-FFF2-40B4-BE49-F238E27FC236}">
                <a16:creationId xmlns:a16="http://schemas.microsoft.com/office/drawing/2014/main" id="{BD331619-1594-C3EB-22A9-3682B4A493C2}"/>
              </a:ext>
            </a:extLst>
          </p:cNvPr>
          <p:cNvSpPr/>
          <p:nvPr/>
        </p:nvSpPr>
        <p:spPr>
          <a:xfrm>
            <a:off x="273733" y="5998698"/>
            <a:ext cx="1524587" cy="737381"/>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EC growth adjusted: -10%</a:t>
            </a:r>
          </a:p>
        </p:txBody>
      </p:sp>
    </p:spTree>
    <p:extLst>
      <p:ext uri="{BB962C8B-B14F-4D97-AF65-F5344CB8AC3E}">
        <p14:creationId xmlns:p14="http://schemas.microsoft.com/office/powerpoint/2010/main" val="4134436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Indexed unit costs trends| All educators</a:t>
            </a:r>
          </a:p>
        </p:txBody>
      </p:sp>
      <p:sp>
        <p:nvSpPr>
          <p:cNvPr id="5" name="Rectangle 4">
            <a:extLst>
              <a:ext uri="{FF2B5EF4-FFF2-40B4-BE49-F238E27FC236}">
                <a16:creationId xmlns:a16="http://schemas.microsoft.com/office/drawing/2014/main" id="{09C0976E-9194-B6F0-A1AD-28FA9224C3D0}"/>
              </a:ext>
            </a:extLst>
          </p:cNvPr>
          <p:cNvSpPr/>
          <p:nvPr/>
        </p:nvSpPr>
        <p:spPr>
          <a:xfrm rot="16200000">
            <a:off x="-742043" y="3575050"/>
            <a:ext cx="3160487" cy="55698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000" dirty="0">
                <a:solidFill>
                  <a:schemeClr val="tx1">
                    <a:lumMod val="65000"/>
                    <a:lumOff val="35000"/>
                  </a:schemeClr>
                </a:solidFill>
              </a:rPr>
              <a:t>Educator unit cost </a:t>
            </a:r>
          </a:p>
          <a:p>
            <a:pPr algn="ctr"/>
            <a:r>
              <a:rPr lang="en-ZA" sz="2000" dirty="0">
                <a:solidFill>
                  <a:schemeClr val="tx1">
                    <a:lumMod val="65000"/>
                    <a:lumOff val="35000"/>
                  </a:schemeClr>
                </a:solidFill>
              </a:rPr>
              <a:t>(Index in 2022 = 100%)</a:t>
            </a:r>
          </a:p>
        </p:txBody>
      </p:sp>
      <p:graphicFrame>
        <p:nvGraphicFramePr>
          <p:cNvPr id="11" name="Chart 10">
            <a:extLst>
              <a:ext uri="{FF2B5EF4-FFF2-40B4-BE49-F238E27FC236}">
                <a16:creationId xmlns:a16="http://schemas.microsoft.com/office/drawing/2014/main" id="{C6A3EF26-98F0-693D-9802-E6B8F0F64DFE}"/>
              </a:ext>
            </a:extLst>
          </p:cNvPr>
          <p:cNvGraphicFramePr>
            <a:graphicFrameLocks/>
          </p:cNvGraphicFramePr>
          <p:nvPr>
            <p:extLst>
              <p:ext uri="{D42A27DB-BD31-4B8C-83A1-F6EECF244321}">
                <p14:modId xmlns:p14="http://schemas.microsoft.com/office/powerpoint/2010/main" val="3839819202"/>
              </p:ext>
            </p:extLst>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0C089950-12AD-944E-C088-9B24EF9364E5}"/>
              </a:ext>
            </a:extLst>
          </p:cNvPr>
          <p:cNvSpPr/>
          <p:nvPr/>
        </p:nvSpPr>
        <p:spPr>
          <a:xfrm>
            <a:off x="10522857" y="2748858"/>
            <a:ext cx="1301764" cy="146550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b="1" dirty="0">
                <a:solidFill>
                  <a:schemeClr val="accent6"/>
                </a:solidFill>
              </a:rPr>
              <a:t>EC</a:t>
            </a:r>
            <a:r>
              <a:rPr lang="en-ZA" dirty="0">
                <a:solidFill>
                  <a:schemeClr val="accent6"/>
                </a:solidFill>
              </a:rPr>
              <a:t>: No change in real cost from </a:t>
            </a:r>
          </a:p>
          <a:p>
            <a:pPr algn="ctr"/>
            <a:r>
              <a:rPr lang="en-ZA" dirty="0">
                <a:solidFill>
                  <a:schemeClr val="accent6"/>
                </a:solidFill>
              </a:rPr>
              <a:t>2022 - 2030</a:t>
            </a:r>
          </a:p>
        </p:txBody>
      </p:sp>
      <p:sp>
        <p:nvSpPr>
          <p:cNvPr id="4" name="TextBox 3">
            <a:extLst>
              <a:ext uri="{FF2B5EF4-FFF2-40B4-BE49-F238E27FC236}">
                <a16:creationId xmlns:a16="http://schemas.microsoft.com/office/drawing/2014/main" id="{B3E509FD-D553-911B-6909-62C5607136CE}"/>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lang="en-ZA" sz="1050" dirty="0"/>
          </a:p>
        </p:txBody>
      </p:sp>
      <p:sp>
        <p:nvSpPr>
          <p:cNvPr id="12" name="Rectangle: Rounded Corners 11">
            <a:extLst>
              <a:ext uri="{FF2B5EF4-FFF2-40B4-BE49-F238E27FC236}">
                <a16:creationId xmlns:a16="http://schemas.microsoft.com/office/drawing/2014/main" id="{99F28036-D493-A2A1-5FC1-A991B6C50A99}"/>
              </a:ext>
            </a:extLst>
          </p:cNvPr>
          <p:cNvSpPr/>
          <p:nvPr/>
        </p:nvSpPr>
        <p:spPr>
          <a:xfrm>
            <a:off x="10291396" y="1312089"/>
            <a:ext cx="1576754" cy="681000"/>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3" name="Oval 2">
            <a:extLst>
              <a:ext uri="{FF2B5EF4-FFF2-40B4-BE49-F238E27FC236}">
                <a16:creationId xmlns:a16="http://schemas.microsoft.com/office/drawing/2014/main" id="{40E177AF-95DC-48EF-2B31-6968B5EA7669}"/>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
        <p:nvSpPr>
          <p:cNvPr id="6" name="Rectangle: Rounded Corners 5">
            <a:extLst>
              <a:ext uri="{FF2B5EF4-FFF2-40B4-BE49-F238E27FC236}">
                <a16:creationId xmlns:a16="http://schemas.microsoft.com/office/drawing/2014/main" id="{4164C320-CC5F-9B8A-85ED-01AE531D0B7D}"/>
              </a:ext>
            </a:extLst>
          </p:cNvPr>
          <p:cNvSpPr/>
          <p:nvPr/>
        </p:nvSpPr>
        <p:spPr>
          <a:xfrm>
            <a:off x="325901" y="5421923"/>
            <a:ext cx="1472419" cy="576775"/>
          </a:xfrm>
          <a:prstGeom prst="roundRect">
            <a:avLst/>
          </a:prstGeom>
          <a:solidFill>
            <a:schemeClr val="tx1">
              <a:lumMod val="75000"/>
              <a:lumOff val="2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7" name="Rectangle: Rounded Corners 6">
            <a:extLst>
              <a:ext uri="{FF2B5EF4-FFF2-40B4-BE49-F238E27FC236}">
                <a16:creationId xmlns:a16="http://schemas.microsoft.com/office/drawing/2014/main" id="{6680CB0E-32EB-1E8C-8472-FFC41039270A}"/>
              </a:ext>
            </a:extLst>
          </p:cNvPr>
          <p:cNvSpPr/>
          <p:nvPr/>
        </p:nvSpPr>
        <p:spPr>
          <a:xfrm>
            <a:off x="273733" y="5998698"/>
            <a:ext cx="1524587" cy="737381"/>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EC growth adjusted: -10%</a:t>
            </a:r>
          </a:p>
        </p:txBody>
      </p:sp>
    </p:spTree>
    <p:extLst>
      <p:ext uri="{BB962C8B-B14F-4D97-AF65-F5344CB8AC3E}">
        <p14:creationId xmlns:p14="http://schemas.microsoft.com/office/powerpoint/2010/main" val="2796573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Projected unit costs trends| All educators</a:t>
            </a:r>
          </a:p>
        </p:txBody>
      </p:sp>
      <p:cxnSp>
        <p:nvCxnSpPr>
          <p:cNvPr id="6" name="Straight Connector 5">
            <a:extLst>
              <a:ext uri="{FF2B5EF4-FFF2-40B4-BE49-F238E27FC236}">
                <a16:creationId xmlns:a16="http://schemas.microsoft.com/office/drawing/2014/main" id="{5528D87C-5BDB-BDC7-BBA5-5DD4E0A86939}"/>
              </a:ext>
            </a:extLst>
          </p:cNvPr>
          <p:cNvCxnSpPr>
            <a:cxnSpLocks/>
          </p:cNvCxnSpPr>
          <p:nvPr/>
        </p:nvCxnSpPr>
        <p:spPr>
          <a:xfrm>
            <a:off x="6629401" y="2598057"/>
            <a:ext cx="4724398"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grpSp>
        <p:nvGrpSpPr>
          <p:cNvPr id="16" name="Group 15">
            <a:extLst>
              <a:ext uri="{FF2B5EF4-FFF2-40B4-BE49-F238E27FC236}">
                <a16:creationId xmlns:a16="http://schemas.microsoft.com/office/drawing/2014/main" id="{5960504D-6AD5-FD52-04C9-E4CE6FC29BBA}"/>
              </a:ext>
            </a:extLst>
          </p:cNvPr>
          <p:cNvGrpSpPr/>
          <p:nvPr/>
        </p:nvGrpSpPr>
        <p:grpSpPr>
          <a:xfrm>
            <a:off x="1009650" y="1676482"/>
            <a:ext cx="4857750" cy="921575"/>
            <a:chOff x="1009650" y="1676482"/>
            <a:chExt cx="4557159" cy="921575"/>
          </a:xfrm>
        </p:grpSpPr>
        <p:cxnSp>
          <p:nvCxnSpPr>
            <p:cNvPr id="5" name="Straight Connector 4">
              <a:extLst>
                <a:ext uri="{FF2B5EF4-FFF2-40B4-BE49-F238E27FC236}">
                  <a16:creationId xmlns:a16="http://schemas.microsoft.com/office/drawing/2014/main" id="{9D17B27D-012D-CD51-59FB-B3D654C792DF}"/>
                </a:ext>
              </a:extLst>
            </p:cNvPr>
            <p:cNvCxnSpPr/>
            <p:nvPr/>
          </p:nvCxnSpPr>
          <p:spPr>
            <a:xfrm>
              <a:off x="1009650" y="2598057"/>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9F39108B-58DA-BE98-DBDA-BF0C2464AAD2}"/>
                </a:ext>
              </a:extLst>
            </p:cNvPr>
            <p:cNvSpPr/>
            <p:nvPr/>
          </p:nvSpPr>
          <p:spPr>
            <a:xfrm>
              <a:off x="1009650" y="1676482"/>
              <a:ext cx="4557159"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Teachers</a:t>
              </a:r>
            </a:p>
            <a:p>
              <a:pPr algn="ctr"/>
              <a:r>
                <a:rPr lang="en-ZA" sz="2000" dirty="0">
                  <a:solidFill>
                    <a:schemeClr val="accent3">
                      <a:lumMod val="75000"/>
                    </a:schemeClr>
                  </a:solidFill>
                  <a:latin typeface="Cambria" panose="02040503050406030204" pitchFamily="18" charset="0"/>
                  <a:ea typeface="Cambria" panose="02040503050406030204" pitchFamily="18" charset="0"/>
                </a:rPr>
                <a:t>(School based teachers)</a:t>
              </a:r>
              <a:endParaRPr lang="en-ZA" sz="4000" dirty="0">
                <a:solidFill>
                  <a:schemeClr val="accent3">
                    <a:lumMod val="75000"/>
                  </a:schemeClr>
                </a:solidFill>
                <a:latin typeface="Cambria" panose="02040503050406030204" pitchFamily="18" charset="0"/>
                <a:ea typeface="Cambria" panose="02040503050406030204" pitchFamily="18" charset="0"/>
              </a:endParaRPr>
            </a:p>
          </p:txBody>
        </p:sp>
      </p:grpSp>
      <p:sp>
        <p:nvSpPr>
          <p:cNvPr id="8" name="Rectangle 7">
            <a:extLst>
              <a:ext uri="{FF2B5EF4-FFF2-40B4-BE49-F238E27FC236}">
                <a16:creationId xmlns:a16="http://schemas.microsoft.com/office/drawing/2014/main" id="{57242F53-8174-46AC-07A4-53FC98979690}"/>
              </a:ext>
            </a:extLst>
          </p:cNvPr>
          <p:cNvSpPr/>
          <p:nvPr/>
        </p:nvSpPr>
        <p:spPr>
          <a:xfrm>
            <a:off x="6629400" y="1690688"/>
            <a:ext cx="4724398"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Senior educators</a:t>
            </a:r>
          </a:p>
          <a:p>
            <a:pPr algn="ctr"/>
            <a:r>
              <a:rPr lang="en-ZA" sz="2000" dirty="0">
                <a:solidFill>
                  <a:schemeClr val="accent3">
                    <a:lumMod val="75000"/>
                  </a:schemeClr>
                </a:solidFill>
                <a:latin typeface="Cambria" panose="02040503050406030204" pitchFamily="18" charset="0"/>
                <a:ea typeface="Cambria" panose="02040503050406030204" pitchFamily="18" charset="0"/>
              </a:rPr>
              <a:t>(HODs, Deputy’s, Principals &amp; Other)</a:t>
            </a:r>
            <a:endParaRPr lang="en-ZA" sz="2800" dirty="0">
              <a:solidFill>
                <a:schemeClr val="accent3">
                  <a:lumMod val="75000"/>
                </a:schemeClr>
              </a:solidFill>
              <a:latin typeface="Cambria" panose="02040503050406030204" pitchFamily="18" charset="0"/>
              <a:ea typeface="Cambria" panose="02040503050406030204" pitchFamily="18" charset="0"/>
            </a:endParaRPr>
          </a:p>
        </p:txBody>
      </p:sp>
      <p:graphicFrame>
        <p:nvGraphicFramePr>
          <p:cNvPr id="9" name="Chart 8">
            <a:extLst>
              <a:ext uri="{FF2B5EF4-FFF2-40B4-BE49-F238E27FC236}">
                <a16:creationId xmlns:a16="http://schemas.microsoft.com/office/drawing/2014/main" id="{45365360-6C64-F7CC-949F-8F1D9B12135D}"/>
              </a:ext>
            </a:extLst>
          </p:cNvPr>
          <p:cNvGraphicFramePr>
            <a:graphicFrameLocks/>
          </p:cNvGraphicFramePr>
          <p:nvPr>
            <p:extLst>
              <p:ext uri="{D42A27DB-BD31-4B8C-83A1-F6EECF244321}">
                <p14:modId xmlns:p14="http://schemas.microsoft.com/office/powerpoint/2010/main" val="2224269772"/>
              </p:ext>
            </p:extLst>
          </p:nvPr>
        </p:nvGraphicFramePr>
        <p:xfrm>
          <a:off x="1009650" y="2620291"/>
          <a:ext cx="5086350" cy="3539501"/>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5F436AB6-E0E0-847A-ED3B-A908FD6B3F7D}"/>
              </a:ext>
            </a:extLst>
          </p:cNvPr>
          <p:cNvSpPr/>
          <p:nvPr/>
        </p:nvSpPr>
        <p:spPr>
          <a:xfrm rot="16200000">
            <a:off x="-1005475" y="3642722"/>
            <a:ext cx="3392072" cy="52387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0">
              <a:defRPr sz="1800" b="0" i="0" u="none" strike="noStrike" kern="1200" baseline="0">
                <a:solidFill>
                  <a:prstClr val="black">
                    <a:lumMod val="65000"/>
                    <a:lumOff val="35000"/>
                  </a:prstClr>
                </a:solidFill>
                <a:latin typeface="+mn-lt"/>
                <a:ea typeface="+mn-ea"/>
                <a:cs typeface="+mn-cs"/>
              </a:defRPr>
            </a:pPr>
            <a:r>
              <a:rPr lang="en-ZA" sz="1800" b="0" i="0" baseline="0">
                <a:effectLst/>
              </a:rPr>
              <a:t>Average annual unit cost </a:t>
            </a:r>
            <a:endParaRPr lang="en-ZA">
              <a:effectLst/>
            </a:endParaRPr>
          </a:p>
          <a:p>
            <a:pPr algn="ctr" rtl="0">
              <a:defRPr sz="1800" b="0" i="0" u="none" strike="noStrike" kern="1200" baseline="0">
                <a:solidFill>
                  <a:prstClr val="black">
                    <a:lumMod val="65000"/>
                    <a:lumOff val="35000"/>
                  </a:prstClr>
                </a:solidFill>
                <a:latin typeface="+mn-lt"/>
                <a:ea typeface="+mn-ea"/>
                <a:cs typeface="+mn-cs"/>
              </a:defRPr>
            </a:pPr>
            <a:r>
              <a:rPr lang="en-ZA" sz="1800" b="0" i="0" baseline="0">
                <a:effectLst/>
              </a:rPr>
              <a:t>(In 2021 Rands)</a:t>
            </a:r>
            <a:endParaRPr lang="en-ZA" dirty="0">
              <a:effectLst/>
            </a:endParaRPr>
          </a:p>
        </p:txBody>
      </p:sp>
      <p:graphicFrame>
        <p:nvGraphicFramePr>
          <p:cNvPr id="19" name="Chart 18">
            <a:extLst>
              <a:ext uri="{FF2B5EF4-FFF2-40B4-BE49-F238E27FC236}">
                <a16:creationId xmlns:a16="http://schemas.microsoft.com/office/drawing/2014/main" id="{73E4C1CB-1BE8-FA31-EAE0-B12DADF353E6}"/>
              </a:ext>
            </a:extLst>
          </p:cNvPr>
          <p:cNvGraphicFramePr>
            <a:graphicFrameLocks/>
          </p:cNvGraphicFramePr>
          <p:nvPr>
            <p:extLst>
              <p:ext uri="{D42A27DB-BD31-4B8C-83A1-F6EECF244321}">
                <p14:modId xmlns:p14="http://schemas.microsoft.com/office/powerpoint/2010/main" val="2562407632"/>
              </p:ext>
            </p:extLst>
          </p:nvPr>
        </p:nvGraphicFramePr>
        <p:xfrm>
          <a:off x="6267448" y="2620290"/>
          <a:ext cx="5086350" cy="353950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BA7BA3C-71BE-4B23-7F15-27B64BC3D0AE}"/>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lang="en-ZA" sz="1050" dirty="0"/>
          </a:p>
        </p:txBody>
      </p:sp>
      <p:cxnSp>
        <p:nvCxnSpPr>
          <p:cNvPr id="24" name="Straight Connector 23">
            <a:extLst>
              <a:ext uri="{FF2B5EF4-FFF2-40B4-BE49-F238E27FC236}">
                <a16:creationId xmlns:a16="http://schemas.microsoft.com/office/drawing/2014/main" id="{FE2B3094-AA1A-99AF-4AAD-233F36FB541F}"/>
              </a:ext>
            </a:extLst>
          </p:cNvPr>
          <p:cNvCxnSpPr>
            <a:cxnSpLocks/>
          </p:cNvCxnSpPr>
          <p:nvPr/>
        </p:nvCxnSpPr>
        <p:spPr>
          <a:xfrm>
            <a:off x="7505700" y="3028953"/>
            <a:ext cx="3448050"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27421F-E5CE-1B35-EEDC-562265EE4B62}"/>
              </a:ext>
            </a:extLst>
          </p:cNvPr>
          <p:cNvCxnSpPr>
            <a:cxnSpLocks/>
          </p:cNvCxnSpPr>
          <p:nvPr/>
        </p:nvCxnSpPr>
        <p:spPr>
          <a:xfrm>
            <a:off x="10988220" y="3056760"/>
            <a:ext cx="0" cy="405490"/>
          </a:xfrm>
          <a:prstGeom prst="line">
            <a:avLst/>
          </a:prstGeom>
          <a:ln w="12700">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28B3212-10C1-76AA-6A1C-FC75AF989DE4}"/>
              </a:ext>
            </a:extLst>
          </p:cNvPr>
          <p:cNvSpPr/>
          <p:nvPr/>
        </p:nvSpPr>
        <p:spPr>
          <a:xfrm>
            <a:off x="10580915" y="2841788"/>
            <a:ext cx="731520" cy="365760"/>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ZA" dirty="0"/>
              <a:t>-3%</a:t>
            </a:r>
          </a:p>
        </p:txBody>
      </p:sp>
      <p:cxnSp>
        <p:nvCxnSpPr>
          <p:cNvPr id="30" name="Straight Connector 29">
            <a:extLst>
              <a:ext uri="{FF2B5EF4-FFF2-40B4-BE49-F238E27FC236}">
                <a16:creationId xmlns:a16="http://schemas.microsoft.com/office/drawing/2014/main" id="{795EE14F-1097-040B-D1EA-3F8517F542FF}"/>
              </a:ext>
            </a:extLst>
          </p:cNvPr>
          <p:cNvCxnSpPr>
            <a:cxnSpLocks/>
          </p:cNvCxnSpPr>
          <p:nvPr/>
        </p:nvCxnSpPr>
        <p:spPr>
          <a:xfrm>
            <a:off x="2231278" y="3321746"/>
            <a:ext cx="3448050"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C335B68-5764-C339-ABAD-4992A00FA9D2}"/>
              </a:ext>
            </a:extLst>
          </p:cNvPr>
          <p:cNvCxnSpPr>
            <a:cxnSpLocks/>
          </p:cNvCxnSpPr>
          <p:nvPr/>
        </p:nvCxnSpPr>
        <p:spPr>
          <a:xfrm flipV="1">
            <a:off x="5679328" y="3011107"/>
            <a:ext cx="0" cy="326570"/>
          </a:xfrm>
          <a:prstGeom prst="line">
            <a:avLst/>
          </a:prstGeom>
          <a:ln w="12700">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3CEDBF22-21B9-56E4-EAC7-CC4621D204E3}"/>
              </a:ext>
            </a:extLst>
          </p:cNvPr>
          <p:cNvSpPr/>
          <p:nvPr/>
        </p:nvSpPr>
        <p:spPr>
          <a:xfrm>
            <a:off x="5273378" y="3192213"/>
            <a:ext cx="731520" cy="365760"/>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ZA" dirty="0"/>
              <a:t>+1%</a:t>
            </a:r>
          </a:p>
        </p:txBody>
      </p:sp>
      <p:sp>
        <p:nvSpPr>
          <p:cNvPr id="34" name="Rectangle: Rounded Corners 33">
            <a:extLst>
              <a:ext uri="{FF2B5EF4-FFF2-40B4-BE49-F238E27FC236}">
                <a16:creationId xmlns:a16="http://schemas.microsoft.com/office/drawing/2014/main" id="{9A15A38C-DF20-F449-8D45-F8DA3797ED15}"/>
              </a:ext>
            </a:extLst>
          </p:cNvPr>
          <p:cNvSpPr/>
          <p:nvPr/>
        </p:nvSpPr>
        <p:spPr>
          <a:xfrm>
            <a:off x="10291396" y="1312089"/>
            <a:ext cx="1576754" cy="681000"/>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3" name="Oval 2">
            <a:extLst>
              <a:ext uri="{FF2B5EF4-FFF2-40B4-BE49-F238E27FC236}">
                <a16:creationId xmlns:a16="http://schemas.microsoft.com/office/drawing/2014/main" id="{29900D7B-6E9C-D532-43C8-15F3C0D0D86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
        <p:nvSpPr>
          <p:cNvPr id="4" name="Rectangle: Rounded Corners 3">
            <a:extLst>
              <a:ext uri="{FF2B5EF4-FFF2-40B4-BE49-F238E27FC236}">
                <a16:creationId xmlns:a16="http://schemas.microsoft.com/office/drawing/2014/main" id="{C0B91F74-413C-4DF9-4030-4E3D3785D08F}"/>
              </a:ext>
            </a:extLst>
          </p:cNvPr>
          <p:cNvSpPr/>
          <p:nvPr/>
        </p:nvSpPr>
        <p:spPr>
          <a:xfrm>
            <a:off x="325901" y="5421923"/>
            <a:ext cx="1472419" cy="576775"/>
          </a:xfrm>
          <a:prstGeom prst="roundRect">
            <a:avLst/>
          </a:prstGeom>
          <a:solidFill>
            <a:schemeClr val="tx1">
              <a:lumMod val="75000"/>
              <a:lumOff val="2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10" name="Rectangle: Rounded Corners 9">
            <a:extLst>
              <a:ext uri="{FF2B5EF4-FFF2-40B4-BE49-F238E27FC236}">
                <a16:creationId xmlns:a16="http://schemas.microsoft.com/office/drawing/2014/main" id="{62EA203A-2A39-A8E3-C69C-384A195844CA}"/>
              </a:ext>
            </a:extLst>
          </p:cNvPr>
          <p:cNvSpPr/>
          <p:nvPr/>
        </p:nvSpPr>
        <p:spPr>
          <a:xfrm>
            <a:off x="273733" y="5998698"/>
            <a:ext cx="1524587" cy="737381"/>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EC growth adjusted: -10%</a:t>
            </a:r>
          </a:p>
        </p:txBody>
      </p:sp>
    </p:spTree>
    <p:extLst>
      <p:ext uri="{BB962C8B-B14F-4D97-AF65-F5344CB8AC3E}">
        <p14:creationId xmlns:p14="http://schemas.microsoft.com/office/powerpoint/2010/main" val="139494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1A386-A3E5-F580-3B9B-BD7043BBB014}"/>
              </a:ext>
            </a:extLst>
          </p:cNvPr>
          <p:cNvPicPr>
            <a:picLocks noChangeAspect="1"/>
          </p:cNvPicPr>
          <p:nvPr/>
        </p:nvPicPr>
        <p:blipFill>
          <a:blip r:embed="rId2"/>
          <a:stretch>
            <a:fillRect/>
          </a:stretch>
        </p:blipFill>
        <p:spPr>
          <a:xfrm>
            <a:off x="331767" y="191179"/>
            <a:ext cx="11505557" cy="6522460"/>
          </a:xfrm>
          <a:prstGeom prst="rect">
            <a:avLst/>
          </a:prstGeom>
        </p:spPr>
      </p:pic>
    </p:spTree>
    <p:extLst>
      <p:ext uri="{BB962C8B-B14F-4D97-AF65-F5344CB8AC3E}">
        <p14:creationId xmlns:p14="http://schemas.microsoft.com/office/powerpoint/2010/main" val="647270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DB71-52BE-FFE1-08F5-C2646187FA34}"/>
              </a:ext>
            </a:extLst>
          </p:cNvPr>
          <p:cNvSpPr>
            <a:spLocks noGrp="1"/>
          </p:cNvSpPr>
          <p:nvPr>
            <p:ph type="title"/>
          </p:nvPr>
        </p:nvSpPr>
        <p:spPr/>
        <p:txBody>
          <a:bodyPr/>
          <a:lstStyle/>
          <a:p>
            <a:r>
              <a:rPr lang="en-ZA" dirty="0"/>
              <a:t>Between and within province movement</a:t>
            </a:r>
          </a:p>
        </p:txBody>
      </p:sp>
      <p:sp>
        <p:nvSpPr>
          <p:cNvPr id="3" name="Text Placeholder 2">
            <a:extLst>
              <a:ext uri="{FF2B5EF4-FFF2-40B4-BE49-F238E27FC236}">
                <a16:creationId xmlns:a16="http://schemas.microsoft.com/office/drawing/2014/main" id="{4908852F-B01C-BC13-4890-0300B6A6E371}"/>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7E644F4B-6452-6036-9E72-631BD389E2A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Tree>
    <p:extLst>
      <p:ext uri="{BB962C8B-B14F-4D97-AF65-F5344CB8AC3E}">
        <p14:creationId xmlns:p14="http://schemas.microsoft.com/office/powerpoint/2010/main" val="2498258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5" name="Rectangle 4">
            <a:extLst>
              <a:ext uri="{FF2B5EF4-FFF2-40B4-BE49-F238E27FC236}">
                <a16:creationId xmlns:a16="http://schemas.microsoft.com/office/drawing/2014/main" id="{E48038FD-AA3B-2F70-C89A-3E0938C468C6}"/>
              </a:ext>
            </a:extLst>
          </p:cNvPr>
          <p:cNvSpPr/>
          <p:nvPr/>
        </p:nvSpPr>
        <p:spPr>
          <a:xfrm>
            <a:off x="767860" y="5841582"/>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2018 and 2019 are considered here</a:t>
            </a:r>
          </a:p>
        </p:txBody>
      </p:sp>
      <p:graphicFrame>
        <p:nvGraphicFramePr>
          <p:cNvPr id="4" name="Table 3">
            <a:extLst>
              <a:ext uri="{FF2B5EF4-FFF2-40B4-BE49-F238E27FC236}">
                <a16:creationId xmlns:a16="http://schemas.microsoft.com/office/drawing/2014/main" id="{E3D184B9-B12B-D5CD-F444-0C2912C4A975}"/>
              </a:ext>
            </a:extLst>
          </p:cNvPr>
          <p:cNvGraphicFramePr>
            <a:graphicFrameLocks noGrp="1"/>
          </p:cNvGraphicFramePr>
          <p:nvPr>
            <p:extLst>
              <p:ext uri="{D42A27DB-BD31-4B8C-83A1-F6EECF244321}">
                <p14:modId xmlns:p14="http://schemas.microsoft.com/office/powerpoint/2010/main" val="138338518"/>
              </p:ext>
            </p:extLst>
          </p:nvPr>
        </p:nvGraphicFramePr>
        <p:xfrm>
          <a:off x="767860" y="2069062"/>
          <a:ext cx="8038513" cy="3394145"/>
        </p:xfrm>
        <a:graphic>
          <a:graphicData uri="http://schemas.openxmlformats.org/drawingml/2006/table">
            <a:tbl>
              <a:tblPr firstRow="1" firstCol="1" bandRow="1"/>
              <a:tblGrid>
                <a:gridCol w="296559">
                  <a:extLst>
                    <a:ext uri="{9D8B030D-6E8A-4147-A177-3AD203B41FA5}">
                      <a16:colId xmlns:a16="http://schemas.microsoft.com/office/drawing/2014/main" val="4099955571"/>
                    </a:ext>
                  </a:extLst>
                </a:gridCol>
                <a:gridCol w="497095">
                  <a:extLst>
                    <a:ext uri="{9D8B030D-6E8A-4147-A177-3AD203B41FA5}">
                      <a16:colId xmlns:a16="http://schemas.microsoft.com/office/drawing/2014/main" val="3187313944"/>
                    </a:ext>
                  </a:extLst>
                </a:gridCol>
                <a:gridCol w="585216">
                  <a:extLst>
                    <a:ext uri="{9D8B030D-6E8A-4147-A177-3AD203B41FA5}">
                      <a16:colId xmlns:a16="http://schemas.microsoft.com/office/drawing/2014/main" val="1995293929"/>
                    </a:ext>
                  </a:extLst>
                </a:gridCol>
                <a:gridCol w="585216">
                  <a:extLst>
                    <a:ext uri="{9D8B030D-6E8A-4147-A177-3AD203B41FA5}">
                      <a16:colId xmlns:a16="http://schemas.microsoft.com/office/drawing/2014/main" val="3234449067"/>
                    </a:ext>
                  </a:extLst>
                </a:gridCol>
                <a:gridCol w="585216">
                  <a:extLst>
                    <a:ext uri="{9D8B030D-6E8A-4147-A177-3AD203B41FA5}">
                      <a16:colId xmlns:a16="http://schemas.microsoft.com/office/drawing/2014/main" val="1403375785"/>
                    </a:ext>
                  </a:extLst>
                </a:gridCol>
                <a:gridCol w="585216">
                  <a:extLst>
                    <a:ext uri="{9D8B030D-6E8A-4147-A177-3AD203B41FA5}">
                      <a16:colId xmlns:a16="http://schemas.microsoft.com/office/drawing/2014/main" val="3581826277"/>
                    </a:ext>
                  </a:extLst>
                </a:gridCol>
                <a:gridCol w="585216">
                  <a:extLst>
                    <a:ext uri="{9D8B030D-6E8A-4147-A177-3AD203B41FA5}">
                      <a16:colId xmlns:a16="http://schemas.microsoft.com/office/drawing/2014/main" val="354028182"/>
                    </a:ext>
                  </a:extLst>
                </a:gridCol>
                <a:gridCol w="585216">
                  <a:extLst>
                    <a:ext uri="{9D8B030D-6E8A-4147-A177-3AD203B41FA5}">
                      <a16:colId xmlns:a16="http://schemas.microsoft.com/office/drawing/2014/main" val="442314019"/>
                    </a:ext>
                  </a:extLst>
                </a:gridCol>
                <a:gridCol w="585216">
                  <a:extLst>
                    <a:ext uri="{9D8B030D-6E8A-4147-A177-3AD203B41FA5}">
                      <a16:colId xmlns:a16="http://schemas.microsoft.com/office/drawing/2014/main" val="3365211570"/>
                    </a:ext>
                  </a:extLst>
                </a:gridCol>
                <a:gridCol w="585216">
                  <a:extLst>
                    <a:ext uri="{9D8B030D-6E8A-4147-A177-3AD203B41FA5}">
                      <a16:colId xmlns:a16="http://schemas.microsoft.com/office/drawing/2014/main" val="647101589"/>
                    </a:ext>
                  </a:extLst>
                </a:gridCol>
                <a:gridCol w="585216">
                  <a:extLst>
                    <a:ext uri="{9D8B030D-6E8A-4147-A177-3AD203B41FA5}">
                      <a16:colId xmlns:a16="http://schemas.microsoft.com/office/drawing/2014/main" val="1416014815"/>
                    </a:ext>
                  </a:extLst>
                </a:gridCol>
                <a:gridCol w="585216">
                  <a:extLst>
                    <a:ext uri="{9D8B030D-6E8A-4147-A177-3AD203B41FA5}">
                      <a16:colId xmlns:a16="http://schemas.microsoft.com/office/drawing/2014/main" val="3725161232"/>
                    </a:ext>
                  </a:extLst>
                </a:gridCol>
                <a:gridCol w="225083">
                  <a:extLst>
                    <a:ext uri="{9D8B030D-6E8A-4147-A177-3AD203B41FA5}">
                      <a16:colId xmlns:a16="http://schemas.microsoft.com/office/drawing/2014/main" val="3238154124"/>
                    </a:ext>
                  </a:extLst>
                </a:gridCol>
                <a:gridCol w="1167616">
                  <a:extLst>
                    <a:ext uri="{9D8B030D-6E8A-4147-A177-3AD203B41FA5}">
                      <a16:colId xmlns:a16="http://schemas.microsoft.com/office/drawing/2014/main" val="1083714580"/>
                    </a:ext>
                  </a:extLst>
                </a:gridCol>
              </a:tblGrid>
              <a:tr h="511430">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grid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2019</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rowSpan="2">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Movement out of province</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39886"/>
                  </a:ext>
                </a:extLst>
              </a:tr>
              <a:tr h="243152">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EC</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Total</a:t>
                      </a: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926922"/>
                  </a:ext>
                </a:extLst>
              </a:tr>
              <a:tr h="43029">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b="1"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85695"/>
                  </a:ext>
                </a:extLst>
              </a:tr>
              <a:tr h="227955">
                <a:tc row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vert="vert27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EC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97.79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2.23%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275822439"/>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94.25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0.10</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5.74%</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83918107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0.93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3.13%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241526793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97.95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2.04%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190199028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3.21%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509546051"/>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2.48</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1.54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407678412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0.50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5.64%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716708803"/>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0.65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93.60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6.40%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697093310"/>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98.61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1.37%</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586936998"/>
                  </a:ext>
                </a:extLst>
              </a:tr>
            </a:tbl>
          </a:graphicData>
        </a:graphic>
      </p:graphicFrame>
      <p:sp>
        <p:nvSpPr>
          <p:cNvPr id="11" name="Oval 10">
            <a:extLst>
              <a:ext uri="{FF2B5EF4-FFF2-40B4-BE49-F238E27FC236}">
                <a16:creationId xmlns:a16="http://schemas.microsoft.com/office/drawing/2014/main" id="{AA920AB2-9AD5-4A40-34F8-F9D70295E45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Tree>
    <p:extLst>
      <p:ext uri="{BB962C8B-B14F-4D97-AF65-F5344CB8AC3E}">
        <p14:creationId xmlns:p14="http://schemas.microsoft.com/office/powerpoint/2010/main" val="3166856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6" name="Rectangle 5">
            <a:extLst>
              <a:ext uri="{FF2B5EF4-FFF2-40B4-BE49-F238E27FC236}">
                <a16:creationId xmlns:a16="http://schemas.microsoft.com/office/drawing/2014/main" id="{4252A8D2-52F8-FA11-4E86-9863B538765F}"/>
              </a:ext>
            </a:extLst>
          </p:cNvPr>
          <p:cNvSpPr/>
          <p:nvPr/>
        </p:nvSpPr>
        <p:spPr>
          <a:xfrm>
            <a:off x="8904849" y="2069062"/>
            <a:ext cx="2827605" cy="3597235"/>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t"/>
          <a:lstStyle/>
          <a:p>
            <a:pPr marL="342900" indent="-342900">
              <a:buFont typeface="Arial" panose="020B0604020202020204" pitchFamily="34" charset="0"/>
              <a:buChar char="•"/>
            </a:pPr>
            <a:r>
              <a:rPr lang="en-ZA" sz="2000" dirty="0">
                <a:solidFill>
                  <a:schemeClr val="tx1">
                    <a:lumMod val="75000"/>
                    <a:lumOff val="25000"/>
                  </a:schemeClr>
                </a:solidFill>
              </a:rPr>
              <a:t>Low level of movement between provinces – about 2.2% of Eastern Cape teachers in 2012 are teaching in a different province in 2019</a:t>
            </a:r>
          </a:p>
          <a:p>
            <a:pPr marL="342900" indent="-342900">
              <a:buFont typeface="Arial" panose="020B0604020202020204" pitchFamily="34" charset="0"/>
              <a:buChar char="•"/>
            </a:pPr>
            <a:endParaRPr lang="en-ZA" sz="300" dirty="0">
              <a:solidFill>
                <a:schemeClr val="tx1">
                  <a:lumMod val="75000"/>
                  <a:lumOff val="25000"/>
                </a:schemeClr>
              </a:solidFill>
            </a:endParaRPr>
          </a:p>
          <a:p>
            <a:pPr marL="342900" indent="-342900">
              <a:buFont typeface="Arial" panose="020B0604020202020204" pitchFamily="34" charset="0"/>
              <a:buChar char="•"/>
            </a:pPr>
            <a:r>
              <a:rPr lang="en-US" sz="2000" dirty="0">
                <a:solidFill>
                  <a:schemeClr val="tx1">
                    <a:lumMod val="75000"/>
                    <a:lumOff val="25000"/>
                  </a:schemeClr>
                </a:solidFill>
              </a:rPr>
              <a:t>Educators are most likely to move to the Gauteng and the Western Cape</a:t>
            </a:r>
            <a:endParaRPr lang="en-ZA" sz="2000" dirty="0">
              <a:solidFill>
                <a:schemeClr val="tx1">
                  <a:lumMod val="75000"/>
                  <a:lumOff val="25000"/>
                </a:schemeClr>
              </a:solidFill>
            </a:endParaRPr>
          </a:p>
        </p:txBody>
      </p:sp>
      <p:sp>
        <p:nvSpPr>
          <p:cNvPr id="5" name="Rectangle 4">
            <a:extLst>
              <a:ext uri="{FF2B5EF4-FFF2-40B4-BE49-F238E27FC236}">
                <a16:creationId xmlns:a16="http://schemas.microsoft.com/office/drawing/2014/main" id="{E48038FD-AA3B-2F70-C89A-3E0938C468C6}"/>
              </a:ext>
            </a:extLst>
          </p:cNvPr>
          <p:cNvSpPr/>
          <p:nvPr/>
        </p:nvSpPr>
        <p:spPr>
          <a:xfrm>
            <a:off x="767860" y="5841582"/>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2018 and 2019 are considered here</a:t>
            </a:r>
          </a:p>
        </p:txBody>
      </p:sp>
      <p:graphicFrame>
        <p:nvGraphicFramePr>
          <p:cNvPr id="4" name="Table 3">
            <a:extLst>
              <a:ext uri="{FF2B5EF4-FFF2-40B4-BE49-F238E27FC236}">
                <a16:creationId xmlns:a16="http://schemas.microsoft.com/office/drawing/2014/main" id="{E3D184B9-B12B-D5CD-F444-0C2912C4A975}"/>
              </a:ext>
            </a:extLst>
          </p:cNvPr>
          <p:cNvGraphicFramePr>
            <a:graphicFrameLocks noGrp="1"/>
          </p:cNvGraphicFramePr>
          <p:nvPr/>
        </p:nvGraphicFramePr>
        <p:xfrm>
          <a:off x="767860" y="2069062"/>
          <a:ext cx="8038513" cy="3394145"/>
        </p:xfrm>
        <a:graphic>
          <a:graphicData uri="http://schemas.openxmlformats.org/drawingml/2006/table">
            <a:tbl>
              <a:tblPr firstRow="1" firstCol="1" bandRow="1"/>
              <a:tblGrid>
                <a:gridCol w="296559">
                  <a:extLst>
                    <a:ext uri="{9D8B030D-6E8A-4147-A177-3AD203B41FA5}">
                      <a16:colId xmlns:a16="http://schemas.microsoft.com/office/drawing/2014/main" val="4099955571"/>
                    </a:ext>
                  </a:extLst>
                </a:gridCol>
                <a:gridCol w="497095">
                  <a:extLst>
                    <a:ext uri="{9D8B030D-6E8A-4147-A177-3AD203B41FA5}">
                      <a16:colId xmlns:a16="http://schemas.microsoft.com/office/drawing/2014/main" val="3187313944"/>
                    </a:ext>
                  </a:extLst>
                </a:gridCol>
                <a:gridCol w="585216">
                  <a:extLst>
                    <a:ext uri="{9D8B030D-6E8A-4147-A177-3AD203B41FA5}">
                      <a16:colId xmlns:a16="http://schemas.microsoft.com/office/drawing/2014/main" val="1995293929"/>
                    </a:ext>
                  </a:extLst>
                </a:gridCol>
                <a:gridCol w="585216">
                  <a:extLst>
                    <a:ext uri="{9D8B030D-6E8A-4147-A177-3AD203B41FA5}">
                      <a16:colId xmlns:a16="http://schemas.microsoft.com/office/drawing/2014/main" val="3234449067"/>
                    </a:ext>
                  </a:extLst>
                </a:gridCol>
                <a:gridCol w="585216">
                  <a:extLst>
                    <a:ext uri="{9D8B030D-6E8A-4147-A177-3AD203B41FA5}">
                      <a16:colId xmlns:a16="http://schemas.microsoft.com/office/drawing/2014/main" val="1403375785"/>
                    </a:ext>
                  </a:extLst>
                </a:gridCol>
                <a:gridCol w="585216">
                  <a:extLst>
                    <a:ext uri="{9D8B030D-6E8A-4147-A177-3AD203B41FA5}">
                      <a16:colId xmlns:a16="http://schemas.microsoft.com/office/drawing/2014/main" val="3581826277"/>
                    </a:ext>
                  </a:extLst>
                </a:gridCol>
                <a:gridCol w="585216">
                  <a:extLst>
                    <a:ext uri="{9D8B030D-6E8A-4147-A177-3AD203B41FA5}">
                      <a16:colId xmlns:a16="http://schemas.microsoft.com/office/drawing/2014/main" val="354028182"/>
                    </a:ext>
                  </a:extLst>
                </a:gridCol>
                <a:gridCol w="585216">
                  <a:extLst>
                    <a:ext uri="{9D8B030D-6E8A-4147-A177-3AD203B41FA5}">
                      <a16:colId xmlns:a16="http://schemas.microsoft.com/office/drawing/2014/main" val="442314019"/>
                    </a:ext>
                  </a:extLst>
                </a:gridCol>
                <a:gridCol w="585216">
                  <a:extLst>
                    <a:ext uri="{9D8B030D-6E8A-4147-A177-3AD203B41FA5}">
                      <a16:colId xmlns:a16="http://schemas.microsoft.com/office/drawing/2014/main" val="3365211570"/>
                    </a:ext>
                  </a:extLst>
                </a:gridCol>
                <a:gridCol w="585216">
                  <a:extLst>
                    <a:ext uri="{9D8B030D-6E8A-4147-A177-3AD203B41FA5}">
                      <a16:colId xmlns:a16="http://schemas.microsoft.com/office/drawing/2014/main" val="647101589"/>
                    </a:ext>
                  </a:extLst>
                </a:gridCol>
                <a:gridCol w="585216">
                  <a:extLst>
                    <a:ext uri="{9D8B030D-6E8A-4147-A177-3AD203B41FA5}">
                      <a16:colId xmlns:a16="http://schemas.microsoft.com/office/drawing/2014/main" val="1416014815"/>
                    </a:ext>
                  </a:extLst>
                </a:gridCol>
                <a:gridCol w="585216">
                  <a:extLst>
                    <a:ext uri="{9D8B030D-6E8A-4147-A177-3AD203B41FA5}">
                      <a16:colId xmlns:a16="http://schemas.microsoft.com/office/drawing/2014/main" val="3725161232"/>
                    </a:ext>
                  </a:extLst>
                </a:gridCol>
                <a:gridCol w="225083">
                  <a:extLst>
                    <a:ext uri="{9D8B030D-6E8A-4147-A177-3AD203B41FA5}">
                      <a16:colId xmlns:a16="http://schemas.microsoft.com/office/drawing/2014/main" val="3238154124"/>
                    </a:ext>
                  </a:extLst>
                </a:gridCol>
                <a:gridCol w="1167616">
                  <a:extLst>
                    <a:ext uri="{9D8B030D-6E8A-4147-A177-3AD203B41FA5}">
                      <a16:colId xmlns:a16="http://schemas.microsoft.com/office/drawing/2014/main" val="1083714580"/>
                    </a:ext>
                  </a:extLst>
                </a:gridCol>
              </a:tblGrid>
              <a:tr h="511430">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grid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2019</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rowSpan="2">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Movement out of province</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39886"/>
                  </a:ext>
                </a:extLst>
              </a:tr>
              <a:tr h="243152">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EC</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Total</a:t>
                      </a: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926922"/>
                  </a:ext>
                </a:extLst>
              </a:tr>
              <a:tr h="43029">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b="1"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85695"/>
                  </a:ext>
                </a:extLst>
              </a:tr>
              <a:tr h="227955">
                <a:tc row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vert="vert27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EC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97.79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2.23%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275822439"/>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94.25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0.10</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5.74%</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83918107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0.93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3.13%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241526793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97.95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2.04%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190199028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3.21%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509546051"/>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2.48</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1.54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407678412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0.50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5.64%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716708803"/>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0.65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93.60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6.40%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697093310"/>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98.61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1.37%</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586936998"/>
                  </a:ext>
                </a:extLst>
              </a:tr>
            </a:tbl>
          </a:graphicData>
        </a:graphic>
      </p:graphicFrame>
      <p:sp>
        <p:nvSpPr>
          <p:cNvPr id="7" name="Rectangle 6">
            <a:extLst>
              <a:ext uri="{FF2B5EF4-FFF2-40B4-BE49-F238E27FC236}">
                <a16:creationId xmlns:a16="http://schemas.microsoft.com/office/drawing/2014/main" id="{D34A5282-B9BE-0D15-FA8E-2474084C202A}"/>
              </a:ext>
            </a:extLst>
          </p:cNvPr>
          <p:cNvSpPr/>
          <p:nvPr/>
        </p:nvSpPr>
        <p:spPr>
          <a:xfrm>
            <a:off x="1137523" y="2953242"/>
            <a:ext cx="7680960" cy="27408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B746C1A4-6021-2EA7-5AA3-DC370A1C1129}"/>
              </a:ext>
            </a:extLst>
          </p:cNvPr>
          <p:cNvSpPr/>
          <p:nvPr/>
        </p:nvSpPr>
        <p:spPr>
          <a:xfrm>
            <a:off x="1465944" y="3256355"/>
            <a:ext cx="7340429" cy="2235879"/>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11" name="Oval 10">
            <a:extLst>
              <a:ext uri="{FF2B5EF4-FFF2-40B4-BE49-F238E27FC236}">
                <a16:creationId xmlns:a16="http://schemas.microsoft.com/office/drawing/2014/main" id="{AA920AB2-9AD5-4A40-34F8-F9D70295E45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Tree>
    <p:extLst>
      <p:ext uri="{BB962C8B-B14F-4D97-AF65-F5344CB8AC3E}">
        <p14:creationId xmlns:p14="http://schemas.microsoft.com/office/powerpoint/2010/main" val="455252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5" name="Rectangle 4">
            <a:extLst>
              <a:ext uri="{FF2B5EF4-FFF2-40B4-BE49-F238E27FC236}">
                <a16:creationId xmlns:a16="http://schemas.microsoft.com/office/drawing/2014/main" id="{E48038FD-AA3B-2F70-C89A-3E0938C468C6}"/>
              </a:ext>
            </a:extLst>
          </p:cNvPr>
          <p:cNvSpPr/>
          <p:nvPr/>
        </p:nvSpPr>
        <p:spPr>
          <a:xfrm>
            <a:off x="767859" y="633207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2012 and 2019 are considered here</a:t>
            </a:r>
          </a:p>
        </p:txBody>
      </p:sp>
      <p:graphicFrame>
        <p:nvGraphicFramePr>
          <p:cNvPr id="8" name="Table 7">
            <a:extLst>
              <a:ext uri="{FF2B5EF4-FFF2-40B4-BE49-F238E27FC236}">
                <a16:creationId xmlns:a16="http://schemas.microsoft.com/office/drawing/2014/main" id="{816E8CF2-DC4E-1999-5112-42F93803E65C}"/>
              </a:ext>
            </a:extLst>
          </p:cNvPr>
          <p:cNvGraphicFramePr>
            <a:graphicFrameLocks noGrp="1"/>
          </p:cNvGraphicFramePr>
          <p:nvPr/>
        </p:nvGraphicFramePr>
        <p:xfrm>
          <a:off x="767859" y="1882720"/>
          <a:ext cx="8027967" cy="4181475"/>
        </p:xfrm>
        <a:graphic>
          <a:graphicData uri="http://schemas.openxmlformats.org/drawingml/2006/table">
            <a:tbl>
              <a:tblPr/>
              <a:tblGrid>
                <a:gridCol w="339046">
                  <a:extLst>
                    <a:ext uri="{9D8B030D-6E8A-4147-A177-3AD203B41FA5}">
                      <a16:colId xmlns:a16="http://schemas.microsoft.com/office/drawing/2014/main" val="551771003"/>
                    </a:ext>
                  </a:extLst>
                </a:gridCol>
                <a:gridCol w="1251284">
                  <a:extLst>
                    <a:ext uri="{9D8B030D-6E8A-4147-A177-3AD203B41FA5}">
                      <a16:colId xmlns:a16="http://schemas.microsoft.com/office/drawing/2014/main" val="1240486573"/>
                    </a:ext>
                  </a:extLst>
                </a:gridCol>
                <a:gridCol w="715293">
                  <a:extLst>
                    <a:ext uri="{9D8B030D-6E8A-4147-A177-3AD203B41FA5}">
                      <a16:colId xmlns:a16="http://schemas.microsoft.com/office/drawing/2014/main" val="1416165838"/>
                    </a:ext>
                  </a:extLst>
                </a:gridCol>
                <a:gridCol w="715293">
                  <a:extLst>
                    <a:ext uri="{9D8B030D-6E8A-4147-A177-3AD203B41FA5}">
                      <a16:colId xmlns:a16="http://schemas.microsoft.com/office/drawing/2014/main" val="3386599839"/>
                    </a:ext>
                  </a:extLst>
                </a:gridCol>
                <a:gridCol w="715293">
                  <a:extLst>
                    <a:ext uri="{9D8B030D-6E8A-4147-A177-3AD203B41FA5}">
                      <a16:colId xmlns:a16="http://schemas.microsoft.com/office/drawing/2014/main" val="3888539354"/>
                    </a:ext>
                  </a:extLst>
                </a:gridCol>
                <a:gridCol w="715293">
                  <a:extLst>
                    <a:ext uri="{9D8B030D-6E8A-4147-A177-3AD203B41FA5}">
                      <a16:colId xmlns:a16="http://schemas.microsoft.com/office/drawing/2014/main" val="5835202"/>
                    </a:ext>
                  </a:extLst>
                </a:gridCol>
                <a:gridCol w="715293">
                  <a:extLst>
                    <a:ext uri="{9D8B030D-6E8A-4147-A177-3AD203B41FA5}">
                      <a16:colId xmlns:a16="http://schemas.microsoft.com/office/drawing/2014/main" val="2475362117"/>
                    </a:ext>
                  </a:extLst>
                </a:gridCol>
                <a:gridCol w="715293">
                  <a:extLst>
                    <a:ext uri="{9D8B030D-6E8A-4147-A177-3AD203B41FA5}">
                      <a16:colId xmlns:a16="http://schemas.microsoft.com/office/drawing/2014/main" val="349960839"/>
                    </a:ext>
                  </a:extLst>
                </a:gridCol>
                <a:gridCol w="715293">
                  <a:extLst>
                    <a:ext uri="{9D8B030D-6E8A-4147-A177-3AD203B41FA5}">
                      <a16:colId xmlns:a16="http://schemas.microsoft.com/office/drawing/2014/main" val="160608514"/>
                    </a:ext>
                  </a:extLst>
                </a:gridCol>
                <a:gridCol w="715293">
                  <a:extLst>
                    <a:ext uri="{9D8B030D-6E8A-4147-A177-3AD203B41FA5}">
                      <a16:colId xmlns:a16="http://schemas.microsoft.com/office/drawing/2014/main" val="230737099"/>
                    </a:ext>
                  </a:extLst>
                </a:gridCol>
                <a:gridCol w="715293">
                  <a:extLst>
                    <a:ext uri="{9D8B030D-6E8A-4147-A177-3AD203B41FA5}">
                      <a16:colId xmlns:a16="http://schemas.microsoft.com/office/drawing/2014/main" val="451608259"/>
                    </a:ext>
                  </a:extLst>
                </a:gridCol>
              </a:tblGrid>
              <a:tr h="295275">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9">
                  <a:txBody>
                    <a:bodyPr/>
                    <a:lstStyle/>
                    <a:p>
                      <a:pPr algn="ctr" fontAlgn="b"/>
                      <a:r>
                        <a:rPr lang="en-US" sz="2000" b="1" i="0" u="none" strike="noStrike" dirty="0">
                          <a:solidFill>
                            <a:srgbClr val="000000"/>
                          </a:solidFill>
                          <a:effectLst/>
                          <a:latin typeface="Calibri" panose="020F0502020204030204" pitchFamily="34" charset="0"/>
                        </a:rPr>
                        <a:t>Province in 2019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90696635"/>
                  </a:ext>
                </a:extLst>
              </a:tr>
              <a:tr h="19050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FS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KN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LP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MP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815123"/>
                  </a:ext>
                </a:extLst>
              </a:tr>
              <a:tr h="57150">
                <a:tc>
                  <a:txBody>
                    <a:bodyPr/>
                    <a:lstStyle/>
                    <a:p>
                      <a:pPr algn="l" fontAlgn="b"/>
                      <a:endParaRPr lang="en-US" sz="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8610838"/>
                  </a:ext>
                </a:extLst>
              </a:tr>
              <a:tr h="238125">
                <a:tc rowSpan="9">
                  <a:txBody>
                    <a:bodyPr/>
                    <a:lstStyle/>
                    <a:p>
                      <a:pPr algn="ctr" fontAlgn="ctr"/>
                      <a:r>
                        <a:rPr lang="en-US" sz="2000" b="1" i="0" u="none" strike="noStrike" dirty="0">
                          <a:solidFill>
                            <a:srgbClr val="000000"/>
                          </a:solidFill>
                          <a:effectLst/>
                          <a:latin typeface="Calibri" panose="020F0502020204030204" pitchFamily="34" charset="0"/>
                        </a:rPr>
                        <a:t>Province in 2012</a:t>
                      </a:r>
                    </a:p>
                  </a:txBody>
                  <a:tcPr marL="9525" marR="9525" marT="9525" marB="0" vert="vert270" anchor="ctr">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42 645</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82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304</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1749962660"/>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FS</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15 267</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extLst>
                  <a:ext uri="{0D108BD9-81ED-4DB2-BD59-A6C34878D82A}">
                    <a16:rowId xmlns:a16="http://schemas.microsoft.com/office/drawing/2014/main" val="3250604816"/>
                  </a:ext>
                </a:extLst>
              </a:tr>
              <a:tr h="190500">
                <a:tc vMerge="1">
                  <a:txBody>
                    <a:bodyPr/>
                    <a:lstStyle/>
                    <a:p>
                      <a:endParaRPr lang="en-ZA"/>
                    </a:p>
                  </a:txBody>
                  <a:tcPr/>
                </a:tc>
                <a:tc>
                  <a:txBody>
                    <a:bodyPr/>
                    <a:lstStyle/>
                    <a:p>
                      <a:pPr algn="l" fontAlgn="ctr"/>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42 770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356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187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409</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108</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3307116682"/>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KN</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146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755</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64 723</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64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extLst>
                  <a:ext uri="{0D108BD9-81ED-4DB2-BD59-A6C34878D82A}">
                    <a16:rowId xmlns:a16="http://schemas.microsoft.com/office/drawing/2014/main" val="248638401"/>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LP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709</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39 899</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328</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230</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201179388"/>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MP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618</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385</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23 644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extLst>
                  <a:ext uri="{0D108BD9-81ED-4DB2-BD59-A6C34878D82A}">
                    <a16:rowId xmlns:a16="http://schemas.microsoft.com/office/drawing/2014/main" val="3855036075"/>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6 214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76</a:t>
                      </a:r>
                    </a:p>
                  </a:txBody>
                  <a:tcPr marL="9525" marR="9525" marT="9525" marB="0" anchor="ctr">
                    <a:lnL>
                      <a:noFill/>
                    </a:lnL>
                    <a:lnR>
                      <a:noFill/>
                    </a:lnR>
                    <a:lnT>
                      <a:noFill/>
                    </a:lnT>
                    <a:lnB>
                      <a:noFill/>
                    </a:lnB>
                  </a:tcPr>
                </a:tc>
                <a:extLst>
                  <a:ext uri="{0D108BD9-81ED-4DB2-BD59-A6C34878D82A}">
                    <a16:rowId xmlns:a16="http://schemas.microsoft.com/office/drawing/2014/main" val="1934608906"/>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NW</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726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123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17 690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extLst>
                  <a:ext uri="{0D108BD9-81ED-4DB2-BD59-A6C34878D82A}">
                    <a16:rowId xmlns:a16="http://schemas.microsoft.com/office/drawing/2014/main" val="141736257"/>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20 858</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val="2193950475"/>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Total 2019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43 127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15 688</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46 466</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65 077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40 882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24 532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6 599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18 983</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21 465</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74135247"/>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Movement into province</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482</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421</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3 696</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354</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983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888</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385</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1 293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607</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2080967609"/>
                  </a:ext>
                </a:extLst>
              </a:tr>
              <a:tr h="2286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 movement into province</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8.0%</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0.5%</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3.6%</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5.8%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6.8%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tcPr>
                </a:tc>
                <a:extLst>
                  <a:ext uri="{0D108BD9-81ED-4DB2-BD59-A6C34878D82A}">
                    <a16:rowId xmlns:a16="http://schemas.microsoft.com/office/drawing/2014/main" val="1722212426"/>
                  </a:ext>
                </a:extLst>
              </a:tr>
            </a:tbl>
          </a:graphicData>
        </a:graphic>
      </p:graphicFrame>
      <p:sp>
        <p:nvSpPr>
          <p:cNvPr id="13" name="Oval 12">
            <a:extLst>
              <a:ext uri="{FF2B5EF4-FFF2-40B4-BE49-F238E27FC236}">
                <a16:creationId xmlns:a16="http://schemas.microsoft.com/office/drawing/2014/main" id="{D9F12810-52A1-BB24-09FA-992576B04B7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Tree>
    <p:extLst>
      <p:ext uri="{BB962C8B-B14F-4D97-AF65-F5344CB8AC3E}">
        <p14:creationId xmlns:p14="http://schemas.microsoft.com/office/powerpoint/2010/main" val="1372141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5" name="Rectangle 4">
            <a:extLst>
              <a:ext uri="{FF2B5EF4-FFF2-40B4-BE49-F238E27FC236}">
                <a16:creationId xmlns:a16="http://schemas.microsoft.com/office/drawing/2014/main" id="{E48038FD-AA3B-2F70-C89A-3E0938C468C6}"/>
              </a:ext>
            </a:extLst>
          </p:cNvPr>
          <p:cNvSpPr/>
          <p:nvPr/>
        </p:nvSpPr>
        <p:spPr>
          <a:xfrm>
            <a:off x="767859" y="633207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2012 and 2019 are considered here</a:t>
            </a:r>
          </a:p>
        </p:txBody>
      </p:sp>
      <p:graphicFrame>
        <p:nvGraphicFramePr>
          <p:cNvPr id="8" name="Table 7">
            <a:extLst>
              <a:ext uri="{FF2B5EF4-FFF2-40B4-BE49-F238E27FC236}">
                <a16:creationId xmlns:a16="http://schemas.microsoft.com/office/drawing/2014/main" id="{816E8CF2-DC4E-1999-5112-42F93803E65C}"/>
              </a:ext>
            </a:extLst>
          </p:cNvPr>
          <p:cNvGraphicFramePr>
            <a:graphicFrameLocks noGrp="1"/>
          </p:cNvGraphicFramePr>
          <p:nvPr/>
        </p:nvGraphicFramePr>
        <p:xfrm>
          <a:off x="767859" y="1882720"/>
          <a:ext cx="8027967" cy="4181475"/>
        </p:xfrm>
        <a:graphic>
          <a:graphicData uri="http://schemas.openxmlformats.org/drawingml/2006/table">
            <a:tbl>
              <a:tblPr/>
              <a:tblGrid>
                <a:gridCol w="339046">
                  <a:extLst>
                    <a:ext uri="{9D8B030D-6E8A-4147-A177-3AD203B41FA5}">
                      <a16:colId xmlns:a16="http://schemas.microsoft.com/office/drawing/2014/main" val="551771003"/>
                    </a:ext>
                  </a:extLst>
                </a:gridCol>
                <a:gridCol w="1251284">
                  <a:extLst>
                    <a:ext uri="{9D8B030D-6E8A-4147-A177-3AD203B41FA5}">
                      <a16:colId xmlns:a16="http://schemas.microsoft.com/office/drawing/2014/main" val="1240486573"/>
                    </a:ext>
                  </a:extLst>
                </a:gridCol>
                <a:gridCol w="715293">
                  <a:extLst>
                    <a:ext uri="{9D8B030D-6E8A-4147-A177-3AD203B41FA5}">
                      <a16:colId xmlns:a16="http://schemas.microsoft.com/office/drawing/2014/main" val="1416165838"/>
                    </a:ext>
                  </a:extLst>
                </a:gridCol>
                <a:gridCol w="715293">
                  <a:extLst>
                    <a:ext uri="{9D8B030D-6E8A-4147-A177-3AD203B41FA5}">
                      <a16:colId xmlns:a16="http://schemas.microsoft.com/office/drawing/2014/main" val="3386599839"/>
                    </a:ext>
                  </a:extLst>
                </a:gridCol>
                <a:gridCol w="715293">
                  <a:extLst>
                    <a:ext uri="{9D8B030D-6E8A-4147-A177-3AD203B41FA5}">
                      <a16:colId xmlns:a16="http://schemas.microsoft.com/office/drawing/2014/main" val="3888539354"/>
                    </a:ext>
                  </a:extLst>
                </a:gridCol>
                <a:gridCol w="715293">
                  <a:extLst>
                    <a:ext uri="{9D8B030D-6E8A-4147-A177-3AD203B41FA5}">
                      <a16:colId xmlns:a16="http://schemas.microsoft.com/office/drawing/2014/main" val="5835202"/>
                    </a:ext>
                  </a:extLst>
                </a:gridCol>
                <a:gridCol w="715293">
                  <a:extLst>
                    <a:ext uri="{9D8B030D-6E8A-4147-A177-3AD203B41FA5}">
                      <a16:colId xmlns:a16="http://schemas.microsoft.com/office/drawing/2014/main" val="2475362117"/>
                    </a:ext>
                  </a:extLst>
                </a:gridCol>
                <a:gridCol w="715293">
                  <a:extLst>
                    <a:ext uri="{9D8B030D-6E8A-4147-A177-3AD203B41FA5}">
                      <a16:colId xmlns:a16="http://schemas.microsoft.com/office/drawing/2014/main" val="349960839"/>
                    </a:ext>
                  </a:extLst>
                </a:gridCol>
                <a:gridCol w="715293">
                  <a:extLst>
                    <a:ext uri="{9D8B030D-6E8A-4147-A177-3AD203B41FA5}">
                      <a16:colId xmlns:a16="http://schemas.microsoft.com/office/drawing/2014/main" val="160608514"/>
                    </a:ext>
                  </a:extLst>
                </a:gridCol>
                <a:gridCol w="715293">
                  <a:extLst>
                    <a:ext uri="{9D8B030D-6E8A-4147-A177-3AD203B41FA5}">
                      <a16:colId xmlns:a16="http://schemas.microsoft.com/office/drawing/2014/main" val="230737099"/>
                    </a:ext>
                  </a:extLst>
                </a:gridCol>
                <a:gridCol w="715293">
                  <a:extLst>
                    <a:ext uri="{9D8B030D-6E8A-4147-A177-3AD203B41FA5}">
                      <a16:colId xmlns:a16="http://schemas.microsoft.com/office/drawing/2014/main" val="451608259"/>
                    </a:ext>
                  </a:extLst>
                </a:gridCol>
              </a:tblGrid>
              <a:tr h="295275">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9">
                  <a:txBody>
                    <a:bodyPr/>
                    <a:lstStyle/>
                    <a:p>
                      <a:pPr algn="ctr" fontAlgn="b"/>
                      <a:r>
                        <a:rPr lang="en-US" sz="2000" b="1" i="0" u="none" strike="noStrike" dirty="0">
                          <a:solidFill>
                            <a:srgbClr val="000000"/>
                          </a:solidFill>
                          <a:effectLst/>
                          <a:latin typeface="Calibri" panose="020F0502020204030204" pitchFamily="34" charset="0"/>
                        </a:rPr>
                        <a:t>Province in 2019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90696635"/>
                  </a:ext>
                </a:extLst>
              </a:tr>
              <a:tr h="19050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FS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KN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LP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MP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815123"/>
                  </a:ext>
                </a:extLst>
              </a:tr>
              <a:tr h="57150">
                <a:tc>
                  <a:txBody>
                    <a:bodyPr/>
                    <a:lstStyle/>
                    <a:p>
                      <a:pPr algn="l" fontAlgn="b"/>
                      <a:endParaRPr lang="en-US" sz="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8610838"/>
                  </a:ext>
                </a:extLst>
              </a:tr>
              <a:tr h="238125">
                <a:tc rowSpan="9">
                  <a:txBody>
                    <a:bodyPr/>
                    <a:lstStyle/>
                    <a:p>
                      <a:pPr algn="ctr" fontAlgn="ctr"/>
                      <a:r>
                        <a:rPr lang="en-US" sz="2000" b="1" i="0" u="none" strike="noStrike" dirty="0">
                          <a:solidFill>
                            <a:srgbClr val="000000"/>
                          </a:solidFill>
                          <a:effectLst/>
                          <a:latin typeface="Calibri" panose="020F0502020204030204" pitchFamily="34" charset="0"/>
                        </a:rPr>
                        <a:t>Province in 2012</a:t>
                      </a:r>
                    </a:p>
                  </a:txBody>
                  <a:tcPr marL="9525" marR="9525" marT="9525" marB="0" vert="vert270" anchor="ctr">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42 645</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82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304</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1749962660"/>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FS</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15 267</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extLst>
                  <a:ext uri="{0D108BD9-81ED-4DB2-BD59-A6C34878D82A}">
                    <a16:rowId xmlns:a16="http://schemas.microsoft.com/office/drawing/2014/main" val="3250604816"/>
                  </a:ext>
                </a:extLst>
              </a:tr>
              <a:tr h="190500">
                <a:tc vMerge="1">
                  <a:txBody>
                    <a:bodyPr/>
                    <a:lstStyle/>
                    <a:p>
                      <a:endParaRPr lang="en-ZA"/>
                    </a:p>
                  </a:txBody>
                  <a:tcPr/>
                </a:tc>
                <a:tc>
                  <a:txBody>
                    <a:bodyPr/>
                    <a:lstStyle/>
                    <a:p>
                      <a:pPr algn="l" fontAlgn="ctr"/>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42 770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356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187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409</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108</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3307116682"/>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KN</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146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755</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64 723</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64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extLst>
                  <a:ext uri="{0D108BD9-81ED-4DB2-BD59-A6C34878D82A}">
                    <a16:rowId xmlns:a16="http://schemas.microsoft.com/office/drawing/2014/main" val="248638401"/>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LP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709</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39 899</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328</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230</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201179388"/>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MP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618</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385</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23 644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extLst>
                  <a:ext uri="{0D108BD9-81ED-4DB2-BD59-A6C34878D82A}">
                    <a16:rowId xmlns:a16="http://schemas.microsoft.com/office/drawing/2014/main" val="3855036075"/>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6 214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76</a:t>
                      </a:r>
                    </a:p>
                  </a:txBody>
                  <a:tcPr marL="9525" marR="9525" marT="9525" marB="0" anchor="ctr">
                    <a:lnL>
                      <a:noFill/>
                    </a:lnL>
                    <a:lnR>
                      <a:noFill/>
                    </a:lnR>
                    <a:lnT>
                      <a:noFill/>
                    </a:lnT>
                    <a:lnB>
                      <a:noFill/>
                    </a:lnB>
                  </a:tcPr>
                </a:tc>
                <a:extLst>
                  <a:ext uri="{0D108BD9-81ED-4DB2-BD59-A6C34878D82A}">
                    <a16:rowId xmlns:a16="http://schemas.microsoft.com/office/drawing/2014/main" val="1934608906"/>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NW</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726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123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17 690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extLst>
                  <a:ext uri="{0D108BD9-81ED-4DB2-BD59-A6C34878D82A}">
                    <a16:rowId xmlns:a16="http://schemas.microsoft.com/office/drawing/2014/main" val="141736257"/>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20 858</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val="2193950475"/>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Total 2019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43 127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15 688</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46 466</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65 077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40 882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24 532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6 599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18 983</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21 465</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74135247"/>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Movement into province</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482</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421</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3 696</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354</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983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888</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385</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1 293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607</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2080967609"/>
                  </a:ext>
                </a:extLst>
              </a:tr>
              <a:tr h="2286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 movement into province</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8.0%</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0.5%</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3.6%</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5.8%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6.8%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tcPr>
                </a:tc>
                <a:extLst>
                  <a:ext uri="{0D108BD9-81ED-4DB2-BD59-A6C34878D82A}">
                    <a16:rowId xmlns:a16="http://schemas.microsoft.com/office/drawing/2014/main" val="1722212426"/>
                  </a:ext>
                </a:extLst>
              </a:tr>
            </a:tbl>
          </a:graphicData>
        </a:graphic>
      </p:graphicFrame>
      <p:sp>
        <p:nvSpPr>
          <p:cNvPr id="4" name="Rectangle 3">
            <a:extLst>
              <a:ext uri="{FF2B5EF4-FFF2-40B4-BE49-F238E27FC236}">
                <a16:creationId xmlns:a16="http://schemas.microsoft.com/office/drawing/2014/main" id="{3C5B5846-8810-0984-46B4-99D282216C45}"/>
              </a:ext>
            </a:extLst>
          </p:cNvPr>
          <p:cNvSpPr/>
          <p:nvPr/>
        </p:nvSpPr>
        <p:spPr>
          <a:xfrm>
            <a:off x="3091543" y="2482873"/>
            <a:ext cx="5813306" cy="2331720"/>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12" name="Rectangle 11">
            <a:extLst>
              <a:ext uri="{FF2B5EF4-FFF2-40B4-BE49-F238E27FC236}">
                <a16:creationId xmlns:a16="http://schemas.microsoft.com/office/drawing/2014/main" id="{E25BCF73-C361-C617-2D85-49BA09503B6F}"/>
              </a:ext>
            </a:extLst>
          </p:cNvPr>
          <p:cNvSpPr/>
          <p:nvPr/>
        </p:nvSpPr>
        <p:spPr>
          <a:xfrm>
            <a:off x="8904849" y="1783384"/>
            <a:ext cx="2936631" cy="3975609"/>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t"/>
          <a:lstStyle/>
          <a:p>
            <a:pPr marL="342900" indent="-342900">
              <a:buFont typeface="Arial" panose="020B0604020202020204" pitchFamily="34" charset="0"/>
              <a:buChar char="•"/>
            </a:pPr>
            <a:r>
              <a:rPr lang="en-US" sz="2000" b="1" dirty="0">
                <a:solidFill>
                  <a:schemeClr val="tx1">
                    <a:lumMod val="75000"/>
                    <a:lumOff val="25000"/>
                  </a:schemeClr>
                </a:solidFill>
              </a:rPr>
              <a:t>Very few educators moved to EC, </a:t>
            </a:r>
            <a:r>
              <a:rPr lang="en-US" sz="2000" dirty="0">
                <a:solidFill>
                  <a:schemeClr val="tx1">
                    <a:lumMod val="75000"/>
                    <a:lumOff val="25000"/>
                  </a:schemeClr>
                </a:solidFill>
              </a:rPr>
              <a:t>only 1.1% of educators in 2019 had come from another province since 2012</a:t>
            </a:r>
          </a:p>
          <a:p>
            <a:pPr marL="342900" indent="-342900">
              <a:buFont typeface="Arial" panose="020B0604020202020204" pitchFamily="34" charset="0"/>
              <a:buChar char="•"/>
            </a:pPr>
            <a:endParaRPr lang="en-US" sz="1100" dirty="0">
              <a:solidFill>
                <a:schemeClr val="tx1">
                  <a:lumMod val="75000"/>
                  <a:lumOff val="25000"/>
                </a:schemeClr>
              </a:solidFill>
            </a:endParaRPr>
          </a:p>
          <a:p>
            <a:pPr marL="342900" indent="-342900">
              <a:buFont typeface="Arial" panose="020B0604020202020204" pitchFamily="34" charset="0"/>
              <a:buChar char="•"/>
            </a:pPr>
            <a:r>
              <a:rPr lang="en-US" sz="2000" dirty="0">
                <a:solidFill>
                  <a:schemeClr val="tx1">
                    <a:lumMod val="75000"/>
                    <a:lumOff val="25000"/>
                  </a:schemeClr>
                </a:solidFill>
              </a:rPr>
              <a:t>The provinces that sent the highest number of educators to EC were the WC and KN</a:t>
            </a:r>
          </a:p>
          <a:p>
            <a:pPr marL="342900" indent="-342900">
              <a:buFont typeface="Arial" panose="020B0604020202020204" pitchFamily="34" charset="0"/>
              <a:buChar char="•"/>
            </a:pPr>
            <a:endParaRPr lang="en-ZA" sz="2000" dirty="0">
              <a:solidFill>
                <a:schemeClr val="tx1">
                  <a:lumMod val="75000"/>
                  <a:lumOff val="25000"/>
                </a:schemeClr>
              </a:solidFill>
            </a:endParaRPr>
          </a:p>
        </p:txBody>
      </p:sp>
      <p:sp>
        <p:nvSpPr>
          <p:cNvPr id="13" name="Oval 12">
            <a:extLst>
              <a:ext uri="{FF2B5EF4-FFF2-40B4-BE49-F238E27FC236}">
                <a16:creationId xmlns:a16="http://schemas.microsoft.com/office/drawing/2014/main" id="{D9F12810-52A1-BB24-09FA-992576B04B7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
        <p:nvSpPr>
          <p:cNvPr id="3" name="Oval 2">
            <a:extLst>
              <a:ext uri="{FF2B5EF4-FFF2-40B4-BE49-F238E27FC236}">
                <a16:creationId xmlns:a16="http://schemas.microsoft.com/office/drawing/2014/main" id="{E2DEC2EC-EFFB-AB2A-4B15-9DA9DE6F4C21}"/>
              </a:ext>
            </a:extLst>
          </p:cNvPr>
          <p:cNvSpPr/>
          <p:nvPr/>
        </p:nvSpPr>
        <p:spPr>
          <a:xfrm>
            <a:off x="2369905" y="3291840"/>
            <a:ext cx="672874" cy="274320"/>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a:extLst>
              <a:ext uri="{FF2B5EF4-FFF2-40B4-BE49-F238E27FC236}">
                <a16:creationId xmlns:a16="http://schemas.microsoft.com/office/drawing/2014/main" id="{FC35B762-18D3-52E6-FC61-D7919D4782D7}"/>
              </a:ext>
            </a:extLst>
          </p:cNvPr>
          <p:cNvSpPr/>
          <p:nvPr/>
        </p:nvSpPr>
        <p:spPr>
          <a:xfrm>
            <a:off x="2369905" y="4540273"/>
            <a:ext cx="672874" cy="274320"/>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1743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movement between schools </a:t>
            </a:r>
          </a:p>
        </p:txBody>
      </p:sp>
      <p:sp>
        <p:nvSpPr>
          <p:cNvPr id="6" name="Rectangle 5">
            <a:extLst>
              <a:ext uri="{FF2B5EF4-FFF2-40B4-BE49-F238E27FC236}">
                <a16:creationId xmlns:a16="http://schemas.microsoft.com/office/drawing/2014/main" id="{4252A8D2-52F8-FA11-4E86-9863B538765F}"/>
              </a:ext>
            </a:extLst>
          </p:cNvPr>
          <p:cNvSpPr/>
          <p:nvPr/>
        </p:nvSpPr>
        <p:spPr>
          <a:xfrm>
            <a:off x="8426548" y="1855060"/>
            <a:ext cx="3341779" cy="4665678"/>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t"/>
          <a:lstStyle/>
          <a:p>
            <a:pPr marL="342900" indent="-342900">
              <a:buFont typeface="Arial" panose="020B0604020202020204" pitchFamily="34" charset="0"/>
              <a:buChar char="•"/>
            </a:pPr>
            <a:r>
              <a:rPr lang="en-US" sz="2000" dirty="0">
                <a:solidFill>
                  <a:schemeClr val="tx1">
                    <a:lumMod val="75000"/>
                    <a:lumOff val="25000"/>
                  </a:schemeClr>
                </a:solidFill>
              </a:rPr>
              <a:t>Fair amount of movement between schools, about 4.6% of EC educators (5% nationally) move to a different pay point but stay within PERSAL from 2018-2019</a:t>
            </a:r>
            <a:endParaRPr lang="en-ZA" sz="2000" dirty="0">
              <a:solidFill>
                <a:schemeClr val="tx1">
                  <a:lumMod val="75000"/>
                  <a:lumOff val="25000"/>
                </a:schemeClr>
              </a:solidFill>
            </a:endParaRPr>
          </a:p>
          <a:p>
            <a:pPr marL="342900" indent="-342900">
              <a:buFont typeface="Arial" panose="020B0604020202020204" pitchFamily="34" charset="0"/>
              <a:buChar char="•"/>
            </a:pPr>
            <a:r>
              <a:rPr lang="en-US" sz="2000" dirty="0">
                <a:solidFill>
                  <a:schemeClr val="tx1">
                    <a:lumMod val="75000"/>
                    <a:lumOff val="25000"/>
                  </a:schemeClr>
                </a:solidFill>
              </a:rPr>
              <a:t>Rate at which EC educators aged 50 and below (2.1%) leave the system is lower than the national average (3.8%)</a:t>
            </a:r>
          </a:p>
        </p:txBody>
      </p:sp>
      <p:sp>
        <p:nvSpPr>
          <p:cNvPr id="3" name="Rectangle 2">
            <a:extLst>
              <a:ext uri="{FF2B5EF4-FFF2-40B4-BE49-F238E27FC236}">
                <a16:creationId xmlns:a16="http://schemas.microsoft.com/office/drawing/2014/main" id="{D2F5033F-34A2-850F-CEBC-BE1508D5EB77}"/>
              </a:ext>
            </a:extLst>
          </p:cNvPr>
          <p:cNvSpPr/>
          <p:nvPr/>
        </p:nvSpPr>
        <p:spPr>
          <a:xfrm>
            <a:off x="767860" y="5841582"/>
            <a:ext cx="7855636" cy="6791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PERSAL 10-year anonymised dataset. Only included educators aged 50 years and below, that were in ordinary schools in 2018 (Primary, Secondary, Combined and Intermediate)—excluded all </a:t>
            </a:r>
            <a:r>
              <a:rPr lang="en-ZA" sz="1100" i="1" dirty="0" err="1"/>
              <a:t>paypoints</a:t>
            </a:r>
            <a:r>
              <a:rPr lang="en-ZA" sz="1100" i="1" dirty="0"/>
              <a:t> that did not appear in both years after identifying 103 </a:t>
            </a:r>
            <a:r>
              <a:rPr lang="en-ZA" sz="1100" i="1" dirty="0" err="1"/>
              <a:t>paypoints</a:t>
            </a:r>
            <a:r>
              <a:rPr lang="en-ZA" sz="1100" i="1" dirty="0"/>
              <a:t> where the </a:t>
            </a:r>
            <a:r>
              <a:rPr lang="en-ZA" sz="1100" i="1" dirty="0" err="1"/>
              <a:t>paypoint</a:t>
            </a:r>
            <a:r>
              <a:rPr lang="en-ZA" sz="1100" i="1" dirty="0"/>
              <a:t> number changed.  </a:t>
            </a:r>
          </a:p>
        </p:txBody>
      </p:sp>
      <p:graphicFrame>
        <p:nvGraphicFramePr>
          <p:cNvPr id="5" name="Table 4">
            <a:extLst>
              <a:ext uri="{FF2B5EF4-FFF2-40B4-BE49-F238E27FC236}">
                <a16:creationId xmlns:a16="http://schemas.microsoft.com/office/drawing/2014/main" id="{0A28DE15-368B-8ADE-FDB7-80B66082DE73}"/>
              </a:ext>
            </a:extLst>
          </p:cNvPr>
          <p:cNvGraphicFramePr>
            <a:graphicFrameLocks noGrp="1"/>
          </p:cNvGraphicFramePr>
          <p:nvPr>
            <p:extLst>
              <p:ext uri="{D42A27DB-BD31-4B8C-83A1-F6EECF244321}">
                <p14:modId xmlns:p14="http://schemas.microsoft.com/office/powerpoint/2010/main" val="208752089"/>
              </p:ext>
            </p:extLst>
          </p:nvPr>
        </p:nvGraphicFramePr>
        <p:xfrm>
          <a:off x="838200" y="2278743"/>
          <a:ext cx="7431798" cy="3147442"/>
        </p:xfrm>
        <a:graphic>
          <a:graphicData uri="http://schemas.openxmlformats.org/drawingml/2006/table">
            <a:tbl>
              <a:tblPr firstRow="1" firstCol="1" bandRow="1"/>
              <a:tblGrid>
                <a:gridCol w="930817">
                  <a:extLst>
                    <a:ext uri="{9D8B030D-6E8A-4147-A177-3AD203B41FA5}">
                      <a16:colId xmlns:a16="http://schemas.microsoft.com/office/drawing/2014/main" val="43179633"/>
                    </a:ext>
                  </a:extLst>
                </a:gridCol>
                <a:gridCol w="1733838">
                  <a:extLst>
                    <a:ext uri="{9D8B030D-6E8A-4147-A177-3AD203B41FA5}">
                      <a16:colId xmlns:a16="http://schemas.microsoft.com/office/drawing/2014/main" val="1890612488"/>
                    </a:ext>
                  </a:extLst>
                </a:gridCol>
                <a:gridCol w="1856936">
                  <a:extLst>
                    <a:ext uri="{9D8B030D-6E8A-4147-A177-3AD203B41FA5}">
                      <a16:colId xmlns:a16="http://schemas.microsoft.com/office/drawing/2014/main" val="1487633388"/>
                    </a:ext>
                  </a:extLst>
                </a:gridCol>
                <a:gridCol w="1998043">
                  <a:extLst>
                    <a:ext uri="{9D8B030D-6E8A-4147-A177-3AD203B41FA5}">
                      <a16:colId xmlns:a16="http://schemas.microsoft.com/office/drawing/2014/main" val="664418246"/>
                    </a:ext>
                  </a:extLst>
                </a:gridCol>
                <a:gridCol w="912164">
                  <a:extLst>
                    <a:ext uri="{9D8B030D-6E8A-4147-A177-3AD203B41FA5}">
                      <a16:colId xmlns:a16="http://schemas.microsoft.com/office/drawing/2014/main" val="928383645"/>
                    </a:ext>
                  </a:extLst>
                </a:gridCol>
              </a:tblGrid>
              <a:tr h="243349">
                <a:tc>
                  <a:txBody>
                    <a:bodyPr/>
                    <a:lstStyle/>
                    <a:p>
                      <a:pPr>
                        <a:lnSpc>
                          <a:spcPct val="107000"/>
                        </a:lnSpc>
                      </a:pPr>
                      <a:endParaRPr lang="en-US" sz="16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3">
                  <a:txBody>
                    <a:bodyPr/>
                    <a:lstStyle/>
                    <a:p>
                      <a:pPr marL="0" marR="0" algn="ctr">
                        <a:lnSpc>
                          <a:spcPct val="107000"/>
                        </a:lnSpc>
                        <a:spcBef>
                          <a:spcPts val="0"/>
                        </a:spcBef>
                        <a:spcAft>
                          <a:spcPts val="0"/>
                        </a:spcAft>
                      </a:pPr>
                      <a:r>
                        <a:rPr lang="en-ZA" sz="1800" b="1" kern="100" dirty="0">
                          <a:effectLst/>
                          <a:latin typeface="Calibri" panose="020F0502020204030204" pitchFamily="34" charset="0"/>
                          <a:ea typeface="Calibri" panose="020F0502020204030204" pitchFamily="34" charset="0"/>
                          <a:cs typeface="Calibri" panose="020F0502020204030204" pitchFamily="34" charset="0"/>
                        </a:rPr>
                        <a:t>Pay point in 2019 (Ordinary schools only)</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nSpc>
                          <a:spcPct val="107000"/>
                        </a:lnSpc>
                      </a:pPr>
                      <a:endParaRPr lang="en-US" sz="16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198903734"/>
                  </a:ext>
                </a:extLst>
              </a:tr>
              <a:tr h="243349">
                <a:tc>
                  <a:txBody>
                    <a:bodyPr/>
                    <a:lstStyle/>
                    <a:p>
                      <a:pPr>
                        <a:lnSpc>
                          <a:spcPct val="107000"/>
                        </a:lnSpc>
                      </a:pPr>
                      <a:r>
                        <a:rPr lang="en-US" sz="1600" b="1" kern="100" dirty="0">
                          <a:effectLst/>
                          <a:latin typeface="Calibri" panose="020F0502020204030204" pitchFamily="34" charset="0"/>
                          <a:cs typeface="Times New Roman" panose="02020603050405020304" pitchFamily="18" charset="0"/>
                        </a:rPr>
                        <a:t>Province</a:t>
                      </a: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500" b="1" kern="100" dirty="0">
                          <a:effectLst/>
                          <a:latin typeface="Calibri" panose="020F0502020204030204" pitchFamily="34" charset="0"/>
                          <a:ea typeface="Calibri" panose="020F0502020204030204" pitchFamily="34" charset="0"/>
                          <a:cs typeface="Calibri" panose="020F0502020204030204" pitchFamily="34" charset="0"/>
                        </a:rPr>
                        <a:t>Same as in 2018 (%)</a:t>
                      </a:r>
                      <a:endParaRPr lang="en-US" sz="15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500" b="1" kern="100" dirty="0">
                          <a:effectLst/>
                          <a:latin typeface="Calibri" panose="020F0502020204030204" pitchFamily="34" charset="0"/>
                          <a:ea typeface="Calibri" panose="020F0502020204030204" pitchFamily="34" charset="0"/>
                          <a:cs typeface="Calibri" panose="020F0502020204030204" pitchFamily="34" charset="0"/>
                        </a:rPr>
                        <a:t>Different to 2018 (%)</a:t>
                      </a:r>
                      <a:endParaRPr lang="en-US" sz="15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500" b="1" kern="100" dirty="0">
                          <a:effectLst/>
                          <a:latin typeface="Calibri" panose="020F0502020204030204" pitchFamily="34" charset="0"/>
                          <a:ea typeface="Calibri" panose="020F0502020204030204" pitchFamily="34" charset="0"/>
                          <a:cs typeface="Calibri" panose="020F0502020204030204" pitchFamily="34" charset="0"/>
                        </a:rPr>
                        <a:t>None - left system (%)</a:t>
                      </a:r>
                      <a:endParaRPr lang="en-US" sz="15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Total (%)</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090646"/>
                  </a:ext>
                </a:extLst>
              </a:tr>
              <a:tr h="0">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2361556"/>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EC</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93.25</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4.61</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2.14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443039852"/>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90.54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3.93</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566838586"/>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GP</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91.08</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3.95</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4.97</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513933516"/>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KN</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91.99</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4.31</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3.70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52396681"/>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LP</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91.04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6.95</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322185563"/>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MP</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92.02</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4.66</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3.32</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89492050"/>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85.44</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8.39</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6.18</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578152597"/>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89.42</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6.30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4.28</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522281835"/>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87.27</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6.09</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861096044"/>
                  </a:ext>
                </a:extLst>
              </a:tr>
              <a:tr h="0">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460709"/>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Total</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91.11</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5.05</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3.83</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45693"/>
                  </a:ext>
                </a:extLst>
              </a:tr>
            </a:tbl>
          </a:graphicData>
        </a:graphic>
      </p:graphicFrame>
      <p:sp>
        <p:nvSpPr>
          <p:cNvPr id="4" name="Oval 3">
            <a:extLst>
              <a:ext uri="{FF2B5EF4-FFF2-40B4-BE49-F238E27FC236}">
                <a16:creationId xmlns:a16="http://schemas.microsoft.com/office/drawing/2014/main" id="{0CEA8E91-A2EF-0C4D-04DD-8FFC5D57992E}"/>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Tree>
    <p:extLst>
      <p:ext uri="{BB962C8B-B14F-4D97-AF65-F5344CB8AC3E}">
        <p14:creationId xmlns:p14="http://schemas.microsoft.com/office/powerpoint/2010/main" val="18643301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8"/>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Gender imbalances in management</a:t>
            </a:r>
            <a:endParaRPr/>
          </a:p>
        </p:txBody>
      </p:sp>
      <p:sp>
        <p:nvSpPr>
          <p:cNvPr id="829" name="Google Shape;829;p58"/>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830" name="Google Shape;830;p5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59"/>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Percentage of educators that are female</a:t>
            </a:r>
            <a:endParaRPr dirty="0"/>
          </a:p>
        </p:txBody>
      </p:sp>
      <p:pic>
        <p:nvPicPr>
          <p:cNvPr id="837" name="Google Shape;837;p59"/>
          <p:cNvPicPr preferRelativeResize="0"/>
          <p:nvPr/>
        </p:nvPicPr>
        <p:blipFill rotWithShape="1">
          <a:blip r:embed="rId3">
            <a:alphaModFix/>
          </a:blip>
          <a:srcRect/>
          <a:stretch/>
        </p:blipFill>
        <p:spPr>
          <a:xfrm>
            <a:off x="945790" y="1880693"/>
            <a:ext cx="6370500" cy="4274437"/>
          </a:xfrm>
          <a:prstGeom prst="rect">
            <a:avLst/>
          </a:prstGeom>
          <a:noFill/>
          <a:ln>
            <a:noFill/>
          </a:ln>
        </p:spPr>
      </p:pic>
      <p:sp>
        <p:nvSpPr>
          <p:cNvPr id="838" name="Google Shape;838;p59"/>
          <p:cNvSpPr txBox="1"/>
          <p:nvPr/>
        </p:nvSpPr>
        <p:spPr>
          <a:xfrm>
            <a:off x="1065710" y="1397000"/>
            <a:ext cx="603963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Calibri"/>
              <a:buNone/>
            </a:pPr>
            <a:r>
              <a:rPr lang="en-US" sz="1600" dirty="0">
                <a:solidFill>
                  <a:schemeClr val="dk1"/>
                </a:solidFill>
                <a:latin typeface="Calibri"/>
                <a:ea typeface="Calibri"/>
                <a:cs typeface="Calibri"/>
                <a:sym typeface="Calibri"/>
              </a:rPr>
              <a:t>Percentage of public educators in South Africa that are female, PERSAL (2012-2021)</a:t>
            </a:r>
            <a:endParaRPr sz="1600" dirty="0">
              <a:solidFill>
                <a:schemeClr val="dk1"/>
              </a:solidFill>
              <a:latin typeface="Calibri"/>
              <a:ea typeface="Calibri"/>
              <a:cs typeface="Calibri"/>
              <a:sym typeface="Calibri"/>
            </a:endParaRPr>
          </a:p>
        </p:txBody>
      </p:sp>
      <p:sp>
        <p:nvSpPr>
          <p:cNvPr id="839" name="Google Shape;839;p5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840" name="Google Shape;840;p59"/>
          <p:cNvSpPr txBox="1"/>
          <p:nvPr/>
        </p:nvSpPr>
        <p:spPr>
          <a:xfrm>
            <a:off x="840857" y="6194234"/>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sp>
        <p:nvSpPr>
          <p:cNvPr id="2" name="Google Shape;849;p60">
            <a:extLst>
              <a:ext uri="{FF2B5EF4-FFF2-40B4-BE49-F238E27FC236}">
                <a16:creationId xmlns:a16="http://schemas.microsoft.com/office/drawing/2014/main" id="{57C37697-DF69-757D-9029-3CDEF84F2B47}"/>
              </a:ext>
            </a:extLst>
          </p:cNvPr>
          <p:cNvSpPr txBox="1"/>
          <p:nvPr/>
        </p:nvSpPr>
        <p:spPr>
          <a:xfrm>
            <a:off x="8060834" y="1732241"/>
            <a:ext cx="3536805" cy="390103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200" dirty="0">
                <a:solidFill>
                  <a:srgbClr val="5B2412"/>
                </a:solidFill>
                <a:latin typeface="Calibri"/>
                <a:ea typeface="Calibri"/>
                <a:cs typeface="Calibri"/>
                <a:sym typeface="Calibri"/>
              </a:rPr>
              <a:t>Nationally, there has been very little transformation in senior school leadership in terms of gender since 2012 and even since 2004 (just 34% of principals were female). </a:t>
            </a:r>
            <a:endParaRPr sz="2200" dirty="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050"/>
              <a:buFont typeface="Calibri"/>
              <a:buNone/>
            </a:pPr>
            <a:endParaRPr sz="1050" dirty="0">
              <a:solidFill>
                <a:srgbClr val="5B2412"/>
              </a:solidFill>
              <a:latin typeface="Calibri"/>
              <a:ea typeface="Calibri"/>
              <a:cs typeface="Calibri"/>
              <a:sym typeface="Calibri"/>
            </a:endParaRPr>
          </a:p>
          <a:p>
            <a:pPr marL="0" marR="0" lvl="0" indent="0" algn="l" rtl="0">
              <a:spcBef>
                <a:spcPts val="0"/>
              </a:spcBef>
              <a:spcAft>
                <a:spcPts val="0"/>
              </a:spcAft>
              <a:buClr>
                <a:srgbClr val="5B2412"/>
              </a:buClr>
              <a:buSzPts val="2200"/>
              <a:buFont typeface="Calibri"/>
              <a:buNone/>
            </a:pPr>
            <a:r>
              <a:rPr lang="en-US" sz="2200" dirty="0">
                <a:solidFill>
                  <a:srgbClr val="5B2412"/>
                </a:solidFill>
                <a:latin typeface="Calibri"/>
                <a:ea typeface="Calibri"/>
                <a:cs typeface="Calibri"/>
                <a:sym typeface="Calibri"/>
              </a:rPr>
              <a:t>There is better representation at middle-management (HOD) level. </a:t>
            </a:r>
            <a:endParaRPr sz="2200" dirty="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dirty="0">
              <a:solidFill>
                <a:srgbClr val="5B2412"/>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60"/>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sp>
        <p:nvSpPr>
          <p:cNvPr id="847" name="Google Shape;847;p6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849" name="Google Shape;849;p60"/>
          <p:cNvSpPr txBox="1"/>
          <p:nvPr/>
        </p:nvSpPr>
        <p:spPr>
          <a:xfrm>
            <a:off x="7672448" y="2113722"/>
            <a:ext cx="3681350" cy="3354734"/>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400" dirty="0">
                <a:solidFill>
                  <a:srgbClr val="5B2412"/>
                </a:solidFill>
                <a:latin typeface="Calibri"/>
                <a:ea typeface="Calibri"/>
                <a:cs typeface="Calibri"/>
                <a:sym typeface="Calibri"/>
              </a:rPr>
              <a:t>In the Eastern Cape in 2021, 72% of all educators were women. Women were well represented at the HOD level at 71% of HODs.</a:t>
            </a:r>
          </a:p>
          <a:p>
            <a:pPr marL="0" marR="0" lvl="0" indent="0" algn="l" rtl="0">
              <a:spcBef>
                <a:spcPts val="0"/>
              </a:spcBef>
              <a:spcAft>
                <a:spcPts val="0"/>
              </a:spcAft>
              <a:buClr>
                <a:srgbClr val="5B2412"/>
              </a:buClr>
              <a:buSzPts val="2200"/>
              <a:buFont typeface="Calibri"/>
              <a:buNone/>
            </a:pPr>
            <a:r>
              <a:rPr lang="en-US" sz="1400" dirty="0">
                <a:solidFill>
                  <a:srgbClr val="5B2412"/>
                </a:solidFill>
                <a:latin typeface="Calibri"/>
                <a:ea typeface="Calibri"/>
                <a:cs typeface="Calibri"/>
                <a:sym typeface="Calibri"/>
              </a:rPr>
              <a:t> </a:t>
            </a:r>
          </a:p>
          <a:p>
            <a:pPr marL="0" marR="0" lvl="0" indent="0" algn="l" rtl="0">
              <a:spcBef>
                <a:spcPts val="0"/>
              </a:spcBef>
              <a:spcAft>
                <a:spcPts val="0"/>
              </a:spcAft>
              <a:buClr>
                <a:srgbClr val="5B2412"/>
              </a:buClr>
              <a:buSzPts val="2200"/>
              <a:buFont typeface="Calibri"/>
              <a:buNone/>
            </a:pPr>
            <a:r>
              <a:rPr lang="en-US" sz="2400" dirty="0">
                <a:solidFill>
                  <a:srgbClr val="5B2412"/>
                </a:solidFill>
                <a:latin typeface="Calibri"/>
                <a:ea typeface="Calibri"/>
                <a:cs typeface="Calibri"/>
                <a:sym typeface="Calibri"/>
              </a:rPr>
              <a:t>Yet only 47% of deputy principals and 39% of principals were women. </a:t>
            </a:r>
            <a:endParaRPr sz="2400" dirty="0">
              <a:solidFill>
                <a:srgbClr val="5B2412"/>
              </a:solidFill>
              <a:latin typeface="Calibri"/>
              <a:ea typeface="Calibri"/>
              <a:cs typeface="Calibri"/>
              <a:sym typeface="Calibri"/>
            </a:endParaRPr>
          </a:p>
        </p:txBody>
      </p:sp>
      <p:sp>
        <p:nvSpPr>
          <p:cNvPr id="850" name="Google Shape;850;p60"/>
          <p:cNvSpPr txBox="1"/>
          <p:nvPr/>
        </p:nvSpPr>
        <p:spPr>
          <a:xfrm>
            <a:off x="717609" y="6224335"/>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5827515B-7A45-143A-68C8-5FFFD2484001}"/>
              </a:ext>
            </a:extLst>
          </p:cNvPr>
          <p:cNvGraphicFramePr>
            <a:graphicFrameLocks/>
          </p:cNvGraphicFramePr>
          <p:nvPr>
            <p:extLst>
              <p:ext uri="{D42A27DB-BD31-4B8C-83A1-F6EECF244321}">
                <p14:modId xmlns:p14="http://schemas.microsoft.com/office/powerpoint/2010/main" val="100797830"/>
              </p:ext>
            </p:extLst>
          </p:nvPr>
        </p:nvGraphicFramePr>
        <p:xfrm>
          <a:off x="838201" y="1843790"/>
          <a:ext cx="6255285" cy="4002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982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7D0F-0D8A-BC0E-90B1-FEEA0F6AEE37}"/>
              </a:ext>
            </a:extLst>
          </p:cNvPr>
          <p:cNvSpPr>
            <a:spLocks noGrp="1"/>
          </p:cNvSpPr>
          <p:nvPr>
            <p:ph type="title"/>
          </p:nvPr>
        </p:nvSpPr>
        <p:spPr/>
        <p:txBody>
          <a:bodyPr/>
          <a:lstStyle/>
          <a:p>
            <a:r>
              <a:rPr lang="en-ZA" dirty="0"/>
              <a:t>Conclusion</a:t>
            </a:r>
          </a:p>
        </p:txBody>
      </p:sp>
      <p:sp>
        <p:nvSpPr>
          <p:cNvPr id="3" name="Rectangle 2">
            <a:extLst>
              <a:ext uri="{FF2B5EF4-FFF2-40B4-BE49-F238E27FC236}">
                <a16:creationId xmlns:a16="http://schemas.microsoft.com/office/drawing/2014/main" id="{CD00A511-E58D-9B37-01BD-B61229A94648}"/>
              </a:ext>
            </a:extLst>
          </p:cNvPr>
          <p:cNvSpPr/>
          <p:nvPr/>
        </p:nvSpPr>
        <p:spPr>
          <a:xfrm>
            <a:off x="838200" y="2080727"/>
            <a:ext cx="10838687" cy="40668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400">
                <a:solidFill>
                  <a:schemeClr val="bg1"/>
                </a:solidFill>
              </a:rPr>
              <a:t>In EC, higher </a:t>
            </a:r>
            <a:r>
              <a:rPr lang="en-ZA" sz="2400" dirty="0">
                <a:solidFill>
                  <a:schemeClr val="bg1"/>
                </a:solidFill>
              </a:rPr>
              <a:t>levels of retirements are expected to </a:t>
            </a:r>
            <a:r>
              <a:rPr lang="en-ZA" sz="2400">
                <a:solidFill>
                  <a:schemeClr val="bg1"/>
                </a:solidFill>
              </a:rPr>
              <a:t>about 2035, </a:t>
            </a:r>
            <a:r>
              <a:rPr lang="en-ZA" sz="2400" dirty="0">
                <a:solidFill>
                  <a:schemeClr val="bg1"/>
                </a:solidFill>
              </a:rPr>
              <a:t>more than half of educators were 50 years or older in 2021, with a high proportion of SMT (Principals, Deputies and HODs)</a:t>
            </a:r>
            <a:r>
              <a:rPr lang="en-US" sz="2400" dirty="0">
                <a:solidFill>
                  <a:schemeClr val="bg1"/>
                </a:solidFill>
              </a:rPr>
              <a:t> and other education specialists (71%) being over 50. </a:t>
            </a:r>
            <a:endParaRPr lang="en-ZA" sz="2400" dirty="0">
              <a:solidFill>
                <a:schemeClr val="bg1"/>
              </a:solidFill>
            </a:endParaRPr>
          </a:p>
          <a:p>
            <a:pPr marL="285750" indent="-285750">
              <a:buFont typeface="Arial" panose="020B0604020202020204" pitchFamily="34" charset="0"/>
              <a:buChar char="•"/>
            </a:pPr>
            <a:r>
              <a:rPr lang="en-ZA" sz="2400" dirty="0">
                <a:solidFill>
                  <a:schemeClr val="bg1"/>
                </a:solidFill>
              </a:rPr>
              <a:t>School-aged population and enrolment are projected to decline</a:t>
            </a:r>
          </a:p>
          <a:p>
            <a:pPr marL="742950" lvl="1" indent="-285750">
              <a:buFont typeface="Arial" panose="020B0604020202020204" pitchFamily="34" charset="0"/>
              <a:buChar char="•"/>
            </a:pPr>
            <a:r>
              <a:rPr lang="en-ZA" sz="2400" dirty="0">
                <a:solidFill>
                  <a:schemeClr val="bg1"/>
                </a:solidFill>
              </a:rPr>
              <a:t>Will need to decrease workforce overall whilst still appointing and promoting enough staff for those leaving, in the right schools and positions</a:t>
            </a:r>
          </a:p>
          <a:p>
            <a:pPr marL="742950" lvl="1" indent="-285750">
              <a:buFont typeface="Arial" panose="020B0604020202020204" pitchFamily="34" charset="0"/>
              <a:buChar char="•"/>
            </a:pPr>
            <a:r>
              <a:rPr lang="en-ZA" sz="2400" dirty="0">
                <a:solidFill>
                  <a:schemeClr val="bg1"/>
                </a:solidFill>
              </a:rPr>
              <a:t>With average school sizes likely to decrease further, ongoing school rationalisation efforts will likely need to continue</a:t>
            </a:r>
          </a:p>
          <a:p>
            <a:pPr marL="285750" indent="-285750">
              <a:buFont typeface="Arial" panose="020B0604020202020204" pitchFamily="34" charset="0"/>
              <a:buChar char="•"/>
            </a:pPr>
            <a:r>
              <a:rPr lang="en-ZA" sz="2400" dirty="0">
                <a:solidFill>
                  <a:schemeClr val="bg1"/>
                </a:solidFill>
              </a:rPr>
              <a:t>The unit cost of educators is predicted to stay roughly constant. This should give the province ample room to engage in targeted school rationalisation if decreases in enrolment make this a priority</a:t>
            </a:r>
          </a:p>
          <a:p>
            <a:pPr marL="285750" indent="-285750">
              <a:buFont typeface="Arial" panose="020B0604020202020204" pitchFamily="34" charset="0"/>
              <a:buChar char="•"/>
            </a:pPr>
            <a:endParaRPr lang="en-ZA" sz="2400" dirty="0">
              <a:solidFill>
                <a:schemeClr val="bg1"/>
              </a:solidFill>
            </a:endParaRPr>
          </a:p>
          <a:p>
            <a:pPr marL="742950" lvl="1" indent="-285750">
              <a:buFont typeface="Arial" panose="020B0604020202020204" pitchFamily="34" charset="0"/>
              <a:buChar char="•"/>
            </a:pPr>
            <a:endParaRPr lang="en-ZA" sz="2400" dirty="0">
              <a:solidFill>
                <a:schemeClr val="bg1"/>
              </a:solidFill>
            </a:endParaRPr>
          </a:p>
        </p:txBody>
      </p:sp>
      <p:sp>
        <p:nvSpPr>
          <p:cNvPr id="4" name="Google Shape;858;p61">
            <a:extLst>
              <a:ext uri="{FF2B5EF4-FFF2-40B4-BE49-F238E27FC236}">
                <a16:creationId xmlns:a16="http://schemas.microsoft.com/office/drawing/2014/main" id="{92B48D98-8A4F-3E28-6864-FC4CE923C052}"/>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41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Objective</a:t>
            </a:r>
            <a:endParaRPr/>
          </a:p>
        </p:txBody>
      </p:sp>
      <p:sp>
        <p:nvSpPr>
          <p:cNvPr id="180" name="Google Shape;180;p4"/>
          <p:cNvSpPr txBox="1"/>
          <p:nvPr/>
        </p:nvSpPr>
        <p:spPr>
          <a:xfrm>
            <a:off x="908100" y="1690825"/>
            <a:ext cx="10751400" cy="3786600"/>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In each province there are some differences in the age profile of teachers, differences in the expected growth of the school-going population and differences in expected teacher attrition (resignations &amp; retirements). </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 The year of the retirement wave peak will differ across provinces.</a:t>
            </a:r>
            <a:endParaRPr sz="2600" b="0" i="0" u="none" strike="noStrike" cap="none">
              <a:solidFill>
                <a:schemeClr val="dk1"/>
              </a:solidFill>
              <a:latin typeface="Calibri"/>
              <a:ea typeface="Calibri"/>
              <a:cs typeface="Calibri"/>
              <a:sym typeface="Calibri"/>
            </a:endParaRPr>
          </a:p>
          <a:p>
            <a:pPr marL="0" marR="0" lvl="0" indent="45720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 Also some provinces need to accommodate much more growth in</a:t>
            </a:r>
            <a:endParaRPr sz="2600" b="0" i="0" u="none" strike="noStrike" cap="none">
              <a:solidFill>
                <a:schemeClr val="dk1"/>
              </a:solidFill>
              <a:latin typeface="Calibri"/>
              <a:ea typeface="Calibri"/>
              <a:cs typeface="Calibri"/>
              <a:sym typeface="Calibri"/>
            </a:endParaRPr>
          </a:p>
          <a:p>
            <a:pPr marL="0" marR="0" lvl="0" indent="45720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learners than others.</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p:txBody>
      </p:sp>
      <p:sp>
        <p:nvSpPr>
          <p:cNvPr id="181" name="Google Shape;181;p4"/>
          <p:cNvSpPr/>
          <p:nvPr/>
        </p:nvSpPr>
        <p:spPr>
          <a:xfrm>
            <a:off x="1252350" y="4947775"/>
            <a:ext cx="10062900" cy="1273500"/>
          </a:xfrm>
          <a:prstGeom prst="roundRect">
            <a:avLst>
              <a:gd name="adj" fmla="val 16667"/>
            </a:avLst>
          </a:prstGeom>
          <a:solidFill>
            <a:srgbClr val="55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2700"/>
              <a:buFont typeface="Calibri"/>
              <a:buNone/>
            </a:pPr>
            <a:r>
              <a:rPr lang="en-US" sz="2700" b="1" i="0" u="none" strike="noStrike" cap="none" dirty="0">
                <a:solidFill>
                  <a:schemeClr val="lt1"/>
                </a:solidFill>
                <a:latin typeface="Calibri"/>
                <a:ea typeface="Calibri"/>
                <a:cs typeface="Calibri"/>
                <a:sym typeface="Calibri"/>
              </a:rPr>
              <a:t>In this presentation, we highlight the situation in the </a:t>
            </a:r>
          </a:p>
          <a:p>
            <a:pPr marL="0" marR="0" lvl="0" indent="0" algn="ctr" rtl="0">
              <a:spcBef>
                <a:spcPts val="0"/>
              </a:spcBef>
              <a:spcAft>
                <a:spcPts val="0"/>
              </a:spcAft>
              <a:buClr>
                <a:schemeClr val="lt1"/>
              </a:buClr>
              <a:buSzPts val="2700"/>
              <a:buFont typeface="Calibri"/>
              <a:buNone/>
            </a:pPr>
            <a:r>
              <a:rPr lang="en-US" sz="2700" b="1" i="0" u="none" strike="noStrike" cap="none" dirty="0">
                <a:solidFill>
                  <a:schemeClr val="lt1"/>
                </a:solidFill>
                <a:latin typeface="Calibri"/>
                <a:ea typeface="Calibri"/>
                <a:cs typeface="Calibri"/>
                <a:sym typeface="Calibri"/>
              </a:rPr>
              <a:t>Eastern Cape to inform province-specific planning. </a:t>
            </a:r>
            <a:endParaRPr sz="15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A56502-E443-6F7A-A8C3-B8526AEEADAA}"/>
              </a:ext>
            </a:extLst>
          </p:cNvPr>
          <p:cNvSpPr/>
          <p:nvPr/>
        </p:nvSpPr>
        <p:spPr>
          <a:xfrm>
            <a:off x="4754880" y="1413164"/>
            <a:ext cx="2676698" cy="345809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8700" dirty="0">
                <a:solidFill>
                  <a:schemeClr val="bg1"/>
                </a:solidFill>
              </a:rPr>
              <a:t>?</a:t>
            </a:r>
          </a:p>
        </p:txBody>
      </p:sp>
    </p:spTree>
    <p:extLst>
      <p:ext uri="{BB962C8B-B14F-4D97-AF65-F5344CB8AC3E}">
        <p14:creationId xmlns:p14="http://schemas.microsoft.com/office/powerpoint/2010/main" val="1731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87" name="Google Shape;187;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Overview</a:t>
            </a:r>
            <a:endParaRPr/>
          </a:p>
        </p:txBody>
      </p:sp>
      <p:sp>
        <p:nvSpPr>
          <p:cNvPr id="188" name="Google Shape;188;p5"/>
          <p:cNvSpPr/>
          <p:nvPr/>
        </p:nvSpPr>
        <p:spPr>
          <a:xfrm>
            <a:off x="948825" y="1662700"/>
            <a:ext cx="11094000" cy="5018400"/>
          </a:xfrm>
          <a:prstGeom prst="rect">
            <a:avLst/>
          </a:prstGeom>
          <a:noFill/>
          <a:ln>
            <a:noFill/>
          </a:ln>
        </p:spPr>
        <p:txBody>
          <a:bodyPr spcFirstLastPara="1" wrap="square" lIns="91425" tIns="45700" rIns="91425" bIns="45700" anchor="t" anchorCtr="0">
            <a:noAutofit/>
          </a:bodyPr>
          <a:lstStyle/>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Age distributions </a:t>
            </a:r>
            <a:endParaRPr dirty="0"/>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Projected retirements &amp; resignations</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Provincial population and enrolment trends</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Public and independent school growth</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Educator growth: Teachers and SMT positions</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The implications for appointments and class sizes </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Expected financial implications to 2030</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Movement of educators: Between and within provinces</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Gender imbalance in school management</a:t>
            </a:r>
            <a:endParaRPr dirty="0"/>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Discussion</a:t>
            </a:r>
            <a:endParaRPr sz="3200" b="0" i="0" u="none" strike="noStrike" cap="none" dirty="0">
              <a:solidFill>
                <a:schemeClr val="dk1"/>
              </a:solidFill>
              <a:latin typeface="Calibri"/>
              <a:ea typeface="Calibri"/>
              <a:cs typeface="Calibri"/>
              <a:sym typeface="Calibri"/>
            </a:endParaRPr>
          </a:p>
        </p:txBody>
      </p:sp>
      <p:sp>
        <p:nvSpPr>
          <p:cNvPr id="189" name="Google Shape;189;p5"/>
          <p:cNvSpPr/>
          <p:nvPr/>
        </p:nvSpPr>
        <p:spPr>
          <a:xfrm>
            <a:off x="969507" y="176365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a:t>
            </a:r>
            <a:endParaRPr sz="1800" b="0" i="0" u="none" strike="noStrike" cap="none">
              <a:solidFill>
                <a:schemeClr val="dk1"/>
              </a:solidFill>
              <a:latin typeface="Calibri"/>
              <a:ea typeface="Calibri"/>
              <a:cs typeface="Calibri"/>
              <a:sym typeface="Calibri"/>
            </a:endParaRPr>
          </a:p>
        </p:txBody>
      </p:sp>
      <p:sp>
        <p:nvSpPr>
          <p:cNvPr id="190" name="Google Shape;190;p5"/>
          <p:cNvSpPr/>
          <p:nvPr/>
        </p:nvSpPr>
        <p:spPr>
          <a:xfrm>
            <a:off x="969507" y="263621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3</a:t>
            </a:r>
            <a:endParaRPr sz="1800" b="0" i="0" u="none" strike="noStrike" cap="none">
              <a:solidFill>
                <a:schemeClr val="dk1"/>
              </a:solidFill>
              <a:latin typeface="Calibri"/>
              <a:ea typeface="Calibri"/>
              <a:cs typeface="Calibri"/>
              <a:sym typeface="Calibri"/>
            </a:endParaRPr>
          </a:p>
        </p:txBody>
      </p:sp>
      <p:sp>
        <p:nvSpPr>
          <p:cNvPr id="191" name="Google Shape;191;p5"/>
          <p:cNvSpPr/>
          <p:nvPr/>
        </p:nvSpPr>
        <p:spPr>
          <a:xfrm>
            <a:off x="969507" y="307250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4</a:t>
            </a:r>
            <a:endParaRPr sz="1800" b="0" i="0" u="none" strike="noStrike" cap="none">
              <a:solidFill>
                <a:schemeClr val="dk1"/>
              </a:solidFill>
              <a:latin typeface="Calibri"/>
              <a:ea typeface="Calibri"/>
              <a:cs typeface="Calibri"/>
              <a:sym typeface="Calibri"/>
            </a:endParaRPr>
          </a:p>
        </p:txBody>
      </p:sp>
      <p:sp>
        <p:nvSpPr>
          <p:cNvPr id="192" name="Google Shape;192;p5"/>
          <p:cNvSpPr/>
          <p:nvPr/>
        </p:nvSpPr>
        <p:spPr>
          <a:xfrm>
            <a:off x="969507" y="3508783"/>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5</a:t>
            </a:r>
            <a:endParaRPr sz="1800" b="0" i="0" u="none" strike="noStrike" cap="none">
              <a:solidFill>
                <a:schemeClr val="dk1"/>
              </a:solidFill>
              <a:latin typeface="Calibri"/>
              <a:ea typeface="Calibri"/>
              <a:cs typeface="Calibri"/>
              <a:sym typeface="Calibri"/>
            </a:endParaRPr>
          </a:p>
        </p:txBody>
      </p:sp>
      <p:sp>
        <p:nvSpPr>
          <p:cNvPr id="193" name="Google Shape;193;p5"/>
          <p:cNvSpPr/>
          <p:nvPr/>
        </p:nvSpPr>
        <p:spPr>
          <a:xfrm>
            <a:off x="969507" y="438134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7</a:t>
            </a:r>
            <a:endParaRPr sz="1800" b="0" i="0" u="none" strike="noStrike" cap="none">
              <a:solidFill>
                <a:schemeClr val="dk1"/>
              </a:solidFill>
              <a:latin typeface="Calibri"/>
              <a:ea typeface="Calibri"/>
              <a:cs typeface="Calibri"/>
              <a:sym typeface="Calibri"/>
            </a:endParaRPr>
          </a:p>
        </p:txBody>
      </p:sp>
      <p:sp>
        <p:nvSpPr>
          <p:cNvPr id="194" name="Google Shape;194;p5"/>
          <p:cNvSpPr/>
          <p:nvPr/>
        </p:nvSpPr>
        <p:spPr>
          <a:xfrm>
            <a:off x="969507" y="481762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8</a:t>
            </a:r>
            <a:endParaRPr sz="1800" b="0" i="0" u="none" strike="noStrike" cap="none">
              <a:solidFill>
                <a:schemeClr val="dk1"/>
              </a:solidFill>
              <a:latin typeface="Calibri"/>
              <a:ea typeface="Calibri"/>
              <a:cs typeface="Calibri"/>
              <a:sym typeface="Calibri"/>
            </a:endParaRPr>
          </a:p>
        </p:txBody>
      </p:sp>
      <p:sp>
        <p:nvSpPr>
          <p:cNvPr id="195" name="Google Shape;195;p5"/>
          <p:cNvSpPr/>
          <p:nvPr/>
        </p:nvSpPr>
        <p:spPr>
          <a:xfrm>
            <a:off x="969507" y="219993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2</a:t>
            </a:r>
            <a:endParaRPr sz="1800" b="0" i="0" u="none" strike="noStrike" cap="none">
              <a:solidFill>
                <a:schemeClr val="dk1"/>
              </a:solidFill>
              <a:latin typeface="Calibri"/>
              <a:ea typeface="Calibri"/>
              <a:cs typeface="Calibri"/>
              <a:sym typeface="Calibri"/>
            </a:endParaRPr>
          </a:p>
        </p:txBody>
      </p:sp>
      <p:sp>
        <p:nvSpPr>
          <p:cNvPr id="196" name="Google Shape;196;p5"/>
          <p:cNvSpPr/>
          <p:nvPr/>
        </p:nvSpPr>
        <p:spPr>
          <a:xfrm>
            <a:off x="969507" y="394506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6</a:t>
            </a:r>
            <a:endParaRPr sz="1800" b="0" i="0" u="none" strike="noStrike" cap="none">
              <a:solidFill>
                <a:schemeClr val="dk1"/>
              </a:solidFill>
              <a:latin typeface="Calibri"/>
              <a:ea typeface="Calibri"/>
              <a:cs typeface="Calibri"/>
              <a:sym typeface="Calibri"/>
            </a:endParaRPr>
          </a:p>
        </p:txBody>
      </p:sp>
      <p:sp>
        <p:nvSpPr>
          <p:cNvPr id="197" name="Google Shape;197;p5"/>
          <p:cNvSpPr/>
          <p:nvPr/>
        </p:nvSpPr>
        <p:spPr>
          <a:xfrm>
            <a:off x="969507" y="525391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9</a:t>
            </a:r>
            <a:endParaRPr sz="1800" b="0" i="0" u="none" strike="noStrike" cap="none">
              <a:solidFill>
                <a:schemeClr val="dk1"/>
              </a:solidFill>
              <a:latin typeface="Calibri"/>
              <a:ea typeface="Calibri"/>
              <a:cs typeface="Calibri"/>
              <a:sym typeface="Calibri"/>
            </a:endParaRPr>
          </a:p>
        </p:txBody>
      </p:sp>
      <p:sp>
        <p:nvSpPr>
          <p:cNvPr id="198" name="Google Shape;198;p5"/>
          <p:cNvSpPr/>
          <p:nvPr/>
        </p:nvSpPr>
        <p:spPr>
          <a:xfrm>
            <a:off x="969507" y="569019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10</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03F4C9-C916-BE08-36D5-CE393B66191D}"/>
              </a:ext>
            </a:extLst>
          </p:cNvPr>
          <p:cNvSpPr/>
          <p:nvPr/>
        </p:nvSpPr>
        <p:spPr>
          <a:xfrm>
            <a:off x="266700" y="1371600"/>
            <a:ext cx="19431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E5AA3985-978C-5DC7-BF6C-5D5B4C71F254}"/>
              </a:ext>
            </a:extLst>
          </p:cNvPr>
          <p:cNvSpPr>
            <a:spLocks noGrp="1"/>
          </p:cNvSpPr>
          <p:nvPr>
            <p:ph type="title"/>
          </p:nvPr>
        </p:nvSpPr>
        <p:spPr>
          <a:xfrm>
            <a:off x="838200" y="336990"/>
            <a:ext cx="10515600" cy="1325563"/>
          </a:xfrm>
        </p:spPr>
        <p:txBody>
          <a:bodyPr/>
          <a:lstStyle/>
          <a:p>
            <a:r>
              <a:rPr lang="en-ZA" dirty="0"/>
              <a:t>Eastern Cape educator demand summary</a:t>
            </a:r>
          </a:p>
        </p:txBody>
      </p:sp>
      <p:sp>
        <p:nvSpPr>
          <p:cNvPr id="4" name="Rectangle 3">
            <a:extLst>
              <a:ext uri="{FF2B5EF4-FFF2-40B4-BE49-F238E27FC236}">
                <a16:creationId xmlns:a16="http://schemas.microsoft.com/office/drawing/2014/main" id="{980B3838-BEA3-2565-62C5-C5B1D2A50923}"/>
              </a:ext>
            </a:extLst>
          </p:cNvPr>
          <p:cNvSpPr/>
          <p:nvPr/>
        </p:nvSpPr>
        <p:spPr>
          <a:xfrm>
            <a:off x="838200" y="1254634"/>
            <a:ext cx="10929079" cy="5603366"/>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t"/>
          <a:lstStyle/>
          <a:p>
            <a:pPr marL="285750" indent="-285750">
              <a:buFont typeface="Arial" panose="020B0604020202020204" pitchFamily="34" charset="0"/>
              <a:buChar char="•"/>
            </a:pPr>
            <a:r>
              <a:rPr lang="en-ZA" sz="2000" b="1" dirty="0">
                <a:solidFill>
                  <a:srgbClr val="7A1A00"/>
                </a:solidFill>
              </a:rPr>
              <a:t>Age distribution</a:t>
            </a:r>
            <a:r>
              <a:rPr lang="en-ZA" sz="2000" dirty="0">
                <a:solidFill>
                  <a:srgbClr val="7A1A00"/>
                </a:solidFill>
              </a:rPr>
              <a:t>: The age distribution in the EC had a peak at around 53 years of age in 2021</a:t>
            </a:r>
          </a:p>
          <a:p>
            <a:pPr marL="285750" indent="-285750">
              <a:buFont typeface="Arial" panose="020B0604020202020204" pitchFamily="34" charset="0"/>
              <a:buChar char="•"/>
            </a:pPr>
            <a:r>
              <a:rPr lang="en-ZA" sz="2000" b="1" dirty="0">
                <a:solidFill>
                  <a:srgbClr val="7A1A00"/>
                </a:solidFill>
              </a:rPr>
              <a:t>Projected resignations and retirements</a:t>
            </a:r>
            <a:r>
              <a:rPr lang="en-ZA" sz="2000" dirty="0">
                <a:solidFill>
                  <a:srgbClr val="7A1A00"/>
                </a:solidFill>
              </a:rPr>
              <a:t>: From 2018 onwards, </a:t>
            </a:r>
            <a:r>
              <a:rPr lang="en-US" sz="2000" dirty="0">
                <a:solidFill>
                  <a:srgbClr val="7A1A00"/>
                </a:solidFill>
              </a:rPr>
              <a:t>the majority of educators that exited PERSAL were age-related retirements (ages 56 to 65); the number of senior educators (SMT positions and other specialists) that are retiring is expected to increase (71% were 50+ years old in 2021)</a:t>
            </a:r>
            <a:endParaRPr lang="en-ZA" sz="2000" dirty="0">
              <a:solidFill>
                <a:srgbClr val="7A1A00"/>
              </a:solidFill>
            </a:endParaRPr>
          </a:p>
          <a:p>
            <a:pPr marL="285750" indent="-285750">
              <a:buFont typeface="Arial" panose="020B0604020202020204" pitchFamily="34" charset="0"/>
              <a:buChar char="•"/>
            </a:pPr>
            <a:r>
              <a:rPr lang="en-ZA" sz="2000" b="1" dirty="0">
                <a:solidFill>
                  <a:srgbClr val="7A1A00"/>
                </a:solidFill>
              </a:rPr>
              <a:t>Enrolment and population growth:</a:t>
            </a:r>
            <a:r>
              <a:rPr lang="en-ZA" sz="2000" dirty="0">
                <a:solidFill>
                  <a:srgbClr val="7A1A00"/>
                </a:solidFill>
              </a:rPr>
              <a:t> </a:t>
            </a:r>
            <a:r>
              <a:rPr lang="en-US" sz="2000" dirty="0">
                <a:solidFill>
                  <a:srgbClr val="7A1A00"/>
                </a:solidFill>
              </a:rPr>
              <a:t>Enrolment in the EC ordinary schools declined by -5% from 2012-2021 (~103K learners), and the school-aged population is forecast to decline by a further -15% (~235K learners) to 2030. School rationalization may need to continue in response to this decrease. </a:t>
            </a:r>
            <a:endParaRPr lang="en-ZA" sz="2000" dirty="0">
              <a:solidFill>
                <a:srgbClr val="7A1A00"/>
              </a:solidFill>
            </a:endParaRPr>
          </a:p>
          <a:p>
            <a:pPr marL="285750" indent="-285750">
              <a:buFont typeface="Arial" panose="020B0604020202020204" pitchFamily="34" charset="0"/>
              <a:buChar char="•"/>
            </a:pPr>
            <a:r>
              <a:rPr lang="en-ZA" sz="2000" b="1" dirty="0">
                <a:solidFill>
                  <a:srgbClr val="7A1A00"/>
                </a:solidFill>
              </a:rPr>
              <a:t>School and educator growth</a:t>
            </a:r>
            <a:r>
              <a:rPr lang="en-ZA" sz="2000" dirty="0">
                <a:solidFill>
                  <a:srgbClr val="7A1A00"/>
                </a:solidFill>
              </a:rPr>
              <a:t>: Between 2012 and 2021, the educator number has fallen (-17%), and the number of ordinary schools has decreased (-7%), driving up the LE ratio and class sizes. </a:t>
            </a:r>
          </a:p>
          <a:p>
            <a:pPr marL="285750" indent="-285750">
              <a:buFont typeface="Arial" panose="020B0604020202020204" pitchFamily="34" charset="0"/>
              <a:buChar char="•"/>
            </a:pPr>
            <a:r>
              <a:rPr lang="en-ZA" sz="2000" b="1" dirty="0">
                <a:solidFill>
                  <a:srgbClr val="7A1A00"/>
                </a:solidFill>
              </a:rPr>
              <a:t>SMT position changes:</a:t>
            </a:r>
            <a:r>
              <a:rPr lang="en-ZA" sz="2000" dirty="0">
                <a:solidFill>
                  <a:srgbClr val="7A1A00"/>
                </a:solidFill>
              </a:rPr>
              <a:t> In EC, there has been a decline in the number of Principals between 2012 and 2021 (-10%). Teacher numbers have also declined over this period (-20%), while there has been an increase in the number of HODs(6%) and Deputy Principals (8%)</a:t>
            </a:r>
          </a:p>
          <a:p>
            <a:pPr marL="285750" indent="-285750">
              <a:buFont typeface="Arial" panose="020B0604020202020204" pitchFamily="34" charset="0"/>
              <a:buChar char="•"/>
            </a:pPr>
            <a:r>
              <a:rPr lang="en-ZA" sz="2000" b="1" dirty="0">
                <a:solidFill>
                  <a:srgbClr val="7A1A00"/>
                </a:solidFill>
              </a:rPr>
              <a:t>Appointments and LE Ratio:</a:t>
            </a:r>
            <a:r>
              <a:rPr lang="en-ZA" sz="2000" dirty="0">
                <a:solidFill>
                  <a:srgbClr val="7A1A00"/>
                </a:solidFill>
              </a:rPr>
              <a:t> The LE ratio increased from 26.6 to 30.9 between 2012 and 2021</a:t>
            </a:r>
            <a:endParaRPr lang="en-ZA" sz="2000" b="1" dirty="0">
              <a:solidFill>
                <a:srgbClr val="7A1A00"/>
              </a:solidFill>
            </a:endParaRPr>
          </a:p>
          <a:p>
            <a:pPr marL="285750" indent="-285750">
              <a:buFont typeface="Arial" panose="020B0604020202020204" pitchFamily="34" charset="0"/>
              <a:buChar char="•"/>
            </a:pPr>
            <a:r>
              <a:rPr lang="en-ZA" sz="2000" b="1" dirty="0">
                <a:solidFill>
                  <a:srgbClr val="7A1A00"/>
                </a:solidFill>
              </a:rPr>
              <a:t>Projected educator cost trends:</a:t>
            </a:r>
            <a:r>
              <a:rPr lang="en-ZA" sz="2000" dirty="0">
                <a:solidFill>
                  <a:srgbClr val="7A1A00"/>
                </a:solidFill>
              </a:rPr>
              <a:t> The unit cost of educators is predicted to remain constant. Due to the change in age distribution. </a:t>
            </a:r>
          </a:p>
          <a:p>
            <a:pPr marL="285750" indent="-285750">
              <a:buFont typeface="Arial" panose="020B0604020202020204" pitchFamily="34" charset="0"/>
              <a:buChar char="•"/>
            </a:pPr>
            <a:r>
              <a:rPr lang="en-ZA" sz="2000" b="1" dirty="0">
                <a:solidFill>
                  <a:srgbClr val="7A1A00"/>
                </a:solidFill>
              </a:rPr>
              <a:t>Educator movements: </a:t>
            </a:r>
            <a:r>
              <a:rPr lang="en-ZA" sz="2000" dirty="0">
                <a:solidFill>
                  <a:srgbClr val="7A1A00"/>
                </a:solidFill>
              </a:rPr>
              <a:t>There is low movement out of EC (~2%), and few educators move to EC (~1%). About 5% of educators move between schools within the province</a:t>
            </a:r>
          </a:p>
          <a:p>
            <a:pPr marL="285750" indent="-285750">
              <a:buFont typeface="Arial" panose="020B0604020202020204" pitchFamily="34" charset="0"/>
              <a:buChar char="•"/>
            </a:pPr>
            <a:endParaRPr lang="en-ZA" sz="2000" dirty="0">
              <a:solidFill>
                <a:srgbClr val="7A1A00"/>
              </a:solidFill>
            </a:endParaRPr>
          </a:p>
          <a:p>
            <a:pPr marL="285750" indent="-285750">
              <a:buFont typeface="Arial" panose="020B0604020202020204" pitchFamily="34" charset="0"/>
              <a:buChar char="•"/>
            </a:pPr>
            <a:endParaRPr lang="en-ZA" sz="2000" dirty="0">
              <a:solidFill>
                <a:srgbClr val="7A1A00"/>
              </a:solidFill>
            </a:endParaRPr>
          </a:p>
        </p:txBody>
      </p:sp>
    </p:spTree>
    <p:extLst>
      <p:ext uri="{BB962C8B-B14F-4D97-AF65-F5344CB8AC3E}">
        <p14:creationId xmlns:p14="http://schemas.microsoft.com/office/powerpoint/2010/main" val="408338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EEA8-C587-C1BB-398A-676C650C61C4}"/>
              </a:ext>
            </a:extLst>
          </p:cNvPr>
          <p:cNvSpPr>
            <a:spLocks noGrp="1"/>
          </p:cNvSpPr>
          <p:nvPr>
            <p:ph type="title"/>
          </p:nvPr>
        </p:nvSpPr>
        <p:spPr/>
        <p:txBody>
          <a:bodyPr/>
          <a:lstStyle/>
          <a:p>
            <a:r>
              <a:rPr lang="en-ZA" dirty="0"/>
              <a:t>Age distributions and projected retirements and resignations</a:t>
            </a:r>
          </a:p>
        </p:txBody>
      </p:sp>
      <p:sp>
        <p:nvSpPr>
          <p:cNvPr id="3" name="Text Placeholder 2">
            <a:extLst>
              <a:ext uri="{FF2B5EF4-FFF2-40B4-BE49-F238E27FC236}">
                <a16:creationId xmlns:a16="http://schemas.microsoft.com/office/drawing/2014/main" id="{79D775C3-6303-01BE-6159-FAB22F04A8CC}"/>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87325B25-6456-4321-36CD-5543227C9166}"/>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
        <p:nvSpPr>
          <p:cNvPr id="6" name="Oval 5">
            <a:extLst>
              <a:ext uri="{FF2B5EF4-FFF2-40B4-BE49-F238E27FC236}">
                <a16:creationId xmlns:a16="http://schemas.microsoft.com/office/drawing/2014/main" id="{FBABC2AA-5F7E-D862-9706-EF998C57705F}"/>
              </a:ext>
            </a:extLst>
          </p:cNvPr>
          <p:cNvSpPr/>
          <p:nvPr/>
        </p:nvSpPr>
        <p:spPr>
          <a:xfrm>
            <a:off x="10658300"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Tree>
    <p:extLst>
      <p:ext uri="{BB962C8B-B14F-4D97-AF65-F5344CB8AC3E}">
        <p14:creationId xmlns:p14="http://schemas.microsoft.com/office/powerpoint/2010/main" val="2249181478"/>
      </p:ext>
    </p:extLst>
  </p:cSld>
  <p:clrMapOvr>
    <a:masterClrMapping/>
  </p:clrMapOvr>
</p:sld>
</file>

<file path=ppt/theme/theme1.xml><?xml version="1.0" encoding="utf-8"?>
<a:theme xmlns:a="http://schemas.openxmlformats.org/drawingml/2006/main" name="Header, section and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12850</TotalTime>
  <Words>8306</Words>
  <Application>Microsoft Office PowerPoint</Application>
  <PresentationFormat>Widescreen</PresentationFormat>
  <Paragraphs>2268</Paragraphs>
  <Slides>60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Arial</vt:lpstr>
      <vt:lpstr>Calibri</vt:lpstr>
      <vt:lpstr>Calisto MT</vt:lpstr>
      <vt:lpstr>Cambria</vt:lpstr>
      <vt:lpstr>Times New Roman</vt:lpstr>
      <vt:lpstr>Header, section and title slides</vt:lpstr>
      <vt:lpstr>Office Theme</vt:lpstr>
      <vt:lpstr>Eastern Cape Province  21 July 2023</vt:lpstr>
      <vt:lpstr>Introduction (1) </vt:lpstr>
      <vt:lpstr>Introduction (2)</vt:lpstr>
      <vt:lpstr>Introduction (3)</vt:lpstr>
      <vt:lpstr>PowerPoint Presentation</vt:lpstr>
      <vt:lpstr>Objective</vt:lpstr>
      <vt:lpstr>Overview</vt:lpstr>
      <vt:lpstr>Eastern Cape educator demand summary</vt:lpstr>
      <vt:lpstr>Age distributions and projected retirements and resignations</vt:lpstr>
      <vt:lpstr>Educator age distribution (2021)</vt:lpstr>
      <vt:lpstr>Older teacher proportions for senior educator and primary schools educators</vt:lpstr>
      <vt:lpstr>Older teacher proportions for senior educator and primary schools educators</vt:lpstr>
      <vt:lpstr>Educator age distribution in 2021 &amp; 2030</vt:lpstr>
      <vt:lpstr>Projected resignation &amp; retirements (EC)</vt:lpstr>
      <vt:lpstr>Projected resignation &amp; retirements (EC)</vt:lpstr>
      <vt:lpstr>Older leaver trend estimates to 2035</vt:lpstr>
      <vt:lpstr>Projected educators leaving</vt:lpstr>
      <vt:lpstr>Provincial population and enrolment trends</vt:lpstr>
      <vt:lpstr>Provincial enrolment trends (2012-2021)</vt:lpstr>
      <vt:lpstr>Provincial enrolment trends (2012-2021)</vt:lpstr>
      <vt:lpstr>Correlation between population and enrolment growth (2012-2021)</vt:lpstr>
      <vt:lpstr>Projected growth in school-aged population</vt:lpstr>
      <vt:lpstr>School aged-population estimates to 2030</vt:lpstr>
      <vt:lpstr>Public and independent school growth</vt:lpstr>
      <vt:lpstr>Educator, school and enrolment growth</vt:lpstr>
      <vt:lpstr>Educator, school and enrolment growth</vt:lpstr>
      <vt:lpstr>School growth from 2012 to 2021 </vt:lpstr>
      <vt:lpstr>School growth from 2012 to 2021 </vt:lpstr>
      <vt:lpstr>Educator growth by teachers and senior educators</vt:lpstr>
      <vt:lpstr>Changes in teacher and SMT numbers</vt:lpstr>
      <vt:lpstr>Changes in teacher and SMT numbers</vt:lpstr>
      <vt:lpstr>Changes in teacher and SMT numbers</vt:lpstr>
      <vt:lpstr>Proportional split by educator rank</vt:lpstr>
      <vt:lpstr>Proportional split by educator rank</vt:lpstr>
      <vt:lpstr>Implications on appointments, class sizes and small schools </vt:lpstr>
      <vt:lpstr>Projected increase in appointments</vt:lpstr>
      <vt:lpstr>Learner-public educator ratios (‘12 &amp; ’21)</vt:lpstr>
      <vt:lpstr>Grade 3 class sizes  (2017/18 School Monitoring Survey) </vt:lpstr>
      <vt:lpstr>Largest classes - School Monitoring Survey 2017/18</vt:lpstr>
      <vt:lpstr>Small school count by province</vt:lpstr>
      <vt:lpstr>Past school reconfiguring &amp; rationalisation</vt:lpstr>
      <vt:lpstr>Expected financial implications to 2030</vt:lpstr>
      <vt:lpstr>Unit cost drivers</vt:lpstr>
      <vt:lpstr>Real and nominal costs</vt:lpstr>
      <vt:lpstr>Projected unit costs trends| All educators</vt:lpstr>
      <vt:lpstr>Projected unit costs trends| All educators</vt:lpstr>
      <vt:lpstr>Indexed unit costs trends| All educators</vt:lpstr>
      <vt:lpstr>Indexed unit costs trends| All educators</vt:lpstr>
      <vt:lpstr>Projected unit costs trends| All educators</vt:lpstr>
      <vt:lpstr>Between and within province movement</vt:lpstr>
      <vt:lpstr>Inter-provincial educator movement (7-yr)</vt:lpstr>
      <vt:lpstr>Inter-provincial educator movement (7-yr)</vt:lpstr>
      <vt:lpstr>Inter-provincial educator movement (7-yr)</vt:lpstr>
      <vt:lpstr>Inter-provincial educator movement (7-yr)</vt:lpstr>
      <vt:lpstr>Educator movement between schools </vt:lpstr>
      <vt:lpstr>Gender imbalances in management</vt:lpstr>
      <vt:lpstr>Percentage of educators that are female</vt:lpstr>
      <vt:lpstr>Percentage of educators that are female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B</dc:creator>
  <cp:lastModifiedBy>irene.pampallis@gmail.com</cp:lastModifiedBy>
  <cp:revision>271</cp:revision>
  <dcterms:created xsi:type="dcterms:W3CDTF">2023-03-09T16:51:31Z</dcterms:created>
  <dcterms:modified xsi:type="dcterms:W3CDTF">2023-09-05T17:12:24Z</dcterms:modified>
</cp:coreProperties>
</file>