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5.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67" r:id="rId3"/>
  </p:sldMasterIdLst>
  <p:notesMasterIdLst>
    <p:notesMasterId r:id="rId61"/>
  </p:notesMasterIdLst>
  <p:sldIdLst>
    <p:sldId id="256" r:id="rId4"/>
    <p:sldId id="257" r:id="rId5"/>
    <p:sldId id="258" r:id="rId6"/>
    <p:sldId id="259" r:id="rId7"/>
    <p:sldId id="260" r:id="rId8"/>
    <p:sldId id="261" r:id="rId9"/>
    <p:sldId id="262" r:id="rId10"/>
    <p:sldId id="263" r:id="rId11"/>
    <p:sldId id="264" r:id="rId12"/>
    <p:sldId id="314" r:id="rId13"/>
    <p:sldId id="31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543" r:id="rId37"/>
    <p:sldId id="544"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3"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Cambria" panose="02040503050406030204" pitchFamily="18" charset="0"/>
      <p:regular r:id="rId66"/>
      <p:bold r:id="rId67"/>
      <p:italic r:id="rId68"/>
      <p:boldItalic r:id="rId69"/>
    </p:embeddedFont>
    <p:embeddedFont>
      <p:font typeface="Lustria" panose="020B0604020202020204" charset="0"/>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h8a/lq1cNOjAA3HZqrewoLfUks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995B27-1619-4E27-A0F6-9DD308EAFE59}">
  <a:tblStyle styleId="{70995B27-1619-4E27-A0F6-9DD308EAFE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A23AC4B-318D-44D4-9FF3-DFE3E77BBBAC}"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7F9856B-5AF7-4887-83DE-21009C0C127D}"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5.fntdata"/><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4.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72"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03.%20Work\06.%20SU\03.%20TDD%20-%20Provincial%20Demand\10.%20Cleaning,%20Checking%20and%20Trial%20Output\Gender%20-%20PERSAL%20-%202012-2021.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4-FS.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4-FS.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7.3728419888733299E-2"/>
          <c:w val="0.83830668030623146"/>
          <c:h val="0.65193336735933072"/>
        </c:manualLayout>
      </c:layout>
      <c:lineChart>
        <c:grouping val="standard"/>
        <c:varyColors val="0"/>
        <c:ser>
          <c:idx val="18"/>
          <c:order val="0"/>
          <c:tx>
            <c:strRef>
              <c:f>'HeadCountShift-Prov-21_30_WC'!$Q$2</c:f>
              <c:strCache>
                <c:ptCount val="1"/>
                <c:pt idx="0">
                  <c:v>2012</c:v>
                </c:pt>
              </c:strCache>
            </c:strRef>
          </c:tx>
          <c:spPr>
            <a:ln w="38100" cap="rnd">
              <a:solidFill>
                <a:srgbClr val="EE6000"/>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'HeadCountShift-Prov-21_30_WC'!$Q$5:$Q$49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A76-49D2-8FFF-5A00CF7DA2AA}"/>
            </c:ext>
          </c:extLst>
        </c:ser>
        <c:ser>
          <c:idx val="0"/>
          <c:order val="1"/>
          <c:tx>
            <c:strRef>
              <c:f>'HeadCountShift-Prov-21_30_WC'!$R$2</c:f>
              <c:strCache>
                <c:ptCount val="1"/>
                <c:pt idx="0">
                  <c:v>2021</c:v>
                </c:pt>
              </c:strCache>
            </c:strRef>
          </c:tx>
          <c:spPr>
            <a:ln w="38100" cap="rnd">
              <a:solidFill>
                <a:srgbClr val="2E70D2"/>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'HeadCountShift-Prov-21_30_WC'!$R$5:$R$49</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3A76-49D2-8FFF-5A00CF7DA2AA}"/>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2"/>
                <c:tx>
                  <c:strRef>
                    <c:extLst>
                      <c:ext uri="{02D57815-91ED-43cb-92C2-25804820EDAC}">
                        <c15:formulaRef>
                          <c15:sqref>'HeadCountShift-Prov-21_30_WC'!$S$2</c15:sqref>
                        </c15:formulaRef>
                      </c:ext>
                    </c:extLst>
                    <c:strCache>
                      <c:ptCount val="1"/>
                      <c:pt idx="0">
                        <c:v>2030</c:v>
                      </c:pt>
                    </c:strCache>
                  </c:strRef>
                </c:tx>
                <c:spPr>
                  <a:ln w="28575" cap="rnd">
                    <a:solidFill>
                      <a:schemeClr val="accent2"/>
                    </a:solidFill>
                    <a:round/>
                  </a:ln>
                  <a:effectLst/>
                </c:spPr>
                <c:marker>
                  <c:symbol val="none"/>
                </c:marker>
                <c:cat>
                  <c:numRef>
                    <c:extLst>
                      <c:ext uri="{02D57815-91ED-43cb-92C2-25804820EDAC}">
                        <c15:formulaRef>
                          <c15:sqref>'HeadCountShift-Prov-21_30_WC'!$K$5:$K$49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'HeadCountShift-Prov-21_30_WC'!$S$5:$S$49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0"/>
                <c:extLst>
                  <c:ext xmlns:c16="http://schemas.microsoft.com/office/drawing/2014/chart" uri="{C3380CC4-5D6E-409C-BE32-E72D297353CC}">
                    <c16:uniqueId val="{00000002-3A76-49D2-8FFF-5A00CF7DA2AA}"/>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0"/>
              <c:y val="8.111714679881644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6093309697455894"/>
          <c:y val="0.8574807221991162"/>
          <c:w val="0.26770606006666486"/>
          <c:h val="6.446723413190336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1"/>
          <c:order val="1"/>
          <c:tx>
            <c:strRef>
              <c:f>'Pub&amp;Ind Schools- Enrol (Adj)'!$C$87</c:f>
              <c:strCache>
                <c:ptCount val="1"/>
                <c:pt idx="0">
                  <c:v>FS</c:v>
                </c:pt>
              </c:strCache>
              <c:extLst xmlns:c15="http://schemas.microsoft.com/office/drawing/2012/chart"/>
            </c:strRef>
          </c:tx>
          <c:spPr>
            <a:ln w="38100"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1.4496892455680381E-2"/>
                  <c:y val="-1.654740375143975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1-CEE0-43AC-9D2C-9C341DBDEDDF}"/>
            </c:ext>
          </c:extLst>
        </c:ser>
        <c:ser>
          <c:idx val="9"/>
          <c:order val="9"/>
          <c:tx>
            <c:strRef>
              <c:f>'Pub&amp;Ind Schools- Enrol (Adj)'!$C$95</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7.7858281630554423E-3"/>
                  <c:y val="-1.103160250095983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extLst>
          <c:ext xmlns:c15="http://schemas.microsoft.com/office/drawing/2012/chart" uri="{02D57815-91ED-43cb-92C2-25804820EDAC}">
            <c15:filteredLineSeries>
              <c15:ser>
                <c:idx val="0"/>
                <c:order val="0"/>
                <c:tx>
                  <c:strRef>
                    <c:extLst>
                      <c:ext uri="{02D57815-91ED-43cb-92C2-25804820EDAC}">
                        <c15:formulaRef>
                          <c15:sqref>'Pub&amp;Ind Schools- Enrol (Adj)'!$C$86</c15:sqref>
                        </c15:formulaRef>
                      </c:ext>
                    </c:extLst>
                    <c:strCache>
                      <c:ptCount val="1"/>
                      <c:pt idx="0">
                        <c:v>EC</c:v>
                      </c:pt>
                    </c:strCache>
                  </c:strRef>
                </c:tx>
                <c:spPr>
                  <a:ln w="38100">
                    <a:solidFill>
                      <a:srgbClr val="FF0000"/>
                    </a:solidFill>
                    <a:prstDash val="solid"/>
                  </a:ln>
                </c:spPr>
                <c:marker>
                  <c:symbol val="none"/>
                </c:marker>
                <c:dLbls>
                  <c:dLbl>
                    <c:idx val="0"/>
                    <c:delete val="1"/>
                    <c:extLst>
                      <c:ext uri="{CE6537A1-D6FC-4f65-9D91-7224C49458BB}"/>
                      <c:ext xmlns:c16="http://schemas.microsoft.com/office/drawing/2014/chart" uri="{C3380CC4-5D6E-409C-BE32-E72D297353CC}">
                        <c16:uniqueId val="{00000032-CEE0-43AC-9D2C-9C341DBDEDDF}"/>
                      </c:ext>
                    </c:extLst>
                  </c:dLbl>
                  <c:dLbl>
                    <c:idx val="1"/>
                    <c:delete val="1"/>
                    <c:extLst>
                      <c:ext uri="{CE6537A1-D6FC-4f65-9D91-7224C49458BB}"/>
                      <c:ext xmlns:c16="http://schemas.microsoft.com/office/drawing/2014/chart" uri="{C3380CC4-5D6E-409C-BE32-E72D297353CC}">
                        <c16:uniqueId val="{00000034-CEE0-43AC-9D2C-9C341DBDEDDF}"/>
                      </c:ext>
                    </c:extLst>
                  </c:dLbl>
                  <c:dLbl>
                    <c:idx val="2"/>
                    <c:delete val="1"/>
                    <c:extLst>
                      <c:ext uri="{CE6537A1-D6FC-4f65-9D91-7224C49458BB}"/>
                      <c:ext xmlns:c16="http://schemas.microsoft.com/office/drawing/2014/chart" uri="{C3380CC4-5D6E-409C-BE32-E72D297353CC}">
                        <c16:uniqueId val="{00000039-CEE0-43AC-9D2C-9C341DBDEDDF}"/>
                      </c:ext>
                    </c:extLst>
                  </c:dLbl>
                  <c:dLbl>
                    <c:idx val="3"/>
                    <c:delete val="1"/>
                    <c:extLst>
                      <c:ext uri="{CE6537A1-D6FC-4f65-9D91-7224C49458BB}"/>
                      <c:ext xmlns:c16="http://schemas.microsoft.com/office/drawing/2014/chart" uri="{C3380CC4-5D6E-409C-BE32-E72D297353CC}">
                        <c16:uniqueId val="{0000003D-CEE0-43AC-9D2C-9C341DBDEDDF}"/>
                      </c:ext>
                    </c:extLst>
                  </c:dLbl>
                  <c:dLbl>
                    <c:idx val="4"/>
                    <c:delete val="1"/>
                    <c:extLst>
                      <c:ext uri="{CE6537A1-D6FC-4f65-9D91-7224C49458BB}"/>
                      <c:ext xmlns:c16="http://schemas.microsoft.com/office/drawing/2014/chart" uri="{C3380CC4-5D6E-409C-BE32-E72D297353CC}">
                        <c16:uniqueId val="{0000003F-CEE0-43AC-9D2C-9C341DBDEDDF}"/>
                      </c:ext>
                    </c:extLst>
                  </c:dLbl>
                  <c:dLbl>
                    <c:idx val="5"/>
                    <c:delete val="1"/>
                    <c:extLst>
                      <c:ext uri="{CE6537A1-D6FC-4f65-9D91-7224C49458BB}"/>
                      <c:ext xmlns:c16="http://schemas.microsoft.com/office/drawing/2014/chart" uri="{C3380CC4-5D6E-409C-BE32-E72D297353CC}">
                        <c16:uniqueId val="{00000046-CEE0-43AC-9D2C-9C341DBDEDDF}"/>
                      </c:ext>
                    </c:extLst>
                  </c:dLbl>
                  <c:dLbl>
                    <c:idx val="6"/>
                    <c:delete val="1"/>
                    <c:extLst>
                      <c:ext uri="{CE6537A1-D6FC-4f65-9D91-7224C49458BB}"/>
                      <c:ext xmlns:c16="http://schemas.microsoft.com/office/drawing/2014/chart" uri="{C3380CC4-5D6E-409C-BE32-E72D297353CC}">
                        <c16:uniqueId val="{00000045-CEE0-43AC-9D2C-9C341DBDEDDF}"/>
                      </c:ext>
                    </c:extLst>
                  </c:dLbl>
                  <c:dLbl>
                    <c:idx val="7"/>
                    <c:delete val="1"/>
                    <c:extLst>
                      <c:ext uri="{CE6537A1-D6FC-4f65-9D91-7224C49458BB}"/>
                      <c:ext xmlns:c16="http://schemas.microsoft.com/office/drawing/2014/chart" uri="{C3380CC4-5D6E-409C-BE32-E72D297353CC}">
                        <c16:uniqueId val="{00000044-CEE0-43AC-9D2C-9C341DBDEDDF}"/>
                      </c:ext>
                    </c:extLst>
                  </c:dLbl>
                  <c:dLbl>
                    <c:idx val="8"/>
                    <c:delete val="1"/>
                    <c:extLst>
                      <c:ex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uri="{CE6537A1-D6FC-4f65-9D91-7224C49458BB}">
                      <c15:showLeaderLines val="0"/>
                    </c:ext>
                  </c:extLst>
                </c:dLbls>
                <c:cat>
                  <c:numRef>
                    <c:extLst>
                      <c:ex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'Pub&amp;Ind Schools- Enrol (Adj)'!$D$86:$M$86</c15:sqref>
                        </c15:formulaRef>
                      </c:ext>
                    </c:extLst>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'Pub&amp;Ind Schools- Enrol (Adj)'!$C$88</c15:sqref>
                        </c15:formulaRef>
                      </c:ext>
                    </c:extLst>
                    <c:strCache>
                      <c:ptCount val="1"/>
                      <c:pt idx="0">
                        <c:v>GP</c:v>
                      </c:pt>
                    </c:strCache>
                  </c:strRef>
                </c:tx>
                <c:spPr>
                  <a:ln w="38100"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xmlns:c15="http://schemas.microsoft.com/office/drawing/2012/char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(Adj)'!$D$88:$M$88</c15:sqref>
                        </c15:formulaRef>
                      </c:ext>
                    </c:extLst>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xmlns:c15="http://schemas.microsoft.com/office/drawing/2012/chart">
                  <c:ext xmlns:c16="http://schemas.microsoft.com/office/drawing/2014/chart" uri="{C3380CC4-5D6E-409C-BE32-E72D297353CC}">
                    <c16:uniqueId val="{00000002-CEE0-43AC-9D2C-9C341DBDED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'Pub&amp;Ind Schools- Enrol (Adj)'!$C$89</c15:sqref>
                        </c15:formulaRef>
                      </c:ext>
                    </c:extLst>
                    <c:strCache>
                      <c:ptCount val="1"/>
                      <c:pt idx="0">
                        <c:v>KN</c:v>
                      </c:pt>
                    </c:strCache>
                  </c:strRef>
                </c:tx>
                <c:spPr>
                  <a:ln w="38100" cap="rnd">
                    <a:solidFill>
                      <a:srgbClr val="00B0F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(Adj)'!$D$89:$M$89</c15:sqref>
                        </c15:formulaRef>
                      </c:ext>
                    </c:extLst>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xmlns:c15="http://schemas.microsoft.com/office/drawing/2012/chart">
                  <c:ext xmlns:c16="http://schemas.microsoft.com/office/drawing/2014/chart" uri="{C3380CC4-5D6E-409C-BE32-E72D297353CC}">
                    <c16:uniqueId val="{00000003-CEE0-43AC-9D2C-9C341DBDED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'Pub&amp;Ind Schools- Enrol (Adj)'!$C$90</c15:sqref>
                        </c15:formulaRef>
                      </c:ext>
                    </c:extLst>
                    <c:strCache>
                      <c:ptCount val="1"/>
                      <c:pt idx="0">
                        <c:v>LP</c:v>
                      </c:pt>
                    </c:strCache>
                  </c:strRef>
                </c:tx>
                <c:spPr>
                  <a:ln w="38100"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6.5894965707637213E-3"/>
                        <c:y val="2.757900625240009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(Adj)'!$D$90:$M$90</c15:sqref>
                        </c15:formulaRef>
                      </c:ext>
                    </c:extLst>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xmlns:c15="http://schemas.microsoft.com/office/drawing/2012/chart">
                  <c:ext xmlns:c16="http://schemas.microsoft.com/office/drawing/2014/chart" uri="{C3380CC4-5D6E-409C-BE32-E72D297353CC}">
                    <c16:uniqueId val="{00000004-CEE0-43AC-9D2C-9C341DBDED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'Pub&amp;Ind Schools- Enrol (Adj)'!$C$91</c15:sqref>
                        </c15:formulaRef>
                      </c:ext>
                    </c:extLst>
                    <c:strCache>
                      <c:ptCount val="1"/>
                      <c:pt idx="0">
                        <c:v>MP</c:v>
                      </c:pt>
                    </c:strCache>
                  </c:strRef>
                </c:tx>
                <c:spPr>
                  <a:ln w="12700">
                    <a:solidFill>
                      <a:srgbClr val="FF0000"/>
                    </a:solidFill>
                    <a:prstDash val="solid"/>
                  </a:ln>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1.18610938273747E-2"/>
                        <c:y val="-5.5158012504799691E-3"/>
                      </c:manualLayout>
                    </c:layout>
                    <c:spPr>
                      <a:noFill/>
                      <a:ln>
                        <a:noFill/>
                      </a:ln>
                      <a:effectLst/>
                    </c:spPr>
                    <c:txPr>
                      <a:bodyPr wrap="square" lIns="38100" tIns="19050" rIns="38100" bIns="19050" anchor="ctr">
                        <a:spAutoFit/>
                      </a:bodyPr>
                      <a:lstStyle/>
                      <a:p>
                        <a:pPr>
                          <a:defRPr b="0">
                            <a:solidFill>
                              <a:srgbClr val="FF0000"/>
                            </a:solidFill>
                          </a:defRPr>
                        </a:pPr>
                        <a:endParaRPr lang="en-US"/>
                      </a:p>
                    </c:txP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(Adj)'!$D$91:$M$91</c15:sqref>
                        </c15:formulaRef>
                      </c:ext>
                    </c:extLst>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xmlns:c15="http://schemas.microsoft.com/office/drawing/2012/chart">
                  <c:ext xmlns:c16="http://schemas.microsoft.com/office/drawing/2014/chart" uri="{C3380CC4-5D6E-409C-BE32-E72D297353CC}">
                    <c16:uniqueId val="{00000005-CEE0-43AC-9D2C-9C341DBDED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'Pub&amp;Ind Schools- Enrol (Adj)'!$C$92</c15:sqref>
                        </c15:formulaRef>
                      </c:ext>
                    </c:extLst>
                    <c:strCache>
                      <c:ptCount val="1"/>
                      <c:pt idx="0">
                        <c:v>NC</c:v>
                      </c:pt>
                    </c:strCache>
                  </c:strRef>
                </c:tx>
                <c:spPr>
                  <a:ln w="15875"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xmlns:c15="http://schemas.microsoft.com/office/drawing/2012/char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1.4496892455679995E-2"/>
                        <c:y val="-1.378950312619984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b="0">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(Adj)'!$D$92:$M$92</c15:sqref>
                        </c15:formulaRef>
                      </c:ext>
                    </c:extLst>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xmlns:c15="http://schemas.microsoft.com/office/drawing/2012/chart">
                  <c:ext xmlns:c16="http://schemas.microsoft.com/office/drawing/2014/chart" uri="{C3380CC4-5D6E-409C-BE32-E72D297353CC}">
                    <c16:uniqueId val="{00000006-CEE0-43AC-9D2C-9C341DBDED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'Pub&amp;Ind Schools- Enrol (Adj)'!$C$93</c15:sqref>
                        </c15:formulaRef>
                      </c:ext>
                    </c:extLst>
                    <c:strCache>
                      <c:ptCount val="1"/>
                      <c:pt idx="0">
                        <c:v>NW</c:v>
                      </c:pt>
                    </c:strCache>
                  </c:strRef>
                </c:tx>
                <c:spPr>
                  <a:ln w="15875"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3E-2"/>
                        <c:y val="-2.757900625239959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(Adj)'!$D$93:$M$93</c15:sqref>
                        </c15:formulaRef>
                      </c:ext>
                    </c:extLst>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xmlns:c15="http://schemas.microsoft.com/office/drawing/2012/chart">
                  <c:ext xmlns:c16="http://schemas.microsoft.com/office/drawing/2014/chart" uri="{C3380CC4-5D6E-409C-BE32-E72D297353CC}">
                    <c16:uniqueId val="{00000007-CEE0-43AC-9D2C-9C341DBDED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'Pub&amp;Ind Schools- Enrol (Adj)'!$C$94</c15:sqref>
                        </c15:formulaRef>
                      </c:ext>
                    </c:extLst>
                    <c:strCache>
                      <c:ptCount val="1"/>
                      <c:pt idx="0">
                        <c:v>WC</c:v>
                      </c:pt>
                    </c:strCache>
                  </c:strRef>
                </c:tx>
                <c:spPr>
                  <a:ln w="15875"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6.8928818471063267E-4"/>
                        <c:y val="-2.757900625239959E-3"/>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xmlns:c15="http://schemas.microsoft.com/office/drawing/2012/char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(Adj)'!$D$94:$M$94</c15:sqref>
                        </c15:formulaRef>
                      </c:ext>
                    </c:extLst>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xmlns:c15="http://schemas.microsoft.com/office/drawing/2012/chart">
                  <c:ext xmlns:c16="http://schemas.microsoft.com/office/drawing/2014/chart" uri="{C3380CC4-5D6E-409C-BE32-E72D297353CC}">
                    <c16:uniqueId val="{00000008-CEE0-43AC-9D2C-9C341DBDEDDF}"/>
                  </c:ext>
                </c:extLst>
              </c15:ser>
            </c15:filteredLineSeries>
          </c:ext>
        </c:extLst>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3"/>
          <c:min val="0.8"/>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 7-18'!$D$37</c:f>
              <c:strCache>
                <c:ptCount val="1"/>
                <c:pt idx="0">
                  <c:v>Growth '21-30</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B-5C9B-47CF-AA06-B4C15A4A8590}"/>
              </c:ext>
            </c:extLst>
          </c:dPt>
          <c:dPt>
            <c:idx val="1"/>
            <c:invertIfNegative val="0"/>
            <c:bubble3D val="0"/>
            <c:spPr>
              <a:solidFill>
                <a:srgbClr val="00B050"/>
              </a:solidFill>
              <a:ln>
                <a:noFill/>
              </a:ln>
              <a:effectLst/>
            </c:spPr>
            <c:extLst>
              <c:ext xmlns:c16="http://schemas.microsoft.com/office/drawing/2014/chart" uri="{C3380CC4-5D6E-409C-BE32-E72D297353CC}">
                <c16:uniqueId val="{0000000A-5C9B-47CF-AA06-B4C15A4A8590}"/>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5C9B-47CF-AA06-B4C15A4A8590}"/>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9-5C9B-47CF-AA06-B4C15A4A8590}"/>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1-B9DF-458A-A59F-AAA62F11747E}"/>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C-D29B-4B63-9268-2CC4893913D2}"/>
              </c:ext>
            </c:extLst>
          </c:dPt>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3-5C9B-47CF-AA06-B4C15A4A8590}"/>
              </c:ext>
            </c:extLst>
          </c:dPt>
          <c:dLbls>
            <c:dLbl>
              <c:idx val="1"/>
              <c:layout>
                <c:manualLayout>
                  <c:x val="1.1904763020693947E-3"/>
                  <c:y val="0.16939996398583443"/>
                </c:manualLayout>
              </c:layout>
              <c:tx>
                <c:rich>
                  <a:bodyPr rot="0" spcFirstLastPara="1" vertOverflow="ellipsis" vert="horz" wrap="square" anchor="ctr" anchorCtr="1"/>
                  <a:lstStyle/>
                  <a:p>
                    <a:pPr>
                      <a:defRPr sz="1800" b="1" i="0" u="none" strike="noStrike" kern="1200" baseline="0">
                        <a:solidFill>
                          <a:srgbClr val="009242"/>
                        </a:solidFill>
                        <a:latin typeface="+mn-lt"/>
                        <a:ea typeface="+mn-ea"/>
                        <a:cs typeface="+mn-cs"/>
                      </a:defRPr>
                    </a:pPr>
                    <a:fld id="{4C2F453B-139F-4B81-B507-27C699D4F148}" type="VALUE">
                      <a:rPr lang="en-US" sz="1800" b="1">
                        <a:solidFill>
                          <a:srgbClr val="009242"/>
                        </a:solidFill>
                      </a:rPr>
                      <a:pPr>
                        <a:defRPr sz="1800" b="1">
                          <a:solidFill>
                            <a:srgbClr val="009242"/>
                          </a:solidFill>
                        </a:defRPr>
                      </a:pPr>
                      <a:t>[VALUE]</a:t>
                    </a:fld>
                    <a:endParaRPr lang="en-GB"/>
                  </a:p>
                </c:rich>
              </c:tx>
              <c:spPr>
                <a:noFill/>
                <a:ln>
                  <a:noFill/>
                </a:ln>
                <a:effectLst/>
              </c:spPr>
              <c:txPr>
                <a:bodyPr rot="0" spcFirstLastPara="1" vertOverflow="ellipsis" vert="horz" wrap="square" anchor="ctr" anchorCtr="1"/>
                <a:lstStyle/>
                <a:p>
                  <a:pPr>
                    <a:defRPr sz="1800" b="1" i="0" u="none" strike="noStrike" kern="1200" baseline="0">
                      <a:solidFill>
                        <a:srgbClr val="00924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C9B-47CF-AA06-B4C15A4A8590}"/>
                </c:ext>
              </c:extLst>
            </c:dLbl>
            <c:dLbl>
              <c:idx val="2"/>
              <c:layout>
                <c:manualLayout>
                  <c:x val="-1.1904763020694382E-3"/>
                  <c:y val="0.12319997380787966"/>
                </c:manualLayout>
              </c:layout>
              <c:tx>
                <c:rich>
                  <a:bodyPr/>
                  <a:lstStyle/>
                  <a:p>
                    <a:fld id="{9B39F6EC-B6A2-4C1D-A93F-A14699A36F10}" type="VALUE">
                      <a:rPr lang="en-US" b="0">
                        <a:solidFill>
                          <a:schemeClr val="tx1">
                            <a:lumMod val="75000"/>
                            <a:lumOff val="25000"/>
                          </a:schemeClr>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9B-47CF-AA06-B4C15A4A8590}"/>
                </c:ext>
              </c:extLst>
            </c:dLbl>
            <c:dLbl>
              <c:idx val="6"/>
              <c:tx>
                <c:rich>
                  <a:bodyPr/>
                  <a:lstStyle/>
                  <a:p>
                    <a:fld id="{99A5856F-F7F1-4F9A-92F4-9133A485EB37}" type="VALUE">
                      <a:rPr lang="en-US" b="0">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DF-458A-A59F-AAA62F11747E}"/>
                </c:ext>
              </c:extLst>
            </c:dLbl>
            <c:dLbl>
              <c:idx val="9"/>
              <c:tx>
                <c:rich>
                  <a:bodyPr/>
                  <a:lstStyle/>
                  <a:p>
                    <a:fld id="{90FAF72F-EF6B-4DA3-BE13-862C9A572A27}" type="VALUE">
                      <a:rPr lang="en-US" b="1">
                        <a:solidFill>
                          <a:sysClr val="windowText" lastClr="000000"/>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9B-47CF-AA06-B4C15A4A8590}"/>
                </c:ext>
              </c:extLst>
            </c:dLbl>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'Ages 7-18'!$B$38:$B$47</c:f>
              <c:strCache>
                <c:ptCount val="10"/>
                <c:pt idx="0">
                  <c:v>EC</c:v>
                </c:pt>
                <c:pt idx="1">
                  <c:v>FS</c:v>
                </c:pt>
                <c:pt idx="2">
                  <c:v>KN</c:v>
                </c:pt>
                <c:pt idx="3">
                  <c:v>NC</c:v>
                </c:pt>
                <c:pt idx="4">
                  <c:v>NW</c:v>
                </c:pt>
                <c:pt idx="5">
                  <c:v>MP</c:v>
                </c:pt>
                <c:pt idx="6">
                  <c:v>LP</c:v>
                </c:pt>
                <c:pt idx="7">
                  <c:v>WC</c:v>
                </c:pt>
                <c:pt idx="8">
                  <c:v>GP</c:v>
                </c:pt>
                <c:pt idx="9">
                  <c:v>SA</c:v>
                </c:pt>
              </c:strCache>
            </c:strRef>
          </c:cat>
          <c:val>
            <c:numRef>
              <c:f>'Ages 7-18'!$D$38:$D$47</c:f>
              <c:numCache>
                <c:formatCode>0%</c:formatCode>
                <c:ptCount val="10"/>
                <c:pt idx="0">
                  <c:v>-0.14816507631773065</c:v>
                </c:pt>
                <c:pt idx="1">
                  <c:v>-3.7944297689984648E-2</c:v>
                </c:pt>
                <c:pt idx="2">
                  <c:v>-1.21401546013467E-2</c:v>
                </c:pt>
                <c:pt idx="3">
                  <c:v>1.314345027008537E-2</c:v>
                </c:pt>
                <c:pt idx="4">
                  <c:v>4.1176802385326096E-2</c:v>
                </c:pt>
                <c:pt idx="5">
                  <c:v>5.9180945999983275E-2</c:v>
                </c:pt>
                <c:pt idx="6">
                  <c:v>6.9483515937486973E-2</c:v>
                </c:pt>
                <c:pt idx="7">
                  <c:v>0.15239452460985897</c:v>
                </c:pt>
                <c:pt idx="8">
                  <c:v>0.27310050260286717</c:v>
                </c:pt>
                <c:pt idx="9">
                  <c:v>6.3422237008750645E-2</c:v>
                </c:pt>
              </c:numCache>
            </c:numRef>
          </c:val>
          <c:extLst>
            <c:ext xmlns:c16="http://schemas.microsoft.com/office/drawing/2014/chart" uri="{C3380CC4-5D6E-409C-BE32-E72D297353CC}">
              <c16:uniqueId val="{00000006-5C9B-47CF-AA06-B4C15A4A8590}"/>
            </c:ext>
          </c:extLst>
        </c:ser>
        <c:dLbls>
          <c:showLegendKey val="0"/>
          <c:showVal val="0"/>
          <c:showCatName val="0"/>
          <c:showSerName val="0"/>
          <c:showPercent val="0"/>
          <c:showBubbleSize val="0"/>
        </c:dLbls>
        <c:gapWidth val="55"/>
        <c:overlap val="-27"/>
        <c:axId val="80360560"/>
        <c:axId val="80346160"/>
      </c:barChart>
      <c:catAx>
        <c:axId val="803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80346160"/>
        <c:crosses val="autoZero"/>
        <c:auto val="1"/>
        <c:lblAlgn val="ctr"/>
        <c:lblOffset val="100"/>
        <c:tickMarkSkip val="1000"/>
        <c:noMultiLvlLbl val="0"/>
      </c:catAx>
      <c:valAx>
        <c:axId val="80346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8036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7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1800" dirty="0"/>
              <a:t>Projected number of school-aged children (7-18 </a:t>
            </a:r>
            <a:r>
              <a:rPr lang="en-US" sz="1800" dirty="0" err="1"/>
              <a:t>yrs</a:t>
            </a:r>
            <a:r>
              <a:rPr lang="en-US" sz="1800" dirty="0"/>
              <a:t>) in Free State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'Ages 7-18'!$C$4</c:f>
              <c:strCache>
                <c:ptCount val="1"/>
                <c:pt idx="0">
                  <c:v>FS</c:v>
                </c:pt>
              </c:strCache>
              <c:extLst xmlns:c15="http://schemas.microsoft.com/office/drawing/2012/chart"/>
            </c:strRef>
          </c:tx>
          <c:spPr>
            <a:ln w="38100" cap="rnd">
              <a:solidFill>
                <a:srgbClr val="00B050"/>
              </a:solidFill>
              <a:prstDash val="sysDash"/>
              <a:round/>
            </a:ln>
            <a:effectLst/>
          </c:spPr>
          <c:marker>
            <c:symbol val="none"/>
          </c:marker>
          <c:cat>
            <c:numRef>
              <c:f>'Ages 7-18'!$AE$1:$AW$1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extLst xmlns:c15="http://schemas.microsoft.com/office/drawing/2012/chart"/>
            </c:numRef>
          </c:cat>
          <c:val>
            <c:numRef>
              <c:f>'Ages 7-18'!$AE$4:$AW$4</c:f>
              <c:numCache>
                <c:formatCode>#\ ###\ ##0</c:formatCode>
                <c:ptCount val="19"/>
                <c:pt idx="0">
                  <c:v>592444.80000000005</c:v>
                </c:pt>
                <c:pt idx="1">
                  <c:v>594223.10000000009</c:v>
                </c:pt>
                <c:pt idx="2">
                  <c:v>598797.39999999991</c:v>
                </c:pt>
                <c:pt idx="3">
                  <c:v>608299.6</c:v>
                </c:pt>
                <c:pt idx="4">
                  <c:v>618320.4</c:v>
                </c:pt>
                <c:pt idx="5">
                  <c:v>630446.10000000009</c:v>
                </c:pt>
                <c:pt idx="6">
                  <c:v>643300.5</c:v>
                </c:pt>
                <c:pt idx="7">
                  <c:v>656755.80000000005</c:v>
                </c:pt>
                <c:pt idx="8">
                  <c:v>667998.79999999993</c:v>
                </c:pt>
                <c:pt idx="9">
                  <c:v>676489</c:v>
                </c:pt>
                <c:pt idx="10">
                  <c:v>682764.80000000005</c:v>
                </c:pt>
                <c:pt idx="11">
                  <c:v>685087.40000000014</c:v>
                </c:pt>
                <c:pt idx="12">
                  <c:v>683518</c:v>
                </c:pt>
                <c:pt idx="13">
                  <c:v>681988.7</c:v>
                </c:pt>
                <c:pt idx="14">
                  <c:v>678363.7</c:v>
                </c:pt>
                <c:pt idx="15">
                  <c:v>671481.90000000014</c:v>
                </c:pt>
                <c:pt idx="16">
                  <c:v>664481.9</c:v>
                </c:pt>
                <c:pt idx="17">
                  <c:v>657795.6</c:v>
                </c:pt>
                <c:pt idx="18">
                  <c:v>650820.1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DFD9-4117-A5C6-02A231657602}"/>
            </c:ext>
          </c:extLst>
        </c:ser>
        <c:dLbls>
          <c:showLegendKey val="0"/>
          <c:showVal val="0"/>
          <c:showCatName val="0"/>
          <c:showSerName val="0"/>
          <c:showPercent val="0"/>
          <c:showBubbleSize val="0"/>
        </c:dLbls>
        <c:smooth val="0"/>
        <c:axId val="299244479"/>
        <c:axId val="288071167"/>
        <c:extLst>
          <c:ext xmlns:c15="http://schemas.microsoft.com/office/drawing/2012/chart" uri="{02D57815-91ED-43cb-92C2-25804820EDAC}">
            <c15:filteredLineSeries>
              <c15:ser>
                <c:idx val="0"/>
                <c:order val="0"/>
                <c:tx>
                  <c:strRef>
                    <c:extLst>
                      <c:ext uri="{02D57815-91ED-43cb-92C2-25804820EDAC}">
                        <c15:formulaRef>
                          <c15:sqref>'Ages 7-18'!$C$2</c15:sqref>
                        </c15:formulaRef>
                      </c:ext>
                    </c:extLst>
                    <c:strCache>
                      <c:ptCount val="1"/>
                      <c:pt idx="0">
                        <c:v>SA</c:v>
                      </c:pt>
                    </c:strCache>
                  </c:strRef>
                </c:tx>
                <c:spPr>
                  <a:ln w="38100" cap="rnd">
                    <a:solidFill>
                      <a:schemeClr val="bg1">
                        <a:lumMod val="50000"/>
                      </a:schemeClr>
                    </a:solidFill>
                    <a:round/>
                  </a:ln>
                  <a:effectLst/>
                </c:spPr>
                <c:marker>
                  <c:symbol val="none"/>
                </c:marker>
                <c:cat>
                  <c:numRef>
                    <c:extLst>
                      <c:ex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c:ext uri="{02D57815-91ED-43cb-92C2-25804820EDAC}">
                        <c15:formulaRef>
                          <c15:sqref>'Ages 7-18'!$AE$2:$AW$2</c15:sqref>
                        </c15:formulaRef>
                      </c:ext>
                    </c:extLst>
                    <c:numCache>
                      <c:formatCode>#\ ###\ ##0</c:formatCode>
                      <c:ptCount val="19"/>
                      <c:pt idx="0">
                        <c:v>11109414</c:v>
                      </c:pt>
                      <c:pt idx="1">
                        <c:v>11172758</c:v>
                      </c:pt>
                      <c:pt idx="2">
                        <c:v>11279469</c:v>
                      </c:pt>
                      <c:pt idx="3">
                        <c:v>11426731</c:v>
                      </c:pt>
                      <c:pt idx="4">
                        <c:v>11569810</c:v>
                      </c:pt>
                      <c:pt idx="5">
                        <c:v>11731992</c:v>
                      </c:pt>
                      <c:pt idx="6">
                        <c:v>11923333</c:v>
                      </c:pt>
                      <c:pt idx="7">
                        <c:v>12131893</c:v>
                      </c:pt>
                      <c:pt idx="8">
                        <c:v>12357305</c:v>
                      </c:pt>
                      <c:pt idx="9">
                        <c:v>12557770</c:v>
                      </c:pt>
                      <c:pt idx="10">
                        <c:v>12781534</c:v>
                      </c:pt>
                      <c:pt idx="11">
                        <c:v>12979432</c:v>
                      </c:pt>
                      <c:pt idx="12">
                        <c:v>13078590</c:v>
                      </c:pt>
                      <c:pt idx="13">
                        <c:v>13146926</c:v>
                      </c:pt>
                      <c:pt idx="14">
                        <c:v>13182537</c:v>
                      </c:pt>
                      <c:pt idx="15">
                        <c:v>13186195</c:v>
                      </c:pt>
                      <c:pt idx="16">
                        <c:v>13174803</c:v>
                      </c:pt>
                      <c:pt idx="17">
                        <c:v>13162114</c:v>
                      </c:pt>
                      <c:pt idx="18">
                        <c:v>13142511</c:v>
                      </c:pt>
                    </c:numCache>
                  </c:numRef>
                </c:val>
                <c:smooth val="0"/>
                <c:extLst>
                  <c:ext xmlns:c16="http://schemas.microsoft.com/office/drawing/2014/chart" uri="{C3380CC4-5D6E-409C-BE32-E72D297353CC}">
                    <c16:uniqueId val="{00000009-DFD9-4117-A5C6-02A23165760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'Ages 7-18'!$C$3</c15:sqref>
                        </c15:formulaRef>
                      </c:ext>
                    </c:extLst>
                    <c:strCache>
                      <c:ptCount val="1"/>
                      <c:pt idx="0">
                        <c:v>EC</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7-18'!$AE$3:$AW$3</c15:sqref>
                        </c15:formulaRef>
                      </c:ext>
                    </c:extLst>
                    <c:numCache>
                      <c:formatCode>#\ ###\ ##0</c:formatCode>
                      <c:ptCount val="19"/>
                      <c:pt idx="0">
                        <c:v>1657201.6</c:v>
                      </c:pt>
                      <c:pt idx="1">
                        <c:v>1655561.2</c:v>
                      </c:pt>
                      <c:pt idx="2">
                        <c:v>1651910.7000000002</c:v>
                      </c:pt>
                      <c:pt idx="3">
                        <c:v>1647367</c:v>
                      </c:pt>
                      <c:pt idx="4">
                        <c:v>1631865.2000000002</c:v>
                      </c:pt>
                      <c:pt idx="5">
                        <c:v>1618228.1</c:v>
                      </c:pt>
                      <c:pt idx="6">
                        <c:v>1607770.6999999997</c:v>
                      </c:pt>
                      <c:pt idx="7">
                        <c:v>1599979.3000000003</c:v>
                      </c:pt>
                      <c:pt idx="8">
                        <c:v>1595122.3</c:v>
                      </c:pt>
                      <c:pt idx="9">
                        <c:v>1598475.1999999997</c:v>
                      </c:pt>
                      <c:pt idx="10">
                        <c:v>1586166.9999999998</c:v>
                      </c:pt>
                      <c:pt idx="11">
                        <c:v>1560487.5</c:v>
                      </c:pt>
                      <c:pt idx="12">
                        <c:v>1521156.6999999997</c:v>
                      </c:pt>
                      <c:pt idx="13">
                        <c:v>1479820.9</c:v>
                      </c:pt>
                      <c:pt idx="14">
                        <c:v>1440328.2999999998</c:v>
                      </c:pt>
                      <c:pt idx="15">
                        <c:v>1407002.1</c:v>
                      </c:pt>
                      <c:pt idx="16">
                        <c:v>1384297.4</c:v>
                      </c:pt>
                      <c:pt idx="17">
                        <c:v>1370642.9</c:v>
                      </c:pt>
                      <c:pt idx="18">
                        <c:v>1361637</c:v>
                      </c:pt>
                    </c:numCache>
                  </c:numRef>
                </c:val>
                <c:smooth val="0"/>
                <c:extLst xmlns:c15="http://schemas.microsoft.com/office/drawing/2012/chart">
                  <c:ext xmlns:c16="http://schemas.microsoft.com/office/drawing/2014/chart" uri="{C3380CC4-5D6E-409C-BE32-E72D297353CC}">
                    <c16:uniqueId val="{00000000-DFD9-4117-A5C6-02A23165760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'Ages 7-18'!$C$5</c15:sqref>
                        </c15:formulaRef>
                      </c:ext>
                    </c:extLst>
                    <c:strCache>
                      <c:ptCount val="1"/>
                      <c:pt idx="0">
                        <c:v>GT</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7-18'!$AE$5:$AW$5</c15:sqref>
                        </c15:formulaRef>
                      </c:ext>
                    </c:extLst>
                    <c:numCache>
                      <c:formatCode>#\ ###\ ##0</c:formatCode>
                      <c:ptCount val="19"/>
                      <c:pt idx="0">
                        <c:v>1962793.2999999998</c:v>
                      </c:pt>
                      <c:pt idx="1">
                        <c:v>1993299.7999999998</c:v>
                      </c:pt>
                      <c:pt idx="2">
                        <c:v>2044108.1</c:v>
                      </c:pt>
                      <c:pt idx="3">
                        <c:v>2095874.1</c:v>
                      </c:pt>
                      <c:pt idx="4">
                        <c:v>2143089.9</c:v>
                      </c:pt>
                      <c:pt idx="5">
                        <c:v>2187191.7999999998</c:v>
                      </c:pt>
                      <c:pt idx="6">
                        <c:v>2245875.5</c:v>
                      </c:pt>
                      <c:pt idx="7">
                        <c:v>2328267</c:v>
                      </c:pt>
                      <c:pt idx="8">
                        <c:v>2422009.5</c:v>
                      </c:pt>
                      <c:pt idx="9">
                        <c:v>2498533.2999999998</c:v>
                      </c:pt>
                      <c:pt idx="10">
                        <c:v>2618662.2000000002</c:v>
                      </c:pt>
                      <c:pt idx="11">
                        <c:v>2737184.7</c:v>
                      </c:pt>
                      <c:pt idx="12">
                        <c:v>2835847</c:v>
                      </c:pt>
                      <c:pt idx="13">
                        <c:v>2920835</c:v>
                      </c:pt>
                      <c:pt idx="14">
                        <c:v>2989793</c:v>
                      </c:pt>
                      <c:pt idx="15">
                        <c:v>3050744</c:v>
                      </c:pt>
                      <c:pt idx="16">
                        <c:v>3101472</c:v>
                      </c:pt>
                      <c:pt idx="17">
                        <c:v>3147482</c:v>
                      </c:pt>
                      <c:pt idx="18">
                        <c:v>3180884</c:v>
                      </c:pt>
                    </c:numCache>
                  </c:numRef>
                </c:val>
                <c:smooth val="0"/>
                <c:extLst xmlns:c15="http://schemas.microsoft.com/office/drawing/2012/chart">
                  <c:ext xmlns:c16="http://schemas.microsoft.com/office/drawing/2014/chart" uri="{C3380CC4-5D6E-409C-BE32-E72D297353CC}">
                    <c16:uniqueId val="{00000002-DFD9-4117-A5C6-02A23165760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'Ages 7-18'!$C$6</c15:sqref>
                        </c15:formulaRef>
                      </c:ext>
                    </c:extLst>
                    <c:strCache>
                      <c:ptCount val="1"/>
                      <c:pt idx="0">
                        <c:v>KZ</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7-18'!$AE$6:$AW$6</c15:sqref>
                        </c15:formulaRef>
                      </c:ext>
                    </c:extLst>
                    <c:numCache>
                      <c:formatCode>#\ ###\ ##0</c:formatCode>
                      <c:ptCount val="19"/>
                      <c:pt idx="0">
                        <c:v>2485821.7000000002</c:v>
                      </c:pt>
                      <c:pt idx="1">
                        <c:v>2479218.5</c:v>
                      </c:pt>
                      <c:pt idx="2">
                        <c:v>2486464.4</c:v>
                      </c:pt>
                      <c:pt idx="3">
                        <c:v>2502374.7000000002</c:v>
                      </c:pt>
                      <c:pt idx="4">
                        <c:v>2526669.2999999998</c:v>
                      </c:pt>
                      <c:pt idx="5">
                        <c:v>2558619.4000000004</c:v>
                      </c:pt>
                      <c:pt idx="6">
                        <c:v>2589195.7999999998</c:v>
                      </c:pt>
                      <c:pt idx="7">
                        <c:v>2618658.2000000002</c:v>
                      </c:pt>
                      <c:pt idx="8">
                        <c:v>2654446.6</c:v>
                      </c:pt>
                      <c:pt idx="9">
                        <c:v>2690377.6</c:v>
                      </c:pt>
                      <c:pt idx="10">
                        <c:v>2715328.7</c:v>
                      </c:pt>
                      <c:pt idx="11">
                        <c:v>2735106</c:v>
                      </c:pt>
                      <c:pt idx="12">
                        <c:v>2737774</c:v>
                      </c:pt>
                      <c:pt idx="13">
                        <c:v>2736502</c:v>
                      </c:pt>
                      <c:pt idx="14">
                        <c:v>2724651</c:v>
                      </c:pt>
                      <c:pt idx="15">
                        <c:v>2707739</c:v>
                      </c:pt>
                      <c:pt idx="16">
                        <c:v>2688937</c:v>
                      </c:pt>
                      <c:pt idx="17">
                        <c:v>2671556</c:v>
                      </c:pt>
                      <c:pt idx="18">
                        <c:v>2657716</c:v>
                      </c:pt>
                    </c:numCache>
                  </c:numRef>
                </c:val>
                <c:smooth val="0"/>
                <c:extLst xmlns:c15="http://schemas.microsoft.com/office/drawing/2012/chart">
                  <c:ext xmlns:c16="http://schemas.microsoft.com/office/drawing/2014/chart" uri="{C3380CC4-5D6E-409C-BE32-E72D297353CC}">
                    <c16:uniqueId val="{00000003-DFD9-4117-A5C6-02A23165760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'Ages 7-18'!$C$7</c15:sqref>
                        </c15:formulaRef>
                      </c:ext>
                    </c:extLst>
                    <c:strCache>
                      <c:ptCount val="1"/>
                      <c:pt idx="0">
                        <c:v>LM</c:v>
                      </c:pt>
                    </c:strCache>
                  </c:strRef>
                </c:tx>
                <c:spPr>
                  <a:ln w="38100" cap="rnd">
                    <a:solidFill>
                      <a:srgbClr val="FFC000"/>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7-18'!$AE$7:$AW$7</c15:sqref>
                        </c15:formulaRef>
                      </c:ext>
                    </c:extLst>
                    <c:numCache>
                      <c:formatCode>#\ ###\ ##0</c:formatCode>
                      <c:ptCount val="19"/>
                      <c:pt idx="0">
                        <c:v>1395864.2000000002</c:v>
                      </c:pt>
                      <c:pt idx="1">
                        <c:v>1396658.9</c:v>
                      </c:pt>
                      <c:pt idx="2">
                        <c:v>1396052.1</c:v>
                      </c:pt>
                      <c:pt idx="3">
                        <c:v>1395771.8</c:v>
                      </c:pt>
                      <c:pt idx="4">
                        <c:v>1396049.7999999998</c:v>
                      </c:pt>
                      <c:pt idx="5">
                        <c:v>1404459.5999999999</c:v>
                      </c:pt>
                      <c:pt idx="6">
                        <c:v>1418832.7999999998</c:v>
                      </c:pt>
                      <c:pt idx="7">
                        <c:v>1439874.9000000001</c:v>
                      </c:pt>
                      <c:pt idx="8">
                        <c:v>1467441.7000000002</c:v>
                      </c:pt>
                      <c:pt idx="9">
                        <c:v>1507386.3000000003</c:v>
                      </c:pt>
                      <c:pt idx="10">
                        <c:v>1535928.2999999998</c:v>
                      </c:pt>
                      <c:pt idx="11">
                        <c:v>1557230.4</c:v>
                      </c:pt>
                      <c:pt idx="12">
                        <c:v>1569695.4</c:v>
                      </c:pt>
                      <c:pt idx="13">
                        <c:v>1576594.6</c:v>
                      </c:pt>
                      <c:pt idx="14">
                        <c:v>1585695.6</c:v>
                      </c:pt>
                      <c:pt idx="15">
                        <c:v>1596571.7000000002</c:v>
                      </c:pt>
                      <c:pt idx="16">
                        <c:v>1608467.2</c:v>
                      </c:pt>
                      <c:pt idx="17">
                        <c:v>1614237.7999999998</c:v>
                      </c:pt>
                      <c:pt idx="18">
                        <c:v>1612124.7999999998</c:v>
                      </c:pt>
                    </c:numCache>
                  </c:numRef>
                </c:val>
                <c:smooth val="0"/>
                <c:extLst xmlns:c15="http://schemas.microsoft.com/office/drawing/2012/chart">
                  <c:ext xmlns:c16="http://schemas.microsoft.com/office/drawing/2014/chart" uri="{C3380CC4-5D6E-409C-BE32-E72D297353CC}">
                    <c16:uniqueId val="{00000004-DFD9-4117-A5C6-02A23165760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'Ages 7-18'!$C$8</c15:sqref>
                        </c15:formulaRef>
                      </c:ext>
                    </c:extLst>
                    <c:strCache>
                      <c:ptCount val="1"/>
                      <c:pt idx="0">
                        <c:v>MP</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7-18'!$AE$8:$AW$8</c15:sqref>
                        </c15:formulaRef>
                      </c:ext>
                    </c:extLst>
                    <c:numCache>
                      <c:formatCode>#\ ###\ ##0</c:formatCode>
                      <c:ptCount val="19"/>
                      <c:pt idx="0">
                        <c:v>977748.7</c:v>
                      </c:pt>
                      <c:pt idx="1">
                        <c:v>986089.20000000007</c:v>
                      </c:pt>
                      <c:pt idx="2">
                        <c:v>998639.3</c:v>
                      </c:pt>
                      <c:pt idx="3">
                        <c:v>1013568.4000000001</c:v>
                      </c:pt>
                      <c:pt idx="4">
                        <c:v>1026821.3999999999</c:v>
                      </c:pt>
                      <c:pt idx="5">
                        <c:v>1040528.4999999999</c:v>
                      </c:pt>
                      <c:pt idx="6">
                        <c:v>1056214.1000000001</c:v>
                      </c:pt>
                      <c:pt idx="7">
                        <c:v>1072553.1000000001</c:v>
                      </c:pt>
                      <c:pt idx="8">
                        <c:v>1090490.8</c:v>
                      </c:pt>
                      <c:pt idx="9">
                        <c:v>1100594.0999999999</c:v>
                      </c:pt>
                      <c:pt idx="10">
                        <c:v>1115015.5</c:v>
                      </c:pt>
                      <c:pt idx="11">
                        <c:v>1129643.2000000002</c:v>
                      </c:pt>
                      <c:pt idx="12">
                        <c:v>1141156</c:v>
                      </c:pt>
                      <c:pt idx="13">
                        <c:v>1151673.1000000001</c:v>
                      </c:pt>
                      <c:pt idx="14">
                        <c:v>1159263.6000000001</c:v>
                      </c:pt>
                      <c:pt idx="15">
                        <c:v>1162685.6000000001</c:v>
                      </c:pt>
                      <c:pt idx="16">
                        <c:v>1162032</c:v>
                      </c:pt>
                      <c:pt idx="17">
                        <c:v>1163525.1000000001</c:v>
                      </c:pt>
                      <c:pt idx="18">
                        <c:v>1165728.3</c:v>
                      </c:pt>
                    </c:numCache>
                  </c:numRef>
                </c:val>
                <c:smooth val="0"/>
                <c:extLst xmlns:c15="http://schemas.microsoft.com/office/drawing/2012/chart">
                  <c:ext xmlns:c16="http://schemas.microsoft.com/office/drawing/2014/chart" uri="{C3380CC4-5D6E-409C-BE32-E72D297353CC}">
                    <c16:uniqueId val="{00000005-DFD9-4117-A5C6-02A23165760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'Ages 7-18'!$C$9</c15:sqref>
                        </c15:formulaRef>
                      </c:ext>
                    </c:extLst>
                    <c:strCache>
                      <c:ptCount val="1"/>
                      <c:pt idx="0">
                        <c:v>NC</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7-18'!$AE$9:$AW$9</c15:sqref>
                        </c15:formulaRef>
                      </c:ext>
                    </c:extLst>
                    <c:numCache>
                      <c:formatCode>#\ ###\ ##0</c:formatCode>
                      <c:ptCount val="19"/>
                      <c:pt idx="0">
                        <c:v>254075.45</c:v>
                      </c:pt>
                      <c:pt idx="1">
                        <c:v>255820.76</c:v>
                      </c:pt>
                      <c:pt idx="2">
                        <c:v>260056.02000000002</c:v>
                      </c:pt>
                      <c:pt idx="3">
                        <c:v>263311.01</c:v>
                      </c:pt>
                      <c:pt idx="4">
                        <c:v>265286.78000000003</c:v>
                      </c:pt>
                      <c:pt idx="5">
                        <c:v>267626.77999999997</c:v>
                      </c:pt>
                      <c:pt idx="6">
                        <c:v>270234.59999999998</c:v>
                      </c:pt>
                      <c:pt idx="7">
                        <c:v>271986.33999999997</c:v>
                      </c:pt>
                      <c:pt idx="8">
                        <c:v>273870.46000000002</c:v>
                      </c:pt>
                      <c:pt idx="9">
                        <c:v>277560.30000000005</c:v>
                      </c:pt>
                      <c:pt idx="10">
                        <c:v>279606.90000000002</c:v>
                      </c:pt>
                      <c:pt idx="11">
                        <c:v>281234.59999999998</c:v>
                      </c:pt>
                      <c:pt idx="12">
                        <c:v>282346.90000000002</c:v>
                      </c:pt>
                      <c:pt idx="13">
                        <c:v>283285</c:v>
                      </c:pt>
                      <c:pt idx="14">
                        <c:v>282545.30000000005</c:v>
                      </c:pt>
                      <c:pt idx="15">
                        <c:v>282887.3</c:v>
                      </c:pt>
                      <c:pt idx="16">
                        <c:v>282654.19999999995</c:v>
                      </c:pt>
                      <c:pt idx="17">
                        <c:v>282093.30000000005</c:v>
                      </c:pt>
                      <c:pt idx="18">
                        <c:v>281208.40000000002</c:v>
                      </c:pt>
                    </c:numCache>
                  </c:numRef>
                </c:val>
                <c:smooth val="0"/>
                <c:extLst xmlns:c15="http://schemas.microsoft.com/office/drawing/2012/chart">
                  <c:ext xmlns:c16="http://schemas.microsoft.com/office/drawing/2014/chart" uri="{C3380CC4-5D6E-409C-BE32-E72D297353CC}">
                    <c16:uniqueId val="{00000006-DFD9-4117-A5C6-02A23165760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'Ages 7-18'!$C$10</c15:sqref>
                        </c15:formulaRef>
                      </c:ext>
                    </c:extLst>
                    <c:strCache>
                      <c:ptCount val="1"/>
                      <c:pt idx="0">
                        <c:v>NW</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7-18'!$AE$10:$AW$10</c15:sqref>
                        </c15:formulaRef>
                      </c:ext>
                    </c:extLst>
                    <c:numCache>
                      <c:formatCode>#\ ###\ ##0</c:formatCode>
                      <c:ptCount val="19"/>
                      <c:pt idx="0">
                        <c:v>742943.1</c:v>
                      </c:pt>
                      <c:pt idx="1">
                        <c:v>749988.79999999993</c:v>
                      </c:pt>
                      <c:pt idx="2">
                        <c:v>756915.6</c:v>
                      </c:pt>
                      <c:pt idx="3">
                        <c:v>775506.10000000009</c:v>
                      </c:pt>
                      <c:pt idx="4">
                        <c:v>795331</c:v>
                      </c:pt>
                      <c:pt idx="5">
                        <c:v>816401.90000000014</c:v>
                      </c:pt>
                      <c:pt idx="6">
                        <c:v>838958.2</c:v>
                      </c:pt>
                      <c:pt idx="7">
                        <c:v>862773.49999999988</c:v>
                      </c:pt>
                      <c:pt idx="8">
                        <c:v>882504.8</c:v>
                      </c:pt>
                      <c:pt idx="9">
                        <c:v>893529.8</c:v>
                      </c:pt>
                      <c:pt idx="10">
                        <c:v>915328.90000000014</c:v>
                      </c:pt>
                      <c:pt idx="11">
                        <c:v>932704.60000000009</c:v>
                      </c:pt>
                      <c:pt idx="12">
                        <c:v>941529</c:v>
                      </c:pt>
                      <c:pt idx="13">
                        <c:v>948191.79999999981</c:v>
                      </c:pt>
                      <c:pt idx="14">
                        <c:v>954250.4</c:v>
                      </c:pt>
                      <c:pt idx="15">
                        <c:v>951268.89999999991</c:v>
                      </c:pt>
                      <c:pt idx="16">
                        <c:v>945177.8</c:v>
                      </c:pt>
                      <c:pt idx="17">
                        <c:v>937962.1</c:v>
                      </c:pt>
                      <c:pt idx="18">
                        <c:v>930322.5</c:v>
                      </c:pt>
                    </c:numCache>
                  </c:numRef>
                </c:val>
                <c:smooth val="0"/>
                <c:extLst xmlns:c15="http://schemas.microsoft.com/office/drawing/2012/chart">
                  <c:ext xmlns:c16="http://schemas.microsoft.com/office/drawing/2014/chart" uri="{C3380CC4-5D6E-409C-BE32-E72D297353CC}">
                    <c16:uniqueId val="{00000007-DFD9-4117-A5C6-02A23165760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'Ages 7-18'!$C$11</c15:sqref>
                        </c15:formulaRef>
                      </c:ext>
                    </c:extLst>
                    <c:strCache>
                      <c:ptCount val="1"/>
                      <c:pt idx="0">
                        <c:v>WC</c:v>
                      </c:pt>
                    </c:strCache>
                  </c:strRef>
                </c:tx>
                <c:spPr>
                  <a:ln w="22225"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7-18'!$AE$11:$AW$11</c15:sqref>
                        </c15:formulaRef>
                      </c:ext>
                    </c:extLst>
                    <c:numCache>
                      <c:formatCode>#\ ###\ ##0</c:formatCode>
                      <c:ptCount val="19"/>
                      <c:pt idx="0">
                        <c:v>1068009.3</c:v>
                      </c:pt>
                      <c:pt idx="1">
                        <c:v>1084595.7</c:v>
                      </c:pt>
                      <c:pt idx="2">
                        <c:v>1109812.9000000001</c:v>
                      </c:pt>
                      <c:pt idx="3">
                        <c:v>1141499.8999999999</c:v>
                      </c:pt>
                      <c:pt idx="4">
                        <c:v>1171850.3999999999</c:v>
                      </c:pt>
                      <c:pt idx="5">
                        <c:v>1199307.3</c:v>
                      </c:pt>
                      <c:pt idx="6">
                        <c:v>1226265.2</c:v>
                      </c:pt>
                      <c:pt idx="7">
                        <c:v>1254191.6000000001</c:v>
                      </c:pt>
                      <c:pt idx="8">
                        <c:v>1281201.5</c:v>
                      </c:pt>
                      <c:pt idx="9">
                        <c:v>1298800.6000000001</c:v>
                      </c:pt>
                      <c:pt idx="10">
                        <c:v>1331324.6000000001</c:v>
                      </c:pt>
                      <c:pt idx="11">
                        <c:v>1367974.7999999998</c:v>
                      </c:pt>
                      <c:pt idx="12">
                        <c:v>1400690</c:v>
                      </c:pt>
                      <c:pt idx="13">
                        <c:v>1428122</c:v>
                      </c:pt>
                      <c:pt idx="14">
                        <c:v>1447716.5</c:v>
                      </c:pt>
                      <c:pt idx="15">
                        <c:v>1463311.7000000002</c:v>
                      </c:pt>
                      <c:pt idx="16">
                        <c:v>1477196.9</c:v>
                      </c:pt>
                      <c:pt idx="17">
                        <c:v>1487874.5</c:v>
                      </c:pt>
                      <c:pt idx="18">
                        <c:v>1496730.6999999997</c:v>
                      </c:pt>
                    </c:numCache>
                  </c:numRef>
                </c:val>
                <c:smooth val="0"/>
                <c:extLst xmlns:c15="http://schemas.microsoft.com/office/drawing/2012/chart">
                  <c:ext xmlns:c16="http://schemas.microsoft.com/office/drawing/2014/chart" uri="{C3380CC4-5D6E-409C-BE32-E72D297353CC}">
                    <c16:uniqueId val="{00000008-DFD9-4117-A5C6-02A231657602}"/>
                  </c:ext>
                </c:extLst>
              </c15:ser>
            </c15:filteredLineSeries>
          </c:ext>
        </c:extLst>
      </c:lineChart>
      <c:catAx>
        <c:axId val="299244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71167"/>
        <c:crosses val="autoZero"/>
        <c:auto val="1"/>
        <c:lblAlgn val="ctr"/>
        <c:lblOffset val="100"/>
        <c:noMultiLvlLbl val="0"/>
      </c:catAx>
      <c:valAx>
        <c:axId val="2880711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244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'Unit Costs_Unadjusted'!$Y$22</c:f>
              <c:strCache>
                <c:ptCount val="1"/>
                <c:pt idx="0">
                  <c:v>FS</c:v>
                </c:pt>
              </c:strCache>
              <c:extLst xmlns:c15="http://schemas.microsoft.com/office/drawing/2012/chart"/>
            </c:strRef>
          </c:tx>
          <c:spPr>
            <a:ln w="38100" cap="rnd">
              <a:solidFill>
                <a:srgbClr val="00B050"/>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Costs_Unadjusted'!$Y$23:$Y$31</c:f>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40AD-40E6-93B2-EB9343921347}"/>
            </c:ext>
          </c:extLst>
        </c:ser>
        <c:ser>
          <c:idx val="9"/>
          <c:order val="9"/>
          <c:tx>
            <c:strRef>
              <c:f>'Unit Costs_Unadjusted'!$AG$22</c:f>
              <c:strCache>
                <c:ptCount val="1"/>
                <c:pt idx="0">
                  <c:v>SA</c:v>
                </c:pt>
              </c:strCache>
            </c:strRef>
          </c:tx>
          <c:spPr>
            <a:ln w="41275" cap="rnd">
              <a:solidFill>
                <a:schemeClr val="bg1">
                  <a:lumMod val="50000"/>
                </a:schemeClr>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Costs_Unadjusted'!$AG$23:$AG$31</c:f>
              <c:numCache>
                <c:formatCode>#\ ###\ ###\ ##0</c:formatCode>
                <c:ptCount val="9"/>
                <c:pt idx="0">
                  <c:v>463745.52089990099</c:v>
                </c:pt>
                <c:pt idx="1">
                  <c:v>464756.9975024797</c:v>
                </c:pt>
                <c:pt idx="2">
                  <c:v>465363.99158493092</c:v>
                </c:pt>
                <c:pt idx="3">
                  <c:v>465772.36636250746</c:v>
                </c:pt>
                <c:pt idx="4">
                  <c:v>465872.44774147874</c:v>
                </c:pt>
                <c:pt idx="5">
                  <c:v>465879.14195474668</c:v>
                </c:pt>
                <c:pt idx="6">
                  <c:v>465655.42213708139</c:v>
                </c:pt>
                <c:pt idx="7">
                  <c:v>465341.78191762604</c:v>
                </c:pt>
                <c:pt idx="8">
                  <c:v>464872.80390877812</c:v>
                </c:pt>
              </c:numCache>
            </c:numRef>
          </c:val>
          <c:smooth val="0"/>
          <c:extLst>
            <c:ext xmlns:c16="http://schemas.microsoft.com/office/drawing/2014/chart" uri="{C3380CC4-5D6E-409C-BE32-E72D297353CC}">
              <c16:uniqueId val="{00000001-40AD-40E6-93B2-EB9343921347}"/>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Costs_Unadjusted'!$X$22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Costs_Unadjusted'!$X$23:$X$31</c15:sqref>
                        </c15:formulaRef>
                      </c:ext>
                    </c:extLst>
                    <c:numCache>
                      <c:formatCode>#,##0</c:formatCode>
                      <c:ptCount val="9"/>
                      <c:pt idx="0">
                        <c:v>475712.43952273653</c:v>
                      </c:pt>
                      <c:pt idx="1">
                        <c:v>476152.82624464761</c:v>
                      </c:pt>
                      <c:pt idx="2">
                        <c:v>476246.10320697876</c:v>
                      </c:pt>
                      <c:pt idx="3">
                        <c:v>476139.17488660233</c:v>
                      </c:pt>
                      <c:pt idx="4">
                        <c:v>475760.68713183008</c:v>
                      </c:pt>
                      <c:pt idx="5">
                        <c:v>475203.86711755046</c:v>
                      </c:pt>
                      <c:pt idx="6">
                        <c:v>474296.49063623254</c:v>
                      </c:pt>
                      <c:pt idx="7">
                        <c:v>473230.3209384731</c:v>
                      </c:pt>
                      <c:pt idx="8">
                        <c:v>472094.60721642623</c:v>
                      </c:pt>
                    </c:numCache>
                  </c:numRef>
                </c:val>
                <c:smooth val="0"/>
                <c:extLst>
                  <c:ext xmlns:c16="http://schemas.microsoft.com/office/drawing/2014/chart" uri="{C3380CC4-5D6E-409C-BE32-E72D297353CC}">
                    <c16:uniqueId val="{00000002-40AD-40E6-93B2-EB934392134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Costs_Unadjusted'!$Z$22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Costs_Unadjusted'!$Z$23:$Z$31</c15:sqref>
                        </c15:formulaRef>
                      </c:ext>
                    </c:extLst>
                    <c:numCache>
                      <c:formatCode>#,##0</c:formatCode>
                      <c:ptCount val="9"/>
                      <c:pt idx="0">
                        <c:v>451123.21270669252</c:v>
                      </c:pt>
                      <c:pt idx="1">
                        <c:v>453182.027812468</c:v>
                      </c:pt>
                      <c:pt idx="2">
                        <c:v>454799.11269070703</c:v>
                      </c:pt>
                      <c:pt idx="3">
                        <c:v>456238.6547589901</c:v>
                      </c:pt>
                      <c:pt idx="4">
                        <c:v>457192.35907942138</c:v>
                      </c:pt>
                      <c:pt idx="5">
                        <c:v>457973.80044524372</c:v>
                      </c:pt>
                      <c:pt idx="6">
                        <c:v>458506.67791800934</c:v>
                      </c:pt>
                      <c:pt idx="7">
                        <c:v>458898.82295186655</c:v>
                      </c:pt>
                      <c:pt idx="8">
                        <c:v>458949.20683284698</c:v>
                      </c:pt>
                    </c:numCache>
                  </c:numRef>
                </c:val>
                <c:smooth val="0"/>
                <c:extLst xmlns:c15="http://schemas.microsoft.com/office/drawing/2012/chart">
                  <c:ext xmlns:c16="http://schemas.microsoft.com/office/drawing/2014/chart" uri="{C3380CC4-5D6E-409C-BE32-E72D297353CC}">
                    <c16:uniqueId val="{00000004-40AD-40E6-93B2-EB934392134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Costs_Unadjusted'!$AA$22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5-40AD-40E6-93B2-EB934392134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Costs_Unadjusted'!$AB$22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Costs_Unadjusted'!$AB$23:$AB$31</c15:sqref>
                        </c15:formulaRef>
                      </c:ext>
                    </c:extLst>
                    <c:numCache>
                      <c:formatCode>#,##0</c:formatCode>
                      <c:ptCount val="9"/>
                      <c:pt idx="0">
                        <c:v>469549.28524177842</c:v>
                      </c:pt>
                      <c:pt idx="1">
                        <c:v>468587.83366708312</c:v>
                      </c:pt>
                      <c:pt idx="2">
                        <c:v>467096.96654040384</c:v>
                      </c:pt>
                      <c:pt idx="3">
                        <c:v>465446.18732592964</c:v>
                      </c:pt>
                      <c:pt idx="4">
                        <c:v>463798.6808339</c:v>
                      </c:pt>
                      <c:pt idx="5">
                        <c:v>462216.18411319499</c:v>
                      </c:pt>
                      <c:pt idx="6">
                        <c:v>460335.85789323738</c:v>
                      </c:pt>
                      <c:pt idx="7">
                        <c:v>458650.56463936518</c:v>
                      </c:pt>
                      <c:pt idx="8">
                        <c:v>457167.69734748203</c:v>
                      </c:pt>
                    </c:numCache>
                  </c:numRef>
                </c:val>
                <c:smooth val="0"/>
                <c:extLst xmlns:c15="http://schemas.microsoft.com/office/drawing/2012/chart">
                  <c:ext xmlns:c16="http://schemas.microsoft.com/office/drawing/2014/chart" uri="{C3380CC4-5D6E-409C-BE32-E72D297353CC}">
                    <c16:uniqueId val="{00000000-40AD-40E6-93B2-EB934392134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Costs_Unadjusted'!$AC$22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6-40AD-40E6-93B2-EB934392134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Costs_Unadjusted'!$AD$22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7-40AD-40E6-93B2-EB934392134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Costs_Unadjusted'!$AE$22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8-40AD-40E6-93B2-EB934392134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Costs_Unadjusted'!$AF$22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Costs_Unadjusted'!$AF$23:$AF$31</c15:sqref>
                        </c15:formulaRef>
                      </c:ext>
                    </c:extLst>
                    <c:numCache>
                      <c:formatCode>#,##0</c:formatCode>
                      <c:ptCount val="9"/>
                      <c:pt idx="0">
                        <c:v>462256.68117429153</c:v>
                      </c:pt>
                      <c:pt idx="1">
                        <c:v>461857.93918197887</c:v>
                      </c:pt>
                      <c:pt idx="2">
                        <c:v>461251.91869616677</c:v>
                      </c:pt>
                      <c:pt idx="3">
                        <c:v>460600.32563729252</c:v>
                      </c:pt>
                      <c:pt idx="4">
                        <c:v>459769.90469987359</c:v>
                      </c:pt>
                      <c:pt idx="5">
                        <c:v>459088.42221537884</c:v>
                      </c:pt>
                      <c:pt idx="6">
                        <c:v>458424.19248543819</c:v>
                      </c:pt>
                      <c:pt idx="7">
                        <c:v>457898.0817921086</c:v>
                      </c:pt>
                      <c:pt idx="8">
                        <c:v>457353.07080909901</c:v>
                      </c:pt>
                    </c:numCache>
                  </c:numRef>
                </c:val>
                <c:smooth val="0"/>
                <c:extLst xmlns:c15="http://schemas.microsoft.com/office/drawing/2012/chart">
                  <c:ext xmlns:c16="http://schemas.microsoft.com/office/drawing/2014/chart" uri="{C3380CC4-5D6E-409C-BE32-E72D297353CC}">
                    <c16:uniqueId val="{00000009-40AD-40E6-93B2-EB9343921347}"/>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490000"/>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Costs_Adjusted'!$X$61:$X$69</c:f>
              <c:numCache>
                <c:formatCode>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ser>
        <c:ser>
          <c:idx val="1"/>
          <c:order val="1"/>
          <c:tx>
            <c:strRef>
              <c:f>'Unit Costs_Adjusted'!$Y$22</c:f>
              <c:strCache>
                <c:ptCount val="1"/>
                <c:pt idx="0">
                  <c:v>FS</c:v>
                </c:pt>
              </c:strCache>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Costs_Adjusted'!$Y$61:$Y$69</c:f>
              <c:numCache>
                <c:formatCode>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c:ext xmlns:c16="http://schemas.microsoft.com/office/drawing/2014/chart" uri="{C3380CC4-5D6E-409C-BE32-E72D297353CC}">
              <c16:uniqueId val="{00000001-5EBD-4D00-BEE9-C5E0ABF7D008}"/>
            </c:ext>
          </c:extLst>
        </c:ser>
        <c:ser>
          <c:idx val="2"/>
          <c:order val="2"/>
          <c:tx>
            <c:strRef>
              <c:f>'Unit Costs_Adjusted'!$Z$22</c:f>
              <c:strCache>
                <c:ptCount val="1"/>
                <c:pt idx="0">
                  <c:v>GP</c:v>
                </c:pt>
              </c:strCache>
            </c:strRef>
          </c:tx>
          <c:spPr>
            <a:ln w="3810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Costs_Adjusted'!$Z$61:$Z$69</c:f>
              <c:numCache>
                <c:formatCode>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c:ext xmlns:c16="http://schemas.microsoft.com/office/drawing/2014/chart" uri="{C3380CC4-5D6E-409C-BE32-E72D297353CC}">
              <c16:uniqueId val="{00000002-5EBD-4D00-BEE9-C5E0ABF7D008}"/>
            </c:ext>
          </c:extLst>
        </c:ser>
        <c:ser>
          <c:idx val="3"/>
          <c:order val="3"/>
          <c:tx>
            <c:strRef>
              <c:f>'Unit Costs_Adjusted'!$AA$22</c:f>
              <c:strCache>
                <c:ptCount val="1"/>
                <c:pt idx="0">
                  <c:v>KN</c:v>
                </c:pt>
              </c:strCache>
            </c:strRef>
          </c:tx>
          <c:spPr>
            <a:ln w="38100" cap="rnd">
              <a:solidFill>
                <a:srgbClr val="00B0F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Costs_Adjusted'!$AA$61:$AA$69</c:f>
              <c:numCache>
                <c:formatCode>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c:ext xmlns:c16="http://schemas.microsoft.com/office/drawing/2014/chart" uri="{C3380CC4-5D6E-409C-BE32-E72D297353CC}">
              <c16:uniqueId val="{00000003-5EBD-4D00-BEE9-C5E0ABF7D008}"/>
            </c:ext>
          </c:extLst>
        </c:ser>
        <c:ser>
          <c:idx val="4"/>
          <c:order val="4"/>
          <c:tx>
            <c:strRef>
              <c:f>'Unit Costs_Adjusted'!$AB$22</c:f>
              <c:strCache>
                <c:ptCount val="1"/>
                <c:pt idx="0">
                  <c:v>LP</c:v>
                </c:pt>
              </c:strCache>
            </c:strRef>
          </c:tx>
          <c:spPr>
            <a:ln w="3810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Costs_Adjusted'!$AB$61:$AB$69</c:f>
              <c:numCache>
                <c:formatCode>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c:ext xmlns:c16="http://schemas.microsoft.com/office/drawing/2014/chart" uri="{C3380CC4-5D6E-409C-BE32-E72D297353CC}">
              <c16:uniqueId val="{00000004-5EBD-4D00-BEE9-C5E0ABF7D008}"/>
            </c:ext>
          </c:extLst>
        </c:ser>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c:ext xmlns:c16="http://schemas.microsoft.com/office/drawing/2014/chart" uri="{C3380CC4-5D6E-409C-BE32-E72D297353CC}">
              <c16:uniqueId val="{00000005-5EBD-4D00-BEE9-C5E0ABF7D008}"/>
            </c:ext>
          </c:extLst>
        </c:ser>
        <c:ser>
          <c:idx val="6"/>
          <c:order val="6"/>
          <c:tx>
            <c:strRef>
              <c:f>'Unit Costs_Adjusted'!$AD$22</c:f>
              <c:strCache>
                <c:ptCount val="1"/>
                <c:pt idx="0">
                  <c:v>NC</c:v>
                </c:pt>
              </c:strCache>
            </c:strRef>
          </c:tx>
          <c:spPr>
            <a:ln w="1905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Costs_Adjusted'!$AD$61:$AD$69</c:f>
              <c:numCache>
                <c:formatCode>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c:ext xmlns:c16="http://schemas.microsoft.com/office/drawing/2014/chart" uri="{C3380CC4-5D6E-409C-BE32-E72D297353CC}">
              <c16:uniqueId val="{00000006-5EBD-4D00-BEE9-C5E0ABF7D008}"/>
            </c:ext>
          </c:extLst>
        </c:ser>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c:ext xmlns:c16="http://schemas.microsoft.com/office/drawing/2014/chart" uri="{C3380CC4-5D6E-409C-BE32-E72D297353CC}">
              <c16:uniqueId val="{00000007-5EBD-4D00-BEE9-C5E0ABF7D008}"/>
            </c:ext>
          </c:extLst>
        </c:ser>
        <c:ser>
          <c:idx val="8"/>
          <c:order val="8"/>
          <c:tx>
            <c:strRef>
              <c:f>'Unit Costs_Adjusted'!$AF$22</c:f>
              <c:strCache>
                <c:ptCount val="1"/>
                <c:pt idx="0">
                  <c:v>WC</c:v>
                </c:pt>
              </c:strCache>
            </c:strRef>
          </c:tx>
          <c:spPr>
            <a:ln w="1905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Costs_Adjusted'!$AF$61:$AF$69</c:f>
              <c:numCache>
                <c:formatCode>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c:ext xmlns:c16="http://schemas.microsoft.com/office/drawing/2014/chart" uri="{C3380CC4-5D6E-409C-BE32-E72D297353CC}">
              <c16:uniqueId val="{00000008-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'Unit Costs_Adjusted'!$Y$22</c:f>
              <c:strCache>
                <c:ptCount val="1"/>
                <c:pt idx="0">
                  <c:v>FS</c:v>
                </c:pt>
              </c:strCache>
              <c:extLst xmlns:c15="http://schemas.microsoft.com/office/drawing/2012/chart"/>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Costs_Adjusted'!$Y$61:$Y$69</c:f>
              <c:numCache>
                <c:formatCode>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Costs_Adjusted'!$X$61:$X$69</c15:sqref>
                        </c15:formulaRef>
                      </c:ext>
                    </c:extLst>
                    <c:numCache>
                      <c:formatCode>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Costs_Adjusted'!$Z$61:$Z$69</c15:sqref>
                        </c15:formulaRef>
                      </c:ext>
                    </c:extLst>
                    <c:numCache>
                      <c:formatCode>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xmlns:c15="http://schemas.microsoft.com/office/drawing/2012/chart">
                  <c:ext xmlns:c16="http://schemas.microsoft.com/office/drawing/2014/chart" uri="{C3380CC4-5D6E-409C-BE32-E72D297353CC}">
                    <c16:uniqueId val="{00000002-5EBD-4D00-BEE9-C5E0ABF7D00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Costs_Adjusted'!$AA$61:$AA$69</c15:sqref>
                        </c15:formulaRef>
                      </c:ext>
                    </c:extLst>
                    <c:numCache>
                      <c:formatCode>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xmlns:c15="http://schemas.microsoft.com/office/drawing/2012/chart">
                  <c:ext xmlns:c16="http://schemas.microsoft.com/office/drawing/2014/chart" uri="{C3380CC4-5D6E-409C-BE32-E72D297353CC}">
                    <c16:uniqueId val="{00000003-5EBD-4D00-BEE9-C5E0ABF7D00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Costs_Adjusted'!$AB$22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Costs_Adjusted'!$AB$61:$AB$69</c15:sqref>
                        </c15:formulaRef>
                      </c:ext>
                    </c:extLst>
                    <c:numCache>
                      <c:formatCode>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xmlns:c15="http://schemas.microsoft.com/office/drawing/2012/chart">
                  <c:ext xmlns:c16="http://schemas.microsoft.com/office/drawing/2014/chart" uri="{C3380CC4-5D6E-409C-BE32-E72D297353CC}">
                    <c16:uniqueId val="{00000004-5EBD-4D00-BEE9-C5E0ABF7D00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Costs_Adjusted'!$AC$61:$AC$69</c15:sqref>
                        </c15:formulaRef>
                      </c:ext>
                    </c:extLst>
                    <c:numCache>
                      <c:formatCode>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xmlns:c15="http://schemas.microsoft.com/office/drawing/2012/chart">
                  <c:ext xmlns:c16="http://schemas.microsoft.com/office/drawing/2014/chart" uri="{C3380CC4-5D6E-409C-BE32-E72D297353CC}">
                    <c16:uniqueId val="{00000005-5EBD-4D00-BEE9-C5E0ABF7D00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Costs_Adjusted'!$AD$61:$AD$69</c15:sqref>
                        </c15:formulaRef>
                      </c:ext>
                    </c:extLst>
                    <c:numCache>
                      <c:formatCode>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xmlns:c15="http://schemas.microsoft.com/office/drawing/2012/chart">
                  <c:ext xmlns:c16="http://schemas.microsoft.com/office/drawing/2014/chart" uri="{C3380CC4-5D6E-409C-BE32-E72D297353CC}">
                    <c16:uniqueId val="{00000006-5EBD-4D00-BEE9-C5E0ABF7D008}"/>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Costs_Adjusted'!$AE$61:$AE$69</c15:sqref>
                        </c15:formulaRef>
                      </c:ext>
                    </c:extLst>
                    <c:numCache>
                      <c:formatCode>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xmlns:c15="http://schemas.microsoft.com/office/drawing/2012/chart">
                  <c:ext xmlns:c16="http://schemas.microsoft.com/office/drawing/2014/chart" uri="{C3380CC4-5D6E-409C-BE32-E72D297353CC}">
                    <c16:uniqueId val="{00000007-5EBD-4D00-BEE9-C5E0ABF7D00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Costs_Adjusted'!$AF$61:$AF$69</c15:sqref>
                        </c15:formulaRef>
                      </c:ext>
                    </c:extLst>
                    <c:numCache>
                      <c:formatCode>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xmlns:c15="http://schemas.microsoft.com/office/drawing/2012/chart">
                  <c:ext xmlns:c16="http://schemas.microsoft.com/office/drawing/2014/chart" uri="{C3380CC4-5D6E-409C-BE32-E72D297353CC}">
                    <c16:uniqueId val="{00000008-5EBD-4D00-BEE9-C5E0ABF7D008}"/>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'Unit Costs_Adjusted'!$C$22</c:f>
              <c:strCache>
                <c:ptCount val="1"/>
                <c:pt idx="0">
                  <c:v>FS</c:v>
                </c:pt>
              </c:strCache>
              <c:extLst xmlns:c15="http://schemas.microsoft.com/office/drawing/2012/chart"/>
            </c:strRef>
          </c:tx>
          <c:spPr>
            <a:ln w="38100" cap="rnd">
              <a:solidFill>
                <a:srgbClr val="00B05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Costs_Adjusted'!$C$23:$C$31</c:f>
              <c:numCache>
                <c:formatCode>#,##0</c:formatCode>
                <c:ptCount val="9"/>
                <c:pt idx="0">
                  <c:v>420236.64934882807</c:v>
                </c:pt>
                <c:pt idx="1">
                  <c:v>421938.08865094552</c:v>
                </c:pt>
                <c:pt idx="2">
                  <c:v>423240.99128698348</c:v>
                </c:pt>
                <c:pt idx="3">
                  <c:v>424387.19682532555</c:v>
                </c:pt>
                <c:pt idx="4">
                  <c:v>425282.94947282097</c:v>
                </c:pt>
                <c:pt idx="5">
                  <c:v>426164.00407871057</c:v>
                </c:pt>
                <c:pt idx="6">
                  <c:v>427057.20125230122</c:v>
                </c:pt>
                <c:pt idx="7">
                  <c:v>427963.65846497624</c:v>
                </c:pt>
                <c:pt idx="8">
                  <c:v>428701.82970927277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57F2-49DA-97CD-FFC26F5DAFAE}"/>
            </c:ext>
          </c:extLst>
        </c:ser>
        <c:ser>
          <c:idx val="9"/>
          <c:order val="9"/>
          <c:tx>
            <c:strRef>
              <c:f>'Unit Costs_Adjusted'!$K$22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Costs_Adjusted'!$K$23:$K$31</c:f>
              <c:numCache>
                <c:formatCode>#\ ###\ ###\ ##0</c:formatCode>
                <c:ptCount val="9"/>
                <c:pt idx="0">
                  <c:v>421578.56846976286</c:v>
                </c:pt>
                <c:pt idx="1">
                  <c:v>422971.33276772365</c:v>
                </c:pt>
                <c:pt idx="2">
                  <c:v>423929.83443068794</c:v>
                </c:pt>
                <c:pt idx="3">
                  <c:v>424692.50236958038</c:v>
                </c:pt>
                <c:pt idx="4">
                  <c:v>425190.00904472888</c:v>
                </c:pt>
                <c:pt idx="5">
                  <c:v>425590.7281550442</c:v>
                </c:pt>
                <c:pt idx="6">
                  <c:v>425808.87445678737</c:v>
                </c:pt>
                <c:pt idx="7">
                  <c:v>426023.70505211316</c:v>
                </c:pt>
                <c:pt idx="8">
                  <c:v>426112.95019737299</c:v>
                </c:pt>
              </c:numCache>
            </c:numRef>
          </c:val>
          <c:smooth val="0"/>
          <c:extLst>
            <c:ext xmlns:c16="http://schemas.microsoft.com/office/drawing/2014/chart" uri="{C3380CC4-5D6E-409C-BE32-E72D297353CC}">
              <c16:uniqueId val="{00000009-57F2-49DA-97CD-FFC26F5DAFAE}"/>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Costs_Adjusted'!$B$22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Costs_Adjusted'!$B$23:$B$31</c15:sqref>
                        </c15:formulaRef>
                      </c:ext>
                    </c:extLst>
                    <c:numCache>
                      <c:formatCode>#,##0</c:formatCode>
                      <c:ptCount val="9"/>
                      <c:pt idx="0">
                        <c:v>427097.8334989599</c:v>
                      </c:pt>
                      <c:pt idx="1">
                        <c:v>428818.11735196615</c:v>
                      </c:pt>
                      <c:pt idx="2">
                        <c:v>430091.15619645768</c:v>
                      </c:pt>
                      <c:pt idx="3">
                        <c:v>431201.96379511687</c:v>
                      </c:pt>
                      <c:pt idx="4">
                        <c:v>431899.1364343302</c:v>
                      </c:pt>
                      <c:pt idx="5">
                        <c:v>432385.07681308489</c:v>
                      </c:pt>
                      <c:pt idx="6">
                        <c:v>432467.0902814258</c:v>
                      </c:pt>
                      <c:pt idx="7">
                        <c:v>432376.28012678929</c:v>
                      </c:pt>
                      <c:pt idx="8">
                        <c:v>432239.64476698905</c:v>
                      </c:pt>
                    </c:numCache>
                  </c:numRef>
                </c:val>
                <c:smooth val="0"/>
                <c:extLst>
                  <c:ext xmlns:c16="http://schemas.microsoft.com/office/drawing/2014/chart" uri="{C3380CC4-5D6E-409C-BE32-E72D297353CC}">
                    <c16:uniqueId val="{00000000-57F2-49DA-97CD-FFC26F5DAFA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Costs_Adjusted'!$D$22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Costs_Adjusted'!$D$23:$D$31</c15:sqref>
                        </c15:formulaRef>
                      </c:ext>
                    </c:extLst>
                    <c:numCache>
                      <c:formatCode>#,##0</c:formatCode>
                      <c:ptCount val="9"/>
                      <c:pt idx="0">
                        <c:v>407720.75551603263</c:v>
                      </c:pt>
                      <c:pt idx="1">
                        <c:v>409780.55505580513</c:v>
                      </c:pt>
                      <c:pt idx="2">
                        <c:v>411430.31821747357</c:v>
                      </c:pt>
                      <c:pt idx="3">
                        <c:v>412896.25586619682</c:v>
                      </c:pt>
                      <c:pt idx="4">
                        <c:v>414067.57312266796</c:v>
                      </c:pt>
                      <c:pt idx="5">
                        <c:v>415034.31841160305</c:v>
                      </c:pt>
                      <c:pt idx="6">
                        <c:v>415806.90120326803</c:v>
                      </c:pt>
                      <c:pt idx="7">
                        <c:v>416526.04984678741</c:v>
                      </c:pt>
                      <c:pt idx="8">
                        <c:v>417011.82605946244</c:v>
                      </c:pt>
                    </c:numCache>
                  </c:numRef>
                </c:val>
                <c:smooth val="0"/>
                <c:extLst xmlns:c15="http://schemas.microsoft.com/office/drawing/2012/chart">
                  <c:ext xmlns:c16="http://schemas.microsoft.com/office/drawing/2014/chart" uri="{C3380CC4-5D6E-409C-BE32-E72D297353CC}">
                    <c16:uniqueId val="{00000002-57F2-49DA-97CD-FFC26F5DAFA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Costs_Adjusted'!$E$22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Costs_Adjusted'!$E$23:$E$31</c15:sqref>
                        </c15:formulaRef>
                      </c:ext>
                    </c:extLst>
                    <c:numCache>
                      <c:formatCode>#,##0</c:formatCode>
                      <c:ptCount val="9"/>
                      <c:pt idx="0">
                        <c:v>425723.22990119067</c:v>
                      </c:pt>
                      <c:pt idx="1">
                        <c:v>427386.92105409445</c:v>
                      </c:pt>
                      <c:pt idx="2">
                        <c:v>428622.73799881752</c:v>
                      </c:pt>
                      <c:pt idx="3">
                        <c:v>429575.29228286131</c:v>
                      </c:pt>
                      <c:pt idx="4">
                        <c:v>430223.34300597868</c:v>
                      </c:pt>
                      <c:pt idx="5">
                        <c:v>430836.24555922323</c:v>
                      </c:pt>
                      <c:pt idx="6">
                        <c:v>431269.73712905589</c:v>
                      </c:pt>
                      <c:pt idx="7">
                        <c:v>431672.4905386648</c:v>
                      </c:pt>
                      <c:pt idx="8">
                        <c:v>431911.72963170498</c:v>
                      </c:pt>
                    </c:numCache>
                  </c:numRef>
                </c:val>
                <c:smooth val="0"/>
                <c:extLst xmlns:c15="http://schemas.microsoft.com/office/drawing/2012/chart">
                  <c:ext xmlns:c16="http://schemas.microsoft.com/office/drawing/2014/chart" uri="{C3380CC4-5D6E-409C-BE32-E72D297353CC}">
                    <c16:uniqueId val="{00000003-57F2-49DA-97CD-FFC26F5DAFA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Costs_Adjusted'!$F$22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Costs_Adjusted'!$F$23:$F$31</c15:sqref>
                        </c15:formulaRef>
                      </c:ext>
                    </c:extLst>
                    <c:numCache>
                      <c:formatCode>#,##0</c:formatCode>
                      <c:ptCount val="9"/>
                      <c:pt idx="0">
                        <c:v>435568.27204958699</c:v>
                      </c:pt>
                      <c:pt idx="1">
                        <c:v>435367.87168393662</c:v>
                      </c:pt>
                      <c:pt idx="2">
                        <c:v>434627.89045946882</c:v>
                      </c:pt>
                      <c:pt idx="3">
                        <c:v>433757.40270027996</c:v>
                      </c:pt>
                      <c:pt idx="4">
                        <c:v>432822.31173473375</c:v>
                      </c:pt>
                      <c:pt idx="5">
                        <c:v>431974.15399137471</c:v>
                      </c:pt>
                      <c:pt idx="6">
                        <c:v>430976.08516733674</c:v>
                      </c:pt>
                      <c:pt idx="7">
                        <c:v>430153.37282327691</c:v>
                      </c:pt>
                      <c:pt idx="8">
                        <c:v>429409.68772395985</c:v>
                      </c:pt>
                    </c:numCache>
                  </c:numRef>
                </c:val>
                <c:smooth val="0"/>
                <c:extLst xmlns:c15="http://schemas.microsoft.com/office/drawing/2012/chart">
                  <c:ext xmlns:c16="http://schemas.microsoft.com/office/drawing/2014/chart" uri="{C3380CC4-5D6E-409C-BE32-E72D297353CC}">
                    <c16:uniqueId val="{00000004-57F2-49DA-97CD-FFC26F5DAFA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Costs_Adjusted'!$G$22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Costs_Adjusted'!$G$23:$G$31</c15:sqref>
                        </c15:formulaRef>
                      </c:ext>
                    </c:extLst>
                    <c:numCache>
                      <c:formatCode>#,##0</c:formatCode>
                      <c:ptCount val="9"/>
                      <c:pt idx="0">
                        <c:v>422906.84154735098</c:v>
                      </c:pt>
                      <c:pt idx="1">
                        <c:v>424687.59137271758</c:v>
                      </c:pt>
                      <c:pt idx="2">
                        <c:v>425914.73438510025</c:v>
                      </c:pt>
                      <c:pt idx="3">
                        <c:v>426878.2799974347</c:v>
                      </c:pt>
                      <c:pt idx="4">
                        <c:v>427519.68675343465</c:v>
                      </c:pt>
                      <c:pt idx="5">
                        <c:v>428015.33908672887</c:v>
                      </c:pt>
                      <c:pt idx="6">
                        <c:v>428249.15950402431</c:v>
                      </c:pt>
                      <c:pt idx="7">
                        <c:v>428537.78548617201</c:v>
                      </c:pt>
                      <c:pt idx="8">
                        <c:v>428716.98541544453</c:v>
                      </c:pt>
                    </c:numCache>
                  </c:numRef>
                </c:val>
                <c:smooth val="0"/>
                <c:extLst xmlns:c15="http://schemas.microsoft.com/office/drawing/2012/chart">
                  <c:ext xmlns:c16="http://schemas.microsoft.com/office/drawing/2014/chart" uri="{C3380CC4-5D6E-409C-BE32-E72D297353CC}">
                    <c16:uniqueId val="{00000005-57F2-49DA-97CD-FFC26F5DAFA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Costs_Adjusted'!$H$22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Costs_Adjusted'!$H$23:$H$31</c15:sqref>
                        </c15:formulaRef>
                      </c:ext>
                    </c:extLst>
                    <c:numCache>
                      <c:formatCode>#,##0</c:formatCode>
                      <c:ptCount val="9"/>
                      <c:pt idx="0">
                        <c:v>407003.80167556053</c:v>
                      </c:pt>
                      <c:pt idx="1">
                        <c:v>409791.43973425886</c:v>
                      </c:pt>
                      <c:pt idx="2">
                        <c:v>411984.65286274243</c:v>
                      </c:pt>
                      <c:pt idx="3">
                        <c:v>414003.06531004736</c:v>
                      </c:pt>
                      <c:pt idx="4">
                        <c:v>415434.75336117228</c:v>
                      </c:pt>
                      <c:pt idx="5">
                        <c:v>416615.24871470279</c:v>
                      </c:pt>
                      <c:pt idx="6">
                        <c:v>417652.63437333493</c:v>
                      </c:pt>
                      <c:pt idx="7">
                        <c:v>418733.70206151414</c:v>
                      </c:pt>
                      <c:pt idx="8">
                        <c:v>419637.56876002275</c:v>
                      </c:pt>
                    </c:numCache>
                  </c:numRef>
                </c:val>
                <c:smooth val="0"/>
                <c:extLst xmlns:c15="http://schemas.microsoft.com/office/drawing/2012/chart">
                  <c:ext xmlns:c16="http://schemas.microsoft.com/office/drawing/2014/chart" uri="{C3380CC4-5D6E-409C-BE32-E72D297353CC}">
                    <c16:uniqueId val="{00000006-57F2-49DA-97CD-FFC26F5DAFA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Costs_Adjusted'!$I$22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Costs_Adjusted'!$I$23:$I$31</c15:sqref>
                        </c15:formulaRef>
                      </c:ext>
                    </c:extLst>
                    <c:numCache>
                      <c:formatCode>#,##0</c:formatCode>
                      <c:ptCount val="9"/>
                      <c:pt idx="0">
                        <c:v>415171.53984414111</c:v>
                      </c:pt>
                      <c:pt idx="1">
                        <c:v>417097.3532865569</c:v>
                      </c:pt>
                      <c:pt idx="2">
                        <c:v>418488.80751449708</c:v>
                      </c:pt>
                      <c:pt idx="3">
                        <c:v>419622.20527495665</c:v>
                      </c:pt>
                      <c:pt idx="4">
                        <c:v>420452.10589798674</c:v>
                      </c:pt>
                      <c:pt idx="5">
                        <c:v>421106.29631754739</c:v>
                      </c:pt>
                      <c:pt idx="6">
                        <c:v>421590.50008862588</c:v>
                      </c:pt>
                      <c:pt idx="7">
                        <c:v>421980.36350735585</c:v>
                      </c:pt>
                      <c:pt idx="8">
                        <c:v>422203.0127092154</c:v>
                      </c:pt>
                    </c:numCache>
                  </c:numRef>
                </c:val>
                <c:smooth val="0"/>
                <c:extLst xmlns:c15="http://schemas.microsoft.com/office/drawing/2012/chart">
                  <c:ext xmlns:c16="http://schemas.microsoft.com/office/drawing/2014/chart" uri="{C3380CC4-5D6E-409C-BE32-E72D297353CC}">
                    <c16:uniqueId val="{00000007-57F2-49DA-97CD-FFC26F5DAFA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Costs_Adjusted'!$J$22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Costs_Adjusted'!$J$23:$J$31</c15:sqref>
                        </c15:formulaRef>
                      </c:ext>
                    </c:extLst>
                    <c:numCache>
                      <c:formatCode>#,##0</c:formatCode>
                      <c:ptCount val="9"/>
                      <c:pt idx="0">
                        <c:v>420713.31785980205</c:v>
                      </c:pt>
                      <c:pt idx="1">
                        <c:v>421474.03569226072</c:v>
                      </c:pt>
                      <c:pt idx="2">
                        <c:v>422046.08013001329</c:v>
                      </c:pt>
                      <c:pt idx="3">
                        <c:v>422470.7809837879</c:v>
                      </c:pt>
                      <c:pt idx="4">
                        <c:v>422771.51280972734</c:v>
                      </c:pt>
                      <c:pt idx="5">
                        <c:v>422977.72992553242</c:v>
                      </c:pt>
                      <c:pt idx="6">
                        <c:v>423117.24742378894</c:v>
                      </c:pt>
                      <c:pt idx="7">
                        <c:v>423308.19924305129</c:v>
                      </c:pt>
                      <c:pt idx="8">
                        <c:v>423327.5119227703</c:v>
                      </c:pt>
                    </c:numCache>
                  </c:numRef>
                </c:val>
                <c:smooth val="0"/>
                <c:extLst xmlns:c15="http://schemas.microsoft.com/office/drawing/2012/chart">
                  <c:ext xmlns:c16="http://schemas.microsoft.com/office/drawing/2014/chart" uri="{C3380CC4-5D6E-409C-BE32-E72D297353CC}">
                    <c16:uniqueId val="{00000008-57F2-49DA-97CD-FFC26F5DAFAE}"/>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'Unit Costs_Adjusted'!$N$22</c:f>
              <c:strCache>
                <c:ptCount val="1"/>
                <c:pt idx="0">
                  <c:v>FS</c:v>
                </c:pt>
              </c:strCache>
              <c:extLst xmlns:c15="http://schemas.microsoft.com/office/drawing/2012/chart"/>
            </c:strRef>
          </c:tx>
          <c:spPr>
            <a:ln w="38100" cap="rnd">
              <a:solidFill>
                <a:srgbClr val="00B05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Costs_Adjusted'!$N$23:$N$31</c:f>
              <c:numCache>
                <c:formatCode>#,##0</c:formatCode>
                <c:ptCount val="9"/>
                <c:pt idx="0">
                  <c:v>627501.82027508796</c:v>
                </c:pt>
                <c:pt idx="1">
                  <c:v>624213.75074195687</c:v>
                </c:pt>
                <c:pt idx="2">
                  <c:v>619936.1550974641</c:v>
                </c:pt>
                <c:pt idx="3">
                  <c:v>615739.1318988658</c:v>
                </c:pt>
                <c:pt idx="4">
                  <c:v>611313.06451955996</c:v>
                </c:pt>
                <c:pt idx="5">
                  <c:v>607623.37075408944</c:v>
                </c:pt>
                <c:pt idx="6">
                  <c:v>604256.36748828006</c:v>
                </c:pt>
                <c:pt idx="7">
                  <c:v>601071.74192471104</c:v>
                </c:pt>
                <c:pt idx="8">
                  <c:v>597586.46530154243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C486-46E7-BD87-8DD75C674C1D}"/>
            </c:ext>
          </c:extLst>
        </c:ser>
        <c:ser>
          <c:idx val="9"/>
          <c:order val="9"/>
          <c:tx>
            <c:strRef>
              <c:f>'Unit Costs_Adjusted'!$V$22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Costs_Adjusted'!$V$23:$V$31</c:f>
              <c:numCache>
                <c:formatCode>#\ ###\ ###\ ##0</c:formatCode>
                <c:ptCount val="9"/>
                <c:pt idx="0">
                  <c:v>620131.71358132712</c:v>
                </c:pt>
                <c:pt idx="1">
                  <c:v>617408.06240908313</c:v>
                </c:pt>
                <c:pt idx="2">
                  <c:v>614362.03659499192</c:v>
                </c:pt>
                <c:pt idx="3">
                  <c:v>611195.54673628393</c:v>
                </c:pt>
                <c:pt idx="4">
                  <c:v>607784.07363677444</c:v>
                </c:pt>
                <c:pt idx="5">
                  <c:v>604634.92589325877</c:v>
                </c:pt>
                <c:pt idx="6">
                  <c:v>601484.09100405395</c:v>
                </c:pt>
                <c:pt idx="7">
                  <c:v>598284.68283917755</c:v>
                </c:pt>
                <c:pt idx="8">
                  <c:v>595097.56387270289</c:v>
                </c:pt>
              </c:numCache>
            </c:numRef>
          </c:val>
          <c:smooth val="0"/>
          <c:extLst>
            <c:ext xmlns:c16="http://schemas.microsoft.com/office/drawing/2014/chart" uri="{C3380CC4-5D6E-409C-BE32-E72D297353CC}">
              <c16:uniqueId val="{00000009-C486-46E7-BD87-8DD75C674C1D}"/>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Costs_Adjusted'!$M$22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Costs_Adjusted'!$M$23:$M$31</c15:sqref>
                        </c15:formulaRef>
                      </c:ext>
                    </c:extLst>
                    <c:numCache>
                      <c:formatCode>#,##0</c:formatCode>
                      <c:ptCount val="9"/>
                      <c:pt idx="0">
                        <c:v>621425.20331158314</c:v>
                      </c:pt>
                      <c:pt idx="1">
                        <c:v>621063.2680900183</c:v>
                      </c:pt>
                      <c:pt idx="2">
                        <c:v>620080.47758891887</c:v>
                      </c:pt>
                      <c:pt idx="3">
                        <c:v>618726.64102162421</c:v>
                      </c:pt>
                      <c:pt idx="4">
                        <c:v>616901.56181908131</c:v>
                      </c:pt>
                      <c:pt idx="5">
                        <c:v>614957.15766249981</c:v>
                      </c:pt>
                      <c:pt idx="6">
                        <c:v>612432.34834290389</c:v>
                      </c:pt>
                      <c:pt idx="7">
                        <c:v>608777.78481357661</c:v>
                      </c:pt>
                      <c:pt idx="8">
                        <c:v>605213.88365633436</c:v>
                      </c:pt>
                    </c:numCache>
                  </c:numRef>
                </c:val>
                <c:smooth val="0"/>
                <c:extLst>
                  <c:ext xmlns:c16="http://schemas.microsoft.com/office/drawing/2014/chart" uri="{C3380CC4-5D6E-409C-BE32-E72D297353CC}">
                    <c16:uniqueId val="{00000000-C486-46E7-BD87-8DD75C674C1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Costs_Adjusted'!$O$22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Costs_Adjusted'!$O$23:$O$31</c15:sqref>
                        </c15:formulaRef>
                      </c:ext>
                    </c:extLst>
                    <c:numCache>
                      <c:formatCode>#,##0</c:formatCode>
                      <c:ptCount val="9"/>
                      <c:pt idx="0">
                        <c:v>609961.53385831311</c:v>
                      </c:pt>
                      <c:pt idx="1">
                        <c:v>607932.8940304931</c:v>
                      </c:pt>
                      <c:pt idx="2">
                        <c:v>605745.78514930338</c:v>
                      </c:pt>
                      <c:pt idx="3">
                        <c:v>603625.33962797129</c:v>
                      </c:pt>
                      <c:pt idx="4">
                        <c:v>601276.5502807087</c:v>
                      </c:pt>
                      <c:pt idx="5">
                        <c:v>599195.66845113644</c:v>
                      </c:pt>
                      <c:pt idx="6">
                        <c:v>597570.19435168942</c:v>
                      </c:pt>
                      <c:pt idx="7">
                        <c:v>595926.15072501823</c:v>
                      </c:pt>
                      <c:pt idx="8">
                        <c:v>593969.0468800388</c:v>
                      </c:pt>
                    </c:numCache>
                  </c:numRef>
                </c:val>
                <c:smooth val="0"/>
                <c:extLst xmlns:c15="http://schemas.microsoft.com/office/drawing/2012/chart">
                  <c:ext xmlns:c16="http://schemas.microsoft.com/office/drawing/2014/chart" uri="{C3380CC4-5D6E-409C-BE32-E72D297353CC}">
                    <c16:uniqueId val="{00000002-C486-46E7-BD87-8DD75C674C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Costs_Adjusted'!$P$22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Costs_Adjusted'!$P$23:$P$31</c15:sqref>
                        </c15:formulaRef>
                      </c:ext>
                    </c:extLst>
                    <c:numCache>
                      <c:formatCode>#,##0</c:formatCode>
                      <c:ptCount val="9"/>
                      <c:pt idx="0">
                        <c:v>619966.87318681937</c:v>
                      </c:pt>
                      <c:pt idx="1">
                        <c:v>618763.04115984868</c:v>
                      </c:pt>
                      <c:pt idx="2">
                        <c:v>617122.35805856215</c:v>
                      </c:pt>
                      <c:pt idx="3">
                        <c:v>615431.87054813514</c:v>
                      </c:pt>
                      <c:pt idx="4">
                        <c:v>613187.85198962677</c:v>
                      </c:pt>
                      <c:pt idx="5">
                        <c:v>611135.4344300474</c:v>
                      </c:pt>
                      <c:pt idx="6">
                        <c:v>608983.8349295794</c:v>
                      </c:pt>
                      <c:pt idx="7">
                        <c:v>606498.87923924811</c:v>
                      </c:pt>
                      <c:pt idx="8">
                        <c:v>603916.38211120479</c:v>
                      </c:pt>
                    </c:numCache>
                  </c:numRef>
                </c:val>
                <c:smooth val="0"/>
                <c:extLst xmlns:c15="http://schemas.microsoft.com/office/drawing/2012/chart">
                  <c:ext xmlns:c16="http://schemas.microsoft.com/office/drawing/2014/chart" uri="{C3380CC4-5D6E-409C-BE32-E72D297353CC}">
                    <c16:uniqueId val="{00000003-C486-46E7-BD87-8DD75C674C1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Costs_Adjusted'!$Q$22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Costs_Adjusted'!$Q$23:$Q$31</c15:sqref>
                        </c15:formulaRef>
                      </c:ext>
                    </c:extLst>
                    <c:numCache>
                      <c:formatCode>#,##0</c:formatCode>
                      <c:ptCount val="9"/>
                      <c:pt idx="0">
                        <c:v>639202.62227746099</c:v>
                      </c:pt>
                      <c:pt idx="1">
                        <c:v>630894.68408428901</c:v>
                      </c:pt>
                      <c:pt idx="2">
                        <c:v>622662.97866547061</c:v>
                      </c:pt>
                      <c:pt idx="3">
                        <c:v>614981.04256650363</c:v>
                      </c:pt>
                      <c:pt idx="4">
                        <c:v>607980.6318184858</c:v>
                      </c:pt>
                      <c:pt idx="5">
                        <c:v>601696.73363431648</c:v>
                      </c:pt>
                      <c:pt idx="6">
                        <c:v>595203.91776237206</c:v>
                      </c:pt>
                      <c:pt idx="7">
                        <c:v>589622.40251294558</c:v>
                      </c:pt>
                      <c:pt idx="8">
                        <c:v>584653.92520099855</c:v>
                      </c:pt>
                    </c:numCache>
                  </c:numRef>
                </c:val>
                <c:smooth val="0"/>
                <c:extLst xmlns:c15="http://schemas.microsoft.com/office/drawing/2012/chart">
                  <c:ext xmlns:c16="http://schemas.microsoft.com/office/drawing/2014/chart" uri="{C3380CC4-5D6E-409C-BE32-E72D297353CC}">
                    <c16:uniqueId val="{00000004-C486-46E7-BD87-8DD75C674C1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Costs_Adjusted'!$R$22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Costs_Adjusted'!$R$23:$R$31</c15:sqref>
                        </c15:formulaRef>
                      </c:ext>
                    </c:extLst>
                    <c:numCache>
                      <c:formatCode>#,##0</c:formatCode>
                      <c:ptCount val="9"/>
                      <c:pt idx="0">
                        <c:v>614494.50111719163</c:v>
                      </c:pt>
                      <c:pt idx="1">
                        <c:v>613139.08530171064</c:v>
                      </c:pt>
                      <c:pt idx="2">
                        <c:v>610985.18756662891</c:v>
                      </c:pt>
                      <c:pt idx="3">
                        <c:v>608457.01109838067</c:v>
                      </c:pt>
                      <c:pt idx="4">
                        <c:v>605139.52831193001</c:v>
                      </c:pt>
                      <c:pt idx="5">
                        <c:v>601487.79984223738</c:v>
                      </c:pt>
                      <c:pt idx="6">
                        <c:v>598056.79955283098</c:v>
                      </c:pt>
                      <c:pt idx="7">
                        <c:v>594709.39064685593</c:v>
                      </c:pt>
                      <c:pt idx="8">
                        <c:v>591748.24918937555</c:v>
                      </c:pt>
                    </c:numCache>
                  </c:numRef>
                </c:val>
                <c:smooth val="0"/>
                <c:extLst xmlns:c15="http://schemas.microsoft.com/office/drawing/2012/chart">
                  <c:ext xmlns:c16="http://schemas.microsoft.com/office/drawing/2014/chart" uri="{C3380CC4-5D6E-409C-BE32-E72D297353CC}">
                    <c16:uniqueId val="{00000005-C486-46E7-BD87-8DD75C674C1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Costs_Adjusted'!$S$22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Costs_Adjusted'!$S$23:$S$31</c15:sqref>
                        </c15:formulaRef>
                      </c:ext>
                    </c:extLst>
                    <c:numCache>
                      <c:formatCode>#,##0</c:formatCode>
                      <c:ptCount val="9"/>
                      <c:pt idx="0">
                        <c:v>623360.21509190835</c:v>
                      </c:pt>
                      <c:pt idx="1">
                        <c:v>618820.85748427338</c:v>
                      </c:pt>
                      <c:pt idx="2">
                        <c:v>614746.6822769657</c:v>
                      </c:pt>
                      <c:pt idx="3">
                        <c:v>610584.08771367441</c:v>
                      </c:pt>
                      <c:pt idx="4">
                        <c:v>605519.15277064708</c:v>
                      </c:pt>
                      <c:pt idx="5">
                        <c:v>601244.77766471566</c:v>
                      </c:pt>
                      <c:pt idx="6">
                        <c:v>597082.82923308306</c:v>
                      </c:pt>
                      <c:pt idx="7">
                        <c:v>593611.62785108841</c:v>
                      </c:pt>
                      <c:pt idx="8">
                        <c:v>588730.76362049382</c:v>
                      </c:pt>
                    </c:numCache>
                  </c:numRef>
                </c:val>
                <c:smooth val="0"/>
                <c:extLst xmlns:c15="http://schemas.microsoft.com/office/drawing/2012/chart">
                  <c:ext xmlns:c16="http://schemas.microsoft.com/office/drawing/2014/chart" uri="{C3380CC4-5D6E-409C-BE32-E72D297353CC}">
                    <c16:uniqueId val="{00000006-C486-46E7-BD87-8DD75C674C1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Costs_Adjusted'!$T$22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Costs_Adjusted'!$T$23:$T$31</c15:sqref>
                        </c15:formulaRef>
                      </c:ext>
                    </c:extLst>
                    <c:numCache>
                      <c:formatCode>#,##0</c:formatCode>
                      <c:ptCount val="9"/>
                      <c:pt idx="0">
                        <c:v>609299.88323942968</c:v>
                      </c:pt>
                      <c:pt idx="1">
                        <c:v>608164.79526367027</c:v>
                      </c:pt>
                      <c:pt idx="2">
                        <c:v>607083.48897417914</c:v>
                      </c:pt>
                      <c:pt idx="3">
                        <c:v>605293.74475083209</c:v>
                      </c:pt>
                      <c:pt idx="4">
                        <c:v>603164.98852170468</c:v>
                      </c:pt>
                      <c:pt idx="5">
                        <c:v>601046.27996522805</c:v>
                      </c:pt>
                      <c:pt idx="6">
                        <c:v>598032.54177125474</c:v>
                      </c:pt>
                      <c:pt idx="7">
                        <c:v>595092.87156323425</c:v>
                      </c:pt>
                      <c:pt idx="8">
                        <c:v>591973.23644558957</c:v>
                      </c:pt>
                    </c:numCache>
                  </c:numRef>
                </c:val>
                <c:smooth val="0"/>
                <c:extLst xmlns:c15="http://schemas.microsoft.com/office/drawing/2012/chart">
                  <c:ext xmlns:c16="http://schemas.microsoft.com/office/drawing/2014/chart" uri="{C3380CC4-5D6E-409C-BE32-E72D297353CC}">
                    <c16:uniqueId val="{00000007-C486-46E7-BD87-8DD75C674C1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Costs_Adjusted'!$U$22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Costs_Adjusted'!$U$23:$U$31</c15:sqref>
                        </c15:formulaRef>
                      </c:ext>
                    </c:extLst>
                    <c:numCache>
                      <c:formatCode>#,##0</c:formatCode>
                      <c:ptCount val="9"/>
                      <c:pt idx="0">
                        <c:v>626618.07785912184</c:v>
                      </c:pt>
                      <c:pt idx="1">
                        <c:v>619049.39506034926</c:v>
                      </c:pt>
                      <c:pt idx="2">
                        <c:v>611993.84642326715</c:v>
                      </c:pt>
                      <c:pt idx="3">
                        <c:v>604818.7215939837</c:v>
                      </c:pt>
                      <c:pt idx="4">
                        <c:v>598471.82260915416</c:v>
                      </c:pt>
                      <c:pt idx="5">
                        <c:v>593171.11869359191</c:v>
                      </c:pt>
                      <c:pt idx="6">
                        <c:v>588719.15266564523</c:v>
                      </c:pt>
                      <c:pt idx="7">
                        <c:v>584791.1414591322</c:v>
                      </c:pt>
                      <c:pt idx="8">
                        <c:v>581413.85086119524</c:v>
                      </c:pt>
                    </c:numCache>
                  </c:numRef>
                </c:val>
                <c:smooth val="0"/>
                <c:extLst xmlns:c15="http://schemas.microsoft.com/office/drawing/2012/chart">
                  <c:ext xmlns:c16="http://schemas.microsoft.com/office/drawing/2014/chart" uri="{C3380CC4-5D6E-409C-BE32-E72D297353CC}">
                    <c16:uniqueId val="{00000008-C486-46E7-BD87-8DD75C674C1D}"/>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5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1"/>
          <c:order val="1"/>
          <c:tx>
            <c:strRef>
              <c:f>'Headcount Data'!$P$1</c:f>
              <c:strCache>
                <c:ptCount val="1"/>
                <c:pt idx="0">
                  <c:v>FS</c:v>
                </c:pt>
              </c:strCache>
              <c:extLst xmlns:c15="http://schemas.microsoft.com/office/drawing/2012/chart"/>
            </c:strRef>
          </c:tx>
          <c:spPr>
            <a:ln w="38100" cap="rnd">
              <a:solidFill>
                <a:srgbClr val="00B05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Data'!$P$408:$P$452</c:f>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1-41B5-4BDA-962D-1FA03E50DE0C}"/>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9-41B5-4BDA-962D-1FA03E50DE0C}"/>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41B5-4BDA-962D-1FA03E50DE0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41B5-4BDA-962D-1FA03E50DE0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41B5-4BDA-962D-1FA03E50DE0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41B5-4BDA-962D-1FA03E50DE0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41B5-4BDA-962D-1FA03E50DE0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41B5-4BDA-962D-1FA03E50DE0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41B5-4BDA-962D-1FA03E50DE0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41B5-4BDA-962D-1FA03E50DE0C}"/>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dirty="0"/>
              <a:t>Free State (2021)</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Province and rank'!$B$4:$E$4</c:f>
              <c:strCache>
                <c:ptCount val="4"/>
                <c:pt idx="0">
                  <c:v>Teacher (L1)</c:v>
                </c:pt>
                <c:pt idx="1">
                  <c:v>HOD</c:v>
                </c:pt>
                <c:pt idx="2">
                  <c:v>Deputy</c:v>
                </c:pt>
                <c:pt idx="3">
                  <c:v>Principal</c:v>
                </c:pt>
              </c:strCache>
            </c:strRef>
          </c:cat>
          <c:val>
            <c:numRef>
              <c:f>'by Province and rank'!$B$6:$E$6</c:f>
              <c:numCache>
                <c:formatCode>0%</c:formatCode>
                <c:ptCount val="4"/>
                <c:pt idx="0">
                  <c:v>0.72940037999999996</c:v>
                </c:pt>
                <c:pt idx="1">
                  <c:v>0.57206478000000005</c:v>
                </c:pt>
                <c:pt idx="2">
                  <c:v>0.48177082999999998</c:v>
                </c:pt>
                <c:pt idx="3">
                  <c:v>0.33071749</c:v>
                </c:pt>
              </c:numCache>
            </c:numRef>
          </c:val>
          <c:extLst>
            <c:ext xmlns:c16="http://schemas.microsoft.com/office/drawing/2014/chart" uri="{C3380CC4-5D6E-409C-BE32-E72D297353CC}">
              <c16:uniqueId val="{00000000-2A9F-4940-99C1-D10D3957E379}"/>
            </c:ext>
          </c:extLst>
        </c:ser>
        <c:dLbls>
          <c:showLegendKey val="0"/>
          <c:showVal val="0"/>
          <c:showCatName val="0"/>
          <c:showSerName val="0"/>
          <c:showPercent val="0"/>
          <c:showBubbleSize val="0"/>
        </c:dLbls>
        <c:gapWidth val="50"/>
        <c:overlap val="-27"/>
        <c:axId val="1686584736"/>
        <c:axId val="1686581376"/>
      </c:barChart>
      <c:catAx>
        <c:axId val="168658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1376"/>
        <c:crosses val="autoZero"/>
        <c:auto val="1"/>
        <c:lblAlgn val="ctr"/>
        <c:lblOffset val="100"/>
        <c:noMultiLvlLbl val="0"/>
      </c:catAx>
      <c:valAx>
        <c:axId val="168658137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female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4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8.3635398690611526E-2"/>
          <c:w val="0.83830668030623146"/>
          <c:h val="0.6667811935166057"/>
        </c:manualLayout>
      </c:layout>
      <c:lineChart>
        <c:grouping val="standard"/>
        <c:varyColors val="0"/>
        <c:ser>
          <c:idx val="1"/>
          <c:order val="1"/>
          <c:tx>
            <c:strRef>
              <c:f>'HeadCountShift-Prov-21_30'!$AA$2</c:f>
              <c:strCache>
                <c:ptCount val="1"/>
                <c:pt idx="0">
                  <c:v>FS</c:v>
                </c:pt>
              </c:strCache>
              <c:extLst xmlns:c15="http://schemas.microsoft.com/office/drawing/2012/chart"/>
            </c:strRef>
          </c:tx>
          <c:spPr>
            <a:ln w="38100" cap="rnd">
              <a:solidFill>
                <a:srgbClr val="00B050"/>
              </a:solidFill>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'HeadCountShift-Prov-21_30'!$AA$5:$AA$49</c:f>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1-A6EC-47CA-ACDF-7AB20129A8DF}"/>
            </c:ext>
          </c:extLst>
        </c:ser>
        <c:ser>
          <c:idx val="11"/>
          <c:order val="11"/>
          <c:tx>
            <c:strRef>
              <c:f>'HeadCountShift-Prov-21_30'!$AK$2</c:f>
              <c:strCache>
                <c:ptCount val="1"/>
                <c:pt idx="0">
                  <c:v>FS '30</c:v>
                </c:pt>
              </c:strCache>
              <c:extLst xmlns:c15="http://schemas.microsoft.com/office/drawing/2012/chart"/>
            </c:strRef>
          </c:tx>
          <c:spPr>
            <a:ln w="50800" cap="rnd">
              <a:solidFill>
                <a:srgbClr val="00B050"/>
              </a:solidFill>
              <a:prstDash val="sysDash"/>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'HeadCountShift-Prov-21_30'!$AK$5:$AK$49</c:f>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B-A6EC-47CA-ACDF-7AB20129A8DF}"/>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'HeadCountShift-Prov-21_30'!$Z$5:$Z$49</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A6EC-47CA-ACDF-7AB20129A8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'HeadCountShift-Prov-21_30'!$AB$5:$AB$49</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A6EC-47CA-ACDF-7AB20129A8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'HeadCountShift-Prov-21_30'!$AC$5:$AC$49</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A6EC-47CA-ACDF-7AB20129A8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'HeadCountShift-Prov-21_30'!$AD$5:$AD$49</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A6EC-47CA-ACDF-7AB20129A8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'HeadCountShift-Prov-21_30'!$AE$5:$AE$49</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A6EC-47CA-ACDF-7AB20129A8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'HeadCountShift-Prov-21_30'!$AF$5:$AF$49</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A6EC-47CA-ACDF-7AB20129A8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'HeadCountShift-Prov-21_30'!$AG$5:$AG$49</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A6EC-47CA-ACDF-7AB20129A8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'HeadCountShift-Prov-21_30'!$AH$5:$AH$49</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A6EC-47CA-ACDF-7AB20129A8D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'HeadCountShift-Prov-21_30'!$AI$5:$AI$49</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A6EC-47CA-ACDF-7AB20129A8DF}"/>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'HeadCountShift-Prov-21_30'!$AJ$5:$AJ$49</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A6EC-47CA-ACDF-7AB20129A8D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'HeadCountShift-Prov-21_30'!$AL$5:$AL$49</c15:sqref>
                        </c15:formulaRef>
                      </c:ext>
                    </c:extLst>
                    <c:numCache>
                      <c:formatCode>0.0%</c:formatCode>
                      <c:ptCount val="45"/>
                      <c:pt idx="0">
                        <c:v>1.5630698692231543E-4</c:v>
                      </c:pt>
                      <c:pt idx="1">
                        <c:v>1.185327984160892E-3</c:v>
                      </c:pt>
                      <c:pt idx="2">
                        <c:v>1.0485593706038659E-2</c:v>
                      </c:pt>
                      <c:pt idx="3">
                        <c:v>1.9629552440994111E-2</c:v>
                      </c:pt>
                      <c:pt idx="4">
                        <c:v>2.7340697129161675E-2</c:v>
                      </c:pt>
                      <c:pt idx="5">
                        <c:v>3.3241285885479081E-2</c:v>
                      </c:pt>
                      <c:pt idx="6">
                        <c:v>3.226436721721461E-2</c:v>
                      </c:pt>
                      <c:pt idx="7">
                        <c:v>3.1026936904079611E-2</c:v>
                      </c:pt>
                      <c:pt idx="8">
                        <c:v>2.9489918199343511E-2</c:v>
                      </c:pt>
                      <c:pt idx="9">
                        <c:v>2.805710415255562E-2</c:v>
                      </c:pt>
                      <c:pt idx="10">
                        <c:v>2.7119262231021728E-2</c:v>
                      </c:pt>
                      <c:pt idx="11">
                        <c:v>2.6585213359037151E-2</c:v>
                      </c:pt>
                      <c:pt idx="12">
                        <c:v>2.5986036575834939E-2</c:v>
                      </c:pt>
                      <c:pt idx="13">
                        <c:v>2.6402855207627782E-2</c:v>
                      </c:pt>
                      <c:pt idx="14">
                        <c:v>2.6363778460897203E-2</c:v>
                      </c:pt>
                      <c:pt idx="15">
                        <c:v>2.8070129734799144E-2</c:v>
                      </c:pt>
                      <c:pt idx="16">
                        <c:v>2.8096180899286199E-2</c:v>
                      </c:pt>
                      <c:pt idx="17">
                        <c:v>2.6819673839420622E-2</c:v>
                      </c:pt>
                      <c:pt idx="18">
                        <c:v>2.5087271401031626E-2</c:v>
                      </c:pt>
                      <c:pt idx="19">
                        <c:v>2.3823789923409576E-2</c:v>
                      </c:pt>
                      <c:pt idx="20">
                        <c:v>2.1453133955087793E-2</c:v>
                      </c:pt>
                      <c:pt idx="21">
                        <c:v>2.0684624602719741E-2</c:v>
                      </c:pt>
                      <c:pt idx="22">
                        <c:v>2.0059396655030481E-2</c:v>
                      </c:pt>
                      <c:pt idx="23">
                        <c:v>1.9629552440994111E-2</c:v>
                      </c:pt>
                      <c:pt idx="24">
                        <c:v>1.9746782681185848E-2</c:v>
                      </c:pt>
                      <c:pt idx="25">
                        <c:v>1.904340124003543E-2</c:v>
                      </c:pt>
                      <c:pt idx="26">
                        <c:v>1.8887094253113114E-2</c:v>
                      </c:pt>
                      <c:pt idx="27">
                        <c:v>1.7597561611004012E-2</c:v>
                      </c:pt>
                      <c:pt idx="28">
                        <c:v>1.7376126712864065E-2</c:v>
                      </c:pt>
                      <c:pt idx="29">
                        <c:v>1.6907205752097119E-2</c:v>
                      </c:pt>
                      <c:pt idx="30">
                        <c:v>1.781899650914396E-2</c:v>
                      </c:pt>
                      <c:pt idx="31">
                        <c:v>1.7506382535299327E-2</c:v>
                      </c:pt>
                      <c:pt idx="32">
                        <c:v>1.9994268743812847E-2</c:v>
                      </c:pt>
                      <c:pt idx="33">
                        <c:v>2.3406971291616736E-2</c:v>
                      </c:pt>
                      <c:pt idx="34">
                        <c:v>2.5907883082373781E-2</c:v>
                      </c:pt>
                      <c:pt idx="35">
                        <c:v>2.9919762413379878E-2</c:v>
                      </c:pt>
                      <c:pt idx="36">
                        <c:v>3.1834523003178239E-2</c:v>
                      </c:pt>
                      <c:pt idx="37">
                        <c:v>3.3540874277080183E-2</c:v>
                      </c:pt>
                      <c:pt idx="38">
                        <c:v>3.1222320637732507E-2</c:v>
                      </c:pt>
                      <c:pt idx="39">
                        <c:v>2.8708383264731935E-2</c:v>
                      </c:pt>
                      <c:pt idx="40">
                        <c:v>2.0775803678424427E-2</c:v>
                      </c:pt>
                      <c:pt idx="41">
                        <c:v>1.8561454697024957E-2</c:v>
                      </c:pt>
                      <c:pt idx="42">
                        <c:v>1.5800031261397385E-2</c:v>
                      </c:pt>
                      <c:pt idx="43">
                        <c:v>1.2686917105194602E-2</c:v>
                      </c:pt>
                      <c:pt idx="44">
                        <c:v>3.6992653571614651E-3</c:v>
                      </c:pt>
                    </c:numCache>
                  </c:numRef>
                </c:val>
                <c:smooth val="1"/>
                <c:extLst xmlns:c15="http://schemas.microsoft.com/office/drawing/2012/chart">
                  <c:ext xmlns:c16="http://schemas.microsoft.com/office/drawing/2014/chart" uri="{C3380CC4-5D6E-409C-BE32-E72D297353CC}">
                    <c16:uniqueId val="{0000000C-A6EC-47CA-ACDF-7AB20129A8D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'HeadCountShift-Prov-21_30'!$AM$5:$AM$49</c15:sqref>
                        </c15:formulaRef>
                      </c:ext>
                    </c:extLst>
                    <c:numCache>
                      <c:formatCode>0.0%</c:formatCode>
                      <c:ptCount val="45"/>
                      <c:pt idx="0">
                        <c:v>1.3348164627363738E-4</c:v>
                      </c:pt>
                      <c:pt idx="1">
                        <c:v>1.0567296996662958E-3</c:v>
                      </c:pt>
                      <c:pt idx="2">
                        <c:v>9.2880978865406E-3</c:v>
                      </c:pt>
                      <c:pt idx="3">
                        <c:v>1.7508342602892104E-2</c:v>
                      </c:pt>
                      <c:pt idx="4">
                        <c:v>2.4816462736373748E-2</c:v>
                      </c:pt>
                      <c:pt idx="5">
                        <c:v>3.0411568409343715E-2</c:v>
                      </c:pt>
                      <c:pt idx="6">
                        <c:v>3.0244716351501669E-2</c:v>
                      </c:pt>
                      <c:pt idx="7">
                        <c:v>2.9799777530589544E-2</c:v>
                      </c:pt>
                      <c:pt idx="8">
                        <c:v>2.903225806451613E-2</c:v>
                      </c:pt>
                      <c:pt idx="9">
                        <c:v>2.8064516129032258E-2</c:v>
                      </c:pt>
                      <c:pt idx="10">
                        <c:v>2.6796440489432704E-2</c:v>
                      </c:pt>
                      <c:pt idx="11">
                        <c:v>2.4638487208008899E-2</c:v>
                      </c:pt>
                      <c:pt idx="12">
                        <c:v>2.2402669632925473E-2</c:v>
                      </c:pt>
                      <c:pt idx="13">
                        <c:v>2.1668520578420468E-2</c:v>
                      </c:pt>
                      <c:pt idx="14">
                        <c:v>2.1245828698553949E-2</c:v>
                      </c:pt>
                      <c:pt idx="15">
                        <c:v>2.3058954393770856E-2</c:v>
                      </c:pt>
                      <c:pt idx="16">
                        <c:v>2.3670745272525027E-2</c:v>
                      </c:pt>
                      <c:pt idx="17">
                        <c:v>2.3314794215795329E-2</c:v>
                      </c:pt>
                      <c:pt idx="18">
                        <c:v>2.289210233592881E-2</c:v>
                      </c:pt>
                      <c:pt idx="19">
                        <c:v>2.210233592880979E-2</c:v>
                      </c:pt>
                      <c:pt idx="20">
                        <c:v>2.2024471635150165E-2</c:v>
                      </c:pt>
                      <c:pt idx="21">
                        <c:v>2.3270300333704117E-2</c:v>
                      </c:pt>
                      <c:pt idx="22">
                        <c:v>2.3403781979977754E-2</c:v>
                      </c:pt>
                      <c:pt idx="23">
                        <c:v>2.5072302558398221E-2</c:v>
                      </c:pt>
                      <c:pt idx="24">
                        <c:v>2.7007786429365962E-2</c:v>
                      </c:pt>
                      <c:pt idx="25">
                        <c:v>2.5862068965517241E-2</c:v>
                      </c:pt>
                      <c:pt idx="26">
                        <c:v>2.5116796440489433E-2</c:v>
                      </c:pt>
                      <c:pt idx="27">
                        <c:v>2.4416017797552838E-2</c:v>
                      </c:pt>
                      <c:pt idx="28">
                        <c:v>2.1868743047830923E-2</c:v>
                      </c:pt>
                      <c:pt idx="29">
                        <c:v>2.1868743047830923E-2</c:v>
                      </c:pt>
                      <c:pt idx="30">
                        <c:v>2.353726362625139E-2</c:v>
                      </c:pt>
                      <c:pt idx="31">
                        <c:v>2.2858731924360401E-2</c:v>
                      </c:pt>
                      <c:pt idx="32">
                        <c:v>2.5339265850945494E-2</c:v>
                      </c:pt>
                      <c:pt idx="33">
                        <c:v>2.8086763070077864E-2</c:v>
                      </c:pt>
                      <c:pt idx="34">
                        <c:v>3.1368186874304781E-2</c:v>
                      </c:pt>
                      <c:pt idx="35">
                        <c:v>3.2024471635150167E-2</c:v>
                      </c:pt>
                      <c:pt idx="36">
                        <c:v>3.2669632925472744E-2</c:v>
                      </c:pt>
                      <c:pt idx="37">
                        <c:v>3.4571746384872079E-2</c:v>
                      </c:pt>
                      <c:pt idx="38">
                        <c:v>2.9466073414905449E-2</c:v>
                      </c:pt>
                      <c:pt idx="39">
                        <c:v>2.4004449388209122E-2</c:v>
                      </c:pt>
                      <c:pt idx="40">
                        <c:v>1.5406006674082314E-2</c:v>
                      </c:pt>
                      <c:pt idx="41">
                        <c:v>1.2191323692992214E-2</c:v>
                      </c:pt>
                      <c:pt idx="42">
                        <c:v>8.4983314794215802E-3</c:v>
                      </c:pt>
                      <c:pt idx="43">
                        <c:v>6.6295884315906561E-3</c:v>
                      </c:pt>
                      <c:pt idx="44">
                        <c:v>1.2903225806451613E-3</c:v>
                      </c:pt>
                    </c:numCache>
                  </c:numRef>
                </c:val>
                <c:smooth val="1"/>
                <c:extLst xmlns:c15="http://schemas.microsoft.com/office/drawing/2012/chart">
                  <c:ext xmlns:c16="http://schemas.microsoft.com/office/drawing/2014/chart" uri="{C3380CC4-5D6E-409C-BE32-E72D297353CC}">
                    <c16:uniqueId val="{0000000D-A6EC-47CA-ACDF-7AB20129A8DF}"/>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'HeadCountShift-Prov-21_30'!$AN$5:$AN$49</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A6EC-47CA-ACDF-7AB20129A8DF}"/>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'HeadCountShift-Prov-21_30'!$AO$5:$AO$49</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A6EC-47CA-ACDF-7AB20129A8D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'HeadCountShift-Prov-21_30'!$AP$5:$AP$49</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A6EC-47CA-ACDF-7AB20129A8DF}"/>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'HeadCountShift-Prov-21_30'!$AQ$5:$AQ$49</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A6EC-47CA-ACDF-7AB20129A8DF}"/>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'HeadCountShift-Prov-21_30'!$AR$5:$AR$49</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A6EC-47CA-ACDF-7AB20129A8DF}"/>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'HeadCountShift-Prov-21_30'!$AS$5:$AS$49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1"/>
                <c:extLst xmlns:c15="http://schemas.microsoft.com/office/drawing/2012/chart">
                  <c:ext xmlns:c16="http://schemas.microsoft.com/office/drawing/2014/chart" uri="{C3380CC4-5D6E-409C-BE32-E72D297353CC}">
                    <c16:uniqueId val="{00000013-A6EC-47CA-ACDF-7AB20129A8DF}"/>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 of educators at this age</a:t>
                </a:r>
              </a:p>
            </c:rich>
          </c:tx>
          <c:layout>
            <c:manualLayout>
              <c:xMode val="edge"/>
              <c:yMode val="edge"/>
              <c:x val="2.1070910921426336E-2"/>
              <c:y val="8.7112132218673435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17555356896877519"/>
          <c:y val="0.85617213040369888"/>
          <c:w val="0.70284862962581551"/>
          <c:h val="0.138703395059678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0032661083135"/>
          <c:y val="5.7128443868183602E-2"/>
          <c:w val="0.81687950753042293"/>
          <c:h val="0.64819304216275164"/>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2.072619001585399E-2</c:v>
                </c:pt>
                <c:pt idx="1">
                  <c:v>1.5136699651895021E-2</c:v>
                </c:pt>
                <c:pt idx="2">
                  <c:v>2.4412842927929744E-2</c:v>
                </c:pt>
                <c:pt idx="3">
                  <c:v>1.1472023207771086E-2</c:v>
                </c:pt>
                <c:pt idx="4">
                  <c:v>1.7782519783053258E-2</c:v>
                </c:pt>
                <c:pt idx="5">
                  <c:v>1.0500588395039378E-2</c:v>
                </c:pt>
                <c:pt idx="6">
                  <c:v>1.5640405126826209E-2</c:v>
                </c:pt>
                <c:pt idx="7">
                  <c:v>9.4835722953840618E-3</c:v>
                </c:pt>
                <c:pt idx="8">
                  <c:v>9.4865569643017723E-3</c:v>
                </c:pt>
                <c:pt idx="9">
                  <c:v>1.4395222390587397E-2</c:v>
                </c:pt>
                <c:pt idx="10">
                  <c:v>1.381584811480524E-2</c:v>
                </c:pt>
                <c:pt idx="11">
                  <c:v>1.3503877350922542E-2</c:v>
                </c:pt>
                <c:pt idx="12">
                  <c:v>1.34593100989393E-2</c:v>
                </c:pt>
                <c:pt idx="13">
                  <c:v>1.3503877350922542E-2</c:v>
                </c:pt>
                <c:pt idx="14">
                  <c:v>1.381584811480524E-2</c:v>
                </c:pt>
                <c:pt idx="15">
                  <c:v>1.4306087886620911E-2</c:v>
                </c:pt>
                <c:pt idx="16">
                  <c:v>1.4885462162403067E-2</c:v>
                </c:pt>
                <c:pt idx="17">
                  <c:v>1.559853819413495E-2</c:v>
                </c:pt>
                <c:pt idx="18">
                  <c:v>1.6177912469917104E-2</c:v>
                </c:pt>
                <c:pt idx="19">
                  <c:v>1.6623584989749533E-2</c:v>
                </c:pt>
                <c:pt idx="20">
                  <c:v>1.7202959265531687E-2</c:v>
                </c:pt>
                <c:pt idx="21">
                  <c:v>1.7514930029414386E-2</c:v>
                </c:pt>
                <c:pt idx="22">
                  <c:v>1.77377662893306E-2</c:v>
                </c:pt>
              </c:numCache>
            </c:numRef>
          </c:val>
          <c:extLst>
            <c:ext xmlns:c16="http://schemas.microsoft.com/office/drawing/2014/chart" uri="{C3380CC4-5D6E-409C-BE32-E72D297353CC}">
              <c16:uniqueId val="{00000000-B9F6-4AAD-971C-099150F86E43}"/>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2.7609141177835351E-2</c:v>
                </c:pt>
                <c:pt idx="1">
                  <c:v>3.7118160128290376E-2</c:v>
                </c:pt>
                <c:pt idx="2">
                  <c:v>9.1528018370060027E-2</c:v>
                </c:pt>
                <c:pt idx="3">
                  <c:v>3.8987297261658831E-2</c:v>
                </c:pt>
                <c:pt idx="4">
                  <c:v>3.3697874988885927E-2</c:v>
                </c:pt>
                <c:pt idx="5">
                  <c:v>2.4078935457590295E-2</c:v>
                </c:pt>
                <c:pt idx="6">
                  <c:v>2.4827462579546471E-2</c:v>
                </c:pt>
                <c:pt idx="7">
                  <c:v>2.0180682277855185E-2</c:v>
                </c:pt>
                <c:pt idx="8">
                  <c:v>2.1580793094146209E-2</c:v>
                </c:pt>
                <c:pt idx="9">
                  <c:v>2.4066316070951065E-2</c:v>
                </c:pt>
                <c:pt idx="10">
                  <c:v>2.4823959354666192E-2</c:v>
                </c:pt>
                <c:pt idx="11">
                  <c:v>2.5492468134414831E-2</c:v>
                </c:pt>
                <c:pt idx="12">
                  <c:v>2.6071842410196989E-2</c:v>
                </c:pt>
                <c:pt idx="13">
                  <c:v>2.6339245922096445E-2</c:v>
                </c:pt>
                <c:pt idx="14">
                  <c:v>2.6562082182012656E-2</c:v>
                </c:pt>
                <c:pt idx="15">
                  <c:v>2.6116409662180231E-2</c:v>
                </c:pt>
                <c:pt idx="16">
                  <c:v>2.5715304394331045E-2</c:v>
                </c:pt>
                <c:pt idx="17">
                  <c:v>2.5581602638381318E-2</c:v>
                </c:pt>
                <c:pt idx="18">
                  <c:v>2.5180497370532132E-2</c:v>
                </c:pt>
                <c:pt idx="19">
                  <c:v>2.5225064622515374E-2</c:v>
                </c:pt>
                <c:pt idx="20">
                  <c:v>2.526963187449862E-2</c:v>
                </c:pt>
                <c:pt idx="21">
                  <c:v>2.5447900882431589E-2</c:v>
                </c:pt>
                <c:pt idx="22">
                  <c:v>2.5537035386398076E-2</c:v>
                </c:pt>
              </c:numCache>
            </c:numRef>
          </c:val>
          <c:extLst>
            <c:ext xmlns:c16="http://schemas.microsoft.com/office/drawing/2014/chart" uri="{C3380CC4-5D6E-409C-BE32-E72D297353CC}">
              <c16:uniqueId val="{00000001-B9F6-4AAD-971C-099150F86E43}"/>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2.0339507366304473E-2</c:v>
                </c:pt>
                <c:pt idx="1">
                  <c:v>2.3858880588258302E-2</c:v>
                </c:pt>
                <c:pt idx="2">
                  <c:v>3.7505539217661039E-2</c:v>
                </c:pt>
                <c:pt idx="3">
                  <c:v>3.6350050547228695E-2</c:v>
                </c:pt>
                <c:pt idx="4">
                  <c:v>2.840757535342758E-2</c:v>
                </c:pt>
                <c:pt idx="5">
                  <c:v>2.9600796596361004E-2</c:v>
                </c:pt>
                <c:pt idx="6">
                  <c:v>2.7740432015774849E-2</c:v>
                </c:pt>
                <c:pt idx="7">
                  <c:v>2.9169850330351927E-2</c:v>
                </c:pt>
                <c:pt idx="8">
                  <c:v>3.5788148547792463E-2</c:v>
                </c:pt>
                <c:pt idx="9">
                  <c:v>3.2400392191817451E-2</c:v>
                </c:pt>
                <c:pt idx="10">
                  <c:v>3.5252696318744989E-2</c:v>
                </c:pt>
                <c:pt idx="11">
                  <c:v>3.6589713878242267E-2</c:v>
                </c:pt>
                <c:pt idx="12">
                  <c:v>3.7837596933773067E-2</c:v>
                </c:pt>
                <c:pt idx="13">
                  <c:v>3.8149567697655762E-2</c:v>
                </c:pt>
                <c:pt idx="14">
                  <c:v>3.8996345485337376E-2</c:v>
                </c:pt>
                <c:pt idx="15">
                  <c:v>3.9219181745253587E-2</c:v>
                </c:pt>
                <c:pt idx="16">
                  <c:v>3.9308316249220071E-2</c:v>
                </c:pt>
                <c:pt idx="17">
                  <c:v>3.8996345485337376E-2</c:v>
                </c:pt>
                <c:pt idx="18">
                  <c:v>3.8060433193689278E-2</c:v>
                </c:pt>
                <c:pt idx="19">
                  <c:v>3.6322310366342814E-2</c:v>
                </c:pt>
                <c:pt idx="20">
                  <c:v>3.382654425528122E-2</c:v>
                </c:pt>
                <c:pt idx="21">
                  <c:v>3.0795971120420713E-2</c:v>
                </c:pt>
                <c:pt idx="22">
                  <c:v>2.8344772261342365E-2</c:v>
                </c:pt>
              </c:numCache>
            </c:numRef>
          </c:val>
          <c:extLst>
            <c:ext xmlns:c16="http://schemas.microsoft.com/office/drawing/2014/chart" uri="{C3380CC4-5D6E-409C-BE32-E72D297353CC}">
              <c16:uniqueId val="{00000002-B9F6-4AAD-971C-099150F86E43}"/>
            </c:ext>
          </c:extLst>
        </c:ser>
        <c:dLbls>
          <c:showLegendKey val="0"/>
          <c:showVal val="0"/>
          <c:showCatName val="0"/>
          <c:showSerName val="0"/>
          <c:showPercent val="0"/>
          <c:showBubbleSize val="0"/>
        </c:dLbls>
        <c:gapWidth val="5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7087547683347"/>
          <c:y val="5.5701612350023702E-2"/>
          <c:w val="0.87567295324154681"/>
          <c:h val="0.79204601108081851"/>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sysDash"/>
              <a:round/>
            </a:ln>
            <a:effectLst/>
          </c:spPr>
          <c:marker>
            <c:symbol val="none"/>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727</c:v>
                </c:pt>
                <c:pt idx="10" formatCode="#\ ###\ ###\ ##0">
                  <c:v>791</c:v>
                </c:pt>
                <c:pt idx="11" formatCode="#\ ###\ ###\ ##0">
                  <c:v>821</c:v>
                </c:pt>
                <c:pt idx="12" formatCode="#\ ###\ ###\ ##0">
                  <c:v>849</c:v>
                </c:pt>
                <c:pt idx="13" formatCode="#\ ###\ ###\ ##0">
                  <c:v>856</c:v>
                </c:pt>
                <c:pt idx="14" formatCode="#\ ###\ ###\ ##0">
                  <c:v>875</c:v>
                </c:pt>
                <c:pt idx="15" formatCode="#\ ###\ ###\ ##0">
                  <c:v>880</c:v>
                </c:pt>
                <c:pt idx="16" formatCode="#\ ###\ ###\ ##0">
                  <c:v>882</c:v>
                </c:pt>
                <c:pt idx="17" formatCode="#\ ###\ ###\ ##0">
                  <c:v>875</c:v>
                </c:pt>
                <c:pt idx="18" formatCode="#\ ###\ ###\ ##0">
                  <c:v>854</c:v>
                </c:pt>
                <c:pt idx="19" formatCode="#\ ###\ ###\ ##0">
                  <c:v>815</c:v>
                </c:pt>
                <c:pt idx="20" formatCode="#\ ###\ ###\ ##0">
                  <c:v>759</c:v>
                </c:pt>
                <c:pt idx="21" formatCode="#\ ###\ ###\ ##0">
                  <c:v>691</c:v>
                </c:pt>
                <c:pt idx="22" formatCode="#\ ###\ ###\ ##0">
                  <c:v>636</c:v>
                </c:pt>
              </c:numCache>
            </c:numRef>
          </c:val>
          <c:smooth val="1"/>
          <c:extLst>
            <c:ext xmlns:c16="http://schemas.microsoft.com/office/drawing/2014/chart" uri="{C3380CC4-5D6E-409C-BE32-E72D297353CC}">
              <c16:uniqueId val="{00000000-3CC8-47EA-9EB9-F94321E00F6A}"/>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526</c:v>
                </c:pt>
                <c:pt idx="1">
                  <c:v>610</c:v>
                </c:pt>
                <c:pt idx="2">
                  <c:v>931</c:v>
                </c:pt>
                <c:pt idx="3">
                  <c:v>827</c:v>
                </c:pt>
                <c:pt idx="4">
                  <c:v>639</c:v>
                </c:pt>
                <c:pt idx="5">
                  <c:v>654</c:v>
                </c:pt>
                <c:pt idx="6">
                  <c:v>619</c:v>
                </c:pt>
                <c:pt idx="7">
                  <c:v>649</c:v>
                </c:pt>
                <c:pt idx="8">
                  <c:v>796</c:v>
                </c:pt>
              </c:numCache>
            </c:numRef>
          </c:val>
          <c:smooth val="1"/>
          <c:extLst>
            <c:ext xmlns:c16="http://schemas.microsoft.com/office/drawing/2014/chart" uri="{C3380CC4-5D6E-409C-BE32-E72D297353CC}">
              <c16:uniqueId val="{00000001-3CC8-47EA-9EB9-F94321E00F6A}"/>
            </c:ext>
          </c:extLst>
        </c:ser>
        <c:dLbls>
          <c:showLegendKey val="0"/>
          <c:showVal val="0"/>
          <c:showCatName val="0"/>
          <c:showSerName val="0"/>
          <c:showPercent val="0"/>
          <c:showBubbleSize val="0"/>
        </c:dLbls>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Leavers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323</c:v>
                      </c:pt>
                      <c:pt idx="10" formatCode="#\ ###\ ###\ ##0">
                        <c:v>310</c:v>
                      </c:pt>
                      <c:pt idx="11" formatCode="#\ ###\ ###\ ##0">
                        <c:v>303</c:v>
                      </c:pt>
                      <c:pt idx="12" formatCode="#\ ###\ ###\ ##0">
                        <c:v>302</c:v>
                      </c:pt>
                      <c:pt idx="13" formatCode="#\ ###\ ###\ ##0">
                        <c:v>303</c:v>
                      </c:pt>
                      <c:pt idx="14" formatCode="#\ ###\ ###\ ##0">
                        <c:v>310</c:v>
                      </c:pt>
                      <c:pt idx="15" formatCode="#\ ###\ ###\ ##0">
                        <c:v>321</c:v>
                      </c:pt>
                      <c:pt idx="16" formatCode="#\ ###\ ###\ ##0">
                        <c:v>334</c:v>
                      </c:pt>
                      <c:pt idx="17" formatCode="#\ ###\ ###\ ##0">
                        <c:v>350</c:v>
                      </c:pt>
                      <c:pt idx="18" formatCode="#\ ###\ ###\ ##0">
                        <c:v>363</c:v>
                      </c:pt>
                      <c:pt idx="19" formatCode="#\ ###\ ###\ ##0">
                        <c:v>373</c:v>
                      </c:pt>
                      <c:pt idx="20" formatCode="#\ ###\ ###\ ##0">
                        <c:v>386</c:v>
                      </c:pt>
                      <c:pt idx="21" formatCode="#\ ###\ ###\ ##0">
                        <c:v>393</c:v>
                      </c:pt>
                      <c:pt idx="22" formatCode="#\ ###\ ###\ ##0">
                        <c:v>398</c:v>
                      </c:pt>
                    </c:numCache>
                  </c:numRef>
                </c:val>
                <c:smooth val="1"/>
                <c:extLst>
                  <c:ext xmlns:c16="http://schemas.microsoft.com/office/drawing/2014/chart" uri="{C3380CC4-5D6E-409C-BE32-E72D297353CC}">
                    <c16:uniqueId val="{00000002-3CC8-47EA-9EB9-F94321E00F6A}"/>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Leavers aged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540</c:v>
                      </c:pt>
                      <c:pt idx="10" formatCode="#\ ###\ ###\ ##0">
                        <c:v>557</c:v>
                      </c:pt>
                      <c:pt idx="11" formatCode="#\ ###\ ###\ ##0">
                        <c:v>572</c:v>
                      </c:pt>
                      <c:pt idx="12" formatCode="#\ ###\ ###\ ##0">
                        <c:v>585</c:v>
                      </c:pt>
                      <c:pt idx="13" formatCode="#\ ###\ ###\ ##0">
                        <c:v>591</c:v>
                      </c:pt>
                      <c:pt idx="14" formatCode="#\ ###\ ###\ ##0">
                        <c:v>596</c:v>
                      </c:pt>
                      <c:pt idx="15" formatCode="#\ ###\ ###\ ##0">
                        <c:v>586</c:v>
                      </c:pt>
                      <c:pt idx="16" formatCode="#\ ###\ ###\ ##0">
                        <c:v>577</c:v>
                      </c:pt>
                      <c:pt idx="17" formatCode="#\ ###\ ###\ ##0">
                        <c:v>574</c:v>
                      </c:pt>
                      <c:pt idx="18" formatCode="#\ ###\ ###\ ##0">
                        <c:v>565</c:v>
                      </c:pt>
                      <c:pt idx="19" formatCode="#\ ###\ ###\ ##0">
                        <c:v>566</c:v>
                      </c:pt>
                      <c:pt idx="20" formatCode="#\ ###\ ###\ ##0">
                        <c:v>567</c:v>
                      </c:pt>
                      <c:pt idx="21" formatCode="#\ ###\ ###\ ##0">
                        <c:v>571</c:v>
                      </c:pt>
                      <c:pt idx="22" formatCode="#\ ###\ ###\ ##0">
                        <c:v>573</c:v>
                      </c:pt>
                    </c:numCache>
                  </c:numRef>
                </c:val>
                <c:smooth val="1"/>
                <c:extLst xmlns:c15="http://schemas.microsoft.com/office/drawing/2012/chart">
                  <c:ext xmlns:c16="http://schemas.microsoft.com/office/drawing/2014/chart" uri="{C3380CC4-5D6E-409C-BE32-E72D297353CC}">
                    <c16:uniqueId val="{00000003-3CC8-47EA-9EB9-F94321E00F6A}"/>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536</c:v>
                      </c:pt>
                      <c:pt idx="1">
                        <c:v>387</c:v>
                      </c:pt>
                      <c:pt idx="2">
                        <c:v>606</c:v>
                      </c:pt>
                      <c:pt idx="3">
                        <c:v>261</c:v>
                      </c:pt>
                      <c:pt idx="4">
                        <c:v>400</c:v>
                      </c:pt>
                      <c:pt idx="5">
                        <c:v>232</c:v>
                      </c:pt>
                      <c:pt idx="6">
                        <c:v>349</c:v>
                      </c:pt>
                      <c:pt idx="7">
                        <c:v>211</c:v>
                      </c:pt>
                      <c:pt idx="8">
                        <c:v>211</c:v>
                      </c:pt>
                    </c:numCache>
                  </c:numRef>
                </c:val>
                <c:smooth val="0"/>
                <c:extLst xmlns:c15="http://schemas.microsoft.com/office/drawing/2012/chart">
                  <c:ext xmlns:c16="http://schemas.microsoft.com/office/drawing/2014/chart" uri="{C3380CC4-5D6E-409C-BE32-E72D297353CC}">
                    <c16:uniqueId val="{00000004-3CC8-47EA-9EB9-F94321E00F6A}"/>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714</c:v>
                      </c:pt>
                      <c:pt idx="1">
                        <c:v>949</c:v>
                      </c:pt>
                      <c:pt idx="2">
                        <c:v>2272</c:v>
                      </c:pt>
                      <c:pt idx="3">
                        <c:v>887</c:v>
                      </c:pt>
                      <c:pt idx="4">
                        <c:v>758</c:v>
                      </c:pt>
                      <c:pt idx="5">
                        <c:v>532</c:v>
                      </c:pt>
                      <c:pt idx="6">
                        <c:v>554</c:v>
                      </c:pt>
                      <c:pt idx="7">
                        <c:v>449</c:v>
                      </c:pt>
                      <c:pt idx="8">
                        <c:v>480</c:v>
                      </c:pt>
                    </c:numCache>
                  </c:numRef>
                </c:val>
                <c:smooth val="0"/>
                <c:extLst xmlns:c15="http://schemas.microsoft.com/office/drawing/2012/chart">
                  <c:ext xmlns:c16="http://schemas.microsoft.com/office/drawing/2014/chart" uri="{C3380CC4-5D6E-409C-BE32-E72D297353CC}">
                    <c16:uniqueId val="{00000005-3CC8-47EA-9EB9-F94321E00F6A}"/>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Cumulative proportion of estimated leavers aged 56-65 as a proportion of total educators in 2022</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Headcount!$D$155</c:f>
              <c:strCache>
                <c:ptCount val="1"/>
                <c:pt idx="0">
                  <c:v>FS</c:v>
                </c:pt>
              </c:strCache>
              <c:extLst xmlns:c15="http://schemas.microsoft.com/office/drawing/2012/chart"/>
            </c:strRef>
          </c:tx>
          <c:spPr>
            <a:ln w="38100" cap="rnd">
              <a:solidFill>
                <a:srgbClr val="00B05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Headcount!$D$156:$D$169</c:f>
              <c:numCache>
                <c:formatCode>0%</c:formatCode>
                <c:ptCount val="14"/>
                <c:pt idx="0">
                  <c:v>3.2400392191817451E-2</c:v>
                </c:pt>
                <c:pt idx="1">
                  <c:v>6.765308851056244E-2</c:v>
                </c:pt>
                <c:pt idx="2">
                  <c:v>0.10424280238880471</c:v>
                </c:pt>
                <c:pt idx="3">
                  <c:v>0.14208039932257777</c:v>
                </c:pt>
                <c:pt idx="4">
                  <c:v>0.18022996702023353</c:v>
                </c:pt>
                <c:pt idx="5">
                  <c:v>0.2192263125055709</c:v>
                </c:pt>
                <c:pt idx="6">
                  <c:v>0.25844549425082447</c:v>
                </c:pt>
                <c:pt idx="7">
                  <c:v>0.29775381050004457</c:v>
                </c:pt>
                <c:pt idx="8">
                  <c:v>0.33675015598538194</c:v>
                </c:pt>
                <c:pt idx="9">
                  <c:v>0.37481058917907123</c:v>
                </c:pt>
                <c:pt idx="10">
                  <c:v>0.41113289954541404</c:v>
                </c:pt>
                <c:pt idx="11">
                  <c:v>0.44495944380069524</c:v>
                </c:pt>
                <c:pt idx="12">
                  <c:v>0.47575541492111595</c:v>
                </c:pt>
                <c:pt idx="13">
                  <c:v>0.5041001871824583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5A00-4D06-B341-37A219109B62}"/>
            </c:ext>
          </c:extLst>
        </c:ser>
        <c:ser>
          <c:idx val="9"/>
          <c:order val="9"/>
          <c:tx>
            <c:strRef>
              <c:f>Headcount!$L$155</c:f>
              <c:strCache>
                <c:ptCount val="1"/>
                <c:pt idx="0">
                  <c:v>SA</c:v>
                </c:pt>
              </c:strCache>
            </c:strRef>
          </c:tx>
          <c:spPr>
            <a:ln w="38100" cap="rnd">
              <a:solidFill>
                <a:schemeClr val="bg1">
                  <a:lumMod val="50000"/>
                </a:schemeClr>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Headcount!$L$156:$L$169</c:f>
              <c:numCache>
                <c:formatCode>0%</c:formatCode>
                <c:ptCount val="14"/>
                <c:pt idx="0">
                  <c:v>3.1152033268299663E-2</c:v>
                </c:pt>
                <c:pt idx="1">
                  <c:v>6.460285473977076E-2</c:v>
                </c:pt>
                <c:pt idx="2">
                  <c:v>0.10008854774301915</c:v>
                </c:pt>
                <c:pt idx="3">
                  <c:v>0.13772503829258245</c:v>
                </c:pt>
                <c:pt idx="4">
                  <c:v>0.17675017450564953</c:v>
                </c:pt>
                <c:pt idx="5">
                  <c:v>0.217223152644963</c:v>
                </c:pt>
                <c:pt idx="6">
                  <c:v>0.25897378345513783</c:v>
                </c:pt>
                <c:pt idx="7">
                  <c:v>0.30151123125759988</c:v>
                </c:pt>
                <c:pt idx="8">
                  <c:v>0.34389328887036258</c:v>
                </c:pt>
                <c:pt idx="9">
                  <c:v>0.38536520394345763</c:v>
                </c:pt>
                <c:pt idx="10">
                  <c:v>0.42535227942609216</c:v>
                </c:pt>
                <c:pt idx="11">
                  <c:v>0.46367692653003834</c:v>
                </c:pt>
                <c:pt idx="12">
                  <c:v>0.49894803308084479</c:v>
                </c:pt>
                <c:pt idx="13">
                  <c:v>0.53156764036297166</c:v>
                </c:pt>
              </c:numCache>
            </c:numRef>
          </c:val>
          <c:smooth val="0"/>
          <c:extLst>
            <c:ext xmlns:c16="http://schemas.microsoft.com/office/drawing/2014/chart" uri="{C3380CC4-5D6E-409C-BE32-E72D297353CC}">
              <c16:uniqueId val="{00000009-5A00-4D06-B341-37A219109B62}"/>
            </c:ext>
          </c:extLst>
        </c:ser>
        <c:dLbls>
          <c:showLegendKey val="0"/>
          <c:showVal val="0"/>
          <c:showCatName val="0"/>
          <c:showSerName val="0"/>
          <c:showPercent val="0"/>
          <c:showBubbleSize val="0"/>
        </c:dLbls>
        <c:smooth val="0"/>
        <c:axId val="1350578991"/>
        <c:axId val="1350603951"/>
        <c:extLst>
          <c:ext xmlns:c15="http://schemas.microsoft.com/office/drawing/2012/chart" uri="{02D57815-91ED-43cb-92C2-25804820EDAC}">
            <c15:filteredLineSeries>
              <c15:ser>
                <c:idx val="0"/>
                <c:order val="0"/>
                <c:tx>
                  <c:strRef>
                    <c:extLst>
                      <c:ext uri="{02D57815-91ED-43cb-92C2-25804820EDAC}">
                        <c15:formulaRef>
                          <c15:sqref>Headcount!$C$155</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Headcount!$C$156:$C$169</c15:sqref>
                        </c15:formulaRef>
                      </c:ext>
                    </c:extLst>
                    <c:numCache>
                      <c:formatCode>0%</c:formatCode>
                      <c:ptCount val="14"/>
                      <c:pt idx="0">
                        <c:v>3.2145911575502922E-2</c:v>
                      </c:pt>
                      <c:pt idx="1">
                        <c:v>6.6987691964451729E-2</c:v>
                      </c:pt>
                      <c:pt idx="2">
                        <c:v>0.10439519577585246</c:v>
                      </c:pt>
                      <c:pt idx="3">
                        <c:v>0.14500055776596141</c:v>
                      </c:pt>
                      <c:pt idx="4">
                        <c:v>0.18817164317852231</c:v>
                      </c:pt>
                      <c:pt idx="5">
                        <c:v>0.23409437400066935</c:v>
                      </c:pt>
                      <c:pt idx="6">
                        <c:v>0.28258282824526831</c:v>
                      </c:pt>
                      <c:pt idx="7">
                        <c:v>0.33306064775220323</c:v>
                      </c:pt>
                      <c:pt idx="8">
                        <c:v>0.3831480310861563</c:v>
                      </c:pt>
                      <c:pt idx="9">
                        <c:v>0.43204551370245048</c:v>
                      </c:pt>
                      <c:pt idx="10">
                        <c:v>0.47828431190272563</c:v>
                      </c:pt>
                      <c:pt idx="11">
                        <c:v>0.52238500725095749</c:v>
                      </c:pt>
                      <c:pt idx="12">
                        <c:v>0.56174469192726728</c:v>
                      </c:pt>
                      <c:pt idx="13">
                        <c:v>0.59747889785446029</c:v>
                      </c:pt>
                    </c:numCache>
                  </c:numRef>
                </c:val>
                <c:smooth val="0"/>
                <c:extLst>
                  <c:ext xmlns:c16="http://schemas.microsoft.com/office/drawing/2014/chart" uri="{C3380CC4-5D6E-409C-BE32-E72D297353CC}">
                    <c16:uniqueId val="{00000000-5A00-4D06-B341-37A219109B6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Headcount!$E$155</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Headcount!$E$156:$E$169</c15:sqref>
                        </c15:formulaRef>
                      </c:ext>
                    </c:extLst>
                    <c:numCache>
                      <c:formatCode>0%</c:formatCode>
                      <c:ptCount val="14"/>
                      <c:pt idx="0">
                        <c:v>2.5191476058979836E-2</c:v>
                      </c:pt>
                      <c:pt idx="1">
                        <c:v>5.2831761579742613E-2</c:v>
                      </c:pt>
                      <c:pt idx="2">
                        <c:v>8.2569165841713116E-2</c:v>
                      </c:pt>
                      <c:pt idx="3">
                        <c:v>0.11414317720002083</c:v>
                      </c:pt>
                      <c:pt idx="4">
                        <c:v>0.14716302818735996</c:v>
                      </c:pt>
                      <c:pt idx="5">
                        <c:v>0.18162871880373052</c:v>
                      </c:pt>
                      <c:pt idx="6">
                        <c:v>0.21739696764445371</c:v>
                      </c:pt>
                      <c:pt idx="7">
                        <c:v>0.25410305840671077</c:v>
                      </c:pt>
                      <c:pt idx="8">
                        <c:v>0.2916688375970406</c:v>
                      </c:pt>
                      <c:pt idx="9">
                        <c:v>0.32939092377429274</c:v>
                      </c:pt>
                      <c:pt idx="10">
                        <c:v>0.36668316573750848</c:v>
                      </c:pt>
                      <c:pt idx="11">
                        <c:v>0.40318084718386915</c:v>
                      </c:pt>
                      <c:pt idx="12">
                        <c:v>0.43784192153389262</c:v>
                      </c:pt>
                      <c:pt idx="13">
                        <c:v>0.47077059344552707</c:v>
                      </c:pt>
                    </c:numCache>
                  </c:numRef>
                </c:val>
                <c:smooth val="0"/>
                <c:extLst xmlns:c15="http://schemas.microsoft.com/office/drawing/2012/chart">
                  <c:ext xmlns:c16="http://schemas.microsoft.com/office/drawing/2014/chart" uri="{C3380CC4-5D6E-409C-BE32-E72D297353CC}">
                    <c16:uniqueId val="{00000002-5A00-4D06-B341-37A219109B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Headcount!$F$155</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Headcount!$F$156:$F$169</c15:sqref>
                        </c15:formulaRef>
                      </c:ext>
                    </c:extLst>
                    <c:numCache>
                      <c:formatCode>0%</c:formatCode>
                      <c:ptCount val="14"/>
                      <c:pt idx="0">
                        <c:v>2.604004449388209E-2</c:v>
                      </c:pt>
                      <c:pt idx="1">
                        <c:v>5.4315906562847606E-2</c:v>
                      </c:pt>
                      <c:pt idx="2">
                        <c:v>8.4382647385984416E-2</c:v>
                      </c:pt>
                      <c:pt idx="3">
                        <c:v>0.11654060066740822</c:v>
                      </c:pt>
                      <c:pt idx="4">
                        <c:v>0.15003337041156839</c:v>
                      </c:pt>
                      <c:pt idx="5">
                        <c:v>0.18460511679644048</c:v>
                      </c:pt>
                      <c:pt idx="6">
                        <c:v>0.2203781979977753</c:v>
                      </c:pt>
                      <c:pt idx="7">
                        <c:v>0.25758620689655171</c:v>
                      </c:pt>
                      <c:pt idx="8">
                        <c:v>0.29520578420467186</c:v>
                      </c:pt>
                      <c:pt idx="9">
                        <c:v>0.33273637374860959</c:v>
                      </c:pt>
                      <c:pt idx="10">
                        <c:v>0.36998887652947721</c:v>
                      </c:pt>
                      <c:pt idx="11">
                        <c:v>0.40700778642936597</c:v>
                      </c:pt>
                      <c:pt idx="12">
                        <c:v>0.44238042269187988</c:v>
                      </c:pt>
                      <c:pt idx="13">
                        <c:v>0.4759844271412681</c:v>
                      </c:pt>
                    </c:numCache>
                  </c:numRef>
                </c:val>
                <c:smooth val="0"/>
                <c:extLst xmlns:c15="http://schemas.microsoft.com/office/drawing/2012/chart">
                  <c:ext xmlns:c16="http://schemas.microsoft.com/office/drawing/2014/chart" uri="{C3380CC4-5D6E-409C-BE32-E72D297353CC}">
                    <c16:uniqueId val="{00000003-5A00-4D06-B341-37A219109B6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Headcount!$G$155</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Headcount!$G$156:$G$169</c15:sqref>
                        </c15:formulaRef>
                      </c:ext>
                    </c:extLst>
                    <c:numCache>
                      <c:formatCode>0%</c:formatCode>
                      <c:ptCount val="14"/>
                      <c:pt idx="0">
                        <c:v>4.0509674374705047E-2</c:v>
                      </c:pt>
                      <c:pt idx="1">
                        <c:v>8.4945729117508251E-2</c:v>
                      </c:pt>
                      <c:pt idx="2">
                        <c:v>0.13255309108069843</c:v>
                      </c:pt>
                      <c:pt idx="3">
                        <c:v>0.1833128834355828</c:v>
                      </c:pt>
                      <c:pt idx="4">
                        <c:v>0.23524303916941952</c:v>
                      </c:pt>
                      <c:pt idx="5">
                        <c:v>0.2890608777725342</c:v>
                      </c:pt>
                      <c:pt idx="6">
                        <c:v>0.34484190655969793</c:v>
                      </c:pt>
                      <c:pt idx="7">
                        <c:v>0.39994336951392162</c:v>
                      </c:pt>
                      <c:pt idx="8">
                        <c:v>0.45381783860311464</c:v>
                      </c:pt>
                      <c:pt idx="9">
                        <c:v>0.50476639924492683</c:v>
                      </c:pt>
                      <c:pt idx="10">
                        <c:v>0.5530344502123643</c:v>
                      </c:pt>
                      <c:pt idx="11">
                        <c:v>0.59798017932987257</c:v>
                      </c:pt>
                      <c:pt idx="12">
                        <c:v>0.63724398301085416</c:v>
                      </c:pt>
                      <c:pt idx="13">
                        <c:v>0.67216611609249644</c:v>
                      </c:pt>
                    </c:numCache>
                  </c:numRef>
                </c:val>
                <c:smooth val="0"/>
                <c:extLst xmlns:c15="http://schemas.microsoft.com/office/drawing/2012/chart">
                  <c:ext xmlns:c16="http://schemas.microsoft.com/office/drawing/2014/chart" uri="{C3380CC4-5D6E-409C-BE32-E72D297353CC}">
                    <c16:uniqueId val="{00000004-5A00-4D06-B341-37A219109B6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Headcount!$H$155</c15:sqref>
                        </c15:formulaRef>
                      </c:ext>
                    </c:extLst>
                    <c:strCache>
                      <c:ptCount val="1"/>
                      <c:pt idx="0">
                        <c:v>MP</c:v>
                      </c:pt>
                    </c:strCache>
                  </c:strRef>
                </c:tx>
                <c:spPr>
                  <a:ln w="15875"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Headcount!$H$156:$H$169</c15:sqref>
                        </c15:formulaRef>
                      </c:ext>
                    </c:extLst>
                    <c:numCache>
                      <c:formatCode>0%</c:formatCode>
                      <c:ptCount val="14"/>
                      <c:pt idx="0">
                        <c:v>3.2428892748341542E-2</c:v>
                      </c:pt>
                      <c:pt idx="1">
                        <c:v>6.7534094468012423E-2</c:v>
                      </c:pt>
                      <c:pt idx="2">
                        <c:v>0.1060558608319335</c:v>
                      </c:pt>
                      <c:pt idx="3">
                        <c:v>0.14745323577143182</c:v>
                      </c:pt>
                      <c:pt idx="4">
                        <c:v>0.19098596361358655</c:v>
                      </c:pt>
                      <c:pt idx="5">
                        <c:v>0.23645474475414971</c:v>
                      </c:pt>
                      <c:pt idx="6">
                        <c:v>0.28323320900834215</c:v>
                      </c:pt>
                      <c:pt idx="7">
                        <c:v>0.33049568658713668</c:v>
                      </c:pt>
                      <c:pt idx="8">
                        <c:v>0.37659083791247905</c:v>
                      </c:pt>
                      <c:pt idx="9">
                        <c:v>0.42074993593941296</c:v>
                      </c:pt>
                      <c:pt idx="10">
                        <c:v>0.46237508185519466</c:v>
                      </c:pt>
                      <c:pt idx="11">
                        <c:v>0.50129544742761156</c:v>
                      </c:pt>
                      <c:pt idx="12">
                        <c:v>0.53651453463542409</c:v>
                      </c:pt>
                      <c:pt idx="13">
                        <c:v>0.56857329954730518</c:v>
                      </c:pt>
                    </c:numCache>
                  </c:numRef>
                </c:val>
                <c:smooth val="0"/>
                <c:extLst xmlns:c15="http://schemas.microsoft.com/office/drawing/2012/chart">
                  <c:ext xmlns:c16="http://schemas.microsoft.com/office/drawing/2014/chart" uri="{C3380CC4-5D6E-409C-BE32-E72D297353CC}">
                    <c16:uniqueId val="{00000005-5A00-4D06-B341-37A219109B6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Headcount!$I$155</c15:sqref>
                        </c15:formulaRef>
                      </c:ext>
                    </c:extLst>
                    <c:strCache>
                      <c:ptCount val="1"/>
                      <c:pt idx="0">
                        <c:v>NC</c:v>
                      </c:pt>
                    </c:strCache>
                  </c:strRef>
                </c:tx>
                <c:spPr>
                  <a:ln w="158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Headcount!$I$156:$I$169</c15:sqref>
                        </c15:formulaRef>
                      </c:ext>
                    </c:extLst>
                    <c:numCache>
                      <c:formatCode>0%</c:formatCode>
                      <c:ptCount val="14"/>
                      <c:pt idx="0">
                        <c:v>3.0081775700934579E-2</c:v>
                      </c:pt>
                      <c:pt idx="1">
                        <c:v>6.1818535825545168E-2</c:v>
                      </c:pt>
                      <c:pt idx="2">
                        <c:v>9.4334112149532703E-2</c:v>
                      </c:pt>
                      <c:pt idx="3">
                        <c:v>0.1277258566978193</c:v>
                      </c:pt>
                      <c:pt idx="4">
                        <c:v>0.16238317757009343</c:v>
                      </c:pt>
                      <c:pt idx="5">
                        <c:v>0.19859813084112146</c:v>
                      </c:pt>
                      <c:pt idx="6">
                        <c:v>0.23471573208722737</c:v>
                      </c:pt>
                      <c:pt idx="7">
                        <c:v>0.27151479750778812</c:v>
                      </c:pt>
                      <c:pt idx="8">
                        <c:v>0.30831386292834884</c:v>
                      </c:pt>
                      <c:pt idx="9">
                        <c:v>0.34511292834890961</c:v>
                      </c:pt>
                      <c:pt idx="10">
                        <c:v>0.38142523364485975</c:v>
                      </c:pt>
                      <c:pt idx="11">
                        <c:v>0.41579049844236754</c:v>
                      </c:pt>
                      <c:pt idx="12">
                        <c:v>0.44772196261682234</c:v>
                      </c:pt>
                      <c:pt idx="13">
                        <c:v>0.47751168224299056</c:v>
                      </c:pt>
                    </c:numCache>
                  </c:numRef>
                </c:val>
                <c:smooth val="0"/>
                <c:extLst xmlns:c15="http://schemas.microsoft.com/office/drawing/2012/chart">
                  <c:ext xmlns:c16="http://schemas.microsoft.com/office/drawing/2014/chart" uri="{C3380CC4-5D6E-409C-BE32-E72D297353CC}">
                    <c16:uniqueId val="{00000006-5A00-4D06-B341-37A219109B6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Headcount!$J$155</c15:sqref>
                        </c15:formulaRef>
                      </c:ext>
                    </c:extLst>
                    <c:strCache>
                      <c:ptCount val="1"/>
                      <c:pt idx="0">
                        <c:v>NW</c:v>
                      </c:pt>
                    </c:strCache>
                  </c:strRef>
                </c:tx>
                <c:spPr>
                  <a:ln w="15875"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Headcount!$J$156:$J$169</c15:sqref>
                        </c15:formulaRef>
                      </c:ext>
                    </c:extLst>
                    <c:numCache>
                      <c:formatCode>0%</c:formatCode>
                      <c:ptCount val="14"/>
                      <c:pt idx="0">
                        <c:v>3.1936619718309862E-2</c:v>
                      </c:pt>
                      <c:pt idx="1">
                        <c:v>6.6373239436619713E-2</c:v>
                      </c:pt>
                      <c:pt idx="2">
                        <c:v>0.1030281690140845</c:v>
                      </c:pt>
                      <c:pt idx="3">
                        <c:v>0.14186619718309859</c:v>
                      </c:pt>
                      <c:pt idx="4">
                        <c:v>0.18221830985915494</c:v>
                      </c:pt>
                      <c:pt idx="5">
                        <c:v>0.22450704225352114</c:v>
                      </c:pt>
                      <c:pt idx="6">
                        <c:v>0.26816901408450705</c:v>
                      </c:pt>
                      <c:pt idx="7">
                        <c:v>0.31271126760563384</c:v>
                      </c:pt>
                      <c:pt idx="8">
                        <c:v>0.35686619718309864</c:v>
                      </c:pt>
                      <c:pt idx="9">
                        <c:v>0.40042253521126764</c:v>
                      </c:pt>
                      <c:pt idx="10">
                        <c:v>0.4420422535211268</c:v>
                      </c:pt>
                      <c:pt idx="11">
                        <c:v>0.48147887323943667</c:v>
                      </c:pt>
                      <c:pt idx="12">
                        <c:v>0.51750000000000007</c:v>
                      </c:pt>
                      <c:pt idx="13">
                        <c:v>0.55024647887323952</c:v>
                      </c:pt>
                    </c:numCache>
                  </c:numRef>
                </c:val>
                <c:smooth val="0"/>
                <c:extLst xmlns:c15="http://schemas.microsoft.com/office/drawing/2012/chart">
                  <c:ext xmlns:c16="http://schemas.microsoft.com/office/drawing/2014/chart" uri="{C3380CC4-5D6E-409C-BE32-E72D297353CC}">
                    <c16:uniqueId val="{00000007-5A00-4D06-B341-37A219109B6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Headcount!$K$155</c15:sqref>
                        </c15:formulaRef>
                      </c:ext>
                    </c:extLst>
                    <c:strCache>
                      <c:ptCount val="1"/>
                      <c:pt idx="0">
                        <c:v>WC</c:v>
                      </c:pt>
                    </c:strCache>
                  </c:strRef>
                </c:tx>
                <c:spPr>
                  <a:ln w="158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Headcount!$K$156:$K$169</c15:sqref>
                        </c15:formulaRef>
                      </c:ext>
                    </c:extLst>
                    <c:numCache>
                      <c:formatCode>0%</c:formatCode>
                      <c:ptCount val="14"/>
                      <c:pt idx="0">
                        <c:v>3.9088494338039986E-2</c:v>
                      </c:pt>
                      <c:pt idx="1">
                        <c:v>7.6611212078848037E-2</c:v>
                      </c:pt>
                      <c:pt idx="2">
                        <c:v>0.11346288270655669</c:v>
                      </c:pt>
                      <c:pt idx="3">
                        <c:v>0.1504263945197819</c:v>
                      </c:pt>
                      <c:pt idx="4">
                        <c:v>0.18722214455473227</c:v>
                      </c:pt>
                      <c:pt idx="5">
                        <c:v>0.22326296658744582</c:v>
                      </c:pt>
                      <c:pt idx="6">
                        <c:v>0.25871662239619742</c:v>
                      </c:pt>
                      <c:pt idx="7">
                        <c:v>0.29405843701943241</c:v>
                      </c:pt>
                      <c:pt idx="8">
                        <c:v>0.32881308541870546</c:v>
                      </c:pt>
                      <c:pt idx="9">
                        <c:v>0.36222563959177967</c:v>
                      </c:pt>
                      <c:pt idx="10">
                        <c:v>0.39365301272193487</c:v>
                      </c:pt>
                      <c:pt idx="11">
                        <c:v>0.42317908569830842</c:v>
                      </c:pt>
                      <c:pt idx="12">
                        <c:v>0.45066405703900464</c:v>
                      </c:pt>
                      <c:pt idx="13">
                        <c:v>0.47599608555850692</c:v>
                      </c:pt>
                    </c:numCache>
                  </c:numRef>
                </c:val>
                <c:smooth val="0"/>
                <c:extLst xmlns:c15="http://schemas.microsoft.com/office/drawing/2012/chart">
                  <c:ext xmlns:c16="http://schemas.microsoft.com/office/drawing/2014/chart" uri="{C3380CC4-5D6E-409C-BE32-E72D297353CC}">
                    <c16:uniqueId val="{00000008-5A00-4D06-B341-37A219109B62}"/>
                  </c:ext>
                </c:extLst>
              </c15:ser>
            </c15:filteredLineSeries>
          </c:ext>
        </c:extLst>
      </c:lineChart>
      <c:catAx>
        <c:axId val="13505789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0603951"/>
        <c:crosses val="autoZero"/>
        <c:auto val="1"/>
        <c:lblAlgn val="ctr"/>
        <c:lblOffset val="100"/>
        <c:noMultiLvlLbl val="0"/>
      </c:catAx>
      <c:valAx>
        <c:axId val="1350603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057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14139027217867E-2"/>
          <c:y val="5.471905016130775E-2"/>
          <c:w val="0.36819376604991805"/>
          <c:h val="0.62687472595468829"/>
        </c:manualLayout>
      </c:layout>
      <c:lineChart>
        <c:grouping val="standard"/>
        <c:varyColors val="0"/>
        <c:ser>
          <c:idx val="1"/>
          <c:order val="1"/>
          <c:tx>
            <c:strRef>
              <c:f>'Teachers-NonTeachers'!$C$3</c:f>
              <c:strCache>
                <c:ptCount val="1"/>
                <c:pt idx="0">
                  <c:v>FS</c:v>
                </c:pt>
              </c:strCache>
              <c:extLst xmlns:c15="http://schemas.microsoft.com/office/drawing/2012/chart"/>
            </c:strRef>
          </c:tx>
          <c:spPr>
            <a:ln w="38100" cap="rnd">
              <a:solidFill>
                <a:srgbClr val="00B050"/>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'Teachers-NonTeachers'!$C$13:$C$27</c:f>
              <c:numCache>
                <c:formatCode>0%</c:formatCode>
                <c:ptCount val="14"/>
                <c:pt idx="0">
                  <c:v>7.0326291213484424E-2</c:v>
                </c:pt>
                <c:pt idx="1">
                  <c:v>7.2433232731621208E-2</c:v>
                </c:pt>
                <c:pt idx="2">
                  <c:v>7.3344342577301977E-2</c:v>
                </c:pt>
                <c:pt idx="3">
                  <c:v>7.5052673537953418E-2</c:v>
                </c:pt>
                <c:pt idx="4">
                  <c:v>7.5451284095438761E-2</c:v>
                </c:pt>
                <c:pt idx="5">
                  <c:v>7.7045726325380107E-2</c:v>
                </c:pt>
                <c:pt idx="6">
                  <c:v>7.7102670690735148E-2</c:v>
                </c:pt>
                <c:pt idx="7">
                  <c:v>7.7501281248220491E-2</c:v>
                </c:pt>
                <c:pt idx="8">
                  <c:v>7.7672114344285628E-2</c:v>
                </c:pt>
                <c:pt idx="9">
                  <c:v>7.7159615056090203E-2</c:v>
                </c:pt>
                <c:pt idx="10">
                  <c:v>7.6647115767894763E-2</c:v>
                </c:pt>
                <c:pt idx="11">
                  <c:v>7.5622117191503899E-2</c:v>
                </c:pt>
                <c:pt idx="12">
                  <c:v>7.3856841865497402E-2</c:v>
                </c:pt>
                <c:pt idx="13">
                  <c:v>7.26610101930414E-2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133A-4D60-B610-089CE7370A61}"/>
            </c:ext>
          </c:extLst>
        </c:ser>
        <c:ser>
          <c:idx val="9"/>
          <c:order val="9"/>
          <c:tx>
            <c:strRef>
              <c:f>'Teachers-NonTeachers'!$K$3</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c:numRef>
          </c:cat>
          <c:val>
            <c:numRef>
              <c:f>'Teachers-NonTeachers'!$K$13:$K$27</c:f>
              <c:numCache>
                <c:formatCode>0%</c:formatCode>
                <c:ptCount val="14"/>
                <c:pt idx="0">
                  <c:v>6.1551186017478152E-2</c:v>
                </c:pt>
                <c:pt idx="1">
                  <c:v>6.3339575530586764E-2</c:v>
                </c:pt>
                <c:pt idx="2">
                  <c:v>6.5230961298377035E-2</c:v>
                </c:pt>
                <c:pt idx="3">
                  <c:v>6.6969413233458175E-2</c:v>
                </c:pt>
                <c:pt idx="4">
                  <c:v>6.8314606741573039E-2</c:v>
                </c:pt>
                <c:pt idx="5">
                  <c:v>6.9506866416978771E-2</c:v>
                </c:pt>
                <c:pt idx="6">
                  <c:v>7.0786516853932585E-2</c:v>
                </c:pt>
                <c:pt idx="7">
                  <c:v>7.1507490636704113E-2</c:v>
                </c:pt>
                <c:pt idx="8">
                  <c:v>7.1669787765293383E-2</c:v>
                </c:pt>
                <c:pt idx="9">
                  <c:v>7.1379525593008739E-2</c:v>
                </c:pt>
                <c:pt idx="10">
                  <c:v>7.0658551810237197E-2</c:v>
                </c:pt>
                <c:pt idx="11">
                  <c:v>7.0000000000000007E-2</c:v>
                </c:pt>
                <c:pt idx="12">
                  <c:v>6.8467540574282143E-2</c:v>
                </c:pt>
                <c:pt idx="13">
                  <c:v>6.71629213483146E-2</c:v>
                </c:pt>
              </c:numCache>
              <c:extLst/>
            </c:numRef>
          </c:val>
          <c:smooth val="0"/>
          <c:extLst xmlns:c15="http://schemas.microsoft.com/office/drawing/2012/chart">
            <c:ext xmlns:c16="http://schemas.microsoft.com/office/drawing/2014/chart" uri="{C3380CC4-5D6E-409C-BE32-E72D297353CC}">
              <c16:uniqueId val="{00000009-133A-4D60-B610-089CE7370A61}"/>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'Teachers-NonTeachers'!$B$13:$B$27</c15:sqref>
                        </c15:formulaRef>
                      </c:ext>
                    </c:extLst>
                    <c:numCache>
                      <c:formatCode>0%</c:formatCode>
                      <c:ptCount val="14"/>
                      <c:pt idx="0">
                        <c:v>5.3172130125888069E-2</c:v>
                      </c:pt>
                      <c:pt idx="1">
                        <c:v>5.6063816527483483E-2</c:v>
                      </c:pt>
                      <c:pt idx="2">
                        <c:v>5.8930574598030659E-2</c:v>
                      </c:pt>
                      <c:pt idx="3">
                        <c:v>6.1697619344384891E-2</c:v>
                      </c:pt>
                      <c:pt idx="4">
                        <c:v>6.3941169138726162E-2</c:v>
                      </c:pt>
                      <c:pt idx="5">
                        <c:v>6.5636295650006227E-2</c:v>
                      </c:pt>
                      <c:pt idx="6">
                        <c:v>6.7680418795961608E-2</c:v>
                      </c:pt>
                      <c:pt idx="7">
                        <c:v>6.8827122024180482E-2</c:v>
                      </c:pt>
                      <c:pt idx="8">
                        <c:v>6.8752337031035768E-2</c:v>
                      </c:pt>
                      <c:pt idx="9">
                        <c:v>6.8079272092733387E-2</c:v>
                      </c:pt>
                      <c:pt idx="10">
                        <c:v>6.6434002243549797E-2</c:v>
                      </c:pt>
                      <c:pt idx="11">
                        <c:v>6.5362084008475638E-2</c:v>
                      </c:pt>
                      <c:pt idx="12">
                        <c:v>6.2669824255266113E-2</c:v>
                      </c:pt>
                      <c:pt idx="13">
                        <c:v>6.0700486102455438E-2</c:v>
                      </c:pt>
                    </c:numCache>
                  </c:numRef>
                </c:val>
                <c:smooth val="0"/>
                <c:extLst>
                  <c:ext xmlns:c16="http://schemas.microsoft.com/office/drawing/2014/chart" uri="{C3380CC4-5D6E-409C-BE32-E72D297353CC}">
                    <c16:uniqueId val="{00000000-133A-4D60-B610-089CE7370A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'Teachers-NonTeachers'!$D$13:$D$27</c15:sqref>
                        </c15:formulaRef>
                      </c:ext>
                    </c:extLst>
                    <c:numCache>
                      <c:formatCode>0%</c:formatCode>
                      <c:ptCount val="14"/>
                      <c:pt idx="0">
                        <c:v>7.595958930072351E-2</c:v>
                      </c:pt>
                      <c:pt idx="1">
                        <c:v>7.7657102361685645E-2</c:v>
                      </c:pt>
                      <c:pt idx="2">
                        <c:v>7.9321654003988329E-2</c:v>
                      </c:pt>
                      <c:pt idx="3">
                        <c:v>8.0541226494388315E-2</c:v>
                      </c:pt>
                      <c:pt idx="4">
                        <c:v>8.1909125368755872E-2</c:v>
                      </c:pt>
                      <c:pt idx="5">
                        <c:v>8.3079255731166674E-2</c:v>
                      </c:pt>
                      <c:pt idx="6">
                        <c:v>8.4529558152182868E-2</c:v>
                      </c:pt>
                      <c:pt idx="7">
                        <c:v>8.5518400711966647E-2</c:v>
                      </c:pt>
                      <c:pt idx="8">
                        <c:v>8.6556685399739611E-2</c:v>
                      </c:pt>
                      <c:pt idx="9">
                        <c:v>8.7413682284885538E-2</c:v>
                      </c:pt>
                      <c:pt idx="10">
                        <c:v>8.7825700018128783E-2</c:v>
                      </c:pt>
                      <c:pt idx="11">
                        <c:v>8.8006987820755805E-2</c:v>
                      </c:pt>
                      <c:pt idx="12">
                        <c:v>8.7562008668853109E-2</c:v>
                      </c:pt>
                      <c:pt idx="13">
                        <c:v>8.7265355900917982E-2</c:v>
                      </c:pt>
                    </c:numCache>
                  </c:numRef>
                </c:val>
                <c:smooth val="0"/>
                <c:extLst xmlns:c15="http://schemas.microsoft.com/office/drawing/2012/chart">
                  <c:ext xmlns:c16="http://schemas.microsoft.com/office/drawing/2014/chart" uri="{C3380CC4-5D6E-409C-BE32-E72D297353CC}">
                    <c16:uniqueId val="{00000002-133A-4D60-B610-089CE7370A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'Teachers-NonTeachers'!$E$13:$E$27</c15:sqref>
                        </c15:formulaRef>
                      </c:ext>
                    </c:extLst>
                    <c:numCache>
                      <c:formatCode>0%</c:formatCode>
                      <c:ptCount val="14"/>
                      <c:pt idx="0">
                        <c:v>5.9619718309859154E-2</c:v>
                      </c:pt>
                      <c:pt idx="1">
                        <c:v>6.1690140845070421E-2</c:v>
                      </c:pt>
                      <c:pt idx="2">
                        <c:v>6.367605633802817E-2</c:v>
                      </c:pt>
                      <c:pt idx="3">
                        <c:v>6.5436619718309857E-2</c:v>
                      </c:pt>
                      <c:pt idx="4">
                        <c:v>6.6563380281690135E-2</c:v>
                      </c:pt>
                      <c:pt idx="5">
                        <c:v>6.7507042253521124E-2</c:v>
                      </c:pt>
                      <c:pt idx="6">
                        <c:v>6.8760563380281692E-2</c:v>
                      </c:pt>
                      <c:pt idx="7">
                        <c:v>7.0098591549295777E-2</c:v>
                      </c:pt>
                      <c:pt idx="8">
                        <c:v>7.0845070422535211E-2</c:v>
                      </c:pt>
                      <c:pt idx="9">
                        <c:v>7.1211267605633802E-2</c:v>
                      </c:pt>
                      <c:pt idx="10">
                        <c:v>7.1507042253521128E-2</c:v>
                      </c:pt>
                      <c:pt idx="11">
                        <c:v>7.1915492957746477E-2</c:v>
                      </c:pt>
                      <c:pt idx="12">
                        <c:v>7.1478873239436622E-2</c:v>
                      </c:pt>
                      <c:pt idx="13">
                        <c:v>7.0999999999999994E-2</c:v>
                      </c:pt>
                    </c:numCache>
                  </c:numRef>
                </c:val>
                <c:smooth val="0"/>
                <c:extLst xmlns:c15="http://schemas.microsoft.com/office/drawing/2012/chart">
                  <c:ext xmlns:c16="http://schemas.microsoft.com/office/drawing/2014/chart" uri="{C3380CC4-5D6E-409C-BE32-E72D297353CC}">
                    <c16:uniqueId val="{00000003-133A-4D60-B610-089CE7370A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'Teachers-NonTeachers'!$F$13:$F$27</c15:sqref>
                        </c15:formulaRef>
                      </c:ext>
                    </c:extLst>
                    <c:numCache>
                      <c:formatCode>0%</c:formatCode>
                      <c:ptCount val="14"/>
                      <c:pt idx="0">
                        <c:v>5.8532842927093438E-2</c:v>
                      </c:pt>
                      <c:pt idx="1">
                        <c:v>6.3406819053636307E-2</c:v>
                      </c:pt>
                      <c:pt idx="2">
                        <c:v>6.7129995261412098E-2</c:v>
                      </c:pt>
                      <c:pt idx="3">
                        <c:v>6.9928018593316335E-2</c:v>
                      </c:pt>
                      <c:pt idx="4">
                        <c:v>7.1304465554978907E-2</c:v>
                      </c:pt>
                      <c:pt idx="5">
                        <c:v>7.2929124263826528E-2</c:v>
                      </c:pt>
                      <c:pt idx="6">
                        <c:v>7.4666606494121893E-2</c:v>
                      </c:pt>
                      <c:pt idx="7">
                        <c:v>7.4373265338357739E-2</c:v>
                      </c:pt>
                      <c:pt idx="8">
                        <c:v>7.3380418349617532E-2</c:v>
                      </c:pt>
                      <c:pt idx="9">
                        <c:v>7.119164203353115E-2</c:v>
                      </c:pt>
                      <c:pt idx="10">
                        <c:v>6.9025430421734327E-2</c:v>
                      </c:pt>
                      <c:pt idx="11">
                        <c:v>6.6746395288489746E-2</c:v>
                      </c:pt>
                      <c:pt idx="12">
                        <c:v>6.2978089672134849E-2</c:v>
                      </c:pt>
                      <c:pt idx="13">
                        <c:v>6.0180066340230612E-2</c:v>
                      </c:pt>
                    </c:numCache>
                  </c:numRef>
                </c:val>
                <c:smooth val="0"/>
                <c:extLst xmlns:c15="http://schemas.microsoft.com/office/drawing/2012/chart">
                  <c:ext xmlns:c16="http://schemas.microsoft.com/office/drawing/2014/chart" uri="{C3380CC4-5D6E-409C-BE32-E72D297353CC}">
                    <c16:uniqueId val="{00000004-133A-4D60-B610-089CE7370A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'Teachers-NonTeachers'!$G$13:$G$27</c15:sqref>
                        </c15:formulaRef>
                      </c:ext>
                    </c:extLst>
                    <c:numCache>
                      <c:formatCode>0%</c:formatCode>
                      <c:ptCount val="14"/>
                      <c:pt idx="0">
                        <c:v>6.1205442079190146E-2</c:v>
                      </c:pt>
                      <c:pt idx="1">
                        <c:v>6.3646480238360198E-2</c:v>
                      </c:pt>
                      <c:pt idx="2">
                        <c:v>6.71285493771763E-2</c:v>
                      </c:pt>
                      <c:pt idx="3">
                        <c:v>6.974907563628531E-2</c:v>
                      </c:pt>
                      <c:pt idx="4">
                        <c:v>7.1723444735614025E-2</c:v>
                      </c:pt>
                      <c:pt idx="5">
                        <c:v>7.3446530495028181E-2</c:v>
                      </c:pt>
                      <c:pt idx="6">
                        <c:v>7.5385001974369092E-2</c:v>
                      </c:pt>
                      <c:pt idx="7">
                        <c:v>7.617474961410059E-2</c:v>
                      </c:pt>
                      <c:pt idx="8">
                        <c:v>7.5779875794234841E-2</c:v>
                      </c:pt>
                      <c:pt idx="9">
                        <c:v>7.4846537674552183E-2</c:v>
                      </c:pt>
                      <c:pt idx="10">
                        <c:v>7.3482428115015971E-2</c:v>
                      </c:pt>
                      <c:pt idx="11">
                        <c:v>7.2190113795455355E-2</c:v>
                      </c:pt>
                      <c:pt idx="12">
                        <c:v>7.0359335176077828E-2</c:v>
                      </c:pt>
                      <c:pt idx="13">
                        <c:v>6.8600351796675882E-2</c:v>
                      </c:pt>
                    </c:numCache>
                  </c:numRef>
                </c:val>
                <c:smooth val="0"/>
                <c:extLst xmlns:c15="http://schemas.microsoft.com/office/drawing/2012/chart">
                  <c:ext xmlns:c16="http://schemas.microsoft.com/office/drawing/2014/chart" uri="{C3380CC4-5D6E-409C-BE32-E72D297353CC}">
                    <c16:uniqueId val="{00000005-133A-4D60-B610-089CE7370A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'Teachers-NonTeachers'!$H$13:$H$27</c15:sqref>
                        </c15:formulaRef>
                      </c:ext>
                    </c:extLst>
                    <c:numCache>
                      <c:formatCode>0%</c:formatCode>
                      <c:ptCount val="14"/>
                      <c:pt idx="0">
                        <c:v>9.8751418842224742E-2</c:v>
                      </c:pt>
                      <c:pt idx="1">
                        <c:v>9.925589607768949E-2</c:v>
                      </c:pt>
                      <c:pt idx="2">
                        <c:v>9.9129776768823313E-2</c:v>
                      </c:pt>
                      <c:pt idx="3">
                        <c:v>9.9634254004288061E-2</c:v>
                      </c:pt>
                      <c:pt idx="4">
                        <c:v>0.10089544709294992</c:v>
                      </c:pt>
                      <c:pt idx="5">
                        <c:v>0.10203052087274561</c:v>
                      </c:pt>
                      <c:pt idx="6">
                        <c:v>0.10228275949047799</c:v>
                      </c:pt>
                      <c:pt idx="7">
                        <c:v>0.10354395257913987</c:v>
                      </c:pt>
                      <c:pt idx="8">
                        <c:v>0.10341783327027368</c:v>
                      </c:pt>
                      <c:pt idx="9">
                        <c:v>0.10543574221213267</c:v>
                      </c:pt>
                      <c:pt idx="10">
                        <c:v>0.1061924580653298</c:v>
                      </c:pt>
                      <c:pt idx="11">
                        <c:v>0.10568798082986505</c:v>
                      </c:pt>
                      <c:pt idx="12">
                        <c:v>0.10568798082986505</c:v>
                      </c:pt>
                      <c:pt idx="13">
                        <c:v>0.10581410013873124</c:v>
                      </c:pt>
                    </c:numCache>
                  </c:numRef>
                </c:val>
                <c:smooth val="0"/>
                <c:extLst xmlns:c15="http://schemas.microsoft.com/office/drawing/2012/chart">
                  <c:ext xmlns:c16="http://schemas.microsoft.com/office/drawing/2014/chart" uri="{C3380CC4-5D6E-409C-BE32-E72D297353CC}">
                    <c16:uniqueId val="{00000006-133A-4D60-B610-089CE7370A6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'Teachers-NonTeachers'!$I$13:$I$27</c15:sqref>
                        </c15:formulaRef>
                      </c:ext>
                    </c:extLst>
                    <c:numCache>
                      <c:formatCode>0%</c:formatCode>
                      <c:ptCount val="14"/>
                      <c:pt idx="0">
                        <c:v>8.0589371546651092E-2</c:v>
                      </c:pt>
                      <c:pt idx="1">
                        <c:v>8.2880373747810071E-2</c:v>
                      </c:pt>
                      <c:pt idx="2">
                        <c:v>8.5306140784331339E-2</c:v>
                      </c:pt>
                      <c:pt idx="3">
                        <c:v>8.7776829432640049E-2</c:v>
                      </c:pt>
                      <c:pt idx="4">
                        <c:v>8.9304164233412697E-2</c:v>
                      </c:pt>
                      <c:pt idx="5">
                        <c:v>9.1101028704909937E-2</c:v>
                      </c:pt>
                      <c:pt idx="6">
                        <c:v>9.2313912223170563E-2</c:v>
                      </c:pt>
                      <c:pt idx="7">
                        <c:v>9.3706482188580922E-2</c:v>
                      </c:pt>
                      <c:pt idx="8">
                        <c:v>9.4290463141817535E-2</c:v>
                      </c:pt>
                      <c:pt idx="9">
                        <c:v>9.4919365706841563E-2</c:v>
                      </c:pt>
                      <c:pt idx="10">
                        <c:v>9.4155698306455232E-2</c:v>
                      </c:pt>
                      <c:pt idx="11">
                        <c:v>9.3796325412155782E-2</c:v>
                      </c:pt>
                      <c:pt idx="12">
                        <c:v>9.2987736399982035E-2</c:v>
                      </c:pt>
                      <c:pt idx="13">
                        <c:v>9.1819774493508824E-2</c:v>
                      </c:pt>
                    </c:numCache>
                  </c:numRef>
                </c:val>
                <c:smooth val="0"/>
                <c:extLst xmlns:c15="http://schemas.microsoft.com/office/drawing/2012/chart">
                  <c:ext xmlns:c16="http://schemas.microsoft.com/office/drawing/2014/chart" uri="{C3380CC4-5D6E-409C-BE32-E72D297353CC}">
                    <c16:uniqueId val="{00000007-133A-4D60-B610-089CE7370A6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'Teachers-NonTeachers'!$J$13:$J$27</c15:sqref>
                        </c15:formulaRef>
                      </c:ext>
                    </c:extLst>
                    <c:numCache>
                      <c:formatCode>0%</c:formatCode>
                      <c:ptCount val="14"/>
                      <c:pt idx="0">
                        <c:v>9.4714809000523287E-2</c:v>
                      </c:pt>
                      <c:pt idx="1">
                        <c:v>9.2586778301064016E-2</c:v>
                      </c:pt>
                      <c:pt idx="2">
                        <c:v>9.1923949066806204E-2</c:v>
                      </c:pt>
                      <c:pt idx="3">
                        <c:v>9.2028606314320596E-2</c:v>
                      </c:pt>
                      <c:pt idx="4">
                        <c:v>9.1923949066806204E-2</c:v>
                      </c:pt>
                      <c:pt idx="5">
                        <c:v>9.1854177568463286E-2</c:v>
                      </c:pt>
                      <c:pt idx="6">
                        <c:v>9.1993720565149137E-2</c:v>
                      </c:pt>
                      <c:pt idx="7">
                        <c:v>9.2342578056863772E-2</c:v>
                      </c:pt>
                      <c:pt idx="8">
                        <c:v>9.2691435548578407E-2</c:v>
                      </c:pt>
                      <c:pt idx="9">
                        <c:v>9.2482121053549624E-2</c:v>
                      </c:pt>
                      <c:pt idx="10">
                        <c:v>9.1784406070120353E-2</c:v>
                      </c:pt>
                      <c:pt idx="11">
                        <c:v>9.1121576835862556E-2</c:v>
                      </c:pt>
                      <c:pt idx="12">
                        <c:v>9.0388976103261812E-2</c:v>
                      </c:pt>
                      <c:pt idx="13">
                        <c:v>8.9307517878946446E-2</c:v>
                      </c:pt>
                    </c:numCache>
                  </c:numRef>
                </c:val>
                <c:smooth val="0"/>
                <c:extLst xmlns:c15="http://schemas.microsoft.com/office/drawing/2012/chart">
                  <c:ext xmlns:c16="http://schemas.microsoft.com/office/drawing/2014/chart" uri="{C3380CC4-5D6E-409C-BE32-E72D297353CC}">
                    <c16:uniqueId val="{00000008-133A-4D60-B610-089CE7370A6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'Teachers-NonTeachers'!$L$13:$L$27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A-133A-4D60-B610-089CE7370A6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'Teachers-NonTeachers'!$M$13:$M$27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B-133A-4D60-B610-089CE7370A6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'Teachers-NonTeachers'!$N$13:$N$27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C-133A-4D60-B610-089CE7370A6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'Teachers-NonTeachers'!$O$13:$O$27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D-133A-4D60-B610-089CE7370A6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'Teachers-NonTeachers'!$P$13:$P$27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E-133A-4D60-B610-089CE7370A6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'Teachers-NonTeachers'!$Q$13:$Q$27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F-133A-4D60-B610-089CE7370A6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'Teachers-NonTeachers'!$R$13:$R$27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0-133A-4D60-B610-089CE7370A6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'Teachers-NonTeachers'!$S$13:$S$27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1-133A-4D60-B610-089CE7370A6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'Teachers-NonTeachers'!$T$13:$T$27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2-133A-4D60-B610-089CE7370A6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'Teachers-NonTeachers'!$U$13:$U$27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3-133A-4D60-B610-089CE7370A61}"/>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noMultiLvlLbl val="0"/>
      </c:catAx>
      <c:valAx>
        <c:axId val="39834131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4708753658592E-2"/>
          <c:y val="6.7030962762298932E-2"/>
          <c:w val="0.89164211643332125"/>
          <c:h val="0.65021953232152263"/>
        </c:manualLayout>
      </c:layout>
      <c:lineChart>
        <c:grouping val="standard"/>
        <c:varyColors val="0"/>
        <c:ser>
          <c:idx val="1"/>
          <c:order val="1"/>
          <c:tx>
            <c:strRef>
              <c:f>'Teachers-NonTeachers'!$C$31</c:f>
              <c:strCache>
                <c:ptCount val="1"/>
                <c:pt idx="0">
                  <c:v>FS</c:v>
                </c:pt>
              </c:strCache>
              <c:extLst xmlns:c15="http://schemas.microsoft.com/office/drawing/2012/chart"/>
            </c:strRef>
          </c:tx>
          <c:spPr>
            <a:ln w="38100" cap="rnd">
              <a:solidFill>
                <a:srgbClr val="00B050"/>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'Teachers-NonTeachers'!$C$41:$C$55</c:f>
              <c:numCache>
                <c:formatCode>0%</c:formatCode>
                <c:ptCount val="14"/>
                <c:pt idx="0">
                  <c:v>7.2790649989747797E-2</c:v>
                </c:pt>
                <c:pt idx="1">
                  <c:v>7.9147016608570847E-2</c:v>
                </c:pt>
                <c:pt idx="2">
                  <c:v>8.3657986467090426E-2</c:v>
                </c:pt>
                <c:pt idx="3">
                  <c:v>8.5708427311872046E-2</c:v>
                </c:pt>
                <c:pt idx="4">
                  <c:v>8.7143735903219194E-2</c:v>
                </c:pt>
                <c:pt idx="5">
                  <c:v>8.775886815665368E-2</c:v>
                </c:pt>
                <c:pt idx="6">
                  <c:v>8.878408857904449E-2</c:v>
                </c:pt>
                <c:pt idx="7">
                  <c:v>8.8579044494566328E-2</c:v>
                </c:pt>
                <c:pt idx="8">
                  <c:v>8.9194176748000814E-2</c:v>
                </c:pt>
                <c:pt idx="9">
                  <c:v>8.7553824072175518E-2</c:v>
                </c:pt>
                <c:pt idx="10">
                  <c:v>8.3657986467090426E-2</c:v>
                </c:pt>
                <c:pt idx="11">
                  <c:v>7.8736928439614523E-2</c:v>
                </c:pt>
                <c:pt idx="12">
                  <c:v>7.3405782243182283E-2</c:v>
                </c:pt>
                <c:pt idx="13">
                  <c:v>6.7869591962271894E-2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1-8D4F-4ADF-937A-ED601238A073}"/>
            </c:ext>
          </c:extLst>
        </c:ser>
        <c:ser>
          <c:idx val="9"/>
          <c:order val="9"/>
          <c:tx>
            <c:strRef>
              <c:f>'Teachers-NonTeachers'!$K$31</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c:numRef>
          </c:cat>
          <c:val>
            <c:numRef>
              <c:f>'Teachers-NonTeachers'!$K$41:$K$55</c:f>
              <c:numCache>
                <c:formatCode>0%</c:formatCode>
                <c:ptCount val="14"/>
                <c:pt idx="0">
                  <c:v>7.1059963088786746E-2</c:v>
                </c:pt>
                <c:pt idx="1">
                  <c:v>7.5362352913517269E-2</c:v>
                </c:pt>
                <c:pt idx="2">
                  <c:v>7.9406129142225723E-2</c:v>
                </c:pt>
                <c:pt idx="3">
                  <c:v>8.4213990995544788E-2</c:v>
                </c:pt>
                <c:pt idx="4">
                  <c:v>8.8340053368442084E-2</c:v>
                </c:pt>
                <c:pt idx="5">
                  <c:v>9.2712974173905893E-2</c:v>
                </c:pt>
                <c:pt idx="6">
                  <c:v>9.7168181123558517E-2</c:v>
                </c:pt>
                <c:pt idx="7">
                  <c:v>0.10080052663132281</c:v>
                </c:pt>
                <c:pt idx="8">
                  <c:v>0.10312804899552128</c:v>
                </c:pt>
                <c:pt idx="9">
                  <c:v>0.10396266560086519</c:v>
                </c:pt>
                <c:pt idx="10">
                  <c:v>0.10362176586065429</c:v>
                </c:pt>
                <c:pt idx="11">
                  <c:v>0.10236396337091068</c:v>
                </c:pt>
                <c:pt idx="12">
                  <c:v>9.7638387661780443E-2</c:v>
                </c:pt>
                <c:pt idx="13">
                  <c:v>9.2759994827728079E-2</c:v>
                </c:pt>
              </c:numCache>
              <c:extLst/>
            </c:numRef>
          </c:val>
          <c:smooth val="1"/>
          <c:extLst xmlns:c15="http://schemas.microsoft.com/office/drawing/2012/chart">
            <c:ext xmlns:c16="http://schemas.microsoft.com/office/drawing/2014/chart" uri="{C3380CC4-5D6E-409C-BE32-E72D297353CC}">
              <c16:uniqueId val="{00000009-8D4F-4ADF-937A-ED601238A073}"/>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'Teachers-NonTeachers'!$B$41:$B$55</c15:sqref>
                        </c15:formulaRef>
                      </c:ext>
                    </c:extLst>
                    <c:numCache>
                      <c:formatCode>0%</c:formatCode>
                      <c:ptCount val="14"/>
                      <c:pt idx="0">
                        <c:v>7.0514227196254844E-2</c:v>
                      </c:pt>
                      <c:pt idx="1">
                        <c:v>7.3952161509765191E-2</c:v>
                      </c:pt>
                      <c:pt idx="2">
                        <c:v>7.7316948284690226E-2</c:v>
                      </c:pt>
                      <c:pt idx="3">
                        <c:v>8.1340062906883184E-2</c:v>
                      </c:pt>
                      <c:pt idx="4">
                        <c:v>8.5216882451905493E-2</c:v>
                      </c:pt>
                      <c:pt idx="5">
                        <c:v>9.0483505230049013E-2</c:v>
                      </c:pt>
                      <c:pt idx="6">
                        <c:v>9.6262160778289807E-2</c:v>
                      </c:pt>
                      <c:pt idx="7">
                        <c:v>0.10057786555482408</c:v>
                      </c:pt>
                      <c:pt idx="8">
                        <c:v>0.10138248847926268</c:v>
                      </c:pt>
                      <c:pt idx="9">
                        <c:v>0.10072416063199473</c:v>
                      </c:pt>
                      <c:pt idx="10">
                        <c:v>9.7651964011411019E-2</c:v>
                      </c:pt>
                      <c:pt idx="11">
                        <c:v>9.4799210006583284E-2</c:v>
                      </c:pt>
                      <c:pt idx="12">
                        <c:v>8.6606685685026705E-2</c:v>
                      </c:pt>
                      <c:pt idx="13">
                        <c:v>8.046229244385926E-2</c:v>
                      </c:pt>
                    </c:numCache>
                  </c:numRef>
                </c:val>
                <c:smooth val="1"/>
                <c:extLst>
                  <c:ext xmlns:c16="http://schemas.microsoft.com/office/drawing/2014/chart" uri="{C3380CC4-5D6E-409C-BE32-E72D297353CC}">
                    <c16:uniqueId val="{00000000-8D4F-4ADF-937A-ED601238A07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'Teachers-NonTeachers'!$D$41:$D$55</c15:sqref>
                        </c15:formulaRef>
                      </c:ext>
                    </c:extLst>
                    <c:numCache>
                      <c:formatCode>0%</c:formatCode>
                      <c:ptCount val="14"/>
                      <c:pt idx="0">
                        <c:v>6.8654861758310037E-2</c:v>
                      </c:pt>
                      <c:pt idx="1">
                        <c:v>7.3190431811121462E-2</c:v>
                      </c:pt>
                      <c:pt idx="2">
                        <c:v>7.6856166511338919E-2</c:v>
                      </c:pt>
                      <c:pt idx="3">
                        <c:v>8.1081081081081086E-2</c:v>
                      </c:pt>
                      <c:pt idx="4">
                        <c:v>8.4622553588070831E-2</c:v>
                      </c:pt>
                      <c:pt idx="5">
                        <c:v>8.8288288288288289E-2</c:v>
                      </c:pt>
                      <c:pt idx="6">
                        <c:v>9.2016154085119609E-2</c:v>
                      </c:pt>
                      <c:pt idx="7">
                        <c:v>9.5557626592109354E-2</c:v>
                      </c:pt>
                      <c:pt idx="8">
                        <c:v>9.9223361292326812E-2</c:v>
                      </c:pt>
                      <c:pt idx="9">
                        <c:v>0.10108729419074247</c:v>
                      </c:pt>
                      <c:pt idx="10">
                        <c:v>0.10251630941286113</c:v>
                      </c:pt>
                      <c:pt idx="11">
                        <c:v>0.10301335818577198</c:v>
                      </c:pt>
                      <c:pt idx="12">
                        <c:v>0.10146008077042559</c:v>
                      </c:pt>
                      <c:pt idx="13">
                        <c:v>9.9596147872009946E-2</c:v>
                      </c:pt>
                    </c:numCache>
                  </c:numRef>
                </c:val>
                <c:smooth val="0"/>
                <c:extLst xmlns:c15="http://schemas.microsoft.com/office/drawing/2012/chart">
                  <c:ext xmlns:c16="http://schemas.microsoft.com/office/drawing/2014/chart" uri="{C3380CC4-5D6E-409C-BE32-E72D297353CC}">
                    <c16:uniqueId val="{00000002-8D4F-4ADF-937A-ED601238A07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'Teachers-NonTeachers'!$E$41:$E$55</c15:sqref>
                        </c15:formulaRef>
                      </c:ext>
                    </c:extLst>
                    <c:numCache>
                      <c:formatCode>0%</c:formatCode>
                      <c:ptCount val="14"/>
                      <c:pt idx="0">
                        <c:v>7.1269841269841275E-2</c:v>
                      </c:pt>
                      <c:pt idx="1">
                        <c:v>7.5396825396825393E-2</c:v>
                      </c:pt>
                      <c:pt idx="2">
                        <c:v>7.8148148148148147E-2</c:v>
                      </c:pt>
                      <c:pt idx="3">
                        <c:v>8.1851851851851856E-2</c:v>
                      </c:pt>
                      <c:pt idx="4">
                        <c:v>8.4920634920634924E-2</c:v>
                      </c:pt>
                      <c:pt idx="5">
                        <c:v>8.7513227513227515E-2</c:v>
                      </c:pt>
                      <c:pt idx="6">
                        <c:v>9.026455026455027E-2</c:v>
                      </c:pt>
                      <c:pt idx="7">
                        <c:v>9.3544973544973542E-2</c:v>
                      </c:pt>
                      <c:pt idx="8">
                        <c:v>9.5185185185185192E-2</c:v>
                      </c:pt>
                      <c:pt idx="9">
                        <c:v>9.5978835978835983E-2</c:v>
                      </c:pt>
                      <c:pt idx="10">
                        <c:v>9.6190476190476187E-2</c:v>
                      </c:pt>
                      <c:pt idx="11">
                        <c:v>9.6984126984126978E-2</c:v>
                      </c:pt>
                      <c:pt idx="12">
                        <c:v>9.4338624338624333E-2</c:v>
                      </c:pt>
                      <c:pt idx="13">
                        <c:v>9.1904761904761906E-2</c:v>
                      </c:pt>
                    </c:numCache>
                  </c:numRef>
                </c:val>
                <c:smooth val="1"/>
                <c:extLst xmlns:c15="http://schemas.microsoft.com/office/drawing/2012/chart">
                  <c:ext xmlns:c16="http://schemas.microsoft.com/office/drawing/2014/chart" uri="{C3380CC4-5D6E-409C-BE32-E72D297353CC}">
                    <c16:uniqueId val="{00000003-8D4F-4ADF-937A-ED601238A07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'Teachers-NonTeachers'!$F$41:$F$55</c15:sqref>
                        </c15:formulaRef>
                      </c:ext>
                    </c:extLst>
                    <c:numCache>
                      <c:formatCode>0%</c:formatCode>
                      <c:ptCount val="14"/>
                      <c:pt idx="0">
                        <c:v>7.8886578886578892E-2</c:v>
                      </c:pt>
                      <c:pt idx="1">
                        <c:v>8.1774081774081769E-2</c:v>
                      </c:pt>
                      <c:pt idx="2">
                        <c:v>8.5816585816585814E-2</c:v>
                      </c:pt>
                      <c:pt idx="3">
                        <c:v>9.3208593208593205E-2</c:v>
                      </c:pt>
                      <c:pt idx="4">
                        <c:v>9.7944097944097946E-2</c:v>
                      </c:pt>
                      <c:pt idx="5">
                        <c:v>0.10395010395010396</c:v>
                      </c:pt>
                      <c:pt idx="6">
                        <c:v>0.11168861168861169</c:v>
                      </c:pt>
                      <c:pt idx="7">
                        <c:v>0.11307461307461307</c:v>
                      </c:pt>
                      <c:pt idx="8">
                        <c:v>0.11503811503811504</c:v>
                      </c:pt>
                      <c:pt idx="9">
                        <c:v>0.11342111342111343</c:v>
                      </c:pt>
                      <c:pt idx="10">
                        <c:v>0.11226611226611227</c:v>
                      </c:pt>
                      <c:pt idx="11">
                        <c:v>0.10810810810810811</c:v>
                      </c:pt>
                      <c:pt idx="12">
                        <c:v>9.7020097020097021E-2</c:v>
                      </c:pt>
                      <c:pt idx="13">
                        <c:v>8.8242088242088249E-2</c:v>
                      </c:pt>
                    </c:numCache>
                  </c:numRef>
                </c:val>
                <c:smooth val="1"/>
                <c:extLst xmlns:c15="http://schemas.microsoft.com/office/drawing/2012/chart">
                  <c:ext xmlns:c16="http://schemas.microsoft.com/office/drawing/2014/chart" uri="{C3380CC4-5D6E-409C-BE32-E72D297353CC}">
                    <c16:uniqueId val="{00000004-8D4F-4ADF-937A-ED601238A07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'Teachers-NonTeachers'!$G$41:$G$55</c15:sqref>
                        </c15:formulaRef>
                      </c:ext>
                    </c:extLst>
                    <c:numCache>
                      <c:formatCode>0%</c:formatCode>
                      <c:ptCount val="14"/>
                      <c:pt idx="0">
                        <c:v>7.0878062207541975E-2</c:v>
                      </c:pt>
                      <c:pt idx="1">
                        <c:v>7.445637214423341E-2</c:v>
                      </c:pt>
                      <c:pt idx="2">
                        <c:v>7.9273327828241119E-2</c:v>
                      </c:pt>
                      <c:pt idx="3">
                        <c:v>8.4503165428020915E-2</c:v>
                      </c:pt>
                      <c:pt idx="4">
                        <c:v>8.90448665015139E-2</c:v>
                      </c:pt>
                      <c:pt idx="5">
                        <c:v>9.3861822185521609E-2</c:v>
                      </c:pt>
                      <c:pt idx="6">
                        <c:v>9.7440132122213044E-2</c:v>
                      </c:pt>
                      <c:pt idx="7">
                        <c:v>9.9366914395816131E-2</c:v>
                      </c:pt>
                      <c:pt idx="8">
                        <c:v>9.991742361684558E-2</c:v>
                      </c:pt>
                      <c:pt idx="9">
                        <c:v>9.8816405174786681E-2</c:v>
                      </c:pt>
                      <c:pt idx="10">
                        <c:v>9.5513349848609957E-2</c:v>
                      </c:pt>
                      <c:pt idx="11">
                        <c:v>9.1935039911918523E-2</c:v>
                      </c:pt>
                      <c:pt idx="12">
                        <c:v>8.4916047343793002E-2</c:v>
                      </c:pt>
                      <c:pt idx="13">
                        <c:v>7.8998073217726394E-2</c:v>
                      </c:pt>
                    </c:numCache>
                  </c:numRef>
                </c:val>
                <c:smooth val="1"/>
                <c:extLst xmlns:c15="http://schemas.microsoft.com/office/drawing/2012/chart">
                  <c:ext xmlns:c16="http://schemas.microsoft.com/office/drawing/2014/chart" uri="{C3380CC4-5D6E-409C-BE32-E72D297353CC}">
                    <c16:uniqueId val="{00000005-8D4F-4ADF-937A-ED601238A0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'Teachers-NonTeachers'!$H$41:$H$55</c15:sqref>
                        </c15:formulaRef>
                      </c:ext>
                    </c:extLst>
                    <c:numCache>
                      <c:formatCode>0%</c:formatCode>
                      <c:ptCount val="14"/>
                      <c:pt idx="0">
                        <c:v>8.109261630388391E-2</c:v>
                      </c:pt>
                      <c:pt idx="1">
                        <c:v>8.6641058472044383E-2</c:v>
                      </c:pt>
                      <c:pt idx="2">
                        <c:v>9.1762697396500212E-2</c:v>
                      </c:pt>
                      <c:pt idx="3">
                        <c:v>9.5603926589842084E-2</c:v>
                      </c:pt>
                      <c:pt idx="4">
                        <c:v>9.9445155783183956E-2</c:v>
                      </c:pt>
                      <c:pt idx="5">
                        <c:v>0.10499359795134443</c:v>
                      </c:pt>
                      <c:pt idx="6">
                        <c:v>0.107981220657277</c:v>
                      </c:pt>
                      <c:pt idx="7">
                        <c:v>0.11011523687580026</c:v>
                      </c:pt>
                      <c:pt idx="8">
                        <c:v>0.11438326931284677</c:v>
                      </c:pt>
                      <c:pt idx="9">
                        <c:v>0.11481007255655143</c:v>
                      </c:pt>
                      <c:pt idx="10">
                        <c:v>0.11566367904396073</c:v>
                      </c:pt>
                      <c:pt idx="11">
                        <c:v>0.11438326931284677</c:v>
                      </c:pt>
                      <c:pt idx="12">
                        <c:v>0.11224925309432351</c:v>
                      </c:pt>
                      <c:pt idx="13">
                        <c:v>0.10840802390098164</c:v>
                      </c:pt>
                    </c:numCache>
                  </c:numRef>
                </c:val>
                <c:smooth val="1"/>
                <c:extLst xmlns:c15="http://schemas.microsoft.com/office/drawing/2012/chart">
                  <c:ext xmlns:c16="http://schemas.microsoft.com/office/drawing/2014/chart" uri="{C3380CC4-5D6E-409C-BE32-E72D297353CC}">
                    <c16:uniqueId val="{00000006-8D4F-4ADF-937A-ED601238A0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'Teachers-NonTeachers'!$I$31</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'Teachers-NonTeachers'!$I$41:$I$55</c15:sqref>
                        </c15:formulaRef>
                      </c:ext>
                    </c:extLst>
                    <c:numCache>
                      <c:formatCode>0%</c:formatCode>
                      <c:ptCount val="14"/>
                      <c:pt idx="0">
                        <c:v>7.2324482814790689E-2</c:v>
                      </c:pt>
                      <c:pt idx="1">
                        <c:v>7.818863007004398E-2</c:v>
                      </c:pt>
                      <c:pt idx="2">
                        <c:v>8.2586740511483958E-2</c:v>
                      </c:pt>
                      <c:pt idx="3">
                        <c:v>8.6984850952923923E-2</c:v>
                      </c:pt>
                      <c:pt idx="4">
                        <c:v>9.1545854373676488E-2</c:v>
                      </c:pt>
                      <c:pt idx="5">
                        <c:v>9.8061573546180156E-2</c:v>
                      </c:pt>
                      <c:pt idx="6">
                        <c:v>0.10457729271868382</c:v>
                      </c:pt>
                      <c:pt idx="7">
                        <c:v>0.1089754031601238</c:v>
                      </c:pt>
                      <c:pt idx="8">
                        <c:v>0.11060433295324971</c:v>
                      </c:pt>
                      <c:pt idx="9">
                        <c:v>0.11190747678775045</c:v>
                      </c:pt>
                      <c:pt idx="10">
                        <c:v>0.11207036976706304</c:v>
                      </c:pt>
                      <c:pt idx="11">
                        <c:v>0.10978986805668675</c:v>
                      </c:pt>
                      <c:pt idx="12">
                        <c:v>0.1031112559048705</c:v>
                      </c:pt>
                      <c:pt idx="13">
                        <c:v>9.7410001628929793E-2</c:v>
                      </c:pt>
                    </c:numCache>
                  </c:numRef>
                </c:val>
                <c:smooth val="1"/>
                <c:extLst xmlns:c15="http://schemas.microsoft.com/office/drawing/2012/chart">
                  <c:ext xmlns:c16="http://schemas.microsoft.com/office/drawing/2014/chart" uri="{C3380CC4-5D6E-409C-BE32-E72D297353CC}">
                    <c16:uniqueId val="{00000007-8D4F-4ADF-937A-ED601238A0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'Teachers-NonTeachers'!$J$31</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'Teachers-NonTeachers'!$J$41:$J$55</c15:sqref>
                        </c15:formulaRef>
                      </c:ext>
                    </c:extLst>
                    <c:numCache>
                      <c:formatCode>0%</c:formatCode>
                      <c:ptCount val="14"/>
                      <c:pt idx="0">
                        <c:v>9.6197183098591543E-2</c:v>
                      </c:pt>
                      <c:pt idx="1">
                        <c:v>9.7323943661971835E-2</c:v>
                      </c:pt>
                      <c:pt idx="2">
                        <c:v>9.943661971830986E-2</c:v>
                      </c:pt>
                      <c:pt idx="3">
                        <c:v>0.10225352112676056</c:v>
                      </c:pt>
                      <c:pt idx="4">
                        <c:v>0.10380281690140845</c:v>
                      </c:pt>
                      <c:pt idx="5">
                        <c:v>0.10394366197183098</c:v>
                      </c:pt>
                      <c:pt idx="6">
                        <c:v>0.10408450704225353</c:v>
                      </c:pt>
                      <c:pt idx="7">
                        <c:v>0.10450704225352113</c:v>
                      </c:pt>
                      <c:pt idx="8">
                        <c:v>0.10408450704225353</c:v>
                      </c:pt>
                      <c:pt idx="9">
                        <c:v>0.10281690140845071</c:v>
                      </c:pt>
                      <c:pt idx="10">
                        <c:v>9.9718309859154933E-2</c:v>
                      </c:pt>
                      <c:pt idx="11">
                        <c:v>9.6197183098591543E-2</c:v>
                      </c:pt>
                      <c:pt idx="12">
                        <c:v>9.2394366197183095E-2</c:v>
                      </c:pt>
                      <c:pt idx="13">
                        <c:v>8.9436619718309865E-2</c:v>
                      </c:pt>
                    </c:numCache>
                  </c:numRef>
                </c:val>
                <c:smooth val="1"/>
                <c:extLst xmlns:c15="http://schemas.microsoft.com/office/drawing/2012/chart">
                  <c:ext xmlns:c16="http://schemas.microsoft.com/office/drawing/2014/chart" uri="{C3380CC4-5D6E-409C-BE32-E72D297353CC}">
                    <c16:uniqueId val="{00000008-8D4F-4ADF-937A-ED601238A0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'Teachers-NonTeachers'!$L$31</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'Teachers-NonTeachers'!$L$41:$L$55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A-8D4F-4ADF-937A-ED601238A0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'Teachers-NonTeachers'!$M$31</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'Teachers-NonTeachers'!$M$41:$M$55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B-8D4F-4ADF-937A-ED601238A0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'Teachers-NonTeachers'!$N$31</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'Teachers-NonTeachers'!$N$41:$N$55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C-8D4F-4ADF-937A-ED601238A07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'Teachers-NonTeachers'!$O$31</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'Teachers-NonTeachers'!$O$41:$O$55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D-8D4F-4ADF-937A-ED601238A07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'Teachers-NonTeachers'!$P$31</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'Teachers-NonTeachers'!$P$41:$P$55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E-8D4F-4ADF-937A-ED601238A07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'Teachers-NonTeachers'!$Q$31</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'Teachers-NonTeachers'!$Q$41:$Q$55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F-8D4F-4ADF-937A-ED601238A07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'Teachers-NonTeachers'!$R$31</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'Teachers-NonTeachers'!$R$41:$R$55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0-8D4F-4ADF-937A-ED601238A07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'Teachers-NonTeachers'!$S$31</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'Teachers-NonTeachers'!$S$41:$S$55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1-8D4F-4ADF-937A-ED601238A07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'Teachers-NonTeachers'!$T$31</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'Teachers-NonTeachers'!$T$41:$T$55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2-8D4F-4ADF-937A-ED601238A07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'Teachers-NonTeachers'!$U$31</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'Teachers-NonTeachers'!$U$41:$U$55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3-8D4F-4ADF-937A-ED601238A073}"/>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tickMarkSkip val="2"/>
        <c:noMultiLvlLbl val="0"/>
      </c:catAx>
      <c:valAx>
        <c:axId val="39834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strRef>
          </c:tx>
          <c:spPr>
            <a:ln w="381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ser>
        <c:ser>
          <c:idx val="1"/>
          <c:order val="1"/>
          <c:tx>
            <c:strRef>
              <c:f>'Pub&amp;Ind Schools- Enrol (Adj)'!$C$87</c:f>
              <c:strCache>
                <c:ptCount val="1"/>
                <c:pt idx="0">
                  <c:v>FS</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3.9536979424580395E-3"/>
                  <c:y val="-1.6547403751439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ser>
        <c:ser>
          <c:idx val="2"/>
          <c:order val="2"/>
          <c:tx>
            <c:strRef>
              <c:f>'Pub&amp;Ind Schools- Enrol (Adj)'!$C$88</c:f>
              <c:strCache>
                <c:ptCount val="1"/>
                <c:pt idx="0">
                  <c:v>GP</c:v>
                </c:pt>
              </c:strCache>
            </c:strRef>
          </c:tx>
          <c:spPr>
            <a:ln w="38100"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c:ext xmlns:c16="http://schemas.microsoft.com/office/drawing/2014/chart" uri="{C3380CC4-5D6E-409C-BE32-E72D297353CC}">
              <c16:uniqueId val="{00000002-CEE0-43AC-9D2C-9C341DBDEDDF}"/>
            </c:ext>
          </c:extLst>
        </c:ser>
        <c:ser>
          <c:idx val="3"/>
          <c:order val="3"/>
          <c:tx>
            <c:strRef>
              <c:f>'Pub&amp;Ind Schools- Enrol (Adj)'!$C$89</c:f>
              <c:strCache>
                <c:ptCount val="1"/>
                <c:pt idx="0">
                  <c:v>KN</c:v>
                </c:pt>
              </c:strCache>
            </c:strRef>
          </c:tx>
          <c:spPr>
            <a:ln w="381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c:ext xmlns:c16="http://schemas.microsoft.com/office/drawing/2014/chart" uri="{C3380CC4-5D6E-409C-BE32-E72D297353CC}">
              <c16:uniqueId val="{00000003-CEE0-43AC-9D2C-9C341DBDEDDF}"/>
            </c:ext>
          </c:extLst>
        </c:ser>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2.6357986283052953E-3"/>
                  <c:y val="2.757900625239908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ser>
          <c:idx val="5"/>
          <c:order val="5"/>
          <c:tx>
            <c:strRef>
              <c:f>'Pub&amp;Ind Schools- Enrol (Adj)'!$C$91</c:f>
              <c:strCache>
                <c:ptCount val="1"/>
                <c:pt idx="0">
                  <c:v>MP</c:v>
                </c:pt>
              </c:strCache>
            </c:strRef>
          </c:tx>
          <c:spPr>
            <a:ln w="127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2.7675885597207826E-2"/>
                  <c:y val="1.3789503126199795E-2"/>
                </c:manualLayout>
              </c:layout>
              <c:spPr>
                <a:noFill/>
                <a:ln>
                  <a:noFill/>
                </a:ln>
                <a:effectLst/>
              </c:spPr>
              <c:txPr>
                <a:bodyPr wrap="square" lIns="38100" tIns="19050" rIns="38100" bIns="19050" anchor="ctr">
                  <a:spAutoFit/>
                </a:bodyPr>
                <a:lstStyle/>
                <a:p>
                  <a:pPr>
                    <a:defRPr sz="1400" b="0">
                      <a:solidFill>
                        <a:srgbClr val="FF0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c:ext xmlns:c16="http://schemas.microsoft.com/office/drawing/2014/chart" uri="{C3380CC4-5D6E-409C-BE32-E72D297353CC}">
              <c16:uniqueId val="{00000005-CEE0-43AC-9D2C-9C341DBDEDDF}"/>
            </c:ext>
          </c:extLst>
        </c:ser>
        <c:ser>
          <c:idx val="6"/>
          <c:order val="6"/>
          <c:tx>
            <c:strRef>
              <c:f>'Pub&amp;Ind Schools- Enrol (Adj)'!$C$92</c:f>
              <c:strCache>
                <c:ptCount val="1"/>
                <c:pt idx="0">
                  <c:v>NC</c:v>
                </c:pt>
              </c:strCache>
            </c:strRef>
          </c:tx>
          <c:spPr>
            <a:ln w="158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3.2947482853818801E-2"/>
                  <c:y val="-2.20632050019196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sz="1400" b="0">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(Adj)'!$D$92:$M$92</c:f>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c:ext xmlns:c16="http://schemas.microsoft.com/office/drawing/2014/chart" uri="{C3380CC4-5D6E-409C-BE32-E72D297353CC}">
              <c16:uniqueId val="{00000006-CEE0-43AC-9D2C-9C341DBDEDDF}"/>
            </c:ext>
          </c:extLst>
        </c:ser>
        <c:ser>
          <c:idx val="7"/>
          <c:order val="7"/>
          <c:tx>
            <c:strRef>
              <c:f>'Pub&amp;Ind Schools- Enrol (Adj)'!$C$93</c:f>
              <c:strCache>
                <c:ptCount val="1"/>
                <c:pt idx="0">
                  <c:v>NW</c:v>
                </c:pt>
              </c:strCache>
            </c:strRef>
          </c:tx>
          <c:spPr>
            <a:ln w="158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4E-3"/>
                  <c:y val="-1.93053043766797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c:ext xmlns:c16="http://schemas.microsoft.com/office/drawing/2014/chart" uri="{C3380CC4-5D6E-409C-BE32-E72D297353CC}">
              <c16:uniqueId val="{00000007-CEE0-43AC-9D2C-9C341DBDEDDF}"/>
            </c:ext>
          </c:extLst>
        </c:ser>
        <c:ser>
          <c:idx val="8"/>
          <c:order val="8"/>
          <c:tx>
            <c:strRef>
              <c:f>'Pub&amp;Ind Schools- Enrol (Adj)'!$C$94</c:f>
              <c:strCache>
                <c:ptCount val="1"/>
                <c:pt idx="0">
                  <c:v>WC</c:v>
                </c:pt>
              </c:strCache>
            </c:strRef>
          </c:tx>
          <c:spPr>
            <a:ln w="15875"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strRef>
          </c:tx>
          <c:spPr>
            <a:ln w="38100"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2.6357986283052953E-3"/>
                  <c:y val="-2.7579006252399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25"/>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46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5" name="Google Shape;275;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2" name="Google Shape;28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34" name="Google Shape;734;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43" name="Google Shape;74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0" name="Google Shape;85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1" name="Google Shape;30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91" name="Google Shape;89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99" name="Google Shape;899;p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10" name="Google Shape;910;p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8" name="Google Shape;3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0"/>
          <p:cNvSpPr txBox="1">
            <a:spLocks noGrp="1"/>
          </p:cNvSpPr>
          <p:nvPr>
            <p:ph type="ctrTitle"/>
          </p:nvPr>
        </p:nvSpPr>
        <p:spPr>
          <a:xfrm>
            <a:off x="2194560" y="1214438"/>
            <a:ext cx="9144000" cy="29517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0"/>
          <p:cNvSpPr txBox="1">
            <a:spLocks noGrp="1"/>
          </p:cNvSpPr>
          <p:nvPr>
            <p:ph type="subTitle" idx="1"/>
          </p:nvPr>
        </p:nvSpPr>
        <p:spPr>
          <a:xfrm>
            <a:off x="2194560" y="4166234"/>
            <a:ext cx="9144000" cy="10915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mbria"/>
                <a:ea typeface="Cambria"/>
                <a:cs typeface="Cambria"/>
                <a:sym typeface="Cambri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60"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pic>
        <p:nvPicPr>
          <p:cNvPr id="22" name="Google Shape;22;p60"/>
          <p:cNvPicPr preferRelativeResize="0"/>
          <p:nvPr/>
        </p:nvPicPr>
        <p:blipFill rotWithShape="1">
          <a:blip r:embed="rId3">
            <a:alphaModFix/>
          </a:blip>
          <a:srcRect/>
          <a:stretch/>
        </p:blipFill>
        <p:spPr>
          <a:xfrm>
            <a:off x="8851013" y="5742097"/>
            <a:ext cx="2554838" cy="792000"/>
          </a:xfrm>
          <a:prstGeom prst="rect">
            <a:avLst/>
          </a:prstGeom>
          <a:noFill/>
          <a:ln>
            <a:noFill/>
          </a:ln>
        </p:spPr>
      </p:pic>
      <p:pic>
        <p:nvPicPr>
          <p:cNvPr id="23" name="Google Shape;23;p60"/>
          <p:cNvPicPr preferRelativeResize="0"/>
          <p:nvPr/>
        </p:nvPicPr>
        <p:blipFill rotWithShape="1">
          <a:blip r:embed="rId4">
            <a:alphaModFix/>
          </a:blip>
          <a:srcRect l="49597" t="5638" r="-309" b="12790"/>
          <a:stretch/>
        </p:blipFill>
        <p:spPr>
          <a:xfrm>
            <a:off x="5436461" y="5742097"/>
            <a:ext cx="2652835" cy="792000"/>
          </a:xfrm>
          <a:prstGeom prst="rect">
            <a:avLst/>
          </a:prstGeom>
          <a:noFill/>
          <a:ln>
            <a:noFill/>
          </a:ln>
        </p:spPr>
      </p:pic>
      <p:pic>
        <p:nvPicPr>
          <p:cNvPr id="24" name="Google Shape;24;p60"/>
          <p:cNvPicPr preferRelativeResize="0"/>
          <p:nvPr/>
        </p:nvPicPr>
        <p:blipFill rotWithShape="1">
          <a:blip r:embed="rId4">
            <a:alphaModFix/>
          </a:blip>
          <a:srcRect l="-2558" t="4389" r="59716" b="2811"/>
          <a:stretch/>
        </p:blipFill>
        <p:spPr>
          <a:xfrm>
            <a:off x="2704865" y="5742097"/>
            <a:ext cx="1969880" cy="792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8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5" name="Google Shape;95;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6" name="Google Shape;96;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97" name="Google Shape;97;p85"/>
          <p:cNvGrpSpPr/>
          <p:nvPr/>
        </p:nvGrpSpPr>
        <p:grpSpPr>
          <a:xfrm>
            <a:off x="701038" y="1466243"/>
            <a:ext cx="919944" cy="182880"/>
            <a:chOff x="701039" y="1581150"/>
            <a:chExt cx="540001" cy="239237"/>
          </a:xfrm>
        </p:grpSpPr>
        <p:cxnSp>
          <p:nvCxnSpPr>
            <p:cNvPr id="98" name="Google Shape;98;p85"/>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99" name="Google Shape;99;p85"/>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00" name="Google Shape;100;p85"/>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8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8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6" name="Google Shape;106;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7" name="Google Shape;107;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08" name="Google Shape;108;p86"/>
          <p:cNvGrpSpPr/>
          <p:nvPr/>
        </p:nvGrpSpPr>
        <p:grpSpPr>
          <a:xfrm>
            <a:off x="701038" y="1466243"/>
            <a:ext cx="919944" cy="182880"/>
            <a:chOff x="701039" y="1581150"/>
            <a:chExt cx="540001" cy="239237"/>
          </a:xfrm>
        </p:grpSpPr>
        <p:cxnSp>
          <p:nvCxnSpPr>
            <p:cNvPr id="109" name="Google Shape;109;p86"/>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110" name="Google Shape;110;p86"/>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11" name="Google Shape;111;p86"/>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4" name="Google Shape;114;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5" name="Google Shape;115;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87"/>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7"/>
        <p:cNvGrpSpPr/>
        <p:nvPr/>
      </p:nvGrpSpPr>
      <p:grpSpPr>
        <a:xfrm>
          <a:off x="0" y="0"/>
          <a:ext cx="0" cy="0"/>
          <a:chOff x="0" y="0"/>
          <a:chExt cx="0" cy="0"/>
        </a:xfrm>
      </p:grpSpPr>
      <p:sp>
        <p:nvSpPr>
          <p:cNvPr id="118" name="Google Shape;118;p88"/>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19" name="Google Shape;119;p88"/>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851C00"/>
              </a:solidFill>
              <a:latin typeface="Calibri"/>
              <a:ea typeface="Calibri"/>
              <a:cs typeface="Calibri"/>
              <a:sym typeface="Calibri"/>
            </a:endParaRPr>
          </a:p>
        </p:txBody>
      </p:sp>
      <p:sp>
        <p:nvSpPr>
          <p:cNvPr id="120" name="Google Shape;120;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1" name="Google Shape;121;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2" name="Google Shape;122;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8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8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8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9" name="Google Shape;129;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9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90"/>
          <p:cNvSpPr>
            <a:spLocks noGrp="1"/>
          </p:cNvSpPr>
          <p:nvPr>
            <p:ph type="pic" idx="2"/>
          </p:nvPr>
        </p:nvSpPr>
        <p:spPr>
          <a:xfrm>
            <a:off x="5183188" y="987425"/>
            <a:ext cx="6172200" cy="4873625"/>
          </a:xfrm>
          <a:prstGeom prst="rect">
            <a:avLst/>
          </a:prstGeom>
          <a:noFill/>
          <a:ln>
            <a:noFill/>
          </a:ln>
        </p:spPr>
      </p:sp>
      <p:sp>
        <p:nvSpPr>
          <p:cNvPr id="133" name="Google Shape;133;p9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6" name="Google Shape;136;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1" name="Google Shape;141;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2" name="Google Shape;142;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43" name="Google Shape;143;p91"/>
          <p:cNvGrpSpPr/>
          <p:nvPr/>
        </p:nvGrpSpPr>
        <p:grpSpPr>
          <a:xfrm>
            <a:off x="701038" y="1581150"/>
            <a:ext cx="792000" cy="180000"/>
            <a:chOff x="701039" y="1581150"/>
            <a:chExt cx="540001" cy="239237"/>
          </a:xfrm>
        </p:grpSpPr>
        <p:cxnSp>
          <p:nvCxnSpPr>
            <p:cNvPr id="144" name="Google Shape;144;p91"/>
            <p:cNvCxnSpPr/>
            <p:nvPr/>
          </p:nvCxnSpPr>
          <p:spPr>
            <a:xfrm rot="10800000" flipH="1">
              <a:off x="701040" y="1820386"/>
              <a:ext cx="540000" cy="1"/>
            </a:xfrm>
            <a:prstGeom prst="straightConnector1">
              <a:avLst/>
            </a:prstGeom>
            <a:noFill/>
            <a:ln w="76200" cap="flat" cmpd="sng">
              <a:solidFill>
                <a:srgbClr val="851C00"/>
              </a:solidFill>
              <a:prstDash val="solid"/>
              <a:miter lim="800000"/>
              <a:headEnd type="none" w="sm" len="sm"/>
              <a:tailEnd type="none" w="sm" len="sm"/>
            </a:ln>
          </p:spPr>
        </p:cxnSp>
        <p:cxnSp>
          <p:nvCxnSpPr>
            <p:cNvPr id="145" name="Google Shape;145;p91"/>
            <p:cNvCxnSpPr/>
            <p:nvPr/>
          </p:nvCxnSpPr>
          <p:spPr>
            <a:xfrm>
              <a:off x="701040" y="1700768"/>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146" name="Google Shape;146;p91"/>
            <p:cNvCxnSpPr/>
            <p:nvPr/>
          </p:nvCxnSpPr>
          <p:spPr>
            <a:xfrm>
              <a:off x="701039" y="1581150"/>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9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9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159"/>
        <p:cNvGrpSpPr/>
        <p:nvPr/>
      </p:nvGrpSpPr>
      <p:grpSpPr>
        <a:xfrm>
          <a:off x="0" y="0"/>
          <a:ext cx="0" cy="0"/>
          <a:chOff x="0" y="0"/>
          <a:chExt cx="0" cy="0"/>
        </a:xfrm>
      </p:grpSpPr>
      <p:sp>
        <p:nvSpPr>
          <p:cNvPr id="160" name="Google Shape;160;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4" name="Google Shape;164;p64"/>
          <p:cNvGrpSpPr/>
          <p:nvPr/>
        </p:nvGrpSpPr>
        <p:grpSpPr>
          <a:xfrm>
            <a:off x="701038" y="1466243"/>
            <a:ext cx="919944" cy="182880"/>
            <a:chOff x="701039" y="1581150"/>
            <a:chExt cx="540001" cy="239237"/>
          </a:xfrm>
        </p:grpSpPr>
        <p:cxnSp>
          <p:nvCxnSpPr>
            <p:cNvPr id="165" name="Google Shape;165;p64"/>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166" name="Google Shape;166;p64"/>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67" name="Google Shape;167;p64"/>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Google Shape;169;p65"/>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65"/>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1" name="Google Shape;171;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4" name="Google Shape;174;p65"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71"/>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1"/>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71"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75"/>
        <p:cNvGrpSpPr/>
        <p:nvPr/>
      </p:nvGrpSpPr>
      <p:grpSpPr>
        <a:xfrm>
          <a:off x="0" y="0"/>
          <a:ext cx="0" cy="0"/>
          <a:chOff x="0" y="0"/>
          <a:chExt cx="0" cy="0"/>
        </a:xfrm>
      </p:grpSpPr>
      <p:sp>
        <p:nvSpPr>
          <p:cNvPr id="176" name="Google Shape;176;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p66"/>
          <p:cNvSpPr/>
          <p:nvPr/>
        </p:nvSpPr>
        <p:spPr>
          <a:xfrm>
            <a:off x="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179" name="Google Shape;179;p66"/>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81"/>
        <p:cNvGrpSpPr/>
        <p:nvPr/>
      </p:nvGrpSpPr>
      <p:grpSpPr>
        <a:xfrm>
          <a:off x="0" y="0"/>
          <a:ext cx="0" cy="0"/>
          <a:chOff x="0" y="0"/>
          <a:chExt cx="0" cy="0"/>
        </a:xfrm>
      </p:grpSpPr>
      <p:sp>
        <p:nvSpPr>
          <p:cNvPr id="182" name="Google Shape;182;p67"/>
          <p:cNvSpPr/>
          <p:nvPr/>
        </p:nvSpPr>
        <p:spPr>
          <a:xfrm>
            <a:off x="815340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183" name="Google Shape;183;p67"/>
          <p:cNvSpPr txBox="1">
            <a:spLocks noGrp="1"/>
          </p:cNvSpPr>
          <p:nvPr>
            <p:ph type="title"/>
          </p:nvPr>
        </p:nvSpPr>
        <p:spPr>
          <a:xfrm>
            <a:off x="865632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67"/>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8"/>
        <p:cNvGrpSpPr/>
        <p:nvPr/>
      </p:nvGrpSpPr>
      <p:grpSpPr>
        <a:xfrm>
          <a:off x="0" y="0"/>
          <a:ext cx="0" cy="0"/>
          <a:chOff x="0" y="0"/>
          <a:chExt cx="0" cy="0"/>
        </a:xfrm>
      </p:grpSpPr>
      <p:sp>
        <p:nvSpPr>
          <p:cNvPr id="189" name="Google Shape;189;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4" name="Google Shape;194;p68"/>
          <p:cNvGrpSpPr/>
          <p:nvPr/>
        </p:nvGrpSpPr>
        <p:grpSpPr>
          <a:xfrm>
            <a:off x="701038" y="1466243"/>
            <a:ext cx="919944" cy="182880"/>
            <a:chOff x="701039" y="1581150"/>
            <a:chExt cx="540001" cy="239237"/>
          </a:xfrm>
        </p:grpSpPr>
        <p:cxnSp>
          <p:nvCxnSpPr>
            <p:cNvPr id="195" name="Google Shape;195;p68"/>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196" name="Google Shape;196;p68"/>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97" name="Google Shape;197;p68"/>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98"/>
        <p:cNvGrpSpPr/>
        <p:nvPr/>
      </p:nvGrpSpPr>
      <p:grpSpPr>
        <a:xfrm>
          <a:off x="0" y="0"/>
          <a:ext cx="0" cy="0"/>
          <a:chOff x="0" y="0"/>
          <a:chExt cx="0" cy="0"/>
        </a:xfrm>
      </p:grpSpPr>
      <p:sp>
        <p:nvSpPr>
          <p:cNvPr id="199" name="Google Shape;199;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p69"/>
          <p:cNvSpPr/>
          <p:nvPr/>
        </p:nvSpPr>
        <p:spPr>
          <a:xfrm>
            <a:off x="0" y="0"/>
            <a:ext cx="8483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202" name="Google Shape;202;p69"/>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204"/>
        <p:cNvGrpSpPr/>
        <p:nvPr/>
      </p:nvGrpSpPr>
      <p:grpSpPr>
        <a:xfrm>
          <a:off x="0" y="0"/>
          <a:ext cx="0" cy="0"/>
          <a:chOff x="0" y="0"/>
          <a:chExt cx="0" cy="0"/>
        </a:xfrm>
      </p:grpSpPr>
      <p:sp>
        <p:nvSpPr>
          <p:cNvPr id="205" name="Google Shape;205;p70"/>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206" name="Google Shape;206;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210" name="Google Shape;210;p70"/>
          <p:cNvGrpSpPr/>
          <p:nvPr/>
        </p:nvGrpSpPr>
        <p:grpSpPr>
          <a:xfrm>
            <a:off x="700943" y="1664283"/>
            <a:ext cx="10671048" cy="96870"/>
            <a:chOff x="700984" y="1691638"/>
            <a:chExt cx="7275721" cy="128749"/>
          </a:xfrm>
        </p:grpSpPr>
        <p:cxnSp>
          <p:nvCxnSpPr>
            <p:cNvPr id="211" name="Google Shape;211;p70"/>
            <p:cNvCxnSpPr/>
            <p:nvPr/>
          </p:nvCxnSpPr>
          <p:spPr>
            <a:xfrm rot="10800000" flipH="1">
              <a:off x="700984" y="1820386"/>
              <a:ext cx="7275721" cy="1"/>
            </a:xfrm>
            <a:prstGeom prst="straightConnector1">
              <a:avLst/>
            </a:prstGeom>
            <a:noFill/>
            <a:ln w="76200" cap="flat" cmpd="sng">
              <a:solidFill>
                <a:srgbClr val="851C00"/>
              </a:solidFill>
              <a:prstDash val="solid"/>
              <a:miter lim="800000"/>
              <a:headEnd type="none" w="sm" len="sm"/>
              <a:tailEnd type="none" w="sm" len="sm"/>
            </a:ln>
          </p:spPr>
        </p:cxnSp>
        <p:cxnSp>
          <p:nvCxnSpPr>
            <p:cNvPr id="212" name="Google Shape;212;p70"/>
            <p:cNvCxnSpPr/>
            <p:nvPr/>
          </p:nvCxnSpPr>
          <p:spPr>
            <a:xfrm>
              <a:off x="701039" y="1691638"/>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3"/>
        <p:cNvGrpSpPr/>
        <p:nvPr/>
      </p:nvGrpSpPr>
      <p:grpSpPr>
        <a:xfrm>
          <a:off x="0" y="0"/>
          <a:ext cx="0" cy="0"/>
          <a:chOff x="0" y="0"/>
          <a:chExt cx="0" cy="0"/>
        </a:xfrm>
      </p:grpSpPr>
      <p:sp>
        <p:nvSpPr>
          <p:cNvPr id="214" name="Google Shape;214;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7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7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0" name="Google Shape;220;p73"/>
          <p:cNvGrpSpPr/>
          <p:nvPr/>
        </p:nvGrpSpPr>
        <p:grpSpPr>
          <a:xfrm>
            <a:off x="701038" y="1466243"/>
            <a:ext cx="919944" cy="182880"/>
            <a:chOff x="701039" y="1581150"/>
            <a:chExt cx="540001" cy="239237"/>
          </a:xfrm>
        </p:grpSpPr>
        <p:cxnSp>
          <p:nvCxnSpPr>
            <p:cNvPr id="221" name="Google Shape;221;p73"/>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222" name="Google Shape;222;p73"/>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223" name="Google Shape;223;p73"/>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4"/>
        <p:cNvGrpSpPr/>
        <p:nvPr/>
      </p:nvGrpSpPr>
      <p:grpSpPr>
        <a:xfrm>
          <a:off x="0" y="0"/>
          <a:ext cx="0" cy="0"/>
          <a:chOff x="0" y="0"/>
          <a:chExt cx="0" cy="0"/>
        </a:xfrm>
      </p:grpSpPr>
      <p:sp>
        <p:nvSpPr>
          <p:cNvPr id="225" name="Google Shape;225;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8" name="Google Shape;228;p74"/>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29"/>
        <p:cNvGrpSpPr/>
        <p:nvPr/>
      </p:nvGrpSpPr>
      <p:grpSpPr>
        <a:xfrm>
          <a:off x="0" y="0"/>
          <a:ext cx="0" cy="0"/>
          <a:chOff x="0" y="0"/>
          <a:chExt cx="0" cy="0"/>
        </a:xfrm>
      </p:grpSpPr>
      <p:sp>
        <p:nvSpPr>
          <p:cNvPr id="230" name="Google Shape;230;p75"/>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75"/>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232" name="Google Shape;232;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5"/>
        <p:cNvGrpSpPr/>
        <p:nvPr/>
      </p:nvGrpSpPr>
      <p:grpSpPr>
        <a:xfrm>
          <a:off x="0" y="0"/>
          <a:ext cx="0" cy="0"/>
          <a:chOff x="0" y="0"/>
          <a:chExt cx="0" cy="0"/>
        </a:xfrm>
      </p:grpSpPr>
      <p:sp>
        <p:nvSpPr>
          <p:cNvPr id="236" name="Google Shape;236;p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7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8" name="Google Shape;238;p7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9" name="Google Shape;23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2"/>
        <p:cNvGrpSpPr/>
        <p:nvPr/>
      </p:nvGrpSpPr>
      <p:grpSpPr>
        <a:xfrm>
          <a:off x="0" y="0"/>
          <a:ext cx="0" cy="0"/>
          <a:chOff x="0" y="0"/>
          <a:chExt cx="0" cy="0"/>
        </a:xfrm>
      </p:grpSpPr>
      <p:sp>
        <p:nvSpPr>
          <p:cNvPr id="243" name="Google Shape;243;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77"/>
          <p:cNvSpPr>
            <a:spLocks noGrp="1"/>
          </p:cNvSpPr>
          <p:nvPr>
            <p:ph type="pic" idx="2"/>
          </p:nvPr>
        </p:nvSpPr>
        <p:spPr>
          <a:xfrm>
            <a:off x="5183188" y="987425"/>
            <a:ext cx="6172200" cy="4873625"/>
          </a:xfrm>
          <a:prstGeom prst="rect">
            <a:avLst/>
          </a:prstGeom>
          <a:noFill/>
          <a:ln>
            <a:noFill/>
          </a:ln>
        </p:spPr>
      </p:sp>
      <p:sp>
        <p:nvSpPr>
          <p:cNvPr id="245" name="Google Shape;245;p7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6" name="Google Shape;246;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32"/>
        <p:cNvGrpSpPr/>
        <p:nvPr/>
      </p:nvGrpSpPr>
      <p:grpSpPr>
        <a:xfrm>
          <a:off x="0" y="0"/>
          <a:ext cx="0" cy="0"/>
          <a:chOff x="0" y="0"/>
          <a:chExt cx="0" cy="0"/>
        </a:xfrm>
      </p:grpSpPr>
      <p:sp>
        <p:nvSpPr>
          <p:cNvPr id="33" name="Google Shape;33;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72"/>
          <p:cNvGrpSpPr/>
          <p:nvPr/>
        </p:nvGrpSpPr>
        <p:grpSpPr>
          <a:xfrm>
            <a:off x="701038" y="1595007"/>
            <a:ext cx="792000" cy="166145"/>
            <a:chOff x="701039" y="1599565"/>
            <a:chExt cx="540001" cy="220822"/>
          </a:xfrm>
        </p:grpSpPr>
        <p:cxnSp>
          <p:nvCxnSpPr>
            <p:cNvPr id="38" name="Google Shape;38;p72"/>
            <p:cNvCxnSpPr/>
            <p:nvPr/>
          </p:nvCxnSpPr>
          <p:spPr>
            <a:xfrm rot="10800000" flipH="1">
              <a:off x="701040" y="1820386"/>
              <a:ext cx="540000" cy="1"/>
            </a:xfrm>
            <a:prstGeom prst="straightConnector1">
              <a:avLst/>
            </a:prstGeom>
            <a:noFill/>
            <a:ln w="76200" cap="flat" cmpd="sng">
              <a:solidFill>
                <a:srgbClr val="548135"/>
              </a:solidFill>
              <a:prstDash val="solid"/>
              <a:miter lim="800000"/>
              <a:headEnd type="none" w="sm" len="sm"/>
              <a:tailEnd type="none" w="sm" len="sm"/>
            </a:ln>
          </p:spPr>
        </p:cxnSp>
        <p:cxnSp>
          <p:nvCxnSpPr>
            <p:cNvPr id="39" name="Google Shape;39;p72"/>
            <p:cNvCxnSpPr/>
            <p:nvPr/>
          </p:nvCxnSpPr>
          <p:spPr>
            <a:xfrm>
              <a:off x="701040" y="1700769"/>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40" name="Google Shape;40;p72"/>
            <p:cNvCxnSpPr/>
            <p:nvPr/>
          </p:nvCxnSpPr>
          <p:spPr>
            <a:xfrm>
              <a:off x="701039" y="1599565"/>
              <a:ext cx="252000" cy="0"/>
            </a:xfrm>
            <a:prstGeom prst="straightConnector1">
              <a:avLst/>
            </a:prstGeom>
            <a:noFill/>
            <a:ln w="76200" cap="flat" cmpd="sng">
              <a:solidFill>
                <a:srgbClr val="A8D08C"/>
              </a:solidFill>
              <a:prstDash val="solid"/>
              <a:miter lim="800000"/>
              <a:headEnd type="none" w="sm" len="sm"/>
              <a:tailEnd type="none" w="sm" len="sm"/>
            </a:ln>
          </p:spPr>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7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55" name="Google Shape;255;p78"/>
          <p:cNvGrpSpPr/>
          <p:nvPr/>
        </p:nvGrpSpPr>
        <p:grpSpPr>
          <a:xfrm>
            <a:off x="701038" y="1581150"/>
            <a:ext cx="792000" cy="180000"/>
            <a:chOff x="701039" y="1581150"/>
            <a:chExt cx="540001" cy="239237"/>
          </a:xfrm>
        </p:grpSpPr>
        <p:cxnSp>
          <p:nvCxnSpPr>
            <p:cNvPr id="256" name="Google Shape;256;p78"/>
            <p:cNvCxnSpPr/>
            <p:nvPr/>
          </p:nvCxnSpPr>
          <p:spPr>
            <a:xfrm rot="10800000" flipH="1">
              <a:off x="701040" y="1820386"/>
              <a:ext cx="540000" cy="1"/>
            </a:xfrm>
            <a:prstGeom prst="straightConnector1">
              <a:avLst/>
            </a:prstGeom>
            <a:noFill/>
            <a:ln w="76200" cap="flat" cmpd="sng">
              <a:solidFill>
                <a:srgbClr val="851C00"/>
              </a:solidFill>
              <a:prstDash val="solid"/>
              <a:miter lim="800000"/>
              <a:headEnd type="none" w="sm" len="sm"/>
              <a:tailEnd type="none" w="sm" len="sm"/>
            </a:ln>
          </p:spPr>
        </p:cxnSp>
        <p:cxnSp>
          <p:nvCxnSpPr>
            <p:cNvPr id="257" name="Google Shape;257;p78"/>
            <p:cNvCxnSpPr/>
            <p:nvPr/>
          </p:nvCxnSpPr>
          <p:spPr>
            <a:xfrm>
              <a:off x="701040" y="1700768"/>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258" name="Google Shape;258;p78"/>
            <p:cNvCxnSpPr/>
            <p:nvPr/>
          </p:nvCxnSpPr>
          <p:spPr>
            <a:xfrm>
              <a:off x="701039" y="1581150"/>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9"/>
        <p:cNvGrpSpPr/>
        <p:nvPr/>
      </p:nvGrpSpPr>
      <p:grpSpPr>
        <a:xfrm>
          <a:off x="0" y="0"/>
          <a:ext cx="0" cy="0"/>
          <a:chOff x="0" y="0"/>
          <a:chExt cx="0" cy="0"/>
        </a:xfrm>
      </p:grpSpPr>
      <p:sp>
        <p:nvSpPr>
          <p:cNvPr id="260" name="Google Shape;260;p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7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7"/>
        <p:cNvGrpSpPr/>
        <p:nvPr/>
      </p:nvGrpSpPr>
      <p:grpSpPr>
        <a:xfrm>
          <a:off x="0" y="0"/>
          <a:ext cx="0" cy="0"/>
          <a:chOff x="0" y="0"/>
          <a:chExt cx="0" cy="0"/>
        </a:xfrm>
      </p:grpSpPr>
      <p:sp>
        <p:nvSpPr>
          <p:cNvPr id="48" name="Google Shape;48;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0" name="Google Shape;5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52" name="Google Shape;52;p62"/>
          <p:cNvGrpSpPr/>
          <p:nvPr/>
        </p:nvGrpSpPr>
        <p:grpSpPr>
          <a:xfrm>
            <a:off x="701038" y="1466243"/>
            <a:ext cx="919944" cy="182880"/>
            <a:chOff x="701039" y="1581150"/>
            <a:chExt cx="540001" cy="239237"/>
          </a:xfrm>
        </p:grpSpPr>
        <p:cxnSp>
          <p:nvCxnSpPr>
            <p:cNvPr id="53" name="Google Shape;53;p62"/>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54" name="Google Shape;54;p62"/>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55" name="Google Shape;55;p62"/>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8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mbria"/>
              <a:buNone/>
              <a:defRPr sz="6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0" name="Google Shape;60;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1" name="Google Shape;61;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80"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63"/>
        <p:cNvGrpSpPr/>
        <p:nvPr/>
      </p:nvGrpSpPr>
      <p:grpSpPr>
        <a:xfrm>
          <a:off x="0" y="0"/>
          <a:ext cx="0" cy="0"/>
          <a:chOff x="0" y="0"/>
          <a:chExt cx="0" cy="0"/>
        </a:xfrm>
      </p:grpSpPr>
      <p:sp>
        <p:nvSpPr>
          <p:cNvPr id="64" name="Google Shape;64;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5" name="Google Shape;65;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81"/>
          <p:cNvSpPr/>
          <p:nvPr/>
        </p:nvSpPr>
        <p:spPr>
          <a:xfrm>
            <a:off x="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851C00"/>
              </a:solidFill>
              <a:latin typeface="Calibri"/>
              <a:ea typeface="Calibri"/>
              <a:cs typeface="Calibri"/>
              <a:sym typeface="Calibri"/>
            </a:endParaRPr>
          </a:p>
        </p:txBody>
      </p:sp>
      <p:sp>
        <p:nvSpPr>
          <p:cNvPr id="67" name="Google Shape;67;p81"/>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9"/>
        <p:cNvGrpSpPr/>
        <p:nvPr/>
      </p:nvGrpSpPr>
      <p:grpSpPr>
        <a:xfrm>
          <a:off x="0" y="0"/>
          <a:ext cx="0" cy="0"/>
          <a:chOff x="0" y="0"/>
          <a:chExt cx="0" cy="0"/>
        </a:xfrm>
      </p:grpSpPr>
      <p:sp>
        <p:nvSpPr>
          <p:cNvPr id="70" name="Google Shape;70;p82"/>
          <p:cNvSpPr/>
          <p:nvPr/>
        </p:nvSpPr>
        <p:spPr>
          <a:xfrm>
            <a:off x="815340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851C00"/>
              </a:solidFill>
              <a:latin typeface="Calibri"/>
              <a:ea typeface="Calibri"/>
              <a:cs typeface="Calibri"/>
              <a:sym typeface="Calibri"/>
            </a:endParaRPr>
          </a:p>
        </p:txBody>
      </p:sp>
      <p:sp>
        <p:nvSpPr>
          <p:cNvPr id="71" name="Google Shape;71;p82"/>
          <p:cNvSpPr txBox="1">
            <a:spLocks noGrp="1"/>
          </p:cNvSpPr>
          <p:nvPr>
            <p:ph type="title"/>
          </p:nvPr>
        </p:nvSpPr>
        <p:spPr>
          <a:xfrm>
            <a:off x="865632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2"/>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73" name="Google Shape;7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4" name="Google Shape;7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76"/>
        <p:cNvGrpSpPr/>
        <p:nvPr/>
      </p:nvGrpSpPr>
      <p:grpSpPr>
        <a:xfrm>
          <a:off x="0" y="0"/>
          <a:ext cx="0" cy="0"/>
          <a:chOff x="0" y="0"/>
          <a:chExt cx="0" cy="0"/>
        </a:xfrm>
      </p:grpSpPr>
      <p:sp>
        <p:nvSpPr>
          <p:cNvPr id="77" name="Google Shape;77;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8" name="Google Shape;78;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83"/>
          <p:cNvSpPr/>
          <p:nvPr/>
        </p:nvSpPr>
        <p:spPr>
          <a:xfrm>
            <a:off x="0" y="0"/>
            <a:ext cx="8483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851C00"/>
              </a:solidFill>
              <a:latin typeface="Calibri"/>
              <a:ea typeface="Calibri"/>
              <a:cs typeface="Calibri"/>
              <a:sym typeface="Calibri"/>
            </a:endParaRPr>
          </a:p>
        </p:txBody>
      </p:sp>
      <p:sp>
        <p:nvSpPr>
          <p:cNvPr id="80" name="Google Shape;80;p83"/>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82"/>
        <p:cNvGrpSpPr/>
        <p:nvPr/>
      </p:nvGrpSpPr>
      <p:grpSpPr>
        <a:xfrm>
          <a:off x="0" y="0"/>
          <a:ext cx="0" cy="0"/>
          <a:chOff x="0" y="0"/>
          <a:chExt cx="0" cy="0"/>
        </a:xfrm>
      </p:grpSpPr>
      <p:sp>
        <p:nvSpPr>
          <p:cNvPr id="83" name="Google Shape;83;p84"/>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rgbClr val="851C00"/>
              </a:solidFill>
              <a:latin typeface="Calibri"/>
              <a:ea typeface="Calibri"/>
              <a:cs typeface="Calibri"/>
              <a:sym typeface="Calibri"/>
            </a:endParaRPr>
          </a:p>
        </p:txBody>
      </p:sp>
      <p:sp>
        <p:nvSpPr>
          <p:cNvPr id="84" name="Google Shape;84;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6" name="Google Shape;86;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400"/>
              <a:buFont typeface="Calibri"/>
              <a:buNone/>
              <a:defRPr>
                <a:solidFill>
                  <a:schemeClr val="lt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7" name="Google Shape;8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88" name="Google Shape;88;p84"/>
          <p:cNvGrpSpPr/>
          <p:nvPr/>
        </p:nvGrpSpPr>
        <p:grpSpPr>
          <a:xfrm>
            <a:off x="700943" y="1664283"/>
            <a:ext cx="10671048" cy="96870"/>
            <a:chOff x="700984" y="1691638"/>
            <a:chExt cx="7275721" cy="128749"/>
          </a:xfrm>
        </p:grpSpPr>
        <p:cxnSp>
          <p:nvCxnSpPr>
            <p:cNvPr id="89" name="Google Shape;89;p84"/>
            <p:cNvCxnSpPr/>
            <p:nvPr/>
          </p:nvCxnSpPr>
          <p:spPr>
            <a:xfrm rot="10800000" flipH="1">
              <a:off x="700984" y="1820386"/>
              <a:ext cx="7275721" cy="1"/>
            </a:xfrm>
            <a:prstGeom prst="straightConnector1">
              <a:avLst/>
            </a:prstGeom>
            <a:noFill/>
            <a:ln w="76200" cap="flat" cmpd="sng">
              <a:solidFill>
                <a:srgbClr val="851C00"/>
              </a:solidFill>
              <a:prstDash val="solid"/>
              <a:miter lim="800000"/>
              <a:headEnd type="none" w="sm" len="sm"/>
              <a:tailEnd type="none" w="sm" len="sm"/>
            </a:ln>
          </p:spPr>
        </p:cxnSp>
        <p:cxnSp>
          <p:nvCxnSpPr>
            <p:cNvPr id="90" name="Google Shape;90;p84"/>
            <p:cNvCxnSpPr/>
            <p:nvPr/>
          </p:nvCxnSpPr>
          <p:spPr>
            <a:xfrm>
              <a:off x="701039" y="1691638"/>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hyperlink" Target="https://www.education.gov.za/Programmes/EMIS/StatisticalPublications.aspx"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hyperlink" Target="https://www.education.gov.za/Programmes/EMIS/StatisticalPublications.aspx"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hyperlink" Target="https://www.education.gov.za/Programmes/EMIS/StatisticalPublications.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chart" Target="../charts/char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
          <p:cNvSpPr txBox="1">
            <a:spLocks noGrp="1"/>
          </p:cNvSpPr>
          <p:nvPr>
            <p:ph type="ctrTitle"/>
          </p:nvPr>
        </p:nvSpPr>
        <p:spPr>
          <a:xfrm>
            <a:off x="2194560" y="1054783"/>
            <a:ext cx="9144000" cy="17024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mbria"/>
              <a:buNone/>
            </a:pPr>
            <a:r>
              <a:rPr lang="en-US" sz="7300" dirty="0"/>
              <a:t>Free State Province</a:t>
            </a:r>
            <a:br>
              <a:rPr lang="en-US" sz="7200" i="1" dirty="0"/>
            </a:br>
            <a:br>
              <a:rPr lang="en-US" sz="1600" i="1" dirty="0"/>
            </a:br>
            <a:r>
              <a:rPr lang="en-US" sz="4000" dirty="0"/>
              <a:t>14 August 2023</a:t>
            </a:r>
            <a:endParaRPr sz="3200" dirty="0"/>
          </a:p>
        </p:txBody>
      </p:sp>
      <p:sp>
        <p:nvSpPr>
          <p:cNvPr id="270" name="Google Shape;270;p1"/>
          <p:cNvSpPr txBox="1">
            <a:spLocks noGrp="1"/>
          </p:cNvSpPr>
          <p:nvPr>
            <p:ph type="subTitle" idx="1"/>
          </p:nvPr>
        </p:nvSpPr>
        <p:spPr>
          <a:xfrm>
            <a:off x="2194560" y="3235569"/>
            <a:ext cx="9144000" cy="19844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800"/>
              <a:buNone/>
            </a:pPr>
            <a:r>
              <a:rPr lang="en-US" sz="4800" dirty="0"/>
              <a:t>Educator Demand Projections</a:t>
            </a:r>
            <a:endParaRPr dirty="0"/>
          </a:p>
          <a:p>
            <a:pPr marL="0" lvl="0" indent="0" algn="ctr" rtl="0">
              <a:lnSpc>
                <a:spcPct val="90000"/>
              </a:lnSpc>
              <a:spcBef>
                <a:spcPts val="1000"/>
              </a:spcBef>
              <a:spcAft>
                <a:spcPts val="0"/>
              </a:spcAft>
              <a:buClr>
                <a:schemeClr val="dk1"/>
              </a:buClr>
              <a:buSzPts val="4800"/>
              <a:buNone/>
            </a:pPr>
            <a:r>
              <a:rPr lang="en-US" sz="4800" dirty="0"/>
              <a:t>2021-2030 </a:t>
            </a:r>
            <a:br>
              <a:rPr lang="en-US" sz="4800" dirty="0"/>
            </a:br>
            <a:br>
              <a:rPr lang="en-US" sz="4400" b="1" dirty="0"/>
            </a:br>
            <a:br>
              <a:rPr lang="en-US" sz="3200" b="1" dirty="0"/>
            </a:br>
            <a:br>
              <a:rPr lang="en-US" sz="1050" b="1" dirty="0"/>
            </a:br>
            <a:endParaRPr sz="48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educator and</a:t>
            </a:r>
            <a:br>
              <a:rPr lang="en-US"/>
            </a:br>
            <a:r>
              <a:rPr lang="en-US"/>
              <a:t>primary schools educators</a:t>
            </a:r>
            <a:endParaRPr/>
          </a:p>
        </p:txBody>
      </p:sp>
      <p:graphicFrame>
        <p:nvGraphicFramePr>
          <p:cNvPr id="233" name="Google Shape;233;p10"/>
          <p:cNvGraphicFramePr/>
          <p:nvPr/>
        </p:nvGraphicFramePr>
        <p:xfrm>
          <a:off x="4464050" y="792487"/>
          <a:ext cx="6761975" cy="5059677"/>
        </p:xfrm>
        <a:graphic>
          <a:graphicData uri="http://schemas.openxmlformats.org/drawingml/2006/table">
            <a:tbl>
              <a:tblPr>
                <a:noFill/>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460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8827">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NW</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WC</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42%</a:t>
                      </a:r>
                      <a:endParaRPr dirty="0"/>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73%</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1DA"/>
                    </a:solidFill>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40%</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84485">
                <a:tc>
                  <a:txBody>
                    <a:bodyPr/>
                    <a:lstStyle/>
                    <a:p>
                      <a:pPr algn="ctr" rtl="0" fontAlgn="ctr"/>
                      <a:r>
                        <a:rPr lang="en-US" sz="1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a:t>
                      </a:r>
                    </a:p>
                  </a:txBody>
                  <a:tcPr marL="9525" marR="9525" marT="9525" marB="0" anchor="ctr">
                    <a:lnL w="9525" cap="flat" cmpd="sng">
                      <a:solidFill>
                        <a:srgbClr val="000000">
                          <a:alpha val="0"/>
                        </a:srgbClr>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p>
                  </a:txBody>
                  <a:tcPr marL="9525" marR="9525" marT="9525" marB="0" anchor="ctr">
                    <a:lnL w="19050" cap="flat" cmpd="sng" algn="ctr">
                      <a:solidFill>
                        <a:schemeClr val="lt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b"/>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3071139808"/>
                  </a:ext>
                </a:extLst>
              </a:tr>
            </a:tbl>
          </a:graphicData>
        </a:graphic>
      </p:graphicFrame>
      <p:sp>
        <p:nvSpPr>
          <p:cNvPr id="234" name="Google Shape;234;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35" name="Google Shape;235;p10"/>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dirty="0">
                <a:solidFill>
                  <a:schemeClr val="dk1"/>
                </a:solidFill>
                <a:latin typeface="Calibri"/>
                <a:ea typeface="Calibri"/>
                <a:cs typeface="Calibri"/>
                <a:sym typeface="Calibri"/>
              </a:rPr>
              <a:t>Source: </a:t>
            </a:r>
            <a:r>
              <a:rPr lang="en-US" sz="1050" i="1" dirty="0" err="1">
                <a:solidFill>
                  <a:schemeClr val="dk1"/>
                </a:solidFill>
                <a:latin typeface="Calibri"/>
                <a:ea typeface="Calibri"/>
                <a:cs typeface="Calibri"/>
                <a:sym typeface="Calibri"/>
              </a:rPr>
              <a:t>Anonymised</a:t>
            </a:r>
            <a:r>
              <a:rPr lang="en-US" sz="1050" i="1" dirty="0">
                <a:solidFill>
                  <a:schemeClr val="dk1"/>
                </a:solidFill>
                <a:latin typeface="Calibri"/>
                <a:ea typeface="Calibri"/>
                <a:cs typeface="Calibri"/>
                <a:sym typeface="Calibri"/>
              </a:rPr>
              <a:t> PERSAL data from 2021, only educators (Rank 60 000 – 69 999) are considered. ECD practitioners, TVET lecturers and ABET teachers were removed. The 2021 </a:t>
            </a:r>
            <a:r>
              <a:rPr lang="en-US" sz="1050" i="1" dirty="0" err="1">
                <a:solidFill>
                  <a:schemeClr val="dk1"/>
                </a:solidFill>
                <a:latin typeface="Calibri"/>
                <a:ea typeface="Calibri"/>
                <a:cs typeface="Calibri"/>
                <a:sym typeface="Calibri"/>
              </a:rPr>
              <a:t>rankclass</a:t>
            </a:r>
            <a:r>
              <a:rPr lang="en-US" sz="1050" i="1" dirty="0">
                <a:solidFill>
                  <a:schemeClr val="dk1"/>
                </a:solidFill>
                <a:latin typeface="Calibri"/>
                <a:ea typeface="Calibri"/>
                <a:cs typeface="Calibri"/>
                <a:sym typeface="Calibri"/>
              </a:rPr>
              <a:t> file was expanded to include ranks found only in years prior to 2021, used to classify educators by rank. Primary school only includes all educators that are in a component that is classified as a Primary school. </a:t>
            </a:r>
            <a:endParaRPr lang="en-US" sz="10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educator and</a:t>
            </a:r>
            <a:br>
              <a:rPr lang="en-US"/>
            </a:br>
            <a:r>
              <a:rPr lang="en-US"/>
              <a:t>primary schools educators</a:t>
            </a:r>
            <a:endParaRPr/>
          </a:p>
        </p:txBody>
      </p:sp>
      <p:graphicFrame>
        <p:nvGraphicFramePr>
          <p:cNvPr id="233" name="Google Shape;233;p10"/>
          <p:cNvGraphicFramePr/>
          <p:nvPr/>
        </p:nvGraphicFramePr>
        <p:xfrm>
          <a:off x="4464050" y="792487"/>
          <a:ext cx="6761975" cy="5059677"/>
        </p:xfrm>
        <a:graphic>
          <a:graphicData uri="http://schemas.openxmlformats.org/drawingml/2006/table">
            <a:tbl>
              <a:tblPr>
                <a:noFill/>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460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8827">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NW</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WC</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42%</a:t>
                      </a:r>
                      <a:endParaRPr dirty="0"/>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73%</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1DA"/>
                    </a:solidFill>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40%</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84485">
                <a:tc>
                  <a:txBody>
                    <a:bodyPr/>
                    <a:lstStyle/>
                    <a:p>
                      <a:pPr algn="ctr" rtl="0" fontAlgn="ctr"/>
                      <a:r>
                        <a:rPr lang="en-US" sz="1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a:t>
                      </a:r>
                    </a:p>
                  </a:txBody>
                  <a:tcPr marL="9525" marR="9525" marT="9525" marB="0" anchor="ctr">
                    <a:lnL w="9525" cap="flat" cmpd="sng">
                      <a:solidFill>
                        <a:srgbClr val="000000">
                          <a:alpha val="0"/>
                        </a:srgbClr>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p>
                  </a:txBody>
                  <a:tcPr marL="9525" marR="9525" marT="9525" marB="0" anchor="ctr">
                    <a:lnL w="19050" cap="flat" cmpd="sng" algn="ctr">
                      <a:solidFill>
                        <a:schemeClr val="lt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b"/>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3071139808"/>
                  </a:ext>
                </a:extLst>
              </a:tr>
            </a:tbl>
          </a:graphicData>
        </a:graphic>
      </p:graphicFrame>
      <p:sp>
        <p:nvSpPr>
          <p:cNvPr id="234" name="Google Shape;234;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35" name="Google Shape;235;p10"/>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dirty="0">
                <a:solidFill>
                  <a:schemeClr val="dk1"/>
                </a:solidFill>
                <a:latin typeface="Calibri"/>
                <a:ea typeface="Calibri"/>
                <a:cs typeface="Calibri"/>
                <a:sym typeface="Calibri"/>
              </a:rPr>
              <a:t>Source: </a:t>
            </a:r>
            <a:r>
              <a:rPr lang="en-US" sz="1050" i="1" dirty="0" err="1">
                <a:solidFill>
                  <a:schemeClr val="dk1"/>
                </a:solidFill>
                <a:latin typeface="Calibri"/>
                <a:ea typeface="Calibri"/>
                <a:cs typeface="Calibri"/>
                <a:sym typeface="Calibri"/>
              </a:rPr>
              <a:t>Anonymised</a:t>
            </a:r>
            <a:r>
              <a:rPr lang="en-US" sz="1050" i="1" dirty="0">
                <a:solidFill>
                  <a:schemeClr val="dk1"/>
                </a:solidFill>
                <a:latin typeface="Calibri"/>
                <a:ea typeface="Calibri"/>
                <a:cs typeface="Calibri"/>
                <a:sym typeface="Calibri"/>
              </a:rPr>
              <a:t> PERSAL data from 2021, only educators (Rank 60 000 – 69 999) are considered. ECD practitioners, TVET lecturers and ABET teachers were removed. The 2021 </a:t>
            </a:r>
            <a:r>
              <a:rPr lang="en-US" sz="1050" i="1" dirty="0" err="1">
                <a:solidFill>
                  <a:schemeClr val="dk1"/>
                </a:solidFill>
                <a:latin typeface="Calibri"/>
                <a:ea typeface="Calibri"/>
                <a:cs typeface="Calibri"/>
                <a:sym typeface="Calibri"/>
              </a:rPr>
              <a:t>rankclass</a:t>
            </a:r>
            <a:r>
              <a:rPr lang="en-US" sz="1050" i="1" dirty="0">
                <a:solidFill>
                  <a:schemeClr val="dk1"/>
                </a:solidFill>
                <a:latin typeface="Calibri"/>
                <a:ea typeface="Calibri"/>
                <a:cs typeface="Calibri"/>
                <a:sym typeface="Calibri"/>
              </a:rPr>
              <a:t> file was expanded to include ranks found only in years prior to 2021, used to classify educators by rank. Primary school only includes all educators that are in a component that is classified as a Primary school. </a:t>
            </a:r>
            <a:endParaRPr lang="en-US" sz="1050" dirty="0"/>
          </a:p>
        </p:txBody>
      </p:sp>
      <p:sp>
        <p:nvSpPr>
          <p:cNvPr id="2" name="Google Shape;355;p11">
            <a:extLst>
              <a:ext uri="{FF2B5EF4-FFF2-40B4-BE49-F238E27FC236}">
                <a16:creationId xmlns:a16="http://schemas.microsoft.com/office/drawing/2014/main" id="{57F13E04-C114-4799-2439-2C298609A1A2}"/>
              </a:ext>
            </a:extLst>
          </p:cNvPr>
          <p:cNvSpPr/>
          <p:nvPr/>
        </p:nvSpPr>
        <p:spPr>
          <a:xfrm>
            <a:off x="5753110" y="2803160"/>
            <a:ext cx="5472915" cy="3048999"/>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3" name="Google Shape;357;p11">
            <a:extLst>
              <a:ext uri="{FF2B5EF4-FFF2-40B4-BE49-F238E27FC236}">
                <a16:creationId xmlns:a16="http://schemas.microsoft.com/office/drawing/2014/main" id="{94A19539-1095-2AC5-31D5-9A59C5503D90}"/>
              </a:ext>
            </a:extLst>
          </p:cNvPr>
          <p:cNvSpPr/>
          <p:nvPr/>
        </p:nvSpPr>
        <p:spPr>
          <a:xfrm>
            <a:off x="5753110" y="2015858"/>
            <a:ext cx="5472915" cy="398507"/>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5" name="Google Shape;355;p11">
            <a:extLst>
              <a:ext uri="{FF2B5EF4-FFF2-40B4-BE49-F238E27FC236}">
                <a16:creationId xmlns:a16="http://schemas.microsoft.com/office/drawing/2014/main" id="{F7AECC65-65C0-A9C7-EC32-DA511EA7D0C7}"/>
              </a:ext>
            </a:extLst>
          </p:cNvPr>
          <p:cNvSpPr/>
          <p:nvPr/>
        </p:nvSpPr>
        <p:spPr>
          <a:xfrm>
            <a:off x="5880882" y="2803160"/>
            <a:ext cx="5472915" cy="3048999"/>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4" name="Google Shape;356;p11">
            <a:extLst>
              <a:ext uri="{FF2B5EF4-FFF2-40B4-BE49-F238E27FC236}">
                <a16:creationId xmlns:a16="http://schemas.microsoft.com/office/drawing/2014/main" id="{3E7A86BB-8EED-44AC-7613-852F14B9671E}"/>
              </a:ext>
            </a:extLst>
          </p:cNvPr>
          <p:cNvSpPr txBox="1"/>
          <p:nvPr/>
        </p:nvSpPr>
        <p:spPr>
          <a:xfrm>
            <a:off x="6296410" y="3024820"/>
            <a:ext cx="460144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FS has 43% of educators </a:t>
            </a:r>
            <a:r>
              <a:rPr lang="en-US" sz="2400" dirty="0">
                <a:solidFill>
                  <a:schemeClr val="dk1"/>
                </a:solidFill>
                <a:latin typeface="Calibri"/>
                <a:ea typeface="Calibri"/>
                <a:cs typeface="Calibri"/>
                <a:sym typeface="Calibri"/>
              </a:rPr>
              <a:t>aged</a:t>
            </a:r>
            <a:r>
              <a:rPr lang="en-US" sz="2400" b="1" dirty="0">
                <a:solidFill>
                  <a:schemeClr val="dk1"/>
                </a:solidFill>
                <a:latin typeface="Calibri"/>
                <a:ea typeface="Calibri"/>
                <a:cs typeface="Calibri"/>
                <a:sym typeface="Calibri"/>
              </a:rPr>
              <a:t> 50 years and older in 2021 </a:t>
            </a:r>
            <a:r>
              <a:rPr lang="en-US" sz="2400" dirty="0">
                <a:solidFill>
                  <a:schemeClr val="dk1"/>
                </a:solidFill>
                <a:latin typeface="Calibri"/>
                <a:ea typeface="Calibri"/>
                <a:cs typeface="Calibri"/>
                <a:sym typeface="Calibri"/>
              </a:rPr>
              <a:t>with a higher proportion in primary schools (49%)</a:t>
            </a: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990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in 2021 &amp; 2030</a:t>
            </a:r>
            <a:endParaRPr/>
          </a:p>
        </p:txBody>
      </p:sp>
      <p:sp>
        <p:nvSpPr>
          <p:cNvPr id="364" name="Google Shape;364;p1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365" name="Google Shape;365;p12"/>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graphicFrame>
        <p:nvGraphicFramePr>
          <p:cNvPr id="366" name="Google Shape;366;p12"/>
          <p:cNvGraphicFramePr/>
          <p:nvPr/>
        </p:nvGraphicFramePr>
        <p:xfrm>
          <a:off x="653143" y="1973944"/>
          <a:ext cx="10700654" cy="4086378"/>
        </p:xfrm>
        <a:graphic>
          <a:graphicData uri="http://schemas.openxmlformats.org/drawingml/2006/chart">
            <c:chart xmlns:c="http://schemas.openxmlformats.org/drawingml/2006/chart" xmlns:r="http://schemas.openxmlformats.org/officeDocument/2006/relationships" r:id="rId3"/>
          </a:graphicData>
        </a:graphic>
      </p:graphicFrame>
      <p:sp>
        <p:nvSpPr>
          <p:cNvPr id="367" name="Google Shape;367;p12"/>
          <p:cNvSpPr/>
          <p:nvPr/>
        </p:nvSpPr>
        <p:spPr>
          <a:xfrm>
            <a:off x="6779329" y="5546079"/>
            <a:ext cx="1828799" cy="51904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368" name="Google Shape;368;p12"/>
          <p:cNvSpPr/>
          <p:nvPr/>
        </p:nvSpPr>
        <p:spPr>
          <a:xfrm>
            <a:off x="7824355" y="5505114"/>
            <a:ext cx="783773"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2021</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2030</a:t>
            </a:r>
            <a:endParaRPr/>
          </a:p>
        </p:txBody>
      </p:sp>
      <p:sp>
        <p:nvSpPr>
          <p:cNvPr id="369" name="Google Shape;369;p12"/>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cxnSp>
        <p:nvCxnSpPr>
          <p:cNvPr id="370" name="Google Shape;370;p12"/>
          <p:cNvCxnSpPr/>
          <p:nvPr/>
        </p:nvCxnSpPr>
        <p:spPr>
          <a:xfrm>
            <a:off x="8218384" y="2627402"/>
            <a:ext cx="0" cy="2424283"/>
          </a:xfrm>
          <a:prstGeom prst="straightConnector1">
            <a:avLst/>
          </a:prstGeom>
          <a:noFill/>
          <a:ln w="28575" cap="flat" cmpd="sng">
            <a:solidFill>
              <a:srgbClr val="009242"/>
            </a:solidFill>
            <a:prstDash val="dot"/>
            <a:miter lim="800000"/>
            <a:headEnd type="none" w="sm" len="sm"/>
            <a:tailEnd type="none" w="sm" len="sm"/>
          </a:ln>
        </p:spPr>
      </p:cxnSp>
      <p:sp>
        <p:nvSpPr>
          <p:cNvPr id="371" name="Google Shape;371;p12"/>
          <p:cNvSpPr/>
          <p:nvPr/>
        </p:nvSpPr>
        <p:spPr>
          <a:xfrm>
            <a:off x="7693728" y="2061645"/>
            <a:ext cx="1175700" cy="42412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B050"/>
                </a:solidFill>
                <a:latin typeface="Calibri"/>
                <a:ea typeface="Calibri"/>
                <a:cs typeface="Calibri"/>
                <a:sym typeface="Calibri"/>
              </a:rPr>
              <a:t>Age: 51</a:t>
            </a:r>
            <a:endParaRPr/>
          </a:p>
        </p:txBody>
      </p:sp>
      <p:cxnSp>
        <p:nvCxnSpPr>
          <p:cNvPr id="372" name="Google Shape;372;p12"/>
          <p:cNvCxnSpPr/>
          <p:nvPr/>
        </p:nvCxnSpPr>
        <p:spPr>
          <a:xfrm>
            <a:off x="7538663" y="5693800"/>
            <a:ext cx="365760" cy="0"/>
          </a:xfrm>
          <a:prstGeom prst="straightConnector1">
            <a:avLst/>
          </a:prstGeom>
          <a:noFill/>
          <a:ln w="34925" cap="flat" cmpd="sng">
            <a:solidFill>
              <a:srgbClr val="7F7F7F"/>
            </a:solidFill>
            <a:prstDash val="solid"/>
            <a:miter lim="800000"/>
            <a:headEnd type="none" w="sm" len="sm"/>
            <a:tailEnd type="none" w="sm" len="sm"/>
          </a:ln>
        </p:spPr>
      </p:cxnSp>
      <p:cxnSp>
        <p:nvCxnSpPr>
          <p:cNvPr id="373" name="Google Shape;373;p12"/>
          <p:cNvCxnSpPr/>
          <p:nvPr/>
        </p:nvCxnSpPr>
        <p:spPr>
          <a:xfrm>
            <a:off x="7538663" y="5970228"/>
            <a:ext cx="365760" cy="0"/>
          </a:xfrm>
          <a:prstGeom prst="straightConnector1">
            <a:avLst/>
          </a:prstGeom>
          <a:noFill/>
          <a:ln w="34925" cap="flat" cmpd="sng">
            <a:solidFill>
              <a:srgbClr val="7F7F7F"/>
            </a:solidFill>
            <a:prstDash val="dash"/>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aphicFrame>
        <p:nvGraphicFramePr>
          <p:cNvPr id="378" name="Google Shape;378;p13"/>
          <p:cNvGraphicFramePr/>
          <p:nvPr/>
        </p:nvGraphicFramePr>
        <p:xfrm>
          <a:off x="919167" y="2706803"/>
          <a:ext cx="4557159" cy="3315628"/>
        </p:xfrm>
        <a:graphic>
          <a:graphicData uri="http://schemas.openxmlformats.org/drawingml/2006/chart">
            <c:chart xmlns:c="http://schemas.openxmlformats.org/drawingml/2006/chart" xmlns:r="http://schemas.openxmlformats.org/officeDocument/2006/relationships" r:id="rId3"/>
          </a:graphicData>
        </a:graphic>
      </p:graphicFrame>
      <p:sp>
        <p:nvSpPr>
          <p:cNvPr id="379" name="Google Shape;37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(FS)</a:t>
            </a:r>
            <a:endParaRPr/>
          </a:p>
        </p:txBody>
      </p:sp>
      <p:cxnSp>
        <p:nvCxnSpPr>
          <p:cNvPr id="380" name="Google Shape;380;p13"/>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381" name="Google Shape;381;p13"/>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Proportion of Educators</a:t>
            </a:r>
            <a:endParaRPr/>
          </a:p>
        </p:txBody>
      </p:sp>
      <p:sp>
        <p:nvSpPr>
          <p:cNvPr id="382" name="Google Shape;382;p13"/>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383" name="Google Shape;383;p13"/>
          <p:cNvSpPr/>
          <p:nvPr/>
        </p:nvSpPr>
        <p:spPr>
          <a:xfrm>
            <a:off x="6258910" y="2331983"/>
            <a:ext cx="5094890" cy="374269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About half of the educators that exit PERSAL in the FS are retiring (ages 56 or above)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Large spike in resignations due to the pension reform rumours in 2015</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young teachers (ages 21-30) resigning is projected to increase as the number of newly hired young teachers increases. </a:t>
            </a:r>
            <a:endParaRPr/>
          </a:p>
        </p:txBody>
      </p:sp>
      <p:sp>
        <p:nvSpPr>
          <p:cNvPr id="384" name="Google Shape;384;p1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85" name="Google Shape;385;p13"/>
          <p:cNvSpPr/>
          <p:nvPr/>
        </p:nvSpPr>
        <p:spPr>
          <a:xfrm>
            <a:off x="838200" y="6239426"/>
            <a:ext cx="10515598" cy="5225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endParaRPr/>
          </a:p>
        </p:txBody>
      </p:sp>
      <p:cxnSp>
        <p:nvCxnSpPr>
          <p:cNvPr id="386" name="Google Shape;386;p13"/>
          <p:cNvCxnSpPr/>
          <p:nvPr/>
        </p:nvCxnSpPr>
        <p:spPr>
          <a:xfrm>
            <a:off x="4358773" y="2829427"/>
            <a:ext cx="343819" cy="0"/>
          </a:xfrm>
          <a:prstGeom prst="straightConnector1">
            <a:avLst/>
          </a:prstGeom>
          <a:noFill/>
          <a:ln w="9525" cap="flat" cmpd="sng">
            <a:solidFill>
              <a:schemeClr val="dk1"/>
            </a:solidFill>
            <a:prstDash val="solid"/>
            <a:miter lim="800000"/>
            <a:headEnd type="none" w="sm" len="sm"/>
            <a:tailEnd type="stealth" w="sm" len="sm"/>
          </a:ln>
        </p:spPr>
      </p:cxnSp>
      <p:sp>
        <p:nvSpPr>
          <p:cNvPr id="387" name="Google Shape;387;p13"/>
          <p:cNvSpPr/>
          <p:nvPr/>
        </p:nvSpPr>
        <p:spPr>
          <a:xfrm>
            <a:off x="3070007" y="2731221"/>
            <a:ext cx="2209038" cy="2313745"/>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sp>
        <p:nvSpPr>
          <p:cNvPr id="388" name="Google Shape;388;p13"/>
          <p:cNvSpPr/>
          <p:nvPr/>
        </p:nvSpPr>
        <p:spPr>
          <a:xfrm rot="-5400000">
            <a:off x="-805341" y="3931468"/>
            <a:ext cx="3108960" cy="1828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rgbClr val="3F3F3F"/>
                </a:solidFill>
                <a:latin typeface="Calibri"/>
                <a:ea typeface="Calibri"/>
                <a:cs typeface="Calibri"/>
                <a:sym typeface="Calibri"/>
              </a:rPr>
              <a:t>% of educators resigning or retiring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aphicFrame>
        <p:nvGraphicFramePr>
          <p:cNvPr id="393" name="Google Shape;393;p14"/>
          <p:cNvGraphicFramePr/>
          <p:nvPr/>
        </p:nvGraphicFramePr>
        <p:xfrm>
          <a:off x="838200" y="2702562"/>
          <a:ext cx="4638126" cy="3372113"/>
        </p:xfrm>
        <a:graphic>
          <a:graphicData uri="http://schemas.openxmlformats.org/drawingml/2006/chart">
            <c:chart xmlns:c="http://schemas.openxmlformats.org/drawingml/2006/chart" xmlns:r="http://schemas.openxmlformats.org/officeDocument/2006/relationships" r:id="rId3"/>
          </a:graphicData>
        </a:graphic>
      </p:graphicFrame>
      <p:sp>
        <p:nvSpPr>
          <p:cNvPr id="394" name="Google Shape;39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(FS)</a:t>
            </a:r>
            <a:endParaRPr/>
          </a:p>
        </p:txBody>
      </p:sp>
      <p:cxnSp>
        <p:nvCxnSpPr>
          <p:cNvPr id="395" name="Google Shape;395;p14"/>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396" name="Google Shape;396;p14"/>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Retirement headcount</a:t>
            </a:r>
            <a:endParaRPr/>
          </a:p>
        </p:txBody>
      </p:sp>
      <p:sp>
        <p:nvSpPr>
          <p:cNvPr id="397" name="Google Shape;397;p14"/>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398" name="Google Shape;398;p14"/>
          <p:cNvSpPr/>
          <p:nvPr/>
        </p:nvSpPr>
        <p:spPr>
          <a:xfrm>
            <a:off x="6426114" y="2331983"/>
            <a:ext cx="4927686" cy="374269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is projected to increase, peaking in ~2030 &amp; 2031 and then declining</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is projected to increase from just over 700 in 2022 to just under 900 in 2030, an increase of about 200 retirements annually</a:t>
            </a:r>
            <a:endParaRPr/>
          </a:p>
        </p:txBody>
      </p:sp>
      <p:sp>
        <p:nvSpPr>
          <p:cNvPr id="399" name="Google Shape;399;p14"/>
          <p:cNvSpPr/>
          <p:nvPr/>
        </p:nvSpPr>
        <p:spPr>
          <a:xfrm rot="-5400000">
            <a:off x="-643562" y="3879758"/>
            <a:ext cx="2838030" cy="3159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F3F3F"/>
                </a:solidFill>
                <a:latin typeface="Calibri"/>
                <a:ea typeface="Calibri"/>
                <a:cs typeface="Calibri"/>
                <a:sym typeface="Calibri"/>
              </a:rPr>
              <a:t>Number of retirements</a:t>
            </a:r>
            <a:endParaRPr/>
          </a:p>
        </p:txBody>
      </p:sp>
      <p:sp>
        <p:nvSpPr>
          <p:cNvPr id="400" name="Google Shape;400;p1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401" name="Google Shape;401;p14"/>
          <p:cNvSpPr/>
          <p:nvPr/>
        </p:nvSpPr>
        <p:spPr>
          <a:xfrm>
            <a:off x="3038474" y="2687026"/>
            <a:ext cx="2308225" cy="2651760"/>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cxnSp>
        <p:nvCxnSpPr>
          <p:cNvPr id="402" name="Google Shape;402;p14"/>
          <p:cNvCxnSpPr/>
          <p:nvPr/>
        </p:nvCxnSpPr>
        <p:spPr>
          <a:xfrm>
            <a:off x="4378041" y="2819793"/>
            <a:ext cx="343819" cy="0"/>
          </a:xfrm>
          <a:prstGeom prst="straightConnector1">
            <a:avLst/>
          </a:prstGeom>
          <a:noFill/>
          <a:ln w="9525" cap="flat" cmpd="sng">
            <a:solidFill>
              <a:schemeClr val="dk1"/>
            </a:solidFill>
            <a:prstDash val="solid"/>
            <a:miter lim="800000"/>
            <a:headEnd type="none" w="sm" len="sm"/>
            <a:tailEnd type="stealth" w="sm" len="sm"/>
          </a:ln>
        </p:spPr>
      </p:cxnSp>
      <p:sp>
        <p:nvSpPr>
          <p:cNvPr id="403" name="Google Shape;403;p14"/>
          <p:cNvSpPr/>
          <p:nvPr/>
        </p:nvSpPr>
        <p:spPr>
          <a:xfrm>
            <a:off x="838200" y="6239426"/>
            <a:ext cx="10515598" cy="5225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Older leaver trend estimates to 2035</a:t>
            </a:r>
            <a:endParaRPr/>
          </a:p>
        </p:txBody>
      </p:sp>
      <p:sp>
        <p:nvSpPr>
          <p:cNvPr id="410" name="Google Shape;410;p15"/>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sp>
        <p:nvSpPr>
          <p:cNvPr id="411" name="Google Shape;411;p15"/>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graphicFrame>
        <p:nvGraphicFramePr>
          <p:cNvPr id="412" name="Google Shape;412;p15"/>
          <p:cNvGraphicFramePr/>
          <p:nvPr/>
        </p:nvGraphicFramePr>
        <p:xfrm>
          <a:off x="701040" y="1920240"/>
          <a:ext cx="9420850" cy="4145280"/>
        </p:xfrm>
        <a:graphic>
          <a:graphicData uri="http://schemas.openxmlformats.org/drawingml/2006/chart">
            <c:chart xmlns:c="http://schemas.openxmlformats.org/drawingml/2006/chart" xmlns:r="http://schemas.openxmlformats.org/officeDocument/2006/relationships" r:id="rId3"/>
          </a:graphicData>
        </a:graphic>
      </p:graphicFrame>
      <p:sp>
        <p:nvSpPr>
          <p:cNvPr id="413" name="Google Shape;413;p15"/>
          <p:cNvSpPr/>
          <p:nvPr/>
        </p:nvSpPr>
        <p:spPr>
          <a:xfrm>
            <a:off x="9837420" y="2476497"/>
            <a:ext cx="1916429" cy="1645560"/>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09242"/>
                </a:solidFill>
                <a:latin typeface="Calibri"/>
                <a:ea typeface="Calibri"/>
                <a:cs typeface="Calibri"/>
                <a:sym typeface="Calibri"/>
              </a:rPr>
              <a:t>About 11,300</a:t>
            </a:r>
            <a:endParaRPr sz="1500" b="1">
              <a:solidFill>
                <a:srgbClr val="009242"/>
              </a:solidFill>
              <a:latin typeface="Calibri"/>
              <a:ea typeface="Calibri"/>
              <a:cs typeface="Calibri"/>
              <a:sym typeface="Calibri"/>
            </a:endParaRPr>
          </a:p>
          <a:p>
            <a:pPr marL="0" marR="0" lvl="0" indent="0" algn="ctr" rtl="0">
              <a:spcBef>
                <a:spcPts val="0"/>
              </a:spcBef>
              <a:spcAft>
                <a:spcPts val="0"/>
              </a:spcAft>
              <a:buNone/>
            </a:pPr>
            <a:r>
              <a:rPr lang="en-US" sz="1700" b="1">
                <a:solidFill>
                  <a:srgbClr val="009242"/>
                </a:solidFill>
                <a:latin typeface="Calibri"/>
                <a:ea typeface="Calibri"/>
                <a:cs typeface="Calibri"/>
                <a:sym typeface="Calibri"/>
              </a:rPr>
              <a:t>educators estimated to retire by 2035 in the FS</a:t>
            </a:r>
            <a:endParaRPr/>
          </a:p>
          <a:p>
            <a:pPr marL="0" marR="0" lvl="0" indent="0" algn="ctr" rtl="0">
              <a:spcBef>
                <a:spcPts val="0"/>
              </a:spcBef>
              <a:spcAft>
                <a:spcPts val="0"/>
              </a:spcAft>
              <a:buNone/>
            </a:pPr>
            <a:r>
              <a:rPr lang="en-US" sz="1700" b="1" i="1">
                <a:solidFill>
                  <a:srgbClr val="009242"/>
                </a:solidFill>
                <a:latin typeface="Calibri"/>
                <a:ea typeface="Calibri"/>
                <a:cs typeface="Calibri"/>
                <a:sym typeface="Calibri"/>
              </a:rPr>
              <a:t>(50% of total educators in 2021)</a:t>
            </a:r>
            <a:endParaRPr/>
          </a:p>
        </p:txBody>
      </p:sp>
      <p:sp>
        <p:nvSpPr>
          <p:cNvPr id="414" name="Google Shape;414;p1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educators leaving</a:t>
            </a:r>
            <a:endParaRPr/>
          </a:p>
        </p:txBody>
      </p:sp>
      <p:cxnSp>
        <p:nvCxnSpPr>
          <p:cNvPr id="420" name="Google Shape;420;p16"/>
          <p:cNvCxnSpPr/>
          <p:nvPr/>
        </p:nvCxnSpPr>
        <p:spPr>
          <a:xfrm>
            <a:off x="838200" y="2681182"/>
            <a:ext cx="4557159" cy="0"/>
          </a:xfrm>
          <a:prstGeom prst="straightConnector1">
            <a:avLst/>
          </a:prstGeom>
          <a:noFill/>
          <a:ln w="28575" cap="flat" cmpd="sng">
            <a:solidFill>
              <a:srgbClr val="88361C"/>
            </a:solidFill>
            <a:prstDash val="solid"/>
            <a:miter lim="800000"/>
            <a:headEnd type="none" w="sm" len="sm"/>
            <a:tailEnd type="none" w="sm" len="sm"/>
          </a:ln>
        </p:spPr>
      </p:cxnSp>
      <p:cxnSp>
        <p:nvCxnSpPr>
          <p:cNvPr id="421" name="Google Shape;421;p16"/>
          <p:cNvCxnSpPr/>
          <p:nvPr/>
        </p:nvCxnSpPr>
        <p:spPr>
          <a:xfrm>
            <a:off x="6796640" y="2681182"/>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422" name="Google Shape;422;p16"/>
          <p:cNvSpPr/>
          <p:nvPr/>
        </p:nvSpPr>
        <p:spPr>
          <a:xfrm>
            <a:off x="838200" y="17429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(School based teachers)</a:t>
            </a:r>
            <a:endParaRPr sz="4000">
              <a:solidFill>
                <a:srgbClr val="88361C"/>
              </a:solidFill>
              <a:latin typeface="Cambria"/>
              <a:ea typeface="Cambria"/>
              <a:cs typeface="Cambria"/>
              <a:sym typeface="Cambria"/>
            </a:endParaRPr>
          </a:p>
        </p:txBody>
      </p:sp>
      <p:sp>
        <p:nvSpPr>
          <p:cNvPr id="423" name="Google Shape;423;p16"/>
          <p:cNvSpPr/>
          <p:nvPr/>
        </p:nvSpPr>
        <p:spPr>
          <a:xfrm>
            <a:off x="6796639" y="1757188"/>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424" name="Google Shape;424;p16"/>
          <p:cNvGraphicFramePr/>
          <p:nvPr/>
        </p:nvGraphicFramePr>
        <p:xfrm>
          <a:off x="452652" y="2628884"/>
          <a:ext cx="10901146" cy="37106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5" name="Google Shape;425;p16"/>
          <p:cNvGraphicFramePr/>
          <p:nvPr/>
        </p:nvGraphicFramePr>
        <p:xfrm>
          <a:off x="6537716" y="2643086"/>
          <a:ext cx="4816082" cy="3550730"/>
        </p:xfrm>
        <a:graphic>
          <a:graphicData uri="http://schemas.openxmlformats.org/drawingml/2006/chart">
            <c:chart xmlns:c="http://schemas.openxmlformats.org/drawingml/2006/chart" xmlns:r="http://schemas.openxmlformats.org/officeDocument/2006/relationships" r:id="rId4"/>
          </a:graphicData>
        </a:graphic>
      </p:graphicFrame>
      <p:sp>
        <p:nvSpPr>
          <p:cNvPr id="426" name="Google Shape;426;p16"/>
          <p:cNvSpPr/>
          <p:nvPr/>
        </p:nvSpPr>
        <p:spPr>
          <a:xfrm rot="-5400000">
            <a:off x="-1099365" y="3775239"/>
            <a:ext cx="3331211"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teacher resigning &amp; retiring</a:t>
            </a:r>
            <a:endParaRPr/>
          </a:p>
        </p:txBody>
      </p:sp>
      <p:sp>
        <p:nvSpPr>
          <p:cNvPr id="427" name="Google Shape;427;p16"/>
          <p:cNvSpPr/>
          <p:nvPr/>
        </p:nvSpPr>
        <p:spPr>
          <a:xfrm rot="-5400000">
            <a:off x="4760054" y="3775239"/>
            <a:ext cx="3020752"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senior educators resigning &amp; retiring</a:t>
            </a:r>
            <a:endParaRPr/>
          </a:p>
        </p:txBody>
      </p:sp>
      <p:sp>
        <p:nvSpPr>
          <p:cNvPr id="428" name="Google Shape;428;p16"/>
          <p:cNvSpPr/>
          <p:nvPr/>
        </p:nvSpPr>
        <p:spPr>
          <a:xfrm>
            <a:off x="1227549" y="4062337"/>
            <a:ext cx="4775595" cy="12455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9242"/>
                </a:solidFill>
                <a:latin typeface="Calibri"/>
                <a:ea typeface="Calibri"/>
                <a:cs typeface="Calibri"/>
                <a:sym typeface="Calibri"/>
              </a:rPr>
              <a:t>A high proportion of teachers are expected to resign and retire </a:t>
            </a:r>
            <a:r>
              <a:rPr lang="en-US" sz="1800">
                <a:solidFill>
                  <a:srgbClr val="009242"/>
                </a:solidFill>
                <a:latin typeface="Calibri"/>
                <a:ea typeface="Calibri"/>
                <a:cs typeface="Calibri"/>
                <a:sym typeface="Calibri"/>
              </a:rPr>
              <a:t>in the FS</a:t>
            </a:r>
            <a:endParaRPr sz="1800">
              <a:solidFill>
                <a:srgbClr val="009242"/>
              </a:solidFill>
              <a:latin typeface="Calibri"/>
              <a:ea typeface="Calibri"/>
              <a:cs typeface="Calibri"/>
              <a:sym typeface="Calibri"/>
            </a:endParaRPr>
          </a:p>
        </p:txBody>
      </p:sp>
      <p:sp>
        <p:nvSpPr>
          <p:cNvPr id="429" name="Google Shape;429;p16"/>
          <p:cNvSpPr/>
          <p:nvPr/>
        </p:nvSpPr>
        <p:spPr>
          <a:xfrm>
            <a:off x="6995160" y="4062336"/>
            <a:ext cx="5166261" cy="12256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9242"/>
                </a:solidFill>
                <a:latin typeface="Calibri"/>
                <a:ea typeface="Calibri"/>
                <a:cs typeface="Calibri"/>
                <a:sym typeface="Calibri"/>
              </a:rPr>
              <a:t>While a lower proportion of senior educators are expected to leave relative to the SA average (from about 2025 onwards), </a:t>
            </a:r>
            <a:r>
              <a:rPr lang="en-US" sz="1800" b="1">
                <a:solidFill>
                  <a:srgbClr val="009242"/>
                </a:solidFill>
                <a:latin typeface="Calibri"/>
                <a:ea typeface="Calibri"/>
                <a:cs typeface="Calibri"/>
                <a:sym typeface="Calibri"/>
              </a:rPr>
              <a:t>careful succession planning is still needed </a:t>
            </a:r>
            <a:r>
              <a:rPr lang="en-US" sz="1800">
                <a:solidFill>
                  <a:srgbClr val="009242"/>
                </a:solidFill>
                <a:latin typeface="Calibri"/>
                <a:ea typeface="Calibri"/>
                <a:cs typeface="Calibri"/>
                <a:sym typeface="Calibri"/>
              </a:rPr>
              <a:t>during this period as high numbers of HODs, deputies and principals will be retiring by 2035</a:t>
            </a:r>
            <a:endParaRPr/>
          </a:p>
        </p:txBody>
      </p:sp>
      <p:sp>
        <p:nvSpPr>
          <p:cNvPr id="430" name="Google Shape;430;p1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431" name="Google Shape;431;p16"/>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sp>
        <p:nvSpPr>
          <p:cNvPr id="432" name="Google Shape;432;p16"/>
          <p:cNvSpPr/>
          <p:nvPr/>
        </p:nvSpPr>
        <p:spPr>
          <a:xfrm>
            <a:off x="9486789" y="1039767"/>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42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7"/>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Provincial population and enrolment trends</a:t>
            </a:r>
            <a:endParaRPr/>
          </a:p>
        </p:txBody>
      </p:sp>
      <p:sp>
        <p:nvSpPr>
          <p:cNvPr id="438" name="Google Shape;438;p17"/>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439" name="Google Shape;439;p1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cxnSp>
        <p:nvCxnSpPr>
          <p:cNvPr id="444" name="Google Shape;444;p18"/>
          <p:cNvCxnSpPr/>
          <p:nvPr/>
        </p:nvCxnSpPr>
        <p:spPr>
          <a:xfrm>
            <a:off x="2269587" y="4257478"/>
            <a:ext cx="7498080" cy="0"/>
          </a:xfrm>
          <a:prstGeom prst="straightConnector1">
            <a:avLst/>
          </a:prstGeom>
          <a:noFill/>
          <a:ln w="38100" cap="flat" cmpd="sng">
            <a:solidFill>
              <a:srgbClr val="D8D8D8"/>
            </a:solidFill>
            <a:prstDash val="solid"/>
            <a:miter lim="800000"/>
            <a:headEnd type="none" w="sm" len="sm"/>
            <a:tailEnd type="none" w="sm" len="sm"/>
          </a:ln>
        </p:spPr>
      </p:cxnSp>
      <p:sp>
        <p:nvSpPr>
          <p:cNvPr id="445" name="Google Shape;44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grpSp>
        <p:nvGrpSpPr>
          <p:cNvPr id="446" name="Google Shape;446;p18"/>
          <p:cNvGrpSpPr/>
          <p:nvPr/>
        </p:nvGrpSpPr>
        <p:grpSpPr>
          <a:xfrm>
            <a:off x="10260147" y="2154595"/>
            <a:ext cx="1574802" cy="601630"/>
            <a:chOff x="10260147" y="2206052"/>
            <a:chExt cx="1574802" cy="601630"/>
          </a:xfrm>
        </p:grpSpPr>
        <p:sp>
          <p:nvSpPr>
            <p:cNvPr id="447" name="Google Shape;447;p18"/>
            <p:cNvSpPr/>
            <p:nvPr/>
          </p:nvSpPr>
          <p:spPr>
            <a:xfrm>
              <a:off x="10485121" y="2206052"/>
              <a:ext cx="1349828" cy="60163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growth </a:t>
              </a:r>
              <a:endParaRPr/>
            </a:p>
          </p:txBody>
        </p:sp>
        <p:sp>
          <p:nvSpPr>
            <p:cNvPr id="448" name="Google Shape;448;p18"/>
            <p:cNvSpPr/>
            <p:nvPr/>
          </p:nvSpPr>
          <p:spPr>
            <a:xfrm>
              <a:off x="10260147" y="2276437"/>
              <a:ext cx="182880" cy="457200"/>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49" name="Google Shape;449;p18"/>
          <p:cNvGrpSpPr/>
          <p:nvPr/>
        </p:nvGrpSpPr>
        <p:grpSpPr>
          <a:xfrm>
            <a:off x="10260147" y="3086629"/>
            <a:ext cx="1574802" cy="906032"/>
            <a:chOff x="10260147" y="3086629"/>
            <a:chExt cx="1574802" cy="906032"/>
          </a:xfrm>
        </p:grpSpPr>
        <p:sp>
          <p:nvSpPr>
            <p:cNvPr id="450" name="Google Shape;450;p18"/>
            <p:cNvSpPr/>
            <p:nvPr/>
          </p:nvSpPr>
          <p:spPr>
            <a:xfrm>
              <a:off x="10485121" y="3086629"/>
              <a:ext cx="1349828" cy="8645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Moderate growth</a:t>
              </a:r>
              <a:endParaRPr/>
            </a:p>
          </p:txBody>
        </p:sp>
        <p:sp>
          <p:nvSpPr>
            <p:cNvPr id="451" name="Google Shape;451;p18"/>
            <p:cNvSpPr/>
            <p:nvPr/>
          </p:nvSpPr>
          <p:spPr>
            <a:xfrm>
              <a:off x="10260147" y="3103388"/>
              <a:ext cx="182880" cy="889273"/>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52" name="Google Shape;452;p18"/>
          <p:cNvGrpSpPr/>
          <p:nvPr/>
        </p:nvGrpSpPr>
        <p:grpSpPr>
          <a:xfrm>
            <a:off x="10260147" y="4101775"/>
            <a:ext cx="1574802" cy="270120"/>
            <a:chOff x="10260147" y="4101775"/>
            <a:chExt cx="1574802" cy="270120"/>
          </a:xfrm>
        </p:grpSpPr>
        <p:sp>
          <p:nvSpPr>
            <p:cNvPr id="453" name="Google Shape;453;p18"/>
            <p:cNvSpPr/>
            <p:nvPr/>
          </p:nvSpPr>
          <p:spPr>
            <a:xfrm>
              <a:off x="10485121" y="4101775"/>
              <a:ext cx="1349828" cy="2701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Stable </a:t>
              </a:r>
              <a:endParaRPr/>
            </a:p>
          </p:txBody>
        </p:sp>
        <p:sp>
          <p:nvSpPr>
            <p:cNvPr id="454" name="Google Shape;454;p18"/>
            <p:cNvSpPr/>
            <p:nvPr/>
          </p:nvSpPr>
          <p:spPr>
            <a:xfrm>
              <a:off x="10260147" y="4126329"/>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55" name="Google Shape;455;p18"/>
          <p:cNvGrpSpPr/>
          <p:nvPr/>
        </p:nvGrpSpPr>
        <p:grpSpPr>
          <a:xfrm>
            <a:off x="10247081" y="4533927"/>
            <a:ext cx="1559557" cy="306955"/>
            <a:chOff x="10247081" y="4533927"/>
            <a:chExt cx="1559557" cy="306955"/>
          </a:xfrm>
        </p:grpSpPr>
        <p:sp>
          <p:nvSpPr>
            <p:cNvPr id="456" name="Google Shape;456;p18"/>
            <p:cNvSpPr/>
            <p:nvPr/>
          </p:nvSpPr>
          <p:spPr>
            <a:xfrm>
              <a:off x="10456810" y="4533927"/>
              <a:ext cx="1349828" cy="30695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Decline</a:t>
              </a:r>
              <a:endParaRPr/>
            </a:p>
          </p:txBody>
        </p:sp>
        <p:sp>
          <p:nvSpPr>
            <p:cNvPr id="457" name="Google Shape;457;p18"/>
            <p:cNvSpPr/>
            <p:nvPr/>
          </p:nvSpPr>
          <p:spPr>
            <a:xfrm>
              <a:off x="10247081" y="4571377"/>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458" name="Google Shape;458;p18"/>
          <p:cNvGraphicFramePr/>
          <p:nvPr/>
        </p:nvGraphicFramePr>
        <p:xfrm>
          <a:off x="610533" y="1690688"/>
          <a:ext cx="9636548"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459" name="Google Shape;459;p1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460" name="Google Shape;460;p18"/>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5"/>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452"/>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449"/>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sp>
        <p:nvSpPr>
          <p:cNvPr id="466" name="Google Shape;466;p19"/>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graphicFrame>
        <p:nvGraphicFramePr>
          <p:cNvPr id="467" name="Google Shape;467;p19"/>
          <p:cNvGraphicFramePr/>
          <p:nvPr/>
        </p:nvGraphicFramePr>
        <p:xfrm>
          <a:off x="610533" y="1690688"/>
          <a:ext cx="9461935"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468" name="Google Shape;468;p19"/>
          <p:cNvSpPr/>
          <p:nvPr/>
        </p:nvSpPr>
        <p:spPr>
          <a:xfrm>
            <a:off x="9722394" y="2633876"/>
            <a:ext cx="2119086" cy="159024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9242"/>
                </a:solidFill>
                <a:latin typeface="Calibri"/>
                <a:ea typeface="Calibri"/>
                <a:cs typeface="Calibri"/>
                <a:sym typeface="Calibri"/>
              </a:rPr>
              <a:t>Enrolment in Free State ordinary schools </a:t>
            </a:r>
            <a:endParaRPr/>
          </a:p>
          <a:p>
            <a:pPr marL="0" marR="0" lvl="0" indent="0" algn="ctr" rtl="0">
              <a:spcBef>
                <a:spcPts val="0"/>
              </a:spcBef>
              <a:spcAft>
                <a:spcPts val="0"/>
              </a:spcAft>
              <a:buNone/>
            </a:pPr>
            <a:r>
              <a:rPr lang="en-US" sz="2800" b="1">
                <a:solidFill>
                  <a:srgbClr val="009242"/>
                </a:solidFill>
                <a:latin typeface="Calibri"/>
                <a:ea typeface="Calibri"/>
                <a:cs typeface="Calibri"/>
                <a:sym typeface="Calibri"/>
              </a:rPr>
              <a:t>increased by 10% </a:t>
            </a:r>
            <a:endParaRPr/>
          </a:p>
          <a:p>
            <a:pPr marL="0" marR="0" lvl="0" indent="0" algn="ctr" rtl="0">
              <a:spcBef>
                <a:spcPts val="0"/>
              </a:spcBef>
              <a:spcAft>
                <a:spcPts val="0"/>
              </a:spcAft>
              <a:buNone/>
            </a:pPr>
            <a:r>
              <a:rPr lang="en-US" sz="1800" b="1">
                <a:solidFill>
                  <a:srgbClr val="009242"/>
                </a:solidFill>
                <a:latin typeface="Calibri"/>
                <a:ea typeface="Calibri"/>
                <a:cs typeface="Calibri"/>
                <a:sym typeface="Calibri"/>
              </a:rPr>
              <a:t>from 2012 to 2021</a:t>
            </a:r>
            <a:endParaRPr/>
          </a:p>
        </p:txBody>
      </p:sp>
      <p:sp>
        <p:nvSpPr>
          <p:cNvPr id="469" name="Google Shape;469;p1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Introduction (1) </a:t>
            </a:r>
            <a:endParaRPr/>
          </a:p>
        </p:txBody>
      </p:sp>
      <p:sp>
        <p:nvSpPr>
          <p:cNvPr id="278" name="Google Shape;278;p2"/>
          <p:cNvSpPr txBox="1"/>
          <p:nvPr/>
        </p:nvSpPr>
        <p:spPr>
          <a:xfrm>
            <a:off x="918525" y="1638625"/>
            <a:ext cx="10772400" cy="4755118"/>
          </a:xfrm>
          <a:prstGeom prst="rect">
            <a:avLst/>
          </a:prstGeom>
          <a:noFill/>
          <a:ln>
            <a:noFill/>
          </a:ln>
        </p:spPr>
        <p:txBody>
          <a:bodyPr spcFirstLastPara="1" wrap="square" lIns="91425" tIns="91425" rIns="91425" bIns="91425" anchor="t" anchorCtr="0">
            <a:spAutoFit/>
          </a:bodyPr>
          <a:lstStyle/>
          <a:p>
            <a:pPr marL="457200" marR="0" lvl="0" indent="-393700" algn="l" rtl="0">
              <a:lnSpc>
                <a:spcPct val="100000"/>
              </a:lnSpc>
              <a:spcBef>
                <a:spcPts val="0"/>
              </a:spcBef>
              <a:spcAft>
                <a:spcPts val="0"/>
              </a:spcAft>
              <a:buClr>
                <a:srgbClr val="000000"/>
              </a:buClr>
              <a:buSzPts val="2600"/>
              <a:buFont typeface="Calibri"/>
              <a:buChar char="●"/>
            </a:pPr>
            <a:r>
              <a:rPr lang="en-US" sz="2600" b="0" i="0" u="none" strike="noStrike" cap="none">
                <a:solidFill>
                  <a:srgbClr val="000000"/>
                </a:solidFill>
                <a:latin typeface="Calibri"/>
                <a:ea typeface="Calibri"/>
                <a:cs typeface="Calibri"/>
                <a:sym typeface="Calibri"/>
              </a:rPr>
              <a:t>T</a:t>
            </a:r>
            <a:r>
              <a:rPr lang="en-US" sz="2700" b="0" i="0" u="none" strike="noStrike" cap="none">
                <a:solidFill>
                  <a:srgbClr val="000000"/>
                </a:solidFill>
                <a:latin typeface="Calibri"/>
                <a:ea typeface="Calibri"/>
                <a:cs typeface="Calibri"/>
                <a:sym typeface="Calibri"/>
              </a:rPr>
              <a:t>he proportion of educators that are 50 years or older has steadily risen between 2012 to 2021 in South Africa.  </a:t>
            </a:r>
            <a:endParaRPr/>
          </a:p>
          <a:p>
            <a:pPr marL="63500" marR="0" lvl="0" indent="0" algn="l" rtl="0">
              <a:lnSpc>
                <a:spcPct val="100000"/>
              </a:lnSpc>
              <a:spcBef>
                <a:spcPts val="0"/>
              </a:spcBef>
              <a:spcAft>
                <a:spcPts val="0"/>
              </a:spcAft>
              <a:buClr>
                <a:srgbClr val="000000"/>
              </a:buClr>
              <a:buSzPts val="2600"/>
              <a:buFont typeface="Arial"/>
              <a:buNone/>
            </a:pPr>
            <a:r>
              <a:rPr lang="en-US" sz="2700" b="0" i="0" u="none" strike="noStrike" cap="none">
                <a:solidFill>
                  <a:srgbClr val="000000"/>
                </a:solidFill>
                <a:latin typeface="Calibri"/>
                <a:ea typeface="Calibri"/>
                <a:cs typeface="Calibri"/>
                <a:sym typeface="Calibri"/>
              </a:rPr>
              <a:t>	⇒ Nationally a </a:t>
            </a:r>
            <a:r>
              <a:rPr lang="en-US" sz="2700" b="1" i="0" u="none" strike="noStrike" cap="none">
                <a:solidFill>
                  <a:srgbClr val="B22600"/>
                </a:solidFill>
                <a:latin typeface="Calibri"/>
                <a:ea typeface="Calibri"/>
                <a:cs typeface="Calibri"/>
                <a:sym typeface="Calibri"/>
              </a:rPr>
              <a:t>wave of educator retirements is expected</a:t>
            </a:r>
            <a:r>
              <a:rPr lang="en-US" sz="2700" b="0" i="0" u="none" strike="noStrike" cap="none">
                <a:solidFill>
                  <a:srgbClr val="000000"/>
                </a:solidFill>
                <a:latin typeface="Calibri"/>
                <a:ea typeface="Calibri"/>
                <a:cs typeface="Calibri"/>
                <a:sym typeface="Calibri"/>
              </a:rPr>
              <a:t> as older 	educators reach the standard retirement age of between 60 and 65. </a:t>
            </a:r>
            <a:endParaRPr sz="2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000000"/>
                </a:solidFill>
                <a:latin typeface="Calibri"/>
                <a:ea typeface="Calibri"/>
                <a:cs typeface="Calibri"/>
                <a:sym typeface="Calibri"/>
              </a:rPr>
              <a:t>Implications: </a:t>
            </a:r>
            <a:endParaRPr sz="2700" b="1" i="0" u="none" strike="noStrike" cap="none">
              <a:solidFill>
                <a:srgbClr val="000000"/>
              </a:solidFill>
              <a:latin typeface="Calibri"/>
              <a:ea typeface="Calibri"/>
              <a:cs typeface="Calibri"/>
              <a:sym typeface="Calibri"/>
            </a:endParaRPr>
          </a:p>
          <a:p>
            <a:pPr marL="457200" marR="0" lvl="0" indent="-400050" algn="l" rtl="0">
              <a:lnSpc>
                <a:spcPct val="100000"/>
              </a:lnSpc>
              <a:spcBef>
                <a:spcPts val="0"/>
              </a:spcBef>
              <a:spcAft>
                <a:spcPts val="0"/>
              </a:spcAft>
              <a:buClr>
                <a:srgbClr val="000000"/>
              </a:buClr>
              <a:buSzPts val="2700"/>
              <a:buFont typeface="Calibri"/>
              <a:buChar char="●"/>
            </a:pPr>
            <a:r>
              <a:rPr lang="en-US" sz="2700" b="1" i="0" u="none" strike="noStrike" cap="none">
                <a:solidFill>
                  <a:srgbClr val="B22600"/>
                </a:solidFill>
                <a:latin typeface="Calibri"/>
                <a:ea typeface="Calibri"/>
                <a:cs typeface="Calibri"/>
                <a:sym typeface="Calibri"/>
              </a:rPr>
              <a:t>Many more appointments: </a:t>
            </a:r>
            <a:r>
              <a:rPr lang="en-US" sz="2700" b="0" i="0" u="none" strike="noStrike" cap="none">
                <a:solidFill>
                  <a:srgbClr val="000000"/>
                </a:solidFill>
                <a:latin typeface="Calibri"/>
                <a:ea typeface="Calibri"/>
                <a:cs typeface="Calibri"/>
                <a:sym typeface="Calibri"/>
              </a:rPr>
              <a:t>The retirement wave will open up both teaching &amp; school management &amp; leadership positions &amp; other office-based education specialists. </a:t>
            </a:r>
            <a:endParaRPr sz="2700" b="0" i="0" u="none" strike="noStrike" cap="none">
              <a:solidFill>
                <a:srgbClr val="000000"/>
              </a:solidFill>
              <a:latin typeface="Calibri"/>
              <a:ea typeface="Calibri"/>
              <a:cs typeface="Calibri"/>
              <a:sym typeface="Calibri"/>
            </a:endParaRPr>
          </a:p>
          <a:p>
            <a:pPr marL="457200" marR="0" lvl="0" indent="-400050" algn="l" rtl="0">
              <a:lnSpc>
                <a:spcPct val="100000"/>
              </a:lnSpc>
              <a:spcBef>
                <a:spcPts val="0"/>
              </a:spcBef>
              <a:spcAft>
                <a:spcPts val="0"/>
              </a:spcAft>
              <a:buClr>
                <a:srgbClr val="000000"/>
              </a:buClr>
              <a:buSzPts val="2700"/>
              <a:buFont typeface="Calibri"/>
              <a:buChar char="●"/>
            </a:pPr>
            <a:r>
              <a:rPr lang="en-US" sz="2700" b="1" i="0" u="none" strike="noStrike" cap="none">
                <a:solidFill>
                  <a:srgbClr val="B22600"/>
                </a:solidFill>
                <a:latin typeface="Calibri"/>
                <a:ea typeface="Calibri"/>
                <a:cs typeface="Calibri"/>
                <a:sym typeface="Calibri"/>
              </a:rPr>
              <a:t>Total compensation of educators:</a:t>
            </a:r>
            <a:r>
              <a:rPr lang="en-US" sz="2700" b="0" i="0" u="none" strike="noStrike" cap="none">
                <a:solidFill>
                  <a:srgbClr val="000000"/>
                </a:solidFill>
                <a:latin typeface="Calibri"/>
                <a:ea typeface="Calibri"/>
                <a:cs typeface="Calibri"/>
                <a:sym typeface="Calibri"/>
              </a:rPr>
              <a:t> Since older teachers earn more, when retiring they are replaced with younger (less costly) teachers. </a:t>
            </a:r>
            <a:endParaRPr sz="27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20"/>
          <p:cNvPicPr preferRelativeResize="0"/>
          <p:nvPr/>
        </p:nvPicPr>
        <p:blipFill rotWithShape="1">
          <a:blip r:embed="rId3">
            <a:alphaModFix/>
          </a:blip>
          <a:srcRect/>
          <a:stretch/>
        </p:blipFill>
        <p:spPr>
          <a:xfrm>
            <a:off x="4675856" y="1079619"/>
            <a:ext cx="6538527" cy="4663844"/>
          </a:xfrm>
          <a:prstGeom prst="rect">
            <a:avLst/>
          </a:prstGeom>
          <a:noFill/>
          <a:ln>
            <a:noFill/>
          </a:ln>
        </p:spPr>
      </p:pic>
      <p:sp>
        <p:nvSpPr>
          <p:cNvPr id="475" name="Google Shape;475;p20"/>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sz="4200"/>
              <a:t>Correlation between population and enrolment growth</a:t>
            </a:r>
            <a:br>
              <a:rPr lang="en-US" sz="4200"/>
            </a:br>
            <a:r>
              <a:rPr lang="en-US" sz="4200"/>
              <a:t>(2012-2021)</a:t>
            </a:r>
            <a:endParaRPr/>
          </a:p>
        </p:txBody>
      </p:sp>
      <p:sp>
        <p:nvSpPr>
          <p:cNvPr id="476" name="Google Shape;476;p20"/>
          <p:cNvSpPr/>
          <p:nvPr/>
        </p:nvSpPr>
        <p:spPr>
          <a:xfrm>
            <a:off x="4595294" y="6084558"/>
            <a:ext cx="6996484"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 specific data V4.5 for school-aged population (Ages 7-18) estimates and enrolment taken from School Realities-EMIS (2012 – 2021) released by the DBE, for numbers on ordinary public and independent schools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1100">
                <a:solidFill>
                  <a:schemeClr val="dk1"/>
                </a:solidFill>
                <a:latin typeface="Calibri"/>
                <a:ea typeface="Calibri"/>
                <a:cs typeface="Calibri"/>
                <a:sym typeface="Calibri"/>
              </a:rPr>
              <a:t>)</a:t>
            </a:r>
            <a:endParaRPr sz="1100" i="1">
              <a:solidFill>
                <a:schemeClr val="dk1"/>
              </a:solidFill>
              <a:latin typeface="Calibri"/>
              <a:ea typeface="Calibri"/>
              <a:cs typeface="Calibri"/>
              <a:sym typeface="Calibri"/>
            </a:endParaRPr>
          </a:p>
        </p:txBody>
      </p:sp>
      <p:sp>
        <p:nvSpPr>
          <p:cNvPr id="477" name="Google Shape;477;p20"/>
          <p:cNvSpPr/>
          <p:nvPr/>
        </p:nvSpPr>
        <p:spPr>
          <a:xfrm>
            <a:off x="5449427" y="1695018"/>
            <a:ext cx="1472963" cy="282077"/>
          </a:xfrm>
          <a:prstGeom prst="roundRect">
            <a:avLst>
              <a:gd name="adj" fmla="val 16667"/>
            </a:avLst>
          </a:prstGeom>
          <a:solidFill>
            <a:srgbClr val="F2F2F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R</a:t>
            </a:r>
            <a:r>
              <a:rPr lang="en-US" sz="1600" baseline="30000">
                <a:solidFill>
                  <a:srgbClr val="000000"/>
                </a:solidFill>
                <a:latin typeface="Calibri"/>
                <a:ea typeface="Calibri"/>
                <a:cs typeface="Calibri"/>
                <a:sym typeface="Calibri"/>
              </a:rPr>
              <a:t>2</a:t>
            </a:r>
            <a:r>
              <a:rPr lang="en-US" sz="1600">
                <a:solidFill>
                  <a:srgbClr val="000000"/>
                </a:solidFill>
                <a:latin typeface="Calibri"/>
                <a:ea typeface="Calibri"/>
                <a:cs typeface="Calibri"/>
                <a:sym typeface="Calibri"/>
              </a:rPr>
              <a:t> =  0.9025</a:t>
            </a:r>
            <a:endParaRPr/>
          </a:p>
        </p:txBody>
      </p:sp>
      <p:sp>
        <p:nvSpPr>
          <p:cNvPr id="478" name="Google Shape;478;p20"/>
          <p:cNvSpPr/>
          <p:nvPr/>
        </p:nvSpPr>
        <p:spPr>
          <a:xfrm>
            <a:off x="5370286" y="5021943"/>
            <a:ext cx="580571" cy="1935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A5A5A5"/>
                </a:solidFill>
                <a:latin typeface="Calibri"/>
                <a:ea typeface="Calibri"/>
                <a:cs typeface="Calibri"/>
                <a:sym typeface="Calibri"/>
              </a:rPr>
              <a:t>45˚</a:t>
            </a:r>
            <a:endParaRPr/>
          </a:p>
        </p:txBody>
      </p:sp>
      <p:sp>
        <p:nvSpPr>
          <p:cNvPr id="479" name="Google Shape;479;p20"/>
          <p:cNvSpPr/>
          <p:nvPr/>
        </p:nvSpPr>
        <p:spPr>
          <a:xfrm>
            <a:off x="4963885" y="4738914"/>
            <a:ext cx="957941" cy="938896"/>
          </a:xfrm>
          <a:prstGeom prst="arc">
            <a:avLst>
              <a:gd name="adj1" fmla="val 18884976"/>
              <a:gd name="adj2" fmla="val 0"/>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20"/>
          <p:cNvSpPr/>
          <p:nvPr/>
        </p:nvSpPr>
        <p:spPr>
          <a:xfrm>
            <a:off x="8461829" y="3894688"/>
            <a:ext cx="2891969" cy="105652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C00000"/>
                </a:solidFill>
                <a:latin typeface="Calibri"/>
                <a:ea typeface="Calibri"/>
                <a:cs typeface="Calibri"/>
                <a:sym typeface="Calibri"/>
              </a:rPr>
              <a:t>Strong positive correlation between population and enrolment growth between 2012 and 2021</a:t>
            </a:r>
            <a:endParaRPr/>
          </a:p>
        </p:txBody>
      </p:sp>
      <p:sp>
        <p:nvSpPr>
          <p:cNvPr id="481" name="Google Shape;481;p2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1"/>
          <p:cNvSpPr txBox="1">
            <a:spLocks noGrp="1"/>
          </p:cNvSpPr>
          <p:nvPr>
            <p:ph type="title"/>
          </p:nvPr>
        </p:nvSpPr>
        <p:spPr>
          <a:xfrm>
            <a:off x="838200" y="365125"/>
            <a:ext cx="110032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growth in school-aged population</a:t>
            </a:r>
            <a:endParaRPr/>
          </a:p>
        </p:txBody>
      </p:sp>
      <p:sp>
        <p:nvSpPr>
          <p:cNvPr id="487" name="Google Shape;487;p2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graphicFrame>
        <p:nvGraphicFramePr>
          <p:cNvPr id="488" name="Google Shape;488;p21"/>
          <p:cNvGraphicFramePr/>
          <p:nvPr/>
        </p:nvGraphicFramePr>
        <p:xfrm>
          <a:off x="838201" y="2364917"/>
          <a:ext cx="10667999" cy="3298702"/>
        </p:xfrm>
        <a:graphic>
          <a:graphicData uri="http://schemas.openxmlformats.org/drawingml/2006/chart">
            <c:chart xmlns:c="http://schemas.openxmlformats.org/drawingml/2006/chart" xmlns:r="http://schemas.openxmlformats.org/officeDocument/2006/relationships" r:id="rId3"/>
          </a:graphicData>
        </a:graphic>
      </p:graphicFrame>
      <p:sp>
        <p:nvSpPr>
          <p:cNvPr id="489" name="Google Shape;489;p21"/>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490" name="Google Shape;490;p21"/>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cxnSp>
        <p:nvCxnSpPr>
          <p:cNvPr id="491" name="Google Shape;491;p21"/>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92" name="Google Shape;492;p21"/>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sp>
        <p:nvSpPr>
          <p:cNvPr id="493" name="Google Shape;493;p21"/>
          <p:cNvSpPr/>
          <p:nvPr/>
        </p:nvSpPr>
        <p:spPr>
          <a:xfrm>
            <a:off x="1734816" y="2663959"/>
            <a:ext cx="4361184" cy="127596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009242"/>
                </a:solidFill>
                <a:latin typeface="Calibri"/>
                <a:ea typeface="Calibri"/>
                <a:cs typeface="Calibri"/>
                <a:sym typeface="Calibri"/>
              </a:rPr>
              <a:t>Population of children aged 7-18 in the Free State, is expected to </a:t>
            </a:r>
            <a:r>
              <a:rPr lang="en-US" sz="1800" b="1" u="sng">
                <a:solidFill>
                  <a:srgbClr val="009242"/>
                </a:solidFill>
                <a:latin typeface="Calibri"/>
                <a:ea typeface="Calibri"/>
                <a:cs typeface="Calibri"/>
                <a:sym typeface="Calibri"/>
              </a:rPr>
              <a:t>decrease</a:t>
            </a:r>
            <a:r>
              <a:rPr lang="en-US" sz="1800" b="1">
                <a:solidFill>
                  <a:srgbClr val="009242"/>
                </a:solidFill>
                <a:latin typeface="Calibri"/>
                <a:ea typeface="Calibri"/>
                <a:cs typeface="Calibri"/>
                <a:sym typeface="Calibri"/>
              </a:rPr>
              <a:t> by </a:t>
            </a:r>
            <a:endParaRPr/>
          </a:p>
          <a:p>
            <a:pPr marL="0" marR="0" lvl="0" indent="0" algn="l" rtl="0">
              <a:spcBef>
                <a:spcPts val="0"/>
              </a:spcBef>
              <a:spcAft>
                <a:spcPts val="0"/>
              </a:spcAft>
              <a:buNone/>
            </a:pPr>
            <a:r>
              <a:rPr lang="en-US" sz="2400" b="1">
                <a:solidFill>
                  <a:srgbClr val="009242"/>
                </a:solidFill>
                <a:latin typeface="Calibri"/>
                <a:ea typeface="Calibri"/>
                <a:cs typeface="Calibri"/>
                <a:sym typeface="Calibri"/>
              </a:rPr>
              <a:t>~26K children (-4%) </a:t>
            </a:r>
            <a:endParaRPr/>
          </a:p>
          <a:p>
            <a:pPr marL="0" marR="0" lvl="0" indent="0" algn="l" rtl="0">
              <a:spcBef>
                <a:spcPts val="0"/>
              </a:spcBef>
              <a:spcAft>
                <a:spcPts val="0"/>
              </a:spcAft>
              <a:buNone/>
            </a:pPr>
            <a:r>
              <a:rPr lang="en-US" sz="1800" b="1">
                <a:solidFill>
                  <a:srgbClr val="009242"/>
                </a:solidFill>
                <a:latin typeface="Calibri"/>
                <a:ea typeface="Calibri"/>
                <a:cs typeface="Calibri"/>
                <a:sym typeface="Calibri"/>
              </a:rPr>
              <a:t>from 2021 to 2030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School aged-population estimates to 2030</a:t>
            </a:r>
            <a:endParaRPr/>
          </a:p>
        </p:txBody>
      </p:sp>
      <p:sp>
        <p:nvSpPr>
          <p:cNvPr id="499" name="Google Shape;499;p22"/>
          <p:cNvSpPr/>
          <p:nvPr/>
        </p:nvSpPr>
        <p:spPr>
          <a:xfrm>
            <a:off x="6532171" y="2287502"/>
            <a:ext cx="228600" cy="3383280"/>
          </a:xfrm>
          <a:prstGeom prst="chevron">
            <a:avLst>
              <a:gd name="adj" fmla="val 87736"/>
            </a:avLst>
          </a:prstGeom>
          <a:solidFill>
            <a:srgbClr val="BFBFBF"/>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500" name="Google Shape;500;p22"/>
          <p:cNvGraphicFramePr/>
          <p:nvPr/>
        </p:nvGraphicFramePr>
        <p:xfrm>
          <a:off x="675251" y="2303392"/>
          <a:ext cx="5556700" cy="3620675"/>
        </p:xfrm>
        <a:graphic>
          <a:graphicData uri="http://schemas.openxmlformats.org/drawingml/2006/table">
            <a:tbl>
              <a:tblPr>
                <a:noFill/>
                <a:tableStyleId>{7A23AC4B-318D-44D4-9FF3-DFE3E77BBBAC}</a:tableStyleId>
              </a:tblPr>
              <a:tblGrid>
                <a:gridCol w="808800">
                  <a:extLst>
                    <a:ext uri="{9D8B030D-6E8A-4147-A177-3AD203B41FA5}">
                      <a16:colId xmlns:a16="http://schemas.microsoft.com/office/drawing/2014/main" val="20000"/>
                    </a:ext>
                  </a:extLst>
                </a:gridCol>
                <a:gridCol w="1037050">
                  <a:extLst>
                    <a:ext uri="{9D8B030D-6E8A-4147-A177-3AD203B41FA5}">
                      <a16:colId xmlns:a16="http://schemas.microsoft.com/office/drawing/2014/main" val="20001"/>
                    </a:ext>
                  </a:extLst>
                </a:gridCol>
                <a:gridCol w="1037050">
                  <a:extLst>
                    <a:ext uri="{9D8B030D-6E8A-4147-A177-3AD203B41FA5}">
                      <a16:colId xmlns:a16="http://schemas.microsoft.com/office/drawing/2014/main" val="20002"/>
                    </a:ext>
                  </a:extLst>
                </a:gridCol>
                <a:gridCol w="1037050">
                  <a:extLst>
                    <a:ext uri="{9D8B030D-6E8A-4147-A177-3AD203B41FA5}">
                      <a16:colId xmlns:a16="http://schemas.microsoft.com/office/drawing/2014/main" val="20003"/>
                    </a:ext>
                  </a:extLst>
                </a:gridCol>
                <a:gridCol w="151300">
                  <a:extLst>
                    <a:ext uri="{9D8B030D-6E8A-4147-A177-3AD203B41FA5}">
                      <a16:colId xmlns:a16="http://schemas.microsoft.com/office/drawing/2014/main" val="20004"/>
                    </a:ext>
                  </a:extLst>
                </a:gridCol>
                <a:gridCol w="742725">
                  <a:extLst>
                    <a:ext uri="{9D8B030D-6E8A-4147-A177-3AD203B41FA5}">
                      <a16:colId xmlns:a16="http://schemas.microsoft.com/office/drawing/2014/main" val="20005"/>
                    </a:ext>
                  </a:extLst>
                </a:gridCol>
                <a:gridCol w="742725">
                  <a:extLst>
                    <a:ext uri="{9D8B030D-6E8A-4147-A177-3AD203B41FA5}">
                      <a16:colId xmlns:a16="http://schemas.microsoft.com/office/drawing/2014/main" val="20006"/>
                    </a:ext>
                  </a:extLst>
                </a:gridCol>
              </a:tblGrid>
              <a:tr h="29825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gridSpan="3">
                  <a:txBody>
                    <a:bodyPr/>
                    <a:lstStyle/>
                    <a:p>
                      <a:pPr marL="0" marR="0" lvl="0" indent="0" algn="ctr" rtl="0">
                        <a:spcBef>
                          <a:spcPts val="0"/>
                        </a:spcBef>
                        <a:spcAft>
                          <a:spcPts val="0"/>
                        </a:spcAft>
                        <a:buNone/>
                      </a:pPr>
                      <a:r>
                        <a:rPr lang="en-US" sz="1600" b="1" u="none" strike="noStrike" cap="none"/>
                        <a:t>Number of children Aged 7-18</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'12-21</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'21-30</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3200">
                <a:tc>
                  <a:txBody>
                    <a:bodyPr/>
                    <a:lstStyle/>
                    <a:p>
                      <a:pPr marL="0" marR="0" lvl="0" indent="0" algn="l" rtl="0">
                        <a:spcBef>
                          <a:spcPts val="0"/>
                        </a:spcBef>
                        <a:spcAft>
                          <a:spcPts val="0"/>
                        </a:spcAft>
                        <a:buNone/>
                      </a:pPr>
                      <a:r>
                        <a:rPr lang="en-US" sz="1600" b="1" u="none" strike="noStrike" cap="none"/>
                        <a:t>Province</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2012</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2021</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2030E</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2"/>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EC</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1 657 202</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1 598 475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1 361 637</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solidFill>
                      <a:schemeClr val="lt1"/>
                    </a:solidFill>
                  </a:tcPr>
                </a:tc>
                <a:extLst>
                  <a:ext uri="{0D108BD9-81ED-4DB2-BD59-A6C34878D82A}">
                    <a16:rowId xmlns:a16="http://schemas.microsoft.com/office/drawing/2014/main" val="10003"/>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FS</a:t>
                      </a:r>
                      <a:endParaRPr/>
                    </a:p>
                  </a:txBody>
                  <a:tcPr marL="9525" marR="9525" marT="9525" marB="0" anchor="ctr">
                    <a:solidFill>
                      <a:srgbClr val="DDF7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592 445</a:t>
                      </a:r>
                      <a:endParaRPr/>
                    </a:p>
                  </a:txBody>
                  <a:tcPr marL="9525" marR="9525" marT="9525" marB="0" anchor="ctr">
                    <a:solidFill>
                      <a:srgbClr val="DDF7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676 489</a:t>
                      </a:r>
                      <a:endParaRPr/>
                    </a:p>
                  </a:txBody>
                  <a:tcPr marL="9525" marR="9525" marT="9525" marB="0" anchor="ctr">
                    <a:solidFill>
                      <a:srgbClr val="DDF7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650 820</a:t>
                      </a:r>
                      <a:endParaRPr/>
                    </a:p>
                  </a:txBody>
                  <a:tcPr marL="9525" marR="9525" marT="9525" marB="0" anchor="ctr">
                    <a:solidFill>
                      <a:srgbClr val="DDF7DD"/>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rgbClr val="DDF7DD"/>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14%</a:t>
                      </a:r>
                      <a:endParaRPr/>
                    </a:p>
                  </a:txBody>
                  <a:tcPr marL="9525" marR="9525" marT="9525" marB="0" anchor="ctr">
                    <a:solidFill>
                      <a:srgbClr val="DDF7DD"/>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rgbClr val="DDF7DD"/>
                    </a:solidFill>
                  </a:tcPr>
                </a:tc>
                <a:extLst>
                  <a:ext uri="{0D108BD9-81ED-4DB2-BD59-A6C34878D82A}">
                    <a16:rowId xmlns:a16="http://schemas.microsoft.com/office/drawing/2014/main" val="10004"/>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GP</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1 962 793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2 498 533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3 180 884</a:t>
                      </a:r>
                      <a:endParaRPr/>
                    </a:p>
                  </a:txBody>
                  <a:tcPr marL="9525" marR="9525" marT="9525" marB="0" anchor="ctr">
                    <a:solidFill>
                      <a:schemeClr val="lt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extLst>
                  <a:ext uri="{0D108BD9-81ED-4DB2-BD59-A6C34878D82A}">
                    <a16:rowId xmlns:a16="http://schemas.microsoft.com/office/drawing/2014/main" val="10005"/>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KN</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2 485 822</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2 690 378</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2 657 716</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solidFill>
                      <a:schemeClr val="lt1"/>
                    </a:solidFill>
                  </a:tcPr>
                </a:tc>
                <a:extLst>
                  <a:ext uri="{0D108BD9-81ED-4DB2-BD59-A6C34878D82A}">
                    <a16:rowId xmlns:a16="http://schemas.microsoft.com/office/drawing/2014/main" val="10006"/>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LP</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1 395 864</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1 507 386</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1 612 125</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7%</a:t>
                      </a:r>
                      <a:endParaRPr/>
                    </a:p>
                  </a:txBody>
                  <a:tcPr marL="9525" marR="9525" marT="9525" marB="0" anchor="ctr"/>
                </a:tc>
                <a:extLst>
                  <a:ext uri="{0D108BD9-81ED-4DB2-BD59-A6C34878D82A}">
                    <a16:rowId xmlns:a16="http://schemas.microsoft.com/office/drawing/2014/main" val="10007"/>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MP</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977 749</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1 100 594</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1 165 728</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13%</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6%</a:t>
                      </a:r>
                      <a:endParaRPr/>
                    </a:p>
                  </a:txBody>
                  <a:tcPr marL="9525" marR="9525" marT="9525" marB="0" anchor="ctr"/>
                </a:tc>
                <a:extLst>
                  <a:ext uri="{0D108BD9-81ED-4DB2-BD59-A6C34878D82A}">
                    <a16:rowId xmlns:a16="http://schemas.microsoft.com/office/drawing/2014/main" val="10008"/>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NC</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254 075</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277 560</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281 208</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9%</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tc>
                <a:extLst>
                  <a:ext uri="{0D108BD9-81ED-4DB2-BD59-A6C34878D82A}">
                    <a16:rowId xmlns:a16="http://schemas.microsoft.com/office/drawing/2014/main" val="10009"/>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NW</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742 943</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893 530</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930 323</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20%</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tc>
                <a:extLst>
                  <a:ext uri="{0D108BD9-81ED-4DB2-BD59-A6C34878D82A}">
                    <a16:rowId xmlns:a16="http://schemas.microsoft.com/office/drawing/2014/main" val="10010"/>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WC</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1 068 009</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1 298 801</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1 496 731</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22%</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11"/>
                  </a:ext>
                </a:extLst>
              </a:tr>
              <a:tr h="190825">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11 136 902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12 541 746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13 337 172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13%</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extLst>
                  <a:ext uri="{0D108BD9-81ED-4DB2-BD59-A6C34878D82A}">
                    <a16:rowId xmlns:a16="http://schemas.microsoft.com/office/drawing/2014/main" val="10012"/>
                  </a:ext>
                </a:extLst>
              </a:tr>
            </a:tbl>
          </a:graphicData>
        </a:graphic>
      </p:graphicFrame>
      <p:sp>
        <p:nvSpPr>
          <p:cNvPr id="501" name="Google Shape;501;p2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502" name="Google Shape;502;p22"/>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503" name="Google Shape;503;p22"/>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graphicFrame>
        <p:nvGraphicFramePr>
          <p:cNvPr id="504" name="Google Shape;504;p22"/>
          <p:cNvGraphicFramePr/>
          <p:nvPr>
            <p:extLst>
              <p:ext uri="{D42A27DB-BD31-4B8C-83A1-F6EECF244321}">
                <p14:modId xmlns:p14="http://schemas.microsoft.com/office/powerpoint/2010/main" val="3990788055"/>
              </p:ext>
            </p:extLst>
          </p:nvPr>
        </p:nvGraphicFramePr>
        <p:xfrm>
          <a:off x="7060954" y="2044869"/>
          <a:ext cx="4455795" cy="3879278"/>
        </p:xfrm>
        <a:graphic>
          <a:graphicData uri="http://schemas.openxmlformats.org/drawingml/2006/chart">
            <c:chart xmlns:c="http://schemas.openxmlformats.org/drawingml/2006/chart" xmlns:r="http://schemas.openxmlformats.org/officeDocument/2006/relationships" r:id="rId3"/>
          </a:graphicData>
        </a:graphic>
      </p:graphicFrame>
      <p:sp>
        <p:nvSpPr>
          <p:cNvPr id="505" name="Google Shape;505;p22"/>
          <p:cNvSpPr/>
          <p:nvPr/>
        </p:nvSpPr>
        <p:spPr>
          <a:xfrm>
            <a:off x="9452837" y="2842114"/>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676K</a:t>
            </a:r>
            <a:endParaRPr dirty="0"/>
          </a:p>
        </p:txBody>
      </p:sp>
      <p:sp>
        <p:nvSpPr>
          <p:cNvPr id="506" name="Google Shape;506;p22"/>
          <p:cNvSpPr/>
          <p:nvPr/>
        </p:nvSpPr>
        <p:spPr>
          <a:xfrm>
            <a:off x="8021504" y="3455165"/>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592K</a:t>
            </a:r>
            <a:endParaRPr/>
          </a:p>
        </p:txBody>
      </p:sp>
      <p:cxnSp>
        <p:nvCxnSpPr>
          <p:cNvPr id="507" name="Google Shape;507;p22"/>
          <p:cNvCxnSpPr>
            <a:cxnSpLocks/>
          </p:cNvCxnSpPr>
          <p:nvPr/>
        </p:nvCxnSpPr>
        <p:spPr>
          <a:xfrm flipV="1">
            <a:off x="9769832" y="3281906"/>
            <a:ext cx="0" cy="1932210"/>
          </a:xfrm>
          <a:prstGeom prst="straightConnector1">
            <a:avLst/>
          </a:prstGeom>
          <a:noFill/>
          <a:ln w="28575" cap="flat" cmpd="sng">
            <a:solidFill>
              <a:srgbClr val="7F7F7F"/>
            </a:solidFill>
            <a:prstDash val="dash"/>
            <a:miter lim="800000"/>
            <a:headEnd type="none" w="sm" len="sm"/>
            <a:tailEnd type="none" w="sm" len="sm"/>
          </a:ln>
        </p:spPr>
      </p:cxnSp>
      <p:sp>
        <p:nvSpPr>
          <p:cNvPr id="508" name="Google Shape;508;p22"/>
          <p:cNvSpPr/>
          <p:nvPr/>
        </p:nvSpPr>
        <p:spPr>
          <a:xfrm>
            <a:off x="10809860" y="3388046"/>
            <a:ext cx="837495" cy="127079"/>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651K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3"/>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Public and independent school growth</a:t>
            </a:r>
            <a:endParaRPr/>
          </a:p>
        </p:txBody>
      </p:sp>
      <p:sp>
        <p:nvSpPr>
          <p:cNvPr id="514" name="Google Shape;514;p23"/>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515" name="Google Shape;515;p2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521" name="Google Shape;521;p24"/>
          <p:cNvGraphicFramePr/>
          <p:nvPr/>
        </p:nvGraphicFramePr>
        <p:xfrm>
          <a:off x="631707" y="1771032"/>
          <a:ext cx="10515625" cy="4087495"/>
        </p:xfrm>
        <a:graphic>
          <a:graphicData uri="http://schemas.openxmlformats.org/drawingml/2006/table">
            <a:tbl>
              <a:tblPr>
                <a:noFill/>
                <a:tableStyleId>{70995B27-1619-4E27-A0F6-9DD308EAFE59}</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522" name="Google Shape;522;p2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523" name="Google Shape;523;p24"/>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529" name="Google Shape;529;p25"/>
          <p:cNvGraphicFramePr/>
          <p:nvPr/>
        </p:nvGraphicFramePr>
        <p:xfrm>
          <a:off x="631707" y="1771032"/>
          <a:ext cx="10515625" cy="4087495"/>
        </p:xfrm>
        <a:graphic>
          <a:graphicData uri="http://schemas.openxmlformats.org/drawingml/2006/table">
            <a:tbl>
              <a:tblPr>
                <a:noFill/>
                <a:tableStyleId>{70995B27-1619-4E27-A0F6-9DD308EAFE59}</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530" name="Google Shape;530;p2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531" name="Google Shape;531;p25"/>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
        <p:nvSpPr>
          <p:cNvPr id="532" name="Google Shape;532;p25"/>
          <p:cNvSpPr/>
          <p:nvPr/>
        </p:nvSpPr>
        <p:spPr>
          <a:xfrm>
            <a:off x="1044691" y="3601137"/>
            <a:ext cx="10102618" cy="195783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33" name="Google Shape;533;p25"/>
          <p:cNvSpPr/>
          <p:nvPr/>
        </p:nvSpPr>
        <p:spPr>
          <a:xfrm>
            <a:off x="2779776" y="3814773"/>
            <a:ext cx="8074152" cy="103848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009242"/>
                </a:solidFill>
                <a:latin typeface="Calibri"/>
                <a:ea typeface="Calibri"/>
                <a:cs typeface="Calibri"/>
                <a:sym typeface="Calibri"/>
              </a:rPr>
              <a:t>The number of public ordinary schools</a:t>
            </a:r>
            <a:r>
              <a:rPr lang="en-US" sz="2400">
                <a:solidFill>
                  <a:srgbClr val="009242"/>
                </a:solidFill>
                <a:latin typeface="Calibri"/>
                <a:ea typeface="Calibri"/>
                <a:cs typeface="Calibri"/>
                <a:sym typeface="Calibri"/>
              </a:rPr>
              <a:t> declined in the Free State largely as a result of school rationalisation </a:t>
            </a:r>
            <a:endParaRPr/>
          </a:p>
        </p:txBody>
      </p:sp>
      <p:sp>
        <p:nvSpPr>
          <p:cNvPr id="534" name="Google Shape;534;p25"/>
          <p:cNvSpPr/>
          <p:nvPr/>
        </p:nvSpPr>
        <p:spPr>
          <a:xfrm>
            <a:off x="1086199" y="2951186"/>
            <a:ext cx="10102618" cy="350407"/>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35" name="Google Shape;535;p25"/>
          <p:cNvSpPr/>
          <p:nvPr/>
        </p:nvSpPr>
        <p:spPr>
          <a:xfrm>
            <a:off x="5153755" y="3305697"/>
            <a:ext cx="640080" cy="274320"/>
          </a:xfrm>
          <a:prstGeom prst="ellipse">
            <a:avLst/>
          </a:prstGeom>
          <a:noFill/>
          <a:ln w="28575" cap="flat" cmpd="sng">
            <a:solidFill>
              <a:srgbClr val="009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541" name="Google Shape;541;p26"/>
          <p:cNvGraphicFramePr/>
          <p:nvPr/>
        </p:nvGraphicFramePr>
        <p:xfrm>
          <a:off x="631707" y="1771032"/>
          <a:ext cx="10515625" cy="4087495"/>
        </p:xfrm>
        <a:graphic>
          <a:graphicData uri="http://schemas.openxmlformats.org/drawingml/2006/table">
            <a:tbl>
              <a:tblPr>
                <a:noFill/>
                <a:tableStyleId>{70995B27-1619-4E27-A0F6-9DD308EAFE59}</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542" name="Google Shape;542;p2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543" name="Google Shape;543;p26"/>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
        <p:nvSpPr>
          <p:cNvPr id="544" name="Google Shape;544;p26"/>
          <p:cNvSpPr/>
          <p:nvPr/>
        </p:nvSpPr>
        <p:spPr>
          <a:xfrm>
            <a:off x="1044691" y="3601137"/>
            <a:ext cx="10102618" cy="195783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45" name="Google Shape;545;p26"/>
          <p:cNvSpPr/>
          <p:nvPr/>
        </p:nvSpPr>
        <p:spPr>
          <a:xfrm>
            <a:off x="4133088" y="3758219"/>
            <a:ext cx="7469531" cy="103848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009242"/>
                </a:solidFill>
                <a:latin typeface="Calibri"/>
                <a:ea typeface="Calibri"/>
                <a:cs typeface="Calibri"/>
                <a:sym typeface="Calibri"/>
              </a:rPr>
              <a:t>The number of school-aged children </a:t>
            </a:r>
            <a:r>
              <a:rPr lang="en-US" sz="2400">
                <a:solidFill>
                  <a:srgbClr val="009242"/>
                </a:solidFill>
                <a:latin typeface="Calibri"/>
                <a:ea typeface="Calibri"/>
                <a:cs typeface="Calibri"/>
                <a:sym typeface="Calibri"/>
              </a:rPr>
              <a:t>and </a:t>
            </a:r>
            <a:r>
              <a:rPr lang="en-US" sz="2400" b="1">
                <a:solidFill>
                  <a:srgbClr val="009242"/>
                </a:solidFill>
                <a:latin typeface="Calibri"/>
                <a:ea typeface="Calibri"/>
                <a:cs typeface="Calibri"/>
                <a:sym typeface="Calibri"/>
              </a:rPr>
              <a:t>enrolment</a:t>
            </a:r>
            <a:r>
              <a:rPr lang="en-US" sz="2400">
                <a:solidFill>
                  <a:srgbClr val="009242"/>
                </a:solidFill>
                <a:latin typeface="Calibri"/>
                <a:ea typeface="Calibri"/>
                <a:cs typeface="Calibri"/>
                <a:sym typeface="Calibri"/>
              </a:rPr>
              <a:t> in public ordinary schools grew in the Free State between 2012 and 2021</a:t>
            </a:r>
            <a:endParaRPr/>
          </a:p>
        </p:txBody>
      </p:sp>
      <p:sp>
        <p:nvSpPr>
          <p:cNvPr id="546" name="Google Shape;546;p26"/>
          <p:cNvSpPr/>
          <p:nvPr/>
        </p:nvSpPr>
        <p:spPr>
          <a:xfrm>
            <a:off x="1086199" y="2951186"/>
            <a:ext cx="10102618" cy="350407"/>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47" name="Google Shape;547;p26"/>
          <p:cNvSpPr/>
          <p:nvPr/>
        </p:nvSpPr>
        <p:spPr>
          <a:xfrm>
            <a:off x="10043066" y="3320977"/>
            <a:ext cx="640080" cy="274320"/>
          </a:xfrm>
          <a:prstGeom prst="ellipse">
            <a:avLst/>
          </a:prstGeom>
          <a:noFill/>
          <a:ln w="28575" cap="flat" cmpd="sng">
            <a:solidFill>
              <a:srgbClr val="009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6"/>
          <p:cNvSpPr/>
          <p:nvPr/>
        </p:nvSpPr>
        <p:spPr>
          <a:xfrm>
            <a:off x="6718206" y="3332913"/>
            <a:ext cx="640080" cy="274320"/>
          </a:xfrm>
          <a:prstGeom prst="ellipse">
            <a:avLst/>
          </a:prstGeom>
          <a:noFill/>
          <a:ln w="28575" cap="flat" cmpd="sng">
            <a:solidFill>
              <a:srgbClr val="009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554" name="Google Shape;554;p27"/>
          <p:cNvGraphicFramePr/>
          <p:nvPr/>
        </p:nvGraphicFramePr>
        <p:xfrm>
          <a:off x="631707" y="1771032"/>
          <a:ext cx="10515625" cy="4087495"/>
        </p:xfrm>
        <a:graphic>
          <a:graphicData uri="http://schemas.openxmlformats.org/drawingml/2006/table">
            <a:tbl>
              <a:tblPr>
                <a:noFill/>
                <a:tableStyleId>{70995B27-1619-4E27-A0F6-9DD308EAFE59}</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555" name="Google Shape;555;p2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556" name="Google Shape;556;p27"/>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
        <p:nvSpPr>
          <p:cNvPr id="557" name="Google Shape;557;p27"/>
          <p:cNvSpPr/>
          <p:nvPr/>
        </p:nvSpPr>
        <p:spPr>
          <a:xfrm>
            <a:off x="1044691" y="3601137"/>
            <a:ext cx="10102618" cy="195783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58" name="Google Shape;558;p27"/>
          <p:cNvSpPr/>
          <p:nvPr/>
        </p:nvSpPr>
        <p:spPr>
          <a:xfrm>
            <a:off x="1819225" y="3715863"/>
            <a:ext cx="9217583" cy="103848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9242"/>
                </a:solidFill>
                <a:latin typeface="Calibri"/>
                <a:ea typeface="Calibri"/>
                <a:cs typeface="Calibri"/>
                <a:sym typeface="Calibri"/>
              </a:rPr>
              <a:t>Alongside growing enrolment numbers and a decline in the number of public ordinary schools, </a:t>
            </a:r>
            <a:r>
              <a:rPr lang="en-US" sz="2400" b="1">
                <a:solidFill>
                  <a:srgbClr val="009242"/>
                </a:solidFill>
                <a:latin typeface="Calibri"/>
                <a:ea typeface="Calibri"/>
                <a:cs typeface="Calibri"/>
                <a:sym typeface="Calibri"/>
              </a:rPr>
              <a:t>the number of educators and teachers </a:t>
            </a:r>
            <a:r>
              <a:rPr lang="en-US" sz="2400" b="1" u="sng">
                <a:solidFill>
                  <a:srgbClr val="009242"/>
                </a:solidFill>
                <a:latin typeface="Calibri"/>
                <a:ea typeface="Calibri"/>
                <a:cs typeface="Calibri"/>
                <a:sym typeface="Calibri"/>
              </a:rPr>
              <a:t>declined</a:t>
            </a:r>
            <a:r>
              <a:rPr lang="en-US" sz="2400" b="1">
                <a:solidFill>
                  <a:srgbClr val="009242"/>
                </a:solidFill>
                <a:latin typeface="Calibri"/>
                <a:ea typeface="Calibri"/>
                <a:cs typeface="Calibri"/>
                <a:sym typeface="Calibri"/>
              </a:rPr>
              <a:t> </a:t>
            </a:r>
            <a:r>
              <a:rPr lang="en-US" sz="2400">
                <a:solidFill>
                  <a:srgbClr val="009242"/>
                </a:solidFill>
                <a:latin typeface="Calibri"/>
                <a:ea typeface="Calibri"/>
                <a:cs typeface="Calibri"/>
                <a:sym typeface="Calibri"/>
              </a:rPr>
              <a:t>potentially as a result of school rationalisation </a:t>
            </a:r>
            <a:endParaRPr/>
          </a:p>
        </p:txBody>
      </p:sp>
      <p:sp>
        <p:nvSpPr>
          <p:cNvPr id="559" name="Google Shape;559;p27"/>
          <p:cNvSpPr/>
          <p:nvPr/>
        </p:nvSpPr>
        <p:spPr>
          <a:xfrm>
            <a:off x="1086199" y="2951186"/>
            <a:ext cx="10102618" cy="350407"/>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60" name="Google Shape;560;p27"/>
          <p:cNvSpPr/>
          <p:nvPr/>
        </p:nvSpPr>
        <p:spPr>
          <a:xfrm>
            <a:off x="3417414" y="3320760"/>
            <a:ext cx="640080" cy="274320"/>
          </a:xfrm>
          <a:prstGeom prst="ellipse">
            <a:avLst/>
          </a:prstGeom>
          <a:noFill/>
          <a:ln w="28575" cap="flat" cmpd="sng">
            <a:solidFill>
              <a:srgbClr val="009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27"/>
          <p:cNvSpPr/>
          <p:nvPr/>
        </p:nvSpPr>
        <p:spPr>
          <a:xfrm>
            <a:off x="5221955" y="3320760"/>
            <a:ext cx="640080" cy="274320"/>
          </a:xfrm>
          <a:prstGeom prst="ellipse">
            <a:avLst/>
          </a:prstGeom>
          <a:noFill/>
          <a:ln w="28575" cap="flat" cmpd="sng">
            <a:solidFill>
              <a:srgbClr val="009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568" name="Google Shape;568;p28"/>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28"/>
          <p:cNvSpPr/>
          <p:nvPr/>
        </p:nvSpPr>
        <p:spPr>
          <a:xfrm>
            <a:off x="635168" y="641746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570" name="Google Shape;570;p28"/>
          <p:cNvGraphicFramePr/>
          <p:nvPr>
            <p:extLst>
              <p:ext uri="{D42A27DB-BD31-4B8C-83A1-F6EECF244321}">
                <p14:modId xmlns:p14="http://schemas.microsoft.com/office/powerpoint/2010/main" val="2536413567"/>
              </p:ext>
            </p:extLst>
          </p:nvPr>
        </p:nvGraphicFramePr>
        <p:xfrm>
          <a:off x="1899137" y="4984580"/>
          <a:ext cx="9360250" cy="404025"/>
        </p:xfrm>
        <a:graphic>
          <a:graphicData uri="http://schemas.openxmlformats.org/drawingml/2006/table">
            <a:tbl>
              <a:tblPr>
                <a:noFill/>
                <a:tableStyleId>{37F9856B-5AF7-4887-83DE-21009C0C127D}</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dirty="0">
                          <a:solidFill>
                            <a:srgbClr val="595959"/>
                          </a:solidFill>
                        </a:rPr>
                        <a:t>EC</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KN</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dirty="0">
                          <a:solidFill>
                            <a:srgbClr val="595959"/>
                          </a:solidFill>
                        </a:rPr>
                        <a:t>LP</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NW</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dirty="0">
                          <a:solidFill>
                            <a:srgbClr val="595959"/>
                          </a:solidFill>
                        </a:rPr>
                        <a:t>WC</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b="1" u="none" strike="noStrike" cap="none" dirty="0">
                          <a:solidFill>
                            <a:srgbClr val="595959"/>
                          </a:solidFill>
                        </a:rPr>
                        <a:t>SA</a:t>
                      </a:r>
                      <a:endParaRPr sz="2200" b="1"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571" name="Google Shape;571;p2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572" name="Google Shape;572;p28"/>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573" name="Google Shape;573;p28"/>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574" name="Google Shape;574;p28"/>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575" name="Google Shape;575;p28"/>
          <p:cNvSpPr/>
          <p:nvPr/>
        </p:nvSpPr>
        <p:spPr>
          <a:xfrm>
            <a:off x="486941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576" name="Google Shape;576;p28"/>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577" name="Google Shape;577;p28"/>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578" name="Google Shape;578;p28"/>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579" name="Google Shape;579;p28"/>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580" name="Google Shape;580;p28"/>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581" name="Google Shape;581;p28"/>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582" name="Google Shape;582;p28"/>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583" name="Google Shape;583;p28"/>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584" name="Google Shape;584;p28"/>
          <p:cNvCxnSpPr/>
          <p:nvPr/>
        </p:nvCxnSpPr>
        <p:spPr>
          <a:xfrm>
            <a:off x="10315235" y="2149766"/>
            <a:ext cx="0" cy="3571209"/>
          </a:xfrm>
          <a:prstGeom prst="straightConnector1">
            <a:avLst/>
          </a:prstGeom>
          <a:noFill/>
          <a:ln w="9525" cap="flat" cmpd="sng">
            <a:solidFill>
              <a:srgbClr val="BFBFBF"/>
            </a:solidFill>
            <a:prstDash val="solid"/>
            <a:miter lim="800000"/>
            <a:headEnd type="none" w="sm" len="sm"/>
            <a:tailEnd type="none" w="sm" len="sm"/>
          </a:ln>
        </p:spPr>
      </p:cxnSp>
      <p:cxnSp>
        <p:nvCxnSpPr>
          <p:cNvPr id="585" name="Google Shape;585;p28"/>
          <p:cNvCxnSpPr/>
          <p:nvPr/>
        </p:nvCxnSpPr>
        <p:spPr>
          <a:xfrm>
            <a:off x="10689771" y="2823201"/>
            <a:ext cx="224971" cy="720952"/>
          </a:xfrm>
          <a:prstGeom prst="straightConnector1">
            <a:avLst/>
          </a:prstGeom>
          <a:noFill/>
          <a:ln w="9525" cap="flat" cmpd="sng">
            <a:solidFill>
              <a:schemeClr val="dk1"/>
            </a:solidFill>
            <a:prstDash val="solid"/>
            <a:miter lim="800000"/>
            <a:headEnd type="none" w="sm" len="sm"/>
            <a:tailEnd type="stealth" w="med" len="med"/>
          </a:ln>
        </p:spPr>
      </p:cxnSp>
      <p:sp>
        <p:nvSpPr>
          <p:cNvPr id="586" name="Google Shape;586;p28"/>
          <p:cNvSpPr/>
          <p:nvPr/>
        </p:nvSpPr>
        <p:spPr>
          <a:xfrm>
            <a:off x="8622030" y="1368220"/>
            <a:ext cx="3219450" cy="1471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School growth was driven by independent school growth (+37%) from 2012 to 2021. In contrast, the number of public schools in SA decreased (-6%)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593" name="Google Shape;593;p29"/>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594" name="Google Shape;594;p29"/>
          <p:cNvSpPr/>
          <p:nvPr/>
        </p:nvSpPr>
        <p:spPr>
          <a:xfrm>
            <a:off x="635168" y="641746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595" name="Google Shape;595;p29"/>
          <p:cNvGraphicFramePr/>
          <p:nvPr>
            <p:extLst>
              <p:ext uri="{D42A27DB-BD31-4B8C-83A1-F6EECF244321}">
                <p14:modId xmlns:p14="http://schemas.microsoft.com/office/powerpoint/2010/main" val="1115561543"/>
              </p:ext>
            </p:extLst>
          </p:nvPr>
        </p:nvGraphicFramePr>
        <p:xfrm>
          <a:off x="1899137" y="4984580"/>
          <a:ext cx="9360250" cy="404025"/>
        </p:xfrm>
        <a:graphic>
          <a:graphicData uri="http://schemas.openxmlformats.org/drawingml/2006/table">
            <a:tbl>
              <a:tblPr>
                <a:noFill/>
                <a:tableStyleId>{37F9856B-5AF7-4887-83DE-21009C0C127D}</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dirty="0">
                          <a:solidFill>
                            <a:srgbClr val="595959"/>
                          </a:solidFill>
                        </a:rPr>
                        <a:t>EC</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dirty="0">
                          <a:solidFill>
                            <a:srgbClr val="595959"/>
                          </a:solidFill>
                        </a:rPr>
                        <a:t>KN</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dirty="0">
                          <a:solidFill>
                            <a:srgbClr val="595959"/>
                          </a:solidFill>
                        </a:rPr>
                        <a:t>NW</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dirty="0">
                          <a:solidFill>
                            <a:srgbClr val="595959"/>
                          </a:solidFill>
                        </a:rPr>
                        <a:t>WC</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b="1" u="none" strike="noStrike" cap="none" dirty="0">
                          <a:solidFill>
                            <a:srgbClr val="595959"/>
                          </a:solidFill>
                        </a:rPr>
                        <a:t>SA</a:t>
                      </a:r>
                      <a:endParaRPr sz="2200" b="1"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596" name="Google Shape;596;p2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597" name="Google Shape;597;p29"/>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598" name="Google Shape;598;p29"/>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599" name="Google Shape;599;p29"/>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600" name="Google Shape;600;p29"/>
          <p:cNvSpPr/>
          <p:nvPr/>
        </p:nvSpPr>
        <p:spPr>
          <a:xfrm>
            <a:off x="486941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601" name="Google Shape;601;p29"/>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602" name="Google Shape;602;p29"/>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603" name="Google Shape;603;p29"/>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604" name="Google Shape;604;p29"/>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605" name="Google Shape;605;p29"/>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606" name="Google Shape;606;p29"/>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607" name="Google Shape;607;p29"/>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608" name="Google Shape;608;p29"/>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609" name="Google Shape;609;p29"/>
          <p:cNvCxnSpPr/>
          <p:nvPr/>
        </p:nvCxnSpPr>
        <p:spPr>
          <a:xfrm>
            <a:off x="10315235" y="1988457"/>
            <a:ext cx="0" cy="3732518"/>
          </a:xfrm>
          <a:prstGeom prst="straightConnector1">
            <a:avLst/>
          </a:prstGeom>
          <a:noFill/>
          <a:ln w="9525" cap="flat" cmpd="sng">
            <a:solidFill>
              <a:srgbClr val="BFBFBF"/>
            </a:solidFill>
            <a:prstDash val="solid"/>
            <a:miter lim="800000"/>
            <a:headEnd type="none" w="sm" len="sm"/>
            <a:tailEnd type="none" w="sm" len="sm"/>
          </a:ln>
        </p:spPr>
      </p:cxnSp>
      <p:cxnSp>
        <p:nvCxnSpPr>
          <p:cNvPr id="610" name="Google Shape;610;p29"/>
          <p:cNvCxnSpPr/>
          <p:nvPr/>
        </p:nvCxnSpPr>
        <p:spPr>
          <a:xfrm>
            <a:off x="3275867" y="3049471"/>
            <a:ext cx="0" cy="646231"/>
          </a:xfrm>
          <a:prstGeom prst="straightConnector1">
            <a:avLst/>
          </a:prstGeom>
          <a:noFill/>
          <a:ln w="9525" cap="flat" cmpd="sng">
            <a:solidFill>
              <a:srgbClr val="009242"/>
            </a:solidFill>
            <a:prstDash val="solid"/>
            <a:miter lim="800000"/>
            <a:headEnd type="none" w="sm" len="sm"/>
            <a:tailEnd type="stealth" w="med" len="med"/>
          </a:ln>
        </p:spPr>
      </p:cxnSp>
      <p:sp>
        <p:nvSpPr>
          <p:cNvPr id="611" name="Google Shape;611;p29"/>
          <p:cNvSpPr/>
          <p:nvPr/>
        </p:nvSpPr>
        <p:spPr>
          <a:xfrm>
            <a:off x="1876764" y="1542753"/>
            <a:ext cx="3759536" cy="1635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9242"/>
                </a:solidFill>
                <a:latin typeface="Calibri"/>
                <a:ea typeface="Calibri"/>
                <a:cs typeface="Calibri"/>
                <a:sym typeface="Calibri"/>
              </a:rPr>
              <a:t>Strong growth in the number of independent schools in the FS (+19%)  relative to the large decline in the number of public schools (-27%). Enrolment grew from 16K to 20K children (+29%)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Introduction (2)</a:t>
            </a:r>
            <a:endParaRPr/>
          </a:p>
        </p:txBody>
      </p:sp>
      <p:sp>
        <p:nvSpPr>
          <p:cNvPr id="285" name="Google Shape;285;p3"/>
          <p:cNvSpPr txBox="1"/>
          <p:nvPr/>
        </p:nvSpPr>
        <p:spPr>
          <a:xfrm>
            <a:off x="908100" y="1690825"/>
            <a:ext cx="10751400" cy="4587000"/>
          </a:xfrm>
          <a:prstGeom prst="rect">
            <a:avLst/>
          </a:prstGeom>
          <a:noFill/>
          <a:ln>
            <a:noFill/>
          </a:ln>
        </p:spPr>
        <p:txBody>
          <a:bodyPr spcFirstLastPara="1" wrap="square" lIns="91425" tIns="91425" rIns="91425" bIns="91425" anchor="t" anchorCtr="0">
            <a:spAutoFit/>
          </a:bodyPr>
          <a:lstStyle/>
          <a:p>
            <a:pPr marL="457200" marR="0" lvl="0" indent="-393700" algn="l" rtl="0">
              <a:lnSpc>
                <a:spcPct val="100000"/>
              </a:lnSpc>
              <a:spcBef>
                <a:spcPts val="0"/>
              </a:spcBef>
              <a:spcAft>
                <a:spcPts val="0"/>
              </a:spcAft>
              <a:buClr>
                <a:srgbClr val="000000"/>
              </a:buClr>
              <a:buSzPts val="2600"/>
              <a:buFont typeface="Calibri"/>
              <a:buChar char="●"/>
            </a:pPr>
            <a:r>
              <a:rPr lang="en-US" sz="2600" b="0" i="0" u="none" strike="noStrike" cap="none">
                <a:solidFill>
                  <a:srgbClr val="000000"/>
                </a:solidFill>
                <a:latin typeface="Calibri"/>
                <a:ea typeface="Calibri"/>
                <a:cs typeface="Calibri"/>
                <a:sym typeface="Calibri"/>
              </a:rPr>
              <a:t>As retirements increase, the required number of </a:t>
            </a:r>
            <a:r>
              <a:rPr lang="en-US" sz="2600" b="1" i="0" u="none" strike="noStrike" cap="none">
                <a:solidFill>
                  <a:srgbClr val="B22600"/>
                </a:solidFill>
                <a:latin typeface="Calibri"/>
                <a:ea typeface="Calibri"/>
                <a:cs typeface="Calibri"/>
                <a:sym typeface="Calibri"/>
              </a:rPr>
              <a:t>new appointments will need to increase</a:t>
            </a:r>
            <a:r>
              <a:rPr lang="en-US" sz="2600" b="0" i="0" u="none" strike="noStrike" cap="none">
                <a:solidFill>
                  <a:srgbClr val="000000"/>
                </a:solidFill>
                <a:latin typeface="Calibri"/>
                <a:ea typeface="Calibri"/>
                <a:cs typeface="Calibri"/>
                <a:sym typeface="Calibri"/>
              </a:rPr>
              <a:t> to ensure that total educator numbers (at a minimum) stay at current levels and/or are sufficient to </a:t>
            </a:r>
            <a:r>
              <a:rPr lang="en-US" sz="2600" b="1" i="0" u="none" strike="noStrike" cap="none">
                <a:solidFill>
                  <a:srgbClr val="B22600"/>
                </a:solidFill>
                <a:latin typeface="Calibri"/>
                <a:ea typeface="Calibri"/>
                <a:cs typeface="Calibri"/>
                <a:sym typeface="Calibri"/>
              </a:rPr>
              <a:t>meet learner enrolment growth</a:t>
            </a:r>
            <a:r>
              <a:rPr lang="en-US" sz="2600" b="0" i="0" u="none" strike="noStrike" cap="none">
                <a:solidFill>
                  <a:srgbClr val="000000"/>
                </a:solidFill>
                <a:latin typeface="Calibri"/>
                <a:ea typeface="Calibri"/>
                <a:cs typeface="Calibri"/>
                <a:sym typeface="Calibri"/>
              </a:rPr>
              <a:t> to </a:t>
            </a:r>
            <a:r>
              <a:rPr lang="en-US" sz="2600" b="1" i="0" u="none" strike="noStrike" cap="none">
                <a:solidFill>
                  <a:srgbClr val="B22600"/>
                </a:solidFill>
                <a:latin typeface="Calibri"/>
                <a:ea typeface="Calibri"/>
                <a:cs typeface="Calibri"/>
                <a:sym typeface="Calibri"/>
              </a:rPr>
              <a:t>prevent deterioration in learner-educator ratios</a:t>
            </a:r>
            <a:r>
              <a:rPr lang="en-US" sz="2600" b="0" i="0" u="none" strike="noStrike" cap="none">
                <a:solidFill>
                  <a:srgbClr val="000000"/>
                </a:solidFill>
                <a:latin typeface="Calibri"/>
                <a:ea typeface="Calibri"/>
                <a:cs typeface="Calibri"/>
                <a:sym typeface="Calibri"/>
              </a:rPr>
              <a:t>.  </a:t>
            </a:r>
            <a:endParaRPr sz="26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457200" marR="0" lvl="0" indent="-393700" algn="l" rtl="0">
              <a:lnSpc>
                <a:spcPct val="100000"/>
              </a:lnSpc>
              <a:spcBef>
                <a:spcPts val="0"/>
              </a:spcBef>
              <a:spcAft>
                <a:spcPts val="0"/>
              </a:spcAft>
              <a:buClr>
                <a:srgbClr val="000000"/>
              </a:buClr>
              <a:buSzPts val="2600"/>
              <a:buFont typeface="Calibri"/>
              <a:buChar char="●"/>
            </a:pPr>
            <a:r>
              <a:rPr lang="en-US" sz="2600" b="0" i="0" u="none" strike="noStrike" cap="none">
                <a:solidFill>
                  <a:srgbClr val="000000"/>
                </a:solidFill>
                <a:latin typeface="Calibri"/>
                <a:ea typeface="Calibri"/>
                <a:cs typeface="Calibri"/>
                <a:sym typeface="Calibri"/>
              </a:rPr>
              <a:t>Planning will be required to ensure that provinces are ready for the sustained increase in appointments. </a:t>
            </a:r>
            <a:endParaRPr sz="26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457200" marR="0" lvl="0" indent="-393700" algn="l" rtl="0">
              <a:lnSpc>
                <a:spcPct val="100000"/>
              </a:lnSpc>
              <a:spcBef>
                <a:spcPts val="0"/>
              </a:spcBef>
              <a:spcAft>
                <a:spcPts val="0"/>
              </a:spcAft>
              <a:buClr>
                <a:srgbClr val="000000"/>
              </a:buClr>
              <a:buSzPts val="2600"/>
              <a:buFont typeface="Calibri"/>
              <a:buChar char="●"/>
            </a:pPr>
            <a:r>
              <a:rPr lang="en-US" sz="2600" b="0" i="0" u="none" strike="noStrike" cap="none">
                <a:solidFill>
                  <a:srgbClr val="000000"/>
                </a:solidFill>
                <a:latin typeface="Calibri"/>
                <a:ea typeface="Calibri"/>
                <a:cs typeface="Calibri"/>
                <a:sym typeface="Calibri"/>
              </a:rPr>
              <a:t>If these positions are not filled, this could result in a further deterioration in the learner-educator ratio and lead to further increases in already large class sizes.</a:t>
            </a:r>
            <a:endParaRPr sz="26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Educator growth by teachers and senior educators</a:t>
            </a:r>
            <a:endParaRPr/>
          </a:p>
        </p:txBody>
      </p:sp>
      <p:sp>
        <p:nvSpPr>
          <p:cNvPr id="617" name="Google Shape;617;p3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18" name="Google Shape;618;p3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624" name="Google Shape;624;p31"/>
          <p:cNvGraphicFramePr/>
          <p:nvPr/>
        </p:nvGraphicFramePr>
        <p:xfrm>
          <a:off x="656768" y="2267570"/>
          <a:ext cx="11054000" cy="3648425"/>
        </p:xfrm>
        <a:graphic>
          <a:graphicData uri="http://schemas.openxmlformats.org/drawingml/2006/table">
            <a:tbl>
              <a:tblPr>
                <a:noFill/>
                <a:tableStyleId>{70995B27-1619-4E27-A0F6-9DD308EAFE59}</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625" name="Google Shape;625;p3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626" name="Google Shape;626;p31"/>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632" name="Google Shape;632;p32"/>
          <p:cNvGraphicFramePr/>
          <p:nvPr/>
        </p:nvGraphicFramePr>
        <p:xfrm>
          <a:off x="656768" y="2267570"/>
          <a:ext cx="11054000" cy="3648425"/>
        </p:xfrm>
        <a:graphic>
          <a:graphicData uri="http://schemas.openxmlformats.org/drawingml/2006/table">
            <a:tbl>
              <a:tblPr>
                <a:noFill/>
                <a:tableStyleId>{70995B27-1619-4E27-A0F6-9DD308EAFE59}</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633" name="Google Shape;633;p3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634" name="Google Shape;634;p32"/>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
        <p:nvSpPr>
          <p:cNvPr id="635" name="Google Shape;635;p32"/>
          <p:cNvSpPr/>
          <p:nvPr/>
        </p:nvSpPr>
        <p:spPr>
          <a:xfrm>
            <a:off x="1122141" y="3550863"/>
            <a:ext cx="10725150" cy="205165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zvcd</a:t>
            </a:r>
            <a:endParaRPr sz="1800">
              <a:solidFill>
                <a:schemeClr val="lt1"/>
              </a:solidFill>
              <a:latin typeface="Calibri"/>
              <a:ea typeface="Calibri"/>
              <a:cs typeface="Calibri"/>
              <a:sym typeface="Calibri"/>
            </a:endParaRPr>
          </a:p>
        </p:txBody>
      </p:sp>
      <p:sp>
        <p:nvSpPr>
          <p:cNvPr id="636" name="Google Shape;636;p32"/>
          <p:cNvSpPr txBox="1"/>
          <p:nvPr/>
        </p:nvSpPr>
        <p:spPr>
          <a:xfrm>
            <a:off x="6565692" y="3581557"/>
            <a:ext cx="535808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u="sng">
                <a:solidFill>
                  <a:schemeClr val="dk1"/>
                </a:solidFill>
                <a:latin typeface="Calibri"/>
                <a:ea typeface="Calibri"/>
                <a:cs typeface="Calibri"/>
                <a:sym typeface="Calibri"/>
              </a:rPr>
              <a:t>Large decrease in</a:t>
            </a:r>
            <a:r>
              <a:rPr lang="en-US" sz="2400" b="1">
                <a:solidFill>
                  <a:schemeClr val="dk1"/>
                </a:solidFill>
                <a:latin typeface="Calibri"/>
                <a:ea typeface="Calibri"/>
                <a:cs typeface="Calibri"/>
                <a:sym typeface="Calibri"/>
              </a:rPr>
              <a:t> principal numbers, but by the same proportion as the decrease in number of ordinary schools </a:t>
            </a:r>
            <a:r>
              <a:rPr lang="en-US" sz="2400">
                <a:solidFill>
                  <a:schemeClr val="dk1"/>
                </a:solidFill>
                <a:latin typeface="Calibri"/>
                <a:ea typeface="Calibri"/>
                <a:cs typeface="Calibri"/>
                <a:sym typeface="Calibri"/>
              </a:rPr>
              <a:t>between 2012 and 2021</a:t>
            </a:r>
            <a:endParaRPr sz="2000">
              <a:solidFill>
                <a:schemeClr val="dk1"/>
              </a:solidFill>
              <a:latin typeface="Calibri"/>
              <a:ea typeface="Calibri"/>
              <a:cs typeface="Calibri"/>
              <a:sym typeface="Calibri"/>
            </a:endParaRPr>
          </a:p>
        </p:txBody>
      </p:sp>
      <p:sp>
        <p:nvSpPr>
          <p:cNvPr id="637" name="Google Shape;637;p32"/>
          <p:cNvSpPr/>
          <p:nvPr/>
        </p:nvSpPr>
        <p:spPr>
          <a:xfrm>
            <a:off x="11151938" y="3264916"/>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8" name="Google Shape;638;p32"/>
          <p:cNvSpPr/>
          <p:nvPr/>
        </p:nvSpPr>
        <p:spPr>
          <a:xfrm>
            <a:off x="1124183" y="2926260"/>
            <a:ext cx="10725150" cy="326109"/>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zvcd</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644" name="Google Shape;644;p33"/>
          <p:cNvGraphicFramePr/>
          <p:nvPr/>
        </p:nvGraphicFramePr>
        <p:xfrm>
          <a:off x="656768" y="2267570"/>
          <a:ext cx="11054000" cy="3648425"/>
        </p:xfrm>
        <a:graphic>
          <a:graphicData uri="http://schemas.openxmlformats.org/drawingml/2006/table">
            <a:tbl>
              <a:tblPr>
                <a:noFill/>
                <a:tableStyleId>{70995B27-1619-4E27-A0F6-9DD308EAFE59}</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645" name="Google Shape;645;p3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646" name="Google Shape;646;p33"/>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
        <p:nvSpPr>
          <p:cNvPr id="647" name="Google Shape;647;p33"/>
          <p:cNvSpPr/>
          <p:nvPr/>
        </p:nvSpPr>
        <p:spPr>
          <a:xfrm>
            <a:off x="1122141" y="3550863"/>
            <a:ext cx="10725150" cy="205165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zvcd</a:t>
            </a:r>
            <a:endParaRPr sz="1800">
              <a:solidFill>
                <a:schemeClr val="lt1"/>
              </a:solidFill>
              <a:latin typeface="Calibri"/>
              <a:ea typeface="Calibri"/>
              <a:cs typeface="Calibri"/>
              <a:sym typeface="Calibri"/>
            </a:endParaRPr>
          </a:p>
        </p:txBody>
      </p:sp>
      <p:sp>
        <p:nvSpPr>
          <p:cNvPr id="648" name="Google Shape;648;p33"/>
          <p:cNvSpPr txBox="1"/>
          <p:nvPr/>
        </p:nvSpPr>
        <p:spPr>
          <a:xfrm>
            <a:off x="5115831" y="3704665"/>
            <a:ext cx="524896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u="sng">
                <a:solidFill>
                  <a:schemeClr val="dk1"/>
                </a:solidFill>
                <a:latin typeface="Calibri"/>
                <a:ea typeface="Calibri"/>
                <a:cs typeface="Calibri"/>
                <a:sym typeface="Calibri"/>
              </a:rPr>
              <a:t>Decrease in</a:t>
            </a:r>
            <a:r>
              <a:rPr lang="en-US" sz="2400" b="1">
                <a:solidFill>
                  <a:schemeClr val="dk1"/>
                </a:solidFill>
                <a:latin typeface="Calibri"/>
                <a:ea typeface="Calibri"/>
                <a:cs typeface="Calibri"/>
                <a:sym typeface="Calibri"/>
              </a:rPr>
              <a:t> HOD and deputy principal numbers are large </a:t>
            </a:r>
            <a:r>
              <a:rPr lang="en-US" sz="2400">
                <a:solidFill>
                  <a:schemeClr val="dk1"/>
                </a:solidFill>
                <a:latin typeface="Calibri"/>
                <a:ea typeface="Calibri"/>
                <a:cs typeface="Calibri"/>
                <a:sym typeface="Calibri"/>
              </a:rPr>
              <a:t>but lower than the decrease in number of principals and teachers between 2012 and 2021</a:t>
            </a:r>
            <a:endParaRPr sz="2000">
              <a:solidFill>
                <a:schemeClr val="dk1"/>
              </a:solidFill>
              <a:latin typeface="Calibri"/>
              <a:ea typeface="Calibri"/>
              <a:cs typeface="Calibri"/>
              <a:sym typeface="Calibri"/>
            </a:endParaRPr>
          </a:p>
        </p:txBody>
      </p:sp>
      <p:sp>
        <p:nvSpPr>
          <p:cNvPr id="649" name="Google Shape;649;p33"/>
          <p:cNvSpPr/>
          <p:nvPr/>
        </p:nvSpPr>
        <p:spPr>
          <a:xfrm>
            <a:off x="8580433" y="3264916"/>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33"/>
          <p:cNvSpPr/>
          <p:nvPr/>
        </p:nvSpPr>
        <p:spPr>
          <a:xfrm>
            <a:off x="1124183" y="2926260"/>
            <a:ext cx="10725150" cy="326109"/>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zvcd</a:t>
            </a:r>
            <a:endParaRPr sz="1800">
              <a:solidFill>
                <a:schemeClr val="lt1"/>
              </a:solidFill>
              <a:latin typeface="Calibri"/>
              <a:ea typeface="Calibri"/>
              <a:cs typeface="Calibri"/>
              <a:sym typeface="Calibri"/>
            </a:endParaRPr>
          </a:p>
        </p:txBody>
      </p:sp>
      <p:sp>
        <p:nvSpPr>
          <p:cNvPr id="651" name="Google Shape;651;p33"/>
          <p:cNvSpPr/>
          <p:nvPr/>
        </p:nvSpPr>
        <p:spPr>
          <a:xfrm>
            <a:off x="5991070" y="3259477"/>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graphicFrame>
        <p:nvGraphicFramePr>
          <p:cNvPr id="9" name="Table 8">
            <a:extLst>
              <a:ext uri="{FF2B5EF4-FFF2-40B4-BE49-F238E27FC236}">
                <a16:creationId xmlns:a16="http://schemas.microsoft.com/office/drawing/2014/main" id="{A8AE6231-A4FC-3433-5080-239E6B73A70E}"/>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8.8%</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18" name="Rectangle 17">
            <a:extLst>
              <a:ext uri="{FF2B5EF4-FFF2-40B4-BE49-F238E27FC236}">
                <a16:creationId xmlns:a16="http://schemas.microsoft.com/office/drawing/2014/main" id="{828667CF-B7C8-10EB-909A-C8CAFD84A47B}"/>
              </a:ext>
            </a:extLst>
          </p:cNvPr>
          <p:cNvSpPr/>
          <p:nvPr/>
        </p:nvSpPr>
        <p:spPr>
          <a:xfrm>
            <a:off x="479782" y="6181515"/>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are considered. ECD practitioners, examination reviewers, ABET teachers and TVET lecturers were removed. Arrow shown for teachers and HODs if difference is at least 3 percentage points, for deputy principals if the difference is at least 0.6 percentage points and for principals a difference of at least 0.8 percentage points. </a:t>
            </a:r>
          </a:p>
        </p:txBody>
      </p:sp>
      <p:sp>
        <p:nvSpPr>
          <p:cNvPr id="4" name="Arrow: Right 3">
            <a:extLst>
              <a:ext uri="{FF2B5EF4-FFF2-40B4-BE49-F238E27FC236}">
                <a16:creationId xmlns:a16="http://schemas.microsoft.com/office/drawing/2014/main" id="{9158048C-430E-9D00-89D2-38F7F652B3F6}"/>
              </a:ext>
            </a:extLst>
          </p:cNvPr>
          <p:cNvSpPr/>
          <p:nvPr/>
        </p:nvSpPr>
        <p:spPr>
          <a:xfrm rot="16200000">
            <a:off x="3861452"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Right 6">
            <a:extLst>
              <a:ext uri="{FF2B5EF4-FFF2-40B4-BE49-F238E27FC236}">
                <a16:creationId xmlns:a16="http://schemas.microsoft.com/office/drawing/2014/main" id="{DBE3E765-22BA-4CB7-587E-D4D0CC504B4E}"/>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Right 7">
            <a:extLst>
              <a:ext uri="{FF2B5EF4-FFF2-40B4-BE49-F238E27FC236}">
                <a16:creationId xmlns:a16="http://schemas.microsoft.com/office/drawing/2014/main" id="{A4269D92-B2DE-DAF5-AD53-D2BE335A7144}"/>
              </a:ext>
            </a:extLst>
          </p:cNvPr>
          <p:cNvSpPr/>
          <p:nvPr/>
        </p:nvSpPr>
        <p:spPr>
          <a:xfrm rot="5400000" flipV="1">
            <a:off x="8716987"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Right 9">
            <a:extLst>
              <a:ext uri="{FF2B5EF4-FFF2-40B4-BE49-F238E27FC236}">
                <a16:creationId xmlns:a16="http://schemas.microsoft.com/office/drawing/2014/main" id="{FD47DFD2-F56E-F9D0-D564-758D1D5CF6D2}"/>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Right 10">
            <a:extLst>
              <a:ext uri="{FF2B5EF4-FFF2-40B4-BE49-F238E27FC236}">
                <a16:creationId xmlns:a16="http://schemas.microsoft.com/office/drawing/2014/main" id="{E57962A5-B424-C244-6929-53DD38AE53B9}"/>
              </a:ext>
            </a:extLst>
          </p:cNvPr>
          <p:cNvSpPr/>
          <p:nvPr/>
        </p:nvSpPr>
        <p:spPr>
          <a:xfrm rot="5400000" flipV="1">
            <a:off x="5534351"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Right 11">
            <a:extLst>
              <a:ext uri="{FF2B5EF4-FFF2-40B4-BE49-F238E27FC236}">
                <a16:creationId xmlns:a16="http://schemas.microsoft.com/office/drawing/2014/main" id="{685BFC63-C64A-3E79-EB41-72BD6DD29AC0}"/>
              </a:ext>
            </a:extLst>
          </p:cNvPr>
          <p:cNvSpPr/>
          <p:nvPr/>
        </p:nvSpPr>
        <p:spPr>
          <a:xfrm rot="5400000" flipV="1">
            <a:off x="3861452"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4A79CA6A-E7FC-C032-D156-CB1FBA5FFC18}"/>
              </a:ext>
            </a:extLst>
          </p:cNvPr>
          <p:cNvSpPr/>
          <p:nvPr/>
        </p:nvSpPr>
        <p:spPr>
          <a:xfrm rot="16200000">
            <a:off x="3861452"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EDED9AF4-9918-91D0-EADC-1BB28E6C7DBF}"/>
              </a:ext>
            </a:extLst>
          </p:cNvPr>
          <p:cNvSpPr/>
          <p:nvPr/>
        </p:nvSpPr>
        <p:spPr>
          <a:xfrm rot="16200000">
            <a:off x="3861452"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6DAB87C2-DFFD-18B0-6594-13F0804A775D}"/>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Arrow: Right 16">
            <a:extLst>
              <a:ext uri="{FF2B5EF4-FFF2-40B4-BE49-F238E27FC236}">
                <a16:creationId xmlns:a16="http://schemas.microsoft.com/office/drawing/2014/main" id="{E1468FDF-FF5F-F4EA-394F-1003AD7A3045}"/>
              </a:ext>
            </a:extLst>
          </p:cNvPr>
          <p:cNvSpPr/>
          <p:nvPr/>
        </p:nvSpPr>
        <p:spPr>
          <a:xfrm rot="16200000">
            <a:off x="8692642" y="321557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Arrow: Right 2">
            <a:extLst>
              <a:ext uri="{FF2B5EF4-FFF2-40B4-BE49-F238E27FC236}">
                <a16:creationId xmlns:a16="http://schemas.microsoft.com/office/drawing/2014/main" id="{FF49A811-F367-11E8-A3D2-90E15CB4C671}"/>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Right 5">
            <a:extLst>
              <a:ext uri="{FF2B5EF4-FFF2-40B4-BE49-F238E27FC236}">
                <a16:creationId xmlns:a16="http://schemas.microsoft.com/office/drawing/2014/main" id="{1C4B026F-5EB5-D30B-C323-979435936A54}"/>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Arrow: Right 18">
            <a:extLst>
              <a:ext uri="{FF2B5EF4-FFF2-40B4-BE49-F238E27FC236}">
                <a16:creationId xmlns:a16="http://schemas.microsoft.com/office/drawing/2014/main" id="{1CADFD50-E5DA-0209-A2BE-9B46C441AD0D}"/>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Arrow: Right 4">
            <a:extLst>
              <a:ext uri="{FF2B5EF4-FFF2-40B4-BE49-F238E27FC236}">
                <a16:creationId xmlns:a16="http://schemas.microsoft.com/office/drawing/2014/main" id="{B41E4492-217D-3D91-FBF2-100DDF645BB0}"/>
              </a:ext>
            </a:extLst>
          </p:cNvPr>
          <p:cNvSpPr/>
          <p:nvPr/>
        </p:nvSpPr>
        <p:spPr>
          <a:xfrm rot="16200000">
            <a:off x="7106254" y="48639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9194AB8D-6539-A5F2-D1A0-8F0384FF4E3B}"/>
              </a:ext>
            </a:extLst>
          </p:cNvPr>
          <p:cNvSpPr/>
          <p:nvPr/>
        </p:nvSpPr>
        <p:spPr>
          <a:xfrm rot="16200000">
            <a:off x="7099366" y="321557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Right 19">
            <a:extLst>
              <a:ext uri="{FF2B5EF4-FFF2-40B4-BE49-F238E27FC236}">
                <a16:creationId xmlns:a16="http://schemas.microsoft.com/office/drawing/2014/main" id="{81EC2B1A-363B-CC8C-317A-EDE06EA8B194}"/>
              </a:ext>
            </a:extLst>
          </p:cNvPr>
          <p:cNvSpPr/>
          <p:nvPr/>
        </p:nvSpPr>
        <p:spPr>
          <a:xfrm rot="16200000">
            <a:off x="3861452" y="460459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20">
            <a:extLst>
              <a:ext uri="{FF2B5EF4-FFF2-40B4-BE49-F238E27FC236}">
                <a16:creationId xmlns:a16="http://schemas.microsoft.com/office/drawing/2014/main" id="{06297740-4E27-F30C-1AA4-A52D02D3EF33}"/>
              </a:ext>
            </a:extLst>
          </p:cNvPr>
          <p:cNvSpPr/>
          <p:nvPr/>
        </p:nvSpPr>
        <p:spPr>
          <a:xfrm rot="5400000" flipV="1">
            <a:off x="8716987" y="462784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21">
            <a:extLst>
              <a:ext uri="{FF2B5EF4-FFF2-40B4-BE49-F238E27FC236}">
                <a16:creationId xmlns:a16="http://schemas.microsoft.com/office/drawing/2014/main" id="{C83405F2-0A5B-3807-43F2-482DE3830383}"/>
              </a:ext>
            </a:extLst>
          </p:cNvPr>
          <p:cNvSpPr/>
          <p:nvPr/>
        </p:nvSpPr>
        <p:spPr>
          <a:xfrm rot="5400000" flipV="1">
            <a:off x="7106254" y="5439200"/>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Google Shape;693;p35">
            <a:extLst>
              <a:ext uri="{FF2B5EF4-FFF2-40B4-BE49-F238E27FC236}">
                <a16:creationId xmlns:a16="http://schemas.microsoft.com/office/drawing/2014/main" id="{6CCF6323-B71B-B407-1FF1-735C3D030FF5}"/>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extLst>
      <p:ext uri="{BB962C8B-B14F-4D97-AF65-F5344CB8AC3E}">
        <p14:creationId xmlns:p14="http://schemas.microsoft.com/office/powerpoint/2010/main" val="275509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P spid="13" grpId="0" animBg="1"/>
      <p:bldP spid="15" grpId="0" animBg="1"/>
      <p:bldP spid="16" grpId="0" animBg="1"/>
      <p:bldP spid="17" grpId="0" animBg="1"/>
      <p:bldP spid="3" grpId="0" animBg="1"/>
      <p:bldP spid="6" grpId="0" animBg="1"/>
      <p:bldP spid="19" grpId="0" animBg="1"/>
      <p:bldP spid="5" grpId="0" animBg="1"/>
      <p:bldP spid="14" grpId="0" animBg="1"/>
      <p:bldP spid="20"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graphicFrame>
        <p:nvGraphicFramePr>
          <p:cNvPr id="9" name="Table 8">
            <a:extLst>
              <a:ext uri="{FF2B5EF4-FFF2-40B4-BE49-F238E27FC236}">
                <a16:creationId xmlns:a16="http://schemas.microsoft.com/office/drawing/2014/main" id="{A8AE6231-A4FC-3433-5080-239E6B73A70E}"/>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8.8%</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18" name="Rectangle 17">
            <a:extLst>
              <a:ext uri="{FF2B5EF4-FFF2-40B4-BE49-F238E27FC236}">
                <a16:creationId xmlns:a16="http://schemas.microsoft.com/office/drawing/2014/main" id="{828667CF-B7C8-10EB-909A-C8CAFD84A47B}"/>
              </a:ext>
            </a:extLst>
          </p:cNvPr>
          <p:cNvSpPr/>
          <p:nvPr/>
        </p:nvSpPr>
        <p:spPr>
          <a:xfrm>
            <a:off x="479782" y="6181515"/>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are considered. ECD practitioners, examination reviewers, ABET teachers and TVET lecturers were removed. Arrow shown for teachers and HODs if difference is at least 3 percentage points, for deputy principals if the difference is at least 0.6 percentage points and for principals a difference of at least 0.8 percentage points. </a:t>
            </a:r>
          </a:p>
        </p:txBody>
      </p:sp>
      <p:sp>
        <p:nvSpPr>
          <p:cNvPr id="4" name="Arrow: Right 3">
            <a:extLst>
              <a:ext uri="{FF2B5EF4-FFF2-40B4-BE49-F238E27FC236}">
                <a16:creationId xmlns:a16="http://schemas.microsoft.com/office/drawing/2014/main" id="{9158048C-430E-9D00-89D2-38F7F652B3F6}"/>
              </a:ext>
            </a:extLst>
          </p:cNvPr>
          <p:cNvSpPr/>
          <p:nvPr/>
        </p:nvSpPr>
        <p:spPr>
          <a:xfrm rot="16200000">
            <a:off x="3861452"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Right 6">
            <a:extLst>
              <a:ext uri="{FF2B5EF4-FFF2-40B4-BE49-F238E27FC236}">
                <a16:creationId xmlns:a16="http://schemas.microsoft.com/office/drawing/2014/main" id="{DBE3E765-22BA-4CB7-587E-D4D0CC504B4E}"/>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Right 7">
            <a:extLst>
              <a:ext uri="{FF2B5EF4-FFF2-40B4-BE49-F238E27FC236}">
                <a16:creationId xmlns:a16="http://schemas.microsoft.com/office/drawing/2014/main" id="{A4269D92-B2DE-DAF5-AD53-D2BE335A7144}"/>
              </a:ext>
            </a:extLst>
          </p:cNvPr>
          <p:cNvSpPr/>
          <p:nvPr/>
        </p:nvSpPr>
        <p:spPr>
          <a:xfrm rot="5400000" flipV="1">
            <a:off x="8716987"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Right 9">
            <a:extLst>
              <a:ext uri="{FF2B5EF4-FFF2-40B4-BE49-F238E27FC236}">
                <a16:creationId xmlns:a16="http://schemas.microsoft.com/office/drawing/2014/main" id="{FD47DFD2-F56E-F9D0-D564-758D1D5CF6D2}"/>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Right 10">
            <a:extLst>
              <a:ext uri="{FF2B5EF4-FFF2-40B4-BE49-F238E27FC236}">
                <a16:creationId xmlns:a16="http://schemas.microsoft.com/office/drawing/2014/main" id="{E57962A5-B424-C244-6929-53DD38AE53B9}"/>
              </a:ext>
            </a:extLst>
          </p:cNvPr>
          <p:cNvSpPr/>
          <p:nvPr/>
        </p:nvSpPr>
        <p:spPr>
          <a:xfrm rot="5400000" flipV="1">
            <a:off x="5534351"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Right 11">
            <a:extLst>
              <a:ext uri="{FF2B5EF4-FFF2-40B4-BE49-F238E27FC236}">
                <a16:creationId xmlns:a16="http://schemas.microsoft.com/office/drawing/2014/main" id="{685BFC63-C64A-3E79-EB41-72BD6DD29AC0}"/>
              </a:ext>
            </a:extLst>
          </p:cNvPr>
          <p:cNvSpPr/>
          <p:nvPr/>
        </p:nvSpPr>
        <p:spPr>
          <a:xfrm rot="5400000" flipV="1">
            <a:off x="3861452"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4A79CA6A-E7FC-C032-D156-CB1FBA5FFC18}"/>
              </a:ext>
            </a:extLst>
          </p:cNvPr>
          <p:cNvSpPr/>
          <p:nvPr/>
        </p:nvSpPr>
        <p:spPr>
          <a:xfrm rot="16200000">
            <a:off x="3861452"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EDED9AF4-9918-91D0-EADC-1BB28E6C7DBF}"/>
              </a:ext>
            </a:extLst>
          </p:cNvPr>
          <p:cNvSpPr/>
          <p:nvPr/>
        </p:nvSpPr>
        <p:spPr>
          <a:xfrm rot="16200000">
            <a:off x="3861452"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6DAB87C2-DFFD-18B0-6594-13F0804A775D}"/>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Arrow: Right 16">
            <a:extLst>
              <a:ext uri="{FF2B5EF4-FFF2-40B4-BE49-F238E27FC236}">
                <a16:creationId xmlns:a16="http://schemas.microsoft.com/office/drawing/2014/main" id="{E1468FDF-FF5F-F4EA-394F-1003AD7A3045}"/>
              </a:ext>
            </a:extLst>
          </p:cNvPr>
          <p:cNvSpPr/>
          <p:nvPr/>
        </p:nvSpPr>
        <p:spPr>
          <a:xfrm rot="16200000">
            <a:off x="8692642" y="321557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Arrow: Right 2">
            <a:extLst>
              <a:ext uri="{FF2B5EF4-FFF2-40B4-BE49-F238E27FC236}">
                <a16:creationId xmlns:a16="http://schemas.microsoft.com/office/drawing/2014/main" id="{FF49A811-F367-11E8-A3D2-90E15CB4C671}"/>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Right 5">
            <a:extLst>
              <a:ext uri="{FF2B5EF4-FFF2-40B4-BE49-F238E27FC236}">
                <a16:creationId xmlns:a16="http://schemas.microsoft.com/office/drawing/2014/main" id="{1C4B026F-5EB5-D30B-C323-979435936A54}"/>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Arrow: Right 18">
            <a:extLst>
              <a:ext uri="{FF2B5EF4-FFF2-40B4-BE49-F238E27FC236}">
                <a16:creationId xmlns:a16="http://schemas.microsoft.com/office/drawing/2014/main" id="{1CADFD50-E5DA-0209-A2BE-9B46C441AD0D}"/>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Arrow: Right 4">
            <a:extLst>
              <a:ext uri="{FF2B5EF4-FFF2-40B4-BE49-F238E27FC236}">
                <a16:creationId xmlns:a16="http://schemas.microsoft.com/office/drawing/2014/main" id="{B41E4492-217D-3D91-FBF2-100DDF645BB0}"/>
              </a:ext>
            </a:extLst>
          </p:cNvPr>
          <p:cNvSpPr/>
          <p:nvPr/>
        </p:nvSpPr>
        <p:spPr>
          <a:xfrm rot="16200000">
            <a:off x="7106254" y="48639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9194AB8D-6539-A5F2-D1A0-8F0384FF4E3B}"/>
              </a:ext>
            </a:extLst>
          </p:cNvPr>
          <p:cNvSpPr/>
          <p:nvPr/>
        </p:nvSpPr>
        <p:spPr>
          <a:xfrm rot="16200000">
            <a:off x="7099366" y="321557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Right 19">
            <a:extLst>
              <a:ext uri="{FF2B5EF4-FFF2-40B4-BE49-F238E27FC236}">
                <a16:creationId xmlns:a16="http://schemas.microsoft.com/office/drawing/2014/main" id="{81EC2B1A-363B-CC8C-317A-EDE06EA8B194}"/>
              </a:ext>
            </a:extLst>
          </p:cNvPr>
          <p:cNvSpPr/>
          <p:nvPr/>
        </p:nvSpPr>
        <p:spPr>
          <a:xfrm rot="16200000">
            <a:off x="3861452" y="460459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20">
            <a:extLst>
              <a:ext uri="{FF2B5EF4-FFF2-40B4-BE49-F238E27FC236}">
                <a16:creationId xmlns:a16="http://schemas.microsoft.com/office/drawing/2014/main" id="{06297740-4E27-F30C-1AA4-A52D02D3EF33}"/>
              </a:ext>
            </a:extLst>
          </p:cNvPr>
          <p:cNvSpPr/>
          <p:nvPr/>
        </p:nvSpPr>
        <p:spPr>
          <a:xfrm rot="5400000" flipV="1">
            <a:off x="8716987" y="462784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21">
            <a:extLst>
              <a:ext uri="{FF2B5EF4-FFF2-40B4-BE49-F238E27FC236}">
                <a16:creationId xmlns:a16="http://schemas.microsoft.com/office/drawing/2014/main" id="{C83405F2-0A5B-3807-43F2-482DE3830383}"/>
              </a:ext>
            </a:extLst>
          </p:cNvPr>
          <p:cNvSpPr/>
          <p:nvPr/>
        </p:nvSpPr>
        <p:spPr>
          <a:xfrm rot="5400000" flipV="1">
            <a:off x="7106254" y="5439200"/>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Google Shape;693;p35">
            <a:extLst>
              <a:ext uri="{FF2B5EF4-FFF2-40B4-BE49-F238E27FC236}">
                <a16:creationId xmlns:a16="http://schemas.microsoft.com/office/drawing/2014/main" id="{07DFBD24-1CD2-D7DA-4CD1-10A55E872984}"/>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25" name="Google Shape;690;p35">
            <a:extLst>
              <a:ext uri="{FF2B5EF4-FFF2-40B4-BE49-F238E27FC236}">
                <a16:creationId xmlns:a16="http://schemas.microsoft.com/office/drawing/2014/main" id="{AE5ACE12-804A-E038-914D-0DE7F521C87E}"/>
              </a:ext>
            </a:extLst>
          </p:cNvPr>
          <p:cNvSpPr/>
          <p:nvPr/>
        </p:nvSpPr>
        <p:spPr>
          <a:xfrm>
            <a:off x="628899" y="3477150"/>
            <a:ext cx="10698480" cy="274320"/>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691;p35">
            <a:extLst>
              <a:ext uri="{FF2B5EF4-FFF2-40B4-BE49-F238E27FC236}">
                <a16:creationId xmlns:a16="http://schemas.microsoft.com/office/drawing/2014/main" id="{4C98C638-5720-1D78-6D6D-EB634DDEB22B}"/>
              </a:ext>
            </a:extLst>
          </p:cNvPr>
          <p:cNvSpPr/>
          <p:nvPr/>
        </p:nvSpPr>
        <p:spPr>
          <a:xfrm>
            <a:off x="1117600" y="3781449"/>
            <a:ext cx="10076548" cy="186537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28" name="Google Shape;692;p35">
            <a:extLst>
              <a:ext uri="{FF2B5EF4-FFF2-40B4-BE49-F238E27FC236}">
                <a16:creationId xmlns:a16="http://schemas.microsoft.com/office/drawing/2014/main" id="{CDDE57B8-4AFF-F7AC-358B-E7537A0CBBD6}"/>
              </a:ext>
            </a:extLst>
          </p:cNvPr>
          <p:cNvSpPr/>
          <p:nvPr/>
        </p:nvSpPr>
        <p:spPr>
          <a:xfrm>
            <a:off x="5245100" y="3781449"/>
            <a:ext cx="5644574" cy="166797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There was a decline in the proportion of principals</a:t>
            </a:r>
            <a:r>
              <a:rPr lang="en-US" sz="2000">
                <a:solidFill>
                  <a:schemeClr val="dk1"/>
                </a:solidFill>
                <a:latin typeface="Calibri"/>
                <a:ea typeface="Calibri"/>
                <a:cs typeface="Calibri"/>
                <a:sym typeface="Calibri"/>
              </a:rPr>
              <a:t>, as expected after school closures. There were no other major changes to the proportions of educators at different levels of management.</a:t>
            </a:r>
            <a:endParaRPr/>
          </a:p>
        </p:txBody>
      </p:sp>
      <p:sp>
        <p:nvSpPr>
          <p:cNvPr id="29" name="Google Shape;694;p35">
            <a:extLst>
              <a:ext uri="{FF2B5EF4-FFF2-40B4-BE49-F238E27FC236}">
                <a16:creationId xmlns:a16="http://schemas.microsoft.com/office/drawing/2014/main" id="{A00ADF30-65A9-2E0D-B697-8348D1FA63D9}"/>
              </a:ext>
            </a:extLst>
          </p:cNvPr>
          <p:cNvSpPr/>
          <p:nvPr/>
        </p:nvSpPr>
        <p:spPr>
          <a:xfrm>
            <a:off x="8863839" y="5667667"/>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695;p35">
            <a:extLst>
              <a:ext uri="{FF2B5EF4-FFF2-40B4-BE49-F238E27FC236}">
                <a16:creationId xmlns:a16="http://schemas.microsoft.com/office/drawing/2014/main" id="{8CF9A989-9EBB-C401-ED06-DCE61C6DB9C8}"/>
              </a:ext>
            </a:extLst>
          </p:cNvPr>
          <p:cNvSpPr/>
          <p:nvPr/>
        </p:nvSpPr>
        <p:spPr>
          <a:xfrm>
            <a:off x="1250831" y="3150653"/>
            <a:ext cx="10076548" cy="296518"/>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89081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6"/>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Implications on appointments, class sizes and small schools </a:t>
            </a:r>
            <a:endParaRPr/>
          </a:p>
        </p:txBody>
      </p:sp>
      <p:sp>
        <p:nvSpPr>
          <p:cNvPr id="701" name="Google Shape;701;p36"/>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702" name="Google Shape;702;p3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7"/>
          <p:cNvSpPr txBox="1">
            <a:spLocks noGrp="1"/>
          </p:cNvSpPr>
          <p:nvPr>
            <p:ph type="title"/>
          </p:nvPr>
        </p:nvSpPr>
        <p:spPr>
          <a:xfrm>
            <a:off x="422031" y="792487"/>
            <a:ext cx="7276709" cy="95190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solidFill>
                  <a:schemeClr val="dk1"/>
                </a:solidFill>
              </a:rPr>
              <a:t>Projected increase in appointments</a:t>
            </a:r>
            <a:endParaRPr/>
          </a:p>
        </p:txBody>
      </p:sp>
      <p:sp>
        <p:nvSpPr>
          <p:cNvPr id="709" name="Google Shape;709;p37"/>
          <p:cNvSpPr/>
          <p:nvPr/>
        </p:nvSpPr>
        <p:spPr>
          <a:xfrm>
            <a:off x="1201015" y="2034248"/>
            <a:ext cx="3061423" cy="147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6"/>
                </a:solidFill>
                <a:latin typeface="Calibri"/>
                <a:ea typeface="Calibri"/>
                <a:cs typeface="Calibri"/>
                <a:sym typeface="Calibri"/>
              </a:rPr>
              <a:t>~300</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Additional educators will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need to be appointed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annually</a:t>
            </a:r>
            <a:endParaRPr/>
          </a:p>
        </p:txBody>
      </p:sp>
      <p:sp>
        <p:nvSpPr>
          <p:cNvPr id="710" name="Google Shape;710;p37"/>
          <p:cNvSpPr/>
          <p:nvPr/>
        </p:nvSpPr>
        <p:spPr>
          <a:xfrm>
            <a:off x="549984" y="5431597"/>
            <a:ext cx="3025790"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00000"/>
                </a:solidFill>
                <a:latin typeface="Calibri"/>
                <a:ea typeface="Calibri"/>
                <a:cs typeface="Calibri"/>
                <a:sym typeface="Calibri"/>
              </a:rPr>
              <a:t>Mean number of annual joiners over the period 2012 - 2021</a:t>
            </a:r>
            <a:endParaRPr/>
          </a:p>
        </p:txBody>
      </p:sp>
      <p:sp>
        <p:nvSpPr>
          <p:cNvPr id="711" name="Google Shape;711;p37"/>
          <p:cNvSpPr/>
          <p:nvPr/>
        </p:nvSpPr>
        <p:spPr>
          <a:xfrm>
            <a:off x="4064000" y="5431597"/>
            <a:ext cx="3874800"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00000"/>
                </a:solidFill>
                <a:latin typeface="Calibri"/>
                <a:ea typeface="Calibri"/>
                <a:cs typeface="Calibri"/>
                <a:sym typeface="Calibri"/>
              </a:rPr>
              <a:t>Projected mean number of annual joiners needed from 2026 – 2030 assuming a constant workforce</a:t>
            </a:r>
            <a:endParaRPr/>
          </a:p>
        </p:txBody>
      </p:sp>
      <p:sp>
        <p:nvSpPr>
          <p:cNvPr id="712" name="Google Shape;712;p37"/>
          <p:cNvSpPr/>
          <p:nvPr/>
        </p:nvSpPr>
        <p:spPr>
          <a:xfrm>
            <a:off x="8616228" y="855972"/>
            <a:ext cx="3035105" cy="502412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Increase in expected annual appointments over the period of ~2026– 2030. This is mostly due to retirement (the province has a large proportion of older educators)</a:t>
            </a:r>
            <a:endParaRPr/>
          </a:p>
          <a:p>
            <a:pPr marL="0" marR="0" lvl="0" indent="0" algn="l" rtl="0">
              <a:spcBef>
                <a:spcPts val="0"/>
              </a:spcBef>
              <a:spcAft>
                <a:spcPts val="0"/>
              </a:spcAft>
              <a:buNone/>
            </a:pPr>
            <a:endParaRPr sz="21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Given possible further school rationalisation, there needs to be careful management of appointments</a:t>
            </a:r>
            <a:endParaRPr/>
          </a:p>
          <a:p>
            <a:pPr marL="285750" marR="0" lvl="0" indent="-152400" algn="l" rtl="0">
              <a:spcBef>
                <a:spcPts val="0"/>
              </a:spcBef>
              <a:spcAft>
                <a:spcPts val="0"/>
              </a:spcAft>
              <a:buClr>
                <a:schemeClr val="dk1"/>
              </a:buClr>
              <a:buSzPts val="2100"/>
              <a:buFont typeface="Arial"/>
              <a:buNone/>
            </a:pPr>
            <a:endParaRPr sz="2100">
              <a:solidFill>
                <a:schemeClr val="lt1"/>
              </a:solidFill>
              <a:latin typeface="Calibri"/>
              <a:ea typeface="Calibri"/>
              <a:cs typeface="Calibri"/>
              <a:sym typeface="Calibri"/>
            </a:endParaRPr>
          </a:p>
        </p:txBody>
      </p:sp>
      <p:grpSp>
        <p:nvGrpSpPr>
          <p:cNvPr id="713" name="Google Shape;713;p37"/>
          <p:cNvGrpSpPr/>
          <p:nvPr/>
        </p:nvGrpSpPr>
        <p:grpSpPr>
          <a:xfrm>
            <a:off x="1022170" y="3017334"/>
            <a:ext cx="5918018" cy="2332257"/>
            <a:chOff x="1022170" y="2724150"/>
            <a:chExt cx="5918018" cy="2696474"/>
          </a:xfrm>
        </p:grpSpPr>
        <p:sp>
          <p:nvSpPr>
            <p:cNvPr id="714" name="Google Shape;714;p37"/>
            <p:cNvSpPr/>
            <p:nvPr/>
          </p:nvSpPr>
          <p:spPr>
            <a:xfrm>
              <a:off x="1022170" y="3634162"/>
              <a:ext cx="1940633" cy="1786462"/>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1 513</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715" name="Google Shape;715;p37"/>
            <p:cNvSpPr/>
            <p:nvPr/>
          </p:nvSpPr>
          <p:spPr>
            <a:xfrm>
              <a:off x="4999555" y="2724150"/>
              <a:ext cx="1940633" cy="2679693"/>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~1 800</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716" name="Google Shape;716;p37"/>
            <p:cNvSpPr/>
            <p:nvPr/>
          </p:nvSpPr>
          <p:spPr>
            <a:xfrm rot="-1555997">
              <a:off x="3355619" y="3117933"/>
              <a:ext cx="1096744" cy="273396"/>
            </a:xfrm>
            <a:prstGeom prst="rightArrow">
              <a:avLst>
                <a:gd name="adj1" fmla="val 35640"/>
                <a:gd name="adj2" fmla="val 50000"/>
              </a:avLst>
            </a:prstGeom>
            <a:solidFill>
              <a:srgbClr val="59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717" name="Google Shape;717;p37"/>
          <p:cNvCxnSpPr/>
          <p:nvPr/>
        </p:nvCxnSpPr>
        <p:spPr>
          <a:xfrm rot="10800000" flipH="1">
            <a:off x="1022170" y="5362175"/>
            <a:ext cx="5918018" cy="21162"/>
          </a:xfrm>
          <a:prstGeom prst="straightConnector1">
            <a:avLst/>
          </a:prstGeom>
          <a:noFill/>
          <a:ln w="9525" cap="flat" cmpd="sng">
            <a:solidFill>
              <a:schemeClr val="dk1"/>
            </a:solidFill>
            <a:prstDash val="solid"/>
            <a:miter lim="800000"/>
            <a:headEnd type="none" w="sm" len="sm"/>
            <a:tailEnd type="none" w="sm" len="sm"/>
          </a:ln>
        </p:spPr>
      </p:cxnSp>
      <p:sp>
        <p:nvSpPr>
          <p:cNvPr id="718" name="Google Shape;718;p3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Learner-public educator ratios (‘12 &amp; ’21)</a:t>
            </a:r>
            <a:endParaRPr/>
          </a:p>
        </p:txBody>
      </p:sp>
      <p:sp>
        <p:nvSpPr>
          <p:cNvPr id="724" name="Google Shape;724;p38"/>
          <p:cNvSpPr txBox="1"/>
          <p:nvPr/>
        </p:nvSpPr>
        <p:spPr>
          <a:xfrm>
            <a:off x="1208819" y="1842058"/>
            <a:ext cx="760539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dirty="0">
                <a:solidFill>
                  <a:srgbClr val="44546A"/>
                </a:solidFill>
                <a:latin typeface="Times New Roman"/>
                <a:ea typeface="Times New Roman"/>
                <a:cs typeface="Times New Roman"/>
                <a:sym typeface="Times New Roman"/>
              </a:rPr>
              <a:t>National and provincial learner-to-public-educator ratios in 2012 and 2021, grades 1 to 12 in public ordinary schools in South Africa</a:t>
            </a:r>
            <a:endParaRPr sz="1800" i="1" dirty="0">
              <a:solidFill>
                <a:srgbClr val="44546A"/>
              </a:solidFill>
              <a:latin typeface="Times New Roman"/>
              <a:ea typeface="Times New Roman"/>
              <a:cs typeface="Times New Roman"/>
              <a:sym typeface="Times New Roman"/>
            </a:endParaRPr>
          </a:p>
        </p:txBody>
      </p:sp>
      <p:pic>
        <p:nvPicPr>
          <p:cNvPr id="725" name="Google Shape;725;p38"/>
          <p:cNvPicPr preferRelativeResize="0"/>
          <p:nvPr/>
        </p:nvPicPr>
        <p:blipFill rotWithShape="1">
          <a:blip r:embed="rId3">
            <a:alphaModFix/>
          </a:blip>
          <a:srcRect t="7155"/>
          <a:stretch/>
        </p:blipFill>
        <p:spPr>
          <a:xfrm>
            <a:off x="1208821" y="2488389"/>
            <a:ext cx="7755298" cy="3854452"/>
          </a:xfrm>
          <a:prstGeom prst="rect">
            <a:avLst/>
          </a:prstGeom>
          <a:noFill/>
          <a:ln>
            <a:noFill/>
          </a:ln>
        </p:spPr>
      </p:pic>
      <p:sp>
        <p:nvSpPr>
          <p:cNvPr id="726" name="Google Shape;726;p38"/>
          <p:cNvSpPr/>
          <p:nvPr/>
        </p:nvSpPr>
        <p:spPr>
          <a:xfrm>
            <a:off x="9202635" y="1974983"/>
            <a:ext cx="2539583" cy="385445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LE ratio rose steeply from 24.1 to 30.0 learners per educator in the FS between 2012 and 2021;  more than the national average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This increase was as a result of school </a:t>
            </a:r>
            <a:r>
              <a:rPr lang="en-US" sz="1800" dirty="0" err="1">
                <a:solidFill>
                  <a:schemeClr val="dk1"/>
                </a:solidFill>
                <a:latin typeface="Calibri"/>
                <a:ea typeface="Calibri"/>
                <a:cs typeface="Calibri"/>
                <a:sym typeface="Calibri"/>
              </a:rPr>
              <a:t>rationalisation</a:t>
            </a:r>
            <a:r>
              <a:rPr lang="en-US" sz="1800" dirty="0">
                <a:solidFill>
                  <a:schemeClr val="dk1"/>
                </a:solidFill>
                <a:latin typeface="Calibri"/>
                <a:ea typeface="Calibri"/>
                <a:cs typeface="Calibri"/>
                <a:sym typeface="Calibri"/>
              </a:rPr>
              <a:t>, where many of the schools that closed  were small schools</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727" name="Google Shape;727;p38"/>
          <p:cNvSpPr/>
          <p:nvPr/>
        </p:nvSpPr>
        <p:spPr>
          <a:xfrm>
            <a:off x="631709" y="632624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a:t>
            </a:r>
            <a:endParaRPr/>
          </a:p>
        </p:txBody>
      </p:sp>
      <p:sp>
        <p:nvSpPr>
          <p:cNvPr id="728" name="Google Shape;728;p3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729" name="Google Shape;729;p38"/>
          <p:cNvSpPr/>
          <p:nvPr/>
        </p:nvSpPr>
        <p:spPr>
          <a:xfrm>
            <a:off x="2640037" y="2512703"/>
            <a:ext cx="5439661" cy="3044873"/>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730" name="Google Shape;730;p38"/>
          <p:cNvSpPr/>
          <p:nvPr/>
        </p:nvSpPr>
        <p:spPr>
          <a:xfrm>
            <a:off x="321607" y="5692506"/>
            <a:ext cx="1394039" cy="573149"/>
          </a:xfrm>
          <a:prstGeom prst="roundRect">
            <a:avLst>
              <a:gd name="adj" fmla="val 16667"/>
            </a:avLst>
          </a:prstGeom>
          <a:solidFill>
            <a:srgbClr val="3F3F3F">
              <a:alpha val="6941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Excl. SGB teachers</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9"/>
          <p:cNvSpPr txBox="1">
            <a:spLocks noGrp="1"/>
          </p:cNvSpPr>
          <p:nvPr>
            <p:ph type="title"/>
          </p:nvPr>
        </p:nvSpPr>
        <p:spPr>
          <a:xfrm>
            <a:off x="663000" y="357250"/>
            <a:ext cx="8568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Grade 3 class sizes </a:t>
            </a:r>
            <a:endParaRPr/>
          </a:p>
          <a:p>
            <a:pPr marL="0" lvl="0" indent="0" algn="l" rtl="0">
              <a:lnSpc>
                <a:spcPct val="90000"/>
              </a:lnSpc>
              <a:spcBef>
                <a:spcPts val="0"/>
              </a:spcBef>
              <a:spcAft>
                <a:spcPts val="0"/>
              </a:spcAft>
              <a:buClr>
                <a:schemeClr val="dk1"/>
              </a:buClr>
              <a:buSzPts val="3800"/>
              <a:buFont typeface="Cambria"/>
              <a:buNone/>
            </a:pPr>
            <a:r>
              <a:rPr lang="en-US" sz="3800"/>
              <a:t>(2017/18 School Monitoring Survey)</a:t>
            </a:r>
            <a:r>
              <a:rPr lang="en-US" sz="4100"/>
              <a:t> </a:t>
            </a:r>
            <a:endParaRPr sz="4100"/>
          </a:p>
        </p:txBody>
      </p:sp>
      <p:pic>
        <p:nvPicPr>
          <p:cNvPr id="737" name="Google Shape;737;p39"/>
          <p:cNvPicPr preferRelativeResize="0"/>
          <p:nvPr/>
        </p:nvPicPr>
        <p:blipFill rotWithShape="1">
          <a:blip r:embed="rId3">
            <a:alphaModFix/>
          </a:blip>
          <a:srcRect/>
          <a:stretch/>
        </p:blipFill>
        <p:spPr>
          <a:xfrm>
            <a:off x="698425" y="1811775"/>
            <a:ext cx="8460531" cy="4862374"/>
          </a:xfrm>
          <a:prstGeom prst="rect">
            <a:avLst/>
          </a:prstGeom>
          <a:noFill/>
          <a:ln>
            <a:noFill/>
          </a:ln>
        </p:spPr>
      </p:pic>
      <p:sp>
        <p:nvSpPr>
          <p:cNvPr id="738" name="Google Shape;738;p39"/>
          <p:cNvSpPr/>
          <p:nvPr/>
        </p:nvSpPr>
        <p:spPr>
          <a:xfrm>
            <a:off x="9158950" y="0"/>
            <a:ext cx="3094200" cy="6858000"/>
          </a:xfrm>
          <a:prstGeom prst="rect">
            <a:avLst/>
          </a:prstGeom>
          <a:solidFill>
            <a:srgbClr val="550000"/>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739" name="Google Shape;739;p39"/>
          <p:cNvSpPr txBox="1"/>
          <p:nvPr/>
        </p:nvSpPr>
        <p:spPr>
          <a:xfrm>
            <a:off x="9388900" y="482800"/>
            <a:ext cx="2803200" cy="6510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Post-provisioning </a:t>
            </a:r>
            <a:r>
              <a:rPr lang="en-US" sz="2000" i="1">
                <a:solidFill>
                  <a:schemeClr val="lt1"/>
                </a:solidFill>
                <a:latin typeface="Calibri"/>
                <a:ea typeface="Calibri"/>
                <a:cs typeface="Calibri"/>
                <a:sym typeface="Calibri"/>
              </a:rPr>
              <a:t>guidelines </a:t>
            </a:r>
            <a:r>
              <a:rPr lang="en-US" sz="2000">
                <a:solidFill>
                  <a:schemeClr val="lt1"/>
                </a:solidFill>
                <a:latin typeface="Calibri"/>
                <a:ea typeface="Calibri"/>
                <a:cs typeface="Calibri"/>
                <a:sym typeface="Calibri"/>
              </a:rPr>
              <a:t>- Class sizes should not exceed 35 in Grade 3. </a:t>
            </a:r>
            <a:endParaRPr sz="20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of learners in grade 3 classes &gt; 40: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48% in SA, 56% in FS</a:t>
            </a:r>
            <a:endParaRPr sz="16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of learners in grade 3 classes &gt; 50: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17% in SA, ~16% in FS</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900"/>
              <a:buFont typeface="Calibri"/>
              <a:buNone/>
            </a:pPr>
            <a:endParaRPr sz="9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of learners in grade 3 classes &gt; 60: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6% in SA, ~1% in FS</a:t>
            </a:r>
            <a:endParaRPr sz="9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100"/>
              <a:buFont typeface="Times New Roman"/>
              <a:buNone/>
            </a:pPr>
            <a:r>
              <a:rPr lang="en-US" sz="1100">
                <a:solidFill>
                  <a:schemeClr val="lt1"/>
                </a:solidFill>
                <a:latin typeface="Times New Roman"/>
                <a:ea typeface="Times New Roman"/>
                <a:cs typeface="Times New Roman"/>
                <a:sym typeface="Times New Roman"/>
              </a:rPr>
              <a:t>Note: Nationally, grade 3 enrolment numbers had been rising since about 2011 and peaked in 2017 before starting to decline slightly, stabilising at about 1,1 million in 2021 (Gustafsson 2022a, p10-11). Holding other things constant, grade 3 class sizes will be similar or slightly smaller in 2022 than what is seen in these 2017/18 SMS estimates. </a:t>
            </a:r>
            <a:endParaRPr sz="1800">
              <a:solidFill>
                <a:schemeClr val="dk1"/>
              </a:solidFill>
              <a:latin typeface="Calibri"/>
              <a:ea typeface="Calibri"/>
              <a:cs typeface="Calibri"/>
              <a:sym typeface="Calibri"/>
            </a:endParaRPr>
          </a:p>
        </p:txBody>
      </p:sp>
      <p:sp>
        <p:nvSpPr>
          <p:cNvPr id="740" name="Google Shape;740;p3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t>Introduction (3)</a:t>
            </a:r>
            <a:endParaRPr/>
          </a:p>
        </p:txBody>
      </p:sp>
      <p:graphicFrame>
        <p:nvGraphicFramePr>
          <p:cNvPr id="291" name="Google Shape;291;p4"/>
          <p:cNvGraphicFramePr/>
          <p:nvPr/>
        </p:nvGraphicFramePr>
        <p:xfrm>
          <a:off x="838200" y="2085755"/>
          <a:ext cx="10515600" cy="3940291"/>
        </p:xfrm>
        <a:graphic>
          <a:graphicData uri="http://schemas.openxmlformats.org/drawingml/2006/chart">
            <c:chart xmlns:c="http://schemas.openxmlformats.org/drawingml/2006/chart" xmlns:r="http://schemas.openxmlformats.org/officeDocument/2006/relationships" r:id="rId3"/>
          </a:graphicData>
        </a:graphic>
      </p:graphicFrame>
      <p:sp>
        <p:nvSpPr>
          <p:cNvPr id="292" name="Google Shape;292;p4"/>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0" i="1" u="none" strike="noStrike" cap="none">
                <a:solidFill>
                  <a:schemeClr val="dk1"/>
                </a:solidFill>
                <a:latin typeface="Arial"/>
                <a:ea typeface="Arial"/>
                <a:cs typeface="Arial"/>
                <a:sym typeface="Arial"/>
              </a:rPr>
              <a:t>Source: Anonymised PERSAL data from 2021, only educators (Rank 60 000 – 69 999) are considered. ECD practitioners, TVET lecturers and ABET teachers were removed.  </a:t>
            </a:r>
            <a:endParaRPr/>
          </a:p>
        </p:txBody>
      </p:sp>
      <p:sp>
        <p:nvSpPr>
          <p:cNvPr id="293" name="Google Shape;293;p4"/>
          <p:cNvSpPr/>
          <p:nvPr/>
        </p:nvSpPr>
        <p:spPr>
          <a:xfrm>
            <a:off x="1753850" y="1765637"/>
            <a:ext cx="8529402" cy="3950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Educator age distribution in 2012 &amp; 2021 in SA</a:t>
            </a:r>
            <a:endParaRPr sz="2400">
              <a:solidFill>
                <a:schemeClr val="dk1"/>
              </a:solidFill>
              <a:latin typeface="Arial"/>
              <a:ea typeface="Arial"/>
              <a:cs typeface="Arial"/>
              <a:sym typeface="Arial"/>
            </a:endParaRPr>
          </a:p>
        </p:txBody>
      </p:sp>
      <p:cxnSp>
        <p:nvCxnSpPr>
          <p:cNvPr id="294" name="Google Shape;294;p4"/>
          <p:cNvCxnSpPr/>
          <p:nvPr/>
        </p:nvCxnSpPr>
        <p:spPr>
          <a:xfrm>
            <a:off x="7270230" y="2878111"/>
            <a:ext cx="0" cy="2075688"/>
          </a:xfrm>
          <a:prstGeom prst="straightConnector1">
            <a:avLst/>
          </a:prstGeom>
          <a:noFill/>
          <a:ln w="19050" cap="flat" cmpd="sng">
            <a:solidFill>
              <a:srgbClr val="E6471C"/>
            </a:solidFill>
            <a:prstDash val="dash"/>
            <a:round/>
            <a:headEnd type="none" w="sm" len="sm"/>
            <a:tailEnd type="none" w="sm" len="sm"/>
          </a:ln>
        </p:spPr>
      </p:cxnSp>
      <p:cxnSp>
        <p:nvCxnSpPr>
          <p:cNvPr id="295" name="Google Shape;295;p4"/>
          <p:cNvCxnSpPr/>
          <p:nvPr/>
        </p:nvCxnSpPr>
        <p:spPr>
          <a:xfrm>
            <a:off x="8666814" y="2878111"/>
            <a:ext cx="0" cy="2075688"/>
          </a:xfrm>
          <a:prstGeom prst="straightConnector1">
            <a:avLst/>
          </a:prstGeom>
          <a:noFill/>
          <a:ln w="19050" cap="flat" cmpd="sng">
            <a:solidFill>
              <a:srgbClr val="0070C0"/>
            </a:solidFill>
            <a:prstDash val="dash"/>
            <a:round/>
            <a:headEnd type="none" w="sm" len="sm"/>
            <a:tailEnd type="none" w="sm" len="sm"/>
          </a:ln>
        </p:spPr>
      </p:cxnSp>
      <p:sp>
        <p:nvSpPr>
          <p:cNvPr id="296" name="Google Shape;296;p4"/>
          <p:cNvSpPr/>
          <p:nvPr/>
        </p:nvSpPr>
        <p:spPr>
          <a:xfrm>
            <a:off x="7285220" y="2578308"/>
            <a:ext cx="1364100" cy="168640"/>
          </a:xfrm>
          <a:prstGeom prst="rightArrow">
            <a:avLst>
              <a:gd name="adj1" fmla="val 50000"/>
              <a:gd name="adj2" fmla="val 50000"/>
            </a:avLst>
          </a:prstGeom>
          <a:solidFill>
            <a:srgbClr val="A5A5A5"/>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 name="Google Shape;297;p4"/>
          <p:cNvSpPr/>
          <p:nvPr/>
        </p:nvSpPr>
        <p:spPr>
          <a:xfrm>
            <a:off x="9114021" y="2085755"/>
            <a:ext cx="2084879" cy="7923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595959"/>
                </a:solidFill>
                <a:latin typeface="Arial"/>
                <a:ea typeface="Arial"/>
                <a:cs typeface="Arial"/>
                <a:sym typeface="Arial"/>
              </a:rPr>
              <a:t>Peak in age shifted from 46 years to 53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40"/>
          <p:cNvSpPr txBox="1">
            <a:spLocks noGrp="1"/>
          </p:cNvSpPr>
          <p:nvPr>
            <p:ph type="title"/>
          </p:nvPr>
        </p:nvSpPr>
        <p:spPr>
          <a:xfrm>
            <a:off x="681625" y="365125"/>
            <a:ext cx="7341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Largest classes - School Monitoring Survey 2017/18</a:t>
            </a:r>
            <a:endParaRPr/>
          </a:p>
        </p:txBody>
      </p:sp>
      <p:sp>
        <p:nvSpPr>
          <p:cNvPr id="746" name="Google Shape;746;p40"/>
          <p:cNvSpPr txBox="1"/>
          <p:nvPr/>
        </p:nvSpPr>
        <p:spPr>
          <a:xfrm>
            <a:off x="693800" y="1897447"/>
            <a:ext cx="7425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4546A"/>
              </a:buClr>
              <a:buSzPts val="1600"/>
              <a:buFont typeface="Calibri"/>
              <a:buNone/>
            </a:pPr>
            <a:r>
              <a:rPr lang="en-US" sz="1600">
                <a:solidFill>
                  <a:srgbClr val="44546A"/>
                </a:solidFill>
                <a:latin typeface="Calibri"/>
                <a:ea typeface="Calibri"/>
                <a:cs typeface="Calibri"/>
                <a:sym typeface="Calibri"/>
              </a:rPr>
              <a:t>Percentage of grade 6 learners in schools with an educator reporting that their </a:t>
            </a:r>
            <a:r>
              <a:rPr lang="en-US" sz="1600" b="1">
                <a:solidFill>
                  <a:srgbClr val="44546A"/>
                </a:solidFill>
                <a:latin typeface="Calibri"/>
                <a:ea typeface="Calibri"/>
                <a:cs typeface="Calibri"/>
                <a:sym typeface="Calibri"/>
              </a:rPr>
              <a:t>largest </a:t>
            </a:r>
            <a:r>
              <a:rPr lang="en-US" sz="1600">
                <a:solidFill>
                  <a:srgbClr val="44546A"/>
                </a:solidFill>
                <a:latin typeface="Calibri"/>
                <a:ea typeface="Calibri"/>
                <a:cs typeface="Calibri"/>
                <a:sym typeface="Calibri"/>
              </a:rPr>
              <a:t>class is in the following class size category, disaggregated by province (SMS 2017/18)</a:t>
            </a:r>
            <a:endParaRPr sz="1600">
              <a:solidFill>
                <a:srgbClr val="44546A"/>
              </a:solidFill>
              <a:latin typeface="Calibri"/>
              <a:ea typeface="Calibri"/>
              <a:cs typeface="Calibri"/>
              <a:sym typeface="Calibri"/>
            </a:endParaRPr>
          </a:p>
        </p:txBody>
      </p:sp>
      <p:sp>
        <p:nvSpPr>
          <p:cNvPr id="747" name="Google Shape;747;p40"/>
          <p:cNvSpPr/>
          <p:nvPr/>
        </p:nvSpPr>
        <p:spPr>
          <a:xfrm>
            <a:off x="438400" y="6375925"/>
            <a:ext cx="7149600" cy="383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 using School Monitoring Survey 2017/18 (953 schools, learner weighted). </a:t>
            </a:r>
            <a:endParaRPr sz="1800">
              <a:solidFill>
                <a:schemeClr val="dk1"/>
              </a:solidFill>
              <a:latin typeface="Calibri"/>
              <a:ea typeface="Calibri"/>
              <a:cs typeface="Calibri"/>
              <a:sym typeface="Calibri"/>
            </a:endParaRPr>
          </a:p>
        </p:txBody>
      </p:sp>
      <p:sp>
        <p:nvSpPr>
          <p:cNvPr id="748" name="Google Shape;748;p40"/>
          <p:cNvSpPr/>
          <p:nvPr/>
        </p:nvSpPr>
        <p:spPr>
          <a:xfrm>
            <a:off x="8214975" y="0"/>
            <a:ext cx="39771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49" name="Google Shape;749;p40"/>
          <p:cNvSpPr/>
          <p:nvPr/>
        </p:nvSpPr>
        <p:spPr>
          <a:xfrm>
            <a:off x="8437875" y="829403"/>
            <a:ext cx="3531300" cy="548304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500"/>
              <a:buFont typeface="Arial"/>
              <a:buChar char="•"/>
            </a:pPr>
            <a:r>
              <a:rPr lang="en-US" sz="2400">
                <a:solidFill>
                  <a:schemeClr val="lt1"/>
                </a:solidFill>
                <a:latin typeface="Calibri"/>
                <a:ea typeface="Calibri"/>
                <a:cs typeface="Calibri"/>
                <a:sym typeface="Calibri"/>
              </a:rPr>
              <a:t>In 2017/18, the FS was one of four provinces where the proportion of Gr6 learners in schools with </a:t>
            </a:r>
            <a:r>
              <a:rPr lang="en-US" sz="2400" b="1">
                <a:solidFill>
                  <a:schemeClr val="lt1"/>
                </a:solidFill>
                <a:latin typeface="Calibri"/>
                <a:ea typeface="Calibri"/>
                <a:cs typeface="Calibri"/>
                <a:sym typeface="Calibri"/>
              </a:rPr>
              <a:t>large</a:t>
            </a:r>
            <a:r>
              <a:rPr lang="en-US" sz="2400">
                <a:solidFill>
                  <a:schemeClr val="lt1"/>
                </a:solidFill>
                <a:latin typeface="Calibri"/>
                <a:ea typeface="Calibri"/>
                <a:cs typeface="Calibri"/>
                <a:sym typeface="Calibri"/>
              </a:rPr>
              <a:t> classes (&gt;50 learners) was above 40%</a:t>
            </a:r>
            <a:endParaRPr sz="24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endParaRPr sz="14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500"/>
              <a:buFont typeface="Arial"/>
              <a:buChar char="•"/>
            </a:pPr>
            <a:r>
              <a:rPr lang="en-US" sz="2400">
                <a:solidFill>
                  <a:schemeClr val="lt1"/>
                </a:solidFill>
                <a:latin typeface="Calibri"/>
                <a:ea typeface="Calibri"/>
                <a:cs typeface="Calibri"/>
                <a:sym typeface="Calibri"/>
              </a:rPr>
              <a:t>A further deterioration of the LE ratio will drive up class size and the number of large classes, negatively impacting quality and teacher motivation</a:t>
            </a:r>
            <a:endParaRPr sz="1800">
              <a:solidFill>
                <a:schemeClr val="lt1"/>
              </a:solidFill>
              <a:latin typeface="Calibri"/>
              <a:ea typeface="Calibri"/>
              <a:cs typeface="Calibri"/>
              <a:sym typeface="Calibri"/>
            </a:endParaRPr>
          </a:p>
        </p:txBody>
      </p:sp>
      <p:pic>
        <p:nvPicPr>
          <p:cNvPr id="750" name="Google Shape;750;p40"/>
          <p:cNvPicPr preferRelativeResize="0"/>
          <p:nvPr/>
        </p:nvPicPr>
        <p:blipFill rotWithShape="1">
          <a:blip r:embed="rId3">
            <a:alphaModFix/>
          </a:blip>
          <a:srcRect t="7984" b="9534"/>
          <a:stretch/>
        </p:blipFill>
        <p:spPr>
          <a:xfrm>
            <a:off x="359175" y="2529781"/>
            <a:ext cx="7425299" cy="3788119"/>
          </a:xfrm>
          <a:prstGeom prst="rect">
            <a:avLst/>
          </a:prstGeom>
          <a:noFill/>
          <a:ln>
            <a:noFill/>
          </a:ln>
        </p:spPr>
      </p:pic>
      <p:sp>
        <p:nvSpPr>
          <p:cNvPr id="751" name="Google Shape;751;p4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41"/>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Expected financial implications to 2030</a:t>
            </a:r>
            <a:endParaRPr/>
          </a:p>
        </p:txBody>
      </p:sp>
      <p:sp>
        <p:nvSpPr>
          <p:cNvPr id="757" name="Google Shape;757;p41"/>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758" name="Google Shape;758;p4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Unit cost drivers</a:t>
            </a:r>
            <a:endParaRPr/>
          </a:p>
        </p:txBody>
      </p:sp>
      <p:pic>
        <p:nvPicPr>
          <p:cNvPr id="764" name="Google Shape;764;p42"/>
          <p:cNvPicPr preferRelativeResize="0"/>
          <p:nvPr/>
        </p:nvPicPr>
        <p:blipFill rotWithShape="1">
          <a:blip r:embed="rId3">
            <a:alphaModFix/>
          </a:blip>
          <a:srcRect/>
          <a:stretch/>
        </p:blipFill>
        <p:spPr>
          <a:xfrm>
            <a:off x="1684020" y="1848518"/>
            <a:ext cx="8823960" cy="4644357"/>
          </a:xfrm>
          <a:prstGeom prst="rect">
            <a:avLst/>
          </a:prstGeom>
          <a:noFill/>
          <a:ln>
            <a:noFill/>
          </a:ln>
        </p:spPr>
      </p:pic>
      <p:sp>
        <p:nvSpPr>
          <p:cNvPr id="765" name="Google Shape;765;p4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43"/>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mbria"/>
              <a:buNone/>
            </a:pPr>
            <a:r>
              <a:rPr lang="en-US" sz="5400"/>
              <a:t>Real and nominal costs</a:t>
            </a:r>
            <a:endParaRPr/>
          </a:p>
        </p:txBody>
      </p:sp>
      <p:sp>
        <p:nvSpPr>
          <p:cNvPr id="771" name="Google Shape;771;p43"/>
          <p:cNvSpPr/>
          <p:nvPr/>
        </p:nvSpPr>
        <p:spPr>
          <a:xfrm>
            <a:off x="548640" y="2316480"/>
            <a:ext cx="7025640" cy="37490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a:solidFill>
                  <a:schemeClr val="lt1"/>
                </a:solidFill>
                <a:latin typeface="Calibri"/>
                <a:ea typeface="Calibri"/>
                <a:cs typeface="Calibri"/>
                <a:sym typeface="Calibri"/>
              </a:rPr>
              <a:t>A real increase in wages takes place when wages increase </a:t>
            </a:r>
            <a:r>
              <a:rPr lang="en-US" sz="4400" b="1">
                <a:solidFill>
                  <a:schemeClr val="lt1"/>
                </a:solidFill>
                <a:latin typeface="Calibri"/>
                <a:ea typeface="Calibri"/>
                <a:cs typeface="Calibri"/>
                <a:sym typeface="Calibri"/>
              </a:rPr>
              <a:t>above</a:t>
            </a:r>
            <a:r>
              <a:rPr lang="en-US" sz="4000" i="1">
                <a:solidFill>
                  <a:schemeClr val="lt1"/>
                </a:solidFill>
                <a:latin typeface="Calibri"/>
                <a:ea typeface="Calibri"/>
                <a:cs typeface="Calibri"/>
                <a:sym typeface="Calibri"/>
              </a:rPr>
              <a:t> the rate of inflation</a:t>
            </a:r>
            <a:endParaRPr/>
          </a:p>
          <a:p>
            <a:pPr marL="0" marR="0" lvl="0" indent="0" algn="ctr" rtl="0">
              <a:spcBef>
                <a:spcPts val="0"/>
              </a:spcBef>
              <a:spcAft>
                <a:spcPts val="0"/>
              </a:spcAft>
              <a:buNone/>
            </a:pPr>
            <a:endParaRPr sz="4000" i="1">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i="1">
                <a:solidFill>
                  <a:schemeClr val="lt1"/>
                </a:solidFill>
                <a:latin typeface="Calibri"/>
                <a:ea typeface="Calibri"/>
                <a:cs typeface="Calibri"/>
                <a:sym typeface="Calibri"/>
              </a:rPr>
              <a:t>Changes to real wages are an indicator of </a:t>
            </a:r>
            <a:r>
              <a:rPr lang="en-US" sz="4400" b="1">
                <a:solidFill>
                  <a:schemeClr val="lt1"/>
                </a:solidFill>
                <a:latin typeface="Calibri"/>
                <a:ea typeface="Calibri"/>
                <a:cs typeface="Calibri"/>
                <a:sym typeface="Calibri"/>
              </a:rPr>
              <a:t>purchasing power</a:t>
            </a:r>
            <a:endParaRPr sz="4000" b="1">
              <a:solidFill>
                <a:schemeClr val="lt1"/>
              </a:solidFill>
              <a:latin typeface="Calibri"/>
              <a:ea typeface="Calibri"/>
              <a:cs typeface="Calibri"/>
              <a:sym typeface="Calibri"/>
            </a:endParaRPr>
          </a:p>
        </p:txBody>
      </p:sp>
      <p:sp>
        <p:nvSpPr>
          <p:cNvPr id="772" name="Google Shape;772;p43"/>
          <p:cNvSpPr/>
          <p:nvPr/>
        </p:nvSpPr>
        <p:spPr>
          <a:xfrm>
            <a:off x="8793480" y="579126"/>
            <a:ext cx="3215640" cy="5958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Examples: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600">
                <a:solidFill>
                  <a:schemeClr val="dk1"/>
                </a:solidFill>
                <a:latin typeface="Calibri"/>
                <a:ea typeface="Calibri"/>
                <a:cs typeface="Calibri"/>
                <a:sym typeface="Calibri"/>
              </a:rPr>
              <a:t>In 2022 CPI was </a:t>
            </a:r>
            <a:r>
              <a:rPr lang="en-US" sz="2600" b="1">
                <a:solidFill>
                  <a:schemeClr val="dk1"/>
                </a:solidFill>
                <a:latin typeface="Calibri"/>
                <a:ea typeface="Calibri"/>
                <a:cs typeface="Calibri"/>
                <a:sym typeface="Calibri"/>
              </a:rPr>
              <a:t>7.2%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7.2%</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0%</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9%</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1.8%</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5%,</a:t>
            </a:r>
            <a:r>
              <a:rPr lang="en-US" sz="2300">
                <a:solidFill>
                  <a:schemeClr val="dk1"/>
                </a:solidFill>
                <a:latin typeface="Calibri"/>
                <a:ea typeface="Calibri"/>
                <a:cs typeface="Calibri"/>
                <a:sym typeface="Calibri"/>
              </a:rPr>
              <a:t> then real wages </a:t>
            </a:r>
            <a:r>
              <a:rPr lang="en-US" sz="2300" b="1" u="sng">
                <a:solidFill>
                  <a:schemeClr val="dk1"/>
                </a:solidFill>
                <a:latin typeface="Calibri"/>
                <a:ea typeface="Calibri"/>
                <a:cs typeface="Calibri"/>
                <a:sym typeface="Calibri"/>
              </a:rPr>
              <a:t>decrease</a:t>
            </a:r>
            <a:r>
              <a:rPr lang="en-US" sz="2300">
                <a:solidFill>
                  <a:schemeClr val="dk1"/>
                </a:solidFill>
                <a:latin typeface="Calibri"/>
                <a:ea typeface="Calibri"/>
                <a:cs typeface="Calibri"/>
                <a:sym typeface="Calibri"/>
              </a:rPr>
              <a:t> by 2.2%</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571500" marR="0" lvl="0" indent="-3937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773" name="Google Shape;773;p4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sp>
        <p:nvSpPr>
          <p:cNvPr id="779" name="Google Shape;779;p44"/>
          <p:cNvSpPr txBox="1"/>
          <p:nvPr/>
        </p:nvSpPr>
        <p:spPr>
          <a:xfrm>
            <a:off x="2084070" y="6283782"/>
            <a:ext cx="97840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a:t>
            </a:r>
            <a:endParaRPr sz="1050">
              <a:solidFill>
                <a:schemeClr val="dk1"/>
              </a:solidFill>
              <a:latin typeface="Calibri"/>
              <a:ea typeface="Calibri"/>
              <a:cs typeface="Calibri"/>
              <a:sym typeface="Calibri"/>
            </a:endParaRPr>
          </a:p>
        </p:txBody>
      </p:sp>
      <p:graphicFrame>
        <p:nvGraphicFramePr>
          <p:cNvPr id="780" name="Google Shape;780;p44"/>
          <p:cNvGraphicFramePr/>
          <p:nvPr/>
        </p:nvGraphicFramePr>
        <p:xfrm>
          <a:off x="498621" y="2135288"/>
          <a:ext cx="10855179" cy="3573063"/>
        </p:xfrm>
        <a:graphic>
          <a:graphicData uri="http://schemas.openxmlformats.org/drawingml/2006/chart">
            <c:chart xmlns:c="http://schemas.openxmlformats.org/drawingml/2006/chart" xmlns:r="http://schemas.openxmlformats.org/officeDocument/2006/relationships" r:id="rId3"/>
          </a:graphicData>
        </a:graphic>
      </p:graphicFrame>
      <p:sp>
        <p:nvSpPr>
          <p:cNvPr id="781" name="Google Shape;781;p44"/>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782" name="Google Shape;782;p4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783" name="Google Shape;783;p44"/>
          <p:cNvSpPr/>
          <p:nvPr/>
        </p:nvSpPr>
        <p:spPr>
          <a:xfrm>
            <a:off x="325901" y="579929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784" name="Google Shape;784;p44"/>
          <p:cNvSpPr/>
          <p:nvPr/>
        </p:nvSpPr>
        <p:spPr>
          <a:xfrm>
            <a:off x="2945520" y="2301410"/>
            <a:ext cx="8061179" cy="102308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b="1">
                <a:solidFill>
                  <a:srgbClr val="009242"/>
                </a:solidFill>
                <a:latin typeface="Calibri"/>
                <a:ea typeface="Calibri"/>
                <a:cs typeface="Calibri"/>
                <a:sym typeface="Calibri"/>
              </a:rPr>
              <a:t>The real unit cost of educators </a:t>
            </a:r>
            <a:r>
              <a:rPr lang="en-US" sz="2200">
                <a:solidFill>
                  <a:srgbClr val="009242"/>
                </a:solidFill>
                <a:latin typeface="Calibri"/>
                <a:ea typeface="Calibri"/>
                <a:cs typeface="Calibri"/>
                <a:sym typeface="Calibri"/>
              </a:rPr>
              <a:t>in the FS is expected to </a:t>
            </a:r>
            <a:r>
              <a:rPr lang="en-US" sz="2200" b="1">
                <a:solidFill>
                  <a:srgbClr val="009242"/>
                </a:solidFill>
                <a:latin typeface="Calibri"/>
                <a:ea typeface="Calibri"/>
                <a:cs typeface="Calibri"/>
                <a:sym typeface="Calibri"/>
              </a:rPr>
              <a:t>remain constant (+0.3%) </a:t>
            </a:r>
            <a:r>
              <a:rPr lang="en-US" sz="2200">
                <a:solidFill>
                  <a:srgbClr val="009242"/>
                </a:solidFill>
                <a:latin typeface="Calibri"/>
                <a:ea typeface="Calibri"/>
                <a:cs typeface="Calibri"/>
                <a:sym typeface="Calibri"/>
              </a:rPr>
              <a:t>from 2022 to 2030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Indexed unit costs trends| All educators</a:t>
            </a:r>
            <a:endParaRPr/>
          </a:p>
        </p:txBody>
      </p:sp>
      <p:sp>
        <p:nvSpPr>
          <p:cNvPr id="790" name="Google Shape;790;p45"/>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791" name="Google Shape;791;p45"/>
          <p:cNvGraphicFramePr/>
          <p:nvPr>
            <p:extLst>
              <p:ext uri="{D42A27DB-BD31-4B8C-83A1-F6EECF244321}">
                <p14:modId xmlns:p14="http://schemas.microsoft.com/office/powerpoint/2010/main" val="981189443"/>
              </p:ext>
            </p:extLst>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792" name="Google Shape;792;p45"/>
          <p:cNvSpPr/>
          <p:nvPr/>
        </p:nvSpPr>
        <p:spPr>
          <a:xfrm>
            <a:off x="10795726" y="2836095"/>
            <a:ext cx="1030514"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GP</a:t>
            </a:r>
            <a:r>
              <a:rPr lang="en-US" sz="1800">
                <a:solidFill>
                  <a:schemeClr val="dk1"/>
                </a:solidFill>
                <a:latin typeface="Calibri"/>
                <a:ea typeface="Calibri"/>
                <a:cs typeface="Calibri"/>
                <a:sym typeface="Calibri"/>
              </a:rPr>
              <a:t>: ~1% increase</a:t>
            </a:r>
            <a:endParaRPr/>
          </a:p>
        </p:txBody>
      </p:sp>
      <p:sp>
        <p:nvSpPr>
          <p:cNvPr id="793" name="Google Shape;793;p45"/>
          <p:cNvSpPr/>
          <p:nvPr/>
        </p:nvSpPr>
        <p:spPr>
          <a:xfrm>
            <a:off x="10794107" y="3853543"/>
            <a:ext cx="1236617"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DEA900"/>
                </a:solidFill>
                <a:latin typeface="Calibri"/>
                <a:ea typeface="Calibri"/>
                <a:cs typeface="Calibri"/>
                <a:sym typeface="Calibri"/>
              </a:rPr>
              <a:t>WC</a:t>
            </a:r>
            <a:r>
              <a:rPr lang="en-US" sz="1800">
                <a:solidFill>
                  <a:srgbClr val="DEA900"/>
                </a:solidFill>
                <a:latin typeface="Calibri"/>
                <a:ea typeface="Calibri"/>
                <a:cs typeface="Calibri"/>
                <a:sym typeface="Calibri"/>
              </a:rPr>
              <a:t>: ~1.5% decrease</a:t>
            </a:r>
            <a:endParaRPr/>
          </a:p>
        </p:txBody>
      </p:sp>
      <p:sp>
        <p:nvSpPr>
          <p:cNvPr id="794" name="Google Shape;794;p45"/>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795" name="Google Shape;795;p45"/>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796" name="Google Shape;796;p4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797" name="Google Shape;797;p45"/>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Indexed unit costs trends| All educators</a:t>
            </a:r>
            <a:endParaRPr/>
          </a:p>
        </p:txBody>
      </p:sp>
      <p:sp>
        <p:nvSpPr>
          <p:cNvPr id="803" name="Google Shape;803;p46"/>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804" name="Google Shape;804;p46"/>
          <p:cNvGraphicFramePr/>
          <p:nvPr>
            <p:extLst>
              <p:ext uri="{D42A27DB-BD31-4B8C-83A1-F6EECF244321}">
                <p14:modId xmlns:p14="http://schemas.microsoft.com/office/powerpoint/2010/main" val="994216672"/>
              </p:ext>
            </p:extLst>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805" name="Google Shape;805;p46"/>
          <p:cNvSpPr/>
          <p:nvPr/>
        </p:nvSpPr>
        <p:spPr>
          <a:xfrm>
            <a:off x="10522857" y="2748858"/>
            <a:ext cx="1301764" cy="14655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9242"/>
                </a:solidFill>
                <a:latin typeface="Calibri"/>
                <a:ea typeface="Calibri"/>
                <a:cs typeface="Calibri"/>
                <a:sym typeface="Calibri"/>
              </a:rPr>
              <a:t>FS</a:t>
            </a:r>
            <a:r>
              <a:rPr lang="en-US" sz="1800">
                <a:solidFill>
                  <a:srgbClr val="009242"/>
                </a:solidFill>
                <a:latin typeface="Calibri"/>
                <a:ea typeface="Calibri"/>
                <a:cs typeface="Calibri"/>
                <a:sym typeface="Calibri"/>
              </a:rPr>
              <a:t>: No change in real cost from </a:t>
            </a:r>
            <a:endParaRPr/>
          </a:p>
          <a:p>
            <a:pPr marL="0" marR="0" lvl="0" indent="0" algn="ctr" rtl="0">
              <a:spcBef>
                <a:spcPts val="0"/>
              </a:spcBef>
              <a:spcAft>
                <a:spcPts val="0"/>
              </a:spcAft>
              <a:buNone/>
            </a:pPr>
            <a:r>
              <a:rPr lang="en-US" sz="1800">
                <a:solidFill>
                  <a:srgbClr val="009242"/>
                </a:solidFill>
                <a:latin typeface="Calibri"/>
                <a:ea typeface="Calibri"/>
                <a:cs typeface="Calibri"/>
                <a:sym typeface="Calibri"/>
              </a:rPr>
              <a:t>2022 - 2030</a:t>
            </a:r>
            <a:endParaRPr/>
          </a:p>
        </p:txBody>
      </p:sp>
      <p:sp>
        <p:nvSpPr>
          <p:cNvPr id="806" name="Google Shape;806;p46"/>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807" name="Google Shape;807;p46"/>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808" name="Google Shape;808;p4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809" name="Google Shape;809;p46"/>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cxnSp>
        <p:nvCxnSpPr>
          <p:cNvPr id="815" name="Google Shape;815;p47"/>
          <p:cNvCxnSpPr/>
          <p:nvPr/>
        </p:nvCxnSpPr>
        <p:spPr>
          <a:xfrm>
            <a:off x="6629401" y="2598057"/>
            <a:ext cx="4724398" cy="0"/>
          </a:xfrm>
          <a:prstGeom prst="straightConnector1">
            <a:avLst/>
          </a:prstGeom>
          <a:noFill/>
          <a:ln w="28575" cap="flat" cmpd="sng">
            <a:solidFill>
              <a:srgbClr val="88361C"/>
            </a:solidFill>
            <a:prstDash val="solid"/>
            <a:miter lim="800000"/>
            <a:headEnd type="none" w="sm" len="sm"/>
            <a:tailEnd type="none" w="sm" len="sm"/>
          </a:ln>
        </p:spPr>
      </p:cxnSp>
      <p:grpSp>
        <p:nvGrpSpPr>
          <p:cNvPr id="816" name="Google Shape;816;p47"/>
          <p:cNvGrpSpPr/>
          <p:nvPr/>
        </p:nvGrpSpPr>
        <p:grpSpPr>
          <a:xfrm>
            <a:off x="1009650" y="1676482"/>
            <a:ext cx="4857750" cy="921575"/>
            <a:chOff x="1009650" y="1676482"/>
            <a:chExt cx="4557159" cy="921575"/>
          </a:xfrm>
        </p:grpSpPr>
        <p:cxnSp>
          <p:nvCxnSpPr>
            <p:cNvPr id="817" name="Google Shape;817;p47"/>
            <p:cNvCxnSpPr/>
            <p:nvPr/>
          </p:nvCxnSpPr>
          <p:spPr>
            <a:xfrm>
              <a:off x="1009650" y="2598057"/>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818" name="Google Shape;818;p47"/>
            <p:cNvSpPr/>
            <p:nvPr/>
          </p:nvSpPr>
          <p:spPr>
            <a:xfrm>
              <a:off x="1009650" y="16764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(School based teachers)</a:t>
              </a:r>
              <a:endParaRPr sz="4000">
                <a:solidFill>
                  <a:srgbClr val="88361C"/>
                </a:solidFill>
                <a:latin typeface="Cambria"/>
                <a:ea typeface="Cambria"/>
                <a:cs typeface="Cambria"/>
                <a:sym typeface="Cambria"/>
              </a:endParaRPr>
            </a:p>
          </p:txBody>
        </p:sp>
      </p:grpSp>
      <p:sp>
        <p:nvSpPr>
          <p:cNvPr id="819" name="Google Shape;819;p47"/>
          <p:cNvSpPr/>
          <p:nvPr/>
        </p:nvSpPr>
        <p:spPr>
          <a:xfrm>
            <a:off x="6629400" y="1690688"/>
            <a:ext cx="4724398"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820" name="Google Shape;820;p47"/>
          <p:cNvGraphicFramePr/>
          <p:nvPr/>
        </p:nvGraphicFramePr>
        <p:xfrm>
          <a:off x="1009650" y="2620291"/>
          <a:ext cx="5086350" cy="3539501"/>
        </p:xfrm>
        <a:graphic>
          <a:graphicData uri="http://schemas.openxmlformats.org/drawingml/2006/chart">
            <c:chart xmlns:c="http://schemas.openxmlformats.org/drawingml/2006/chart" xmlns:r="http://schemas.openxmlformats.org/officeDocument/2006/relationships" r:id="rId3"/>
          </a:graphicData>
        </a:graphic>
      </p:graphicFrame>
      <p:sp>
        <p:nvSpPr>
          <p:cNvPr id="821" name="Google Shape;821;p47"/>
          <p:cNvSpPr/>
          <p:nvPr/>
        </p:nvSpPr>
        <p:spPr>
          <a:xfrm rot="-5400000">
            <a:off x="-1005475" y="3642722"/>
            <a:ext cx="3392072" cy="5238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Average annual unit cost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(In 2021 Rands)</a:t>
            </a:r>
            <a:endParaRPr sz="1800">
              <a:solidFill>
                <a:schemeClr val="dk1"/>
              </a:solidFill>
              <a:latin typeface="Calibri"/>
              <a:ea typeface="Calibri"/>
              <a:cs typeface="Calibri"/>
              <a:sym typeface="Calibri"/>
            </a:endParaRPr>
          </a:p>
        </p:txBody>
      </p:sp>
      <p:graphicFrame>
        <p:nvGraphicFramePr>
          <p:cNvPr id="822" name="Google Shape;822;p47"/>
          <p:cNvGraphicFramePr/>
          <p:nvPr/>
        </p:nvGraphicFramePr>
        <p:xfrm>
          <a:off x="6267448" y="2620290"/>
          <a:ext cx="5086350" cy="3539501"/>
        </p:xfrm>
        <a:graphic>
          <a:graphicData uri="http://schemas.openxmlformats.org/drawingml/2006/chart">
            <c:chart xmlns:c="http://schemas.openxmlformats.org/drawingml/2006/chart" xmlns:r="http://schemas.openxmlformats.org/officeDocument/2006/relationships" r:id="rId4"/>
          </a:graphicData>
        </a:graphic>
      </p:graphicFrame>
      <p:sp>
        <p:nvSpPr>
          <p:cNvPr id="823" name="Google Shape;823;p47"/>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cxnSp>
        <p:nvCxnSpPr>
          <p:cNvPr id="824" name="Google Shape;824;p47"/>
          <p:cNvCxnSpPr/>
          <p:nvPr/>
        </p:nvCxnSpPr>
        <p:spPr>
          <a:xfrm>
            <a:off x="7505700" y="3257553"/>
            <a:ext cx="3448050" cy="0"/>
          </a:xfrm>
          <a:prstGeom prst="straightConnector1">
            <a:avLst/>
          </a:prstGeom>
          <a:noFill/>
          <a:ln w="12700" cap="flat" cmpd="sng">
            <a:solidFill>
              <a:srgbClr val="009242"/>
            </a:solidFill>
            <a:prstDash val="dash"/>
            <a:miter lim="800000"/>
            <a:headEnd type="none" w="sm" len="sm"/>
            <a:tailEnd type="none" w="sm" len="sm"/>
          </a:ln>
        </p:spPr>
      </p:cxnSp>
      <p:cxnSp>
        <p:nvCxnSpPr>
          <p:cNvPr id="825" name="Google Shape;825;p47"/>
          <p:cNvCxnSpPr/>
          <p:nvPr/>
        </p:nvCxnSpPr>
        <p:spPr>
          <a:xfrm>
            <a:off x="10988220" y="3285360"/>
            <a:ext cx="0" cy="679013"/>
          </a:xfrm>
          <a:prstGeom prst="straightConnector1">
            <a:avLst/>
          </a:prstGeom>
          <a:noFill/>
          <a:ln w="12700" cap="flat" cmpd="sng">
            <a:solidFill>
              <a:srgbClr val="009242"/>
            </a:solidFill>
            <a:prstDash val="dash"/>
            <a:miter lim="800000"/>
            <a:headEnd type="none" w="sm" len="sm"/>
            <a:tailEnd type="stealth" w="med" len="med"/>
          </a:ln>
        </p:spPr>
      </p:cxnSp>
      <p:sp>
        <p:nvSpPr>
          <p:cNvPr id="826" name="Google Shape;826;p47"/>
          <p:cNvSpPr/>
          <p:nvPr/>
        </p:nvSpPr>
        <p:spPr>
          <a:xfrm>
            <a:off x="10580915" y="3070388"/>
            <a:ext cx="731520" cy="365760"/>
          </a:xfrm>
          <a:prstGeom prst="ellipse">
            <a:avLst/>
          </a:prstGeom>
          <a:solidFill>
            <a:schemeClr val="lt1"/>
          </a:solidFill>
          <a:ln w="12700" cap="flat" cmpd="sng">
            <a:solidFill>
              <a:srgbClr val="009242"/>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-5%</a:t>
            </a:r>
            <a:endParaRPr/>
          </a:p>
        </p:txBody>
      </p:sp>
      <p:cxnSp>
        <p:nvCxnSpPr>
          <p:cNvPr id="827" name="Google Shape;827;p47"/>
          <p:cNvCxnSpPr/>
          <p:nvPr/>
        </p:nvCxnSpPr>
        <p:spPr>
          <a:xfrm>
            <a:off x="2231278" y="3740846"/>
            <a:ext cx="3448050" cy="0"/>
          </a:xfrm>
          <a:prstGeom prst="straightConnector1">
            <a:avLst/>
          </a:prstGeom>
          <a:noFill/>
          <a:ln w="12700" cap="flat" cmpd="sng">
            <a:solidFill>
              <a:srgbClr val="009242"/>
            </a:solidFill>
            <a:prstDash val="dash"/>
            <a:miter lim="800000"/>
            <a:headEnd type="none" w="sm" len="sm"/>
            <a:tailEnd type="none" w="sm" len="sm"/>
          </a:ln>
        </p:spPr>
      </p:cxnSp>
      <p:cxnSp>
        <p:nvCxnSpPr>
          <p:cNvPr id="828" name="Google Shape;828;p47"/>
          <p:cNvCxnSpPr/>
          <p:nvPr/>
        </p:nvCxnSpPr>
        <p:spPr>
          <a:xfrm rot="10800000">
            <a:off x="5679328" y="3207548"/>
            <a:ext cx="0" cy="536529"/>
          </a:xfrm>
          <a:prstGeom prst="straightConnector1">
            <a:avLst/>
          </a:prstGeom>
          <a:noFill/>
          <a:ln w="12700" cap="flat" cmpd="sng">
            <a:solidFill>
              <a:srgbClr val="009242"/>
            </a:solidFill>
            <a:prstDash val="dash"/>
            <a:miter lim="800000"/>
            <a:headEnd type="none" w="sm" len="sm"/>
            <a:tailEnd type="stealth" w="med" len="med"/>
          </a:ln>
        </p:spPr>
      </p:cxnSp>
      <p:sp>
        <p:nvSpPr>
          <p:cNvPr id="829" name="Google Shape;829;p47"/>
          <p:cNvSpPr/>
          <p:nvPr/>
        </p:nvSpPr>
        <p:spPr>
          <a:xfrm>
            <a:off x="5273378" y="3598613"/>
            <a:ext cx="731520" cy="365760"/>
          </a:xfrm>
          <a:prstGeom prst="ellipse">
            <a:avLst/>
          </a:prstGeom>
          <a:solidFill>
            <a:schemeClr val="lt1"/>
          </a:solidFill>
          <a:ln w="12700" cap="flat" cmpd="sng">
            <a:solidFill>
              <a:srgbClr val="009242"/>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a:t>
            </a:r>
            <a:endParaRPr/>
          </a:p>
        </p:txBody>
      </p:sp>
      <p:sp>
        <p:nvSpPr>
          <p:cNvPr id="830" name="Google Shape;830;p47"/>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831" name="Google Shape;831;p4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832" name="Google Shape;832;p47"/>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48"/>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Between and within province movement</a:t>
            </a:r>
            <a:endParaRPr/>
          </a:p>
        </p:txBody>
      </p:sp>
      <p:sp>
        <p:nvSpPr>
          <p:cNvPr id="838" name="Google Shape;838;p48"/>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839" name="Google Shape;839;p4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9"/>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845" name="Google Shape;845;p49"/>
          <p:cNvSpPr/>
          <p:nvPr/>
        </p:nvSpPr>
        <p:spPr>
          <a:xfrm>
            <a:off x="767860" y="5841582"/>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2018 and 2019 are considered here</a:t>
            </a:r>
            <a:endParaRPr/>
          </a:p>
        </p:txBody>
      </p:sp>
      <p:graphicFrame>
        <p:nvGraphicFramePr>
          <p:cNvPr id="846" name="Google Shape;846;p49"/>
          <p:cNvGraphicFramePr/>
          <p:nvPr>
            <p:extLst>
              <p:ext uri="{D42A27DB-BD31-4B8C-83A1-F6EECF244321}">
                <p14:modId xmlns:p14="http://schemas.microsoft.com/office/powerpoint/2010/main" val="1182472295"/>
              </p:ext>
            </p:extLst>
          </p:nvPr>
        </p:nvGraphicFramePr>
        <p:xfrm>
          <a:off x="767860" y="2069062"/>
          <a:ext cx="8038600" cy="3394140"/>
        </p:xfrm>
        <a:graphic>
          <a:graphicData uri="http://schemas.openxmlformats.org/drawingml/2006/table">
            <a:tbl>
              <a:tblPr>
                <a:noFill/>
                <a:tableStyleId>{70995B27-1619-4E27-A0F6-9DD308EAFE59}</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847" name="Google Shape;847;p4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Objective</a:t>
            </a:r>
            <a:endParaRPr/>
          </a:p>
        </p:txBody>
      </p:sp>
      <p:sp>
        <p:nvSpPr>
          <p:cNvPr id="304" name="Google Shape;304;p5"/>
          <p:cNvSpPr txBox="1"/>
          <p:nvPr/>
        </p:nvSpPr>
        <p:spPr>
          <a:xfrm>
            <a:off x="908100" y="1690825"/>
            <a:ext cx="10751400" cy="3786600"/>
          </a:xfrm>
          <a:prstGeom prst="rect">
            <a:avLst/>
          </a:prstGeom>
          <a:noFill/>
          <a:ln>
            <a:noFill/>
          </a:ln>
        </p:spPr>
        <p:txBody>
          <a:bodyPr spcFirstLastPara="1" wrap="square" lIns="91425" tIns="91425" rIns="91425" bIns="91425" anchor="t" anchorCtr="0">
            <a:spAutoFit/>
          </a:bodyPr>
          <a:lstStyle/>
          <a:p>
            <a:pPr marL="457200" marR="0" lvl="0" indent="-393700" algn="l" rtl="0">
              <a:lnSpc>
                <a:spcPct val="100000"/>
              </a:lnSpc>
              <a:spcBef>
                <a:spcPts val="0"/>
              </a:spcBef>
              <a:spcAft>
                <a:spcPts val="0"/>
              </a:spcAft>
              <a:buClr>
                <a:srgbClr val="000000"/>
              </a:buClr>
              <a:buSzPts val="2600"/>
              <a:buFont typeface="Calibri"/>
              <a:buChar char="●"/>
            </a:pPr>
            <a:r>
              <a:rPr lang="en-US" sz="2600" b="0" i="0" u="none" strike="noStrike" cap="none">
                <a:solidFill>
                  <a:srgbClr val="000000"/>
                </a:solidFill>
                <a:latin typeface="Calibri"/>
                <a:ea typeface="Calibri"/>
                <a:cs typeface="Calibri"/>
                <a:sym typeface="Calibri"/>
              </a:rPr>
              <a:t>In each province there are some differences in the age profile of teachers, differences in the expected growth of the school-going population and differences in expected teacher attrition (resignations &amp; retirements). </a:t>
            </a:r>
            <a:endParaRPr sz="26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 The year of the retirement wave peak will differ across provinces.</a:t>
            </a:r>
            <a:endParaRPr sz="2600" b="0" i="0" u="none" strike="noStrike" cap="none">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 Also some provinces need to accommodate much more growth in</a:t>
            </a:r>
            <a:endParaRPr sz="2600" b="0" i="0" u="none" strike="noStrike" cap="none">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learners than others.</a:t>
            </a:r>
            <a:endParaRPr sz="26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305" name="Google Shape;305;p5"/>
          <p:cNvSpPr/>
          <p:nvPr/>
        </p:nvSpPr>
        <p:spPr>
          <a:xfrm>
            <a:off x="1252350" y="4947775"/>
            <a:ext cx="10062900" cy="1273500"/>
          </a:xfrm>
          <a:prstGeom prst="roundRect">
            <a:avLst>
              <a:gd name="adj" fmla="val 16667"/>
            </a:avLst>
          </a:prstGeom>
          <a:solidFill>
            <a:srgbClr val="55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FFFFFF"/>
                </a:solidFill>
                <a:latin typeface="Calibri"/>
                <a:ea typeface="Calibri"/>
                <a:cs typeface="Calibri"/>
                <a:sym typeface="Calibri"/>
              </a:rPr>
              <a:t>In this presentation, we highlight the situation in </a:t>
            </a:r>
            <a:r>
              <a:rPr lang="en-US" sz="2700" b="1">
                <a:solidFill>
                  <a:srgbClr val="FFFFFF"/>
                </a:solidFill>
                <a:latin typeface="Calibri"/>
                <a:ea typeface="Calibri"/>
                <a:cs typeface="Calibri"/>
                <a:sym typeface="Calibri"/>
              </a:rPr>
              <a:t>the </a:t>
            </a:r>
            <a:endParaRPr/>
          </a:p>
          <a:p>
            <a:pPr marL="0" marR="0" lvl="0" indent="0" algn="ctr" rtl="0">
              <a:lnSpc>
                <a:spcPct val="100000"/>
              </a:lnSpc>
              <a:spcBef>
                <a:spcPts val="0"/>
              </a:spcBef>
              <a:spcAft>
                <a:spcPts val="0"/>
              </a:spcAft>
              <a:buClr>
                <a:srgbClr val="000000"/>
              </a:buClr>
              <a:buSzPts val="2700"/>
              <a:buFont typeface="Arial"/>
              <a:buNone/>
            </a:pPr>
            <a:r>
              <a:rPr lang="en-US" sz="2700" b="1">
                <a:solidFill>
                  <a:srgbClr val="FFFFFF"/>
                </a:solidFill>
                <a:latin typeface="Calibri"/>
                <a:ea typeface="Calibri"/>
                <a:cs typeface="Calibri"/>
                <a:sym typeface="Calibri"/>
              </a:rPr>
              <a:t>Free State</a:t>
            </a:r>
            <a:r>
              <a:rPr lang="en-US" sz="2700" b="1" i="0" u="none" strike="noStrike" cap="none">
                <a:solidFill>
                  <a:srgbClr val="FFFFFF"/>
                </a:solidFill>
                <a:latin typeface="Calibri"/>
                <a:ea typeface="Calibri"/>
                <a:cs typeface="Calibri"/>
                <a:sym typeface="Calibri"/>
              </a:rPr>
              <a:t> to inform province-specific planning. </a:t>
            </a:r>
            <a:endParaRPr sz="1500" b="1" i="0" u="none" strike="noStrike" cap="none">
              <a:solidFill>
                <a:srgbClr val="FFFFFF"/>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50"/>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853" name="Google Shape;853;p50"/>
          <p:cNvSpPr/>
          <p:nvPr/>
        </p:nvSpPr>
        <p:spPr>
          <a:xfrm>
            <a:off x="8904849" y="2069062"/>
            <a:ext cx="2827605" cy="359723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High level of movement between provinces – about 5.7% of Free State teachers in 2012 are teaching in a different province in 2019</a:t>
            </a:r>
            <a:endParaRPr/>
          </a:p>
          <a:p>
            <a:pPr marL="342900" marR="0" lvl="0" indent="-323850" algn="l" rtl="0">
              <a:spcBef>
                <a:spcPts val="0"/>
              </a:spcBef>
              <a:spcAft>
                <a:spcPts val="0"/>
              </a:spcAft>
              <a:buClr>
                <a:schemeClr val="dk1"/>
              </a:buClr>
              <a:buSzPts val="300"/>
              <a:buFont typeface="Arial"/>
              <a:buNone/>
            </a:pPr>
            <a:endParaRPr sz="30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Educators are most likely to move to the Gauteng and the North West</a:t>
            </a:r>
            <a:endParaRPr sz="2000">
              <a:solidFill>
                <a:srgbClr val="3F3F3F"/>
              </a:solidFill>
              <a:latin typeface="Calibri"/>
              <a:ea typeface="Calibri"/>
              <a:cs typeface="Calibri"/>
              <a:sym typeface="Calibri"/>
            </a:endParaRPr>
          </a:p>
        </p:txBody>
      </p:sp>
      <p:sp>
        <p:nvSpPr>
          <p:cNvPr id="854" name="Google Shape;854;p50"/>
          <p:cNvSpPr/>
          <p:nvPr/>
        </p:nvSpPr>
        <p:spPr>
          <a:xfrm>
            <a:off x="767860" y="5841582"/>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2018 and 2019 are considered here</a:t>
            </a:r>
            <a:endParaRPr/>
          </a:p>
        </p:txBody>
      </p:sp>
      <p:graphicFrame>
        <p:nvGraphicFramePr>
          <p:cNvPr id="855" name="Google Shape;855;p50"/>
          <p:cNvGraphicFramePr/>
          <p:nvPr>
            <p:extLst>
              <p:ext uri="{D42A27DB-BD31-4B8C-83A1-F6EECF244321}">
                <p14:modId xmlns:p14="http://schemas.microsoft.com/office/powerpoint/2010/main" val="1938234795"/>
              </p:ext>
            </p:extLst>
          </p:nvPr>
        </p:nvGraphicFramePr>
        <p:xfrm>
          <a:off x="767860" y="2069062"/>
          <a:ext cx="8038600" cy="3394140"/>
        </p:xfrm>
        <a:graphic>
          <a:graphicData uri="http://schemas.openxmlformats.org/drawingml/2006/table">
            <a:tbl>
              <a:tblPr>
                <a:noFill/>
                <a:tableStyleId>{70995B27-1619-4E27-A0F6-9DD308EAFE59}</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856" name="Google Shape;856;p50"/>
          <p:cNvSpPr/>
          <p:nvPr/>
        </p:nvSpPr>
        <p:spPr>
          <a:xfrm>
            <a:off x="1465944" y="3499525"/>
            <a:ext cx="7340429" cy="201168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857" name="Google Shape;857;p5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858" name="Google Shape;858;p50"/>
          <p:cNvSpPr/>
          <p:nvPr/>
        </p:nvSpPr>
        <p:spPr>
          <a:xfrm>
            <a:off x="1465944" y="2861839"/>
            <a:ext cx="7340429" cy="363601"/>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51"/>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864" name="Google Shape;864;p51"/>
          <p:cNvSpPr/>
          <p:nvPr/>
        </p:nvSpPr>
        <p:spPr>
          <a:xfrm>
            <a:off x="767859" y="6574354"/>
            <a:ext cx="9263700" cy="31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graphicFrame>
        <p:nvGraphicFramePr>
          <p:cNvPr id="865" name="Google Shape;865;p51"/>
          <p:cNvGraphicFramePr/>
          <p:nvPr>
            <p:extLst>
              <p:ext uri="{D42A27DB-BD31-4B8C-83A1-F6EECF244321}">
                <p14:modId xmlns:p14="http://schemas.microsoft.com/office/powerpoint/2010/main" val="3043372797"/>
              </p:ext>
            </p:extLst>
          </p:nvPr>
        </p:nvGraphicFramePr>
        <p:xfrm>
          <a:off x="767859" y="1882720"/>
          <a:ext cx="8028025" cy="4181475"/>
        </p:xfrm>
        <a:graphic>
          <a:graphicData uri="http://schemas.openxmlformats.org/drawingml/2006/table">
            <a:tbl>
              <a:tblPr>
                <a:noFill/>
                <a:tableStyleId>{70995B27-1619-4E27-A0F6-9DD308EAFE59}</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9525" marR="9525" marT="9525" marB="0" vert="vert27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9525" marR="9525" marT="9525" marB="0" vert="vert27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866" name="Google Shape;866;p5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2"/>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872" name="Google Shape;872;p52"/>
          <p:cNvSpPr/>
          <p:nvPr/>
        </p:nvSpPr>
        <p:spPr>
          <a:xfrm>
            <a:off x="767859" y="6539329"/>
            <a:ext cx="9263700" cy="31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graphicFrame>
        <p:nvGraphicFramePr>
          <p:cNvPr id="873" name="Google Shape;873;p52"/>
          <p:cNvGraphicFramePr/>
          <p:nvPr>
            <p:extLst>
              <p:ext uri="{D42A27DB-BD31-4B8C-83A1-F6EECF244321}">
                <p14:modId xmlns:p14="http://schemas.microsoft.com/office/powerpoint/2010/main" val="1195422661"/>
              </p:ext>
            </p:extLst>
          </p:nvPr>
        </p:nvGraphicFramePr>
        <p:xfrm>
          <a:off x="767859" y="1882720"/>
          <a:ext cx="8028025" cy="4181475"/>
        </p:xfrm>
        <a:graphic>
          <a:graphicData uri="http://schemas.openxmlformats.org/drawingml/2006/table">
            <a:tbl>
              <a:tblPr>
                <a:noFill/>
                <a:tableStyleId>{70995B27-1619-4E27-A0F6-9DD308EAFE59}</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dirty="0">
                          <a:solidFill>
                            <a:srgbClr val="000000"/>
                          </a:solidFill>
                          <a:latin typeface="Calibri"/>
                          <a:ea typeface="Calibri"/>
                          <a:cs typeface="Calibri"/>
                          <a:sym typeface="Calibri"/>
                        </a:rPr>
                        <a:t>MP</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dirty="0">
                          <a:solidFill>
                            <a:srgbClr val="000000"/>
                          </a:solidFill>
                          <a:latin typeface="Calibri"/>
                          <a:ea typeface="Calibri"/>
                          <a:cs typeface="Calibri"/>
                          <a:sym typeface="Calibri"/>
                        </a:rPr>
                        <a:t>NC</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874" name="Google Shape;874;p52"/>
          <p:cNvSpPr/>
          <p:nvPr/>
        </p:nvSpPr>
        <p:spPr>
          <a:xfrm>
            <a:off x="3784599" y="2482873"/>
            <a:ext cx="5132949" cy="233172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875" name="Google Shape;875;p52"/>
          <p:cNvSpPr/>
          <p:nvPr/>
        </p:nvSpPr>
        <p:spPr>
          <a:xfrm>
            <a:off x="8904849" y="2222336"/>
            <a:ext cx="2936631" cy="353665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b="1">
                <a:solidFill>
                  <a:srgbClr val="3F3F3F"/>
                </a:solidFill>
                <a:latin typeface="Calibri"/>
                <a:ea typeface="Calibri"/>
                <a:cs typeface="Calibri"/>
                <a:sym typeface="Calibri"/>
              </a:rPr>
              <a:t>Few educators moved to FS, </a:t>
            </a:r>
            <a:r>
              <a:rPr lang="en-US" sz="2000">
                <a:solidFill>
                  <a:srgbClr val="3F3F3F"/>
                </a:solidFill>
                <a:latin typeface="Calibri"/>
                <a:ea typeface="Calibri"/>
                <a:cs typeface="Calibri"/>
                <a:sym typeface="Calibri"/>
              </a:rPr>
              <a:t>about 2.7% of educators in 2019 had come from another province since 2012</a:t>
            </a:r>
            <a:endParaRPr/>
          </a:p>
          <a:p>
            <a:pPr marL="342900" marR="0" lvl="0" indent="-273050" algn="l" rtl="0">
              <a:spcBef>
                <a:spcPts val="0"/>
              </a:spcBef>
              <a:spcAft>
                <a:spcPts val="0"/>
              </a:spcAft>
              <a:buClr>
                <a:schemeClr val="dk1"/>
              </a:buClr>
              <a:buSzPts val="1100"/>
              <a:buFont typeface="Arial"/>
              <a:buNone/>
            </a:pPr>
            <a:endParaRPr sz="110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The provinces that sent the highest number of educators to FS were the GP and NW</a:t>
            </a:r>
            <a:endParaRPr/>
          </a:p>
          <a:p>
            <a:pPr marL="342900" marR="0" lvl="0" indent="-215900" algn="l" rtl="0">
              <a:spcBef>
                <a:spcPts val="0"/>
              </a:spcBef>
              <a:spcAft>
                <a:spcPts val="0"/>
              </a:spcAft>
              <a:buClr>
                <a:schemeClr val="dk1"/>
              </a:buClr>
              <a:buSzPts val="2000"/>
              <a:buFont typeface="Arial"/>
              <a:buNone/>
            </a:pPr>
            <a:endParaRPr sz="2000">
              <a:solidFill>
                <a:srgbClr val="3F3F3F"/>
              </a:solidFill>
              <a:latin typeface="Calibri"/>
              <a:ea typeface="Calibri"/>
              <a:cs typeface="Calibri"/>
              <a:sym typeface="Calibri"/>
            </a:endParaRPr>
          </a:p>
        </p:txBody>
      </p:sp>
      <p:sp>
        <p:nvSpPr>
          <p:cNvPr id="876" name="Google Shape;876;p5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877" name="Google Shape;877;p52"/>
          <p:cNvSpPr/>
          <p:nvPr/>
        </p:nvSpPr>
        <p:spPr>
          <a:xfrm>
            <a:off x="2263530" y="2520631"/>
            <a:ext cx="821201" cy="233172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878" name="Google Shape;878;p52"/>
          <p:cNvSpPr/>
          <p:nvPr/>
        </p:nvSpPr>
        <p:spPr>
          <a:xfrm>
            <a:off x="3084731" y="3032914"/>
            <a:ext cx="672874" cy="274320"/>
          </a:xfrm>
          <a:prstGeom prst="ellipse">
            <a:avLst/>
          </a:prstGeom>
          <a:noFill/>
          <a:ln w="28575" cap="flat" cmpd="sng">
            <a:solidFill>
              <a:srgbClr val="7823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9" name="Google Shape;879;p52"/>
          <p:cNvSpPr/>
          <p:nvPr/>
        </p:nvSpPr>
        <p:spPr>
          <a:xfrm>
            <a:off x="3111725" y="4299634"/>
            <a:ext cx="672874" cy="274320"/>
          </a:xfrm>
          <a:prstGeom prst="ellipse">
            <a:avLst/>
          </a:prstGeom>
          <a:noFill/>
          <a:ln w="28575" cap="flat" cmpd="sng">
            <a:solidFill>
              <a:srgbClr val="7823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movement between schools </a:t>
            </a:r>
            <a:endParaRPr/>
          </a:p>
        </p:txBody>
      </p:sp>
      <p:sp>
        <p:nvSpPr>
          <p:cNvPr id="885" name="Google Shape;885;p53"/>
          <p:cNvSpPr/>
          <p:nvPr/>
        </p:nvSpPr>
        <p:spPr>
          <a:xfrm>
            <a:off x="8426548" y="1855060"/>
            <a:ext cx="3341779" cy="466567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3"/>
              </a:buClr>
              <a:buSzPts val="2000"/>
              <a:buFont typeface="Arial"/>
              <a:buChar char="•"/>
            </a:pPr>
            <a:r>
              <a:rPr lang="en-US" sz="2000" dirty="0">
                <a:solidFill>
                  <a:sysClr val="windowText" lastClr="000000"/>
                </a:solidFill>
                <a:latin typeface="Calibri"/>
                <a:ea typeface="Calibri"/>
                <a:cs typeface="Calibri"/>
                <a:sym typeface="Calibri"/>
              </a:rPr>
              <a:t>High levels of movement between schools, about 5.5% of FS educators (5.1% nationally) move to a different pay point but stay within PERSAL from 2018-2019</a:t>
            </a:r>
            <a:endParaRPr sz="2000" dirty="0">
              <a:solidFill>
                <a:sysClr val="windowText" lastClr="000000"/>
              </a:solidFill>
              <a:latin typeface="Calibri"/>
              <a:ea typeface="Calibri"/>
              <a:cs typeface="Calibri"/>
              <a:sym typeface="Calibri"/>
            </a:endParaRPr>
          </a:p>
          <a:p>
            <a:pPr marL="342900" marR="0" lvl="0" indent="-342900" algn="l" rtl="0">
              <a:spcBef>
                <a:spcPts val="0"/>
              </a:spcBef>
              <a:spcAft>
                <a:spcPts val="0"/>
              </a:spcAft>
              <a:buClr>
                <a:schemeClr val="accent3"/>
              </a:buClr>
              <a:buSzPts val="2000"/>
              <a:buFont typeface="Arial"/>
              <a:buChar char="•"/>
            </a:pPr>
            <a:r>
              <a:rPr lang="en-US" sz="2000" dirty="0">
                <a:solidFill>
                  <a:sysClr val="windowText" lastClr="000000"/>
                </a:solidFill>
                <a:latin typeface="Calibri"/>
                <a:ea typeface="Calibri"/>
                <a:cs typeface="Calibri"/>
                <a:sym typeface="Calibri"/>
              </a:rPr>
              <a:t>Rate at which FS educators aged 50 and below (3.9%) leave the system is comparable with the national average (3.8%)</a:t>
            </a:r>
            <a:endParaRPr dirty="0">
              <a:solidFill>
                <a:sysClr val="windowText" lastClr="000000"/>
              </a:solidFill>
            </a:endParaRPr>
          </a:p>
        </p:txBody>
      </p:sp>
      <p:sp>
        <p:nvSpPr>
          <p:cNvPr id="886" name="Google Shape;886;p53"/>
          <p:cNvSpPr/>
          <p:nvPr/>
        </p:nvSpPr>
        <p:spPr>
          <a:xfrm>
            <a:off x="767860" y="5841582"/>
            <a:ext cx="7855636" cy="6791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PERSAL 10-year anonymised dataset. Only included educators aged 50 years and below, that were in ordinary schools in 2018 (Primary, Secondary, Combined and Intermediate)—excluded all paypoints that did not appear in both years after identifying 103 paypoints where the paypoint number changed.  </a:t>
            </a:r>
            <a:endParaRPr/>
          </a:p>
        </p:txBody>
      </p:sp>
      <p:graphicFrame>
        <p:nvGraphicFramePr>
          <p:cNvPr id="887" name="Google Shape;887;p53"/>
          <p:cNvGraphicFramePr/>
          <p:nvPr/>
        </p:nvGraphicFramePr>
        <p:xfrm>
          <a:off x="838200" y="2278743"/>
          <a:ext cx="7431825" cy="3147442"/>
        </p:xfrm>
        <a:graphic>
          <a:graphicData uri="http://schemas.openxmlformats.org/drawingml/2006/table">
            <a:tbl>
              <a:tblPr>
                <a:noFill/>
                <a:tableStyleId>{70995B27-1619-4E27-A0F6-9DD308EAFE59}</a:tableStyleId>
              </a:tblPr>
              <a:tblGrid>
                <a:gridCol w="930825">
                  <a:extLst>
                    <a:ext uri="{9D8B030D-6E8A-4147-A177-3AD203B41FA5}">
                      <a16:colId xmlns:a16="http://schemas.microsoft.com/office/drawing/2014/main" val="20000"/>
                    </a:ext>
                  </a:extLst>
                </a:gridCol>
                <a:gridCol w="1733850">
                  <a:extLst>
                    <a:ext uri="{9D8B030D-6E8A-4147-A177-3AD203B41FA5}">
                      <a16:colId xmlns:a16="http://schemas.microsoft.com/office/drawing/2014/main" val="20001"/>
                    </a:ext>
                  </a:extLst>
                </a:gridCol>
                <a:gridCol w="1856925">
                  <a:extLst>
                    <a:ext uri="{9D8B030D-6E8A-4147-A177-3AD203B41FA5}">
                      <a16:colId xmlns:a16="http://schemas.microsoft.com/office/drawing/2014/main" val="20002"/>
                    </a:ext>
                  </a:extLst>
                </a:gridCol>
                <a:gridCol w="1998050">
                  <a:extLst>
                    <a:ext uri="{9D8B030D-6E8A-4147-A177-3AD203B41FA5}">
                      <a16:colId xmlns:a16="http://schemas.microsoft.com/office/drawing/2014/main" val="20003"/>
                    </a:ext>
                  </a:extLst>
                </a:gridCol>
                <a:gridCol w="912175">
                  <a:extLst>
                    <a:ext uri="{9D8B030D-6E8A-4147-A177-3AD203B41FA5}">
                      <a16:colId xmlns:a16="http://schemas.microsoft.com/office/drawing/2014/main" val="20004"/>
                    </a:ext>
                  </a:extLst>
                </a:gridCol>
              </a:tblGrid>
              <a:tr h="243350">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Pay point in 2019 (Ordinary schools only)</a:t>
                      </a:r>
                      <a:endParaRPr sz="18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43350">
                <a:tc>
                  <a:txBody>
                    <a:bodyPr/>
                    <a:lstStyle/>
                    <a:p>
                      <a:pPr marL="0" marR="0" lvl="0" indent="0" algn="l" rtl="0">
                        <a:lnSpc>
                          <a:spcPct val="107000"/>
                        </a:lnSpc>
                        <a:spcBef>
                          <a:spcPts val="0"/>
                        </a:spcBef>
                        <a:spcAft>
                          <a:spcPts val="0"/>
                        </a:spcAft>
                        <a:buNone/>
                      </a:pPr>
                      <a:r>
                        <a:rPr lang="en-US" sz="1600" b="1" u="none" strike="noStrike" cap="none">
                          <a:latin typeface="Calibri"/>
                          <a:ea typeface="Calibri"/>
                          <a:cs typeface="Calibri"/>
                          <a:sym typeface="Calibri"/>
                        </a:rPr>
                        <a:t>Province</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Same as in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Different to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None - left system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 (%)</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EC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93.25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2.14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FS</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90.54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GP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4.97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KN</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91.99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4.31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3.70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LP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MP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92.02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4.66</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3.32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85.44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8.39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6.18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NW</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89.42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6.30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4.28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WC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87.27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6.09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6.64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0">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91.11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5.05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3.83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888" name="Google Shape;888;p5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54"/>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Gender imbalances in management</a:t>
            </a:r>
            <a:endParaRPr/>
          </a:p>
        </p:txBody>
      </p:sp>
      <p:sp>
        <p:nvSpPr>
          <p:cNvPr id="894" name="Google Shape;894;p54"/>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895" name="Google Shape;895;p5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55"/>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pic>
        <p:nvPicPr>
          <p:cNvPr id="902" name="Google Shape;902;p55"/>
          <p:cNvPicPr preferRelativeResize="0"/>
          <p:nvPr/>
        </p:nvPicPr>
        <p:blipFill rotWithShape="1">
          <a:blip r:embed="rId3">
            <a:alphaModFix/>
          </a:blip>
          <a:srcRect/>
          <a:stretch/>
        </p:blipFill>
        <p:spPr>
          <a:xfrm>
            <a:off x="945790" y="1880693"/>
            <a:ext cx="6370500" cy="4274437"/>
          </a:xfrm>
          <a:prstGeom prst="rect">
            <a:avLst/>
          </a:prstGeom>
          <a:noFill/>
          <a:ln>
            <a:noFill/>
          </a:ln>
        </p:spPr>
      </p:pic>
      <p:sp>
        <p:nvSpPr>
          <p:cNvPr id="903" name="Google Shape;903;p55"/>
          <p:cNvSpPr txBox="1"/>
          <p:nvPr/>
        </p:nvSpPr>
        <p:spPr>
          <a:xfrm>
            <a:off x="1065710" y="1397000"/>
            <a:ext cx="603963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Percentage of public educators in South Africa that are female, PERSAL (2012-2021)</a:t>
            </a:r>
            <a:endParaRPr sz="1600">
              <a:solidFill>
                <a:schemeClr val="dk1"/>
              </a:solidFill>
              <a:latin typeface="Calibri"/>
              <a:ea typeface="Calibri"/>
              <a:cs typeface="Calibri"/>
              <a:sym typeface="Calibri"/>
            </a:endParaRPr>
          </a:p>
        </p:txBody>
      </p:sp>
      <p:sp>
        <p:nvSpPr>
          <p:cNvPr id="904" name="Google Shape;904;p5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905" name="Google Shape;905;p55"/>
          <p:cNvSpPr txBox="1"/>
          <p:nvPr/>
        </p:nvSpPr>
        <p:spPr>
          <a:xfrm>
            <a:off x="840857" y="6194234"/>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Calibri"/>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sp>
        <p:nvSpPr>
          <p:cNvPr id="906" name="Google Shape;906;p55"/>
          <p:cNvSpPr txBox="1"/>
          <p:nvPr/>
        </p:nvSpPr>
        <p:spPr>
          <a:xfrm>
            <a:off x="8060834" y="1732241"/>
            <a:ext cx="3536805" cy="390103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200">
                <a:solidFill>
                  <a:srgbClr val="5B2412"/>
                </a:solidFill>
                <a:latin typeface="Calibri"/>
                <a:ea typeface="Calibri"/>
                <a:cs typeface="Calibri"/>
                <a:sym typeface="Calibri"/>
              </a:rPr>
              <a:t>Nationally, there has been very little transformation in senior school leadership in terms of gender since 2012 and even since 2004 (just 34% of principals were female). </a:t>
            </a:r>
            <a:endParaRPr sz="220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050"/>
              <a:buFont typeface="Calibri"/>
              <a:buNone/>
            </a:pPr>
            <a:endParaRPr sz="1050">
              <a:solidFill>
                <a:srgbClr val="5B2412"/>
              </a:solidFill>
              <a:latin typeface="Calibri"/>
              <a:ea typeface="Calibri"/>
              <a:cs typeface="Calibri"/>
              <a:sym typeface="Calibri"/>
            </a:endParaRPr>
          </a:p>
          <a:p>
            <a:pPr marL="0" marR="0" lvl="0" indent="0" algn="l" rtl="0">
              <a:spcBef>
                <a:spcPts val="0"/>
              </a:spcBef>
              <a:spcAft>
                <a:spcPts val="0"/>
              </a:spcAft>
              <a:buClr>
                <a:srgbClr val="5B2412"/>
              </a:buClr>
              <a:buSzPts val="2200"/>
              <a:buFont typeface="Calibri"/>
              <a:buNone/>
            </a:pPr>
            <a:r>
              <a:rPr lang="en-US" sz="2200">
                <a:solidFill>
                  <a:srgbClr val="5B2412"/>
                </a:solidFill>
                <a:latin typeface="Calibri"/>
                <a:ea typeface="Calibri"/>
                <a:cs typeface="Calibri"/>
                <a:sym typeface="Calibri"/>
              </a:rPr>
              <a:t>There is better representation at middle-management (HOD) level. </a:t>
            </a:r>
            <a:endParaRPr sz="220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rgbClr val="5B2412"/>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56"/>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sp>
        <p:nvSpPr>
          <p:cNvPr id="913" name="Google Shape;913;p5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914" name="Google Shape;914;p56"/>
          <p:cNvSpPr txBox="1"/>
          <p:nvPr/>
        </p:nvSpPr>
        <p:spPr>
          <a:xfrm>
            <a:off x="7480093" y="2113722"/>
            <a:ext cx="3994298" cy="3508623"/>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400" dirty="0">
                <a:solidFill>
                  <a:srgbClr val="5B2412"/>
                </a:solidFill>
                <a:latin typeface="Calibri"/>
                <a:ea typeface="Calibri"/>
                <a:cs typeface="Calibri"/>
                <a:sym typeface="Calibri"/>
              </a:rPr>
              <a:t>In the Free State in 2021, 69% of all educators were women. </a:t>
            </a:r>
            <a:endParaRPr dirty="0"/>
          </a:p>
          <a:p>
            <a:pPr marL="0" marR="0" lvl="0" indent="0" algn="l" rtl="0">
              <a:spcBef>
                <a:spcPts val="0"/>
              </a:spcBef>
              <a:spcAft>
                <a:spcPts val="0"/>
              </a:spcAft>
              <a:buClr>
                <a:srgbClr val="5B2412"/>
              </a:buClr>
              <a:buSzPts val="2200"/>
              <a:buFont typeface="Calibri"/>
              <a:buNone/>
            </a:pPr>
            <a:endParaRPr sz="2400" dirty="0">
              <a:solidFill>
                <a:srgbClr val="5B2412"/>
              </a:solidFill>
              <a:latin typeface="Calibri"/>
              <a:ea typeface="Calibri"/>
              <a:cs typeface="Calibri"/>
              <a:sym typeface="Calibri"/>
            </a:endParaRPr>
          </a:p>
          <a:p>
            <a:pPr marL="0" marR="0" lvl="0" indent="0" algn="l" rtl="0">
              <a:spcBef>
                <a:spcPts val="0"/>
              </a:spcBef>
              <a:spcAft>
                <a:spcPts val="0"/>
              </a:spcAft>
              <a:buClr>
                <a:srgbClr val="5B2412"/>
              </a:buClr>
              <a:buSzPts val="2200"/>
              <a:buFont typeface="Calibri"/>
              <a:buNone/>
            </a:pPr>
            <a:r>
              <a:rPr lang="en-US" sz="2400" dirty="0">
                <a:solidFill>
                  <a:srgbClr val="5B2412"/>
                </a:solidFill>
                <a:latin typeface="Calibri"/>
                <a:ea typeface="Calibri"/>
                <a:cs typeface="Calibri"/>
                <a:sym typeface="Calibri"/>
              </a:rPr>
              <a:t>Women were underrepresented at all levels of management with 57% of HODs being women. And, only 48% of deputy principals and 33% of principals. </a:t>
            </a:r>
            <a:endParaRPr sz="2400" dirty="0">
              <a:solidFill>
                <a:srgbClr val="5B2412"/>
              </a:solidFill>
              <a:latin typeface="Calibri"/>
              <a:ea typeface="Calibri"/>
              <a:cs typeface="Calibri"/>
              <a:sym typeface="Calibri"/>
            </a:endParaRPr>
          </a:p>
        </p:txBody>
      </p:sp>
      <p:sp>
        <p:nvSpPr>
          <p:cNvPr id="915" name="Google Shape;915;p56"/>
          <p:cNvSpPr txBox="1"/>
          <p:nvPr/>
        </p:nvSpPr>
        <p:spPr>
          <a:xfrm>
            <a:off x="717609" y="6224335"/>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Calibri"/>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graphicFrame>
        <p:nvGraphicFramePr>
          <p:cNvPr id="916" name="Google Shape;916;p56"/>
          <p:cNvGraphicFramePr/>
          <p:nvPr/>
        </p:nvGraphicFramePr>
        <p:xfrm>
          <a:off x="838202" y="2113721"/>
          <a:ext cx="6102244" cy="3492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Conclusion</a:t>
            </a:r>
            <a:endParaRPr/>
          </a:p>
        </p:txBody>
      </p:sp>
      <p:sp>
        <p:nvSpPr>
          <p:cNvPr id="929" name="Google Shape;929;p58"/>
          <p:cNvSpPr/>
          <p:nvPr/>
        </p:nvSpPr>
        <p:spPr>
          <a:xfrm>
            <a:off x="548640" y="2080727"/>
            <a:ext cx="11530584" cy="441214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In the FS,  about 43% of educators were 50 years or older in 2021, with a high proportion of senior educators (65%) being over 50</a:t>
            </a:r>
            <a:endParaRPr dirty="0"/>
          </a:p>
          <a:p>
            <a:pPr marL="742950" marR="0" lvl="1" indent="-28575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Careful succession planning, efficient promotion processes, and good onboarding practices will be required to manage this transition as they retire</a:t>
            </a:r>
            <a:endParaRPr dirty="0"/>
          </a:p>
          <a:p>
            <a:pPr marL="285750" marR="0" lvl="0" indent="-28575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School-aged population is projected to decline from 2021 to 2030</a:t>
            </a:r>
            <a:endParaRPr dirty="0"/>
          </a:p>
          <a:p>
            <a:pPr marL="742950" marR="0" lvl="1" indent="-28575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With average school sizes likely to decrease further, ongoing school </a:t>
            </a:r>
            <a:r>
              <a:rPr lang="en-US" sz="2400" b="0" i="0" u="none" strike="noStrike" cap="none" dirty="0" err="1">
                <a:solidFill>
                  <a:schemeClr val="lt1"/>
                </a:solidFill>
                <a:latin typeface="Calibri"/>
                <a:ea typeface="Calibri"/>
                <a:cs typeface="Calibri"/>
                <a:sym typeface="Calibri"/>
              </a:rPr>
              <a:t>rationalisation</a:t>
            </a:r>
            <a:r>
              <a:rPr lang="en-US" sz="2400" b="0" i="0" u="none" strike="noStrike" cap="none" dirty="0">
                <a:solidFill>
                  <a:schemeClr val="lt1"/>
                </a:solidFill>
                <a:latin typeface="Calibri"/>
                <a:ea typeface="Calibri"/>
                <a:cs typeface="Calibri"/>
                <a:sym typeface="Calibri"/>
              </a:rPr>
              <a:t> efforts will likely need to continue</a:t>
            </a:r>
            <a:endParaRPr dirty="0"/>
          </a:p>
          <a:p>
            <a:pPr marL="742950" marR="0" lvl="1" indent="-28575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Upward pressure on class sizes due to increases in LE ratio, if the workforce continues to decline more than enrolment.</a:t>
            </a:r>
            <a:endParaRPr dirty="0"/>
          </a:p>
          <a:p>
            <a:pPr marL="285750" marR="0" lvl="0" indent="-28575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The unit cost of educators is predicted to stay roughly constant. This should give the province room to engage in targeted school </a:t>
            </a:r>
            <a:r>
              <a:rPr lang="en-US" sz="2400" dirty="0" err="1">
                <a:solidFill>
                  <a:schemeClr val="lt1"/>
                </a:solidFill>
                <a:latin typeface="Calibri"/>
                <a:ea typeface="Calibri"/>
                <a:cs typeface="Calibri"/>
                <a:sym typeface="Calibri"/>
              </a:rPr>
              <a:t>rationalisation</a:t>
            </a:r>
            <a:r>
              <a:rPr lang="en-US" sz="2400" dirty="0">
                <a:solidFill>
                  <a:schemeClr val="lt1"/>
                </a:solidFill>
                <a:latin typeface="Calibri"/>
                <a:ea typeface="Calibri"/>
                <a:cs typeface="Calibri"/>
                <a:sym typeface="Calibri"/>
              </a:rPr>
              <a:t> if decreases in enrolment make this a priority</a:t>
            </a:r>
            <a:endParaRPr dirty="0"/>
          </a:p>
          <a:p>
            <a:pPr marL="285750" marR="0" lvl="0" indent="-133350" algn="l" rtl="0">
              <a:spcBef>
                <a:spcPts val="0"/>
              </a:spcBef>
              <a:spcAft>
                <a:spcPts val="0"/>
              </a:spcAft>
              <a:buClr>
                <a:schemeClr val="dk1"/>
              </a:buClr>
              <a:buSzPts val="2400"/>
              <a:buFont typeface="Arial"/>
              <a:buNone/>
            </a:pPr>
            <a:endParaRPr sz="2400" dirty="0">
              <a:solidFill>
                <a:schemeClr val="lt1"/>
              </a:solidFill>
              <a:latin typeface="Calibri"/>
              <a:ea typeface="Calibri"/>
              <a:cs typeface="Calibri"/>
              <a:sym typeface="Calibri"/>
            </a:endParaRPr>
          </a:p>
          <a:p>
            <a:pPr marL="742950" marR="0" lvl="1" indent="-133350" algn="l" rtl="0">
              <a:spcBef>
                <a:spcPts val="0"/>
              </a:spcBef>
              <a:spcAft>
                <a:spcPts val="0"/>
              </a:spcAft>
              <a:buClr>
                <a:schemeClr val="dk1"/>
              </a:buClr>
              <a:buSzPts val="2400"/>
              <a:buFont typeface="Arial"/>
              <a:buNone/>
            </a:pPr>
            <a:endParaRPr sz="2400" b="0" i="0" u="none" strike="noStrike" cap="none" dirty="0">
              <a:solidFill>
                <a:schemeClr val="lt1"/>
              </a:solidFill>
              <a:latin typeface="Calibri"/>
              <a:ea typeface="Calibri"/>
              <a:cs typeface="Calibri"/>
              <a:sym typeface="Calibri"/>
            </a:endParaRPr>
          </a:p>
        </p:txBody>
      </p:sp>
      <p:sp>
        <p:nvSpPr>
          <p:cNvPr id="2" name="Google Shape;913;p56">
            <a:extLst>
              <a:ext uri="{FF2B5EF4-FFF2-40B4-BE49-F238E27FC236}">
                <a16:creationId xmlns:a16="http://schemas.microsoft.com/office/drawing/2014/main" id="{22D95A39-C75C-72C8-35CD-2518D76B1D40}"/>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dirty="0">
                <a:solidFill>
                  <a:schemeClr val="lt1"/>
                </a:solidFill>
                <a:latin typeface="Calibri"/>
                <a:ea typeface="Calibri"/>
                <a:cs typeface="Calibri"/>
                <a:sym typeface="Calibri"/>
              </a:rPr>
              <a:t>10</a:t>
            </a:r>
            <a:endParaRPr sz="18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1" name="Google Shape;31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Overview</a:t>
            </a:r>
            <a:endParaRPr/>
          </a:p>
        </p:txBody>
      </p:sp>
      <p:sp>
        <p:nvSpPr>
          <p:cNvPr id="312" name="Google Shape;312;p6"/>
          <p:cNvSpPr/>
          <p:nvPr/>
        </p:nvSpPr>
        <p:spPr>
          <a:xfrm>
            <a:off x="948825" y="1662700"/>
            <a:ext cx="11094000" cy="5018400"/>
          </a:xfrm>
          <a:prstGeom prst="rect">
            <a:avLst/>
          </a:prstGeom>
          <a:noFill/>
          <a:ln>
            <a:noFill/>
          </a:ln>
        </p:spPr>
        <p:txBody>
          <a:bodyPr spcFirstLastPara="1" wrap="square" lIns="91425" tIns="45700" rIns="91425" bIns="45700" anchor="t" anchorCtr="0">
            <a:noAutofit/>
          </a:bodyPr>
          <a:lstStyle/>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Age distributions </a:t>
            </a:r>
            <a:endParaRPr dirty="0"/>
          </a:p>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Projected retirements &amp; resignations</a:t>
            </a:r>
            <a:endParaRPr sz="3200" b="0" i="0" u="none" strike="noStrike" cap="none" dirty="0">
              <a:solidFill>
                <a:srgbClr val="000000"/>
              </a:solidFill>
              <a:latin typeface="Calibri"/>
              <a:ea typeface="Calibri"/>
              <a:cs typeface="Calibri"/>
              <a:sym typeface="Calibri"/>
            </a:endParaRPr>
          </a:p>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Provincial population and enrolment trends</a:t>
            </a:r>
            <a:endParaRPr sz="3200" b="0" i="0" u="none" strike="noStrike" cap="none" dirty="0">
              <a:solidFill>
                <a:srgbClr val="000000"/>
              </a:solidFill>
              <a:latin typeface="Calibri"/>
              <a:ea typeface="Calibri"/>
              <a:cs typeface="Calibri"/>
              <a:sym typeface="Calibri"/>
            </a:endParaRPr>
          </a:p>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Public and independent school growth</a:t>
            </a:r>
            <a:endParaRPr sz="3200" b="0" i="0" u="none" strike="noStrike" cap="none" dirty="0">
              <a:solidFill>
                <a:srgbClr val="000000"/>
              </a:solidFill>
              <a:latin typeface="Calibri"/>
              <a:ea typeface="Calibri"/>
              <a:cs typeface="Calibri"/>
              <a:sym typeface="Calibri"/>
            </a:endParaRPr>
          </a:p>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Educator growth: Teachers and SMT positions</a:t>
            </a:r>
            <a:endParaRPr sz="3200" b="0" i="0" u="none" strike="noStrike" cap="none" dirty="0">
              <a:solidFill>
                <a:srgbClr val="000000"/>
              </a:solidFill>
              <a:latin typeface="Calibri"/>
              <a:ea typeface="Calibri"/>
              <a:cs typeface="Calibri"/>
              <a:sym typeface="Calibri"/>
            </a:endParaRPr>
          </a:p>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The implications for appointments and class sizes </a:t>
            </a:r>
            <a:endParaRPr sz="3200" b="0" i="0" u="none" strike="noStrike" cap="none" dirty="0">
              <a:solidFill>
                <a:srgbClr val="000000"/>
              </a:solidFill>
              <a:latin typeface="Calibri"/>
              <a:ea typeface="Calibri"/>
              <a:cs typeface="Calibri"/>
              <a:sym typeface="Calibri"/>
            </a:endParaRPr>
          </a:p>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Expected financial implications to 2030</a:t>
            </a:r>
            <a:endParaRPr sz="3200" b="0" i="0" u="none" strike="noStrike" cap="none" dirty="0">
              <a:solidFill>
                <a:srgbClr val="000000"/>
              </a:solidFill>
              <a:latin typeface="Calibri"/>
              <a:ea typeface="Calibri"/>
              <a:cs typeface="Calibri"/>
              <a:sym typeface="Calibri"/>
            </a:endParaRPr>
          </a:p>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Movement of educators: Between and within provinces</a:t>
            </a:r>
            <a:endParaRPr sz="3200" b="0" i="0" u="none" strike="noStrike" cap="none" dirty="0">
              <a:solidFill>
                <a:srgbClr val="000000"/>
              </a:solidFill>
              <a:latin typeface="Calibri"/>
              <a:ea typeface="Calibri"/>
              <a:cs typeface="Calibri"/>
              <a:sym typeface="Calibri"/>
            </a:endParaRPr>
          </a:p>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Gender imbalance in school management</a:t>
            </a:r>
            <a:endParaRPr dirty="0"/>
          </a:p>
          <a:p>
            <a:pPr marL="688975" marR="0" lvl="0" indent="-663575" algn="l" rtl="0">
              <a:lnSpc>
                <a:spcPct val="90000"/>
              </a:lnSpc>
              <a:spcBef>
                <a:spcPts val="0"/>
              </a:spcBef>
              <a:spcAft>
                <a:spcPts val="0"/>
              </a:spcAft>
              <a:buClr>
                <a:srgbClr val="000000"/>
              </a:buClr>
              <a:buSzPts val="3200"/>
              <a:buFont typeface="Arial" panose="020B0604020202020204" pitchFamily="34" charset="0"/>
              <a:buChar char="•"/>
            </a:pPr>
            <a:r>
              <a:rPr lang="en-US" sz="3200" b="0" i="0" u="none" strike="noStrike" cap="none" dirty="0">
                <a:solidFill>
                  <a:srgbClr val="000000"/>
                </a:solidFill>
                <a:latin typeface="Calibri"/>
                <a:ea typeface="Calibri"/>
                <a:cs typeface="Calibri"/>
                <a:sym typeface="Calibri"/>
              </a:rPr>
              <a:t>Discussion</a:t>
            </a:r>
            <a:endParaRPr sz="3200" b="0" i="0" u="none" strike="noStrike" cap="none" dirty="0">
              <a:solidFill>
                <a:srgbClr val="000000"/>
              </a:solidFill>
              <a:latin typeface="Calibri"/>
              <a:ea typeface="Calibri"/>
              <a:cs typeface="Calibri"/>
              <a:sym typeface="Calibri"/>
            </a:endParaRPr>
          </a:p>
        </p:txBody>
      </p:sp>
      <p:sp>
        <p:nvSpPr>
          <p:cNvPr id="2" name="Google Shape;189;p5">
            <a:extLst>
              <a:ext uri="{FF2B5EF4-FFF2-40B4-BE49-F238E27FC236}">
                <a16:creationId xmlns:a16="http://schemas.microsoft.com/office/drawing/2014/main" id="{A13CED4A-E139-96F7-3E4C-F053CC931F63}"/>
              </a:ext>
            </a:extLst>
          </p:cNvPr>
          <p:cNvSpPr/>
          <p:nvPr/>
        </p:nvSpPr>
        <p:spPr>
          <a:xfrm>
            <a:off x="969507" y="176365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a:t>
            </a:r>
            <a:endParaRPr sz="1800" b="0" i="0" u="none" strike="noStrike" cap="none">
              <a:solidFill>
                <a:schemeClr val="dk1"/>
              </a:solidFill>
              <a:latin typeface="Calibri"/>
              <a:ea typeface="Calibri"/>
              <a:cs typeface="Calibri"/>
              <a:sym typeface="Calibri"/>
            </a:endParaRPr>
          </a:p>
        </p:txBody>
      </p:sp>
      <p:sp>
        <p:nvSpPr>
          <p:cNvPr id="3" name="Google Shape;190;p5">
            <a:extLst>
              <a:ext uri="{FF2B5EF4-FFF2-40B4-BE49-F238E27FC236}">
                <a16:creationId xmlns:a16="http://schemas.microsoft.com/office/drawing/2014/main" id="{895648BE-7702-D847-784E-21AC04638870}"/>
              </a:ext>
            </a:extLst>
          </p:cNvPr>
          <p:cNvSpPr/>
          <p:nvPr/>
        </p:nvSpPr>
        <p:spPr>
          <a:xfrm>
            <a:off x="969507" y="263621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3</a:t>
            </a:r>
            <a:endParaRPr sz="1800" b="0" i="0" u="none" strike="noStrike" cap="none">
              <a:solidFill>
                <a:schemeClr val="dk1"/>
              </a:solidFill>
              <a:latin typeface="Calibri"/>
              <a:ea typeface="Calibri"/>
              <a:cs typeface="Calibri"/>
              <a:sym typeface="Calibri"/>
            </a:endParaRPr>
          </a:p>
        </p:txBody>
      </p:sp>
      <p:sp>
        <p:nvSpPr>
          <p:cNvPr id="4" name="Google Shape;191;p5">
            <a:extLst>
              <a:ext uri="{FF2B5EF4-FFF2-40B4-BE49-F238E27FC236}">
                <a16:creationId xmlns:a16="http://schemas.microsoft.com/office/drawing/2014/main" id="{7069335B-10DE-3E91-E04C-A38E3911C8ED}"/>
              </a:ext>
            </a:extLst>
          </p:cNvPr>
          <p:cNvSpPr/>
          <p:nvPr/>
        </p:nvSpPr>
        <p:spPr>
          <a:xfrm>
            <a:off x="969507" y="307250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4</a:t>
            </a:r>
            <a:endParaRPr sz="1800" b="0" i="0" u="none" strike="noStrike" cap="none">
              <a:solidFill>
                <a:schemeClr val="dk1"/>
              </a:solidFill>
              <a:latin typeface="Calibri"/>
              <a:ea typeface="Calibri"/>
              <a:cs typeface="Calibri"/>
              <a:sym typeface="Calibri"/>
            </a:endParaRPr>
          </a:p>
        </p:txBody>
      </p:sp>
      <p:sp>
        <p:nvSpPr>
          <p:cNvPr id="5" name="Google Shape;192;p5">
            <a:extLst>
              <a:ext uri="{FF2B5EF4-FFF2-40B4-BE49-F238E27FC236}">
                <a16:creationId xmlns:a16="http://schemas.microsoft.com/office/drawing/2014/main" id="{87286F3C-D3A3-B88E-18AB-FFEE8A0781FE}"/>
              </a:ext>
            </a:extLst>
          </p:cNvPr>
          <p:cNvSpPr/>
          <p:nvPr/>
        </p:nvSpPr>
        <p:spPr>
          <a:xfrm>
            <a:off x="969507" y="3508783"/>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5</a:t>
            </a:r>
            <a:endParaRPr sz="1800" b="0" i="0" u="none" strike="noStrike" cap="none">
              <a:solidFill>
                <a:schemeClr val="dk1"/>
              </a:solidFill>
              <a:latin typeface="Calibri"/>
              <a:ea typeface="Calibri"/>
              <a:cs typeface="Calibri"/>
              <a:sym typeface="Calibri"/>
            </a:endParaRPr>
          </a:p>
        </p:txBody>
      </p:sp>
      <p:sp>
        <p:nvSpPr>
          <p:cNvPr id="6" name="Google Shape;193;p5">
            <a:extLst>
              <a:ext uri="{FF2B5EF4-FFF2-40B4-BE49-F238E27FC236}">
                <a16:creationId xmlns:a16="http://schemas.microsoft.com/office/drawing/2014/main" id="{6121650C-D9C3-FAD2-E40B-BBBD5776BC3D}"/>
              </a:ext>
            </a:extLst>
          </p:cNvPr>
          <p:cNvSpPr/>
          <p:nvPr/>
        </p:nvSpPr>
        <p:spPr>
          <a:xfrm>
            <a:off x="969507" y="438134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7</a:t>
            </a:r>
            <a:endParaRPr sz="1800" b="0" i="0" u="none" strike="noStrike" cap="none">
              <a:solidFill>
                <a:schemeClr val="dk1"/>
              </a:solidFill>
              <a:latin typeface="Calibri"/>
              <a:ea typeface="Calibri"/>
              <a:cs typeface="Calibri"/>
              <a:sym typeface="Calibri"/>
            </a:endParaRPr>
          </a:p>
        </p:txBody>
      </p:sp>
      <p:sp>
        <p:nvSpPr>
          <p:cNvPr id="7" name="Google Shape;194;p5">
            <a:extLst>
              <a:ext uri="{FF2B5EF4-FFF2-40B4-BE49-F238E27FC236}">
                <a16:creationId xmlns:a16="http://schemas.microsoft.com/office/drawing/2014/main" id="{B9F1C162-E13A-5D69-0AC7-6AB46F262E3C}"/>
              </a:ext>
            </a:extLst>
          </p:cNvPr>
          <p:cNvSpPr/>
          <p:nvPr/>
        </p:nvSpPr>
        <p:spPr>
          <a:xfrm>
            <a:off x="969507" y="481762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8</a:t>
            </a:r>
            <a:endParaRPr sz="1800" b="0" i="0" u="none" strike="noStrike" cap="none">
              <a:solidFill>
                <a:schemeClr val="dk1"/>
              </a:solidFill>
              <a:latin typeface="Calibri"/>
              <a:ea typeface="Calibri"/>
              <a:cs typeface="Calibri"/>
              <a:sym typeface="Calibri"/>
            </a:endParaRPr>
          </a:p>
        </p:txBody>
      </p:sp>
      <p:sp>
        <p:nvSpPr>
          <p:cNvPr id="8" name="Google Shape;195;p5">
            <a:extLst>
              <a:ext uri="{FF2B5EF4-FFF2-40B4-BE49-F238E27FC236}">
                <a16:creationId xmlns:a16="http://schemas.microsoft.com/office/drawing/2014/main" id="{ED7AE2C0-756E-98FB-0716-100B7792D886}"/>
              </a:ext>
            </a:extLst>
          </p:cNvPr>
          <p:cNvSpPr/>
          <p:nvPr/>
        </p:nvSpPr>
        <p:spPr>
          <a:xfrm>
            <a:off x="969507" y="219993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2</a:t>
            </a:r>
            <a:endParaRPr sz="1800" b="0" i="0" u="none" strike="noStrike" cap="none">
              <a:solidFill>
                <a:schemeClr val="dk1"/>
              </a:solidFill>
              <a:latin typeface="Calibri"/>
              <a:ea typeface="Calibri"/>
              <a:cs typeface="Calibri"/>
              <a:sym typeface="Calibri"/>
            </a:endParaRPr>
          </a:p>
        </p:txBody>
      </p:sp>
      <p:sp>
        <p:nvSpPr>
          <p:cNvPr id="9" name="Google Shape;196;p5">
            <a:extLst>
              <a:ext uri="{FF2B5EF4-FFF2-40B4-BE49-F238E27FC236}">
                <a16:creationId xmlns:a16="http://schemas.microsoft.com/office/drawing/2014/main" id="{C0C026BA-307D-9A6B-E0EA-AB5847B2A982}"/>
              </a:ext>
            </a:extLst>
          </p:cNvPr>
          <p:cNvSpPr/>
          <p:nvPr/>
        </p:nvSpPr>
        <p:spPr>
          <a:xfrm>
            <a:off x="969507" y="394506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6</a:t>
            </a:r>
            <a:endParaRPr sz="1800" b="0" i="0" u="none" strike="noStrike" cap="none">
              <a:solidFill>
                <a:schemeClr val="dk1"/>
              </a:solidFill>
              <a:latin typeface="Calibri"/>
              <a:ea typeface="Calibri"/>
              <a:cs typeface="Calibri"/>
              <a:sym typeface="Calibri"/>
            </a:endParaRPr>
          </a:p>
        </p:txBody>
      </p:sp>
      <p:sp>
        <p:nvSpPr>
          <p:cNvPr id="10" name="Google Shape;197;p5">
            <a:extLst>
              <a:ext uri="{FF2B5EF4-FFF2-40B4-BE49-F238E27FC236}">
                <a16:creationId xmlns:a16="http://schemas.microsoft.com/office/drawing/2014/main" id="{7153DF61-AFD9-A080-715D-AF1B73C136DA}"/>
              </a:ext>
            </a:extLst>
          </p:cNvPr>
          <p:cNvSpPr/>
          <p:nvPr/>
        </p:nvSpPr>
        <p:spPr>
          <a:xfrm>
            <a:off x="969507" y="525391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9</a:t>
            </a:r>
            <a:endParaRPr sz="1800" b="0" i="0" u="none" strike="noStrike" cap="none">
              <a:solidFill>
                <a:schemeClr val="dk1"/>
              </a:solidFill>
              <a:latin typeface="Calibri"/>
              <a:ea typeface="Calibri"/>
              <a:cs typeface="Calibri"/>
              <a:sym typeface="Calibri"/>
            </a:endParaRPr>
          </a:p>
        </p:txBody>
      </p:sp>
      <p:sp>
        <p:nvSpPr>
          <p:cNvPr id="11" name="Google Shape;198;p5">
            <a:extLst>
              <a:ext uri="{FF2B5EF4-FFF2-40B4-BE49-F238E27FC236}">
                <a16:creationId xmlns:a16="http://schemas.microsoft.com/office/drawing/2014/main" id="{028368D1-B8F1-9182-8D6A-9F44919EC9BF}"/>
              </a:ext>
            </a:extLst>
          </p:cNvPr>
          <p:cNvSpPr/>
          <p:nvPr/>
        </p:nvSpPr>
        <p:spPr>
          <a:xfrm>
            <a:off x="969507" y="569019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10</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7"/>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7"/>
          <p:cNvSpPr txBox="1">
            <a:spLocks noGrp="1"/>
          </p:cNvSpPr>
          <p:nvPr>
            <p:ph type="title"/>
          </p:nvPr>
        </p:nvSpPr>
        <p:spPr>
          <a:xfrm>
            <a:off x="838200" y="33699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Free State educator demand summary</a:t>
            </a:r>
            <a:endParaRPr/>
          </a:p>
        </p:txBody>
      </p:sp>
      <p:sp>
        <p:nvSpPr>
          <p:cNvPr id="319" name="Google Shape;319;p7"/>
          <p:cNvSpPr/>
          <p:nvPr/>
        </p:nvSpPr>
        <p:spPr>
          <a:xfrm>
            <a:off x="838200" y="1236689"/>
            <a:ext cx="10734208" cy="528432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7A1A00"/>
              </a:buClr>
              <a:buSzPts val="1950"/>
              <a:buFont typeface="Arial"/>
              <a:buChar char="•"/>
            </a:pPr>
            <a:r>
              <a:rPr lang="en-US" sz="1950" b="1" dirty="0">
                <a:solidFill>
                  <a:srgbClr val="7A1A00"/>
                </a:solidFill>
                <a:latin typeface="Calibri"/>
                <a:ea typeface="Calibri"/>
                <a:cs typeface="Calibri"/>
                <a:sym typeface="Calibri"/>
              </a:rPr>
              <a:t>Age distribution</a:t>
            </a:r>
            <a:r>
              <a:rPr lang="en-US" sz="1950" dirty="0">
                <a:solidFill>
                  <a:srgbClr val="7A1A00"/>
                </a:solidFill>
                <a:latin typeface="Calibri"/>
                <a:ea typeface="Calibri"/>
                <a:cs typeface="Calibri"/>
                <a:sym typeface="Calibri"/>
              </a:rPr>
              <a:t>: The age distribution in the FS had a peak at around 51 years of age in 2021</a:t>
            </a:r>
            <a:endParaRPr dirty="0"/>
          </a:p>
          <a:p>
            <a:pPr marL="285750" marR="0" lvl="0" indent="-285750" algn="l" rtl="0">
              <a:spcBef>
                <a:spcPts val="0"/>
              </a:spcBef>
              <a:spcAft>
                <a:spcPts val="0"/>
              </a:spcAft>
              <a:buClr>
                <a:srgbClr val="7A1A00"/>
              </a:buClr>
              <a:buSzPts val="1950"/>
              <a:buFont typeface="Arial"/>
              <a:buChar char="•"/>
            </a:pPr>
            <a:r>
              <a:rPr lang="en-US" sz="1950" b="1" dirty="0">
                <a:solidFill>
                  <a:srgbClr val="7A1A00"/>
                </a:solidFill>
                <a:latin typeface="Calibri"/>
                <a:ea typeface="Calibri"/>
                <a:cs typeface="Calibri"/>
                <a:sym typeface="Calibri"/>
              </a:rPr>
              <a:t>Projected resignations and retirements</a:t>
            </a:r>
            <a:r>
              <a:rPr lang="en-US" sz="1950" dirty="0">
                <a:solidFill>
                  <a:srgbClr val="7A1A00"/>
                </a:solidFill>
                <a:latin typeface="Calibri"/>
                <a:ea typeface="Calibri"/>
                <a:cs typeface="Calibri"/>
                <a:sym typeface="Calibri"/>
              </a:rPr>
              <a:t>: About half of the educators that exit PERSAL are age-related retirements (ages 56 to 65); the number of senior educators (SMT positions and other specialists) that are retiring is expected to increase (65% were 50+ years old in 2021)</a:t>
            </a:r>
            <a:endParaRPr sz="1950"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1950"/>
              <a:buFont typeface="Arial"/>
              <a:buChar char="•"/>
            </a:pPr>
            <a:r>
              <a:rPr lang="en-US" sz="1950" b="1" dirty="0">
                <a:solidFill>
                  <a:srgbClr val="7A1A00"/>
                </a:solidFill>
                <a:latin typeface="Calibri"/>
                <a:ea typeface="Calibri"/>
                <a:cs typeface="Calibri"/>
                <a:sym typeface="Calibri"/>
              </a:rPr>
              <a:t>Enrolment and population growth:</a:t>
            </a:r>
            <a:r>
              <a:rPr lang="en-US" sz="1950" dirty="0">
                <a:solidFill>
                  <a:srgbClr val="7A1A00"/>
                </a:solidFill>
                <a:latin typeface="Calibri"/>
                <a:ea typeface="Calibri"/>
                <a:cs typeface="Calibri"/>
                <a:sym typeface="Calibri"/>
              </a:rPr>
              <a:t> Enrolment in the FS ordinary schools increased by 10% from 2012-2021 (~65K learners), and the school-aged population is forecast to decline by -4% (~26K learners) to 2030, which will likely result in lower enrolments. School </a:t>
            </a:r>
            <a:r>
              <a:rPr lang="en-US" sz="1950" dirty="0" err="1">
                <a:solidFill>
                  <a:srgbClr val="7A1A00"/>
                </a:solidFill>
                <a:latin typeface="Calibri"/>
                <a:ea typeface="Calibri"/>
                <a:cs typeface="Calibri"/>
                <a:sym typeface="Calibri"/>
              </a:rPr>
              <a:t>rationalisation</a:t>
            </a:r>
            <a:r>
              <a:rPr lang="en-US" sz="1950" dirty="0">
                <a:solidFill>
                  <a:srgbClr val="7A1A00"/>
                </a:solidFill>
                <a:latin typeface="Calibri"/>
                <a:ea typeface="Calibri"/>
                <a:cs typeface="Calibri"/>
                <a:sym typeface="Calibri"/>
              </a:rPr>
              <a:t> may need to continue as a result of the decrease. </a:t>
            </a:r>
            <a:endParaRPr sz="1950"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1950"/>
              <a:buFont typeface="Arial"/>
              <a:buChar char="•"/>
            </a:pPr>
            <a:r>
              <a:rPr lang="en-US" sz="1950" b="1" dirty="0">
                <a:solidFill>
                  <a:srgbClr val="7A1A00"/>
                </a:solidFill>
                <a:latin typeface="Calibri"/>
                <a:ea typeface="Calibri"/>
                <a:cs typeface="Calibri"/>
                <a:sym typeface="Calibri"/>
              </a:rPr>
              <a:t>School and educator growth</a:t>
            </a:r>
            <a:r>
              <a:rPr lang="en-US" sz="1950" dirty="0">
                <a:solidFill>
                  <a:srgbClr val="7A1A00"/>
                </a:solidFill>
                <a:latin typeface="Calibri"/>
                <a:ea typeface="Calibri"/>
                <a:cs typeface="Calibri"/>
                <a:sym typeface="Calibri"/>
              </a:rPr>
              <a:t>: Between 2012 and 2021, the educator number has fallen (-13%), and the number of public ordinary schools has decreased (-27%), driving up the LE ratio and class sizes. </a:t>
            </a:r>
            <a:endParaRPr dirty="0"/>
          </a:p>
          <a:p>
            <a:pPr marL="285750" marR="0" lvl="0" indent="-285750" algn="l" rtl="0">
              <a:spcBef>
                <a:spcPts val="0"/>
              </a:spcBef>
              <a:spcAft>
                <a:spcPts val="0"/>
              </a:spcAft>
              <a:buClr>
                <a:srgbClr val="7A1A00"/>
              </a:buClr>
              <a:buSzPts val="1950"/>
              <a:buFont typeface="Arial"/>
              <a:buChar char="•"/>
            </a:pPr>
            <a:r>
              <a:rPr lang="en-US" sz="1950" b="1" dirty="0">
                <a:solidFill>
                  <a:srgbClr val="7A1A00"/>
                </a:solidFill>
                <a:latin typeface="Calibri"/>
                <a:ea typeface="Calibri"/>
                <a:cs typeface="Calibri"/>
                <a:sym typeface="Calibri"/>
              </a:rPr>
              <a:t>SMT position changes:</a:t>
            </a:r>
            <a:r>
              <a:rPr lang="en-US" sz="1950" dirty="0">
                <a:solidFill>
                  <a:srgbClr val="7A1A00"/>
                </a:solidFill>
                <a:latin typeface="Calibri"/>
                <a:ea typeface="Calibri"/>
                <a:cs typeface="Calibri"/>
                <a:sym typeface="Calibri"/>
              </a:rPr>
              <a:t> In the FS, there has been a large decline in the number of Principals between 2012 and 2021 (-27%), largely as a result of school </a:t>
            </a:r>
            <a:r>
              <a:rPr lang="en-US" sz="1950" dirty="0" err="1">
                <a:solidFill>
                  <a:srgbClr val="7A1A00"/>
                </a:solidFill>
                <a:latin typeface="Calibri"/>
                <a:ea typeface="Calibri"/>
                <a:cs typeface="Calibri"/>
                <a:sym typeface="Calibri"/>
              </a:rPr>
              <a:t>rationalisation</a:t>
            </a:r>
            <a:r>
              <a:rPr lang="en-US" sz="1950" dirty="0">
                <a:solidFill>
                  <a:srgbClr val="7A1A00"/>
                </a:solidFill>
                <a:latin typeface="Calibri"/>
                <a:ea typeface="Calibri"/>
                <a:cs typeface="Calibri"/>
                <a:sym typeface="Calibri"/>
              </a:rPr>
              <a:t>. The number of HODs (-8%), Deputy Principals (-10%) and teachers (-13%) have also declined over this period.</a:t>
            </a:r>
            <a:endParaRPr dirty="0"/>
          </a:p>
          <a:p>
            <a:pPr marL="285750" marR="0" lvl="0" indent="-285750" algn="l" rtl="0">
              <a:spcBef>
                <a:spcPts val="0"/>
              </a:spcBef>
              <a:spcAft>
                <a:spcPts val="0"/>
              </a:spcAft>
              <a:buClr>
                <a:srgbClr val="7A1A00"/>
              </a:buClr>
              <a:buSzPts val="1950"/>
              <a:buFont typeface="Arial"/>
              <a:buChar char="•"/>
            </a:pPr>
            <a:r>
              <a:rPr lang="en-US" sz="1950" b="1" dirty="0">
                <a:solidFill>
                  <a:srgbClr val="7A1A00"/>
                </a:solidFill>
                <a:latin typeface="Calibri"/>
                <a:ea typeface="Calibri"/>
                <a:cs typeface="Calibri"/>
                <a:sym typeface="Calibri"/>
              </a:rPr>
              <a:t>Appointments and LE Ratio:</a:t>
            </a:r>
            <a:r>
              <a:rPr lang="en-US" sz="1950" dirty="0">
                <a:solidFill>
                  <a:srgbClr val="7A1A00"/>
                </a:solidFill>
                <a:latin typeface="Calibri"/>
                <a:ea typeface="Calibri"/>
                <a:cs typeface="Calibri"/>
                <a:sym typeface="Calibri"/>
              </a:rPr>
              <a:t> The LE ratio increased from 24.1 to 30.0 between 2012 and 2021</a:t>
            </a:r>
            <a:endParaRPr sz="1950" b="1"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1950"/>
              <a:buFont typeface="Arial"/>
              <a:buChar char="•"/>
            </a:pPr>
            <a:r>
              <a:rPr lang="en-US" sz="1950" b="1" dirty="0">
                <a:solidFill>
                  <a:srgbClr val="7A1A00"/>
                </a:solidFill>
                <a:latin typeface="Calibri"/>
                <a:ea typeface="Calibri"/>
                <a:cs typeface="Calibri"/>
                <a:sym typeface="Calibri"/>
              </a:rPr>
              <a:t>Projected educator cost trends:</a:t>
            </a:r>
            <a:r>
              <a:rPr lang="en-US" sz="1950" dirty="0">
                <a:solidFill>
                  <a:srgbClr val="7A1A00"/>
                </a:solidFill>
                <a:latin typeface="Calibri"/>
                <a:ea typeface="Calibri"/>
                <a:cs typeface="Calibri"/>
                <a:sym typeface="Calibri"/>
              </a:rPr>
              <a:t> The unit cost of educators is predicted to remain constant. Due to the change in age distribution. </a:t>
            </a:r>
            <a:endParaRPr dirty="0"/>
          </a:p>
          <a:p>
            <a:pPr marL="285750" marR="0" lvl="0" indent="-285750" algn="l" rtl="0">
              <a:spcBef>
                <a:spcPts val="0"/>
              </a:spcBef>
              <a:spcAft>
                <a:spcPts val="0"/>
              </a:spcAft>
              <a:buClr>
                <a:srgbClr val="7A1A00"/>
              </a:buClr>
              <a:buSzPts val="1950"/>
              <a:buFont typeface="Arial"/>
              <a:buChar char="•"/>
            </a:pPr>
            <a:r>
              <a:rPr lang="en-US" sz="1950" b="1" dirty="0">
                <a:solidFill>
                  <a:srgbClr val="7A1A00"/>
                </a:solidFill>
                <a:latin typeface="Calibri"/>
                <a:ea typeface="Calibri"/>
                <a:cs typeface="Calibri"/>
                <a:sym typeface="Calibri"/>
              </a:rPr>
              <a:t>Educator movements: </a:t>
            </a:r>
            <a:r>
              <a:rPr lang="en-US" sz="1950" dirty="0">
                <a:solidFill>
                  <a:srgbClr val="7A1A00"/>
                </a:solidFill>
                <a:latin typeface="Calibri"/>
                <a:ea typeface="Calibri"/>
                <a:cs typeface="Calibri"/>
                <a:sym typeface="Calibri"/>
              </a:rPr>
              <a:t>There is high movement out of the FS (~6%), and few educators move to the FS (&lt;3%). About ~6% educators move between schools within the province.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8"/>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Age distributions and projected retirements and resignations</a:t>
            </a:r>
            <a:endParaRPr/>
          </a:p>
        </p:txBody>
      </p:sp>
      <p:sp>
        <p:nvSpPr>
          <p:cNvPr id="325" name="Google Shape;325;p8"/>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326" name="Google Shape;326;p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27" name="Google Shape;327;p8"/>
          <p:cNvSpPr/>
          <p:nvPr/>
        </p:nvSpPr>
        <p:spPr>
          <a:xfrm>
            <a:off x="10658300"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graphicFrame>
        <p:nvGraphicFramePr>
          <p:cNvPr id="334" name="Google Shape;334;p9"/>
          <p:cNvGraphicFramePr/>
          <p:nvPr/>
        </p:nvGraphicFramePr>
        <p:xfrm>
          <a:off x="436098" y="1899139"/>
          <a:ext cx="10917700" cy="4093698"/>
        </p:xfrm>
        <a:graphic>
          <a:graphicData uri="http://schemas.openxmlformats.org/drawingml/2006/chart">
            <c:chart xmlns:c="http://schemas.openxmlformats.org/drawingml/2006/chart" xmlns:r="http://schemas.openxmlformats.org/officeDocument/2006/relationships" r:id="rId3"/>
          </a:graphicData>
        </a:graphic>
      </p:graphicFrame>
      <p:sp>
        <p:nvSpPr>
          <p:cNvPr id="335" name="Google Shape;335;p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336" name="Google Shape;336;p9"/>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sp>
        <p:nvSpPr>
          <p:cNvPr id="337" name="Google Shape;337;p9"/>
          <p:cNvSpPr/>
          <p:nvPr/>
        </p:nvSpPr>
        <p:spPr>
          <a:xfrm>
            <a:off x="1949443" y="2245735"/>
            <a:ext cx="4146556" cy="1183265"/>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9242"/>
                </a:solidFill>
                <a:latin typeface="Calibri"/>
                <a:ea typeface="Calibri"/>
                <a:cs typeface="Calibri"/>
                <a:sym typeface="Calibri"/>
              </a:rPr>
              <a:t>A </a:t>
            </a:r>
            <a:r>
              <a:rPr lang="en-US" sz="2000" b="1">
                <a:solidFill>
                  <a:srgbClr val="009242"/>
                </a:solidFill>
                <a:latin typeface="Calibri"/>
                <a:ea typeface="Calibri"/>
                <a:cs typeface="Calibri"/>
                <a:sym typeface="Calibri"/>
              </a:rPr>
              <a:t>slightly higher proportion </a:t>
            </a:r>
            <a:r>
              <a:rPr lang="en-US" sz="2000">
                <a:solidFill>
                  <a:srgbClr val="009242"/>
                </a:solidFill>
                <a:latin typeface="Calibri"/>
                <a:ea typeface="Calibri"/>
                <a:cs typeface="Calibri"/>
                <a:sym typeface="Calibri"/>
              </a:rPr>
              <a:t>of young educators </a:t>
            </a:r>
            <a:r>
              <a:rPr lang="en-US" sz="2000" b="1">
                <a:solidFill>
                  <a:srgbClr val="009242"/>
                </a:solidFill>
                <a:latin typeface="Calibri"/>
                <a:ea typeface="Calibri"/>
                <a:cs typeface="Calibri"/>
                <a:sym typeface="Calibri"/>
              </a:rPr>
              <a:t>under 35 years </a:t>
            </a:r>
            <a:r>
              <a:rPr lang="en-US" sz="2000">
                <a:solidFill>
                  <a:srgbClr val="009242"/>
                </a:solidFill>
                <a:latin typeface="Calibri"/>
                <a:ea typeface="Calibri"/>
                <a:cs typeface="Calibri"/>
                <a:sym typeface="Calibri"/>
              </a:rPr>
              <a:t>in the Free State than in the rest of the country</a:t>
            </a:r>
            <a:endParaRPr/>
          </a:p>
        </p:txBody>
      </p:sp>
      <p:sp>
        <p:nvSpPr>
          <p:cNvPr id="338" name="Google Shape;338;p9"/>
          <p:cNvSpPr/>
          <p:nvPr/>
        </p:nvSpPr>
        <p:spPr>
          <a:xfrm>
            <a:off x="6727820" y="1899139"/>
            <a:ext cx="4146556" cy="958599"/>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9242"/>
                </a:solidFill>
                <a:latin typeface="Calibri"/>
                <a:ea typeface="Calibri"/>
                <a:cs typeface="Calibri"/>
                <a:sym typeface="Calibri"/>
              </a:rPr>
              <a:t>A </a:t>
            </a:r>
            <a:r>
              <a:rPr lang="en-US" sz="2000" b="1">
                <a:solidFill>
                  <a:srgbClr val="009242"/>
                </a:solidFill>
                <a:latin typeface="Calibri"/>
                <a:ea typeface="Calibri"/>
                <a:cs typeface="Calibri"/>
                <a:sym typeface="Calibri"/>
              </a:rPr>
              <a:t>lower proportion </a:t>
            </a:r>
            <a:r>
              <a:rPr lang="en-US" sz="2000">
                <a:solidFill>
                  <a:srgbClr val="009242"/>
                </a:solidFill>
                <a:latin typeface="Calibri"/>
                <a:ea typeface="Calibri"/>
                <a:cs typeface="Calibri"/>
                <a:sym typeface="Calibri"/>
              </a:rPr>
              <a:t>of educators are </a:t>
            </a:r>
            <a:r>
              <a:rPr lang="en-US" sz="2000" b="1">
                <a:solidFill>
                  <a:srgbClr val="009242"/>
                </a:solidFill>
                <a:latin typeface="Calibri"/>
                <a:ea typeface="Calibri"/>
                <a:cs typeface="Calibri"/>
                <a:sym typeface="Calibri"/>
              </a:rPr>
              <a:t>over 50 years old </a:t>
            </a:r>
            <a:r>
              <a:rPr lang="en-US" sz="2000">
                <a:solidFill>
                  <a:srgbClr val="009242"/>
                </a:solidFill>
                <a:latin typeface="Calibri"/>
                <a:ea typeface="Calibri"/>
                <a:cs typeface="Calibri"/>
                <a:sym typeface="Calibri"/>
              </a:rPr>
              <a:t>in the Free State than in the rest of the country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der, section and 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8567</Words>
  <Application>Microsoft Office PowerPoint</Application>
  <PresentationFormat>Widescreen</PresentationFormat>
  <Paragraphs>2435</Paragraphs>
  <Slides>57</Slides>
  <Notes>55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57</vt:i4>
      </vt:variant>
    </vt:vector>
  </HeadingPairs>
  <TitlesOfParts>
    <vt:vector size="65" baseType="lpstr">
      <vt:lpstr>Times New Roman</vt:lpstr>
      <vt:lpstr>Lustria</vt:lpstr>
      <vt:lpstr>Calibri</vt:lpstr>
      <vt:lpstr>Arial</vt:lpstr>
      <vt:lpstr>Cambria</vt:lpstr>
      <vt:lpstr>Header, section and title slides</vt:lpstr>
      <vt:lpstr>1_Office Theme</vt:lpstr>
      <vt:lpstr>Office Theme</vt:lpstr>
      <vt:lpstr>Free State Province  14 August 2023</vt:lpstr>
      <vt:lpstr>Introduction (1) </vt:lpstr>
      <vt:lpstr>Introduction (2)</vt:lpstr>
      <vt:lpstr>Introduction (3)</vt:lpstr>
      <vt:lpstr>Objective</vt:lpstr>
      <vt:lpstr>Overview</vt:lpstr>
      <vt:lpstr>Free State educator demand summary</vt:lpstr>
      <vt:lpstr>Age distributions and projected retirements and resignations</vt:lpstr>
      <vt:lpstr>Educator age distribution (2021)</vt:lpstr>
      <vt:lpstr>Older teacher proportions for senior educator and primary schools educators</vt:lpstr>
      <vt:lpstr>Older teacher proportions for senior educator and primary schools educators</vt:lpstr>
      <vt:lpstr>Educator age distribution in 2021 &amp; 2030</vt:lpstr>
      <vt:lpstr>Projected resignation &amp; retirements (FS)</vt:lpstr>
      <vt:lpstr>Projected resignation &amp; retirements (FS)</vt:lpstr>
      <vt:lpstr>Older leaver trend estimates to 2035</vt:lpstr>
      <vt:lpstr>Projected educators leaving</vt:lpstr>
      <vt:lpstr>Provincial population and enrolment trends</vt:lpstr>
      <vt:lpstr>Provincial enrolment trends (2012-2021)</vt:lpstr>
      <vt:lpstr>Provincial enrolment trends (2012-2021)</vt:lpstr>
      <vt:lpstr>Correlation between population and enrolment growth (2012-2021)</vt:lpstr>
      <vt:lpstr>Projected growth in school-aged population</vt:lpstr>
      <vt:lpstr>School aged-population estimates to 2030</vt:lpstr>
      <vt:lpstr>Public and independent school growth</vt:lpstr>
      <vt:lpstr>Educator, school and enrolment growth</vt:lpstr>
      <vt:lpstr>Educator, school and enrolment growth</vt:lpstr>
      <vt:lpstr>Educator, school and enrolment growth</vt:lpstr>
      <vt:lpstr>Educator, school and enrolment growth</vt:lpstr>
      <vt:lpstr>School growth from 2012 to 2021 </vt:lpstr>
      <vt:lpstr>School growth from 2012 to 2021 </vt:lpstr>
      <vt:lpstr>Educator growth by teachers and senior educators</vt:lpstr>
      <vt:lpstr>Changes in teacher and SMT numbers</vt:lpstr>
      <vt:lpstr>Changes in teacher and SMT numbers</vt:lpstr>
      <vt:lpstr>Changes in teacher and SMT numbers</vt:lpstr>
      <vt:lpstr>Proportional split by educator rank</vt:lpstr>
      <vt:lpstr>Proportional split by educator rank</vt:lpstr>
      <vt:lpstr>Implications on appointments, class sizes and small schools </vt:lpstr>
      <vt:lpstr>Projected increase in appointments</vt:lpstr>
      <vt:lpstr>Learner-public educator ratios (‘12 &amp; ’21)</vt:lpstr>
      <vt:lpstr>Grade 3 class sizes  (2017/18 School Monitoring Survey) </vt:lpstr>
      <vt:lpstr>Largest classes - School Monitoring Survey 2017/18</vt:lpstr>
      <vt:lpstr>Expected financial implications to 2030</vt:lpstr>
      <vt:lpstr>Unit cost drivers</vt:lpstr>
      <vt:lpstr>Real and nominal costs</vt:lpstr>
      <vt:lpstr>Projected unit costs trends| All educators</vt:lpstr>
      <vt:lpstr>Indexed unit costs trends| All educators</vt:lpstr>
      <vt:lpstr>Indexed unit costs trends| All educators</vt:lpstr>
      <vt:lpstr>Projected unit costs trends| All educators</vt:lpstr>
      <vt:lpstr>Between and within province movement</vt:lpstr>
      <vt:lpstr>Inter-provincial educator movement (7-yr)</vt:lpstr>
      <vt:lpstr>Inter-provincial educator movement (7-yr)</vt:lpstr>
      <vt:lpstr>Inter-provincial educator movement (7-yr)</vt:lpstr>
      <vt:lpstr>Inter-provincial educator movement (7-yr)</vt:lpstr>
      <vt:lpstr>Educator movement between schools </vt:lpstr>
      <vt:lpstr>Gender imbalances in management</vt:lpstr>
      <vt:lpstr>Percentage of educators that are female</vt:lpstr>
      <vt:lpstr>Percentage of educators that are female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State Province  July 2023</dc:title>
  <dc:creator>B B</dc:creator>
  <cp:lastModifiedBy>Irene Pampallis</cp:lastModifiedBy>
  <cp:revision>24</cp:revision>
  <dcterms:created xsi:type="dcterms:W3CDTF">2023-03-09T16:51:31Z</dcterms:created>
  <dcterms:modified xsi:type="dcterms:W3CDTF">2023-09-05T18:58:09Z</dcterms:modified>
</cp:coreProperties>
</file>