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Ex1.xml" ContentType="application/vnd.ms-office.chartex+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81"/>
  </p:notesMasterIdLst>
  <p:sldIdLst>
    <p:sldId id="256" r:id="rId3"/>
    <p:sldId id="302" r:id="rId4"/>
    <p:sldId id="303" r:id="rId5"/>
    <p:sldId id="304" r:id="rId6"/>
    <p:sldId id="570" r:id="rId7"/>
    <p:sldId id="554" r:id="rId8"/>
    <p:sldId id="563" r:id="rId9"/>
    <p:sldId id="561" r:id="rId10"/>
    <p:sldId id="562" r:id="rId11"/>
    <p:sldId id="555" r:id="rId12"/>
    <p:sldId id="556" r:id="rId13"/>
    <p:sldId id="565" r:id="rId14"/>
    <p:sldId id="564" r:id="rId15"/>
    <p:sldId id="557" r:id="rId16"/>
    <p:sldId id="558" r:id="rId17"/>
    <p:sldId id="568" r:id="rId18"/>
    <p:sldId id="569" r:id="rId19"/>
    <p:sldId id="571" r:id="rId20"/>
    <p:sldId id="566" r:id="rId21"/>
    <p:sldId id="567" r:id="rId22"/>
    <p:sldId id="559" r:id="rId23"/>
    <p:sldId id="574" r:id="rId24"/>
    <p:sldId id="305" r:id="rId25"/>
    <p:sldId id="452" r:id="rId26"/>
    <p:sldId id="307" r:id="rId27"/>
    <p:sldId id="425" r:id="rId28"/>
    <p:sldId id="426" r:id="rId29"/>
    <p:sldId id="468" r:id="rId30"/>
    <p:sldId id="524" r:id="rId31"/>
    <p:sldId id="494" r:id="rId32"/>
    <p:sldId id="519" r:id="rId33"/>
    <p:sldId id="520" r:id="rId34"/>
    <p:sldId id="486" r:id="rId35"/>
    <p:sldId id="389" r:id="rId36"/>
    <p:sldId id="432" r:id="rId37"/>
    <p:sldId id="501" r:id="rId38"/>
    <p:sldId id="437" r:id="rId39"/>
    <p:sldId id="429" r:id="rId40"/>
    <p:sldId id="461" r:id="rId41"/>
    <p:sldId id="462" r:id="rId42"/>
    <p:sldId id="495" r:id="rId43"/>
    <p:sldId id="463" r:id="rId44"/>
    <p:sldId id="503" r:id="rId45"/>
    <p:sldId id="443" r:id="rId46"/>
    <p:sldId id="496" r:id="rId47"/>
    <p:sldId id="509" r:id="rId48"/>
    <p:sldId id="455" r:id="rId49"/>
    <p:sldId id="497" r:id="rId50"/>
    <p:sldId id="469" r:id="rId51"/>
    <p:sldId id="518" r:id="rId52"/>
    <p:sldId id="515" r:id="rId53"/>
    <p:sldId id="536" r:id="rId54"/>
    <p:sldId id="414" r:id="rId55"/>
    <p:sldId id="287" r:id="rId56"/>
    <p:sldId id="309" r:id="rId57"/>
    <p:sldId id="522" r:id="rId58"/>
    <p:sldId id="430" r:id="rId59"/>
    <p:sldId id="512" r:id="rId60"/>
    <p:sldId id="528" r:id="rId61"/>
    <p:sldId id="529" r:id="rId62"/>
    <p:sldId id="521" r:id="rId63"/>
    <p:sldId id="375" r:id="rId64"/>
    <p:sldId id="434" r:id="rId65"/>
    <p:sldId id="453" r:id="rId66"/>
    <p:sldId id="324" r:id="rId67"/>
    <p:sldId id="321" r:id="rId68"/>
    <p:sldId id="411" r:id="rId69"/>
    <p:sldId id="523" r:id="rId70"/>
    <p:sldId id="449" r:id="rId71"/>
    <p:sldId id="507" r:id="rId72"/>
    <p:sldId id="491" r:id="rId73"/>
    <p:sldId id="508" r:id="rId74"/>
    <p:sldId id="329" r:id="rId75"/>
    <p:sldId id="306" r:id="rId76"/>
    <p:sldId id="310" r:id="rId77"/>
    <p:sldId id="527" r:id="rId78"/>
    <p:sldId id="525" r:id="rId79"/>
    <p:sldId id="27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0000"/>
    <a:srgbClr val="FFD1D1"/>
    <a:srgbClr val="861D00"/>
    <a:srgbClr val="FFFFFF"/>
    <a:srgbClr val="DEA900"/>
    <a:srgbClr val="EEB500"/>
    <a:srgbClr val="BEF0BE"/>
    <a:srgbClr val="DDF7DD"/>
    <a:srgbClr val="E7F1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2" autoAdjust="0"/>
    <p:restoredTop sz="94206" autoAdjust="0"/>
  </p:normalViewPr>
  <p:slideViewPr>
    <p:cSldViewPr snapToGrid="0">
      <p:cViewPr varScale="1">
        <p:scale>
          <a:sx n="64" d="100"/>
          <a:sy n="64" d="100"/>
        </p:scale>
        <p:origin x="7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enovo\Downloads\Gender%20-%20PERSAL%20-%202012-2021.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7-GP.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7-GP.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D:\Dropbox\03.%20Work\06.%20SU\03.%20TDD%20-%20Provincial%20Demand\13.%20Provincial%20Reports%20-%20With%20Excel\Age-specificOutputs4.5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2"/>
          <c:order val="2"/>
          <c:tx>
            <c:strRef>
              <c:f>'Headcount Data'!$Q$1</c:f>
              <c:strCache>
                <c:ptCount val="1"/>
                <c:pt idx="0">
                  <c:v>GP</c:v>
                </c:pt>
              </c:strCache>
              <c:extLst xmlns:c15="http://schemas.microsoft.com/office/drawing/2012/chart"/>
            </c:strRef>
          </c:tx>
          <c:spPr>
            <a:ln w="38100" cap="rnd">
              <a:solidFill>
                <a:schemeClr val="tx1"/>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Data'!$Q$408:$Q$452</c:f>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41B5-4BDA-962D-1FA03E50DE0C}"/>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9-41B5-4BDA-962D-1FA03E50DE0C}"/>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41B5-4BDA-962D-1FA03E50DE0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41B5-4BDA-962D-1FA03E50DE0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41B5-4BDA-962D-1FA03E50DE0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41B5-4BDA-962D-1FA03E50DE0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41B5-4BDA-962D-1FA03E50DE0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41B5-4BDA-962D-1FA03E50DE0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41B5-4BDA-962D-1FA03E50DE0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41B5-4BDA-962D-1FA03E50DE0C}"/>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strRef>
          </c:tx>
          <c:spPr>
            <a:ln w="381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ser>
        <c:ser>
          <c:idx val="1"/>
          <c:order val="1"/>
          <c:tx>
            <c:strRef>
              <c:f>'Pub&amp;Ind Schools- Enrol (Adj)'!$C$87</c:f>
              <c:strCache>
                <c:ptCount val="1"/>
                <c:pt idx="0">
                  <c:v>FS</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3.9536979424580395E-3"/>
                  <c:y val="-1.6547403751439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ser>
        <c:ser>
          <c:idx val="2"/>
          <c:order val="2"/>
          <c:tx>
            <c:strRef>
              <c:f>'Pub&amp;Ind Schools- Enrol (Adj)'!$C$88</c:f>
              <c:strCache>
                <c:ptCount val="1"/>
                <c:pt idx="0">
                  <c:v>GP</c:v>
                </c:pt>
              </c:strCache>
            </c:strRef>
          </c:tx>
          <c:spPr>
            <a:ln w="38100"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c:ext xmlns:c16="http://schemas.microsoft.com/office/drawing/2014/chart" uri="{C3380CC4-5D6E-409C-BE32-E72D297353CC}">
              <c16:uniqueId val="{00000002-CEE0-43AC-9D2C-9C341DBDEDDF}"/>
            </c:ext>
          </c:extLst>
        </c:ser>
        <c:ser>
          <c:idx val="3"/>
          <c:order val="3"/>
          <c:tx>
            <c:strRef>
              <c:f>'Pub&amp;Ind Schools- Enrol (Adj)'!$C$89</c:f>
              <c:strCache>
                <c:ptCount val="1"/>
                <c:pt idx="0">
                  <c:v>KN</c:v>
                </c:pt>
              </c:strCache>
            </c:strRef>
          </c:tx>
          <c:spPr>
            <a:ln w="381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c:ext xmlns:c16="http://schemas.microsoft.com/office/drawing/2014/chart" uri="{C3380CC4-5D6E-409C-BE32-E72D297353CC}">
              <c16:uniqueId val="{00000003-CEE0-43AC-9D2C-9C341DBDEDDF}"/>
            </c:ext>
          </c:extLst>
        </c:ser>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2.6357986283052953E-3"/>
                  <c:y val="2.757900625239908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ser>
          <c:idx val="5"/>
          <c:order val="5"/>
          <c:tx>
            <c:strRef>
              <c:f>'Pub&amp;Ind Schools- Enrol (Adj)'!$C$91</c:f>
              <c:strCache>
                <c:ptCount val="1"/>
                <c:pt idx="0">
                  <c:v>MP</c:v>
                </c:pt>
              </c:strCache>
            </c:strRef>
          </c:tx>
          <c:spPr>
            <a:ln w="127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2.7675885597207826E-2"/>
                  <c:y val="1.3789503126199795E-2"/>
                </c:manualLayout>
              </c:layout>
              <c:spPr>
                <a:noFill/>
                <a:ln>
                  <a:noFill/>
                </a:ln>
                <a:effectLst/>
              </c:spPr>
              <c:txPr>
                <a:bodyPr wrap="square" lIns="38100" tIns="19050" rIns="38100" bIns="19050" anchor="ctr">
                  <a:spAutoFit/>
                </a:bodyPr>
                <a:lstStyle/>
                <a:p>
                  <a:pPr>
                    <a:defRPr sz="1400" b="0">
                      <a:solidFill>
                        <a:srgbClr val="FF0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c:ext xmlns:c16="http://schemas.microsoft.com/office/drawing/2014/chart" uri="{C3380CC4-5D6E-409C-BE32-E72D297353CC}">
              <c16:uniqueId val="{00000005-CEE0-43AC-9D2C-9C341DBDEDDF}"/>
            </c:ext>
          </c:extLst>
        </c:ser>
        <c:ser>
          <c:idx val="6"/>
          <c:order val="6"/>
          <c:tx>
            <c:strRef>
              <c:f>'Pub&amp;Ind Schools- Enrol (Adj)'!$C$92</c:f>
              <c:strCache>
                <c:ptCount val="1"/>
                <c:pt idx="0">
                  <c:v>NC</c:v>
                </c:pt>
              </c:strCache>
            </c:strRef>
          </c:tx>
          <c:spPr>
            <a:ln w="158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3.2947482853818801E-2"/>
                  <c:y val="-2.20632050019196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sz="1400" b="0">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(Adj)'!$D$92:$M$92</c:f>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c:ext xmlns:c16="http://schemas.microsoft.com/office/drawing/2014/chart" uri="{C3380CC4-5D6E-409C-BE32-E72D297353CC}">
              <c16:uniqueId val="{00000006-CEE0-43AC-9D2C-9C341DBDEDDF}"/>
            </c:ext>
          </c:extLst>
        </c:ser>
        <c:ser>
          <c:idx val="7"/>
          <c:order val="7"/>
          <c:tx>
            <c:strRef>
              <c:f>'Pub&amp;Ind Schools- Enrol (Adj)'!$C$93</c:f>
              <c:strCache>
                <c:ptCount val="1"/>
                <c:pt idx="0">
                  <c:v>NW</c:v>
                </c:pt>
              </c:strCache>
            </c:strRef>
          </c:tx>
          <c:spPr>
            <a:ln w="158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4E-3"/>
                  <c:y val="-1.93053043766797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c:ext xmlns:c16="http://schemas.microsoft.com/office/drawing/2014/chart" uri="{C3380CC4-5D6E-409C-BE32-E72D297353CC}">
              <c16:uniqueId val="{00000007-CEE0-43AC-9D2C-9C341DBDEDDF}"/>
            </c:ext>
          </c:extLst>
        </c:ser>
        <c:ser>
          <c:idx val="8"/>
          <c:order val="8"/>
          <c:tx>
            <c:strRef>
              <c:f>'Pub&amp;Ind Schools- Enrol (Adj)'!$C$94</c:f>
              <c:strCache>
                <c:ptCount val="1"/>
                <c:pt idx="0">
                  <c:v>WC</c:v>
                </c:pt>
              </c:strCache>
            </c:strRef>
          </c:tx>
          <c:spPr>
            <a:ln w="15875"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ZA"/>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strRef>
          </c:tx>
          <c:spPr>
            <a:ln w="38100"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2.6357986283052953E-3"/>
                  <c:y val="-2.7579006252399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25"/>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2"/>
          <c:order val="2"/>
          <c:tx>
            <c:strRef>
              <c:f>'Pub&amp;Ind Schools- Enrol (Adj)'!$C$88</c:f>
              <c:strCache>
                <c:ptCount val="1"/>
                <c:pt idx="0">
                  <c:v>GP</c:v>
                </c:pt>
              </c:strCache>
              <c:extLst xmlns:c15="http://schemas.microsoft.com/office/drawing/2012/chart"/>
            </c:strRef>
          </c:tx>
          <c:spPr>
            <a:ln w="38100"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xmlns:c15="http://schemas.microsoft.com/office/drawing/2012/char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CEE0-43AC-9D2C-9C341DBDEDDF}"/>
            </c:ext>
          </c:extLst>
        </c:ser>
        <c:ser>
          <c:idx val="9"/>
          <c:order val="9"/>
          <c:tx>
            <c:strRef>
              <c:f>'Pub&amp;Ind Schools- Enrol (Adj)'!$C$95</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7.7858281630554423E-3"/>
                  <c:y val="-1.103160250095983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extLst>
          <c:ext xmlns:c15="http://schemas.microsoft.com/office/drawing/2012/chart" uri="{02D57815-91ED-43cb-92C2-25804820EDAC}">
            <c15:filteredLineSeries>
              <c15:ser>
                <c:idx val="0"/>
                <c:order val="0"/>
                <c:tx>
                  <c:strRef>
                    <c:extLst>
                      <c:ext uri="{02D57815-91ED-43cb-92C2-25804820EDAC}">
                        <c15:formulaRef>
                          <c15:sqref>'Pub&amp;Ind Schools- Enrol (Adj)'!$C$86</c15:sqref>
                        </c15:formulaRef>
                      </c:ext>
                    </c:extLst>
                    <c:strCache>
                      <c:ptCount val="1"/>
                      <c:pt idx="0">
                        <c:v>EC</c:v>
                      </c:pt>
                    </c:strCache>
                  </c:strRef>
                </c:tx>
                <c:spPr>
                  <a:ln w="38100">
                    <a:solidFill>
                      <a:srgbClr val="FF0000"/>
                    </a:solidFill>
                    <a:prstDash val="solid"/>
                  </a:ln>
                </c:spPr>
                <c:marker>
                  <c:symbol val="none"/>
                </c:marker>
                <c:dLbls>
                  <c:dLbl>
                    <c:idx val="0"/>
                    <c:delete val="1"/>
                    <c:extLst>
                      <c:ext uri="{CE6537A1-D6FC-4f65-9D91-7224C49458BB}"/>
                      <c:ext xmlns:c16="http://schemas.microsoft.com/office/drawing/2014/chart" uri="{C3380CC4-5D6E-409C-BE32-E72D297353CC}">
                        <c16:uniqueId val="{00000032-CEE0-43AC-9D2C-9C341DBDEDDF}"/>
                      </c:ext>
                    </c:extLst>
                  </c:dLbl>
                  <c:dLbl>
                    <c:idx val="1"/>
                    <c:delete val="1"/>
                    <c:extLst>
                      <c:ext uri="{CE6537A1-D6FC-4f65-9D91-7224C49458BB}"/>
                      <c:ext xmlns:c16="http://schemas.microsoft.com/office/drawing/2014/chart" uri="{C3380CC4-5D6E-409C-BE32-E72D297353CC}">
                        <c16:uniqueId val="{00000034-CEE0-43AC-9D2C-9C341DBDEDDF}"/>
                      </c:ext>
                    </c:extLst>
                  </c:dLbl>
                  <c:dLbl>
                    <c:idx val="2"/>
                    <c:delete val="1"/>
                    <c:extLst>
                      <c:ext uri="{CE6537A1-D6FC-4f65-9D91-7224C49458BB}"/>
                      <c:ext xmlns:c16="http://schemas.microsoft.com/office/drawing/2014/chart" uri="{C3380CC4-5D6E-409C-BE32-E72D297353CC}">
                        <c16:uniqueId val="{00000039-CEE0-43AC-9D2C-9C341DBDEDDF}"/>
                      </c:ext>
                    </c:extLst>
                  </c:dLbl>
                  <c:dLbl>
                    <c:idx val="3"/>
                    <c:delete val="1"/>
                    <c:extLst>
                      <c:ext uri="{CE6537A1-D6FC-4f65-9D91-7224C49458BB}"/>
                      <c:ext xmlns:c16="http://schemas.microsoft.com/office/drawing/2014/chart" uri="{C3380CC4-5D6E-409C-BE32-E72D297353CC}">
                        <c16:uniqueId val="{0000003D-CEE0-43AC-9D2C-9C341DBDEDDF}"/>
                      </c:ext>
                    </c:extLst>
                  </c:dLbl>
                  <c:dLbl>
                    <c:idx val="4"/>
                    <c:delete val="1"/>
                    <c:extLst>
                      <c:ext uri="{CE6537A1-D6FC-4f65-9D91-7224C49458BB}"/>
                      <c:ext xmlns:c16="http://schemas.microsoft.com/office/drawing/2014/chart" uri="{C3380CC4-5D6E-409C-BE32-E72D297353CC}">
                        <c16:uniqueId val="{0000003F-CEE0-43AC-9D2C-9C341DBDEDDF}"/>
                      </c:ext>
                    </c:extLst>
                  </c:dLbl>
                  <c:dLbl>
                    <c:idx val="5"/>
                    <c:delete val="1"/>
                    <c:extLst>
                      <c:ext uri="{CE6537A1-D6FC-4f65-9D91-7224C49458BB}"/>
                      <c:ext xmlns:c16="http://schemas.microsoft.com/office/drawing/2014/chart" uri="{C3380CC4-5D6E-409C-BE32-E72D297353CC}">
                        <c16:uniqueId val="{00000046-CEE0-43AC-9D2C-9C341DBDEDDF}"/>
                      </c:ext>
                    </c:extLst>
                  </c:dLbl>
                  <c:dLbl>
                    <c:idx val="6"/>
                    <c:delete val="1"/>
                    <c:extLst>
                      <c:ext uri="{CE6537A1-D6FC-4f65-9D91-7224C49458BB}"/>
                      <c:ext xmlns:c16="http://schemas.microsoft.com/office/drawing/2014/chart" uri="{C3380CC4-5D6E-409C-BE32-E72D297353CC}">
                        <c16:uniqueId val="{00000045-CEE0-43AC-9D2C-9C341DBDEDDF}"/>
                      </c:ext>
                    </c:extLst>
                  </c:dLbl>
                  <c:dLbl>
                    <c:idx val="7"/>
                    <c:delete val="1"/>
                    <c:extLst>
                      <c:ext uri="{CE6537A1-D6FC-4f65-9D91-7224C49458BB}"/>
                      <c:ext xmlns:c16="http://schemas.microsoft.com/office/drawing/2014/chart" uri="{C3380CC4-5D6E-409C-BE32-E72D297353CC}">
                        <c16:uniqueId val="{00000044-CEE0-43AC-9D2C-9C341DBDEDDF}"/>
                      </c:ext>
                    </c:extLst>
                  </c:dLbl>
                  <c:dLbl>
                    <c:idx val="8"/>
                    <c:delete val="1"/>
                    <c:extLst>
                      <c:ex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uri="{CE6537A1-D6FC-4f65-9D91-7224C49458BB}">
                      <c15:showLeaderLines val="0"/>
                    </c:ext>
                  </c:extLst>
                </c:dLbls>
                <c:cat>
                  <c:numRef>
                    <c:extLst>
                      <c:ex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'Pub&amp;Ind Schools- Enrol (Adj)'!$D$86:$M$86</c15:sqref>
                        </c15:formulaRef>
                      </c:ext>
                    </c:extLst>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'Pub&amp;Ind Schools- Enrol (Adj)'!$C$87</c15:sqref>
                        </c15:formulaRef>
                      </c:ext>
                    </c:extLst>
                    <c:strCache>
                      <c:ptCount val="1"/>
                      <c:pt idx="0">
                        <c:v>FS</c:v>
                      </c:pt>
                    </c:strCache>
                  </c:strRef>
                </c:tx>
                <c:spPr>
                  <a:ln w="38100"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1.4496892455680381E-2"/>
                        <c:y val="-1.654740375143975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(Adj)'!$D$87:$M$87</c15:sqref>
                        </c15:formulaRef>
                      </c:ext>
                    </c:extLst>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xmlns:c15="http://schemas.microsoft.com/office/drawing/2012/chart">
                  <c:ext xmlns:c16="http://schemas.microsoft.com/office/drawing/2014/chart" uri="{C3380CC4-5D6E-409C-BE32-E72D297353CC}">
                    <c16:uniqueId val="{00000001-CEE0-43AC-9D2C-9C341DBDED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'Pub&amp;Ind Schools- Enrol (Adj)'!$C$89</c15:sqref>
                        </c15:formulaRef>
                      </c:ext>
                    </c:extLst>
                    <c:strCache>
                      <c:ptCount val="1"/>
                      <c:pt idx="0">
                        <c:v>KN</c:v>
                      </c:pt>
                    </c:strCache>
                  </c:strRef>
                </c:tx>
                <c:spPr>
                  <a:ln w="38100" cap="rnd">
                    <a:solidFill>
                      <a:srgbClr val="00B0F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(Adj)'!$D$89:$M$89</c15:sqref>
                        </c15:formulaRef>
                      </c:ext>
                    </c:extLst>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xmlns:c15="http://schemas.microsoft.com/office/drawing/2012/chart">
                  <c:ext xmlns:c16="http://schemas.microsoft.com/office/drawing/2014/chart" uri="{C3380CC4-5D6E-409C-BE32-E72D297353CC}">
                    <c16:uniqueId val="{00000003-CEE0-43AC-9D2C-9C341DBDED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'Pub&amp;Ind Schools- Enrol (Adj)'!$C$90</c15:sqref>
                        </c15:formulaRef>
                      </c:ext>
                    </c:extLst>
                    <c:strCache>
                      <c:ptCount val="1"/>
                      <c:pt idx="0">
                        <c:v>LP</c:v>
                      </c:pt>
                    </c:strCache>
                  </c:strRef>
                </c:tx>
                <c:spPr>
                  <a:ln w="38100"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6.5894965707637213E-3"/>
                        <c:y val="2.757900625240009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(Adj)'!$D$90:$M$90</c15:sqref>
                        </c15:formulaRef>
                      </c:ext>
                    </c:extLst>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xmlns:c15="http://schemas.microsoft.com/office/drawing/2012/chart">
                  <c:ext xmlns:c16="http://schemas.microsoft.com/office/drawing/2014/chart" uri="{C3380CC4-5D6E-409C-BE32-E72D297353CC}">
                    <c16:uniqueId val="{00000004-CEE0-43AC-9D2C-9C341DBDED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'Pub&amp;Ind Schools- Enrol (Adj)'!$C$91</c15:sqref>
                        </c15:formulaRef>
                      </c:ext>
                    </c:extLst>
                    <c:strCache>
                      <c:ptCount val="1"/>
                      <c:pt idx="0">
                        <c:v>MP</c:v>
                      </c:pt>
                    </c:strCache>
                  </c:strRef>
                </c:tx>
                <c:spPr>
                  <a:ln w="12700">
                    <a:solidFill>
                      <a:srgbClr val="FF0000"/>
                    </a:solidFill>
                    <a:prstDash val="solid"/>
                  </a:ln>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1.18610938273747E-2"/>
                        <c:y val="-5.5158012504799691E-3"/>
                      </c:manualLayout>
                    </c:layout>
                    <c:spPr>
                      <a:noFill/>
                      <a:ln>
                        <a:noFill/>
                      </a:ln>
                      <a:effectLst/>
                    </c:spPr>
                    <c:txPr>
                      <a:bodyPr wrap="square" lIns="38100" tIns="19050" rIns="38100" bIns="19050" anchor="ctr">
                        <a:spAutoFit/>
                      </a:bodyPr>
                      <a:lstStyle/>
                      <a:p>
                        <a:pPr>
                          <a:defRPr b="0">
                            <a:solidFill>
                              <a:srgbClr val="FF0000"/>
                            </a:solidFill>
                          </a:defRPr>
                        </a:pPr>
                        <a:endParaRPr lang="en-US"/>
                      </a:p>
                    </c:txP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(Adj)'!$D$91:$M$91</c15:sqref>
                        </c15:formulaRef>
                      </c:ext>
                    </c:extLst>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xmlns:c15="http://schemas.microsoft.com/office/drawing/2012/chart">
                  <c:ext xmlns:c16="http://schemas.microsoft.com/office/drawing/2014/chart" uri="{C3380CC4-5D6E-409C-BE32-E72D297353CC}">
                    <c16:uniqueId val="{00000005-CEE0-43AC-9D2C-9C341DBDED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'Pub&amp;Ind Schools- Enrol (Adj)'!$C$92</c15:sqref>
                        </c15:formulaRef>
                      </c:ext>
                    </c:extLst>
                    <c:strCache>
                      <c:ptCount val="1"/>
                      <c:pt idx="0">
                        <c:v>NC</c:v>
                      </c:pt>
                    </c:strCache>
                  </c:strRef>
                </c:tx>
                <c:spPr>
                  <a:ln w="15875"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xmlns:c15="http://schemas.microsoft.com/office/drawing/2012/char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1.4496892455679995E-2"/>
                        <c:y val="-1.378950312619984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b="0">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(Adj)'!$D$92:$M$92</c15:sqref>
                        </c15:formulaRef>
                      </c:ext>
                    </c:extLst>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xmlns:c15="http://schemas.microsoft.com/office/drawing/2012/chart">
                  <c:ext xmlns:c16="http://schemas.microsoft.com/office/drawing/2014/chart" uri="{C3380CC4-5D6E-409C-BE32-E72D297353CC}">
                    <c16:uniqueId val="{00000006-CEE0-43AC-9D2C-9C341DBDED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'Pub&amp;Ind Schools- Enrol (Adj)'!$C$93</c15:sqref>
                        </c15:formulaRef>
                      </c:ext>
                    </c:extLst>
                    <c:strCache>
                      <c:ptCount val="1"/>
                      <c:pt idx="0">
                        <c:v>NW</c:v>
                      </c:pt>
                    </c:strCache>
                  </c:strRef>
                </c:tx>
                <c:spPr>
                  <a:ln w="15875"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3E-2"/>
                        <c:y val="-2.757900625239959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(Adj)'!$D$93:$M$93</c15:sqref>
                        </c15:formulaRef>
                      </c:ext>
                    </c:extLst>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xmlns:c15="http://schemas.microsoft.com/office/drawing/2012/chart">
                  <c:ext xmlns:c16="http://schemas.microsoft.com/office/drawing/2014/chart" uri="{C3380CC4-5D6E-409C-BE32-E72D297353CC}">
                    <c16:uniqueId val="{00000007-CEE0-43AC-9D2C-9C341DBDED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'Pub&amp;Ind Schools- Enrol (Adj)'!$C$94</c15:sqref>
                        </c15:formulaRef>
                      </c:ext>
                    </c:extLst>
                    <c:strCache>
                      <c:ptCount val="1"/>
                      <c:pt idx="0">
                        <c:v>WC</c:v>
                      </c:pt>
                    </c:strCache>
                  </c:strRef>
                </c:tx>
                <c:spPr>
                  <a:ln w="15875"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6.8928818471063267E-4"/>
                        <c:y val="-2.757900625239959E-3"/>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ZA"/>
                        </a:p>
                      </c:rich>
                    </c:tx>
                    <c:spPr>
                      <a:noFill/>
                      <a:ln>
                        <a:noFill/>
                      </a:ln>
                      <a:effectLst/>
                    </c:spPr>
                    <c:showLegendKey val="0"/>
                    <c:showVal val="0"/>
                    <c:showCatName val="0"/>
                    <c:showSerName val="1"/>
                    <c:showPercent val="0"/>
                    <c:showBubbleSize val="0"/>
                    <c:extLst xmlns:c15="http://schemas.microsoft.com/office/drawing/2012/char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(Adj)'!$D$94:$M$94</c15:sqref>
                        </c15:formulaRef>
                      </c:ext>
                    </c:extLst>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xmlns:c15="http://schemas.microsoft.com/office/drawing/2012/chart">
                  <c:ext xmlns:c16="http://schemas.microsoft.com/office/drawing/2014/chart" uri="{C3380CC4-5D6E-409C-BE32-E72D297353CC}">
                    <c16:uniqueId val="{00000008-CEE0-43AC-9D2C-9C341DBDEDDF}"/>
                  </c:ext>
                </c:extLst>
              </c15:ser>
            </c15:filteredLineSeries>
          </c:ext>
        </c:extLst>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3"/>
          <c:min val="0.8"/>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 7-18'!$D$37</c:f>
              <c:strCache>
                <c:ptCount val="1"/>
                <c:pt idx="0">
                  <c:v>Growth '21-30</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B-5C9B-47CF-AA06-B4C15A4A8590}"/>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A-5C9B-47CF-AA06-B4C15A4A8590}"/>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5C9B-47CF-AA06-B4C15A4A8590}"/>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9-5C9B-47CF-AA06-B4C15A4A8590}"/>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1-B9DF-458A-A59F-AAA62F11747E}"/>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C-D29B-4B63-9268-2CC4893913D2}"/>
              </c:ext>
            </c:extLst>
          </c:dPt>
          <c:dPt>
            <c:idx val="8"/>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0E-267D-4B57-8703-6B22D1C5C338}"/>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03-5C9B-47CF-AA06-B4C15A4A8590}"/>
              </c:ext>
            </c:extLst>
          </c:dPt>
          <c:dLbls>
            <c:dLbl>
              <c:idx val="1"/>
              <c:layout>
                <c:manualLayout>
                  <c:x val="1.1904763020693947E-3"/>
                  <c:y val="0.16939996398583443"/>
                </c:manualLayout>
              </c:layout>
              <c:tx>
                <c:rich>
                  <a:bodyPr/>
                  <a:lstStyle/>
                  <a:p>
                    <a:fld id="{4C2F453B-139F-4B81-B507-27C699D4F148}" type="VALUE">
                      <a:rPr lang="en-US">
                        <a:solidFill>
                          <a:sysClr val="windowText" lastClr="000000"/>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C9B-47CF-AA06-B4C15A4A8590}"/>
                </c:ext>
              </c:extLst>
            </c:dLbl>
            <c:dLbl>
              <c:idx val="2"/>
              <c:layout>
                <c:manualLayout>
                  <c:x val="-1.1904763020694382E-3"/>
                  <c:y val="0.12319997380787966"/>
                </c:manualLayout>
              </c:layout>
              <c:tx>
                <c:rich>
                  <a:bodyPr/>
                  <a:lstStyle/>
                  <a:p>
                    <a:fld id="{9B39F6EC-B6A2-4C1D-A93F-A14699A36F10}" type="VALUE">
                      <a:rPr lang="en-US" b="0">
                        <a:solidFill>
                          <a:schemeClr val="tx1">
                            <a:lumMod val="75000"/>
                            <a:lumOff val="25000"/>
                          </a:schemeClr>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9B-47CF-AA06-B4C15A4A8590}"/>
                </c:ext>
              </c:extLst>
            </c:dLbl>
            <c:dLbl>
              <c:idx val="6"/>
              <c:tx>
                <c:rich>
                  <a:bodyPr/>
                  <a:lstStyle/>
                  <a:p>
                    <a:fld id="{99A5856F-F7F1-4F9A-92F4-9133A485EB37}" type="VALUE">
                      <a:rPr lang="en-US" b="0">
                        <a:solidFill>
                          <a:schemeClr val="tx1"/>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DF-458A-A59F-AAA62F11747E}"/>
                </c:ext>
              </c:extLst>
            </c:dLbl>
            <c:dLbl>
              <c:idx val="9"/>
              <c:tx>
                <c:rich>
                  <a:bodyPr rot="0" spcFirstLastPara="1" vertOverflow="ellipsis" vert="horz" wrap="square" anchor="ctr" anchorCtr="1"/>
                  <a:lstStyle/>
                  <a:p>
                    <a:pPr>
                      <a:defRPr sz="1700" b="1" i="0" u="none" strike="noStrike" kern="1200" baseline="0">
                        <a:solidFill>
                          <a:schemeClr val="tx1">
                            <a:lumMod val="75000"/>
                            <a:lumOff val="25000"/>
                          </a:schemeClr>
                        </a:solidFill>
                        <a:latin typeface="+mn-lt"/>
                        <a:ea typeface="+mn-ea"/>
                        <a:cs typeface="+mn-cs"/>
                      </a:defRPr>
                    </a:pPr>
                    <a:fld id="{90FAF72F-EF6B-4DA3-BE13-862C9A572A27}" type="VALUE">
                      <a:rPr lang="en-US" b="1">
                        <a:solidFill>
                          <a:schemeClr val="tx1">
                            <a:lumMod val="75000"/>
                            <a:lumOff val="25000"/>
                          </a:schemeClr>
                        </a:solidFill>
                      </a:rPr>
                      <a:pPr>
                        <a:defRPr b="1"/>
                      </a:pPr>
                      <a:t>[VALUE]</a:t>
                    </a:fld>
                    <a:endParaRPr lang="en-ZA"/>
                  </a:p>
                </c:rich>
              </c:tx>
              <c:spPr>
                <a:noFill/>
                <a:ln>
                  <a:noFill/>
                </a:ln>
                <a:effectLst/>
              </c:spPr>
              <c:txPr>
                <a:bodyPr rot="0" spcFirstLastPara="1" vertOverflow="ellipsis" vert="horz" wrap="square" anchor="ctr" anchorCtr="1"/>
                <a:lstStyle/>
                <a:p>
                  <a:pPr>
                    <a:defRPr sz="17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9B-47CF-AA06-B4C15A4A8590}"/>
                </c:ext>
              </c:extLst>
            </c:dLbl>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'Ages 7-18'!$B$38:$B$47</c:f>
              <c:strCache>
                <c:ptCount val="10"/>
                <c:pt idx="0">
                  <c:v>EC</c:v>
                </c:pt>
                <c:pt idx="1">
                  <c:v>FS</c:v>
                </c:pt>
                <c:pt idx="2">
                  <c:v>KN</c:v>
                </c:pt>
                <c:pt idx="3">
                  <c:v>NC</c:v>
                </c:pt>
                <c:pt idx="4">
                  <c:v>NW</c:v>
                </c:pt>
                <c:pt idx="5">
                  <c:v>MP</c:v>
                </c:pt>
                <c:pt idx="6">
                  <c:v>LP</c:v>
                </c:pt>
                <c:pt idx="7">
                  <c:v>WC</c:v>
                </c:pt>
                <c:pt idx="8">
                  <c:v>GP</c:v>
                </c:pt>
                <c:pt idx="9">
                  <c:v>SA</c:v>
                </c:pt>
              </c:strCache>
            </c:strRef>
          </c:cat>
          <c:val>
            <c:numRef>
              <c:f>'Ages 7-18'!$D$38:$D$47</c:f>
              <c:numCache>
                <c:formatCode>0%</c:formatCode>
                <c:ptCount val="10"/>
                <c:pt idx="0">
                  <c:v>-0.14816507631773065</c:v>
                </c:pt>
                <c:pt idx="1">
                  <c:v>-3.7944297689984648E-2</c:v>
                </c:pt>
                <c:pt idx="2">
                  <c:v>-1.21401546013467E-2</c:v>
                </c:pt>
                <c:pt idx="3">
                  <c:v>1.314345027008537E-2</c:v>
                </c:pt>
                <c:pt idx="4">
                  <c:v>4.1176802385326096E-2</c:v>
                </c:pt>
                <c:pt idx="5">
                  <c:v>5.9180945999983275E-2</c:v>
                </c:pt>
                <c:pt idx="6">
                  <c:v>6.9483515937486973E-2</c:v>
                </c:pt>
                <c:pt idx="7">
                  <c:v>0.15239452460985897</c:v>
                </c:pt>
                <c:pt idx="8">
                  <c:v>0.27310050260286717</c:v>
                </c:pt>
                <c:pt idx="9">
                  <c:v>6.3422237008750645E-2</c:v>
                </c:pt>
              </c:numCache>
            </c:numRef>
          </c:val>
          <c:extLst>
            <c:ext xmlns:c16="http://schemas.microsoft.com/office/drawing/2014/chart" uri="{C3380CC4-5D6E-409C-BE32-E72D297353CC}">
              <c16:uniqueId val="{00000006-5C9B-47CF-AA06-B4C15A4A8590}"/>
            </c:ext>
          </c:extLst>
        </c:ser>
        <c:dLbls>
          <c:showLegendKey val="0"/>
          <c:showVal val="0"/>
          <c:showCatName val="0"/>
          <c:showSerName val="0"/>
          <c:showPercent val="0"/>
          <c:showBubbleSize val="0"/>
        </c:dLbls>
        <c:gapWidth val="55"/>
        <c:overlap val="-27"/>
        <c:axId val="80360560"/>
        <c:axId val="80346160"/>
      </c:barChart>
      <c:catAx>
        <c:axId val="803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80346160"/>
        <c:crosses val="autoZero"/>
        <c:auto val="1"/>
        <c:lblAlgn val="ctr"/>
        <c:lblOffset val="100"/>
        <c:tickMarkSkip val="1000"/>
        <c:noMultiLvlLbl val="0"/>
      </c:catAx>
      <c:valAx>
        <c:axId val="80346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8036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7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Projected number of school aged children (7-18 </a:t>
            </a:r>
            <a:r>
              <a:rPr lang="en-US" dirty="0" err="1"/>
              <a:t>yrs</a:t>
            </a:r>
            <a:r>
              <a:rPr lang="en-US" dirty="0"/>
              <a:t>) in Gauteng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'Ages 7-18'!$C$5</c:f>
              <c:strCache>
                <c:ptCount val="1"/>
                <c:pt idx="0">
                  <c:v>GT</c:v>
                </c:pt>
              </c:strCache>
              <c:extLst xmlns:c15="http://schemas.microsoft.com/office/drawing/2012/chart"/>
            </c:strRef>
          </c:tx>
          <c:spPr>
            <a:ln w="38100" cap="rnd">
              <a:solidFill>
                <a:schemeClr val="tx1"/>
              </a:solidFill>
              <a:prstDash val="sysDash"/>
              <a:round/>
            </a:ln>
            <a:effectLst/>
          </c:spPr>
          <c:marker>
            <c:symbol val="none"/>
          </c:marker>
          <c:cat>
            <c:numRef>
              <c:f>'Ages 7-18'!$AE$1:$AW$1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extLst xmlns:c15="http://schemas.microsoft.com/office/drawing/2012/chart"/>
            </c:numRef>
          </c:cat>
          <c:val>
            <c:numRef>
              <c:f>'Ages 7-18'!$AE$5:$AW$5</c:f>
              <c:numCache>
                <c:formatCode>#\ ###\ ##0</c:formatCode>
                <c:ptCount val="19"/>
                <c:pt idx="0">
                  <c:v>1962793.2999999998</c:v>
                </c:pt>
                <c:pt idx="1">
                  <c:v>1993299.7999999998</c:v>
                </c:pt>
                <c:pt idx="2">
                  <c:v>2044108.1</c:v>
                </c:pt>
                <c:pt idx="3">
                  <c:v>2095874.1</c:v>
                </c:pt>
                <c:pt idx="4">
                  <c:v>2143089.9</c:v>
                </c:pt>
                <c:pt idx="5">
                  <c:v>2187191.7999999998</c:v>
                </c:pt>
                <c:pt idx="6">
                  <c:v>2245875.5</c:v>
                </c:pt>
                <c:pt idx="7">
                  <c:v>2328267</c:v>
                </c:pt>
                <c:pt idx="8">
                  <c:v>2422009.5</c:v>
                </c:pt>
                <c:pt idx="9">
                  <c:v>2498533.2999999998</c:v>
                </c:pt>
                <c:pt idx="10">
                  <c:v>2618662.2000000002</c:v>
                </c:pt>
                <c:pt idx="11">
                  <c:v>2737184.7</c:v>
                </c:pt>
                <c:pt idx="12">
                  <c:v>2835847</c:v>
                </c:pt>
                <c:pt idx="13">
                  <c:v>2920835</c:v>
                </c:pt>
                <c:pt idx="14">
                  <c:v>2989793</c:v>
                </c:pt>
                <c:pt idx="15">
                  <c:v>3050744</c:v>
                </c:pt>
                <c:pt idx="16">
                  <c:v>3101472</c:v>
                </c:pt>
                <c:pt idx="17">
                  <c:v>3147482</c:v>
                </c:pt>
                <c:pt idx="18">
                  <c:v>3180884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DFD9-4117-A5C6-02A231657602}"/>
            </c:ext>
          </c:extLst>
        </c:ser>
        <c:dLbls>
          <c:showLegendKey val="0"/>
          <c:showVal val="0"/>
          <c:showCatName val="0"/>
          <c:showSerName val="0"/>
          <c:showPercent val="0"/>
          <c:showBubbleSize val="0"/>
        </c:dLbls>
        <c:smooth val="0"/>
        <c:axId val="299244479"/>
        <c:axId val="288071167"/>
        <c:extLst>
          <c:ext xmlns:c15="http://schemas.microsoft.com/office/drawing/2012/chart" uri="{02D57815-91ED-43cb-92C2-25804820EDAC}">
            <c15:filteredLineSeries>
              <c15:ser>
                <c:idx val="0"/>
                <c:order val="0"/>
                <c:tx>
                  <c:strRef>
                    <c:extLst>
                      <c:ext uri="{02D57815-91ED-43cb-92C2-25804820EDAC}">
                        <c15:formulaRef>
                          <c15:sqref>'Ages 7-18'!$C$2</c15:sqref>
                        </c15:formulaRef>
                      </c:ext>
                    </c:extLst>
                    <c:strCache>
                      <c:ptCount val="1"/>
                      <c:pt idx="0">
                        <c:v>SA</c:v>
                      </c:pt>
                    </c:strCache>
                  </c:strRef>
                </c:tx>
                <c:spPr>
                  <a:ln w="38100" cap="rnd">
                    <a:solidFill>
                      <a:schemeClr val="bg1">
                        <a:lumMod val="50000"/>
                      </a:schemeClr>
                    </a:solidFill>
                    <a:round/>
                  </a:ln>
                  <a:effectLst/>
                </c:spPr>
                <c:marker>
                  <c:symbol val="none"/>
                </c:marker>
                <c:cat>
                  <c:numRef>
                    <c:extLst>
                      <c:ex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c:ext uri="{02D57815-91ED-43cb-92C2-25804820EDAC}">
                        <c15:formulaRef>
                          <c15:sqref>'Ages 7-18'!$AE$2:$AW$2</c15:sqref>
                        </c15:formulaRef>
                      </c:ext>
                    </c:extLst>
                    <c:numCache>
                      <c:formatCode>#\ ###\ ##0</c:formatCode>
                      <c:ptCount val="19"/>
                      <c:pt idx="0">
                        <c:v>11109414</c:v>
                      </c:pt>
                      <c:pt idx="1">
                        <c:v>11172758</c:v>
                      </c:pt>
                      <c:pt idx="2">
                        <c:v>11279469</c:v>
                      </c:pt>
                      <c:pt idx="3">
                        <c:v>11426731</c:v>
                      </c:pt>
                      <c:pt idx="4">
                        <c:v>11569810</c:v>
                      </c:pt>
                      <c:pt idx="5">
                        <c:v>11731992</c:v>
                      </c:pt>
                      <c:pt idx="6">
                        <c:v>11923333</c:v>
                      </c:pt>
                      <c:pt idx="7">
                        <c:v>12131893</c:v>
                      </c:pt>
                      <c:pt idx="8">
                        <c:v>12357305</c:v>
                      </c:pt>
                      <c:pt idx="9">
                        <c:v>12557770</c:v>
                      </c:pt>
                      <c:pt idx="10">
                        <c:v>12781534</c:v>
                      </c:pt>
                      <c:pt idx="11">
                        <c:v>12979432</c:v>
                      </c:pt>
                      <c:pt idx="12">
                        <c:v>13078590</c:v>
                      </c:pt>
                      <c:pt idx="13">
                        <c:v>13146926</c:v>
                      </c:pt>
                      <c:pt idx="14">
                        <c:v>13182537</c:v>
                      </c:pt>
                      <c:pt idx="15">
                        <c:v>13186195</c:v>
                      </c:pt>
                      <c:pt idx="16">
                        <c:v>13174803</c:v>
                      </c:pt>
                      <c:pt idx="17">
                        <c:v>13162114</c:v>
                      </c:pt>
                      <c:pt idx="18">
                        <c:v>13142511</c:v>
                      </c:pt>
                    </c:numCache>
                  </c:numRef>
                </c:val>
                <c:smooth val="0"/>
                <c:extLst>
                  <c:ext xmlns:c16="http://schemas.microsoft.com/office/drawing/2014/chart" uri="{C3380CC4-5D6E-409C-BE32-E72D297353CC}">
                    <c16:uniqueId val="{00000009-DFD9-4117-A5C6-02A23165760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'Ages 7-18'!$C$3</c15:sqref>
                        </c15:formulaRef>
                      </c:ext>
                    </c:extLst>
                    <c:strCache>
                      <c:ptCount val="1"/>
                      <c:pt idx="0">
                        <c:v>EC</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7-18'!$AE$3:$AW$3</c15:sqref>
                        </c15:formulaRef>
                      </c:ext>
                    </c:extLst>
                    <c:numCache>
                      <c:formatCode>#\ ###\ ##0</c:formatCode>
                      <c:ptCount val="19"/>
                      <c:pt idx="0">
                        <c:v>1657201.6</c:v>
                      </c:pt>
                      <c:pt idx="1">
                        <c:v>1655561.2</c:v>
                      </c:pt>
                      <c:pt idx="2">
                        <c:v>1651910.7000000002</c:v>
                      </c:pt>
                      <c:pt idx="3">
                        <c:v>1647367</c:v>
                      </c:pt>
                      <c:pt idx="4">
                        <c:v>1631865.2000000002</c:v>
                      </c:pt>
                      <c:pt idx="5">
                        <c:v>1618228.1</c:v>
                      </c:pt>
                      <c:pt idx="6">
                        <c:v>1607770.6999999997</c:v>
                      </c:pt>
                      <c:pt idx="7">
                        <c:v>1599979.3000000003</c:v>
                      </c:pt>
                      <c:pt idx="8">
                        <c:v>1595122.3</c:v>
                      </c:pt>
                      <c:pt idx="9">
                        <c:v>1598475.1999999997</c:v>
                      </c:pt>
                      <c:pt idx="10">
                        <c:v>1586166.9999999998</c:v>
                      </c:pt>
                      <c:pt idx="11">
                        <c:v>1560487.5</c:v>
                      </c:pt>
                      <c:pt idx="12">
                        <c:v>1521156.6999999997</c:v>
                      </c:pt>
                      <c:pt idx="13">
                        <c:v>1479820.9</c:v>
                      </c:pt>
                      <c:pt idx="14">
                        <c:v>1440328.2999999998</c:v>
                      </c:pt>
                      <c:pt idx="15">
                        <c:v>1407002.1</c:v>
                      </c:pt>
                      <c:pt idx="16">
                        <c:v>1384297.4</c:v>
                      </c:pt>
                      <c:pt idx="17">
                        <c:v>1370642.9</c:v>
                      </c:pt>
                      <c:pt idx="18">
                        <c:v>1361637</c:v>
                      </c:pt>
                    </c:numCache>
                  </c:numRef>
                </c:val>
                <c:smooth val="0"/>
                <c:extLst xmlns:c15="http://schemas.microsoft.com/office/drawing/2012/chart">
                  <c:ext xmlns:c16="http://schemas.microsoft.com/office/drawing/2014/chart" uri="{C3380CC4-5D6E-409C-BE32-E72D297353CC}">
                    <c16:uniqueId val="{00000000-DFD9-4117-A5C6-02A23165760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'Ages 7-18'!$C$4</c15:sqref>
                        </c15:formulaRef>
                      </c:ext>
                    </c:extLst>
                    <c:strCache>
                      <c:ptCount val="1"/>
                      <c:pt idx="0">
                        <c:v>FS</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7-18'!$AE$4:$AW$4</c15:sqref>
                        </c15:formulaRef>
                      </c:ext>
                    </c:extLst>
                    <c:numCache>
                      <c:formatCode>#\ ###\ ##0</c:formatCode>
                      <c:ptCount val="19"/>
                      <c:pt idx="0">
                        <c:v>592444.80000000005</c:v>
                      </c:pt>
                      <c:pt idx="1">
                        <c:v>594223.10000000009</c:v>
                      </c:pt>
                      <c:pt idx="2">
                        <c:v>598797.39999999991</c:v>
                      </c:pt>
                      <c:pt idx="3">
                        <c:v>608299.6</c:v>
                      </c:pt>
                      <c:pt idx="4">
                        <c:v>618320.4</c:v>
                      </c:pt>
                      <c:pt idx="5">
                        <c:v>630446.10000000009</c:v>
                      </c:pt>
                      <c:pt idx="6">
                        <c:v>643300.5</c:v>
                      </c:pt>
                      <c:pt idx="7">
                        <c:v>656755.80000000005</c:v>
                      </c:pt>
                      <c:pt idx="8">
                        <c:v>667998.79999999993</c:v>
                      </c:pt>
                      <c:pt idx="9">
                        <c:v>676489</c:v>
                      </c:pt>
                      <c:pt idx="10">
                        <c:v>682764.80000000005</c:v>
                      </c:pt>
                      <c:pt idx="11">
                        <c:v>685087.40000000014</c:v>
                      </c:pt>
                      <c:pt idx="12">
                        <c:v>683518</c:v>
                      </c:pt>
                      <c:pt idx="13">
                        <c:v>681988.7</c:v>
                      </c:pt>
                      <c:pt idx="14">
                        <c:v>678363.7</c:v>
                      </c:pt>
                      <c:pt idx="15">
                        <c:v>671481.90000000014</c:v>
                      </c:pt>
                      <c:pt idx="16">
                        <c:v>664481.9</c:v>
                      </c:pt>
                      <c:pt idx="17">
                        <c:v>657795.6</c:v>
                      </c:pt>
                      <c:pt idx="18">
                        <c:v>650820.1</c:v>
                      </c:pt>
                    </c:numCache>
                  </c:numRef>
                </c:val>
                <c:smooth val="0"/>
                <c:extLst xmlns:c15="http://schemas.microsoft.com/office/drawing/2012/chart">
                  <c:ext xmlns:c16="http://schemas.microsoft.com/office/drawing/2014/chart" uri="{C3380CC4-5D6E-409C-BE32-E72D297353CC}">
                    <c16:uniqueId val="{00000001-DFD9-4117-A5C6-02A23165760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'Ages 7-18'!$C$6</c15:sqref>
                        </c15:formulaRef>
                      </c:ext>
                    </c:extLst>
                    <c:strCache>
                      <c:ptCount val="1"/>
                      <c:pt idx="0">
                        <c:v>KZ</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7-18'!$AE$6:$AW$6</c15:sqref>
                        </c15:formulaRef>
                      </c:ext>
                    </c:extLst>
                    <c:numCache>
                      <c:formatCode>#\ ###\ ##0</c:formatCode>
                      <c:ptCount val="19"/>
                      <c:pt idx="0">
                        <c:v>2485821.7000000002</c:v>
                      </c:pt>
                      <c:pt idx="1">
                        <c:v>2479218.5</c:v>
                      </c:pt>
                      <c:pt idx="2">
                        <c:v>2486464.4</c:v>
                      </c:pt>
                      <c:pt idx="3">
                        <c:v>2502374.7000000002</c:v>
                      </c:pt>
                      <c:pt idx="4">
                        <c:v>2526669.2999999998</c:v>
                      </c:pt>
                      <c:pt idx="5">
                        <c:v>2558619.4000000004</c:v>
                      </c:pt>
                      <c:pt idx="6">
                        <c:v>2589195.7999999998</c:v>
                      </c:pt>
                      <c:pt idx="7">
                        <c:v>2618658.2000000002</c:v>
                      </c:pt>
                      <c:pt idx="8">
                        <c:v>2654446.6</c:v>
                      </c:pt>
                      <c:pt idx="9">
                        <c:v>2690377.6</c:v>
                      </c:pt>
                      <c:pt idx="10">
                        <c:v>2715328.7</c:v>
                      </c:pt>
                      <c:pt idx="11">
                        <c:v>2735106</c:v>
                      </c:pt>
                      <c:pt idx="12">
                        <c:v>2737774</c:v>
                      </c:pt>
                      <c:pt idx="13">
                        <c:v>2736502</c:v>
                      </c:pt>
                      <c:pt idx="14">
                        <c:v>2724651</c:v>
                      </c:pt>
                      <c:pt idx="15">
                        <c:v>2707739</c:v>
                      </c:pt>
                      <c:pt idx="16">
                        <c:v>2688937</c:v>
                      </c:pt>
                      <c:pt idx="17">
                        <c:v>2671556</c:v>
                      </c:pt>
                      <c:pt idx="18">
                        <c:v>2657716</c:v>
                      </c:pt>
                    </c:numCache>
                  </c:numRef>
                </c:val>
                <c:smooth val="0"/>
                <c:extLst xmlns:c15="http://schemas.microsoft.com/office/drawing/2012/chart">
                  <c:ext xmlns:c16="http://schemas.microsoft.com/office/drawing/2014/chart" uri="{C3380CC4-5D6E-409C-BE32-E72D297353CC}">
                    <c16:uniqueId val="{00000003-DFD9-4117-A5C6-02A23165760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'Ages 7-18'!$C$7</c15:sqref>
                        </c15:formulaRef>
                      </c:ext>
                    </c:extLst>
                    <c:strCache>
                      <c:ptCount val="1"/>
                      <c:pt idx="0">
                        <c:v>LM</c:v>
                      </c:pt>
                    </c:strCache>
                  </c:strRef>
                </c:tx>
                <c:spPr>
                  <a:ln w="38100" cap="rnd">
                    <a:solidFill>
                      <a:srgbClr val="FFC000"/>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7-18'!$AE$7:$AW$7</c15:sqref>
                        </c15:formulaRef>
                      </c:ext>
                    </c:extLst>
                    <c:numCache>
                      <c:formatCode>#\ ###\ ##0</c:formatCode>
                      <c:ptCount val="19"/>
                      <c:pt idx="0">
                        <c:v>1395864.2000000002</c:v>
                      </c:pt>
                      <c:pt idx="1">
                        <c:v>1396658.9</c:v>
                      </c:pt>
                      <c:pt idx="2">
                        <c:v>1396052.1</c:v>
                      </c:pt>
                      <c:pt idx="3">
                        <c:v>1395771.8</c:v>
                      </c:pt>
                      <c:pt idx="4">
                        <c:v>1396049.7999999998</c:v>
                      </c:pt>
                      <c:pt idx="5">
                        <c:v>1404459.5999999999</c:v>
                      </c:pt>
                      <c:pt idx="6">
                        <c:v>1418832.7999999998</c:v>
                      </c:pt>
                      <c:pt idx="7">
                        <c:v>1439874.9000000001</c:v>
                      </c:pt>
                      <c:pt idx="8">
                        <c:v>1467441.7000000002</c:v>
                      </c:pt>
                      <c:pt idx="9">
                        <c:v>1507386.3000000003</c:v>
                      </c:pt>
                      <c:pt idx="10">
                        <c:v>1535928.2999999998</c:v>
                      </c:pt>
                      <c:pt idx="11">
                        <c:v>1557230.4</c:v>
                      </c:pt>
                      <c:pt idx="12">
                        <c:v>1569695.4</c:v>
                      </c:pt>
                      <c:pt idx="13">
                        <c:v>1576594.6</c:v>
                      </c:pt>
                      <c:pt idx="14">
                        <c:v>1585695.6</c:v>
                      </c:pt>
                      <c:pt idx="15">
                        <c:v>1596571.7000000002</c:v>
                      </c:pt>
                      <c:pt idx="16">
                        <c:v>1608467.2</c:v>
                      </c:pt>
                      <c:pt idx="17">
                        <c:v>1614237.7999999998</c:v>
                      </c:pt>
                      <c:pt idx="18">
                        <c:v>1612124.7999999998</c:v>
                      </c:pt>
                    </c:numCache>
                  </c:numRef>
                </c:val>
                <c:smooth val="0"/>
                <c:extLst xmlns:c15="http://schemas.microsoft.com/office/drawing/2012/chart">
                  <c:ext xmlns:c16="http://schemas.microsoft.com/office/drawing/2014/chart" uri="{C3380CC4-5D6E-409C-BE32-E72D297353CC}">
                    <c16:uniqueId val="{00000004-DFD9-4117-A5C6-02A23165760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'Ages 7-18'!$C$8</c15:sqref>
                        </c15:formulaRef>
                      </c:ext>
                    </c:extLst>
                    <c:strCache>
                      <c:ptCount val="1"/>
                      <c:pt idx="0">
                        <c:v>MP</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7-18'!$AE$8:$AW$8</c15:sqref>
                        </c15:formulaRef>
                      </c:ext>
                    </c:extLst>
                    <c:numCache>
                      <c:formatCode>#\ ###\ ##0</c:formatCode>
                      <c:ptCount val="19"/>
                      <c:pt idx="0">
                        <c:v>977748.7</c:v>
                      </c:pt>
                      <c:pt idx="1">
                        <c:v>986089.20000000007</c:v>
                      </c:pt>
                      <c:pt idx="2">
                        <c:v>998639.3</c:v>
                      </c:pt>
                      <c:pt idx="3">
                        <c:v>1013568.4000000001</c:v>
                      </c:pt>
                      <c:pt idx="4">
                        <c:v>1026821.3999999999</c:v>
                      </c:pt>
                      <c:pt idx="5">
                        <c:v>1040528.4999999999</c:v>
                      </c:pt>
                      <c:pt idx="6">
                        <c:v>1056214.1000000001</c:v>
                      </c:pt>
                      <c:pt idx="7">
                        <c:v>1072553.1000000001</c:v>
                      </c:pt>
                      <c:pt idx="8">
                        <c:v>1090490.8</c:v>
                      </c:pt>
                      <c:pt idx="9">
                        <c:v>1100594.0999999999</c:v>
                      </c:pt>
                      <c:pt idx="10">
                        <c:v>1115015.5</c:v>
                      </c:pt>
                      <c:pt idx="11">
                        <c:v>1129643.2000000002</c:v>
                      </c:pt>
                      <c:pt idx="12">
                        <c:v>1141156</c:v>
                      </c:pt>
                      <c:pt idx="13">
                        <c:v>1151673.1000000001</c:v>
                      </c:pt>
                      <c:pt idx="14">
                        <c:v>1159263.6000000001</c:v>
                      </c:pt>
                      <c:pt idx="15">
                        <c:v>1162685.6000000001</c:v>
                      </c:pt>
                      <c:pt idx="16">
                        <c:v>1162032</c:v>
                      </c:pt>
                      <c:pt idx="17">
                        <c:v>1163525.1000000001</c:v>
                      </c:pt>
                      <c:pt idx="18">
                        <c:v>1165728.3</c:v>
                      </c:pt>
                    </c:numCache>
                  </c:numRef>
                </c:val>
                <c:smooth val="0"/>
                <c:extLst xmlns:c15="http://schemas.microsoft.com/office/drawing/2012/chart">
                  <c:ext xmlns:c16="http://schemas.microsoft.com/office/drawing/2014/chart" uri="{C3380CC4-5D6E-409C-BE32-E72D297353CC}">
                    <c16:uniqueId val="{00000005-DFD9-4117-A5C6-02A23165760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'Ages 7-18'!$C$9</c15:sqref>
                        </c15:formulaRef>
                      </c:ext>
                    </c:extLst>
                    <c:strCache>
                      <c:ptCount val="1"/>
                      <c:pt idx="0">
                        <c:v>NC</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7-18'!$AE$9:$AW$9</c15:sqref>
                        </c15:formulaRef>
                      </c:ext>
                    </c:extLst>
                    <c:numCache>
                      <c:formatCode>#\ ###\ ##0</c:formatCode>
                      <c:ptCount val="19"/>
                      <c:pt idx="0">
                        <c:v>254075.45</c:v>
                      </c:pt>
                      <c:pt idx="1">
                        <c:v>255820.76</c:v>
                      </c:pt>
                      <c:pt idx="2">
                        <c:v>260056.02000000002</c:v>
                      </c:pt>
                      <c:pt idx="3">
                        <c:v>263311.01</c:v>
                      </c:pt>
                      <c:pt idx="4">
                        <c:v>265286.78000000003</c:v>
                      </c:pt>
                      <c:pt idx="5">
                        <c:v>267626.77999999997</c:v>
                      </c:pt>
                      <c:pt idx="6">
                        <c:v>270234.59999999998</c:v>
                      </c:pt>
                      <c:pt idx="7">
                        <c:v>271986.33999999997</c:v>
                      </c:pt>
                      <c:pt idx="8">
                        <c:v>273870.46000000002</c:v>
                      </c:pt>
                      <c:pt idx="9">
                        <c:v>277560.30000000005</c:v>
                      </c:pt>
                      <c:pt idx="10">
                        <c:v>279606.90000000002</c:v>
                      </c:pt>
                      <c:pt idx="11">
                        <c:v>281234.59999999998</c:v>
                      </c:pt>
                      <c:pt idx="12">
                        <c:v>282346.90000000002</c:v>
                      </c:pt>
                      <c:pt idx="13">
                        <c:v>283285</c:v>
                      </c:pt>
                      <c:pt idx="14">
                        <c:v>282545.30000000005</c:v>
                      </c:pt>
                      <c:pt idx="15">
                        <c:v>282887.3</c:v>
                      </c:pt>
                      <c:pt idx="16">
                        <c:v>282654.19999999995</c:v>
                      </c:pt>
                      <c:pt idx="17">
                        <c:v>282093.30000000005</c:v>
                      </c:pt>
                      <c:pt idx="18">
                        <c:v>281208.40000000002</c:v>
                      </c:pt>
                    </c:numCache>
                  </c:numRef>
                </c:val>
                <c:smooth val="0"/>
                <c:extLst xmlns:c15="http://schemas.microsoft.com/office/drawing/2012/chart">
                  <c:ext xmlns:c16="http://schemas.microsoft.com/office/drawing/2014/chart" uri="{C3380CC4-5D6E-409C-BE32-E72D297353CC}">
                    <c16:uniqueId val="{00000006-DFD9-4117-A5C6-02A23165760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'Ages 7-18'!$C$10</c15:sqref>
                        </c15:formulaRef>
                      </c:ext>
                    </c:extLst>
                    <c:strCache>
                      <c:ptCount val="1"/>
                      <c:pt idx="0">
                        <c:v>NW</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7-18'!$AE$10:$AW$10</c15:sqref>
                        </c15:formulaRef>
                      </c:ext>
                    </c:extLst>
                    <c:numCache>
                      <c:formatCode>#\ ###\ ##0</c:formatCode>
                      <c:ptCount val="19"/>
                      <c:pt idx="0">
                        <c:v>742943.1</c:v>
                      </c:pt>
                      <c:pt idx="1">
                        <c:v>749988.79999999993</c:v>
                      </c:pt>
                      <c:pt idx="2">
                        <c:v>756915.6</c:v>
                      </c:pt>
                      <c:pt idx="3">
                        <c:v>775506.10000000009</c:v>
                      </c:pt>
                      <c:pt idx="4">
                        <c:v>795331</c:v>
                      </c:pt>
                      <c:pt idx="5">
                        <c:v>816401.90000000014</c:v>
                      </c:pt>
                      <c:pt idx="6">
                        <c:v>838958.2</c:v>
                      </c:pt>
                      <c:pt idx="7">
                        <c:v>862773.49999999988</c:v>
                      </c:pt>
                      <c:pt idx="8">
                        <c:v>882504.8</c:v>
                      </c:pt>
                      <c:pt idx="9">
                        <c:v>893529.8</c:v>
                      </c:pt>
                      <c:pt idx="10">
                        <c:v>915328.90000000014</c:v>
                      </c:pt>
                      <c:pt idx="11">
                        <c:v>932704.60000000009</c:v>
                      </c:pt>
                      <c:pt idx="12">
                        <c:v>941529</c:v>
                      </c:pt>
                      <c:pt idx="13">
                        <c:v>948191.79999999981</c:v>
                      </c:pt>
                      <c:pt idx="14">
                        <c:v>954250.4</c:v>
                      </c:pt>
                      <c:pt idx="15">
                        <c:v>951268.89999999991</c:v>
                      </c:pt>
                      <c:pt idx="16">
                        <c:v>945177.8</c:v>
                      </c:pt>
                      <c:pt idx="17">
                        <c:v>937962.1</c:v>
                      </c:pt>
                      <c:pt idx="18">
                        <c:v>930322.5</c:v>
                      </c:pt>
                    </c:numCache>
                  </c:numRef>
                </c:val>
                <c:smooth val="0"/>
                <c:extLst xmlns:c15="http://schemas.microsoft.com/office/drawing/2012/chart">
                  <c:ext xmlns:c16="http://schemas.microsoft.com/office/drawing/2014/chart" uri="{C3380CC4-5D6E-409C-BE32-E72D297353CC}">
                    <c16:uniqueId val="{00000007-DFD9-4117-A5C6-02A23165760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'Ages 7-18'!$C$11</c15:sqref>
                        </c15:formulaRef>
                      </c:ext>
                    </c:extLst>
                    <c:strCache>
                      <c:ptCount val="1"/>
                      <c:pt idx="0">
                        <c:v>WC</c:v>
                      </c:pt>
                    </c:strCache>
                  </c:strRef>
                </c:tx>
                <c:spPr>
                  <a:ln w="22225"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7-18'!$AE$11:$AW$11</c15:sqref>
                        </c15:formulaRef>
                      </c:ext>
                    </c:extLst>
                    <c:numCache>
                      <c:formatCode>#\ ###\ ##0</c:formatCode>
                      <c:ptCount val="19"/>
                      <c:pt idx="0">
                        <c:v>1068009.3</c:v>
                      </c:pt>
                      <c:pt idx="1">
                        <c:v>1084595.7</c:v>
                      </c:pt>
                      <c:pt idx="2">
                        <c:v>1109812.9000000001</c:v>
                      </c:pt>
                      <c:pt idx="3">
                        <c:v>1141499.8999999999</c:v>
                      </c:pt>
                      <c:pt idx="4">
                        <c:v>1171850.3999999999</c:v>
                      </c:pt>
                      <c:pt idx="5">
                        <c:v>1199307.3</c:v>
                      </c:pt>
                      <c:pt idx="6">
                        <c:v>1226265.2</c:v>
                      </c:pt>
                      <c:pt idx="7">
                        <c:v>1254191.6000000001</c:v>
                      </c:pt>
                      <c:pt idx="8">
                        <c:v>1281201.5</c:v>
                      </c:pt>
                      <c:pt idx="9">
                        <c:v>1298800.6000000001</c:v>
                      </c:pt>
                      <c:pt idx="10">
                        <c:v>1331324.6000000001</c:v>
                      </c:pt>
                      <c:pt idx="11">
                        <c:v>1367974.7999999998</c:v>
                      </c:pt>
                      <c:pt idx="12">
                        <c:v>1400690</c:v>
                      </c:pt>
                      <c:pt idx="13">
                        <c:v>1428122</c:v>
                      </c:pt>
                      <c:pt idx="14">
                        <c:v>1447716.5</c:v>
                      </c:pt>
                      <c:pt idx="15">
                        <c:v>1463311.7000000002</c:v>
                      </c:pt>
                      <c:pt idx="16">
                        <c:v>1477196.9</c:v>
                      </c:pt>
                      <c:pt idx="17">
                        <c:v>1487874.5</c:v>
                      </c:pt>
                      <c:pt idx="18">
                        <c:v>1496730.6999999997</c:v>
                      </c:pt>
                    </c:numCache>
                  </c:numRef>
                </c:val>
                <c:smooth val="0"/>
                <c:extLst xmlns:c15="http://schemas.microsoft.com/office/drawing/2012/chart">
                  <c:ext xmlns:c16="http://schemas.microsoft.com/office/drawing/2014/chart" uri="{C3380CC4-5D6E-409C-BE32-E72D297353CC}">
                    <c16:uniqueId val="{00000008-DFD9-4117-A5C6-02A231657602}"/>
                  </c:ext>
                </c:extLst>
              </c15:ser>
            </c15:filteredLineSeries>
          </c:ext>
        </c:extLst>
      </c:lineChart>
      <c:catAx>
        <c:axId val="299244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71167"/>
        <c:crosses val="autoZero"/>
        <c:auto val="1"/>
        <c:lblAlgn val="ctr"/>
        <c:lblOffset val="100"/>
        <c:noMultiLvlLbl val="0"/>
      </c:catAx>
      <c:valAx>
        <c:axId val="2880711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244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'Unit Costs_Unadjusted'!$Z$22</c:f>
              <c:strCache>
                <c:ptCount val="1"/>
                <c:pt idx="0">
                  <c:v>GP</c:v>
                </c:pt>
              </c:strCache>
              <c:extLst xmlns:c15="http://schemas.microsoft.com/office/drawing/2012/chart"/>
            </c:strRef>
          </c:tx>
          <c:spPr>
            <a:ln w="38100" cap="rnd">
              <a:solidFill>
                <a:schemeClr val="tx1"/>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Costs_Unadjusted'!$Z$23:$Z$31</c:f>
              <c:numCache>
                <c:formatCode>#,##0</c:formatCode>
                <c:ptCount val="9"/>
                <c:pt idx="0">
                  <c:v>451123.21270669252</c:v>
                </c:pt>
                <c:pt idx="1">
                  <c:v>453182.027812468</c:v>
                </c:pt>
                <c:pt idx="2">
                  <c:v>454799.11269070703</c:v>
                </c:pt>
                <c:pt idx="3">
                  <c:v>456238.6547589901</c:v>
                </c:pt>
                <c:pt idx="4">
                  <c:v>457192.35907942138</c:v>
                </c:pt>
                <c:pt idx="5">
                  <c:v>457973.80044524372</c:v>
                </c:pt>
                <c:pt idx="6">
                  <c:v>458506.67791800934</c:v>
                </c:pt>
                <c:pt idx="7">
                  <c:v>458898.82295186655</c:v>
                </c:pt>
                <c:pt idx="8">
                  <c:v>458949.20683284698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40AD-40E6-93B2-EB9343921347}"/>
            </c:ext>
          </c:extLst>
        </c:ser>
        <c:ser>
          <c:idx val="9"/>
          <c:order val="9"/>
          <c:tx>
            <c:strRef>
              <c:f>'Unit Costs_Unadjusted'!$AG$22</c:f>
              <c:strCache>
                <c:ptCount val="1"/>
                <c:pt idx="0">
                  <c:v>SA</c:v>
                </c:pt>
              </c:strCache>
            </c:strRef>
          </c:tx>
          <c:spPr>
            <a:ln w="41275" cap="rnd">
              <a:solidFill>
                <a:schemeClr val="bg1">
                  <a:lumMod val="50000"/>
                </a:schemeClr>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Costs_Unadjusted'!$AG$23:$AG$31</c:f>
              <c:numCache>
                <c:formatCode>#\ ###\ ###\ ##0</c:formatCode>
                <c:ptCount val="9"/>
                <c:pt idx="0">
                  <c:v>463745.52089990099</c:v>
                </c:pt>
                <c:pt idx="1">
                  <c:v>464756.9975024797</c:v>
                </c:pt>
                <c:pt idx="2">
                  <c:v>465363.99158493092</c:v>
                </c:pt>
                <c:pt idx="3">
                  <c:v>465772.36636250746</c:v>
                </c:pt>
                <c:pt idx="4">
                  <c:v>465872.44774147874</c:v>
                </c:pt>
                <c:pt idx="5">
                  <c:v>465879.14195474668</c:v>
                </c:pt>
                <c:pt idx="6">
                  <c:v>465655.42213708139</c:v>
                </c:pt>
                <c:pt idx="7">
                  <c:v>465341.78191762604</c:v>
                </c:pt>
                <c:pt idx="8">
                  <c:v>464872.80390877812</c:v>
                </c:pt>
              </c:numCache>
            </c:numRef>
          </c:val>
          <c:smooth val="0"/>
          <c:extLst>
            <c:ext xmlns:c16="http://schemas.microsoft.com/office/drawing/2014/chart" uri="{C3380CC4-5D6E-409C-BE32-E72D297353CC}">
              <c16:uniqueId val="{00000001-40AD-40E6-93B2-EB9343921347}"/>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Costs_Unadjusted'!$X$22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Costs_Unadjusted'!$X$23:$X$31</c15:sqref>
                        </c15:formulaRef>
                      </c:ext>
                    </c:extLst>
                    <c:numCache>
                      <c:formatCode>#,##0</c:formatCode>
                      <c:ptCount val="9"/>
                      <c:pt idx="0">
                        <c:v>475712.43952273653</c:v>
                      </c:pt>
                      <c:pt idx="1">
                        <c:v>476152.82624464761</c:v>
                      </c:pt>
                      <c:pt idx="2">
                        <c:v>476246.10320697876</c:v>
                      </c:pt>
                      <c:pt idx="3">
                        <c:v>476139.17488660233</c:v>
                      </c:pt>
                      <c:pt idx="4">
                        <c:v>475760.68713183008</c:v>
                      </c:pt>
                      <c:pt idx="5">
                        <c:v>475203.86711755046</c:v>
                      </c:pt>
                      <c:pt idx="6">
                        <c:v>474296.49063623254</c:v>
                      </c:pt>
                      <c:pt idx="7">
                        <c:v>473230.3209384731</c:v>
                      </c:pt>
                      <c:pt idx="8">
                        <c:v>472094.60721642623</c:v>
                      </c:pt>
                    </c:numCache>
                  </c:numRef>
                </c:val>
                <c:smooth val="0"/>
                <c:extLst>
                  <c:ext xmlns:c16="http://schemas.microsoft.com/office/drawing/2014/chart" uri="{C3380CC4-5D6E-409C-BE32-E72D297353CC}">
                    <c16:uniqueId val="{00000002-40AD-40E6-93B2-EB934392134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Costs_Unadjusted'!$Y$22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xmlns:c15="http://schemas.microsoft.com/office/drawing/2012/chart">
                  <c:ext xmlns:c16="http://schemas.microsoft.com/office/drawing/2014/chart" uri="{C3380CC4-5D6E-409C-BE32-E72D297353CC}">
                    <c16:uniqueId val="{00000003-40AD-40E6-93B2-EB934392134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Costs_Unadjusted'!$AA$22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5-40AD-40E6-93B2-EB934392134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Costs_Unadjusted'!$AB$22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Costs_Unadjusted'!$AB$23:$AB$31</c15:sqref>
                        </c15:formulaRef>
                      </c:ext>
                    </c:extLst>
                    <c:numCache>
                      <c:formatCode>#,##0</c:formatCode>
                      <c:ptCount val="9"/>
                      <c:pt idx="0">
                        <c:v>469549.28524177842</c:v>
                      </c:pt>
                      <c:pt idx="1">
                        <c:v>468587.83366708312</c:v>
                      </c:pt>
                      <c:pt idx="2">
                        <c:v>467096.96654040384</c:v>
                      </c:pt>
                      <c:pt idx="3">
                        <c:v>465446.18732592964</c:v>
                      </c:pt>
                      <c:pt idx="4">
                        <c:v>463798.6808339</c:v>
                      </c:pt>
                      <c:pt idx="5">
                        <c:v>462216.18411319499</c:v>
                      </c:pt>
                      <c:pt idx="6">
                        <c:v>460335.85789323738</c:v>
                      </c:pt>
                      <c:pt idx="7">
                        <c:v>458650.56463936518</c:v>
                      </c:pt>
                      <c:pt idx="8">
                        <c:v>457167.69734748203</c:v>
                      </c:pt>
                    </c:numCache>
                  </c:numRef>
                </c:val>
                <c:smooth val="0"/>
                <c:extLst xmlns:c15="http://schemas.microsoft.com/office/drawing/2012/chart">
                  <c:ext xmlns:c16="http://schemas.microsoft.com/office/drawing/2014/chart" uri="{C3380CC4-5D6E-409C-BE32-E72D297353CC}">
                    <c16:uniqueId val="{00000000-40AD-40E6-93B2-EB934392134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Costs_Unadjusted'!$AC$22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6-40AD-40E6-93B2-EB934392134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Costs_Unadjusted'!$AD$22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7-40AD-40E6-93B2-EB934392134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Costs_Unadjusted'!$AE$22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8-40AD-40E6-93B2-EB934392134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Costs_Unadjusted'!$AF$22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Costs_Unadjusted'!$AF$23:$AF$31</c15:sqref>
                        </c15:formulaRef>
                      </c:ext>
                    </c:extLst>
                    <c:numCache>
                      <c:formatCode>#,##0</c:formatCode>
                      <c:ptCount val="9"/>
                      <c:pt idx="0">
                        <c:v>462256.68117429153</c:v>
                      </c:pt>
                      <c:pt idx="1">
                        <c:v>461857.93918197887</c:v>
                      </c:pt>
                      <c:pt idx="2">
                        <c:v>461251.91869616677</c:v>
                      </c:pt>
                      <c:pt idx="3">
                        <c:v>460600.32563729252</c:v>
                      </c:pt>
                      <c:pt idx="4">
                        <c:v>459769.90469987359</c:v>
                      </c:pt>
                      <c:pt idx="5">
                        <c:v>459088.42221537884</c:v>
                      </c:pt>
                      <c:pt idx="6">
                        <c:v>458424.19248543819</c:v>
                      </c:pt>
                      <c:pt idx="7">
                        <c:v>457898.0817921086</c:v>
                      </c:pt>
                      <c:pt idx="8">
                        <c:v>457353.07080909901</c:v>
                      </c:pt>
                    </c:numCache>
                  </c:numRef>
                </c:val>
                <c:smooth val="0"/>
                <c:extLst xmlns:c15="http://schemas.microsoft.com/office/drawing/2012/chart">
                  <c:ext xmlns:c16="http://schemas.microsoft.com/office/drawing/2014/chart" uri="{C3380CC4-5D6E-409C-BE32-E72D297353CC}">
                    <c16:uniqueId val="{00000009-40AD-40E6-93B2-EB9343921347}"/>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'Unit Costs_Adjusted'!$Z$22</c:f>
              <c:strCache>
                <c:ptCount val="1"/>
                <c:pt idx="0">
                  <c:v>GP</c:v>
                </c:pt>
              </c:strCache>
              <c:extLst xmlns:c15="http://schemas.microsoft.com/office/drawing/2012/chart"/>
            </c:strRef>
          </c:tx>
          <c:spPr>
            <a:ln w="3810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Costs_Adjusted'!$Z$23:$Z$31</c:f>
              <c:numCache>
                <c:formatCode>#,##0</c:formatCode>
                <c:ptCount val="9"/>
                <c:pt idx="0">
                  <c:v>450120.7596708982</c:v>
                </c:pt>
                <c:pt idx="1">
                  <c:v>451321.77048736886</c:v>
                </c:pt>
                <c:pt idx="2">
                  <c:v>452167.98992690892</c:v>
                </c:pt>
                <c:pt idx="3">
                  <c:v>452882.8332384259</c:v>
                </c:pt>
                <c:pt idx="4">
                  <c:v>453314.69673661893</c:v>
                </c:pt>
                <c:pt idx="5">
                  <c:v>453643.26455530396</c:v>
                </c:pt>
                <c:pt idx="6">
                  <c:v>453913.80078244937</c:v>
                </c:pt>
                <c:pt idx="7">
                  <c:v>454136.18380219262</c:v>
                </c:pt>
                <c:pt idx="8">
                  <c:v>454110.4927000266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737F-4D90-B9B3-345B160D8924}"/>
            </c:ext>
          </c:extLst>
        </c:ser>
        <c:ser>
          <c:idx val="9"/>
          <c:order val="9"/>
          <c:tx>
            <c:strRef>
              <c:f>'Unit Costs_Adjusted'!$AG$22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Costs_Adjusted'!$AG$23:$AG$31</c:f>
              <c:numCache>
                <c:formatCode>#\ ###\ ###\ ##0</c:formatCode>
                <c:ptCount val="9"/>
                <c:pt idx="0">
                  <c:v>463348.51724982169</c:v>
                </c:pt>
                <c:pt idx="1">
                  <c:v>463990.11689740006</c:v>
                </c:pt>
                <c:pt idx="2">
                  <c:v>464215.90106995107</c:v>
                </c:pt>
                <c:pt idx="3">
                  <c:v>464256.41893012758</c:v>
                </c:pt>
                <c:pt idx="4">
                  <c:v>464030.50588573579</c:v>
                </c:pt>
                <c:pt idx="5">
                  <c:v>463779.30132740014</c:v>
                </c:pt>
                <c:pt idx="6">
                  <c:v>463379.29491600429</c:v>
                </c:pt>
                <c:pt idx="7">
                  <c:v>462961.2933095069</c:v>
                </c:pt>
                <c:pt idx="8">
                  <c:v>462443.20631848119</c:v>
                </c:pt>
              </c:numCache>
            </c:numRef>
          </c:val>
          <c:smooth val="0"/>
          <c:extLst>
            <c:ext xmlns:c16="http://schemas.microsoft.com/office/drawing/2014/chart" uri="{C3380CC4-5D6E-409C-BE32-E72D297353CC}">
              <c16:uniqueId val="{00000009-737F-4D90-B9B3-345B160D8924}"/>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Costs_Adjusted'!$X$23:$X$31</c15:sqref>
                        </c15:formulaRef>
                      </c:ext>
                    </c:extLst>
                    <c:numCache>
                      <c:formatCode>#,##0</c:formatCode>
                      <c:ptCount val="9"/>
                      <c:pt idx="0">
                        <c:v>476490.77387078915</c:v>
                      </c:pt>
                      <c:pt idx="1">
                        <c:v>477680.86820126622</c:v>
                      </c:pt>
                      <c:pt idx="2">
                        <c:v>478380.51980697014</c:v>
                      </c:pt>
                      <c:pt idx="3">
                        <c:v>478864.865995912</c:v>
                      </c:pt>
                      <c:pt idx="4">
                        <c:v>478922.72580750496</c:v>
                      </c:pt>
                      <c:pt idx="5">
                        <c:v>478790.92035481782</c:v>
                      </c:pt>
                      <c:pt idx="6">
                        <c:v>478210.33108619798</c:v>
                      </c:pt>
                      <c:pt idx="7">
                        <c:v>477212.77244157979</c:v>
                      </c:pt>
                      <c:pt idx="8">
                        <c:v>476205.00246188464</c:v>
                      </c:pt>
                    </c:numCache>
                  </c:numRef>
                </c:val>
                <c:smooth val="0"/>
                <c:extLst>
                  <c:ext xmlns:c16="http://schemas.microsoft.com/office/drawing/2014/chart" uri="{C3380CC4-5D6E-409C-BE32-E72D297353CC}">
                    <c16:uniqueId val="{00000000-737F-4D90-B9B3-345B160D892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xmlns:c15="http://schemas.microsoft.com/office/drawing/2012/chart">
                  <c:ext xmlns:c16="http://schemas.microsoft.com/office/drawing/2014/chart" uri="{C3380CC4-5D6E-409C-BE32-E72D297353CC}">
                    <c16:uniqueId val="{00000001-737F-4D90-B9B3-345B160D892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3-737F-4D90-B9B3-345B160D892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Costs_Adjusted'!$AB$23:$AB$31</c15:sqref>
                        </c15:formulaRef>
                      </c:ext>
                    </c:extLst>
                    <c:numCache>
                      <c:formatCode>#,##0</c:formatCode>
                      <c:ptCount val="9"/>
                      <c:pt idx="0">
                        <c:v>469902.61874586588</c:v>
                      </c:pt>
                      <c:pt idx="1">
                        <c:v>469346.53775203752</c:v>
                      </c:pt>
                      <c:pt idx="2">
                        <c:v>468277.2087453187</c:v>
                      </c:pt>
                      <c:pt idx="3">
                        <c:v>467125.13055785699</c:v>
                      </c:pt>
                      <c:pt idx="4">
                        <c:v>465982.53433256201</c:v>
                      </c:pt>
                      <c:pt idx="5">
                        <c:v>464983.15329408785</c:v>
                      </c:pt>
                      <c:pt idx="6">
                        <c:v>463765.84987441916</c:v>
                      </c:pt>
                      <c:pt idx="7">
                        <c:v>462817.80776735611</c:v>
                      </c:pt>
                      <c:pt idx="8">
                        <c:v>462011.71022385708</c:v>
                      </c:pt>
                    </c:numCache>
                  </c:numRef>
                </c:val>
                <c:smooth val="0"/>
                <c:extLst xmlns:c15="http://schemas.microsoft.com/office/drawing/2012/chart">
                  <c:ext xmlns:c16="http://schemas.microsoft.com/office/drawing/2014/chart" uri="{C3380CC4-5D6E-409C-BE32-E72D297353CC}">
                    <c16:uniqueId val="{00000004-737F-4D90-B9B3-345B160D892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5-737F-4D90-B9B3-345B160D892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6-737F-4D90-B9B3-345B160D892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7-737F-4D90-B9B3-345B160D892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Costs_Adjusted'!$AF$23:$AF$31</c15:sqref>
                        </c15:formulaRef>
                      </c:ext>
                    </c:extLst>
                    <c:numCache>
                      <c:formatCode>#,##0</c:formatCode>
                      <c:ptCount val="9"/>
                      <c:pt idx="0">
                        <c:v>461589.08237146086</c:v>
                      </c:pt>
                      <c:pt idx="1">
                        <c:v>460697.28400444851</c:v>
                      </c:pt>
                      <c:pt idx="2">
                        <c:v>459755.01354885643</c:v>
                      </c:pt>
                      <c:pt idx="3">
                        <c:v>458671.88733006583</c:v>
                      </c:pt>
                      <c:pt idx="4">
                        <c:v>457649.08543202293</c:v>
                      </c:pt>
                      <c:pt idx="5">
                        <c:v>456763.00694827264</c:v>
                      </c:pt>
                      <c:pt idx="6">
                        <c:v>455991.03212585871</c:v>
                      </c:pt>
                      <c:pt idx="7">
                        <c:v>455365.11754298251</c:v>
                      </c:pt>
                      <c:pt idx="8">
                        <c:v>454710.11339471122</c:v>
                      </c:pt>
                    </c:numCache>
                  </c:numRef>
                </c:val>
                <c:smooth val="0"/>
                <c:extLst xmlns:c15="http://schemas.microsoft.com/office/drawing/2012/chart">
                  <c:ext xmlns:c16="http://schemas.microsoft.com/office/drawing/2014/chart" uri="{C3380CC4-5D6E-409C-BE32-E72D297353CC}">
                    <c16:uniqueId val="{00000008-737F-4D90-B9B3-345B160D8924}"/>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Costs_Adjusted'!$X$61:$X$69</c:f>
              <c:numCache>
                <c:formatCode>0.00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ser>
        <c:ser>
          <c:idx val="1"/>
          <c:order val="1"/>
          <c:tx>
            <c:strRef>
              <c:f>'Unit Costs_Adjusted'!$Y$22</c:f>
              <c:strCache>
                <c:ptCount val="1"/>
                <c:pt idx="0">
                  <c:v>FS</c:v>
                </c:pt>
              </c:strCache>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Costs_Adjusted'!$Y$61:$Y$69</c:f>
              <c:numCache>
                <c:formatCode>0.00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c:ext xmlns:c16="http://schemas.microsoft.com/office/drawing/2014/chart" uri="{C3380CC4-5D6E-409C-BE32-E72D297353CC}">
              <c16:uniqueId val="{00000001-5EBD-4D00-BEE9-C5E0ABF7D008}"/>
            </c:ext>
          </c:extLst>
        </c:ser>
        <c:ser>
          <c:idx val="2"/>
          <c:order val="2"/>
          <c:tx>
            <c:strRef>
              <c:f>'Unit Costs_Adjusted'!$Z$22</c:f>
              <c:strCache>
                <c:ptCount val="1"/>
                <c:pt idx="0">
                  <c:v>GP</c:v>
                </c:pt>
              </c:strCache>
            </c:strRef>
          </c:tx>
          <c:spPr>
            <a:ln w="3810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Costs_Adjusted'!$Z$61:$Z$69</c:f>
              <c:numCache>
                <c:formatCode>0.00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c:ext xmlns:c16="http://schemas.microsoft.com/office/drawing/2014/chart" uri="{C3380CC4-5D6E-409C-BE32-E72D297353CC}">
              <c16:uniqueId val="{00000002-5EBD-4D00-BEE9-C5E0ABF7D008}"/>
            </c:ext>
          </c:extLst>
        </c:ser>
        <c:ser>
          <c:idx val="3"/>
          <c:order val="3"/>
          <c:tx>
            <c:strRef>
              <c:f>'Unit Costs_Adjusted'!$AA$22</c:f>
              <c:strCache>
                <c:ptCount val="1"/>
                <c:pt idx="0">
                  <c:v>KN</c:v>
                </c:pt>
              </c:strCache>
            </c:strRef>
          </c:tx>
          <c:spPr>
            <a:ln w="38100" cap="rnd">
              <a:solidFill>
                <a:srgbClr val="00B0F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Costs_Adjusted'!$AA$61:$AA$69</c:f>
              <c:numCache>
                <c:formatCode>0.00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c:ext xmlns:c16="http://schemas.microsoft.com/office/drawing/2014/chart" uri="{C3380CC4-5D6E-409C-BE32-E72D297353CC}">
              <c16:uniqueId val="{00000003-5EBD-4D00-BEE9-C5E0ABF7D008}"/>
            </c:ext>
          </c:extLst>
        </c:ser>
        <c:ser>
          <c:idx val="4"/>
          <c:order val="4"/>
          <c:tx>
            <c:strRef>
              <c:f>'Unit Costs_Adjusted'!$AB$22</c:f>
              <c:strCache>
                <c:ptCount val="1"/>
                <c:pt idx="0">
                  <c:v>LP</c:v>
                </c:pt>
              </c:strCache>
            </c:strRef>
          </c:tx>
          <c:spPr>
            <a:ln w="3810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Costs_Adjusted'!$AB$61:$AB$69</c:f>
              <c:numCache>
                <c:formatCode>0.00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c:ext xmlns:c16="http://schemas.microsoft.com/office/drawing/2014/chart" uri="{C3380CC4-5D6E-409C-BE32-E72D297353CC}">
              <c16:uniqueId val="{00000004-5EBD-4D00-BEE9-C5E0ABF7D008}"/>
            </c:ext>
          </c:extLst>
        </c:ser>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0.00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c:ext xmlns:c16="http://schemas.microsoft.com/office/drawing/2014/chart" uri="{C3380CC4-5D6E-409C-BE32-E72D297353CC}">
              <c16:uniqueId val="{00000005-5EBD-4D00-BEE9-C5E0ABF7D008}"/>
            </c:ext>
          </c:extLst>
        </c:ser>
        <c:ser>
          <c:idx val="6"/>
          <c:order val="6"/>
          <c:tx>
            <c:strRef>
              <c:f>'Unit Costs_Adjusted'!$AD$22</c:f>
              <c:strCache>
                <c:ptCount val="1"/>
                <c:pt idx="0">
                  <c:v>NC</c:v>
                </c:pt>
              </c:strCache>
            </c:strRef>
          </c:tx>
          <c:spPr>
            <a:ln w="1905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Costs_Adjusted'!$AD$61:$AD$69</c:f>
              <c:numCache>
                <c:formatCode>0.00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c:ext xmlns:c16="http://schemas.microsoft.com/office/drawing/2014/chart" uri="{C3380CC4-5D6E-409C-BE32-E72D297353CC}">
              <c16:uniqueId val="{00000006-5EBD-4D00-BEE9-C5E0ABF7D008}"/>
            </c:ext>
          </c:extLst>
        </c:ser>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0.00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c:ext xmlns:c16="http://schemas.microsoft.com/office/drawing/2014/chart" uri="{C3380CC4-5D6E-409C-BE32-E72D297353CC}">
              <c16:uniqueId val="{00000007-5EBD-4D00-BEE9-C5E0ABF7D008}"/>
            </c:ext>
          </c:extLst>
        </c:ser>
        <c:ser>
          <c:idx val="8"/>
          <c:order val="8"/>
          <c:tx>
            <c:strRef>
              <c:f>'Unit Costs_Adjusted'!$AF$22</c:f>
              <c:strCache>
                <c:ptCount val="1"/>
                <c:pt idx="0">
                  <c:v>WC</c:v>
                </c:pt>
              </c:strCache>
            </c:strRef>
          </c:tx>
          <c:spPr>
            <a:ln w="1905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Costs_Adjusted'!$AF$61:$AF$69</c:f>
              <c:numCache>
                <c:formatCode>0.00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c:ext xmlns:c16="http://schemas.microsoft.com/office/drawing/2014/chart" uri="{C3380CC4-5D6E-409C-BE32-E72D297353CC}">
              <c16:uniqueId val="{00000008-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'Unit Costs_Adjusted'!$D$22</c:f>
              <c:strCache>
                <c:ptCount val="1"/>
                <c:pt idx="0">
                  <c:v>GP</c:v>
                </c:pt>
              </c:strCache>
              <c:extLst xmlns:c15="http://schemas.microsoft.com/office/drawing/2012/chart"/>
            </c:strRef>
          </c:tx>
          <c:spPr>
            <a:ln w="3810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Costs_Adjusted'!$D$23:$D$31</c:f>
              <c:numCache>
                <c:formatCode>#,##0</c:formatCode>
                <c:ptCount val="9"/>
                <c:pt idx="0">
                  <c:v>407720.75551603263</c:v>
                </c:pt>
                <c:pt idx="1">
                  <c:v>409780.55505580513</c:v>
                </c:pt>
                <c:pt idx="2">
                  <c:v>411430.31821747357</c:v>
                </c:pt>
                <c:pt idx="3">
                  <c:v>412896.25586619682</c:v>
                </c:pt>
                <c:pt idx="4">
                  <c:v>414067.57312266796</c:v>
                </c:pt>
                <c:pt idx="5">
                  <c:v>415034.31841160305</c:v>
                </c:pt>
                <c:pt idx="6">
                  <c:v>415806.90120326803</c:v>
                </c:pt>
                <c:pt idx="7">
                  <c:v>416526.04984678741</c:v>
                </c:pt>
                <c:pt idx="8">
                  <c:v>417011.82605946244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57F2-49DA-97CD-FFC26F5DAFAE}"/>
            </c:ext>
          </c:extLst>
        </c:ser>
        <c:ser>
          <c:idx val="9"/>
          <c:order val="9"/>
          <c:tx>
            <c:strRef>
              <c:f>'Unit Costs_Adjusted'!$K$22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Costs_Adjusted'!$K$23:$K$31</c:f>
              <c:numCache>
                <c:formatCode>#\ ###\ ###\ ##0</c:formatCode>
                <c:ptCount val="9"/>
                <c:pt idx="0">
                  <c:v>421578.56846976286</c:v>
                </c:pt>
                <c:pt idx="1">
                  <c:v>422971.33276772365</c:v>
                </c:pt>
                <c:pt idx="2">
                  <c:v>423929.83443068794</c:v>
                </c:pt>
                <c:pt idx="3">
                  <c:v>424692.50236958038</c:v>
                </c:pt>
                <c:pt idx="4">
                  <c:v>425190.00904472888</c:v>
                </c:pt>
                <c:pt idx="5">
                  <c:v>425590.7281550442</c:v>
                </c:pt>
                <c:pt idx="6">
                  <c:v>425808.87445678737</c:v>
                </c:pt>
                <c:pt idx="7">
                  <c:v>426023.70505211316</c:v>
                </c:pt>
                <c:pt idx="8">
                  <c:v>426112.95019737299</c:v>
                </c:pt>
              </c:numCache>
            </c:numRef>
          </c:val>
          <c:smooth val="0"/>
          <c:extLst>
            <c:ext xmlns:c16="http://schemas.microsoft.com/office/drawing/2014/chart" uri="{C3380CC4-5D6E-409C-BE32-E72D297353CC}">
              <c16:uniqueId val="{00000009-57F2-49DA-97CD-FFC26F5DAFAE}"/>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Costs_Adjusted'!$B$22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Costs_Adjusted'!$B$23:$B$31</c15:sqref>
                        </c15:formulaRef>
                      </c:ext>
                    </c:extLst>
                    <c:numCache>
                      <c:formatCode>#,##0</c:formatCode>
                      <c:ptCount val="9"/>
                      <c:pt idx="0">
                        <c:v>427097.8334989599</c:v>
                      </c:pt>
                      <c:pt idx="1">
                        <c:v>428818.11735196615</c:v>
                      </c:pt>
                      <c:pt idx="2">
                        <c:v>430091.15619645768</c:v>
                      </c:pt>
                      <c:pt idx="3">
                        <c:v>431201.96379511687</c:v>
                      </c:pt>
                      <c:pt idx="4">
                        <c:v>431899.1364343302</c:v>
                      </c:pt>
                      <c:pt idx="5">
                        <c:v>432385.07681308489</c:v>
                      </c:pt>
                      <c:pt idx="6">
                        <c:v>432467.0902814258</c:v>
                      </c:pt>
                      <c:pt idx="7">
                        <c:v>432376.28012678929</c:v>
                      </c:pt>
                      <c:pt idx="8">
                        <c:v>432239.64476698905</c:v>
                      </c:pt>
                    </c:numCache>
                  </c:numRef>
                </c:val>
                <c:smooth val="0"/>
                <c:extLst>
                  <c:ext xmlns:c16="http://schemas.microsoft.com/office/drawing/2014/chart" uri="{C3380CC4-5D6E-409C-BE32-E72D297353CC}">
                    <c16:uniqueId val="{00000000-57F2-49DA-97CD-FFC26F5DAFA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Costs_Adjusted'!$C$22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Costs_Adjusted'!$C$23:$C$31</c15:sqref>
                        </c15:formulaRef>
                      </c:ext>
                    </c:extLst>
                    <c:numCache>
                      <c:formatCode>#,##0</c:formatCode>
                      <c:ptCount val="9"/>
                      <c:pt idx="0">
                        <c:v>420236.64934882807</c:v>
                      </c:pt>
                      <c:pt idx="1">
                        <c:v>421938.08865094552</c:v>
                      </c:pt>
                      <c:pt idx="2">
                        <c:v>423240.99128698348</c:v>
                      </c:pt>
                      <c:pt idx="3">
                        <c:v>424387.19682532555</c:v>
                      </c:pt>
                      <c:pt idx="4">
                        <c:v>425282.94947282097</c:v>
                      </c:pt>
                      <c:pt idx="5">
                        <c:v>426164.00407871057</c:v>
                      </c:pt>
                      <c:pt idx="6">
                        <c:v>427057.20125230122</c:v>
                      </c:pt>
                      <c:pt idx="7">
                        <c:v>427963.65846497624</c:v>
                      </c:pt>
                      <c:pt idx="8">
                        <c:v>428701.82970927277</c:v>
                      </c:pt>
                    </c:numCache>
                  </c:numRef>
                </c:val>
                <c:smooth val="0"/>
                <c:extLst xmlns:c15="http://schemas.microsoft.com/office/drawing/2012/chart">
                  <c:ext xmlns:c16="http://schemas.microsoft.com/office/drawing/2014/chart" uri="{C3380CC4-5D6E-409C-BE32-E72D297353CC}">
                    <c16:uniqueId val="{00000001-57F2-49DA-97CD-FFC26F5DAFA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Costs_Adjusted'!$E$22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Costs_Adjusted'!$E$23:$E$31</c15:sqref>
                        </c15:formulaRef>
                      </c:ext>
                    </c:extLst>
                    <c:numCache>
                      <c:formatCode>#,##0</c:formatCode>
                      <c:ptCount val="9"/>
                      <c:pt idx="0">
                        <c:v>425723.22990119067</c:v>
                      </c:pt>
                      <c:pt idx="1">
                        <c:v>427386.92105409445</c:v>
                      </c:pt>
                      <c:pt idx="2">
                        <c:v>428622.73799881752</c:v>
                      </c:pt>
                      <c:pt idx="3">
                        <c:v>429575.29228286131</c:v>
                      </c:pt>
                      <c:pt idx="4">
                        <c:v>430223.34300597868</c:v>
                      </c:pt>
                      <c:pt idx="5">
                        <c:v>430836.24555922323</c:v>
                      </c:pt>
                      <c:pt idx="6">
                        <c:v>431269.73712905589</c:v>
                      </c:pt>
                      <c:pt idx="7">
                        <c:v>431672.4905386648</c:v>
                      </c:pt>
                      <c:pt idx="8">
                        <c:v>431911.72963170498</c:v>
                      </c:pt>
                    </c:numCache>
                  </c:numRef>
                </c:val>
                <c:smooth val="0"/>
                <c:extLst xmlns:c15="http://schemas.microsoft.com/office/drawing/2012/chart">
                  <c:ext xmlns:c16="http://schemas.microsoft.com/office/drawing/2014/chart" uri="{C3380CC4-5D6E-409C-BE32-E72D297353CC}">
                    <c16:uniqueId val="{00000003-57F2-49DA-97CD-FFC26F5DAFA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Costs_Adjusted'!$F$22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Costs_Adjusted'!$F$23:$F$31</c15:sqref>
                        </c15:formulaRef>
                      </c:ext>
                    </c:extLst>
                    <c:numCache>
                      <c:formatCode>#,##0</c:formatCode>
                      <c:ptCount val="9"/>
                      <c:pt idx="0">
                        <c:v>435568.27204958699</c:v>
                      </c:pt>
                      <c:pt idx="1">
                        <c:v>435367.87168393662</c:v>
                      </c:pt>
                      <c:pt idx="2">
                        <c:v>434627.89045946882</c:v>
                      </c:pt>
                      <c:pt idx="3">
                        <c:v>433757.40270027996</c:v>
                      </c:pt>
                      <c:pt idx="4">
                        <c:v>432822.31173473375</c:v>
                      </c:pt>
                      <c:pt idx="5">
                        <c:v>431974.15399137471</c:v>
                      </c:pt>
                      <c:pt idx="6">
                        <c:v>430976.08516733674</c:v>
                      </c:pt>
                      <c:pt idx="7">
                        <c:v>430153.37282327691</c:v>
                      </c:pt>
                      <c:pt idx="8">
                        <c:v>429409.68772395985</c:v>
                      </c:pt>
                    </c:numCache>
                  </c:numRef>
                </c:val>
                <c:smooth val="0"/>
                <c:extLst xmlns:c15="http://schemas.microsoft.com/office/drawing/2012/chart">
                  <c:ext xmlns:c16="http://schemas.microsoft.com/office/drawing/2014/chart" uri="{C3380CC4-5D6E-409C-BE32-E72D297353CC}">
                    <c16:uniqueId val="{00000004-57F2-49DA-97CD-FFC26F5DAFA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Costs_Adjusted'!$G$22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Costs_Adjusted'!$G$23:$G$31</c15:sqref>
                        </c15:formulaRef>
                      </c:ext>
                    </c:extLst>
                    <c:numCache>
                      <c:formatCode>#,##0</c:formatCode>
                      <c:ptCount val="9"/>
                      <c:pt idx="0">
                        <c:v>422906.84154735098</c:v>
                      </c:pt>
                      <c:pt idx="1">
                        <c:v>424687.59137271758</c:v>
                      </c:pt>
                      <c:pt idx="2">
                        <c:v>425914.73438510025</c:v>
                      </c:pt>
                      <c:pt idx="3">
                        <c:v>426878.2799974347</c:v>
                      </c:pt>
                      <c:pt idx="4">
                        <c:v>427519.68675343465</c:v>
                      </c:pt>
                      <c:pt idx="5">
                        <c:v>428015.33908672887</c:v>
                      </c:pt>
                      <c:pt idx="6">
                        <c:v>428249.15950402431</c:v>
                      </c:pt>
                      <c:pt idx="7">
                        <c:v>428537.78548617201</c:v>
                      </c:pt>
                      <c:pt idx="8">
                        <c:v>428716.98541544453</c:v>
                      </c:pt>
                    </c:numCache>
                  </c:numRef>
                </c:val>
                <c:smooth val="0"/>
                <c:extLst xmlns:c15="http://schemas.microsoft.com/office/drawing/2012/chart">
                  <c:ext xmlns:c16="http://schemas.microsoft.com/office/drawing/2014/chart" uri="{C3380CC4-5D6E-409C-BE32-E72D297353CC}">
                    <c16:uniqueId val="{00000005-57F2-49DA-97CD-FFC26F5DAFA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Costs_Adjusted'!$H$22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Costs_Adjusted'!$H$23:$H$31</c15:sqref>
                        </c15:formulaRef>
                      </c:ext>
                    </c:extLst>
                    <c:numCache>
                      <c:formatCode>#,##0</c:formatCode>
                      <c:ptCount val="9"/>
                      <c:pt idx="0">
                        <c:v>407003.80167556053</c:v>
                      </c:pt>
                      <c:pt idx="1">
                        <c:v>409791.43973425886</c:v>
                      </c:pt>
                      <c:pt idx="2">
                        <c:v>411984.65286274243</c:v>
                      </c:pt>
                      <c:pt idx="3">
                        <c:v>414003.06531004736</c:v>
                      </c:pt>
                      <c:pt idx="4">
                        <c:v>415434.75336117228</c:v>
                      </c:pt>
                      <c:pt idx="5">
                        <c:v>416615.24871470279</c:v>
                      </c:pt>
                      <c:pt idx="6">
                        <c:v>417652.63437333493</c:v>
                      </c:pt>
                      <c:pt idx="7">
                        <c:v>418733.70206151414</c:v>
                      </c:pt>
                      <c:pt idx="8">
                        <c:v>419637.56876002275</c:v>
                      </c:pt>
                    </c:numCache>
                  </c:numRef>
                </c:val>
                <c:smooth val="0"/>
                <c:extLst xmlns:c15="http://schemas.microsoft.com/office/drawing/2012/chart">
                  <c:ext xmlns:c16="http://schemas.microsoft.com/office/drawing/2014/chart" uri="{C3380CC4-5D6E-409C-BE32-E72D297353CC}">
                    <c16:uniqueId val="{00000006-57F2-49DA-97CD-FFC26F5DAFA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Costs_Adjusted'!$I$22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Costs_Adjusted'!$I$23:$I$31</c15:sqref>
                        </c15:formulaRef>
                      </c:ext>
                    </c:extLst>
                    <c:numCache>
                      <c:formatCode>#,##0</c:formatCode>
                      <c:ptCount val="9"/>
                      <c:pt idx="0">
                        <c:v>415171.53984414111</c:v>
                      </c:pt>
                      <c:pt idx="1">
                        <c:v>417097.3532865569</c:v>
                      </c:pt>
                      <c:pt idx="2">
                        <c:v>418488.80751449708</c:v>
                      </c:pt>
                      <c:pt idx="3">
                        <c:v>419622.20527495665</c:v>
                      </c:pt>
                      <c:pt idx="4">
                        <c:v>420452.10589798674</c:v>
                      </c:pt>
                      <c:pt idx="5">
                        <c:v>421106.29631754739</c:v>
                      </c:pt>
                      <c:pt idx="6">
                        <c:v>421590.50008862588</c:v>
                      </c:pt>
                      <c:pt idx="7">
                        <c:v>421980.36350735585</c:v>
                      </c:pt>
                      <c:pt idx="8">
                        <c:v>422203.0127092154</c:v>
                      </c:pt>
                    </c:numCache>
                  </c:numRef>
                </c:val>
                <c:smooth val="0"/>
                <c:extLst xmlns:c15="http://schemas.microsoft.com/office/drawing/2012/chart">
                  <c:ext xmlns:c16="http://schemas.microsoft.com/office/drawing/2014/chart" uri="{C3380CC4-5D6E-409C-BE32-E72D297353CC}">
                    <c16:uniqueId val="{00000007-57F2-49DA-97CD-FFC26F5DAFA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Costs_Adjusted'!$J$22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Costs_Adjusted'!$J$23:$J$31</c15:sqref>
                        </c15:formulaRef>
                      </c:ext>
                    </c:extLst>
                    <c:numCache>
                      <c:formatCode>#,##0</c:formatCode>
                      <c:ptCount val="9"/>
                      <c:pt idx="0">
                        <c:v>420713.31785980205</c:v>
                      </c:pt>
                      <c:pt idx="1">
                        <c:v>421474.03569226072</c:v>
                      </c:pt>
                      <c:pt idx="2">
                        <c:v>422046.08013001329</c:v>
                      </c:pt>
                      <c:pt idx="3">
                        <c:v>422470.7809837879</c:v>
                      </c:pt>
                      <c:pt idx="4">
                        <c:v>422771.51280972734</c:v>
                      </c:pt>
                      <c:pt idx="5">
                        <c:v>422977.72992553242</c:v>
                      </c:pt>
                      <c:pt idx="6">
                        <c:v>423117.24742378894</c:v>
                      </c:pt>
                      <c:pt idx="7">
                        <c:v>423308.19924305129</c:v>
                      </c:pt>
                      <c:pt idx="8">
                        <c:v>423327.5119227703</c:v>
                      </c:pt>
                    </c:numCache>
                  </c:numRef>
                </c:val>
                <c:smooth val="0"/>
                <c:extLst xmlns:c15="http://schemas.microsoft.com/office/drawing/2012/chart">
                  <c:ext xmlns:c16="http://schemas.microsoft.com/office/drawing/2014/chart" uri="{C3380CC4-5D6E-409C-BE32-E72D297353CC}">
                    <c16:uniqueId val="{00000008-57F2-49DA-97CD-FFC26F5DAFAE}"/>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2"/>
          <c:order val="2"/>
          <c:tx>
            <c:strRef>
              <c:f>'Headcount Data'!$Q$1</c:f>
              <c:strCache>
                <c:ptCount val="1"/>
                <c:pt idx="0">
                  <c:v>GP</c:v>
                </c:pt>
              </c:strCache>
              <c:extLst xmlns:c15="http://schemas.microsoft.com/office/drawing/2012/chart"/>
            </c:strRef>
          </c:tx>
          <c:spPr>
            <a:ln w="38100" cap="rnd">
              <a:solidFill>
                <a:schemeClr val="tx1"/>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Data'!$Q$408:$Q$452</c:f>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4-588B-4CA5-B955-558CBC63FBD6}"/>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588B-4CA5-B955-558CBC63FBD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2-588B-4CA5-B955-558CBC63FBD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3-588B-4CA5-B955-558CBC63FBD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5-588B-4CA5-B955-558CBC63FBD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0-588B-4CA5-B955-558CBC63FBD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6-588B-4CA5-B955-558CBC63FBD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7-588B-4CA5-B955-558CBC63FBD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8-588B-4CA5-B955-558CBC63FBD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9-588B-4CA5-B955-558CBC63FBD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'Unit Costs_Adjusted'!$O$22</c:f>
              <c:strCache>
                <c:ptCount val="1"/>
                <c:pt idx="0">
                  <c:v>GP</c:v>
                </c:pt>
              </c:strCache>
              <c:extLst xmlns:c15="http://schemas.microsoft.com/office/drawing/2012/chart"/>
            </c:strRef>
          </c:tx>
          <c:spPr>
            <a:ln w="3810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Costs_Adjusted'!$O$23:$O$31</c:f>
              <c:numCache>
                <c:formatCode>#,##0</c:formatCode>
                <c:ptCount val="9"/>
                <c:pt idx="0">
                  <c:v>609961.53385831311</c:v>
                </c:pt>
                <c:pt idx="1">
                  <c:v>607932.8940304931</c:v>
                </c:pt>
                <c:pt idx="2">
                  <c:v>605745.78514930338</c:v>
                </c:pt>
                <c:pt idx="3">
                  <c:v>603625.33962797129</c:v>
                </c:pt>
                <c:pt idx="4">
                  <c:v>601276.5502807087</c:v>
                </c:pt>
                <c:pt idx="5">
                  <c:v>599195.66845113644</c:v>
                </c:pt>
                <c:pt idx="6">
                  <c:v>597570.19435168942</c:v>
                </c:pt>
                <c:pt idx="7">
                  <c:v>595926.15072501823</c:v>
                </c:pt>
                <c:pt idx="8">
                  <c:v>593969.0468800388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C486-46E7-BD87-8DD75C674C1D}"/>
            </c:ext>
          </c:extLst>
        </c:ser>
        <c:ser>
          <c:idx val="9"/>
          <c:order val="9"/>
          <c:tx>
            <c:strRef>
              <c:f>'Unit Costs_Adjusted'!$V$22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Costs_Adjusted'!$V$23:$V$31</c:f>
              <c:numCache>
                <c:formatCode>#\ ###\ ###\ ##0</c:formatCode>
                <c:ptCount val="9"/>
                <c:pt idx="0">
                  <c:v>620131.71358132712</c:v>
                </c:pt>
                <c:pt idx="1">
                  <c:v>617408.06240908313</c:v>
                </c:pt>
                <c:pt idx="2">
                  <c:v>614362.03659499192</c:v>
                </c:pt>
                <c:pt idx="3">
                  <c:v>611195.54673628393</c:v>
                </c:pt>
                <c:pt idx="4">
                  <c:v>607784.07363677444</c:v>
                </c:pt>
                <c:pt idx="5">
                  <c:v>604634.92589325877</c:v>
                </c:pt>
                <c:pt idx="6">
                  <c:v>601484.09100405395</c:v>
                </c:pt>
                <c:pt idx="7">
                  <c:v>598284.68283917755</c:v>
                </c:pt>
                <c:pt idx="8">
                  <c:v>595097.56387270289</c:v>
                </c:pt>
              </c:numCache>
            </c:numRef>
          </c:val>
          <c:smooth val="0"/>
          <c:extLst>
            <c:ext xmlns:c16="http://schemas.microsoft.com/office/drawing/2014/chart" uri="{C3380CC4-5D6E-409C-BE32-E72D297353CC}">
              <c16:uniqueId val="{00000009-C486-46E7-BD87-8DD75C674C1D}"/>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Costs_Adjusted'!$M$22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Costs_Adjusted'!$M$23:$M$31</c15:sqref>
                        </c15:formulaRef>
                      </c:ext>
                    </c:extLst>
                    <c:numCache>
                      <c:formatCode>#,##0</c:formatCode>
                      <c:ptCount val="9"/>
                      <c:pt idx="0">
                        <c:v>621425.20331158314</c:v>
                      </c:pt>
                      <c:pt idx="1">
                        <c:v>621063.2680900183</c:v>
                      </c:pt>
                      <c:pt idx="2">
                        <c:v>620080.47758891887</c:v>
                      </c:pt>
                      <c:pt idx="3">
                        <c:v>618726.64102162421</c:v>
                      </c:pt>
                      <c:pt idx="4">
                        <c:v>616901.56181908131</c:v>
                      </c:pt>
                      <c:pt idx="5">
                        <c:v>614957.15766249981</c:v>
                      </c:pt>
                      <c:pt idx="6">
                        <c:v>612432.34834290389</c:v>
                      </c:pt>
                      <c:pt idx="7">
                        <c:v>608777.78481357661</c:v>
                      </c:pt>
                      <c:pt idx="8">
                        <c:v>605213.88365633436</c:v>
                      </c:pt>
                    </c:numCache>
                  </c:numRef>
                </c:val>
                <c:smooth val="0"/>
                <c:extLst>
                  <c:ext xmlns:c16="http://schemas.microsoft.com/office/drawing/2014/chart" uri="{C3380CC4-5D6E-409C-BE32-E72D297353CC}">
                    <c16:uniqueId val="{00000000-C486-46E7-BD87-8DD75C674C1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Costs_Adjusted'!$N$22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Costs_Adjusted'!$N$23:$N$31</c15:sqref>
                        </c15:formulaRef>
                      </c:ext>
                    </c:extLst>
                    <c:numCache>
                      <c:formatCode>#,##0</c:formatCode>
                      <c:ptCount val="9"/>
                      <c:pt idx="0">
                        <c:v>627501.82027508796</c:v>
                      </c:pt>
                      <c:pt idx="1">
                        <c:v>624213.75074195687</c:v>
                      </c:pt>
                      <c:pt idx="2">
                        <c:v>619936.1550974641</c:v>
                      </c:pt>
                      <c:pt idx="3">
                        <c:v>615739.1318988658</c:v>
                      </c:pt>
                      <c:pt idx="4">
                        <c:v>611313.06451955996</c:v>
                      </c:pt>
                      <c:pt idx="5">
                        <c:v>607623.37075408944</c:v>
                      </c:pt>
                      <c:pt idx="6">
                        <c:v>604256.36748828006</c:v>
                      </c:pt>
                      <c:pt idx="7">
                        <c:v>601071.74192471104</c:v>
                      </c:pt>
                      <c:pt idx="8">
                        <c:v>597586.46530154243</c:v>
                      </c:pt>
                    </c:numCache>
                  </c:numRef>
                </c:val>
                <c:smooth val="0"/>
                <c:extLst xmlns:c15="http://schemas.microsoft.com/office/drawing/2012/chart">
                  <c:ext xmlns:c16="http://schemas.microsoft.com/office/drawing/2014/chart" uri="{C3380CC4-5D6E-409C-BE32-E72D297353CC}">
                    <c16:uniqueId val="{00000001-C486-46E7-BD87-8DD75C674C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Costs_Adjusted'!$P$22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Costs_Adjusted'!$P$23:$P$31</c15:sqref>
                        </c15:formulaRef>
                      </c:ext>
                    </c:extLst>
                    <c:numCache>
                      <c:formatCode>#,##0</c:formatCode>
                      <c:ptCount val="9"/>
                      <c:pt idx="0">
                        <c:v>619966.87318681937</c:v>
                      </c:pt>
                      <c:pt idx="1">
                        <c:v>618763.04115984868</c:v>
                      </c:pt>
                      <c:pt idx="2">
                        <c:v>617122.35805856215</c:v>
                      </c:pt>
                      <c:pt idx="3">
                        <c:v>615431.87054813514</c:v>
                      </c:pt>
                      <c:pt idx="4">
                        <c:v>613187.85198962677</c:v>
                      </c:pt>
                      <c:pt idx="5">
                        <c:v>611135.4344300474</c:v>
                      </c:pt>
                      <c:pt idx="6">
                        <c:v>608983.8349295794</c:v>
                      </c:pt>
                      <c:pt idx="7">
                        <c:v>606498.87923924811</c:v>
                      </c:pt>
                      <c:pt idx="8">
                        <c:v>603916.38211120479</c:v>
                      </c:pt>
                    </c:numCache>
                  </c:numRef>
                </c:val>
                <c:smooth val="0"/>
                <c:extLst xmlns:c15="http://schemas.microsoft.com/office/drawing/2012/chart">
                  <c:ext xmlns:c16="http://schemas.microsoft.com/office/drawing/2014/chart" uri="{C3380CC4-5D6E-409C-BE32-E72D297353CC}">
                    <c16:uniqueId val="{00000003-C486-46E7-BD87-8DD75C674C1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Costs_Adjusted'!$Q$22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Costs_Adjusted'!$Q$23:$Q$31</c15:sqref>
                        </c15:formulaRef>
                      </c:ext>
                    </c:extLst>
                    <c:numCache>
                      <c:formatCode>#,##0</c:formatCode>
                      <c:ptCount val="9"/>
                      <c:pt idx="0">
                        <c:v>639202.62227746099</c:v>
                      </c:pt>
                      <c:pt idx="1">
                        <c:v>630894.68408428901</c:v>
                      </c:pt>
                      <c:pt idx="2">
                        <c:v>622662.97866547061</c:v>
                      </c:pt>
                      <c:pt idx="3">
                        <c:v>614981.04256650363</c:v>
                      </c:pt>
                      <c:pt idx="4">
                        <c:v>607980.6318184858</c:v>
                      </c:pt>
                      <c:pt idx="5">
                        <c:v>601696.73363431648</c:v>
                      </c:pt>
                      <c:pt idx="6">
                        <c:v>595203.91776237206</c:v>
                      </c:pt>
                      <c:pt idx="7">
                        <c:v>589622.40251294558</c:v>
                      </c:pt>
                      <c:pt idx="8">
                        <c:v>584653.92520099855</c:v>
                      </c:pt>
                    </c:numCache>
                  </c:numRef>
                </c:val>
                <c:smooth val="0"/>
                <c:extLst xmlns:c15="http://schemas.microsoft.com/office/drawing/2012/chart">
                  <c:ext xmlns:c16="http://schemas.microsoft.com/office/drawing/2014/chart" uri="{C3380CC4-5D6E-409C-BE32-E72D297353CC}">
                    <c16:uniqueId val="{00000004-C486-46E7-BD87-8DD75C674C1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Costs_Adjusted'!$R$22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Costs_Adjusted'!$R$23:$R$31</c15:sqref>
                        </c15:formulaRef>
                      </c:ext>
                    </c:extLst>
                    <c:numCache>
                      <c:formatCode>#,##0</c:formatCode>
                      <c:ptCount val="9"/>
                      <c:pt idx="0">
                        <c:v>614494.50111719163</c:v>
                      </c:pt>
                      <c:pt idx="1">
                        <c:v>613139.08530171064</c:v>
                      </c:pt>
                      <c:pt idx="2">
                        <c:v>610985.18756662891</c:v>
                      </c:pt>
                      <c:pt idx="3">
                        <c:v>608457.01109838067</c:v>
                      </c:pt>
                      <c:pt idx="4">
                        <c:v>605139.52831193001</c:v>
                      </c:pt>
                      <c:pt idx="5">
                        <c:v>601487.79984223738</c:v>
                      </c:pt>
                      <c:pt idx="6">
                        <c:v>598056.79955283098</c:v>
                      </c:pt>
                      <c:pt idx="7">
                        <c:v>594709.39064685593</c:v>
                      </c:pt>
                      <c:pt idx="8">
                        <c:v>591748.24918937555</c:v>
                      </c:pt>
                    </c:numCache>
                  </c:numRef>
                </c:val>
                <c:smooth val="0"/>
                <c:extLst xmlns:c15="http://schemas.microsoft.com/office/drawing/2012/chart">
                  <c:ext xmlns:c16="http://schemas.microsoft.com/office/drawing/2014/chart" uri="{C3380CC4-5D6E-409C-BE32-E72D297353CC}">
                    <c16:uniqueId val="{00000005-C486-46E7-BD87-8DD75C674C1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Costs_Adjusted'!$S$22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Costs_Adjusted'!$S$23:$S$31</c15:sqref>
                        </c15:formulaRef>
                      </c:ext>
                    </c:extLst>
                    <c:numCache>
                      <c:formatCode>#,##0</c:formatCode>
                      <c:ptCount val="9"/>
                      <c:pt idx="0">
                        <c:v>623360.21509190835</c:v>
                      </c:pt>
                      <c:pt idx="1">
                        <c:v>618820.85748427338</c:v>
                      </c:pt>
                      <c:pt idx="2">
                        <c:v>614746.6822769657</c:v>
                      </c:pt>
                      <c:pt idx="3">
                        <c:v>610584.08771367441</c:v>
                      </c:pt>
                      <c:pt idx="4">
                        <c:v>605519.15277064708</c:v>
                      </c:pt>
                      <c:pt idx="5">
                        <c:v>601244.77766471566</c:v>
                      </c:pt>
                      <c:pt idx="6">
                        <c:v>597082.82923308306</c:v>
                      </c:pt>
                      <c:pt idx="7">
                        <c:v>593611.62785108841</c:v>
                      </c:pt>
                      <c:pt idx="8">
                        <c:v>588730.76362049382</c:v>
                      </c:pt>
                    </c:numCache>
                  </c:numRef>
                </c:val>
                <c:smooth val="0"/>
                <c:extLst xmlns:c15="http://schemas.microsoft.com/office/drawing/2012/chart">
                  <c:ext xmlns:c16="http://schemas.microsoft.com/office/drawing/2014/chart" uri="{C3380CC4-5D6E-409C-BE32-E72D297353CC}">
                    <c16:uniqueId val="{00000006-C486-46E7-BD87-8DD75C674C1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Costs_Adjusted'!$T$22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Costs_Adjusted'!$T$23:$T$31</c15:sqref>
                        </c15:formulaRef>
                      </c:ext>
                    </c:extLst>
                    <c:numCache>
                      <c:formatCode>#,##0</c:formatCode>
                      <c:ptCount val="9"/>
                      <c:pt idx="0">
                        <c:v>609299.88323942968</c:v>
                      </c:pt>
                      <c:pt idx="1">
                        <c:v>608164.79526367027</c:v>
                      </c:pt>
                      <c:pt idx="2">
                        <c:v>607083.48897417914</c:v>
                      </c:pt>
                      <c:pt idx="3">
                        <c:v>605293.74475083209</c:v>
                      </c:pt>
                      <c:pt idx="4">
                        <c:v>603164.98852170468</c:v>
                      </c:pt>
                      <c:pt idx="5">
                        <c:v>601046.27996522805</c:v>
                      </c:pt>
                      <c:pt idx="6">
                        <c:v>598032.54177125474</c:v>
                      </c:pt>
                      <c:pt idx="7">
                        <c:v>595092.87156323425</c:v>
                      </c:pt>
                      <c:pt idx="8">
                        <c:v>591973.23644558957</c:v>
                      </c:pt>
                    </c:numCache>
                  </c:numRef>
                </c:val>
                <c:smooth val="0"/>
                <c:extLst xmlns:c15="http://schemas.microsoft.com/office/drawing/2012/chart">
                  <c:ext xmlns:c16="http://schemas.microsoft.com/office/drawing/2014/chart" uri="{C3380CC4-5D6E-409C-BE32-E72D297353CC}">
                    <c16:uniqueId val="{00000007-C486-46E7-BD87-8DD75C674C1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Costs_Adjusted'!$U$22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Costs_Adjusted'!$U$23:$U$31</c15:sqref>
                        </c15:formulaRef>
                      </c:ext>
                    </c:extLst>
                    <c:numCache>
                      <c:formatCode>#,##0</c:formatCode>
                      <c:ptCount val="9"/>
                      <c:pt idx="0">
                        <c:v>626618.07785912184</c:v>
                      </c:pt>
                      <c:pt idx="1">
                        <c:v>619049.39506034926</c:v>
                      </c:pt>
                      <c:pt idx="2">
                        <c:v>611993.84642326715</c:v>
                      </c:pt>
                      <c:pt idx="3">
                        <c:v>604818.7215939837</c:v>
                      </c:pt>
                      <c:pt idx="4">
                        <c:v>598471.82260915416</c:v>
                      </c:pt>
                      <c:pt idx="5">
                        <c:v>593171.11869359191</c:v>
                      </c:pt>
                      <c:pt idx="6">
                        <c:v>588719.15266564523</c:v>
                      </c:pt>
                      <c:pt idx="7">
                        <c:v>584791.1414591322</c:v>
                      </c:pt>
                      <c:pt idx="8">
                        <c:v>581413.85086119524</c:v>
                      </c:pt>
                    </c:numCache>
                  </c:numRef>
                </c:val>
                <c:smooth val="0"/>
                <c:extLst xmlns:c15="http://schemas.microsoft.com/office/drawing/2012/chart">
                  <c:ext xmlns:c16="http://schemas.microsoft.com/office/drawing/2014/chart" uri="{C3380CC4-5D6E-409C-BE32-E72D297353CC}">
                    <c16:uniqueId val="{00000008-C486-46E7-BD87-8DD75C674C1D}"/>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5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Gauteng in 2021</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55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Province and rank'!$B$3:$E$3</c:f>
              <c:strCache>
                <c:ptCount val="4"/>
                <c:pt idx="0">
                  <c:v>Teacher (L1)</c:v>
                </c:pt>
                <c:pt idx="1">
                  <c:v>HOD</c:v>
                </c:pt>
                <c:pt idx="2">
                  <c:v>Deputy</c:v>
                </c:pt>
                <c:pt idx="3">
                  <c:v>Principal</c:v>
                </c:pt>
              </c:strCache>
            </c:strRef>
          </c:cat>
          <c:val>
            <c:numRef>
              <c:f>'by Province and rank'!$B$6:$E$6</c:f>
              <c:numCache>
                <c:formatCode>0%</c:formatCode>
                <c:ptCount val="4"/>
                <c:pt idx="0">
                  <c:v>0.77690064000000003</c:v>
                </c:pt>
                <c:pt idx="1">
                  <c:v>0.69746987000000005</c:v>
                </c:pt>
                <c:pt idx="2">
                  <c:v>0.52280702000000001</c:v>
                </c:pt>
                <c:pt idx="3">
                  <c:v>0.39254721999999997</c:v>
                </c:pt>
              </c:numCache>
            </c:numRef>
          </c:val>
          <c:extLst>
            <c:ext xmlns:c16="http://schemas.microsoft.com/office/drawing/2014/chart" uri="{C3380CC4-5D6E-409C-BE32-E72D297353CC}">
              <c16:uniqueId val="{00000000-4FE6-4D69-8F57-BF4D52609461}"/>
            </c:ext>
          </c:extLst>
        </c:ser>
        <c:dLbls>
          <c:showLegendKey val="0"/>
          <c:showVal val="0"/>
          <c:showCatName val="0"/>
          <c:showSerName val="0"/>
          <c:showPercent val="0"/>
          <c:showBubbleSize val="0"/>
        </c:dLbls>
        <c:gapWidth val="50"/>
        <c:overlap val="-27"/>
        <c:axId val="1686584736"/>
        <c:axId val="1686581376"/>
      </c:barChart>
      <c:catAx>
        <c:axId val="168658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1376"/>
        <c:crosses val="autoZero"/>
        <c:auto val="1"/>
        <c:lblAlgn val="ctr"/>
        <c:lblOffset val="100"/>
        <c:noMultiLvlLbl val="0"/>
      </c:catAx>
      <c:valAx>
        <c:axId val="168658137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female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4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3989497620557"/>
          <c:y val="4.9100930381145623E-2"/>
          <c:w val="0.83949757366903444"/>
          <c:h val="0.70617506835551136"/>
        </c:manualLayout>
      </c:layout>
      <c:lineChart>
        <c:grouping val="standard"/>
        <c:varyColors val="0"/>
        <c:ser>
          <c:idx val="2"/>
          <c:order val="2"/>
          <c:tx>
            <c:strRef>
              <c:f>'HeadCountShift-Prov-21_30'!$AB$2</c:f>
              <c:strCache>
                <c:ptCount val="1"/>
                <c:pt idx="0">
                  <c:v>GP</c:v>
                </c:pt>
              </c:strCache>
              <c:extLst xmlns:c15="http://schemas.microsoft.com/office/drawing/2012/chart"/>
            </c:strRef>
          </c:tx>
          <c:spPr>
            <a:ln w="38100" cap="rnd">
              <a:solidFill>
                <a:schemeClr val="tx1"/>
              </a:solidFill>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'HeadCountShift-Prov-21_30'!$AB$5:$AB$49</c:f>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E396-4895-BA93-EB1A4E8E998E}"/>
            </c:ext>
          </c:extLst>
        </c:ser>
        <c:ser>
          <c:idx val="12"/>
          <c:order val="12"/>
          <c:tx>
            <c:strRef>
              <c:f>'HeadCountShift-Prov-21_30'!$AL$2</c:f>
              <c:strCache>
                <c:ptCount val="1"/>
                <c:pt idx="0">
                  <c:v>GP '30</c:v>
                </c:pt>
              </c:strCache>
              <c:extLst xmlns:c15="http://schemas.microsoft.com/office/drawing/2012/chart"/>
            </c:strRef>
          </c:tx>
          <c:spPr>
            <a:ln w="50800" cap="rnd">
              <a:solidFill>
                <a:schemeClr val="tx1"/>
              </a:solidFill>
              <a:prstDash val="sysDash"/>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'HeadCountShift-Prov-21_30'!$AL$5:$AL$49</c:f>
              <c:numCache>
                <c:formatCode>0.0%</c:formatCode>
                <c:ptCount val="45"/>
                <c:pt idx="0">
                  <c:v>1.5630698692231543E-4</c:v>
                </c:pt>
                <c:pt idx="1">
                  <c:v>1.185327984160892E-3</c:v>
                </c:pt>
                <c:pt idx="2">
                  <c:v>1.0485593706038659E-2</c:v>
                </c:pt>
                <c:pt idx="3">
                  <c:v>1.9629552440994111E-2</c:v>
                </c:pt>
                <c:pt idx="4">
                  <c:v>2.7340697129161675E-2</c:v>
                </c:pt>
                <c:pt idx="5">
                  <c:v>3.3241285885479081E-2</c:v>
                </c:pt>
                <c:pt idx="6">
                  <c:v>3.226436721721461E-2</c:v>
                </c:pt>
                <c:pt idx="7">
                  <c:v>3.1026936904079611E-2</c:v>
                </c:pt>
                <c:pt idx="8">
                  <c:v>2.9489918199343511E-2</c:v>
                </c:pt>
                <c:pt idx="9">
                  <c:v>2.805710415255562E-2</c:v>
                </c:pt>
                <c:pt idx="10">
                  <c:v>2.7119262231021728E-2</c:v>
                </c:pt>
                <c:pt idx="11">
                  <c:v>2.6585213359037151E-2</c:v>
                </c:pt>
                <c:pt idx="12">
                  <c:v>2.5986036575834939E-2</c:v>
                </c:pt>
                <c:pt idx="13">
                  <c:v>2.6402855207627782E-2</c:v>
                </c:pt>
                <c:pt idx="14">
                  <c:v>2.6363778460897203E-2</c:v>
                </c:pt>
                <c:pt idx="15">
                  <c:v>2.8070129734799144E-2</c:v>
                </c:pt>
                <c:pt idx="16">
                  <c:v>2.8096180899286199E-2</c:v>
                </c:pt>
                <c:pt idx="17">
                  <c:v>2.6819673839420622E-2</c:v>
                </c:pt>
                <c:pt idx="18">
                  <c:v>2.5087271401031626E-2</c:v>
                </c:pt>
                <c:pt idx="19">
                  <c:v>2.3823789923409576E-2</c:v>
                </c:pt>
                <c:pt idx="20">
                  <c:v>2.1453133955087793E-2</c:v>
                </c:pt>
                <c:pt idx="21">
                  <c:v>2.0684624602719741E-2</c:v>
                </c:pt>
                <c:pt idx="22">
                  <c:v>2.0059396655030481E-2</c:v>
                </c:pt>
                <c:pt idx="23">
                  <c:v>1.9629552440994111E-2</c:v>
                </c:pt>
                <c:pt idx="24">
                  <c:v>1.9746782681185848E-2</c:v>
                </c:pt>
                <c:pt idx="25">
                  <c:v>1.904340124003543E-2</c:v>
                </c:pt>
                <c:pt idx="26">
                  <c:v>1.8887094253113114E-2</c:v>
                </c:pt>
                <c:pt idx="27">
                  <c:v>1.7597561611004012E-2</c:v>
                </c:pt>
                <c:pt idx="28">
                  <c:v>1.7376126712864065E-2</c:v>
                </c:pt>
                <c:pt idx="29">
                  <c:v>1.6907205752097119E-2</c:v>
                </c:pt>
                <c:pt idx="30">
                  <c:v>1.781899650914396E-2</c:v>
                </c:pt>
                <c:pt idx="31">
                  <c:v>1.7506382535299327E-2</c:v>
                </c:pt>
                <c:pt idx="32">
                  <c:v>1.9994268743812847E-2</c:v>
                </c:pt>
                <c:pt idx="33">
                  <c:v>2.3406971291616736E-2</c:v>
                </c:pt>
                <c:pt idx="34">
                  <c:v>2.5907883082373781E-2</c:v>
                </c:pt>
                <c:pt idx="35">
                  <c:v>2.9919762413379878E-2</c:v>
                </c:pt>
                <c:pt idx="36">
                  <c:v>3.1834523003178239E-2</c:v>
                </c:pt>
                <c:pt idx="37">
                  <c:v>3.3540874277080183E-2</c:v>
                </c:pt>
                <c:pt idx="38">
                  <c:v>3.1222320637732507E-2</c:v>
                </c:pt>
                <c:pt idx="39">
                  <c:v>2.8708383264731935E-2</c:v>
                </c:pt>
                <c:pt idx="40">
                  <c:v>2.0775803678424427E-2</c:v>
                </c:pt>
                <c:pt idx="41">
                  <c:v>1.8561454697024957E-2</c:v>
                </c:pt>
                <c:pt idx="42">
                  <c:v>1.5800031261397385E-2</c:v>
                </c:pt>
                <c:pt idx="43">
                  <c:v>1.2686917105194602E-2</c:v>
                </c:pt>
                <c:pt idx="44">
                  <c:v>3.6992653571614651E-3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C-E396-4895-BA93-EB1A4E8E998E}"/>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'HeadCountShift-Prov-21_30'!$Z$5:$Z$49</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E396-4895-BA93-EB1A4E8E998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'HeadCountShift-Prov-21_30'!$AA$5:$AA$49</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E396-4895-BA93-EB1A4E8E998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'HeadCountShift-Prov-21_30'!$AC$5:$AC$49</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E396-4895-BA93-EB1A4E8E998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'HeadCountShift-Prov-21_30'!$AD$5:$AD$49</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E396-4895-BA93-EB1A4E8E998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'HeadCountShift-Prov-21_30'!$AE$5:$AE$49</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E396-4895-BA93-EB1A4E8E998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'HeadCountShift-Prov-21_30'!$AF$5:$AF$49</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E396-4895-BA93-EB1A4E8E998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'HeadCountShift-Prov-21_30'!$AG$5:$AG$49</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E396-4895-BA93-EB1A4E8E998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'HeadCountShift-Prov-21_30'!$AH$5:$AH$49</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E396-4895-BA93-EB1A4E8E998E}"/>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'HeadCountShift-Prov-21_30'!$AI$5:$AI$49</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E396-4895-BA93-EB1A4E8E998E}"/>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'HeadCountShift-Prov-21_30'!$AJ$5:$AJ$49</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E396-4895-BA93-EB1A4E8E998E}"/>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'HeadCountShift-Prov-21_30'!$AK$5:$AK$49</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E396-4895-BA93-EB1A4E8E998E}"/>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'HeadCountShift-Prov-21_30'!$AM$5:$AM$49</c15:sqref>
                        </c15:formulaRef>
                      </c:ext>
                    </c:extLst>
                    <c:numCache>
                      <c:formatCode>0.0%</c:formatCode>
                      <c:ptCount val="45"/>
                      <c:pt idx="0">
                        <c:v>1.3348164627363738E-4</c:v>
                      </c:pt>
                      <c:pt idx="1">
                        <c:v>1.0567296996662958E-3</c:v>
                      </c:pt>
                      <c:pt idx="2">
                        <c:v>9.2880978865406E-3</c:v>
                      </c:pt>
                      <c:pt idx="3">
                        <c:v>1.7508342602892104E-2</c:v>
                      </c:pt>
                      <c:pt idx="4">
                        <c:v>2.4816462736373748E-2</c:v>
                      </c:pt>
                      <c:pt idx="5">
                        <c:v>3.0411568409343715E-2</c:v>
                      </c:pt>
                      <c:pt idx="6">
                        <c:v>3.0244716351501669E-2</c:v>
                      </c:pt>
                      <c:pt idx="7">
                        <c:v>2.9799777530589544E-2</c:v>
                      </c:pt>
                      <c:pt idx="8">
                        <c:v>2.903225806451613E-2</c:v>
                      </c:pt>
                      <c:pt idx="9">
                        <c:v>2.8064516129032258E-2</c:v>
                      </c:pt>
                      <c:pt idx="10">
                        <c:v>2.6796440489432704E-2</c:v>
                      </c:pt>
                      <c:pt idx="11">
                        <c:v>2.4638487208008899E-2</c:v>
                      </c:pt>
                      <c:pt idx="12">
                        <c:v>2.2402669632925473E-2</c:v>
                      </c:pt>
                      <c:pt idx="13">
                        <c:v>2.1668520578420468E-2</c:v>
                      </c:pt>
                      <c:pt idx="14">
                        <c:v>2.1245828698553949E-2</c:v>
                      </c:pt>
                      <c:pt idx="15">
                        <c:v>2.3058954393770856E-2</c:v>
                      </c:pt>
                      <c:pt idx="16">
                        <c:v>2.3670745272525027E-2</c:v>
                      </c:pt>
                      <c:pt idx="17">
                        <c:v>2.3314794215795329E-2</c:v>
                      </c:pt>
                      <c:pt idx="18">
                        <c:v>2.289210233592881E-2</c:v>
                      </c:pt>
                      <c:pt idx="19">
                        <c:v>2.210233592880979E-2</c:v>
                      </c:pt>
                      <c:pt idx="20">
                        <c:v>2.2024471635150165E-2</c:v>
                      </c:pt>
                      <c:pt idx="21">
                        <c:v>2.3270300333704117E-2</c:v>
                      </c:pt>
                      <c:pt idx="22">
                        <c:v>2.3403781979977754E-2</c:v>
                      </c:pt>
                      <c:pt idx="23">
                        <c:v>2.5072302558398221E-2</c:v>
                      </c:pt>
                      <c:pt idx="24">
                        <c:v>2.7007786429365962E-2</c:v>
                      </c:pt>
                      <c:pt idx="25">
                        <c:v>2.5862068965517241E-2</c:v>
                      </c:pt>
                      <c:pt idx="26">
                        <c:v>2.5116796440489433E-2</c:v>
                      </c:pt>
                      <c:pt idx="27">
                        <c:v>2.4416017797552838E-2</c:v>
                      </c:pt>
                      <c:pt idx="28">
                        <c:v>2.1868743047830923E-2</c:v>
                      </c:pt>
                      <c:pt idx="29">
                        <c:v>2.1868743047830923E-2</c:v>
                      </c:pt>
                      <c:pt idx="30">
                        <c:v>2.353726362625139E-2</c:v>
                      </c:pt>
                      <c:pt idx="31">
                        <c:v>2.2858731924360401E-2</c:v>
                      </c:pt>
                      <c:pt idx="32">
                        <c:v>2.5339265850945494E-2</c:v>
                      </c:pt>
                      <c:pt idx="33">
                        <c:v>2.8086763070077864E-2</c:v>
                      </c:pt>
                      <c:pt idx="34">
                        <c:v>3.1368186874304781E-2</c:v>
                      </c:pt>
                      <c:pt idx="35">
                        <c:v>3.2024471635150167E-2</c:v>
                      </c:pt>
                      <c:pt idx="36">
                        <c:v>3.2669632925472744E-2</c:v>
                      </c:pt>
                      <c:pt idx="37">
                        <c:v>3.4571746384872079E-2</c:v>
                      </c:pt>
                      <c:pt idx="38">
                        <c:v>2.9466073414905449E-2</c:v>
                      </c:pt>
                      <c:pt idx="39">
                        <c:v>2.4004449388209122E-2</c:v>
                      </c:pt>
                      <c:pt idx="40">
                        <c:v>1.5406006674082314E-2</c:v>
                      </c:pt>
                      <c:pt idx="41">
                        <c:v>1.2191323692992214E-2</c:v>
                      </c:pt>
                      <c:pt idx="42">
                        <c:v>8.4983314794215802E-3</c:v>
                      </c:pt>
                      <c:pt idx="43">
                        <c:v>6.6295884315906561E-3</c:v>
                      </c:pt>
                      <c:pt idx="44">
                        <c:v>1.2903225806451613E-3</c:v>
                      </c:pt>
                    </c:numCache>
                  </c:numRef>
                </c:val>
                <c:smooth val="1"/>
                <c:extLst xmlns:c15="http://schemas.microsoft.com/office/drawing/2012/chart">
                  <c:ext xmlns:c16="http://schemas.microsoft.com/office/drawing/2014/chart" uri="{C3380CC4-5D6E-409C-BE32-E72D297353CC}">
                    <c16:uniqueId val="{0000000D-E396-4895-BA93-EB1A4E8E998E}"/>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'HeadCountShift-Prov-21_30'!$AN$5:$AN$49</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E396-4895-BA93-EB1A4E8E998E}"/>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'HeadCountShift-Prov-21_30'!$AO$5:$AO$49</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E396-4895-BA93-EB1A4E8E998E}"/>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'HeadCountShift-Prov-21_30'!$AP$5:$AP$49</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E396-4895-BA93-EB1A4E8E998E}"/>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'HeadCountShift-Prov-21_30'!$AQ$5:$AQ$49</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E396-4895-BA93-EB1A4E8E998E}"/>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'HeadCountShift-Prov-21_30'!$AR$5:$AR$49</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E396-4895-BA93-EB1A4E8E998E}"/>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'HeadCountShift-Prov-21_30'!$AS$5:$AS$49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1"/>
                <c:extLst xmlns:c15="http://schemas.microsoft.com/office/drawing/2012/chart">
                  <c:ext xmlns:c16="http://schemas.microsoft.com/office/drawing/2014/chart" uri="{C3380CC4-5D6E-409C-BE32-E72D297353CC}">
                    <c16:uniqueId val="{00000013-E396-4895-BA93-EB1A4E8E998E}"/>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1.4971189938146163E-2"/>
              <c:y val="5.1116013595370033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5.1018121293105456E-2"/>
          <c:y val="0.86213730383011111"/>
          <c:w val="0.91054621358244858"/>
          <c:h val="0.129782068146422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3989497620557"/>
          <c:y val="4.9100930381145623E-2"/>
          <c:w val="0.83949757366903444"/>
          <c:h val="0.70617506835551136"/>
        </c:manualLayout>
      </c:layout>
      <c:lineChart>
        <c:grouping val="standard"/>
        <c:varyColors val="0"/>
        <c:ser>
          <c:idx val="2"/>
          <c:order val="2"/>
          <c:tx>
            <c:strRef>
              <c:f>'HeadCountShift-Prov-21_30'!$AB$2</c:f>
              <c:strCache>
                <c:ptCount val="1"/>
                <c:pt idx="0">
                  <c:v>GP</c:v>
                </c:pt>
              </c:strCache>
              <c:extLst xmlns:c15="http://schemas.microsoft.com/office/drawing/2012/chart"/>
            </c:strRef>
          </c:tx>
          <c:spPr>
            <a:ln w="38100" cap="rnd">
              <a:solidFill>
                <a:schemeClr val="tx1"/>
              </a:solidFill>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'HeadCountShift-Prov-21_30'!$AB$5:$AB$49</c:f>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E396-4895-BA93-EB1A4E8E998E}"/>
            </c:ext>
          </c:extLst>
        </c:ser>
        <c:ser>
          <c:idx val="12"/>
          <c:order val="12"/>
          <c:tx>
            <c:strRef>
              <c:f>'HeadCountShift-Prov-21_30'!$AL$2</c:f>
              <c:strCache>
                <c:ptCount val="1"/>
                <c:pt idx="0">
                  <c:v>GP '30</c:v>
                </c:pt>
              </c:strCache>
              <c:extLst xmlns:c15="http://schemas.microsoft.com/office/drawing/2012/chart"/>
            </c:strRef>
          </c:tx>
          <c:spPr>
            <a:ln w="50800" cap="rnd">
              <a:solidFill>
                <a:schemeClr val="tx1"/>
              </a:solidFill>
              <a:prstDash val="sysDash"/>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'HeadCountShift-Prov-21_30'!$AL$5:$AL$49</c:f>
              <c:numCache>
                <c:formatCode>0.0%</c:formatCode>
                <c:ptCount val="45"/>
                <c:pt idx="0">
                  <c:v>1.5630698692231543E-4</c:v>
                </c:pt>
                <c:pt idx="1">
                  <c:v>1.185327984160892E-3</c:v>
                </c:pt>
                <c:pt idx="2">
                  <c:v>1.0485593706038659E-2</c:v>
                </c:pt>
                <c:pt idx="3">
                  <c:v>1.9629552440994111E-2</c:v>
                </c:pt>
                <c:pt idx="4">
                  <c:v>2.7340697129161675E-2</c:v>
                </c:pt>
                <c:pt idx="5">
                  <c:v>3.3241285885479081E-2</c:v>
                </c:pt>
                <c:pt idx="6">
                  <c:v>3.226436721721461E-2</c:v>
                </c:pt>
                <c:pt idx="7">
                  <c:v>3.1026936904079611E-2</c:v>
                </c:pt>
                <c:pt idx="8">
                  <c:v>2.9489918199343511E-2</c:v>
                </c:pt>
                <c:pt idx="9">
                  <c:v>2.805710415255562E-2</c:v>
                </c:pt>
                <c:pt idx="10">
                  <c:v>2.7119262231021728E-2</c:v>
                </c:pt>
                <c:pt idx="11">
                  <c:v>2.6585213359037151E-2</c:v>
                </c:pt>
                <c:pt idx="12">
                  <c:v>2.5986036575834939E-2</c:v>
                </c:pt>
                <c:pt idx="13">
                  <c:v>2.6402855207627782E-2</c:v>
                </c:pt>
                <c:pt idx="14">
                  <c:v>2.6363778460897203E-2</c:v>
                </c:pt>
                <c:pt idx="15">
                  <c:v>2.8070129734799144E-2</c:v>
                </c:pt>
                <c:pt idx="16">
                  <c:v>2.8096180899286199E-2</c:v>
                </c:pt>
                <c:pt idx="17">
                  <c:v>2.6819673839420622E-2</c:v>
                </c:pt>
                <c:pt idx="18">
                  <c:v>2.5087271401031626E-2</c:v>
                </c:pt>
                <c:pt idx="19">
                  <c:v>2.3823789923409576E-2</c:v>
                </c:pt>
                <c:pt idx="20">
                  <c:v>2.1453133955087793E-2</c:v>
                </c:pt>
                <c:pt idx="21">
                  <c:v>2.0684624602719741E-2</c:v>
                </c:pt>
                <c:pt idx="22">
                  <c:v>2.0059396655030481E-2</c:v>
                </c:pt>
                <c:pt idx="23">
                  <c:v>1.9629552440994111E-2</c:v>
                </c:pt>
                <c:pt idx="24">
                  <c:v>1.9746782681185848E-2</c:v>
                </c:pt>
                <c:pt idx="25">
                  <c:v>1.904340124003543E-2</c:v>
                </c:pt>
                <c:pt idx="26">
                  <c:v>1.8887094253113114E-2</c:v>
                </c:pt>
                <c:pt idx="27">
                  <c:v>1.7597561611004012E-2</c:v>
                </c:pt>
                <c:pt idx="28">
                  <c:v>1.7376126712864065E-2</c:v>
                </c:pt>
                <c:pt idx="29">
                  <c:v>1.6907205752097119E-2</c:v>
                </c:pt>
                <c:pt idx="30">
                  <c:v>1.781899650914396E-2</c:v>
                </c:pt>
                <c:pt idx="31">
                  <c:v>1.7506382535299327E-2</c:v>
                </c:pt>
                <c:pt idx="32">
                  <c:v>1.9994268743812847E-2</c:v>
                </c:pt>
                <c:pt idx="33">
                  <c:v>2.3406971291616736E-2</c:v>
                </c:pt>
                <c:pt idx="34">
                  <c:v>2.5907883082373781E-2</c:v>
                </c:pt>
                <c:pt idx="35">
                  <c:v>2.9919762413379878E-2</c:v>
                </c:pt>
                <c:pt idx="36">
                  <c:v>3.1834523003178239E-2</c:v>
                </c:pt>
                <c:pt idx="37">
                  <c:v>3.3540874277080183E-2</c:v>
                </c:pt>
                <c:pt idx="38">
                  <c:v>3.1222320637732507E-2</c:v>
                </c:pt>
                <c:pt idx="39">
                  <c:v>2.8708383264731935E-2</c:v>
                </c:pt>
                <c:pt idx="40">
                  <c:v>2.0775803678424427E-2</c:v>
                </c:pt>
                <c:pt idx="41">
                  <c:v>1.8561454697024957E-2</c:v>
                </c:pt>
                <c:pt idx="42">
                  <c:v>1.5800031261397385E-2</c:v>
                </c:pt>
                <c:pt idx="43">
                  <c:v>1.2686917105194602E-2</c:v>
                </c:pt>
                <c:pt idx="44">
                  <c:v>3.6992653571614651E-3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C-E396-4895-BA93-EB1A4E8E998E}"/>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'HeadCountShift-Prov-21_30'!$Z$5:$Z$49</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E396-4895-BA93-EB1A4E8E998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'HeadCountShift-Prov-21_30'!$AA$5:$AA$49</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E396-4895-BA93-EB1A4E8E998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'HeadCountShift-Prov-21_30'!$AC$5:$AC$49</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E396-4895-BA93-EB1A4E8E998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'HeadCountShift-Prov-21_30'!$AD$5:$AD$49</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E396-4895-BA93-EB1A4E8E998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'HeadCountShift-Prov-21_30'!$AE$5:$AE$49</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E396-4895-BA93-EB1A4E8E998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'HeadCountShift-Prov-21_30'!$AF$5:$AF$49</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E396-4895-BA93-EB1A4E8E998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'HeadCountShift-Prov-21_30'!$AG$5:$AG$49</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E396-4895-BA93-EB1A4E8E998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'HeadCountShift-Prov-21_30'!$AH$5:$AH$49</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E396-4895-BA93-EB1A4E8E998E}"/>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'HeadCountShift-Prov-21_30'!$AI$5:$AI$49</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E396-4895-BA93-EB1A4E8E998E}"/>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'HeadCountShift-Prov-21_30'!$AJ$5:$AJ$49</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E396-4895-BA93-EB1A4E8E998E}"/>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'HeadCountShift-Prov-21_30'!$AK$5:$AK$49</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E396-4895-BA93-EB1A4E8E998E}"/>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'HeadCountShift-Prov-21_30'!$AM$5:$AM$49</c15:sqref>
                        </c15:formulaRef>
                      </c:ext>
                    </c:extLst>
                    <c:numCache>
                      <c:formatCode>0.0%</c:formatCode>
                      <c:ptCount val="45"/>
                      <c:pt idx="0">
                        <c:v>1.3348164627363738E-4</c:v>
                      </c:pt>
                      <c:pt idx="1">
                        <c:v>1.0567296996662958E-3</c:v>
                      </c:pt>
                      <c:pt idx="2">
                        <c:v>9.2880978865406E-3</c:v>
                      </c:pt>
                      <c:pt idx="3">
                        <c:v>1.7508342602892104E-2</c:v>
                      </c:pt>
                      <c:pt idx="4">
                        <c:v>2.4816462736373748E-2</c:v>
                      </c:pt>
                      <c:pt idx="5">
                        <c:v>3.0411568409343715E-2</c:v>
                      </c:pt>
                      <c:pt idx="6">
                        <c:v>3.0244716351501669E-2</c:v>
                      </c:pt>
                      <c:pt idx="7">
                        <c:v>2.9799777530589544E-2</c:v>
                      </c:pt>
                      <c:pt idx="8">
                        <c:v>2.903225806451613E-2</c:v>
                      </c:pt>
                      <c:pt idx="9">
                        <c:v>2.8064516129032258E-2</c:v>
                      </c:pt>
                      <c:pt idx="10">
                        <c:v>2.6796440489432704E-2</c:v>
                      </c:pt>
                      <c:pt idx="11">
                        <c:v>2.4638487208008899E-2</c:v>
                      </c:pt>
                      <c:pt idx="12">
                        <c:v>2.2402669632925473E-2</c:v>
                      </c:pt>
                      <c:pt idx="13">
                        <c:v>2.1668520578420468E-2</c:v>
                      </c:pt>
                      <c:pt idx="14">
                        <c:v>2.1245828698553949E-2</c:v>
                      </c:pt>
                      <c:pt idx="15">
                        <c:v>2.3058954393770856E-2</c:v>
                      </c:pt>
                      <c:pt idx="16">
                        <c:v>2.3670745272525027E-2</c:v>
                      </c:pt>
                      <c:pt idx="17">
                        <c:v>2.3314794215795329E-2</c:v>
                      </c:pt>
                      <c:pt idx="18">
                        <c:v>2.289210233592881E-2</c:v>
                      </c:pt>
                      <c:pt idx="19">
                        <c:v>2.210233592880979E-2</c:v>
                      </c:pt>
                      <c:pt idx="20">
                        <c:v>2.2024471635150165E-2</c:v>
                      </c:pt>
                      <c:pt idx="21">
                        <c:v>2.3270300333704117E-2</c:v>
                      </c:pt>
                      <c:pt idx="22">
                        <c:v>2.3403781979977754E-2</c:v>
                      </c:pt>
                      <c:pt idx="23">
                        <c:v>2.5072302558398221E-2</c:v>
                      </c:pt>
                      <c:pt idx="24">
                        <c:v>2.7007786429365962E-2</c:v>
                      </c:pt>
                      <c:pt idx="25">
                        <c:v>2.5862068965517241E-2</c:v>
                      </c:pt>
                      <c:pt idx="26">
                        <c:v>2.5116796440489433E-2</c:v>
                      </c:pt>
                      <c:pt idx="27">
                        <c:v>2.4416017797552838E-2</c:v>
                      </c:pt>
                      <c:pt idx="28">
                        <c:v>2.1868743047830923E-2</c:v>
                      </c:pt>
                      <c:pt idx="29">
                        <c:v>2.1868743047830923E-2</c:v>
                      </c:pt>
                      <c:pt idx="30">
                        <c:v>2.353726362625139E-2</c:v>
                      </c:pt>
                      <c:pt idx="31">
                        <c:v>2.2858731924360401E-2</c:v>
                      </c:pt>
                      <c:pt idx="32">
                        <c:v>2.5339265850945494E-2</c:v>
                      </c:pt>
                      <c:pt idx="33">
                        <c:v>2.8086763070077864E-2</c:v>
                      </c:pt>
                      <c:pt idx="34">
                        <c:v>3.1368186874304781E-2</c:v>
                      </c:pt>
                      <c:pt idx="35">
                        <c:v>3.2024471635150167E-2</c:v>
                      </c:pt>
                      <c:pt idx="36">
                        <c:v>3.2669632925472744E-2</c:v>
                      </c:pt>
                      <c:pt idx="37">
                        <c:v>3.4571746384872079E-2</c:v>
                      </c:pt>
                      <c:pt idx="38">
                        <c:v>2.9466073414905449E-2</c:v>
                      </c:pt>
                      <c:pt idx="39">
                        <c:v>2.4004449388209122E-2</c:v>
                      </c:pt>
                      <c:pt idx="40">
                        <c:v>1.5406006674082314E-2</c:v>
                      </c:pt>
                      <c:pt idx="41">
                        <c:v>1.2191323692992214E-2</c:v>
                      </c:pt>
                      <c:pt idx="42">
                        <c:v>8.4983314794215802E-3</c:v>
                      </c:pt>
                      <c:pt idx="43">
                        <c:v>6.6295884315906561E-3</c:v>
                      </c:pt>
                      <c:pt idx="44">
                        <c:v>1.2903225806451613E-3</c:v>
                      </c:pt>
                    </c:numCache>
                  </c:numRef>
                </c:val>
                <c:smooth val="1"/>
                <c:extLst xmlns:c15="http://schemas.microsoft.com/office/drawing/2012/chart">
                  <c:ext xmlns:c16="http://schemas.microsoft.com/office/drawing/2014/chart" uri="{C3380CC4-5D6E-409C-BE32-E72D297353CC}">
                    <c16:uniqueId val="{0000000D-E396-4895-BA93-EB1A4E8E998E}"/>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'HeadCountShift-Prov-21_30'!$AN$5:$AN$49</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E396-4895-BA93-EB1A4E8E998E}"/>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'HeadCountShift-Prov-21_30'!$AO$5:$AO$49</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E396-4895-BA93-EB1A4E8E998E}"/>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'HeadCountShift-Prov-21_30'!$AP$5:$AP$49</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E396-4895-BA93-EB1A4E8E998E}"/>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'HeadCountShift-Prov-21_30'!$AQ$5:$AQ$49</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E396-4895-BA93-EB1A4E8E998E}"/>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'HeadCountShift-Prov-21_30'!$AR$5:$AR$49</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E396-4895-BA93-EB1A4E8E998E}"/>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'HeadCountShift-Prov-21_30'!$AS$5:$AS$49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1"/>
                <c:extLst xmlns:c15="http://schemas.microsoft.com/office/drawing/2012/chart">
                  <c:ext xmlns:c16="http://schemas.microsoft.com/office/drawing/2014/chart" uri="{C3380CC4-5D6E-409C-BE32-E72D297353CC}">
                    <c16:uniqueId val="{00000013-E396-4895-BA93-EB1A4E8E998E}"/>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1.4971189938146163E-2"/>
              <c:y val="5.1116013595370033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5.1018121293105456E-2"/>
          <c:y val="0.86213730383011111"/>
          <c:w val="0.91054621358244858"/>
          <c:h val="0.129782068146422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02808498755805"/>
          <c:y val="9.0789472188143483E-2"/>
          <c:w val="0.74535167216417608"/>
          <c:h val="0.62644130351484195"/>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1.0807404489956676E-2</c:v>
                </c:pt>
                <c:pt idx="1">
                  <c:v>1.0117261223353238E-2</c:v>
                </c:pt>
                <c:pt idx="2">
                  <c:v>1.2259194395796848E-2</c:v>
                </c:pt>
                <c:pt idx="3">
                  <c:v>1.3192811048790784E-2</c:v>
                </c:pt>
                <c:pt idx="4">
                  <c:v>1.3758516828961604E-2</c:v>
                </c:pt>
                <c:pt idx="5">
                  <c:v>1.7444139553116425E-2</c:v>
                </c:pt>
                <c:pt idx="6">
                  <c:v>1.5455081911934133E-2</c:v>
                </c:pt>
                <c:pt idx="7">
                  <c:v>9.8143088161489998E-3</c:v>
                </c:pt>
                <c:pt idx="8">
                  <c:v>1.8316695668101474E-2</c:v>
                </c:pt>
                <c:pt idx="9">
                  <c:v>1.9290887302662429E-2</c:v>
                </c:pt>
                <c:pt idx="10">
                  <c:v>1.8587505861512008E-2</c:v>
                </c:pt>
                <c:pt idx="11">
                  <c:v>1.8118584900745062E-2</c:v>
                </c:pt>
                <c:pt idx="12">
                  <c:v>1.7871098838118063E-2</c:v>
                </c:pt>
                <c:pt idx="13">
                  <c:v>1.7975303496066273E-2</c:v>
                </c:pt>
                <c:pt idx="14">
                  <c:v>1.8535403532537905E-2</c:v>
                </c:pt>
                <c:pt idx="15">
                  <c:v>1.9303912884905957E-2</c:v>
                </c:pt>
                <c:pt idx="16">
                  <c:v>2.0254780388683374E-2</c:v>
                </c:pt>
                <c:pt idx="17">
                  <c:v>2.1257750221434897E-2</c:v>
                </c:pt>
                <c:pt idx="18">
                  <c:v>2.2351899129891106E-2</c:v>
                </c:pt>
                <c:pt idx="19">
                  <c:v>2.3433022456103788E-2</c:v>
                </c:pt>
                <c:pt idx="20">
                  <c:v>2.4449017871098839E-2</c:v>
                </c:pt>
                <c:pt idx="21">
                  <c:v>2.5425936539363311E-2</c:v>
                </c:pt>
                <c:pt idx="22">
                  <c:v>2.6285624967436045E-2</c:v>
                </c:pt>
              </c:numCache>
            </c:numRef>
          </c:val>
          <c:extLst>
            <c:ext xmlns:c16="http://schemas.microsoft.com/office/drawing/2014/chart" uri="{C3380CC4-5D6E-409C-BE32-E72D297353CC}">
              <c16:uniqueId val="{00000000-AA61-4EDE-A047-F033946F465B}"/>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3.4549035053170536E-2</c:v>
                </c:pt>
                <c:pt idx="1">
                  <c:v>3.9154110330744715E-2</c:v>
                </c:pt>
                <c:pt idx="2">
                  <c:v>5.668164166603213E-2</c:v>
                </c:pt>
                <c:pt idx="3">
                  <c:v>3.7120800916711896E-2</c:v>
                </c:pt>
                <c:pt idx="4">
                  <c:v>3.3453226891247773E-2</c:v>
                </c:pt>
                <c:pt idx="5">
                  <c:v>3.3390267122136975E-2</c:v>
                </c:pt>
                <c:pt idx="6">
                  <c:v>2.7088543569280917E-2</c:v>
                </c:pt>
                <c:pt idx="7">
                  <c:v>1.9154631126972622E-2</c:v>
                </c:pt>
                <c:pt idx="8">
                  <c:v>2.7331126607617127E-2</c:v>
                </c:pt>
                <c:pt idx="9">
                  <c:v>2.994581357786693E-2</c:v>
                </c:pt>
                <c:pt idx="10">
                  <c:v>3.0492888032095034E-2</c:v>
                </c:pt>
                <c:pt idx="11">
                  <c:v>3.0948783410618453E-2</c:v>
                </c:pt>
                <c:pt idx="12">
                  <c:v>3.1209295055488979E-2</c:v>
                </c:pt>
                <c:pt idx="13">
                  <c:v>3.1482832282603034E-2</c:v>
                </c:pt>
                <c:pt idx="14">
                  <c:v>3.11702183087584E-2</c:v>
                </c:pt>
                <c:pt idx="15">
                  <c:v>3.1026936904079611E-2</c:v>
                </c:pt>
                <c:pt idx="16">
                  <c:v>3.0662220601260875E-2</c:v>
                </c:pt>
                <c:pt idx="17">
                  <c:v>3.0388683374146824E-2</c:v>
                </c:pt>
                <c:pt idx="18">
                  <c:v>3.0206325222737456E-2</c:v>
                </c:pt>
                <c:pt idx="19">
                  <c:v>3.0180274058250404E-2</c:v>
                </c:pt>
                <c:pt idx="20">
                  <c:v>3.0206325222737456E-2</c:v>
                </c:pt>
                <c:pt idx="21">
                  <c:v>3.0388683374146824E-2</c:v>
                </c:pt>
                <c:pt idx="22">
                  <c:v>3.0636169436773823E-2</c:v>
                </c:pt>
              </c:numCache>
            </c:numRef>
          </c:val>
          <c:extLst>
            <c:ext xmlns:c16="http://schemas.microsoft.com/office/drawing/2014/chart" uri="{C3380CC4-5D6E-409C-BE32-E72D297353CC}">
              <c16:uniqueId val="{00000001-AA61-4EDE-A047-F033946F465B}"/>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2.1283970066955496E-2</c:v>
                </c:pt>
                <c:pt idx="1">
                  <c:v>2.1240060641688065E-2</c:v>
                </c:pt>
                <c:pt idx="2">
                  <c:v>2.6650422599558365E-2</c:v>
                </c:pt>
                <c:pt idx="3">
                  <c:v>2.4335082323140945E-2</c:v>
                </c:pt>
                <c:pt idx="4">
                  <c:v>2.3452349621311812E-2</c:v>
                </c:pt>
                <c:pt idx="5">
                  <c:v>2.2512180097440781E-2</c:v>
                </c:pt>
                <c:pt idx="6">
                  <c:v>2.1777615421361734E-2</c:v>
                </c:pt>
                <c:pt idx="7">
                  <c:v>2.1747616126693806E-2</c:v>
                </c:pt>
                <c:pt idx="8">
                  <c:v>2.790679418575746E-2</c:v>
                </c:pt>
                <c:pt idx="9">
                  <c:v>2.5191476058979836E-2</c:v>
                </c:pt>
                <c:pt idx="10">
                  <c:v>2.7640285520762777E-2</c:v>
                </c:pt>
                <c:pt idx="11">
                  <c:v>2.973740426197051E-2</c:v>
                </c:pt>
                <c:pt idx="12">
                  <c:v>3.1574011358307716E-2</c:v>
                </c:pt>
                <c:pt idx="13">
                  <c:v>3.3019850987339137E-2</c:v>
                </c:pt>
                <c:pt idx="14">
                  <c:v>3.4465690616370552E-2</c:v>
                </c:pt>
                <c:pt idx="15">
                  <c:v>3.5768248840723181E-2</c:v>
                </c:pt>
                <c:pt idx="16">
                  <c:v>3.6706090762257074E-2</c:v>
                </c:pt>
                <c:pt idx="17">
                  <c:v>3.7565779190329808E-2</c:v>
                </c:pt>
                <c:pt idx="18">
                  <c:v>3.7722086177252125E-2</c:v>
                </c:pt>
                <c:pt idx="19">
                  <c:v>3.7292241963215754E-2</c:v>
                </c:pt>
                <c:pt idx="20">
                  <c:v>3.6497681446360654E-2</c:v>
                </c:pt>
                <c:pt idx="21">
                  <c:v>3.4661074350023448E-2</c:v>
                </c:pt>
                <c:pt idx="22">
                  <c:v>3.2928671911634448E-2</c:v>
                </c:pt>
              </c:numCache>
            </c:numRef>
          </c:val>
          <c:extLst>
            <c:ext xmlns:c16="http://schemas.microsoft.com/office/drawing/2014/chart" uri="{C3380CC4-5D6E-409C-BE32-E72D297353CC}">
              <c16:uniqueId val="{00000002-AA61-4EDE-A047-F033946F465B}"/>
            </c:ext>
          </c:extLst>
        </c:ser>
        <c:dLbls>
          <c:showLegendKey val="0"/>
          <c:showVal val="0"/>
          <c:showCatName val="0"/>
          <c:showSerName val="0"/>
          <c:showPercent val="0"/>
          <c:showBubbleSize val="0"/>
        </c:dLbls>
        <c:gapWidth val="2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9597985248608"/>
          <c:y val="8.6563321363456625E-2"/>
          <c:w val="0.79516730858508"/>
          <c:h val="0.70628206802730831"/>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sysDash"/>
              <a:round/>
            </a:ln>
            <a:effectLst/>
          </c:spPr>
          <c:marker>
            <c:symbol val="none"/>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1934</c:v>
                </c:pt>
                <c:pt idx="10" formatCode="#\ ###\ ###\ ##0">
                  <c:v>2122</c:v>
                </c:pt>
                <c:pt idx="11" formatCode="#\ ###\ ###\ ##0">
                  <c:v>2283</c:v>
                </c:pt>
                <c:pt idx="12" formatCode="#\ ###\ ###\ ##0">
                  <c:v>2424</c:v>
                </c:pt>
                <c:pt idx="13" formatCode="#\ ###\ ###\ ##0">
                  <c:v>2535</c:v>
                </c:pt>
                <c:pt idx="14" formatCode="#\ ###\ ###\ ##0">
                  <c:v>2646</c:v>
                </c:pt>
                <c:pt idx="15" formatCode="#\ ###\ ###\ ##0">
                  <c:v>2746</c:v>
                </c:pt>
                <c:pt idx="16" formatCode="#\ ###\ ###\ ##0">
                  <c:v>2818</c:v>
                </c:pt>
                <c:pt idx="17" formatCode="#\ ###\ ###\ ##0">
                  <c:v>2884</c:v>
                </c:pt>
                <c:pt idx="18" formatCode="#\ ###\ ###\ ##0">
                  <c:v>2896</c:v>
                </c:pt>
                <c:pt idx="19" formatCode="#\ ###\ ###\ ##0">
                  <c:v>2863</c:v>
                </c:pt>
                <c:pt idx="20" formatCode="#\ ###\ ###\ ##0">
                  <c:v>2802</c:v>
                </c:pt>
                <c:pt idx="21" formatCode="#\ ###\ ###\ ##0">
                  <c:v>2661</c:v>
                </c:pt>
                <c:pt idx="22" formatCode="#\ ###\ ###\ ##0">
                  <c:v>2528</c:v>
                </c:pt>
              </c:numCache>
            </c:numRef>
          </c:val>
          <c:smooth val="1"/>
          <c:extLst>
            <c:ext xmlns:c16="http://schemas.microsoft.com/office/drawing/2014/chart" uri="{C3380CC4-5D6E-409C-BE32-E72D297353CC}">
              <c16:uniqueId val="{00000000-0D9C-4746-9CE4-004C1721AA92}"/>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1351</c:v>
                </c:pt>
                <c:pt idx="1">
                  <c:v>1373</c:v>
                </c:pt>
                <c:pt idx="2">
                  <c:v>1750</c:v>
                </c:pt>
                <c:pt idx="3">
                  <c:v>1614</c:v>
                </c:pt>
                <c:pt idx="4">
                  <c:v>1604</c:v>
                </c:pt>
                <c:pt idx="5">
                  <c:v>1608</c:v>
                </c:pt>
                <c:pt idx="6">
                  <c:v>1550</c:v>
                </c:pt>
                <c:pt idx="7">
                  <c:v>1560</c:v>
                </c:pt>
                <c:pt idx="8">
                  <c:v>2133</c:v>
                </c:pt>
              </c:numCache>
            </c:numRef>
          </c:val>
          <c:smooth val="1"/>
          <c:extLst>
            <c:ext xmlns:c16="http://schemas.microsoft.com/office/drawing/2014/chart" uri="{C3380CC4-5D6E-409C-BE32-E72D297353CC}">
              <c16:uniqueId val="{00000001-0D9C-4746-9CE4-004C1721AA92}"/>
            </c:ext>
          </c:extLst>
        </c:ser>
        <c:dLbls>
          <c:showLegendKey val="0"/>
          <c:showVal val="0"/>
          <c:showCatName val="0"/>
          <c:showSerName val="0"/>
          <c:showPercent val="0"/>
          <c:showBubbleSize val="0"/>
        </c:dLbls>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Leavers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1481</c:v>
                      </c:pt>
                      <c:pt idx="10" formatCode="#\ ###\ ###\ ##0">
                        <c:v>1427</c:v>
                      </c:pt>
                      <c:pt idx="11" formatCode="#\ ###\ ###\ ##0">
                        <c:v>1391</c:v>
                      </c:pt>
                      <c:pt idx="12" formatCode="#\ ###\ ###\ ##0">
                        <c:v>1372</c:v>
                      </c:pt>
                      <c:pt idx="13" formatCode="#\ ###\ ###\ ##0">
                        <c:v>1380</c:v>
                      </c:pt>
                      <c:pt idx="14" formatCode="#\ ###\ ###\ ##0">
                        <c:v>1423</c:v>
                      </c:pt>
                      <c:pt idx="15" formatCode="#\ ###\ ###\ ##0">
                        <c:v>1482</c:v>
                      </c:pt>
                      <c:pt idx="16" formatCode="#\ ###\ ###\ ##0">
                        <c:v>1555</c:v>
                      </c:pt>
                      <c:pt idx="17" formatCode="#\ ###\ ###\ ##0">
                        <c:v>1632</c:v>
                      </c:pt>
                      <c:pt idx="18" formatCode="#\ ###\ ###\ ##0">
                        <c:v>1716</c:v>
                      </c:pt>
                      <c:pt idx="19" formatCode="#\ ###\ ###\ ##0">
                        <c:v>1799</c:v>
                      </c:pt>
                      <c:pt idx="20" formatCode="#\ ###\ ###\ ##0">
                        <c:v>1877</c:v>
                      </c:pt>
                      <c:pt idx="21" formatCode="#\ ###\ ###\ ##0">
                        <c:v>1952</c:v>
                      </c:pt>
                      <c:pt idx="22" formatCode="#\ ###\ ###\ ##0">
                        <c:v>2018</c:v>
                      </c:pt>
                    </c:numCache>
                  </c:numRef>
                </c:val>
                <c:smooth val="1"/>
                <c:extLst>
                  <c:ext xmlns:c16="http://schemas.microsoft.com/office/drawing/2014/chart" uri="{C3380CC4-5D6E-409C-BE32-E72D297353CC}">
                    <c16:uniqueId val="{00000002-0D9C-4746-9CE4-004C1721AA92}"/>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Leavers aged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2299</c:v>
                      </c:pt>
                      <c:pt idx="10" formatCode="#\ ###\ ###\ ##0">
                        <c:v>2341</c:v>
                      </c:pt>
                      <c:pt idx="11" formatCode="#\ ###\ ###\ ##0">
                        <c:v>2376</c:v>
                      </c:pt>
                      <c:pt idx="12" formatCode="#\ ###\ ###\ ##0">
                        <c:v>2396</c:v>
                      </c:pt>
                      <c:pt idx="13" formatCode="#\ ###\ ###\ ##0">
                        <c:v>2417</c:v>
                      </c:pt>
                      <c:pt idx="14" formatCode="#\ ###\ ###\ ##0">
                        <c:v>2393</c:v>
                      </c:pt>
                      <c:pt idx="15" formatCode="#\ ###\ ###\ ##0">
                        <c:v>2382</c:v>
                      </c:pt>
                      <c:pt idx="16" formatCode="#\ ###\ ###\ ##0">
                        <c:v>2354</c:v>
                      </c:pt>
                      <c:pt idx="17" formatCode="#\ ###\ ###\ ##0">
                        <c:v>2333</c:v>
                      </c:pt>
                      <c:pt idx="18" formatCode="#\ ###\ ###\ ##0">
                        <c:v>2319</c:v>
                      </c:pt>
                      <c:pt idx="19" formatCode="#\ ###\ ###\ ##0">
                        <c:v>2317</c:v>
                      </c:pt>
                      <c:pt idx="20" formatCode="#\ ###\ ###\ ##0">
                        <c:v>2319</c:v>
                      </c:pt>
                      <c:pt idx="21" formatCode="#\ ###\ ###\ ##0">
                        <c:v>2333</c:v>
                      </c:pt>
                      <c:pt idx="22" formatCode="#\ ###\ ###\ ##0">
                        <c:v>2352</c:v>
                      </c:pt>
                    </c:numCache>
                  </c:numRef>
                </c:val>
                <c:smooth val="1"/>
                <c:extLst xmlns:c15="http://schemas.microsoft.com/office/drawing/2012/chart">
                  <c:ext xmlns:c16="http://schemas.microsoft.com/office/drawing/2014/chart" uri="{C3380CC4-5D6E-409C-BE32-E72D297353CC}">
                    <c16:uniqueId val="{00000003-0D9C-4746-9CE4-004C1721AA92}"/>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686</c:v>
                      </c:pt>
                      <c:pt idx="1">
                        <c:v>654</c:v>
                      </c:pt>
                      <c:pt idx="2">
                        <c:v>805</c:v>
                      </c:pt>
                      <c:pt idx="3">
                        <c:v>875</c:v>
                      </c:pt>
                      <c:pt idx="4">
                        <c:v>941</c:v>
                      </c:pt>
                      <c:pt idx="5">
                        <c:v>1246</c:v>
                      </c:pt>
                      <c:pt idx="6">
                        <c:v>1100</c:v>
                      </c:pt>
                      <c:pt idx="7">
                        <c:v>704</c:v>
                      </c:pt>
                      <c:pt idx="8">
                        <c:v>1400</c:v>
                      </c:pt>
                    </c:numCache>
                  </c:numRef>
                </c:val>
                <c:smooth val="0"/>
                <c:extLst xmlns:c15="http://schemas.microsoft.com/office/drawing/2012/chart">
                  <c:ext xmlns:c16="http://schemas.microsoft.com/office/drawing/2014/chart" uri="{C3380CC4-5D6E-409C-BE32-E72D297353CC}">
                    <c16:uniqueId val="{00000004-0D9C-4746-9CE4-004C1721AA92}"/>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2193</c:v>
                      </c:pt>
                      <c:pt idx="1">
                        <c:v>2531</c:v>
                      </c:pt>
                      <c:pt idx="2">
                        <c:v>3722</c:v>
                      </c:pt>
                      <c:pt idx="3">
                        <c:v>2462</c:v>
                      </c:pt>
                      <c:pt idx="4">
                        <c:v>2288</c:v>
                      </c:pt>
                      <c:pt idx="5">
                        <c:v>2385</c:v>
                      </c:pt>
                      <c:pt idx="6">
                        <c:v>1928</c:v>
                      </c:pt>
                      <c:pt idx="7">
                        <c:v>1374</c:v>
                      </c:pt>
                      <c:pt idx="8">
                        <c:v>2089</c:v>
                      </c:pt>
                    </c:numCache>
                  </c:numRef>
                </c:val>
                <c:smooth val="0"/>
                <c:extLst xmlns:c15="http://schemas.microsoft.com/office/drawing/2012/chart">
                  <c:ext xmlns:c16="http://schemas.microsoft.com/office/drawing/2014/chart" uri="{C3380CC4-5D6E-409C-BE32-E72D297353CC}">
                    <c16:uniqueId val="{00000005-0D9C-4746-9CE4-004C1721AA92}"/>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Cumulative proportion of estimated leavers aged 56-65 as a proportion of total educators in 2022</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Headcount!$E$155</c:f>
              <c:strCache>
                <c:ptCount val="1"/>
                <c:pt idx="0">
                  <c:v>GP</c:v>
                </c:pt>
              </c:strCache>
              <c:extLst xmlns:c15="http://schemas.microsoft.com/office/drawing/2012/chart"/>
            </c:strRef>
          </c:tx>
          <c:spPr>
            <a:ln w="38100" cap="rnd">
              <a:solidFill>
                <a:schemeClr val="tx1"/>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Headcount!$E$156:$E$169</c:f>
              <c:numCache>
                <c:formatCode>0%</c:formatCode>
                <c:ptCount val="14"/>
                <c:pt idx="0">
                  <c:v>2.5191476058979836E-2</c:v>
                </c:pt>
                <c:pt idx="1">
                  <c:v>5.2831761579742613E-2</c:v>
                </c:pt>
                <c:pt idx="2">
                  <c:v>8.2569165841713116E-2</c:v>
                </c:pt>
                <c:pt idx="3">
                  <c:v>0.11414317720002083</c:v>
                </c:pt>
                <c:pt idx="4">
                  <c:v>0.14716302818735996</c:v>
                </c:pt>
                <c:pt idx="5">
                  <c:v>0.18162871880373052</c:v>
                </c:pt>
                <c:pt idx="6">
                  <c:v>0.21739696764445371</c:v>
                </c:pt>
                <c:pt idx="7">
                  <c:v>0.25410305840671077</c:v>
                </c:pt>
                <c:pt idx="8">
                  <c:v>0.2916688375970406</c:v>
                </c:pt>
                <c:pt idx="9">
                  <c:v>0.32939092377429274</c:v>
                </c:pt>
                <c:pt idx="10">
                  <c:v>0.36668316573750848</c:v>
                </c:pt>
                <c:pt idx="11">
                  <c:v>0.40318084718386915</c:v>
                </c:pt>
                <c:pt idx="12">
                  <c:v>0.43784192153389262</c:v>
                </c:pt>
                <c:pt idx="13">
                  <c:v>0.47077059344552707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5A00-4D06-B341-37A219109B62}"/>
            </c:ext>
          </c:extLst>
        </c:ser>
        <c:ser>
          <c:idx val="9"/>
          <c:order val="9"/>
          <c:tx>
            <c:strRef>
              <c:f>Headcount!$L$155</c:f>
              <c:strCache>
                <c:ptCount val="1"/>
                <c:pt idx="0">
                  <c:v>SA</c:v>
                </c:pt>
              </c:strCache>
            </c:strRef>
          </c:tx>
          <c:spPr>
            <a:ln w="38100" cap="rnd">
              <a:solidFill>
                <a:schemeClr val="bg1">
                  <a:lumMod val="50000"/>
                </a:schemeClr>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Headcount!$L$156:$L$169</c:f>
              <c:numCache>
                <c:formatCode>0%</c:formatCode>
                <c:ptCount val="14"/>
                <c:pt idx="0">
                  <c:v>3.1152033268299663E-2</c:v>
                </c:pt>
                <c:pt idx="1">
                  <c:v>6.460285473977076E-2</c:v>
                </c:pt>
                <c:pt idx="2">
                  <c:v>0.10008854774301915</c:v>
                </c:pt>
                <c:pt idx="3">
                  <c:v>0.13772503829258245</c:v>
                </c:pt>
                <c:pt idx="4">
                  <c:v>0.17675017450564953</c:v>
                </c:pt>
                <c:pt idx="5">
                  <c:v>0.217223152644963</c:v>
                </c:pt>
                <c:pt idx="6">
                  <c:v>0.25897378345513783</c:v>
                </c:pt>
                <c:pt idx="7">
                  <c:v>0.30151123125759988</c:v>
                </c:pt>
                <c:pt idx="8">
                  <c:v>0.34389328887036258</c:v>
                </c:pt>
                <c:pt idx="9">
                  <c:v>0.38536520394345763</c:v>
                </c:pt>
                <c:pt idx="10">
                  <c:v>0.42535227942609216</c:v>
                </c:pt>
                <c:pt idx="11">
                  <c:v>0.46367692653003834</c:v>
                </c:pt>
                <c:pt idx="12">
                  <c:v>0.49894803308084479</c:v>
                </c:pt>
                <c:pt idx="13">
                  <c:v>0.53156764036297166</c:v>
                </c:pt>
              </c:numCache>
            </c:numRef>
          </c:val>
          <c:smooth val="0"/>
          <c:extLst>
            <c:ext xmlns:c16="http://schemas.microsoft.com/office/drawing/2014/chart" uri="{C3380CC4-5D6E-409C-BE32-E72D297353CC}">
              <c16:uniqueId val="{00000009-5A00-4D06-B341-37A219109B62}"/>
            </c:ext>
          </c:extLst>
        </c:ser>
        <c:dLbls>
          <c:showLegendKey val="0"/>
          <c:showVal val="0"/>
          <c:showCatName val="0"/>
          <c:showSerName val="0"/>
          <c:showPercent val="0"/>
          <c:showBubbleSize val="0"/>
        </c:dLbls>
        <c:smooth val="0"/>
        <c:axId val="1350578991"/>
        <c:axId val="1350603951"/>
        <c:extLst>
          <c:ext xmlns:c15="http://schemas.microsoft.com/office/drawing/2012/chart" uri="{02D57815-91ED-43cb-92C2-25804820EDAC}">
            <c15:filteredLineSeries>
              <c15:ser>
                <c:idx val="0"/>
                <c:order val="0"/>
                <c:tx>
                  <c:strRef>
                    <c:extLst>
                      <c:ext uri="{02D57815-91ED-43cb-92C2-25804820EDAC}">
                        <c15:formulaRef>
                          <c15:sqref>Headcount!$C$155</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Headcount!$C$156:$C$169</c15:sqref>
                        </c15:formulaRef>
                      </c:ext>
                    </c:extLst>
                    <c:numCache>
                      <c:formatCode>0%</c:formatCode>
                      <c:ptCount val="14"/>
                      <c:pt idx="0">
                        <c:v>3.2145911575502922E-2</c:v>
                      </c:pt>
                      <c:pt idx="1">
                        <c:v>6.6987691964451729E-2</c:v>
                      </c:pt>
                      <c:pt idx="2">
                        <c:v>0.10439519577585246</c:v>
                      </c:pt>
                      <c:pt idx="3">
                        <c:v>0.14500055776596141</c:v>
                      </c:pt>
                      <c:pt idx="4">
                        <c:v>0.18817164317852231</c:v>
                      </c:pt>
                      <c:pt idx="5">
                        <c:v>0.23409437400066935</c:v>
                      </c:pt>
                      <c:pt idx="6">
                        <c:v>0.28258282824526831</c:v>
                      </c:pt>
                      <c:pt idx="7">
                        <c:v>0.33306064775220323</c:v>
                      </c:pt>
                      <c:pt idx="8">
                        <c:v>0.3831480310861563</c:v>
                      </c:pt>
                      <c:pt idx="9">
                        <c:v>0.43204551370245048</c:v>
                      </c:pt>
                      <c:pt idx="10">
                        <c:v>0.47828431190272563</c:v>
                      </c:pt>
                      <c:pt idx="11">
                        <c:v>0.52238500725095749</c:v>
                      </c:pt>
                      <c:pt idx="12">
                        <c:v>0.56174469192726728</c:v>
                      </c:pt>
                      <c:pt idx="13">
                        <c:v>0.59747889785446029</c:v>
                      </c:pt>
                    </c:numCache>
                  </c:numRef>
                </c:val>
                <c:smooth val="0"/>
                <c:extLst>
                  <c:ext xmlns:c16="http://schemas.microsoft.com/office/drawing/2014/chart" uri="{C3380CC4-5D6E-409C-BE32-E72D297353CC}">
                    <c16:uniqueId val="{00000000-5A00-4D06-B341-37A219109B6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Headcount!$D$155</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Headcount!$D$156:$D$169</c15:sqref>
                        </c15:formulaRef>
                      </c:ext>
                    </c:extLst>
                    <c:numCache>
                      <c:formatCode>0%</c:formatCode>
                      <c:ptCount val="14"/>
                      <c:pt idx="0">
                        <c:v>3.2400392191817451E-2</c:v>
                      </c:pt>
                      <c:pt idx="1">
                        <c:v>6.765308851056244E-2</c:v>
                      </c:pt>
                      <c:pt idx="2">
                        <c:v>0.10424280238880471</c:v>
                      </c:pt>
                      <c:pt idx="3">
                        <c:v>0.14208039932257777</c:v>
                      </c:pt>
                      <c:pt idx="4">
                        <c:v>0.18022996702023353</c:v>
                      </c:pt>
                      <c:pt idx="5">
                        <c:v>0.2192263125055709</c:v>
                      </c:pt>
                      <c:pt idx="6">
                        <c:v>0.25844549425082447</c:v>
                      </c:pt>
                      <c:pt idx="7">
                        <c:v>0.29775381050004457</c:v>
                      </c:pt>
                      <c:pt idx="8">
                        <c:v>0.33675015598538194</c:v>
                      </c:pt>
                      <c:pt idx="9">
                        <c:v>0.37481058917907123</c:v>
                      </c:pt>
                      <c:pt idx="10">
                        <c:v>0.41113289954541404</c:v>
                      </c:pt>
                      <c:pt idx="11">
                        <c:v>0.44495944380069524</c:v>
                      </c:pt>
                      <c:pt idx="12">
                        <c:v>0.47575541492111595</c:v>
                      </c:pt>
                      <c:pt idx="13">
                        <c:v>0.5041001871824583</c:v>
                      </c:pt>
                    </c:numCache>
                  </c:numRef>
                </c:val>
                <c:smooth val="0"/>
                <c:extLst xmlns:c15="http://schemas.microsoft.com/office/drawing/2012/chart">
                  <c:ext xmlns:c16="http://schemas.microsoft.com/office/drawing/2014/chart" uri="{C3380CC4-5D6E-409C-BE32-E72D297353CC}">
                    <c16:uniqueId val="{00000001-5A00-4D06-B341-37A219109B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Headcount!$F$155</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Headcount!$F$156:$F$169</c15:sqref>
                        </c15:formulaRef>
                      </c:ext>
                    </c:extLst>
                    <c:numCache>
                      <c:formatCode>0%</c:formatCode>
                      <c:ptCount val="14"/>
                      <c:pt idx="0">
                        <c:v>2.604004449388209E-2</c:v>
                      </c:pt>
                      <c:pt idx="1">
                        <c:v>5.4315906562847606E-2</c:v>
                      </c:pt>
                      <c:pt idx="2">
                        <c:v>8.4382647385984416E-2</c:v>
                      </c:pt>
                      <c:pt idx="3">
                        <c:v>0.11654060066740822</c:v>
                      </c:pt>
                      <c:pt idx="4">
                        <c:v>0.15003337041156839</c:v>
                      </c:pt>
                      <c:pt idx="5">
                        <c:v>0.18460511679644048</c:v>
                      </c:pt>
                      <c:pt idx="6">
                        <c:v>0.2203781979977753</c:v>
                      </c:pt>
                      <c:pt idx="7">
                        <c:v>0.25758620689655171</c:v>
                      </c:pt>
                      <c:pt idx="8">
                        <c:v>0.29520578420467186</c:v>
                      </c:pt>
                      <c:pt idx="9">
                        <c:v>0.33273637374860959</c:v>
                      </c:pt>
                      <c:pt idx="10">
                        <c:v>0.36998887652947721</c:v>
                      </c:pt>
                      <c:pt idx="11">
                        <c:v>0.40700778642936597</c:v>
                      </c:pt>
                      <c:pt idx="12">
                        <c:v>0.44238042269187988</c:v>
                      </c:pt>
                      <c:pt idx="13">
                        <c:v>0.4759844271412681</c:v>
                      </c:pt>
                    </c:numCache>
                  </c:numRef>
                </c:val>
                <c:smooth val="0"/>
                <c:extLst xmlns:c15="http://schemas.microsoft.com/office/drawing/2012/chart">
                  <c:ext xmlns:c16="http://schemas.microsoft.com/office/drawing/2014/chart" uri="{C3380CC4-5D6E-409C-BE32-E72D297353CC}">
                    <c16:uniqueId val="{00000003-5A00-4D06-B341-37A219109B6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Headcount!$G$155</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Headcount!$G$156:$G$169</c15:sqref>
                        </c15:formulaRef>
                      </c:ext>
                    </c:extLst>
                    <c:numCache>
                      <c:formatCode>0%</c:formatCode>
                      <c:ptCount val="14"/>
                      <c:pt idx="0">
                        <c:v>4.0509674374705047E-2</c:v>
                      </c:pt>
                      <c:pt idx="1">
                        <c:v>8.4945729117508251E-2</c:v>
                      </c:pt>
                      <c:pt idx="2">
                        <c:v>0.13255309108069843</c:v>
                      </c:pt>
                      <c:pt idx="3">
                        <c:v>0.1833128834355828</c:v>
                      </c:pt>
                      <c:pt idx="4">
                        <c:v>0.23524303916941952</c:v>
                      </c:pt>
                      <c:pt idx="5">
                        <c:v>0.2890608777725342</c:v>
                      </c:pt>
                      <c:pt idx="6">
                        <c:v>0.34484190655969793</c:v>
                      </c:pt>
                      <c:pt idx="7">
                        <c:v>0.39994336951392162</c:v>
                      </c:pt>
                      <c:pt idx="8">
                        <c:v>0.45381783860311464</c:v>
                      </c:pt>
                      <c:pt idx="9">
                        <c:v>0.50476639924492683</c:v>
                      </c:pt>
                      <c:pt idx="10">
                        <c:v>0.5530344502123643</c:v>
                      </c:pt>
                      <c:pt idx="11">
                        <c:v>0.59798017932987257</c:v>
                      </c:pt>
                      <c:pt idx="12">
                        <c:v>0.63724398301085416</c:v>
                      </c:pt>
                      <c:pt idx="13">
                        <c:v>0.67216611609249644</c:v>
                      </c:pt>
                    </c:numCache>
                  </c:numRef>
                </c:val>
                <c:smooth val="0"/>
                <c:extLst xmlns:c15="http://schemas.microsoft.com/office/drawing/2012/chart">
                  <c:ext xmlns:c16="http://schemas.microsoft.com/office/drawing/2014/chart" uri="{C3380CC4-5D6E-409C-BE32-E72D297353CC}">
                    <c16:uniqueId val="{00000004-5A00-4D06-B341-37A219109B6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Headcount!$H$155</c15:sqref>
                        </c15:formulaRef>
                      </c:ext>
                    </c:extLst>
                    <c:strCache>
                      <c:ptCount val="1"/>
                      <c:pt idx="0">
                        <c:v>MP</c:v>
                      </c:pt>
                    </c:strCache>
                  </c:strRef>
                </c:tx>
                <c:spPr>
                  <a:ln w="15875"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Headcount!$H$156:$H$169</c15:sqref>
                        </c15:formulaRef>
                      </c:ext>
                    </c:extLst>
                    <c:numCache>
                      <c:formatCode>0%</c:formatCode>
                      <c:ptCount val="14"/>
                      <c:pt idx="0">
                        <c:v>3.2428892748341542E-2</c:v>
                      </c:pt>
                      <c:pt idx="1">
                        <c:v>6.7534094468012423E-2</c:v>
                      </c:pt>
                      <c:pt idx="2">
                        <c:v>0.1060558608319335</c:v>
                      </c:pt>
                      <c:pt idx="3">
                        <c:v>0.14745323577143182</c:v>
                      </c:pt>
                      <c:pt idx="4">
                        <c:v>0.19098596361358655</c:v>
                      </c:pt>
                      <c:pt idx="5">
                        <c:v>0.23645474475414971</c:v>
                      </c:pt>
                      <c:pt idx="6">
                        <c:v>0.28323320900834215</c:v>
                      </c:pt>
                      <c:pt idx="7">
                        <c:v>0.33049568658713668</c:v>
                      </c:pt>
                      <c:pt idx="8">
                        <c:v>0.37659083791247905</c:v>
                      </c:pt>
                      <c:pt idx="9">
                        <c:v>0.42074993593941296</c:v>
                      </c:pt>
                      <c:pt idx="10">
                        <c:v>0.46237508185519466</c:v>
                      </c:pt>
                      <c:pt idx="11">
                        <c:v>0.50129544742761156</c:v>
                      </c:pt>
                      <c:pt idx="12">
                        <c:v>0.53651453463542409</c:v>
                      </c:pt>
                      <c:pt idx="13">
                        <c:v>0.56857329954730518</c:v>
                      </c:pt>
                    </c:numCache>
                  </c:numRef>
                </c:val>
                <c:smooth val="0"/>
                <c:extLst xmlns:c15="http://schemas.microsoft.com/office/drawing/2012/chart">
                  <c:ext xmlns:c16="http://schemas.microsoft.com/office/drawing/2014/chart" uri="{C3380CC4-5D6E-409C-BE32-E72D297353CC}">
                    <c16:uniqueId val="{00000005-5A00-4D06-B341-37A219109B6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Headcount!$I$155</c15:sqref>
                        </c15:formulaRef>
                      </c:ext>
                    </c:extLst>
                    <c:strCache>
                      <c:ptCount val="1"/>
                      <c:pt idx="0">
                        <c:v>NC</c:v>
                      </c:pt>
                    </c:strCache>
                  </c:strRef>
                </c:tx>
                <c:spPr>
                  <a:ln w="158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Headcount!$I$156:$I$169</c15:sqref>
                        </c15:formulaRef>
                      </c:ext>
                    </c:extLst>
                    <c:numCache>
                      <c:formatCode>0%</c:formatCode>
                      <c:ptCount val="14"/>
                      <c:pt idx="0">
                        <c:v>3.0081775700934579E-2</c:v>
                      </c:pt>
                      <c:pt idx="1">
                        <c:v>6.1818535825545168E-2</c:v>
                      </c:pt>
                      <c:pt idx="2">
                        <c:v>9.4334112149532703E-2</c:v>
                      </c:pt>
                      <c:pt idx="3">
                        <c:v>0.1277258566978193</c:v>
                      </c:pt>
                      <c:pt idx="4">
                        <c:v>0.16238317757009343</c:v>
                      </c:pt>
                      <c:pt idx="5">
                        <c:v>0.19859813084112146</c:v>
                      </c:pt>
                      <c:pt idx="6">
                        <c:v>0.23471573208722737</c:v>
                      </c:pt>
                      <c:pt idx="7">
                        <c:v>0.27151479750778812</c:v>
                      </c:pt>
                      <c:pt idx="8">
                        <c:v>0.30831386292834884</c:v>
                      </c:pt>
                      <c:pt idx="9">
                        <c:v>0.34511292834890961</c:v>
                      </c:pt>
                      <c:pt idx="10">
                        <c:v>0.38142523364485975</c:v>
                      </c:pt>
                      <c:pt idx="11">
                        <c:v>0.41579049844236754</c:v>
                      </c:pt>
                      <c:pt idx="12">
                        <c:v>0.44772196261682234</c:v>
                      </c:pt>
                      <c:pt idx="13">
                        <c:v>0.47751168224299056</c:v>
                      </c:pt>
                    </c:numCache>
                  </c:numRef>
                </c:val>
                <c:smooth val="0"/>
                <c:extLst xmlns:c15="http://schemas.microsoft.com/office/drawing/2012/chart">
                  <c:ext xmlns:c16="http://schemas.microsoft.com/office/drawing/2014/chart" uri="{C3380CC4-5D6E-409C-BE32-E72D297353CC}">
                    <c16:uniqueId val="{00000006-5A00-4D06-B341-37A219109B6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Headcount!$J$155</c15:sqref>
                        </c15:formulaRef>
                      </c:ext>
                    </c:extLst>
                    <c:strCache>
                      <c:ptCount val="1"/>
                      <c:pt idx="0">
                        <c:v>NW</c:v>
                      </c:pt>
                    </c:strCache>
                  </c:strRef>
                </c:tx>
                <c:spPr>
                  <a:ln w="15875"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Headcount!$J$156:$J$169</c15:sqref>
                        </c15:formulaRef>
                      </c:ext>
                    </c:extLst>
                    <c:numCache>
                      <c:formatCode>0%</c:formatCode>
                      <c:ptCount val="14"/>
                      <c:pt idx="0">
                        <c:v>3.1936619718309862E-2</c:v>
                      </c:pt>
                      <c:pt idx="1">
                        <c:v>6.6373239436619713E-2</c:v>
                      </c:pt>
                      <c:pt idx="2">
                        <c:v>0.1030281690140845</c:v>
                      </c:pt>
                      <c:pt idx="3">
                        <c:v>0.14186619718309859</c:v>
                      </c:pt>
                      <c:pt idx="4">
                        <c:v>0.18221830985915494</c:v>
                      </c:pt>
                      <c:pt idx="5">
                        <c:v>0.22450704225352114</c:v>
                      </c:pt>
                      <c:pt idx="6">
                        <c:v>0.26816901408450705</c:v>
                      </c:pt>
                      <c:pt idx="7">
                        <c:v>0.31271126760563384</c:v>
                      </c:pt>
                      <c:pt idx="8">
                        <c:v>0.35686619718309864</c:v>
                      </c:pt>
                      <c:pt idx="9">
                        <c:v>0.40042253521126764</c:v>
                      </c:pt>
                      <c:pt idx="10">
                        <c:v>0.4420422535211268</c:v>
                      </c:pt>
                      <c:pt idx="11">
                        <c:v>0.48147887323943667</c:v>
                      </c:pt>
                      <c:pt idx="12">
                        <c:v>0.51750000000000007</c:v>
                      </c:pt>
                      <c:pt idx="13">
                        <c:v>0.55024647887323952</c:v>
                      </c:pt>
                    </c:numCache>
                  </c:numRef>
                </c:val>
                <c:smooth val="0"/>
                <c:extLst xmlns:c15="http://schemas.microsoft.com/office/drawing/2012/chart">
                  <c:ext xmlns:c16="http://schemas.microsoft.com/office/drawing/2014/chart" uri="{C3380CC4-5D6E-409C-BE32-E72D297353CC}">
                    <c16:uniqueId val="{00000007-5A00-4D06-B341-37A219109B6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Headcount!$K$155</c15:sqref>
                        </c15:formulaRef>
                      </c:ext>
                    </c:extLst>
                    <c:strCache>
                      <c:ptCount val="1"/>
                      <c:pt idx="0">
                        <c:v>WC</c:v>
                      </c:pt>
                    </c:strCache>
                  </c:strRef>
                </c:tx>
                <c:spPr>
                  <a:ln w="158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Headcount!$K$156:$K$169</c15:sqref>
                        </c15:formulaRef>
                      </c:ext>
                    </c:extLst>
                    <c:numCache>
                      <c:formatCode>0%</c:formatCode>
                      <c:ptCount val="14"/>
                      <c:pt idx="0">
                        <c:v>3.9088494338039986E-2</c:v>
                      </c:pt>
                      <c:pt idx="1">
                        <c:v>7.6611212078848037E-2</c:v>
                      </c:pt>
                      <c:pt idx="2">
                        <c:v>0.11346288270655669</c:v>
                      </c:pt>
                      <c:pt idx="3">
                        <c:v>0.1504263945197819</c:v>
                      </c:pt>
                      <c:pt idx="4">
                        <c:v>0.18722214455473227</c:v>
                      </c:pt>
                      <c:pt idx="5">
                        <c:v>0.22326296658744582</c:v>
                      </c:pt>
                      <c:pt idx="6">
                        <c:v>0.25871662239619742</c:v>
                      </c:pt>
                      <c:pt idx="7">
                        <c:v>0.29405843701943241</c:v>
                      </c:pt>
                      <c:pt idx="8">
                        <c:v>0.32881308541870546</c:v>
                      </c:pt>
                      <c:pt idx="9">
                        <c:v>0.36222563959177967</c:v>
                      </c:pt>
                      <c:pt idx="10">
                        <c:v>0.39365301272193487</c:v>
                      </c:pt>
                      <c:pt idx="11">
                        <c:v>0.42317908569830842</c:v>
                      </c:pt>
                      <c:pt idx="12">
                        <c:v>0.45066405703900464</c:v>
                      </c:pt>
                      <c:pt idx="13">
                        <c:v>0.47599608555850692</c:v>
                      </c:pt>
                    </c:numCache>
                  </c:numRef>
                </c:val>
                <c:smooth val="0"/>
                <c:extLst xmlns:c15="http://schemas.microsoft.com/office/drawing/2012/chart">
                  <c:ext xmlns:c16="http://schemas.microsoft.com/office/drawing/2014/chart" uri="{C3380CC4-5D6E-409C-BE32-E72D297353CC}">
                    <c16:uniqueId val="{00000008-5A00-4D06-B341-37A219109B62}"/>
                  </c:ext>
                </c:extLst>
              </c15:ser>
            </c15:filteredLineSeries>
          </c:ext>
        </c:extLst>
      </c:lineChart>
      <c:catAx>
        <c:axId val="13505789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603951"/>
        <c:crosses val="autoZero"/>
        <c:auto val="1"/>
        <c:lblAlgn val="ctr"/>
        <c:lblOffset val="100"/>
        <c:noMultiLvlLbl val="0"/>
      </c:catAx>
      <c:valAx>
        <c:axId val="1350603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57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14139027217867E-2"/>
          <c:y val="5.471905016130775E-2"/>
          <c:w val="0.36819376604991805"/>
          <c:h val="0.62687472595468829"/>
        </c:manualLayout>
      </c:layout>
      <c:lineChart>
        <c:grouping val="standard"/>
        <c:varyColors val="0"/>
        <c:ser>
          <c:idx val="2"/>
          <c:order val="2"/>
          <c:tx>
            <c:strRef>
              <c:f>'Teachers-NonTeachers'!$D$3</c:f>
              <c:strCache>
                <c:ptCount val="1"/>
                <c:pt idx="0">
                  <c:v>GP</c:v>
                </c:pt>
              </c:strCache>
              <c:extLst xmlns:c15="http://schemas.microsoft.com/office/drawing/2012/chart"/>
            </c:strRef>
          </c:tx>
          <c:spPr>
            <a:ln w="38100" cap="rnd">
              <a:solidFill>
                <a:schemeClr val="tx1"/>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'Teachers-NonTeachers'!$D$13:$D$27</c:f>
              <c:numCache>
                <c:formatCode>0%</c:formatCode>
                <c:ptCount val="15"/>
                <c:pt idx="0">
                  <c:v>7.595958930072351E-2</c:v>
                </c:pt>
                <c:pt idx="1">
                  <c:v>7.7657102361685645E-2</c:v>
                </c:pt>
                <c:pt idx="2">
                  <c:v>7.9321654003988329E-2</c:v>
                </c:pt>
                <c:pt idx="3">
                  <c:v>8.0541226494388315E-2</c:v>
                </c:pt>
                <c:pt idx="4">
                  <c:v>8.1909125368755872E-2</c:v>
                </c:pt>
                <c:pt idx="5">
                  <c:v>8.3079255731166674E-2</c:v>
                </c:pt>
                <c:pt idx="6">
                  <c:v>8.4529558152182868E-2</c:v>
                </c:pt>
                <c:pt idx="7">
                  <c:v>8.5518400711966647E-2</c:v>
                </c:pt>
                <c:pt idx="8">
                  <c:v>8.6556685399739611E-2</c:v>
                </c:pt>
                <c:pt idx="9">
                  <c:v>8.7413682284885538E-2</c:v>
                </c:pt>
                <c:pt idx="10">
                  <c:v>8.7825700018128783E-2</c:v>
                </c:pt>
                <c:pt idx="11">
                  <c:v>8.8006987820755805E-2</c:v>
                </c:pt>
                <c:pt idx="12">
                  <c:v>8.7562008668853109E-2</c:v>
                </c:pt>
                <c:pt idx="13">
                  <c:v>8.7265355900917982E-2</c:v>
                </c:pt>
                <c:pt idx="14">
                  <c:v>8.6325955469123389E-2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133A-4D60-B610-089CE7370A61}"/>
            </c:ext>
          </c:extLst>
        </c:ser>
        <c:ser>
          <c:idx val="9"/>
          <c:order val="9"/>
          <c:tx>
            <c:strRef>
              <c:f>'Teachers-NonTeachers'!$K$3</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'Teachers-NonTeachers'!$K$13:$K$27</c:f>
              <c:numCache>
                <c:formatCode>0%</c:formatCode>
                <c:ptCount val="15"/>
                <c:pt idx="0">
                  <c:v>6.1551186017478152E-2</c:v>
                </c:pt>
                <c:pt idx="1">
                  <c:v>6.3339575530586764E-2</c:v>
                </c:pt>
                <c:pt idx="2">
                  <c:v>6.5230961298377035E-2</c:v>
                </c:pt>
                <c:pt idx="3">
                  <c:v>6.6969413233458175E-2</c:v>
                </c:pt>
                <c:pt idx="4">
                  <c:v>6.8314606741573039E-2</c:v>
                </c:pt>
                <c:pt idx="5">
                  <c:v>6.9506866416978771E-2</c:v>
                </c:pt>
                <c:pt idx="6">
                  <c:v>7.0786516853932585E-2</c:v>
                </c:pt>
                <c:pt idx="7">
                  <c:v>7.1507490636704113E-2</c:v>
                </c:pt>
                <c:pt idx="8">
                  <c:v>7.1669787765293383E-2</c:v>
                </c:pt>
                <c:pt idx="9">
                  <c:v>7.1379525593008739E-2</c:v>
                </c:pt>
                <c:pt idx="10">
                  <c:v>7.0658551810237197E-2</c:v>
                </c:pt>
                <c:pt idx="11">
                  <c:v>7.0000000000000007E-2</c:v>
                </c:pt>
                <c:pt idx="12">
                  <c:v>6.8467540574282143E-2</c:v>
                </c:pt>
                <c:pt idx="13">
                  <c:v>6.71629213483146E-2</c:v>
                </c:pt>
                <c:pt idx="14">
                  <c:v>6.551498127340824E-2</c:v>
                </c:pt>
              </c:numCache>
            </c:numRef>
          </c:val>
          <c:smooth val="0"/>
          <c:extLst xmlns:c15="http://schemas.microsoft.com/office/drawing/2012/chart">
            <c:ext xmlns:c16="http://schemas.microsoft.com/office/drawing/2014/chart" uri="{C3380CC4-5D6E-409C-BE32-E72D297353CC}">
              <c16:uniqueId val="{00000009-133A-4D60-B610-089CE7370A61}"/>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'Teachers-NonTeachers'!$B$13:$B$27</c15:sqref>
                        </c15:formulaRef>
                      </c:ext>
                    </c:extLst>
                    <c:numCache>
                      <c:formatCode>0%</c:formatCode>
                      <c:ptCount val="15"/>
                      <c:pt idx="0">
                        <c:v>5.3172130125888069E-2</c:v>
                      </c:pt>
                      <c:pt idx="1">
                        <c:v>5.6063816527483483E-2</c:v>
                      </c:pt>
                      <c:pt idx="2">
                        <c:v>5.8930574598030659E-2</c:v>
                      </c:pt>
                      <c:pt idx="3">
                        <c:v>6.1697619344384891E-2</c:v>
                      </c:pt>
                      <c:pt idx="4">
                        <c:v>6.3941169138726162E-2</c:v>
                      </c:pt>
                      <c:pt idx="5">
                        <c:v>6.5636295650006227E-2</c:v>
                      </c:pt>
                      <c:pt idx="6">
                        <c:v>6.7680418795961608E-2</c:v>
                      </c:pt>
                      <c:pt idx="7">
                        <c:v>6.8827122024180482E-2</c:v>
                      </c:pt>
                      <c:pt idx="8">
                        <c:v>6.8752337031035768E-2</c:v>
                      </c:pt>
                      <c:pt idx="9">
                        <c:v>6.8079272092733387E-2</c:v>
                      </c:pt>
                      <c:pt idx="10">
                        <c:v>6.6434002243549797E-2</c:v>
                      </c:pt>
                      <c:pt idx="11">
                        <c:v>6.5362084008475638E-2</c:v>
                      </c:pt>
                      <c:pt idx="12">
                        <c:v>6.2669824255266113E-2</c:v>
                      </c:pt>
                      <c:pt idx="13">
                        <c:v>6.0700486102455438E-2</c:v>
                      </c:pt>
                      <c:pt idx="14">
                        <c:v>5.8132868004487102E-2</c:v>
                      </c:pt>
                    </c:numCache>
                  </c:numRef>
                </c:val>
                <c:smooth val="0"/>
                <c:extLst>
                  <c:ext xmlns:c16="http://schemas.microsoft.com/office/drawing/2014/chart" uri="{C3380CC4-5D6E-409C-BE32-E72D297353CC}">
                    <c16:uniqueId val="{00000000-133A-4D60-B610-089CE7370A6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'Teachers-NonTeachers'!$C$13:$C$27</c15:sqref>
                        </c15:formulaRef>
                      </c:ext>
                    </c:extLst>
                    <c:numCache>
                      <c:formatCode>0%</c:formatCode>
                      <c:ptCount val="15"/>
                      <c:pt idx="0">
                        <c:v>7.0326291213484424E-2</c:v>
                      </c:pt>
                      <c:pt idx="1">
                        <c:v>7.2433232731621208E-2</c:v>
                      </c:pt>
                      <c:pt idx="2">
                        <c:v>7.3344342577301977E-2</c:v>
                      </c:pt>
                      <c:pt idx="3">
                        <c:v>7.5052673537953418E-2</c:v>
                      </c:pt>
                      <c:pt idx="4">
                        <c:v>7.5451284095438761E-2</c:v>
                      </c:pt>
                      <c:pt idx="5">
                        <c:v>7.7045726325380107E-2</c:v>
                      </c:pt>
                      <c:pt idx="6">
                        <c:v>7.7102670690735148E-2</c:v>
                      </c:pt>
                      <c:pt idx="7">
                        <c:v>7.7501281248220491E-2</c:v>
                      </c:pt>
                      <c:pt idx="8">
                        <c:v>7.7672114344285628E-2</c:v>
                      </c:pt>
                      <c:pt idx="9">
                        <c:v>7.7159615056090203E-2</c:v>
                      </c:pt>
                      <c:pt idx="10">
                        <c:v>7.6647115767894763E-2</c:v>
                      </c:pt>
                      <c:pt idx="11">
                        <c:v>7.5622117191503899E-2</c:v>
                      </c:pt>
                      <c:pt idx="12">
                        <c:v>7.3856841865497402E-2</c:v>
                      </c:pt>
                      <c:pt idx="13">
                        <c:v>7.26610101930414E-2</c:v>
                      </c:pt>
                      <c:pt idx="14">
                        <c:v>7.1180456693810151E-2</c:v>
                      </c:pt>
                    </c:numCache>
                  </c:numRef>
                </c:val>
                <c:smooth val="0"/>
                <c:extLst xmlns:c15="http://schemas.microsoft.com/office/drawing/2012/chart">
                  <c:ext xmlns:c16="http://schemas.microsoft.com/office/drawing/2014/chart" uri="{C3380CC4-5D6E-409C-BE32-E72D297353CC}">
                    <c16:uniqueId val="{00000001-133A-4D60-B610-089CE7370A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'Teachers-NonTeachers'!$E$13:$E$27</c15:sqref>
                        </c15:formulaRef>
                      </c:ext>
                    </c:extLst>
                    <c:numCache>
                      <c:formatCode>0%</c:formatCode>
                      <c:ptCount val="15"/>
                      <c:pt idx="0">
                        <c:v>5.9619718309859154E-2</c:v>
                      </c:pt>
                      <c:pt idx="1">
                        <c:v>6.1690140845070421E-2</c:v>
                      </c:pt>
                      <c:pt idx="2">
                        <c:v>6.367605633802817E-2</c:v>
                      </c:pt>
                      <c:pt idx="3">
                        <c:v>6.5436619718309857E-2</c:v>
                      </c:pt>
                      <c:pt idx="4">
                        <c:v>6.6563380281690135E-2</c:v>
                      </c:pt>
                      <c:pt idx="5">
                        <c:v>6.7507042253521124E-2</c:v>
                      </c:pt>
                      <c:pt idx="6">
                        <c:v>6.8760563380281692E-2</c:v>
                      </c:pt>
                      <c:pt idx="7">
                        <c:v>7.0098591549295777E-2</c:v>
                      </c:pt>
                      <c:pt idx="8">
                        <c:v>7.0845070422535211E-2</c:v>
                      </c:pt>
                      <c:pt idx="9">
                        <c:v>7.1211267605633802E-2</c:v>
                      </c:pt>
                      <c:pt idx="10">
                        <c:v>7.1507042253521128E-2</c:v>
                      </c:pt>
                      <c:pt idx="11">
                        <c:v>7.1915492957746477E-2</c:v>
                      </c:pt>
                      <c:pt idx="12">
                        <c:v>7.1478873239436622E-2</c:v>
                      </c:pt>
                      <c:pt idx="13">
                        <c:v>7.0999999999999994E-2</c:v>
                      </c:pt>
                      <c:pt idx="14">
                        <c:v>7.011267605633803E-2</c:v>
                      </c:pt>
                    </c:numCache>
                  </c:numRef>
                </c:val>
                <c:smooth val="0"/>
                <c:extLst xmlns:c15="http://schemas.microsoft.com/office/drawing/2012/chart">
                  <c:ext xmlns:c16="http://schemas.microsoft.com/office/drawing/2014/chart" uri="{C3380CC4-5D6E-409C-BE32-E72D297353CC}">
                    <c16:uniqueId val="{00000003-133A-4D60-B610-089CE7370A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'Teachers-NonTeachers'!$F$13:$F$27</c15:sqref>
                        </c15:formulaRef>
                      </c:ext>
                    </c:extLst>
                    <c:numCache>
                      <c:formatCode>0%</c:formatCode>
                      <c:ptCount val="15"/>
                      <c:pt idx="0">
                        <c:v>5.8532842927093438E-2</c:v>
                      </c:pt>
                      <c:pt idx="1">
                        <c:v>6.3406819053636307E-2</c:v>
                      </c:pt>
                      <c:pt idx="2">
                        <c:v>6.7129995261412098E-2</c:v>
                      </c:pt>
                      <c:pt idx="3">
                        <c:v>6.9928018593316335E-2</c:v>
                      </c:pt>
                      <c:pt idx="4">
                        <c:v>7.1304465554978907E-2</c:v>
                      </c:pt>
                      <c:pt idx="5">
                        <c:v>7.2929124263826528E-2</c:v>
                      </c:pt>
                      <c:pt idx="6">
                        <c:v>7.4666606494121893E-2</c:v>
                      </c:pt>
                      <c:pt idx="7">
                        <c:v>7.4373265338357739E-2</c:v>
                      </c:pt>
                      <c:pt idx="8">
                        <c:v>7.3380418349617532E-2</c:v>
                      </c:pt>
                      <c:pt idx="9">
                        <c:v>7.119164203353115E-2</c:v>
                      </c:pt>
                      <c:pt idx="10">
                        <c:v>6.9025430421734327E-2</c:v>
                      </c:pt>
                      <c:pt idx="11">
                        <c:v>6.6746395288489746E-2</c:v>
                      </c:pt>
                      <c:pt idx="12">
                        <c:v>6.2978089672134849E-2</c:v>
                      </c:pt>
                      <c:pt idx="13">
                        <c:v>6.0180066340230612E-2</c:v>
                      </c:pt>
                      <c:pt idx="14">
                        <c:v>5.6772795992508521E-2</c:v>
                      </c:pt>
                    </c:numCache>
                  </c:numRef>
                </c:val>
                <c:smooth val="0"/>
                <c:extLst xmlns:c15="http://schemas.microsoft.com/office/drawing/2012/chart">
                  <c:ext xmlns:c16="http://schemas.microsoft.com/office/drawing/2014/chart" uri="{C3380CC4-5D6E-409C-BE32-E72D297353CC}">
                    <c16:uniqueId val="{00000004-133A-4D60-B610-089CE7370A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'Teachers-NonTeachers'!$G$13:$G$27</c15:sqref>
                        </c15:formulaRef>
                      </c:ext>
                    </c:extLst>
                    <c:numCache>
                      <c:formatCode>0%</c:formatCode>
                      <c:ptCount val="15"/>
                      <c:pt idx="0">
                        <c:v>6.1205442079190146E-2</c:v>
                      </c:pt>
                      <c:pt idx="1">
                        <c:v>6.3646480238360198E-2</c:v>
                      </c:pt>
                      <c:pt idx="2">
                        <c:v>6.71285493771763E-2</c:v>
                      </c:pt>
                      <c:pt idx="3">
                        <c:v>6.974907563628531E-2</c:v>
                      </c:pt>
                      <c:pt idx="4">
                        <c:v>7.1723444735614025E-2</c:v>
                      </c:pt>
                      <c:pt idx="5">
                        <c:v>7.3446530495028181E-2</c:v>
                      </c:pt>
                      <c:pt idx="6">
                        <c:v>7.5385001974369092E-2</c:v>
                      </c:pt>
                      <c:pt idx="7">
                        <c:v>7.617474961410059E-2</c:v>
                      </c:pt>
                      <c:pt idx="8">
                        <c:v>7.5779875794234841E-2</c:v>
                      </c:pt>
                      <c:pt idx="9">
                        <c:v>7.4846537674552183E-2</c:v>
                      </c:pt>
                      <c:pt idx="10">
                        <c:v>7.3482428115015971E-2</c:v>
                      </c:pt>
                      <c:pt idx="11">
                        <c:v>7.2190113795455355E-2</c:v>
                      </c:pt>
                      <c:pt idx="12">
                        <c:v>7.0359335176077828E-2</c:v>
                      </c:pt>
                      <c:pt idx="13">
                        <c:v>6.8600351796675882E-2</c:v>
                      </c:pt>
                      <c:pt idx="14">
                        <c:v>6.6554187457371572E-2</c:v>
                      </c:pt>
                    </c:numCache>
                  </c:numRef>
                </c:val>
                <c:smooth val="0"/>
                <c:extLst xmlns:c15="http://schemas.microsoft.com/office/drawing/2012/chart">
                  <c:ext xmlns:c16="http://schemas.microsoft.com/office/drawing/2014/chart" uri="{C3380CC4-5D6E-409C-BE32-E72D297353CC}">
                    <c16:uniqueId val="{00000005-133A-4D60-B610-089CE7370A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'Teachers-NonTeachers'!$H$13:$H$27</c15:sqref>
                        </c15:formulaRef>
                      </c:ext>
                    </c:extLst>
                    <c:numCache>
                      <c:formatCode>0%</c:formatCode>
                      <c:ptCount val="15"/>
                      <c:pt idx="0">
                        <c:v>9.8751418842224742E-2</c:v>
                      </c:pt>
                      <c:pt idx="1">
                        <c:v>9.925589607768949E-2</c:v>
                      </c:pt>
                      <c:pt idx="2">
                        <c:v>9.9129776768823313E-2</c:v>
                      </c:pt>
                      <c:pt idx="3">
                        <c:v>9.9634254004288061E-2</c:v>
                      </c:pt>
                      <c:pt idx="4">
                        <c:v>0.10089544709294992</c:v>
                      </c:pt>
                      <c:pt idx="5">
                        <c:v>0.10203052087274561</c:v>
                      </c:pt>
                      <c:pt idx="6">
                        <c:v>0.10228275949047799</c:v>
                      </c:pt>
                      <c:pt idx="7">
                        <c:v>0.10354395257913987</c:v>
                      </c:pt>
                      <c:pt idx="8">
                        <c:v>0.10341783327027368</c:v>
                      </c:pt>
                      <c:pt idx="9">
                        <c:v>0.10543574221213267</c:v>
                      </c:pt>
                      <c:pt idx="10">
                        <c:v>0.1061924580653298</c:v>
                      </c:pt>
                      <c:pt idx="11">
                        <c:v>0.10568798082986505</c:v>
                      </c:pt>
                      <c:pt idx="12">
                        <c:v>0.10568798082986505</c:v>
                      </c:pt>
                      <c:pt idx="13">
                        <c:v>0.10581410013873124</c:v>
                      </c:pt>
                      <c:pt idx="14">
                        <c:v>0.1051835035944003</c:v>
                      </c:pt>
                    </c:numCache>
                  </c:numRef>
                </c:val>
                <c:smooth val="0"/>
                <c:extLst xmlns:c15="http://schemas.microsoft.com/office/drawing/2012/chart">
                  <c:ext xmlns:c16="http://schemas.microsoft.com/office/drawing/2014/chart" uri="{C3380CC4-5D6E-409C-BE32-E72D297353CC}">
                    <c16:uniqueId val="{00000006-133A-4D60-B610-089CE7370A6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'Teachers-NonTeachers'!$I$13:$I$27</c15:sqref>
                        </c15:formulaRef>
                      </c:ext>
                    </c:extLst>
                    <c:numCache>
                      <c:formatCode>0%</c:formatCode>
                      <c:ptCount val="15"/>
                      <c:pt idx="0">
                        <c:v>8.0589371546651092E-2</c:v>
                      </c:pt>
                      <c:pt idx="1">
                        <c:v>8.2880373747810071E-2</c:v>
                      </c:pt>
                      <c:pt idx="2">
                        <c:v>8.5306140784331339E-2</c:v>
                      </c:pt>
                      <c:pt idx="3">
                        <c:v>8.7776829432640049E-2</c:v>
                      </c:pt>
                      <c:pt idx="4">
                        <c:v>8.9304164233412697E-2</c:v>
                      </c:pt>
                      <c:pt idx="5">
                        <c:v>9.1101028704909937E-2</c:v>
                      </c:pt>
                      <c:pt idx="6">
                        <c:v>9.2313912223170563E-2</c:v>
                      </c:pt>
                      <c:pt idx="7">
                        <c:v>9.3706482188580922E-2</c:v>
                      </c:pt>
                      <c:pt idx="8">
                        <c:v>9.4290463141817535E-2</c:v>
                      </c:pt>
                      <c:pt idx="9">
                        <c:v>9.4919365706841563E-2</c:v>
                      </c:pt>
                      <c:pt idx="10">
                        <c:v>9.4155698306455232E-2</c:v>
                      </c:pt>
                      <c:pt idx="11">
                        <c:v>9.3796325412155782E-2</c:v>
                      </c:pt>
                      <c:pt idx="12">
                        <c:v>9.2987736399982035E-2</c:v>
                      </c:pt>
                      <c:pt idx="13">
                        <c:v>9.1819774493508824E-2</c:v>
                      </c:pt>
                      <c:pt idx="14">
                        <c:v>9.0022910022011585E-2</c:v>
                      </c:pt>
                    </c:numCache>
                  </c:numRef>
                </c:val>
                <c:smooth val="0"/>
                <c:extLst xmlns:c15="http://schemas.microsoft.com/office/drawing/2012/chart">
                  <c:ext xmlns:c16="http://schemas.microsoft.com/office/drawing/2014/chart" uri="{C3380CC4-5D6E-409C-BE32-E72D297353CC}">
                    <c16:uniqueId val="{00000007-133A-4D60-B610-089CE7370A6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'Teachers-NonTeachers'!$J$13:$J$27</c15:sqref>
                        </c15:formulaRef>
                      </c:ext>
                    </c:extLst>
                    <c:numCache>
                      <c:formatCode>0%</c:formatCode>
                      <c:ptCount val="15"/>
                      <c:pt idx="0">
                        <c:v>9.4714809000523287E-2</c:v>
                      </c:pt>
                      <c:pt idx="1">
                        <c:v>9.2586778301064016E-2</c:v>
                      </c:pt>
                      <c:pt idx="2">
                        <c:v>9.1923949066806204E-2</c:v>
                      </c:pt>
                      <c:pt idx="3">
                        <c:v>9.2028606314320596E-2</c:v>
                      </c:pt>
                      <c:pt idx="4">
                        <c:v>9.1923949066806204E-2</c:v>
                      </c:pt>
                      <c:pt idx="5">
                        <c:v>9.1854177568463286E-2</c:v>
                      </c:pt>
                      <c:pt idx="6">
                        <c:v>9.1993720565149137E-2</c:v>
                      </c:pt>
                      <c:pt idx="7">
                        <c:v>9.2342578056863772E-2</c:v>
                      </c:pt>
                      <c:pt idx="8">
                        <c:v>9.2691435548578407E-2</c:v>
                      </c:pt>
                      <c:pt idx="9">
                        <c:v>9.2482121053549624E-2</c:v>
                      </c:pt>
                      <c:pt idx="10">
                        <c:v>9.1784406070120353E-2</c:v>
                      </c:pt>
                      <c:pt idx="11">
                        <c:v>9.1121576835862556E-2</c:v>
                      </c:pt>
                      <c:pt idx="12">
                        <c:v>9.0388976103261812E-2</c:v>
                      </c:pt>
                      <c:pt idx="13">
                        <c:v>8.9307517878946446E-2</c:v>
                      </c:pt>
                      <c:pt idx="14">
                        <c:v>8.8679574393860108E-2</c:v>
                      </c:pt>
                    </c:numCache>
                  </c:numRef>
                </c:val>
                <c:smooth val="0"/>
                <c:extLst xmlns:c15="http://schemas.microsoft.com/office/drawing/2012/chart">
                  <c:ext xmlns:c16="http://schemas.microsoft.com/office/drawing/2014/chart" uri="{C3380CC4-5D6E-409C-BE32-E72D297353CC}">
                    <c16:uniqueId val="{00000008-133A-4D60-B610-089CE7370A6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'Teachers-NonTeachers'!$L$13:$L$27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133A-4D60-B610-089CE7370A6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'Teachers-NonTeachers'!$M$13:$M$27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133A-4D60-B610-089CE7370A6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'Teachers-NonTeachers'!$N$13:$N$27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133A-4D60-B610-089CE7370A6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'Teachers-NonTeachers'!$O$13:$O$27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133A-4D60-B610-089CE7370A6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'Teachers-NonTeachers'!$P$13:$P$27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133A-4D60-B610-089CE7370A6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'Teachers-NonTeachers'!$Q$13:$Q$27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133A-4D60-B610-089CE7370A6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'Teachers-NonTeachers'!$R$13:$R$27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133A-4D60-B610-089CE7370A6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'Teachers-NonTeachers'!$S$13:$S$27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133A-4D60-B610-089CE7370A6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'Teachers-NonTeachers'!$T$13:$T$27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133A-4D60-B610-089CE7370A6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'Teachers-NonTeachers'!$U$13:$U$27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133A-4D60-B610-089CE7370A61}"/>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noMultiLvlLbl val="0"/>
      </c:catAx>
      <c:valAx>
        <c:axId val="39834131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4708753658592E-2"/>
          <c:y val="6.7030962762298932E-2"/>
          <c:w val="0.89164211643332125"/>
          <c:h val="0.65021953232152263"/>
        </c:manualLayout>
      </c:layout>
      <c:lineChart>
        <c:grouping val="standard"/>
        <c:varyColors val="0"/>
        <c:ser>
          <c:idx val="2"/>
          <c:order val="2"/>
          <c:tx>
            <c:strRef>
              <c:f>'Teachers-NonTeachers'!$D$31</c:f>
              <c:strCache>
                <c:ptCount val="1"/>
                <c:pt idx="0">
                  <c:v>GP</c:v>
                </c:pt>
              </c:strCache>
              <c:extLst xmlns:c15="http://schemas.microsoft.com/office/drawing/2012/chart"/>
            </c:strRef>
          </c:tx>
          <c:spPr>
            <a:ln w="38100" cap="rnd">
              <a:solidFill>
                <a:schemeClr val="tx1"/>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'Teachers-NonTeachers'!$D$41:$D$55</c:f>
              <c:numCache>
                <c:formatCode>0%</c:formatCode>
                <c:ptCount val="15"/>
                <c:pt idx="0">
                  <c:v>6.8654861758310037E-2</c:v>
                </c:pt>
                <c:pt idx="1">
                  <c:v>7.3190431811121462E-2</c:v>
                </c:pt>
                <c:pt idx="2">
                  <c:v>7.6856166511338919E-2</c:v>
                </c:pt>
                <c:pt idx="3">
                  <c:v>8.1081081081081086E-2</c:v>
                </c:pt>
                <c:pt idx="4">
                  <c:v>8.4622553588070831E-2</c:v>
                </c:pt>
                <c:pt idx="5">
                  <c:v>8.8288288288288289E-2</c:v>
                </c:pt>
                <c:pt idx="6">
                  <c:v>9.2016154085119609E-2</c:v>
                </c:pt>
                <c:pt idx="7">
                  <c:v>9.5557626592109354E-2</c:v>
                </c:pt>
                <c:pt idx="8">
                  <c:v>9.9223361292326812E-2</c:v>
                </c:pt>
                <c:pt idx="9">
                  <c:v>0.10108729419074247</c:v>
                </c:pt>
                <c:pt idx="10">
                  <c:v>0.10251630941286113</c:v>
                </c:pt>
                <c:pt idx="11">
                  <c:v>0.10301335818577198</c:v>
                </c:pt>
                <c:pt idx="12">
                  <c:v>0.10146008077042559</c:v>
                </c:pt>
                <c:pt idx="13">
                  <c:v>9.9596147872009946E-2</c:v>
                </c:pt>
                <c:pt idx="14">
                  <c:v>9.630319975147561E-2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8D4F-4ADF-937A-ED601238A073}"/>
            </c:ext>
          </c:extLst>
        </c:ser>
        <c:ser>
          <c:idx val="9"/>
          <c:order val="9"/>
          <c:tx>
            <c:strRef>
              <c:f>'Teachers-NonTeachers'!$K$31</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'Teachers-NonTeachers'!$K$41:$K$55</c:f>
              <c:numCache>
                <c:formatCode>0%</c:formatCode>
                <c:ptCount val="15"/>
                <c:pt idx="0">
                  <c:v>7.1059963088786746E-2</c:v>
                </c:pt>
                <c:pt idx="1">
                  <c:v>7.5362352913517269E-2</c:v>
                </c:pt>
                <c:pt idx="2">
                  <c:v>7.9406129142225723E-2</c:v>
                </c:pt>
                <c:pt idx="3">
                  <c:v>8.4213990995544788E-2</c:v>
                </c:pt>
                <c:pt idx="4">
                  <c:v>8.8340053368442084E-2</c:v>
                </c:pt>
                <c:pt idx="5">
                  <c:v>9.2712974173905893E-2</c:v>
                </c:pt>
                <c:pt idx="6">
                  <c:v>9.7168181123558517E-2</c:v>
                </c:pt>
                <c:pt idx="7">
                  <c:v>0.10080052663132281</c:v>
                </c:pt>
                <c:pt idx="8">
                  <c:v>0.10312804899552128</c:v>
                </c:pt>
                <c:pt idx="9">
                  <c:v>0.10396266560086519</c:v>
                </c:pt>
                <c:pt idx="10">
                  <c:v>0.10362176586065429</c:v>
                </c:pt>
                <c:pt idx="11">
                  <c:v>0.10236396337091068</c:v>
                </c:pt>
                <c:pt idx="12">
                  <c:v>9.7638387661780443E-2</c:v>
                </c:pt>
                <c:pt idx="13">
                  <c:v>9.2759994827728079E-2</c:v>
                </c:pt>
                <c:pt idx="14">
                  <c:v>8.6635554667387649E-2</c:v>
                </c:pt>
              </c:numCache>
            </c:numRef>
          </c:val>
          <c:smooth val="1"/>
          <c:extLst xmlns:c15="http://schemas.microsoft.com/office/drawing/2012/chart">
            <c:ext xmlns:c16="http://schemas.microsoft.com/office/drawing/2014/chart" uri="{C3380CC4-5D6E-409C-BE32-E72D297353CC}">
              <c16:uniqueId val="{00000009-8D4F-4ADF-937A-ED601238A073}"/>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'Teachers-NonTeachers'!$B$41:$B$55</c15:sqref>
                        </c15:formulaRef>
                      </c:ext>
                    </c:extLst>
                    <c:numCache>
                      <c:formatCode>0%</c:formatCode>
                      <c:ptCount val="15"/>
                      <c:pt idx="0">
                        <c:v>7.0514227196254844E-2</c:v>
                      </c:pt>
                      <c:pt idx="1">
                        <c:v>7.3952161509765191E-2</c:v>
                      </c:pt>
                      <c:pt idx="2">
                        <c:v>7.7316948284690226E-2</c:v>
                      </c:pt>
                      <c:pt idx="3">
                        <c:v>8.1340062906883184E-2</c:v>
                      </c:pt>
                      <c:pt idx="4">
                        <c:v>8.5216882451905493E-2</c:v>
                      </c:pt>
                      <c:pt idx="5">
                        <c:v>9.0483505230049013E-2</c:v>
                      </c:pt>
                      <c:pt idx="6">
                        <c:v>9.6262160778289807E-2</c:v>
                      </c:pt>
                      <c:pt idx="7">
                        <c:v>0.10057786555482408</c:v>
                      </c:pt>
                      <c:pt idx="8">
                        <c:v>0.10138248847926268</c:v>
                      </c:pt>
                      <c:pt idx="9">
                        <c:v>0.10072416063199473</c:v>
                      </c:pt>
                      <c:pt idx="10">
                        <c:v>9.7651964011411019E-2</c:v>
                      </c:pt>
                      <c:pt idx="11">
                        <c:v>9.4799210006583284E-2</c:v>
                      </c:pt>
                      <c:pt idx="12">
                        <c:v>8.6606685685026705E-2</c:v>
                      </c:pt>
                      <c:pt idx="13">
                        <c:v>8.046229244385926E-2</c:v>
                      </c:pt>
                      <c:pt idx="14">
                        <c:v>7.307439104674128E-2</c:v>
                      </c:pt>
                    </c:numCache>
                  </c:numRef>
                </c:val>
                <c:smooth val="1"/>
                <c:extLst>
                  <c:ext xmlns:c16="http://schemas.microsoft.com/office/drawing/2014/chart" uri="{C3380CC4-5D6E-409C-BE32-E72D297353CC}">
                    <c16:uniqueId val="{00000000-8D4F-4ADF-937A-ED601238A07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'Teachers-NonTeachers'!$C$41:$C$55</c15:sqref>
                        </c15:formulaRef>
                      </c:ext>
                    </c:extLst>
                    <c:numCache>
                      <c:formatCode>0%</c:formatCode>
                      <c:ptCount val="15"/>
                      <c:pt idx="0">
                        <c:v>7.2790649989747797E-2</c:v>
                      </c:pt>
                      <c:pt idx="1">
                        <c:v>7.9147016608570847E-2</c:v>
                      </c:pt>
                      <c:pt idx="2">
                        <c:v>8.3657986467090426E-2</c:v>
                      </c:pt>
                      <c:pt idx="3">
                        <c:v>8.5708427311872046E-2</c:v>
                      </c:pt>
                      <c:pt idx="4">
                        <c:v>8.7143735903219194E-2</c:v>
                      </c:pt>
                      <c:pt idx="5">
                        <c:v>8.775886815665368E-2</c:v>
                      </c:pt>
                      <c:pt idx="6">
                        <c:v>8.878408857904449E-2</c:v>
                      </c:pt>
                      <c:pt idx="7">
                        <c:v>8.8579044494566328E-2</c:v>
                      </c:pt>
                      <c:pt idx="8">
                        <c:v>8.9194176748000814E-2</c:v>
                      </c:pt>
                      <c:pt idx="9">
                        <c:v>8.7553824072175518E-2</c:v>
                      </c:pt>
                      <c:pt idx="10">
                        <c:v>8.3657986467090426E-2</c:v>
                      </c:pt>
                      <c:pt idx="11">
                        <c:v>7.8736928439614523E-2</c:v>
                      </c:pt>
                      <c:pt idx="12">
                        <c:v>7.3405782243182283E-2</c:v>
                      </c:pt>
                      <c:pt idx="13">
                        <c:v>6.7869591962271894E-2</c:v>
                      </c:pt>
                      <c:pt idx="14">
                        <c:v>6.2743489850317816E-2</c:v>
                      </c:pt>
                    </c:numCache>
                  </c:numRef>
                </c:val>
                <c:smooth val="1"/>
                <c:extLst xmlns:c15="http://schemas.microsoft.com/office/drawing/2012/chart">
                  <c:ext xmlns:c16="http://schemas.microsoft.com/office/drawing/2014/chart" uri="{C3380CC4-5D6E-409C-BE32-E72D297353CC}">
                    <c16:uniqueId val="{00000001-8D4F-4ADF-937A-ED601238A07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'Teachers-NonTeachers'!$E$41:$E$55</c15:sqref>
                        </c15:formulaRef>
                      </c:ext>
                    </c:extLst>
                    <c:numCache>
                      <c:formatCode>0%</c:formatCode>
                      <c:ptCount val="15"/>
                      <c:pt idx="0">
                        <c:v>7.1269841269841275E-2</c:v>
                      </c:pt>
                      <c:pt idx="1">
                        <c:v>7.5396825396825393E-2</c:v>
                      </c:pt>
                      <c:pt idx="2">
                        <c:v>7.8148148148148147E-2</c:v>
                      </c:pt>
                      <c:pt idx="3">
                        <c:v>8.1851851851851856E-2</c:v>
                      </c:pt>
                      <c:pt idx="4">
                        <c:v>8.4920634920634924E-2</c:v>
                      </c:pt>
                      <c:pt idx="5">
                        <c:v>8.7513227513227515E-2</c:v>
                      </c:pt>
                      <c:pt idx="6">
                        <c:v>9.026455026455027E-2</c:v>
                      </c:pt>
                      <c:pt idx="7">
                        <c:v>9.3544973544973542E-2</c:v>
                      </c:pt>
                      <c:pt idx="8">
                        <c:v>9.5185185185185192E-2</c:v>
                      </c:pt>
                      <c:pt idx="9">
                        <c:v>9.5978835978835983E-2</c:v>
                      </c:pt>
                      <c:pt idx="10">
                        <c:v>9.6190476190476187E-2</c:v>
                      </c:pt>
                      <c:pt idx="11">
                        <c:v>9.6984126984126978E-2</c:v>
                      </c:pt>
                      <c:pt idx="12">
                        <c:v>9.4338624338624333E-2</c:v>
                      </c:pt>
                      <c:pt idx="13">
                        <c:v>9.1904761904761906E-2</c:v>
                      </c:pt>
                      <c:pt idx="14">
                        <c:v>8.8201058201058197E-2</c:v>
                      </c:pt>
                    </c:numCache>
                  </c:numRef>
                </c:val>
                <c:smooth val="1"/>
                <c:extLst xmlns:c15="http://schemas.microsoft.com/office/drawing/2012/chart">
                  <c:ext xmlns:c16="http://schemas.microsoft.com/office/drawing/2014/chart" uri="{C3380CC4-5D6E-409C-BE32-E72D297353CC}">
                    <c16:uniqueId val="{00000003-8D4F-4ADF-937A-ED601238A07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'Teachers-NonTeachers'!$F$41:$F$55</c15:sqref>
                        </c15:formulaRef>
                      </c:ext>
                    </c:extLst>
                    <c:numCache>
                      <c:formatCode>0%</c:formatCode>
                      <c:ptCount val="15"/>
                      <c:pt idx="0">
                        <c:v>7.8886578886578892E-2</c:v>
                      </c:pt>
                      <c:pt idx="1">
                        <c:v>8.1774081774081769E-2</c:v>
                      </c:pt>
                      <c:pt idx="2">
                        <c:v>8.5816585816585814E-2</c:v>
                      </c:pt>
                      <c:pt idx="3">
                        <c:v>9.3208593208593205E-2</c:v>
                      </c:pt>
                      <c:pt idx="4">
                        <c:v>9.7944097944097946E-2</c:v>
                      </c:pt>
                      <c:pt idx="5">
                        <c:v>0.10395010395010396</c:v>
                      </c:pt>
                      <c:pt idx="6">
                        <c:v>0.11168861168861169</c:v>
                      </c:pt>
                      <c:pt idx="7">
                        <c:v>0.11307461307461307</c:v>
                      </c:pt>
                      <c:pt idx="8">
                        <c:v>0.11503811503811504</c:v>
                      </c:pt>
                      <c:pt idx="9">
                        <c:v>0.11342111342111343</c:v>
                      </c:pt>
                      <c:pt idx="10">
                        <c:v>0.11226611226611227</c:v>
                      </c:pt>
                      <c:pt idx="11">
                        <c:v>0.10810810810810811</c:v>
                      </c:pt>
                      <c:pt idx="12">
                        <c:v>9.7020097020097021E-2</c:v>
                      </c:pt>
                      <c:pt idx="13">
                        <c:v>8.8242088242088249E-2</c:v>
                      </c:pt>
                      <c:pt idx="14">
                        <c:v>7.7038577038577041E-2</c:v>
                      </c:pt>
                    </c:numCache>
                  </c:numRef>
                </c:val>
                <c:smooth val="1"/>
                <c:extLst xmlns:c15="http://schemas.microsoft.com/office/drawing/2012/chart">
                  <c:ext xmlns:c16="http://schemas.microsoft.com/office/drawing/2014/chart" uri="{C3380CC4-5D6E-409C-BE32-E72D297353CC}">
                    <c16:uniqueId val="{00000004-8D4F-4ADF-937A-ED601238A07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'Teachers-NonTeachers'!$G$41:$G$55</c15:sqref>
                        </c15:formulaRef>
                      </c:ext>
                    </c:extLst>
                    <c:numCache>
                      <c:formatCode>0%</c:formatCode>
                      <c:ptCount val="15"/>
                      <c:pt idx="0">
                        <c:v>7.0878062207541975E-2</c:v>
                      </c:pt>
                      <c:pt idx="1">
                        <c:v>7.445637214423341E-2</c:v>
                      </c:pt>
                      <c:pt idx="2">
                        <c:v>7.9273327828241119E-2</c:v>
                      </c:pt>
                      <c:pt idx="3">
                        <c:v>8.4503165428020915E-2</c:v>
                      </c:pt>
                      <c:pt idx="4">
                        <c:v>8.90448665015139E-2</c:v>
                      </c:pt>
                      <c:pt idx="5">
                        <c:v>9.3861822185521609E-2</c:v>
                      </c:pt>
                      <c:pt idx="6">
                        <c:v>9.7440132122213044E-2</c:v>
                      </c:pt>
                      <c:pt idx="7">
                        <c:v>9.9366914395816131E-2</c:v>
                      </c:pt>
                      <c:pt idx="8">
                        <c:v>9.991742361684558E-2</c:v>
                      </c:pt>
                      <c:pt idx="9">
                        <c:v>9.8816405174786681E-2</c:v>
                      </c:pt>
                      <c:pt idx="10">
                        <c:v>9.5513349848609957E-2</c:v>
                      </c:pt>
                      <c:pt idx="11">
                        <c:v>9.1935039911918523E-2</c:v>
                      </c:pt>
                      <c:pt idx="12">
                        <c:v>8.4916047343793002E-2</c:v>
                      </c:pt>
                      <c:pt idx="13">
                        <c:v>7.8998073217726394E-2</c:v>
                      </c:pt>
                      <c:pt idx="14">
                        <c:v>7.1428571428571425E-2</c:v>
                      </c:pt>
                    </c:numCache>
                  </c:numRef>
                </c:val>
                <c:smooth val="1"/>
                <c:extLst xmlns:c15="http://schemas.microsoft.com/office/drawing/2012/chart">
                  <c:ext xmlns:c16="http://schemas.microsoft.com/office/drawing/2014/chart" uri="{C3380CC4-5D6E-409C-BE32-E72D297353CC}">
                    <c16:uniqueId val="{00000005-8D4F-4ADF-937A-ED601238A0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'Teachers-NonTeachers'!$H$41:$H$55</c15:sqref>
                        </c15:formulaRef>
                      </c:ext>
                    </c:extLst>
                    <c:numCache>
                      <c:formatCode>0%</c:formatCode>
                      <c:ptCount val="15"/>
                      <c:pt idx="0">
                        <c:v>8.109261630388391E-2</c:v>
                      </c:pt>
                      <c:pt idx="1">
                        <c:v>8.6641058472044383E-2</c:v>
                      </c:pt>
                      <c:pt idx="2">
                        <c:v>9.1762697396500212E-2</c:v>
                      </c:pt>
                      <c:pt idx="3">
                        <c:v>9.5603926589842084E-2</c:v>
                      </c:pt>
                      <c:pt idx="4">
                        <c:v>9.9445155783183956E-2</c:v>
                      </c:pt>
                      <c:pt idx="5">
                        <c:v>0.10499359795134443</c:v>
                      </c:pt>
                      <c:pt idx="6">
                        <c:v>0.107981220657277</c:v>
                      </c:pt>
                      <c:pt idx="7">
                        <c:v>0.11011523687580026</c:v>
                      </c:pt>
                      <c:pt idx="8">
                        <c:v>0.11438326931284677</c:v>
                      </c:pt>
                      <c:pt idx="9">
                        <c:v>0.11481007255655143</c:v>
                      </c:pt>
                      <c:pt idx="10">
                        <c:v>0.11566367904396073</c:v>
                      </c:pt>
                      <c:pt idx="11">
                        <c:v>0.11438326931284677</c:v>
                      </c:pt>
                      <c:pt idx="12">
                        <c:v>0.11224925309432351</c:v>
                      </c:pt>
                      <c:pt idx="13">
                        <c:v>0.10840802390098164</c:v>
                      </c:pt>
                      <c:pt idx="14">
                        <c:v>0.10542040119504908</c:v>
                      </c:pt>
                    </c:numCache>
                  </c:numRef>
                </c:val>
                <c:smooth val="1"/>
                <c:extLst xmlns:c15="http://schemas.microsoft.com/office/drawing/2012/chart">
                  <c:ext xmlns:c16="http://schemas.microsoft.com/office/drawing/2014/chart" uri="{C3380CC4-5D6E-409C-BE32-E72D297353CC}">
                    <c16:uniqueId val="{00000006-8D4F-4ADF-937A-ED601238A0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'Teachers-NonTeachers'!$I$31</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'Teachers-NonTeachers'!$I$41:$I$55</c15:sqref>
                        </c15:formulaRef>
                      </c:ext>
                    </c:extLst>
                    <c:numCache>
                      <c:formatCode>0%</c:formatCode>
                      <c:ptCount val="15"/>
                      <c:pt idx="0">
                        <c:v>7.2324482814790689E-2</c:v>
                      </c:pt>
                      <c:pt idx="1">
                        <c:v>7.818863007004398E-2</c:v>
                      </c:pt>
                      <c:pt idx="2">
                        <c:v>8.2586740511483958E-2</c:v>
                      </c:pt>
                      <c:pt idx="3">
                        <c:v>8.6984850952923923E-2</c:v>
                      </c:pt>
                      <c:pt idx="4">
                        <c:v>9.1545854373676488E-2</c:v>
                      </c:pt>
                      <c:pt idx="5">
                        <c:v>9.8061573546180156E-2</c:v>
                      </c:pt>
                      <c:pt idx="6">
                        <c:v>0.10457729271868382</c:v>
                      </c:pt>
                      <c:pt idx="7">
                        <c:v>0.1089754031601238</c:v>
                      </c:pt>
                      <c:pt idx="8">
                        <c:v>0.11060433295324971</c:v>
                      </c:pt>
                      <c:pt idx="9">
                        <c:v>0.11190747678775045</c:v>
                      </c:pt>
                      <c:pt idx="10">
                        <c:v>0.11207036976706304</c:v>
                      </c:pt>
                      <c:pt idx="11">
                        <c:v>0.10978986805668675</c:v>
                      </c:pt>
                      <c:pt idx="12">
                        <c:v>0.1031112559048705</c:v>
                      </c:pt>
                      <c:pt idx="13">
                        <c:v>9.7410001628929793E-2</c:v>
                      </c:pt>
                      <c:pt idx="14">
                        <c:v>9.2034533311614264E-2</c:v>
                      </c:pt>
                    </c:numCache>
                  </c:numRef>
                </c:val>
                <c:smooth val="1"/>
                <c:extLst xmlns:c15="http://schemas.microsoft.com/office/drawing/2012/chart">
                  <c:ext xmlns:c16="http://schemas.microsoft.com/office/drawing/2014/chart" uri="{C3380CC4-5D6E-409C-BE32-E72D297353CC}">
                    <c16:uniqueId val="{00000007-8D4F-4ADF-937A-ED601238A0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'Teachers-NonTeachers'!$J$31</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'Teachers-NonTeachers'!$J$41:$J$55</c15:sqref>
                        </c15:formulaRef>
                      </c:ext>
                    </c:extLst>
                    <c:numCache>
                      <c:formatCode>0%</c:formatCode>
                      <c:ptCount val="15"/>
                      <c:pt idx="0">
                        <c:v>9.6197183098591543E-2</c:v>
                      </c:pt>
                      <c:pt idx="1">
                        <c:v>9.7323943661971835E-2</c:v>
                      </c:pt>
                      <c:pt idx="2">
                        <c:v>9.943661971830986E-2</c:v>
                      </c:pt>
                      <c:pt idx="3">
                        <c:v>0.10225352112676056</c:v>
                      </c:pt>
                      <c:pt idx="4">
                        <c:v>0.10380281690140845</c:v>
                      </c:pt>
                      <c:pt idx="5">
                        <c:v>0.10394366197183098</c:v>
                      </c:pt>
                      <c:pt idx="6">
                        <c:v>0.10408450704225353</c:v>
                      </c:pt>
                      <c:pt idx="7">
                        <c:v>0.10450704225352113</c:v>
                      </c:pt>
                      <c:pt idx="8">
                        <c:v>0.10408450704225353</c:v>
                      </c:pt>
                      <c:pt idx="9">
                        <c:v>0.10281690140845071</c:v>
                      </c:pt>
                      <c:pt idx="10">
                        <c:v>9.9718309859154933E-2</c:v>
                      </c:pt>
                      <c:pt idx="11">
                        <c:v>9.6197183098591543E-2</c:v>
                      </c:pt>
                      <c:pt idx="12">
                        <c:v>9.2394366197183095E-2</c:v>
                      </c:pt>
                      <c:pt idx="13">
                        <c:v>8.9436619718309865E-2</c:v>
                      </c:pt>
                      <c:pt idx="14">
                        <c:v>8.4788732394366198E-2</c:v>
                      </c:pt>
                    </c:numCache>
                  </c:numRef>
                </c:val>
                <c:smooth val="1"/>
                <c:extLst xmlns:c15="http://schemas.microsoft.com/office/drawing/2012/chart">
                  <c:ext xmlns:c16="http://schemas.microsoft.com/office/drawing/2014/chart" uri="{C3380CC4-5D6E-409C-BE32-E72D297353CC}">
                    <c16:uniqueId val="{00000008-8D4F-4ADF-937A-ED601238A0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'Teachers-NonTeachers'!$L$31</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'Teachers-NonTeachers'!$L$41:$L$55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8D4F-4ADF-937A-ED601238A0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'Teachers-NonTeachers'!$M$31</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'Teachers-NonTeachers'!$M$41:$M$55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8D4F-4ADF-937A-ED601238A0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'Teachers-NonTeachers'!$N$31</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'Teachers-NonTeachers'!$N$41:$N$55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8D4F-4ADF-937A-ED601238A07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'Teachers-NonTeachers'!$O$31</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'Teachers-NonTeachers'!$O$41:$O$55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8D4F-4ADF-937A-ED601238A07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'Teachers-NonTeachers'!$P$31</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'Teachers-NonTeachers'!$P$41:$P$55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8D4F-4ADF-937A-ED601238A07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'Teachers-NonTeachers'!$Q$31</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'Teachers-NonTeachers'!$Q$41:$Q$55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8D4F-4ADF-937A-ED601238A07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'Teachers-NonTeachers'!$R$31</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'Teachers-NonTeachers'!$R$41:$R$55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8D4F-4ADF-937A-ED601238A07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'Teachers-NonTeachers'!$S$31</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'Teachers-NonTeachers'!$S$41:$S$55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8D4F-4ADF-937A-ED601238A07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'Teachers-NonTeachers'!$T$31</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'Teachers-NonTeachers'!$T$41:$T$55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8D4F-4ADF-937A-ED601238A07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'Teachers-NonTeachers'!$U$31</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'Teachers-NonTeachers'!$U$41:$U$55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8D4F-4ADF-937A-ED601238A073}"/>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tickMarkSkip val="2"/>
        <c:noMultiLvlLbl val="0"/>
      </c:catAx>
      <c:valAx>
        <c:axId val="39834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'Ages 7-18'!$B$58:$B$66</cx:f>
        <cx:lvl ptCount="9">
          <cx:pt idx="0">KN</cx:pt>
          <cx:pt idx="1">FS</cx:pt>
          <cx:pt idx="2">EC</cx:pt>
          <cx:pt idx="3">NC</cx:pt>
          <cx:pt idx="4">NW</cx:pt>
          <cx:pt idx="5">MP</cx:pt>
          <cx:pt idx="6">LP</cx:pt>
          <cx:pt idx="7">WC</cx:pt>
          <cx:pt idx="8">GP</cx:pt>
        </cx:lvl>
      </cx:strDim>
      <cx:numDim type="val">
        <cx:f>'Ages 7-18'!$E$58:$E$66</cx:f>
        <cx:lvl ptCount="9" formatCode="0.0">
          <cx:pt idx="0">-25.668900000000022</cx:pt>
          <cx:pt idx="1">-32.661600000000092</cx:pt>
          <cx:pt idx="2">-236.83819999999972</cx:pt>
          <cx:pt idx="3">3.6480999999999768</cx:pt>
          <cx:pt idx="4">36.792699999999954</cx:pt>
          <cx:pt idx="5">65.134200000000192</cx:pt>
          <cx:pt idx="6">104.73849999999953</cx:pt>
          <cx:pt idx="7">197.93009999999964</cx:pt>
          <cx:pt idx="8">682.35070000000019</cx:pt>
        </cx:lvl>
      </cx:numDim>
    </cx:data>
  </cx:chartData>
  <cx:chart>
    <cx:title pos="t" align="ctr" overlay="0">
      <cx:tx>
        <cx:txData>
          <cx:v>Projected change in school-aged population (in thousands) from 2021 to 2030</cx:v>
        </cx:txData>
      </cx:tx>
      <cx:txPr>
        <a:bodyPr vertOverflow="overflow" horzOverflow="overflow" wrap="square" lIns="0" tIns="0" rIns="0" bIns="0"/>
        <a:lstStyle/>
        <a:p>
          <a:pPr algn="ctr" rtl="0">
            <a:defRPr sz="2200" b="0" i="0">
              <a:solidFill>
                <a:srgbClr val="595959"/>
              </a:solidFill>
              <a:latin typeface="Calibri" panose="020F0502020204030204" pitchFamily="34" charset="0"/>
              <a:ea typeface="Calibri" panose="020F0502020204030204" pitchFamily="34" charset="0"/>
              <a:cs typeface="Calibri" panose="020F0502020204030204" pitchFamily="34" charset="0"/>
            </a:defRPr>
          </a:pPr>
          <a:r>
            <a:rPr lang="en-US" sz="2200" dirty="0"/>
            <a:t>Projected change in school-aged population (in thousands) from 2021 to 2030</a:t>
          </a:r>
        </a:p>
      </cx:txPr>
    </cx:title>
    <cx:plotArea>
      <cx:plotAreaRegion>
        <cx:series layoutId="waterfall" uniqueId="{58728D28-812E-470F-937B-E3BEC1DB5EEC}">
          <cx:spPr>
            <a:ln w="9525">
              <a:solidFill>
                <a:schemeClr val="bg1">
                  <a:lumMod val="85000"/>
                </a:schemeClr>
              </a:solidFill>
            </a:ln>
          </cx:spPr>
          <cx:dataLabels>
            <cx:numFmt formatCode="0" sourceLinked="0"/>
            <cx:txPr>
              <a:bodyPr spcFirstLastPara="1" vertOverflow="ellipsis" horzOverflow="overflow" wrap="square" lIns="0" tIns="0" rIns="0" bIns="0" anchor="ctr" anchorCtr="1"/>
              <a:lstStyle/>
              <a:p>
                <a:pPr algn="ctr" rtl="0">
                  <a:defRPr sz="1800"/>
                </a:pPr>
                <a:endParaRPr lang="en-US" sz="1800" b="0" i="0" u="none" strike="noStrike" baseline="0">
                  <a:solidFill>
                    <a:prstClr val="black">
                      <a:lumMod val="65000"/>
                      <a:lumOff val="35000"/>
                    </a:prstClr>
                  </a:solidFill>
                  <a:latin typeface="Calibri" panose="020F0502020204030204"/>
                </a:endParaRPr>
              </a:p>
            </cx:txPr>
            <cx:visibility seriesName="0" categoryName="0" value="1"/>
            <cx:separator>, </cx:separator>
          </cx:dataLabels>
          <cx:dataId val="0"/>
          <cx:layoutPr>
            <cx:subtotals/>
          </cx:layoutPr>
        </cx:series>
      </cx:plotAreaRegion>
      <cx:axis id="0">
        <cx:catScaling gapWidth="0.300000012"/>
        <cx:tickLabels/>
        <cx:txPr>
          <a:bodyPr vertOverflow="overflow" horzOverflow="overflow" wrap="square" lIns="0" tIns="0" rIns="0" bIns="0"/>
          <a:lstStyle/>
          <a:p>
            <a:pPr algn="ctr" rtl="0">
              <a:defRPr sz="18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800"/>
          </a:p>
        </cx:txPr>
      </cx:axis>
      <cx:axis id="1">
        <cx:valScaling min="-400"/>
        <cx:tickLabels/>
        <cx:numFmt formatCode="0" sourceLinked="0"/>
        <cx:txPr>
          <a:bodyPr vertOverflow="overflow" horzOverflow="overflow" wrap="square" lIns="0" tIns="0" rIns="0" bIns="0"/>
          <a:lstStyle/>
          <a:p>
            <a:pPr algn="ctr" rtl="0">
              <a:defRPr sz="18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800"/>
          </a:p>
        </cx:txPr>
      </cx:axis>
    </cx:plotArea>
  </cx:chart>
  <cx:spPr>
    <a:ln>
      <a:noFill/>
    </a:ln>
  </cx:spPr>
  <cx:fmtOvrs>
    <cx:fmtOvr idx="0">
      <cx:spPr>
        <a:solidFill>
          <a:srgbClr val="92D050"/>
        </a:solidFill>
      </cx:spPr>
    </cx:fmtOvr>
    <cx:fmtOvr idx="2">
      <cx:spPr>
        <a:solidFill>
          <a:schemeClr val="bg1">
            <a:lumMod val="50000"/>
          </a:schemeClr>
        </a:solidFill>
      </cx:spPr>
    </cx:fmtOvr>
    <cx:fmtOvr idx="1">
      <cx:spPr>
        <a:solidFill>
          <a:schemeClr val="accent1"/>
        </a:solidFill>
      </cx:spPr>
    </cx:fmtOvr>
  </cx:fmtOvrs>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0.296</cdr:x>
      <cdr:y>0.02312</cdr:y>
    </cdr:from>
    <cdr:to>
      <cdr:x>0.69032</cdr:x>
      <cdr:y>0.23118</cdr:y>
    </cdr:to>
    <cdr:sp macro="" textlink="">
      <cdr:nvSpPr>
        <cdr:cNvPr id="2" name="Rectangle: Rounded Corners 1">
          <a:extLst xmlns:a="http://schemas.openxmlformats.org/drawingml/2006/main">
            <a:ext uri="{FF2B5EF4-FFF2-40B4-BE49-F238E27FC236}">
              <a16:creationId xmlns:a16="http://schemas.microsoft.com/office/drawing/2014/main" id="{2033AAB6-A25B-E329-1A82-4A253CDD70B6}"/>
            </a:ext>
          </a:extLst>
        </cdr:cNvPr>
        <cdr:cNvSpPr/>
      </cdr:nvSpPr>
      <cdr:spPr>
        <a:xfrm xmlns:a="http://schemas.openxmlformats.org/drawingml/2006/main">
          <a:off x="3112623" y="89217"/>
          <a:ext cx="4146556" cy="803046"/>
        </a:xfrm>
        <a:prstGeom xmlns:a="http://schemas.openxmlformats.org/drawingml/2006/main" prst="roundRect">
          <a:avLst>
            <a:gd name="adj" fmla="val 23516"/>
          </a:avLst>
        </a:prstGeom>
        <a:solidFill xmlns:a="http://schemas.openxmlformats.org/drawingml/2006/main">
          <a:schemeClr val="bg1"/>
        </a:solidFill>
        <a:ln xmlns:a="http://schemas.openxmlformats.org/drawingml/2006/main" w="9525" cap="flat" cmpd="sng" algn="ctr">
          <a:no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2"/>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accent2"/>
              </a:solidFill>
              <a:latin typeface="+mn-lt"/>
              <a:ea typeface="+mn-ea"/>
              <a:cs typeface="+mn-cs"/>
            </a:defRPr>
          </a:lvl1pPr>
          <a:lvl2pPr marL="457200" algn="l" defTabSz="914400" rtl="0" eaLnBrk="1" latinLnBrk="0" hangingPunct="1">
            <a:defRPr sz="1800" kern="1200">
              <a:solidFill>
                <a:schemeClr val="accent2"/>
              </a:solidFill>
              <a:latin typeface="+mn-lt"/>
              <a:ea typeface="+mn-ea"/>
              <a:cs typeface="+mn-cs"/>
            </a:defRPr>
          </a:lvl2pPr>
          <a:lvl3pPr marL="914400" algn="l" defTabSz="914400" rtl="0" eaLnBrk="1" latinLnBrk="0" hangingPunct="1">
            <a:defRPr sz="1800" kern="1200">
              <a:solidFill>
                <a:schemeClr val="accent2"/>
              </a:solidFill>
              <a:latin typeface="+mn-lt"/>
              <a:ea typeface="+mn-ea"/>
              <a:cs typeface="+mn-cs"/>
            </a:defRPr>
          </a:lvl3pPr>
          <a:lvl4pPr marL="1371600" algn="l" defTabSz="914400" rtl="0" eaLnBrk="1" latinLnBrk="0" hangingPunct="1">
            <a:defRPr sz="1800" kern="1200">
              <a:solidFill>
                <a:schemeClr val="accent2"/>
              </a:solidFill>
              <a:latin typeface="+mn-lt"/>
              <a:ea typeface="+mn-ea"/>
              <a:cs typeface="+mn-cs"/>
            </a:defRPr>
          </a:lvl4pPr>
          <a:lvl5pPr marL="1828800" algn="l" defTabSz="914400" rtl="0" eaLnBrk="1" latinLnBrk="0" hangingPunct="1">
            <a:defRPr sz="1800" kern="1200">
              <a:solidFill>
                <a:schemeClr val="accent2"/>
              </a:solidFill>
              <a:latin typeface="+mn-lt"/>
              <a:ea typeface="+mn-ea"/>
              <a:cs typeface="+mn-cs"/>
            </a:defRPr>
          </a:lvl5pPr>
          <a:lvl6pPr marL="2286000" algn="l" defTabSz="914400" rtl="0" eaLnBrk="1" latinLnBrk="0" hangingPunct="1">
            <a:defRPr sz="1800" kern="1200">
              <a:solidFill>
                <a:schemeClr val="accent2"/>
              </a:solidFill>
              <a:latin typeface="+mn-lt"/>
              <a:ea typeface="+mn-ea"/>
              <a:cs typeface="+mn-cs"/>
            </a:defRPr>
          </a:lvl6pPr>
          <a:lvl7pPr marL="2743200" algn="l" defTabSz="914400" rtl="0" eaLnBrk="1" latinLnBrk="0" hangingPunct="1">
            <a:defRPr sz="1800" kern="1200">
              <a:solidFill>
                <a:schemeClr val="accent2"/>
              </a:solidFill>
              <a:latin typeface="+mn-lt"/>
              <a:ea typeface="+mn-ea"/>
              <a:cs typeface="+mn-cs"/>
            </a:defRPr>
          </a:lvl7pPr>
          <a:lvl8pPr marL="3200400" algn="l" defTabSz="914400" rtl="0" eaLnBrk="1" latinLnBrk="0" hangingPunct="1">
            <a:defRPr sz="1800" kern="1200">
              <a:solidFill>
                <a:schemeClr val="accent2"/>
              </a:solidFill>
              <a:latin typeface="+mn-lt"/>
              <a:ea typeface="+mn-ea"/>
              <a:cs typeface="+mn-cs"/>
            </a:defRPr>
          </a:lvl8pPr>
          <a:lvl9pPr marL="3657600" algn="l" defTabSz="914400" rtl="0" eaLnBrk="1" latinLnBrk="0" hangingPunct="1">
            <a:defRPr sz="1800" kern="1200">
              <a:solidFill>
                <a:schemeClr val="accent2"/>
              </a:solidFill>
              <a:latin typeface="+mn-lt"/>
              <a:ea typeface="+mn-ea"/>
              <a:cs typeface="+mn-cs"/>
            </a:defRPr>
          </a:lvl9pPr>
        </a:lstStyle>
        <a:p xmlns:a="http://schemas.openxmlformats.org/drawingml/2006/main">
          <a:pPr algn="ctr"/>
          <a:r>
            <a:rPr lang="en-ZA" sz="2000" dirty="0">
              <a:solidFill>
                <a:schemeClr val="accent6"/>
              </a:solidFill>
            </a:rPr>
            <a:t>A </a:t>
          </a:r>
          <a:r>
            <a:rPr lang="en-ZA" sz="2000" b="1" dirty="0">
              <a:solidFill>
                <a:schemeClr val="accent6"/>
              </a:solidFill>
            </a:rPr>
            <a:t>flatter age distribution is expected in 2030, </a:t>
          </a:r>
          <a:r>
            <a:rPr lang="en-ZA" sz="2000" dirty="0">
              <a:solidFill>
                <a:schemeClr val="accent6"/>
              </a:solidFill>
            </a:rPr>
            <a:t>with higher proportion of younger educators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A0505-3850-476F-A779-D8E80B1B502A}" type="datetimeFigureOut">
              <a:rPr lang="en-ZA" smtClean="0"/>
              <a:t>2023/10/25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20B58-5038-4992-A144-8E7E7557D001}" type="slidenum">
              <a:rPr lang="en-ZA" smtClean="0"/>
              <a:t>‹#›</a:t>
            </a:fld>
            <a:endParaRPr lang="en-ZA"/>
          </a:p>
        </p:txBody>
      </p:sp>
    </p:spTree>
    <p:extLst>
      <p:ext uri="{BB962C8B-B14F-4D97-AF65-F5344CB8AC3E}">
        <p14:creationId xmlns:p14="http://schemas.microsoft.com/office/powerpoint/2010/main" val="198613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5562ac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55562ac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55562ac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12</a:t>
            </a:fld>
            <a:endParaRPr lang="en-GB"/>
          </a:p>
        </p:txBody>
      </p:sp>
    </p:spTree>
    <p:extLst>
      <p:ext uri="{BB962C8B-B14F-4D97-AF65-F5344CB8AC3E}">
        <p14:creationId xmlns:p14="http://schemas.microsoft.com/office/powerpoint/2010/main" val="366849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13</a:t>
            </a:fld>
            <a:endParaRPr lang="en-GB"/>
          </a:p>
        </p:txBody>
      </p:sp>
    </p:spTree>
    <p:extLst>
      <p:ext uri="{BB962C8B-B14F-4D97-AF65-F5344CB8AC3E}">
        <p14:creationId xmlns:p14="http://schemas.microsoft.com/office/powerpoint/2010/main" val="424391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14</a:t>
            </a:fld>
            <a:endParaRPr lang="en-GB"/>
          </a:p>
        </p:txBody>
      </p:sp>
    </p:spTree>
    <p:extLst>
      <p:ext uri="{BB962C8B-B14F-4D97-AF65-F5344CB8AC3E}">
        <p14:creationId xmlns:p14="http://schemas.microsoft.com/office/powerpoint/2010/main" val="409845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15</a:t>
            </a:fld>
            <a:endParaRPr lang="en-GB"/>
          </a:p>
        </p:txBody>
      </p:sp>
    </p:spTree>
    <p:extLst>
      <p:ext uri="{BB962C8B-B14F-4D97-AF65-F5344CB8AC3E}">
        <p14:creationId xmlns:p14="http://schemas.microsoft.com/office/powerpoint/2010/main" val="346839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16</a:t>
            </a:fld>
            <a:endParaRPr lang="en-GB"/>
          </a:p>
        </p:txBody>
      </p:sp>
    </p:spTree>
    <p:extLst>
      <p:ext uri="{BB962C8B-B14F-4D97-AF65-F5344CB8AC3E}">
        <p14:creationId xmlns:p14="http://schemas.microsoft.com/office/powerpoint/2010/main" val="61978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17</a:t>
            </a:fld>
            <a:endParaRPr lang="en-GB"/>
          </a:p>
        </p:txBody>
      </p:sp>
    </p:spTree>
    <p:extLst>
      <p:ext uri="{BB962C8B-B14F-4D97-AF65-F5344CB8AC3E}">
        <p14:creationId xmlns:p14="http://schemas.microsoft.com/office/powerpoint/2010/main" val="86683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18</a:t>
            </a:fld>
            <a:endParaRPr lang="en-GB"/>
          </a:p>
        </p:txBody>
      </p:sp>
    </p:spTree>
    <p:extLst>
      <p:ext uri="{BB962C8B-B14F-4D97-AF65-F5344CB8AC3E}">
        <p14:creationId xmlns:p14="http://schemas.microsoft.com/office/powerpoint/2010/main" val="289351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19</a:t>
            </a:fld>
            <a:endParaRPr lang="en-GB"/>
          </a:p>
        </p:txBody>
      </p:sp>
    </p:spTree>
    <p:extLst>
      <p:ext uri="{BB962C8B-B14F-4D97-AF65-F5344CB8AC3E}">
        <p14:creationId xmlns:p14="http://schemas.microsoft.com/office/powerpoint/2010/main" val="58275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20</a:t>
            </a:fld>
            <a:endParaRPr lang="en-GB"/>
          </a:p>
        </p:txBody>
      </p:sp>
    </p:spTree>
    <p:extLst>
      <p:ext uri="{BB962C8B-B14F-4D97-AF65-F5344CB8AC3E}">
        <p14:creationId xmlns:p14="http://schemas.microsoft.com/office/powerpoint/2010/main" val="2982826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21</a:t>
            </a:fld>
            <a:endParaRPr lang="en-GB"/>
          </a:p>
        </p:txBody>
      </p:sp>
    </p:spTree>
    <p:extLst>
      <p:ext uri="{BB962C8B-B14F-4D97-AF65-F5344CB8AC3E}">
        <p14:creationId xmlns:p14="http://schemas.microsoft.com/office/powerpoint/2010/main" val="335720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5562ac931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5562ac931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55562ac931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 ratio: </a:t>
            </a:r>
            <a:r>
              <a:rPr lang="en-GB" dirty="0">
                <a:sym typeface="Wingdings" panose="05000000000000000000" pitchFamily="2" charset="2"/>
              </a:rPr>
              <a:t> </a:t>
            </a:r>
            <a:r>
              <a:rPr lang="en-GB" dirty="0"/>
              <a:t>POS 1 to 12 over eds in </a:t>
            </a:r>
            <a:r>
              <a:rPr lang="en-GB" dirty="0" err="1"/>
              <a:t>Persal</a:t>
            </a:r>
            <a:r>
              <a:rPr lang="en-GB" dirty="0"/>
              <a:t> (with a few exclusions). </a:t>
            </a:r>
            <a:r>
              <a:rPr lang="en-GB" dirty="0">
                <a:sym typeface="Wingdings" panose="05000000000000000000" pitchFamily="2" charset="2"/>
              </a:rPr>
              <a:t> H</a:t>
            </a:r>
            <a:r>
              <a:rPr lang="en-GB" dirty="0"/>
              <a:t>istorical worsening, has pushed some 400,000 across 40-threshold. </a:t>
            </a:r>
            <a:r>
              <a:rPr lang="en-GB" dirty="0">
                <a:sym typeface="Wingdings" panose="05000000000000000000" pitchFamily="2" charset="2"/>
              </a:rPr>
              <a:t> </a:t>
            </a:r>
            <a:r>
              <a:rPr lang="en-GB" dirty="0"/>
              <a:t>Move from 29.8 to 31.6 pushes 360,000 grades 1 to 3 learners beyond the 40 limit. </a:t>
            </a:r>
          </a:p>
          <a:p>
            <a:r>
              <a:rPr lang="en-GB" dirty="0"/>
              <a:t>Newly graduated teachers: </a:t>
            </a:r>
            <a:r>
              <a:rPr lang="en-GB" dirty="0">
                <a:sym typeface="Wingdings" panose="05000000000000000000" pitchFamily="2" charset="2"/>
              </a:rPr>
              <a:t> </a:t>
            </a:r>
            <a:r>
              <a:rPr lang="en-GB" dirty="0"/>
              <a:t>The 31,000 is a dramatic increase, was half this in 2014. This rise is arguably a second time we’ve misunderstood demand. </a:t>
            </a:r>
            <a:r>
              <a:rPr lang="en-GB" dirty="0">
                <a:sym typeface="Wingdings" panose="05000000000000000000" pitchFamily="2" charset="2"/>
              </a:rPr>
              <a:t> </a:t>
            </a:r>
            <a:r>
              <a:rPr lang="en-GB" dirty="0"/>
              <a:t>Number rises by around 10% for all scenarios if reserve pool effects removed. </a:t>
            </a:r>
            <a:r>
              <a:rPr lang="en-GB" dirty="0">
                <a:sym typeface="Wingdings" panose="05000000000000000000" pitchFamily="2" charset="2"/>
              </a:rPr>
              <a:t> </a:t>
            </a:r>
            <a:r>
              <a:rPr lang="en-US" dirty="0"/>
              <a:t>Annual real % increase in total cost 2022-2030: 1.8% is IMF projection for 2024. </a:t>
            </a:r>
          </a:p>
          <a:p>
            <a:r>
              <a:rPr lang="en-US" dirty="0"/>
              <a:t>To conclude: All this in important </a:t>
            </a:r>
            <a:r>
              <a:rPr lang="en-US" dirty="0" err="1"/>
              <a:t>i.t.o.</a:t>
            </a:r>
            <a:r>
              <a:rPr lang="en-US" dirty="0"/>
              <a:t> (1) understanding unit cost trend (provincial planners will look beyond Treasury manuals); (2) bringing about a more long-term demand-focused debate around education service delivery (central bargaining will consider trade-offs). </a:t>
            </a:r>
          </a:p>
          <a:p>
            <a:endParaRPr lang="en-GB" dirty="0"/>
          </a:p>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22</a:t>
            </a:fld>
            <a:endParaRPr lang="en-GB"/>
          </a:p>
        </p:txBody>
      </p:sp>
    </p:spTree>
    <p:extLst>
      <p:ext uri="{BB962C8B-B14F-4D97-AF65-F5344CB8AC3E}">
        <p14:creationId xmlns:p14="http://schemas.microsoft.com/office/powerpoint/2010/main" val="439416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5562ac931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g255562ac93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120B58-5038-4992-A144-8E7E7557D001}" type="slidenum">
              <a:rPr lang="en-ZA" smtClean="0"/>
              <a:t>46</a:t>
            </a:fld>
            <a:endParaRPr lang="en-ZA"/>
          </a:p>
        </p:txBody>
      </p:sp>
    </p:spTree>
    <p:extLst>
      <p:ext uri="{BB962C8B-B14F-4D97-AF65-F5344CB8AC3E}">
        <p14:creationId xmlns:p14="http://schemas.microsoft.com/office/powerpoint/2010/main" val="957414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55562ac931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55562ac931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255562ac931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extLst>
      <p:ext uri="{BB962C8B-B14F-4D97-AF65-F5344CB8AC3E}">
        <p14:creationId xmlns:p14="http://schemas.microsoft.com/office/powerpoint/2010/main" val="1890256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120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120B58-5038-4992-A144-8E7E7557D001}" type="slidenum">
              <a:rPr lang="en-ZA" smtClean="0"/>
              <a:t>65</a:t>
            </a:fld>
            <a:endParaRPr lang="en-ZA"/>
          </a:p>
        </p:txBody>
      </p:sp>
    </p:spTree>
    <p:extLst>
      <p:ext uri="{BB962C8B-B14F-4D97-AF65-F5344CB8AC3E}">
        <p14:creationId xmlns:p14="http://schemas.microsoft.com/office/powerpoint/2010/main" val="4020877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62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99" name="Google Shape;899;p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75</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55562ac931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55562ac931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g255562ac931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spTree>
    <p:extLst>
      <p:ext uri="{BB962C8B-B14F-4D97-AF65-F5344CB8AC3E}">
        <p14:creationId xmlns:p14="http://schemas.microsoft.com/office/powerpoint/2010/main" val="32116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55562ac93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55562ac931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55562ac931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6</a:t>
            </a:fld>
            <a:endParaRPr lang="en-GB"/>
          </a:p>
        </p:txBody>
      </p:sp>
    </p:spTree>
    <p:extLst>
      <p:ext uri="{BB962C8B-B14F-4D97-AF65-F5344CB8AC3E}">
        <p14:creationId xmlns:p14="http://schemas.microsoft.com/office/powerpoint/2010/main" val="56354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7</a:t>
            </a:fld>
            <a:endParaRPr lang="en-GB"/>
          </a:p>
        </p:txBody>
      </p:sp>
    </p:spTree>
    <p:extLst>
      <p:ext uri="{BB962C8B-B14F-4D97-AF65-F5344CB8AC3E}">
        <p14:creationId xmlns:p14="http://schemas.microsoft.com/office/powerpoint/2010/main" val="100669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8</a:t>
            </a:fld>
            <a:endParaRPr lang="en-GB"/>
          </a:p>
        </p:txBody>
      </p:sp>
    </p:spTree>
    <p:extLst>
      <p:ext uri="{BB962C8B-B14F-4D97-AF65-F5344CB8AC3E}">
        <p14:creationId xmlns:p14="http://schemas.microsoft.com/office/powerpoint/2010/main" val="315267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9</a:t>
            </a:fld>
            <a:endParaRPr lang="en-GB"/>
          </a:p>
        </p:txBody>
      </p:sp>
    </p:spTree>
    <p:extLst>
      <p:ext uri="{BB962C8B-B14F-4D97-AF65-F5344CB8AC3E}">
        <p14:creationId xmlns:p14="http://schemas.microsoft.com/office/powerpoint/2010/main" val="307919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10</a:t>
            </a:fld>
            <a:endParaRPr lang="en-GB"/>
          </a:p>
        </p:txBody>
      </p:sp>
    </p:spTree>
    <p:extLst>
      <p:ext uri="{BB962C8B-B14F-4D97-AF65-F5344CB8AC3E}">
        <p14:creationId xmlns:p14="http://schemas.microsoft.com/office/powerpoint/2010/main" val="325861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C35A60-1AF7-4930-9B62-A69BEE5957F8}" type="slidenum">
              <a:rPr lang="en-GB" smtClean="0"/>
              <a:t>11</a:t>
            </a:fld>
            <a:endParaRPr lang="en-GB"/>
          </a:p>
        </p:txBody>
      </p:sp>
    </p:spTree>
    <p:extLst>
      <p:ext uri="{BB962C8B-B14F-4D97-AF65-F5344CB8AC3E}">
        <p14:creationId xmlns:p14="http://schemas.microsoft.com/office/powerpoint/2010/main" val="3140002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9C07-DCA9-8BDF-3BFF-37E6C65544E0}"/>
              </a:ext>
            </a:extLst>
          </p:cNvPr>
          <p:cNvSpPr>
            <a:spLocks noGrp="1"/>
          </p:cNvSpPr>
          <p:nvPr>
            <p:ph type="ctrTitle"/>
          </p:nvPr>
        </p:nvSpPr>
        <p:spPr>
          <a:xfrm>
            <a:off x="2194560" y="1214438"/>
            <a:ext cx="9144000" cy="2951796"/>
          </a:xfrm>
        </p:spPr>
        <p:txBody>
          <a:bodyPr anchor="b"/>
          <a:lstStyle>
            <a:lvl1pPr algn="ctr">
              <a:defRPr sz="6000" b="1"/>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D9C396CD-5816-2A47-4281-CEC0FAE6D611}"/>
              </a:ext>
            </a:extLst>
          </p:cNvPr>
          <p:cNvSpPr>
            <a:spLocks noGrp="1"/>
          </p:cNvSpPr>
          <p:nvPr>
            <p:ph type="subTitle" idx="1"/>
          </p:nvPr>
        </p:nvSpPr>
        <p:spPr>
          <a:xfrm>
            <a:off x="2194560" y="4166234"/>
            <a:ext cx="9144000" cy="1091565"/>
          </a:xfrm>
        </p:spPr>
        <p:txBody>
          <a:bodyPr/>
          <a:lstStyle>
            <a:lvl1pPr marL="0" indent="0" algn="ctr">
              <a:buNone/>
              <a:defRPr sz="2400">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A73E4A28-4828-B24B-1F85-86229947BBC7}"/>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5" name="Footer Placeholder 4">
            <a:extLst>
              <a:ext uri="{FF2B5EF4-FFF2-40B4-BE49-F238E27FC236}">
                <a16:creationId xmlns:a16="http://schemas.microsoft.com/office/drawing/2014/main" id="{6722789E-C3BF-15AE-A5B4-AACB0BE5CFB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7E52AD-22BF-0567-E5A7-DAB134A87295}"/>
              </a:ext>
            </a:extLst>
          </p:cNvPr>
          <p:cNvSpPr>
            <a:spLocks noGrp="1"/>
          </p:cNvSpPr>
          <p:nvPr>
            <p:ph type="sldNum" sz="quarter" idx="12"/>
          </p:nvPr>
        </p:nvSpPr>
        <p:spPr/>
        <p:txBody>
          <a:bodyPr/>
          <a:lstStyle/>
          <a:p>
            <a:fld id="{A72DB16F-9CDB-404A-AECC-C811CF02C89F}" type="slidenum">
              <a:rPr lang="en-ZA" smtClean="0"/>
              <a:t>‹#›</a:t>
            </a:fld>
            <a:endParaRPr lang="en-ZA"/>
          </a:p>
        </p:txBody>
      </p:sp>
      <p:pic>
        <p:nvPicPr>
          <p:cNvPr id="7" name="Picture 6" descr="Powerpoint1.png">
            <a:extLst>
              <a:ext uri="{FF2B5EF4-FFF2-40B4-BE49-F238E27FC236}">
                <a16:creationId xmlns:a16="http://schemas.microsoft.com/office/drawing/2014/main" id="{49490AE6-23D9-9C45-CF25-B426E50468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252"/>
          <a:stretch/>
        </p:blipFill>
        <p:spPr>
          <a:xfrm>
            <a:off x="0" y="20836"/>
            <a:ext cx="2438398" cy="6837164"/>
          </a:xfrm>
          <a:prstGeom prst="rect">
            <a:avLst/>
          </a:prstGeom>
        </p:spPr>
      </p:pic>
      <p:pic>
        <p:nvPicPr>
          <p:cNvPr id="8" name="Picture 7">
            <a:extLst>
              <a:ext uri="{FF2B5EF4-FFF2-40B4-BE49-F238E27FC236}">
                <a16:creationId xmlns:a16="http://schemas.microsoft.com/office/drawing/2014/main" id="{7561752A-7DC0-F189-01B6-3DD546F985B0}"/>
              </a:ext>
            </a:extLst>
          </p:cNvPr>
          <p:cNvPicPr>
            <a:picLocks noChangeAspect="1"/>
          </p:cNvPicPr>
          <p:nvPr userDrawn="1"/>
        </p:nvPicPr>
        <p:blipFill>
          <a:blip r:embed="rId3"/>
          <a:stretch>
            <a:fillRect/>
          </a:stretch>
        </p:blipFill>
        <p:spPr>
          <a:xfrm>
            <a:off x="8851013" y="5742097"/>
            <a:ext cx="2554838" cy="792000"/>
          </a:xfrm>
          <a:prstGeom prst="rect">
            <a:avLst/>
          </a:prstGeom>
        </p:spPr>
      </p:pic>
      <p:pic>
        <p:nvPicPr>
          <p:cNvPr id="10" name="Picture 9">
            <a:extLst>
              <a:ext uri="{FF2B5EF4-FFF2-40B4-BE49-F238E27FC236}">
                <a16:creationId xmlns:a16="http://schemas.microsoft.com/office/drawing/2014/main" id="{92117833-A197-8B70-DB00-ACA1390F60E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597" t="5639" r="-309" b="12790"/>
          <a:stretch/>
        </p:blipFill>
        <p:spPr>
          <a:xfrm>
            <a:off x="5436461" y="5742097"/>
            <a:ext cx="2652835" cy="792000"/>
          </a:xfrm>
          <a:prstGeom prst="rect">
            <a:avLst/>
          </a:prstGeom>
        </p:spPr>
      </p:pic>
      <p:pic>
        <p:nvPicPr>
          <p:cNvPr id="11" name="Picture 10">
            <a:extLst>
              <a:ext uri="{FF2B5EF4-FFF2-40B4-BE49-F238E27FC236}">
                <a16:creationId xmlns:a16="http://schemas.microsoft.com/office/drawing/2014/main" id="{EDCC59E6-5E14-0FAB-6B4F-4DDE1B8943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58" t="4389" r="59717" b="2811"/>
          <a:stretch/>
        </p:blipFill>
        <p:spPr>
          <a:xfrm>
            <a:off x="2704865" y="5742097"/>
            <a:ext cx="1969880" cy="792000"/>
          </a:xfrm>
          <a:prstGeom prst="rect">
            <a:avLst/>
          </a:prstGeom>
        </p:spPr>
      </p:pic>
    </p:spTree>
    <p:extLst>
      <p:ext uri="{BB962C8B-B14F-4D97-AF65-F5344CB8AC3E}">
        <p14:creationId xmlns:p14="http://schemas.microsoft.com/office/powerpoint/2010/main" val="377009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A3AE-8106-7956-85BA-CD230BAB842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E3E6BB7-9813-2AC7-95A3-AF0EB87252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6B379B6-450F-B3AB-C51A-390A77888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065028F-4F86-256F-B8A7-8AE89A0F1174}"/>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6" name="Footer Placeholder 5">
            <a:extLst>
              <a:ext uri="{FF2B5EF4-FFF2-40B4-BE49-F238E27FC236}">
                <a16:creationId xmlns:a16="http://schemas.microsoft.com/office/drawing/2014/main" id="{9C5F40A3-07B2-F148-DB84-0F293EB51AC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57651F7-9015-C355-B76E-8D514C88AB93}"/>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2" name="Group 11">
            <a:extLst>
              <a:ext uri="{FF2B5EF4-FFF2-40B4-BE49-F238E27FC236}">
                <a16:creationId xmlns:a16="http://schemas.microsoft.com/office/drawing/2014/main" id="{31F8C07A-C926-146F-E694-991FFA190450}"/>
              </a:ext>
            </a:extLst>
          </p:cNvPr>
          <p:cNvGrpSpPr/>
          <p:nvPr userDrawn="1"/>
        </p:nvGrpSpPr>
        <p:grpSpPr>
          <a:xfrm>
            <a:off x="701038" y="1466243"/>
            <a:ext cx="919944" cy="182880"/>
            <a:chOff x="701039" y="1581150"/>
            <a:chExt cx="540001" cy="239237"/>
          </a:xfrm>
        </p:grpSpPr>
        <p:cxnSp>
          <p:nvCxnSpPr>
            <p:cNvPr id="13" name="Straight Connector 12">
              <a:extLst>
                <a:ext uri="{FF2B5EF4-FFF2-40B4-BE49-F238E27FC236}">
                  <a16:creationId xmlns:a16="http://schemas.microsoft.com/office/drawing/2014/main" id="{654DCDC9-D416-AD21-684E-DA092FC12A2D}"/>
                </a:ext>
              </a:extLst>
            </p:cNvPr>
            <p:cNvCxnSpPr>
              <a:cxnSpLocks/>
            </p:cNvCxnSpPr>
            <p:nvPr userDrawn="1"/>
          </p:nvCxnSpPr>
          <p:spPr>
            <a:xfrm flipV="1">
              <a:off x="701040" y="1820386"/>
              <a:ext cx="540000" cy="1"/>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2EF819-6C19-C418-4436-0E3A42180D9E}"/>
                </a:ext>
              </a:extLst>
            </p:cNvPr>
            <p:cNvCxnSpPr>
              <a:cxnSpLocks/>
            </p:cNvCxnSpPr>
            <p:nvPr userDrawn="1"/>
          </p:nvCxnSpPr>
          <p:spPr>
            <a:xfrm>
              <a:off x="701040" y="1700768"/>
              <a:ext cx="396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084C8F-B39C-88BA-B03D-BFC38F18674C}"/>
                </a:ext>
              </a:extLst>
            </p:cNvPr>
            <p:cNvCxnSpPr>
              <a:cxnSpLocks/>
            </p:cNvCxnSpPr>
            <p:nvPr userDrawn="1"/>
          </p:nvCxnSpPr>
          <p:spPr>
            <a:xfrm>
              <a:off x="701039" y="1581150"/>
              <a:ext cx="252000" cy="0"/>
            </a:xfrm>
            <a:prstGeom prst="line">
              <a:avLst/>
            </a:prstGeom>
            <a:ln w="6985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253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44BDCB-B602-7B21-153A-40A498FF8913}"/>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3" name="Footer Placeholder 2">
            <a:extLst>
              <a:ext uri="{FF2B5EF4-FFF2-40B4-BE49-F238E27FC236}">
                <a16:creationId xmlns:a16="http://schemas.microsoft.com/office/drawing/2014/main" id="{6D7D4539-A0DD-8E92-0923-C37A3C87F6F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355F802-717C-54BA-2979-0F1CB0476CF4}"/>
              </a:ext>
            </a:extLst>
          </p:cNvPr>
          <p:cNvSpPr>
            <a:spLocks noGrp="1"/>
          </p:cNvSpPr>
          <p:nvPr>
            <p:ph type="sldNum" sz="quarter" idx="12"/>
          </p:nvPr>
        </p:nvSpPr>
        <p:spPr/>
        <p:txBody>
          <a:bodyPr/>
          <a:lstStyle/>
          <a:p>
            <a:fld id="{A72DB16F-9CDB-404A-AECC-C811CF02C89F}" type="slidenum">
              <a:rPr lang="en-ZA" smtClean="0"/>
              <a:t>‹#›</a:t>
            </a:fld>
            <a:endParaRPr lang="en-ZA"/>
          </a:p>
        </p:txBody>
      </p:sp>
      <p:sp>
        <p:nvSpPr>
          <p:cNvPr id="5" name="Rectangle 4">
            <a:extLst>
              <a:ext uri="{FF2B5EF4-FFF2-40B4-BE49-F238E27FC236}">
                <a16:creationId xmlns:a16="http://schemas.microsoft.com/office/drawing/2014/main" id="{84C8C7E9-1842-D740-0510-E76094246A5C}"/>
              </a:ext>
            </a:extLst>
          </p:cNvPr>
          <p:cNvSpPr/>
          <p:nvPr userDrawn="1"/>
        </p:nvSpPr>
        <p:spPr>
          <a:xfrm>
            <a:off x="548640" y="1432560"/>
            <a:ext cx="1310640" cy="62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1232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8C7E9-1842-D740-0510-E76094246A5C}"/>
              </a:ext>
            </a:extLst>
          </p:cNvPr>
          <p:cNvSpPr/>
          <p:nvPr userDrawn="1"/>
        </p:nvSpPr>
        <p:spPr>
          <a:xfrm>
            <a:off x="548640" y="1432560"/>
            <a:ext cx="1310640" cy="62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9B96E8A1-CB0A-9A88-BE7C-5BB5D8C46F43}"/>
              </a:ext>
            </a:extLst>
          </p:cNvPr>
          <p:cNvSpPr/>
          <p:nvPr userDrawn="1"/>
        </p:nvSpPr>
        <p:spPr>
          <a:xfrm>
            <a:off x="0" y="0"/>
            <a:ext cx="121920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Date Placeholder 1">
            <a:extLst>
              <a:ext uri="{FF2B5EF4-FFF2-40B4-BE49-F238E27FC236}">
                <a16:creationId xmlns:a16="http://schemas.microsoft.com/office/drawing/2014/main" id="{7544BDCB-B602-7B21-153A-40A498FF8913}"/>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2023/10/25</a:t>
            </a:fld>
            <a:endParaRPr lang="en-ZA"/>
          </a:p>
        </p:txBody>
      </p:sp>
      <p:sp>
        <p:nvSpPr>
          <p:cNvPr id="3" name="Footer Placeholder 2">
            <a:extLst>
              <a:ext uri="{FF2B5EF4-FFF2-40B4-BE49-F238E27FC236}">
                <a16:creationId xmlns:a16="http://schemas.microsoft.com/office/drawing/2014/main" id="{6D7D4539-A0DD-8E92-0923-C37A3C87F6FD}"/>
              </a:ext>
            </a:extLst>
          </p:cNvPr>
          <p:cNvSpPr>
            <a:spLocks noGrp="1"/>
          </p:cNvSpPr>
          <p:nvPr>
            <p:ph type="ftr" sz="quarter" idx="11"/>
          </p:nvPr>
        </p:nvSpPr>
        <p:spPr/>
        <p:txBody>
          <a:bodyPr/>
          <a:lstStyle>
            <a:lvl1pPr>
              <a:defRPr>
                <a:solidFill>
                  <a:schemeClr val="bg1"/>
                </a:solidFill>
              </a:defRPr>
            </a:lvl1pPr>
          </a:lstStyle>
          <a:p>
            <a:endParaRPr lang="en-ZA"/>
          </a:p>
        </p:txBody>
      </p:sp>
      <p:sp>
        <p:nvSpPr>
          <p:cNvPr id="4" name="Slide Number Placeholder 3">
            <a:extLst>
              <a:ext uri="{FF2B5EF4-FFF2-40B4-BE49-F238E27FC236}">
                <a16:creationId xmlns:a16="http://schemas.microsoft.com/office/drawing/2014/main" id="{7355F802-717C-54BA-2979-0F1CB0476CF4}"/>
              </a:ext>
            </a:extLst>
          </p:cNvPr>
          <p:cNvSpPr>
            <a:spLocks noGrp="1"/>
          </p:cNvSpPr>
          <p:nvPr>
            <p:ph type="sldNum" sz="quarter" idx="12"/>
          </p:nvPr>
        </p:nvSpPr>
        <p:spPr/>
        <p:txBody>
          <a:bodyPr/>
          <a:lstStyle>
            <a:lvl1pPr>
              <a:defRPr>
                <a:solidFill>
                  <a:schemeClr val="bg1"/>
                </a:solidFill>
              </a:defRPr>
            </a:lvl1pPr>
          </a:lstStyle>
          <a:p>
            <a:fld id="{A72DB16F-9CDB-404A-AECC-C811CF02C89F}" type="slidenum">
              <a:rPr lang="en-ZA" smtClean="0"/>
              <a:pPr/>
              <a:t>‹#›</a:t>
            </a:fld>
            <a:endParaRPr lang="en-ZA"/>
          </a:p>
        </p:txBody>
      </p:sp>
    </p:spTree>
    <p:extLst>
      <p:ext uri="{BB962C8B-B14F-4D97-AF65-F5344CB8AC3E}">
        <p14:creationId xmlns:p14="http://schemas.microsoft.com/office/powerpoint/2010/main" val="406279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869D-8E89-6455-B5F5-4B06084BF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E631AB1-2CCA-EFCE-E276-7C3C428E5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2FE7A72-4DC6-5FAB-5F8C-F885FDEF6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78F01-872E-3D61-FAF6-E7970B94A14F}"/>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6" name="Footer Placeholder 5">
            <a:extLst>
              <a:ext uri="{FF2B5EF4-FFF2-40B4-BE49-F238E27FC236}">
                <a16:creationId xmlns:a16="http://schemas.microsoft.com/office/drawing/2014/main" id="{93C86A80-1456-1366-4BC0-AC5087DD932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C319039-6746-98F2-8F6A-8DB71A29BA6C}"/>
              </a:ext>
            </a:extLst>
          </p:cNvPr>
          <p:cNvSpPr>
            <a:spLocks noGrp="1"/>
          </p:cNvSpPr>
          <p:nvPr>
            <p:ph type="sldNum" sz="quarter" idx="12"/>
          </p:nvPr>
        </p:nvSpPr>
        <p:spPr/>
        <p:txBody>
          <a:bodyPr/>
          <a:lstStyle/>
          <a:p>
            <a:fld id="{A72DB16F-9CDB-404A-AECC-C811CF02C89F}" type="slidenum">
              <a:rPr lang="en-ZA" smtClean="0"/>
              <a:t>‹#›</a:t>
            </a:fld>
            <a:endParaRPr lang="en-ZA"/>
          </a:p>
        </p:txBody>
      </p:sp>
    </p:spTree>
    <p:extLst>
      <p:ext uri="{BB962C8B-B14F-4D97-AF65-F5344CB8AC3E}">
        <p14:creationId xmlns:p14="http://schemas.microsoft.com/office/powerpoint/2010/main" val="312205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7FCF-29EE-EA5C-2E33-2B9D063BD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3BC22FD-3F69-FE09-FC68-67DC0E106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ED13597-03A6-5D5F-CA48-52EB17A34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E41C9-8C34-0663-FF38-B5E0D64F05C8}"/>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6" name="Footer Placeholder 5">
            <a:extLst>
              <a:ext uri="{FF2B5EF4-FFF2-40B4-BE49-F238E27FC236}">
                <a16:creationId xmlns:a16="http://schemas.microsoft.com/office/drawing/2014/main" id="{6A42B6E3-6C01-505F-5A12-64F46AAC61F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EC92917-C4D0-CCE6-E8DF-B88DE93EF1B4}"/>
              </a:ext>
            </a:extLst>
          </p:cNvPr>
          <p:cNvSpPr>
            <a:spLocks noGrp="1"/>
          </p:cNvSpPr>
          <p:nvPr>
            <p:ph type="sldNum" sz="quarter" idx="12"/>
          </p:nvPr>
        </p:nvSpPr>
        <p:spPr/>
        <p:txBody>
          <a:bodyPr/>
          <a:lstStyle/>
          <a:p>
            <a:fld id="{A72DB16F-9CDB-404A-AECC-C811CF02C89F}" type="slidenum">
              <a:rPr lang="en-ZA" smtClean="0"/>
              <a:t>‹#›</a:t>
            </a:fld>
            <a:endParaRPr lang="en-ZA"/>
          </a:p>
        </p:txBody>
      </p:sp>
    </p:spTree>
    <p:extLst>
      <p:ext uri="{BB962C8B-B14F-4D97-AF65-F5344CB8AC3E}">
        <p14:creationId xmlns:p14="http://schemas.microsoft.com/office/powerpoint/2010/main" val="1974499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3460-7E37-D84A-04E1-D8842686FE5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0284747-E01F-AB96-338B-1BB401B6C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26FAB73-9326-1ABC-66B5-2C31D5169B8C}"/>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5" name="Footer Placeholder 4">
            <a:extLst>
              <a:ext uri="{FF2B5EF4-FFF2-40B4-BE49-F238E27FC236}">
                <a16:creationId xmlns:a16="http://schemas.microsoft.com/office/drawing/2014/main" id="{9BE62808-F6B0-9CE2-608B-F5656140CA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3CD269B-7EB9-C15F-5E5E-4395DE06B255}"/>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7" name="Group 6">
            <a:extLst>
              <a:ext uri="{FF2B5EF4-FFF2-40B4-BE49-F238E27FC236}">
                <a16:creationId xmlns:a16="http://schemas.microsoft.com/office/drawing/2014/main" id="{A2268D08-13E7-9304-DAAB-D29ECC5B834D}"/>
              </a:ext>
            </a:extLst>
          </p:cNvPr>
          <p:cNvGrpSpPr/>
          <p:nvPr userDrawn="1"/>
        </p:nvGrpSpPr>
        <p:grpSpPr>
          <a:xfrm>
            <a:off x="701038" y="1581150"/>
            <a:ext cx="792000" cy="180000"/>
            <a:chOff x="701039" y="1581150"/>
            <a:chExt cx="540001" cy="239237"/>
          </a:xfrm>
        </p:grpSpPr>
        <p:cxnSp>
          <p:nvCxnSpPr>
            <p:cNvPr id="8" name="Straight Connector 7">
              <a:extLst>
                <a:ext uri="{FF2B5EF4-FFF2-40B4-BE49-F238E27FC236}">
                  <a16:creationId xmlns:a16="http://schemas.microsoft.com/office/drawing/2014/main" id="{BA1B7B3E-9764-0176-F7DC-2CC9FB906AA3}"/>
                </a:ext>
              </a:extLst>
            </p:cNvPr>
            <p:cNvCxnSpPr>
              <a:cxnSpLocks/>
            </p:cNvCxnSpPr>
            <p:nvPr userDrawn="1"/>
          </p:nvCxnSpPr>
          <p:spPr>
            <a:xfrm flipV="1">
              <a:off x="701040" y="1820386"/>
              <a:ext cx="540000"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ABA5F6-9B00-2840-94AD-3C5F55BD5A01}"/>
                </a:ext>
              </a:extLst>
            </p:cNvPr>
            <p:cNvCxnSpPr>
              <a:cxnSpLocks/>
            </p:cNvCxnSpPr>
            <p:nvPr userDrawn="1"/>
          </p:nvCxnSpPr>
          <p:spPr>
            <a:xfrm>
              <a:off x="701040" y="1700768"/>
              <a:ext cx="3960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1B16FF-5635-8E13-9952-C998CACD4245}"/>
                </a:ext>
              </a:extLst>
            </p:cNvPr>
            <p:cNvCxnSpPr>
              <a:cxnSpLocks/>
            </p:cNvCxnSpPr>
            <p:nvPr userDrawn="1"/>
          </p:nvCxnSpPr>
          <p:spPr>
            <a:xfrm>
              <a:off x="701039" y="1581150"/>
              <a:ext cx="252000" cy="0"/>
            </a:xfrm>
            <a:prstGeom prst="line">
              <a:avLst/>
            </a:prstGeom>
            <a:ln w="7620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460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DBFE17-988F-0DBA-547C-18DDE0597B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6A7C00B-3684-4BA9-F1EF-DE426D6C8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DB7A4AB-DF48-6972-902B-C442950B05BD}"/>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5" name="Footer Placeholder 4">
            <a:extLst>
              <a:ext uri="{FF2B5EF4-FFF2-40B4-BE49-F238E27FC236}">
                <a16:creationId xmlns:a16="http://schemas.microsoft.com/office/drawing/2014/main" id="{DB8763A9-3793-D6B1-C73E-7C5D538010A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4D1F601-3769-BAAC-E311-130F3E979EEA}"/>
              </a:ext>
            </a:extLst>
          </p:cNvPr>
          <p:cNvSpPr>
            <a:spLocks noGrp="1"/>
          </p:cNvSpPr>
          <p:nvPr>
            <p:ph type="sldNum" sz="quarter" idx="12"/>
          </p:nvPr>
        </p:nvSpPr>
        <p:spPr/>
        <p:txBody>
          <a:bodyPr/>
          <a:lstStyle/>
          <a:p>
            <a:fld id="{A72DB16F-9CDB-404A-AECC-C811CF02C89F}" type="slidenum">
              <a:rPr lang="en-ZA" smtClean="0"/>
              <a:t>‹#›</a:t>
            </a:fld>
            <a:endParaRPr lang="en-ZA"/>
          </a:p>
        </p:txBody>
      </p:sp>
    </p:spTree>
    <p:extLst>
      <p:ext uri="{BB962C8B-B14F-4D97-AF65-F5344CB8AC3E}">
        <p14:creationId xmlns:p14="http://schemas.microsoft.com/office/powerpoint/2010/main" val="4245128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5B68-D202-1FB9-5E31-64825F0234B5}"/>
              </a:ext>
            </a:extLst>
          </p:cNvPr>
          <p:cNvSpPr>
            <a:spLocks noGrp="1"/>
          </p:cNvSpPr>
          <p:nvPr>
            <p:ph type="title"/>
          </p:nvPr>
        </p:nvSpPr>
        <p:spPr>
          <a:xfrm>
            <a:off x="2438400" y="1709738"/>
            <a:ext cx="8909050" cy="2852737"/>
          </a:xfrm>
        </p:spPr>
        <p:txBody>
          <a:bodyPr anchor="b"/>
          <a:lstStyle>
            <a:lvl1pPr>
              <a:defRPr sz="6000" b="1"/>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0BD2F478-303E-01D7-FEB3-A8830C45E129}"/>
              </a:ext>
            </a:extLst>
          </p:cNvPr>
          <p:cNvSpPr>
            <a:spLocks noGrp="1"/>
          </p:cNvSpPr>
          <p:nvPr>
            <p:ph type="body" idx="1"/>
          </p:nvPr>
        </p:nvSpPr>
        <p:spPr>
          <a:xfrm>
            <a:off x="2438398" y="4589464"/>
            <a:ext cx="8909051" cy="84009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A6EAD-8F19-079D-FC06-A809F34474FD}"/>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5" name="Footer Placeholder 4">
            <a:extLst>
              <a:ext uri="{FF2B5EF4-FFF2-40B4-BE49-F238E27FC236}">
                <a16:creationId xmlns:a16="http://schemas.microsoft.com/office/drawing/2014/main" id="{0291DAF8-BEA4-61A7-187B-C5BCE124963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C892A42-A88C-E7CA-1933-C2F3E312CDEA}"/>
              </a:ext>
            </a:extLst>
          </p:cNvPr>
          <p:cNvSpPr>
            <a:spLocks noGrp="1"/>
          </p:cNvSpPr>
          <p:nvPr>
            <p:ph type="sldNum" sz="quarter" idx="12"/>
          </p:nvPr>
        </p:nvSpPr>
        <p:spPr/>
        <p:txBody>
          <a:bodyPr/>
          <a:lstStyle/>
          <a:p>
            <a:fld id="{A72DB16F-9CDB-404A-AECC-C811CF02C89F}" type="slidenum">
              <a:rPr lang="en-ZA" smtClean="0"/>
              <a:t>‹#›</a:t>
            </a:fld>
            <a:endParaRPr lang="en-ZA"/>
          </a:p>
        </p:txBody>
      </p:sp>
      <p:pic>
        <p:nvPicPr>
          <p:cNvPr id="7" name="Picture 6" descr="Powerpoint1.png">
            <a:extLst>
              <a:ext uri="{FF2B5EF4-FFF2-40B4-BE49-F238E27FC236}">
                <a16:creationId xmlns:a16="http://schemas.microsoft.com/office/drawing/2014/main" id="{D98CDAA3-79F5-7266-198F-C16642E388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252"/>
          <a:stretch/>
        </p:blipFill>
        <p:spPr>
          <a:xfrm>
            <a:off x="0" y="20836"/>
            <a:ext cx="2438398" cy="6837164"/>
          </a:xfrm>
          <a:prstGeom prst="rect">
            <a:avLst/>
          </a:prstGeom>
        </p:spPr>
      </p:pic>
    </p:spTree>
    <p:extLst>
      <p:ext uri="{BB962C8B-B14F-4D97-AF65-F5344CB8AC3E}">
        <p14:creationId xmlns:p14="http://schemas.microsoft.com/office/powerpoint/2010/main" val="361246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3EA11BD-3944-4BA3-A35D-65D757685784}" type="datetimeFigureOut">
              <a:rPr lang="en-ZA" smtClean="0"/>
              <a:t>2023/10/25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2C92B0-794C-4D6A-AA03-6C503BB2FD8C}" type="slidenum">
              <a:rPr lang="en-ZA" smtClean="0"/>
              <a:t>‹#›</a:t>
            </a:fld>
            <a:endParaRPr lang="en-ZA"/>
          </a:p>
        </p:txBody>
      </p:sp>
      <p:pic>
        <p:nvPicPr>
          <p:cNvPr id="8" name="Picture 7">
            <a:extLst>
              <a:ext uri="{FF2B5EF4-FFF2-40B4-BE49-F238E27FC236}">
                <a16:creationId xmlns:a16="http://schemas.microsoft.com/office/drawing/2014/main" id="{ECA523C8-1CE0-858A-83A3-C41410DF12F2}"/>
              </a:ext>
            </a:extLst>
          </p:cNvPr>
          <p:cNvPicPr>
            <a:picLocks noChangeAspect="1"/>
          </p:cNvPicPr>
          <p:nvPr userDrawn="1"/>
        </p:nvPicPr>
        <p:blipFill>
          <a:blip r:embed="rId2"/>
          <a:stretch>
            <a:fillRect/>
          </a:stretch>
        </p:blipFill>
        <p:spPr>
          <a:xfrm>
            <a:off x="77338" y="6136565"/>
            <a:ext cx="2438740" cy="666843"/>
          </a:xfrm>
          <a:prstGeom prst="rect">
            <a:avLst/>
          </a:prstGeom>
        </p:spPr>
      </p:pic>
    </p:spTree>
    <p:extLst>
      <p:ext uri="{BB962C8B-B14F-4D97-AF65-F5344CB8AC3E}">
        <p14:creationId xmlns:p14="http://schemas.microsoft.com/office/powerpoint/2010/main" val="386601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5B68-D202-1FB9-5E31-64825F0234B5}"/>
              </a:ext>
            </a:extLst>
          </p:cNvPr>
          <p:cNvSpPr>
            <a:spLocks noGrp="1"/>
          </p:cNvSpPr>
          <p:nvPr>
            <p:ph type="title"/>
          </p:nvPr>
        </p:nvSpPr>
        <p:spPr>
          <a:xfrm>
            <a:off x="2438400" y="1709738"/>
            <a:ext cx="8909050" cy="2852737"/>
          </a:xfrm>
        </p:spPr>
        <p:txBody>
          <a:bodyPr anchor="b"/>
          <a:lstStyle>
            <a:lvl1pPr>
              <a:defRPr sz="6000" b="1"/>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0BD2F478-303E-01D7-FEB3-A8830C45E129}"/>
              </a:ext>
            </a:extLst>
          </p:cNvPr>
          <p:cNvSpPr>
            <a:spLocks noGrp="1"/>
          </p:cNvSpPr>
          <p:nvPr>
            <p:ph type="body" idx="1"/>
          </p:nvPr>
        </p:nvSpPr>
        <p:spPr>
          <a:xfrm>
            <a:off x="2438398" y="4589464"/>
            <a:ext cx="8909051" cy="84009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A6EAD-8F19-079D-FC06-A809F34474FD}"/>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5" name="Footer Placeholder 4">
            <a:extLst>
              <a:ext uri="{FF2B5EF4-FFF2-40B4-BE49-F238E27FC236}">
                <a16:creationId xmlns:a16="http://schemas.microsoft.com/office/drawing/2014/main" id="{0291DAF8-BEA4-61A7-187B-C5BCE124963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C892A42-A88C-E7CA-1933-C2F3E312CDEA}"/>
              </a:ext>
            </a:extLst>
          </p:cNvPr>
          <p:cNvSpPr>
            <a:spLocks noGrp="1"/>
          </p:cNvSpPr>
          <p:nvPr>
            <p:ph type="sldNum" sz="quarter" idx="12"/>
          </p:nvPr>
        </p:nvSpPr>
        <p:spPr/>
        <p:txBody>
          <a:bodyPr/>
          <a:lstStyle/>
          <a:p>
            <a:fld id="{A72DB16F-9CDB-404A-AECC-C811CF02C89F}" type="slidenum">
              <a:rPr lang="en-ZA" smtClean="0"/>
              <a:t>‹#›</a:t>
            </a:fld>
            <a:endParaRPr lang="en-ZA"/>
          </a:p>
        </p:txBody>
      </p:sp>
      <p:pic>
        <p:nvPicPr>
          <p:cNvPr id="7" name="Picture 6" descr="Powerpoint1.png">
            <a:extLst>
              <a:ext uri="{FF2B5EF4-FFF2-40B4-BE49-F238E27FC236}">
                <a16:creationId xmlns:a16="http://schemas.microsoft.com/office/drawing/2014/main" id="{D98CDAA3-79F5-7266-198F-C16642E388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252"/>
          <a:stretch/>
        </p:blipFill>
        <p:spPr>
          <a:xfrm>
            <a:off x="0" y="20836"/>
            <a:ext cx="2438398" cy="6837164"/>
          </a:xfrm>
          <a:prstGeom prst="rect">
            <a:avLst/>
          </a:prstGeom>
        </p:spPr>
      </p:pic>
    </p:spTree>
    <p:extLst>
      <p:ext uri="{BB962C8B-B14F-4D97-AF65-F5344CB8AC3E}">
        <p14:creationId xmlns:p14="http://schemas.microsoft.com/office/powerpoint/2010/main" val="1409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5" name="Group 14">
            <a:extLst>
              <a:ext uri="{FF2B5EF4-FFF2-40B4-BE49-F238E27FC236}">
                <a16:creationId xmlns:a16="http://schemas.microsoft.com/office/drawing/2014/main" id="{BB521816-8B11-9AE6-A12A-883283D20F6F}"/>
              </a:ext>
            </a:extLst>
          </p:cNvPr>
          <p:cNvGrpSpPr/>
          <p:nvPr userDrawn="1"/>
        </p:nvGrpSpPr>
        <p:grpSpPr>
          <a:xfrm>
            <a:off x="701038" y="1595007"/>
            <a:ext cx="792000" cy="166145"/>
            <a:chOff x="701039" y="1599565"/>
            <a:chExt cx="540001" cy="220822"/>
          </a:xfrm>
        </p:grpSpPr>
        <p:cxnSp>
          <p:nvCxnSpPr>
            <p:cNvPr id="8" name="Straight Connector 7">
              <a:extLst>
                <a:ext uri="{FF2B5EF4-FFF2-40B4-BE49-F238E27FC236}">
                  <a16:creationId xmlns:a16="http://schemas.microsoft.com/office/drawing/2014/main" id="{D0DA1D4B-5A68-42D0-8403-358CD44F1B42}"/>
                </a:ext>
              </a:extLst>
            </p:cNvPr>
            <p:cNvCxnSpPr>
              <a:cxnSpLocks/>
            </p:cNvCxnSpPr>
            <p:nvPr userDrawn="1"/>
          </p:nvCxnSpPr>
          <p:spPr>
            <a:xfrm flipV="1">
              <a:off x="701040" y="1820386"/>
              <a:ext cx="540000"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902C3D-F04A-41A7-55C0-1A92399B3CFC}"/>
                </a:ext>
              </a:extLst>
            </p:cNvPr>
            <p:cNvCxnSpPr>
              <a:cxnSpLocks/>
            </p:cNvCxnSpPr>
            <p:nvPr userDrawn="1"/>
          </p:nvCxnSpPr>
          <p:spPr>
            <a:xfrm>
              <a:off x="701040" y="1700769"/>
              <a:ext cx="3960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3AFA2B-32A6-102B-5E68-18B4D767F1CD}"/>
                </a:ext>
              </a:extLst>
            </p:cNvPr>
            <p:cNvCxnSpPr>
              <a:cxnSpLocks/>
            </p:cNvCxnSpPr>
            <p:nvPr userDrawn="1"/>
          </p:nvCxnSpPr>
          <p:spPr>
            <a:xfrm>
              <a:off x="701039" y="1599565"/>
              <a:ext cx="252000"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191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5" name="Group 14">
            <a:extLst>
              <a:ext uri="{FF2B5EF4-FFF2-40B4-BE49-F238E27FC236}">
                <a16:creationId xmlns:a16="http://schemas.microsoft.com/office/drawing/2014/main" id="{BB521816-8B11-9AE6-A12A-883283D20F6F}"/>
              </a:ext>
            </a:extLst>
          </p:cNvPr>
          <p:cNvGrpSpPr/>
          <p:nvPr userDrawn="1"/>
        </p:nvGrpSpPr>
        <p:grpSpPr>
          <a:xfrm>
            <a:off x="701038" y="1466243"/>
            <a:ext cx="919944" cy="182880"/>
            <a:chOff x="701039" y="1581150"/>
            <a:chExt cx="540001" cy="239237"/>
          </a:xfrm>
        </p:grpSpPr>
        <p:cxnSp>
          <p:nvCxnSpPr>
            <p:cNvPr id="8" name="Straight Connector 7">
              <a:extLst>
                <a:ext uri="{FF2B5EF4-FFF2-40B4-BE49-F238E27FC236}">
                  <a16:creationId xmlns:a16="http://schemas.microsoft.com/office/drawing/2014/main" id="{D0DA1D4B-5A68-42D0-8403-358CD44F1B42}"/>
                </a:ext>
              </a:extLst>
            </p:cNvPr>
            <p:cNvCxnSpPr>
              <a:cxnSpLocks/>
            </p:cNvCxnSpPr>
            <p:nvPr userDrawn="1"/>
          </p:nvCxnSpPr>
          <p:spPr>
            <a:xfrm flipV="1">
              <a:off x="701040" y="1820386"/>
              <a:ext cx="540000" cy="1"/>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902C3D-F04A-41A7-55C0-1A92399B3CFC}"/>
                </a:ext>
              </a:extLst>
            </p:cNvPr>
            <p:cNvCxnSpPr>
              <a:cxnSpLocks/>
            </p:cNvCxnSpPr>
            <p:nvPr userDrawn="1"/>
          </p:nvCxnSpPr>
          <p:spPr>
            <a:xfrm>
              <a:off x="701040" y="1700768"/>
              <a:ext cx="396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3AFA2B-32A6-102B-5E68-18B4D767F1CD}"/>
                </a:ext>
              </a:extLst>
            </p:cNvPr>
            <p:cNvCxnSpPr>
              <a:cxnSpLocks/>
            </p:cNvCxnSpPr>
            <p:nvPr userDrawn="1"/>
          </p:nvCxnSpPr>
          <p:spPr>
            <a:xfrm>
              <a:off x="701039" y="1581150"/>
              <a:ext cx="252000" cy="0"/>
            </a:xfrm>
            <a:prstGeom prst="line">
              <a:avLst/>
            </a:prstGeom>
            <a:ln w="6985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78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165F34-7A0C-C69E-6205-B6A1752B99A3}"/>
              </a:ext>
            </a:extLst>
          </p:cNvPr>
          <p:cNvSpPr/>
          <p:nvPr userDrawn="1"/>
        </p:nvSpPr>
        <p:spPr>
          <a:xfrm>
            <a:off x="0" y="0"/>
            <a:ext cx="121920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2023/10/25</a:t>
            </a:fld>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lvl1pPr>
              <a:defRPr>
                <a:solidFill>
                  <a:schemeClr val="bg1"/>
                </a:solidFill>
              </a:defRPr>
            </a:lvl1p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lvl1pPr>
              <a:defRPr>
                <a:solidFill>
                  <a:schemeClr val="bg1"/>
                </a:solidFill>
              </a:defRPr>
            </a:lvl1pPr>
          </a:lstStyle>
          <a:p>
            <a:fld id="{A72DB16F-9CDB-404A-AECC-C811CF02C89F}" type="slidenum">
              <a:rPr lang="en-ZA" smtClean="0"/>
              <a:pPr/>
              <a:t>‹#›</a:t>
            </a:fld>
            <a:endParaRPr lang="en-ZA"/>
          </a:p>
        </p:txBody>
      </p:sp>
      <p:grpSp>
        <p:nvGrpSpPr>
          <p:cNvPr id="15" name="Group 14">
            <a:extLst>
              <a:ext uri="{FF2B5EF4-FFF2-40B4-BE49-F238E27FC236}">
                <a16:creationId xmlns:a16="http://schemas.microsoft.com/office/drawing/2014/main" id="{BB521816-8B11-9AE6-A12A-883283D20F6F}"/>
              </a:ext>
            </a:extLst>
          </p:cNvPr>
          <p:cNvGrpSpPr/>
          <p:nvPr userDrawn="1"/>
        </p:nvGrpSpPr>
        <p:grpSpPr>
          <a:xfrm>
            <a:off x="700943" y="1664283"/>
            <a:ext cx="10671048" cy="96870"/>
            <a:chOff x="700984" y="1691638"/>
            <a:chExt cx="7275721" cy="128749"/>
          </a:xfrm>
        </p:grpSpPr>
        <p:cxnSp>
          <p:nvCxnSpPr>
            <p:cNvPr id="8" name="Straight Connector 7">
              <a:extLst>
                <a:ext uri="{FF2B5EF4-FFF2-40B4-BE49-F238E27FC236}">
                  <a16:creationId xmlns:a16="http://schemas.microsoft.com/office/drawing/2014/main" id="{D0DA1D4B-5A68-42D0-8403-358CD44F1B42}"/>
                </a:ext>
              </a:extLst>
            </p:cNvPr>
            <p:cNvCxnSpPr>
              <a:cxnSpLocks/>
            </p:cNvCxnSpPr>
            <p:nvPr userDrawn="1"/>
          </p:nvCxnSpPr>
          <p:spPr>
            <a:xfrm flipV="1">
              <a:off x="700984" y="1820386"/>
              <a:ext cx="7275721" cy="1"/>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3AFA2B-32A6-102B-5E68-18B4D767F1CD}"/>
                </a:ext>
              </a:extLst>
            </p:cNvPr>
            <p:cNvCxnSpPr>
              <a:cxnSpLocks/>
            </p:cNvCxnSpPr>
            <p:nvPr userDrawn="1"/>
          </p:nvCxnSpPr>
          <p:spPr>
            <a:xfrm>
              <a:off x="701039" y="1691638"/>
              <a:ext cx="252000" cy="0"/>
            </a:xfrm>
            <a:prstGeom prst="line">
              <a:avLst/>
            </a:prstGeom>
            <a:ln w="7620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270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sp>
        <p:nvSpPr>
          <p:cNvPr id="6" name="Rectangle 5">
            <a:extLst>
              <a:ext uri="{FF2B5EF4-FFF2-40B4-BE49-F238E27FC236}">
                <a16:creationId xmlns:a16="http://schemas.microsoft.com/office/drawing/2014/main" id="{84360E8B-2BB2-757A-7FCE-0D47C628B0B5}"/>
              </a:ext>
            </a:extLst>
          </p:cNvPr>
          <p:cNvSpPr/>
          <p:nvPr userDrawn="1"/>
        </p:nvSpPr>
        <p:spPr>
          <a:xfrm>
            <a:off x="0" y="0"/>
            <a:ext cx="40386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a:xfrm>
            <a:off x="548640" y="792487"/>
            <a:ext cx="3032760" cy="5059673"/>
          </a:xfrm>
        </p:spPr>
        <p:txBody>
          <a:bodyPr/>
          <a:lstStyle>
            <a:lvl1pPr>
              <a:defRPr>
                <a:solidFill>
                  <a:schemeClr val="bg1"/>
                </a:solidFill>
              </a:defRPr>
            </a:lvl1pPr>
          </a:lstStyle>
          <a:p>
            <a:r>
              <a:rPr lang="en-US"/>
              <a:t>Click to edit Master title style</a:t>
            </a:r>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2023/10/25</a:t>
            </a:fld>
            <a:endParaRPr lang="en-ZA"/>
          </a:p>
        </p:txBody>
      </p:sp>
    </p:spTree>
    <p:extLst>
      <p:ext uri="{BB962C8B-B14F-4D97-AF65-F5344CB8AC3E}">
        <p14:creationId xmlns:p14="http://schemas.microsoft.com/office/powerpoint/2010/main" val="21408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p>
            <a:fld id="{A72DB16F-9CDB-404A-AECC-C811CF02C89F}" type="slidenum">
              <a:rPr lang="en-ZA" smtClean="0"/>
              <a:t>‹#›</a:t>
            </a:fld>
            <a:endParaRPr lang="en-ZA"/>
          </a:p>
        </p:txBody>
      </p:sp>
      <p:sp>
        <p:nvSpPr>
          <p:cNvPr id="6" name="Rectangle 5">
            <a:extLst>
              <a:ext uri="{FF2B5EF4-FFF2-40B4-BE49-F238E27FC236}">
                <a16:creationId xmlns:a16="http://schemas.microsoft.com/office/drawing/2014/main" id="{84360E8B-2BB2-757A-7FCE-0D47C628B0B5}"/>
              </a:ext>
            </a:extLst>
          </p:cNvPr>
          <p:cNvSpPr/>
          <p:nvPr userDrawn="1"/>
        </p:nvSpPr>
        <p:spPr>
          <a:xfrm>
            <a:off x="0" y="0"/>
            <a:ext cx="84836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a:xfrm>
            <a:off x="548640" y="792487"/>
            <a:ext cx="7376160" cy="1023613"/>
          </a:xfrm>
        </p:spPr>
        <p:txBody>
          <a:bodyPr/>
          <a:lstStyle>
            <a:lvl1pPr>
              <a:defRPr>
                <a:solidFill>
                  <a:schemeClr val="bg1"/>
                </a:solidFill>
              </a:defRPr>
            </a:lvl1p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lvl1pPr>
              <a:defRPr>
                <a:solidFill>
                  <a:schemeClr val="bg1"/>
                </a:solidFill>
              </a:defRPr>
            </a:lvl1pPr>
          </a:lstStyle>
          <a:p>
            <a:fld id="{E5CBD2CE-AF38-43A2-AE6B-58CE09E3C76F}" type="datetimeFigureOut">
              <a:rPr lang="en-ZA" smtClean="0"/>
              <a:pPr/>
              <a:t>2023/10/25</a:t>
            </a:fld>
            <a:endParaRPr lang="en-ZA"/>
          </a:p>
        </p:txBody>
      </p:sp>
    </p:spTree>
    <p:extLst>
      <p:ext uri="{BB962C8B-B14F-4D97-AF65-F5344CB8AC3E}">
        <p14:creationId xmlns:p14="http://schemas.microsoft.com/office/powerpoint/2010/main" val="148838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360E8B-2BB2-757A-7FCE-0D47C628B0B5}"/>
              </a:ext>
            </a:extLst>
          </p:cNvPr>
          <p:cNvSpPr/>
          <p:nvPr userDrawn="1"/>
        </p:nvSpPr>
        <p:spPr>
          <a:xfrm>
            <a:off x="8153400" y="0"/>
            <a:ext cx="4038600" cy="6858000"/>
          </a:xfrm>
          <a:prstGeom prst="rect">
            <a:avLst/>
          </a:prstGeom>
          <a:solidFill>
            <a:srgbClr val="5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6">
                  <a:lumMod val="75000"/>
                </a:schemeClr>
              </a:solidFill>
            </a:endParaRPr>
          </a:p>
        </p:txBody>
      </p:sp>
      <p:sp>
        <p:nvSpPr>
          <p:cNvPr id="2" name="Title 1">
            <a:extLst>
              <a:ext uri="{FF2B5EF4-FFF2-40B4-BE49-F238E27FC236}">
                <a16:creationId xmlns:a16="http://schemas.microsoft.com/office/drawing/2014/main" id="{199976FC-9D14-0CA1-EEA5-584354C10D11}"/>
              </a:ext>
            </a:extLst>
          </p:cNvPr>
          <p:cNvSpPr>
            <a:spLocks noGrp="1"/>
          </p:cNvSpPr>
          <p:nvPr>
            <p:ph type="title"/>
          </p:nvPr>
        </p:nvSpPr>
        <p:spPr>
          <a:xfrm>
            <a:off x="8656320" y="792487"/>
            <a:ext cx="3032760" cy="5059673"/>
          </a:xfrm>
        </p:spPr>
        <p:txBody>
          <a:bodyPr/>
          <a:lstStyle>
            <a:lvl1pPr>
              <a:defRPr>
                <a:solidFill>
                  <a:schemeClr val="bg1"/>
                </a:solidFill>
              </a:defRPr>
            </a:lvl1pPr>
          </a:lstStyle>
          <a:p>
            <a:r>
              <a:rPr lang="en-US"/>
              <a:t>Click to edit Master title style</a:t>
            </a:r>
            <a:endParaRPr lang="en-ZA"/>
          </a:p>
        </p:txBody>
      </p:sp>
      <p:sp>
        <p:nvSpPr>
          <p:cNvPr id="7" name="Rectangle 6">
            <a:extLst>
              <a:ext uri="{FF2B5EF4-FFF2-40B4-BE49-F238E27FC236}">
                <a16:creationId xmlns:a16="http://schemas.microsoft.com/office/drawing/2014/main" id="{EEF20AFF-7C77-93E5-0039-5D60F41EFFD4}"/>
              </a:ext>
            </a:extLst>
          </p:cNvPr>
          <p:cNvSpPr/>
          <p:nvPr userDrawn="1"/>
        </p:nvSpPr>
        <p:spPr>
          <a:xfrm>
            <a:off x="548640" y="1432560"/>
            <a:ext cx="1310640" cy="62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Footer Placeholder 3">
            <a:extLst>
              <a:ext uri="{FF2B5EF4-FFF2-40B4-BE49-F238E27FC236}">
                <a16:creationId xmlns:a16="http://schemas.microsoft.com/office/drawing/2014/main" id="{BA7385DB-2880-09F9-3552-33DC0296ED3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7E9AA2B-1727-6140-E2B3-A7DAADB18C84}"/>
              </a:ext>
            </a:extLst>
          </p:cNvPr>
          <p:cNvSpPr>
            <a:spLocks noGrp="1"/>
          </p:cNvSpPr>
          <p:nvPr>
            <p:ph type="sldNum" sz="quarter" idx="12"/>
          </p:nvPr>
        </p:nvSpPr>
        <p:spPr/>
        <p:txBody>
          <a:bodyPr/>
          <a:lstStyle>
            <a:lvl1pPr>
              <a:defRPr>
                <a:solidFill>
                  <a:schemeClr val="bg1"/>
                </a:solidFill>
              </a:defRPr>
            </a:lvl1pPr>
          </a:lstStyle>
          <a:p>
            <a:fld id="{A72DB16F-9CDB-404A-AECC-C811CF02C89F}" type="slidenum">
              <a:rPr lang="en-ZA" smtClean="0"/>
              <a:pPr/>
              <a:t>‹#›</a:t>
            </a:fld>
            <a:endParaRPr lang="en-ZA"/>
          </a:p>
        </p:txBody>
      </p:sp>
      <p:sp>
        <p:nvSpPr>
          <p:cNvPr id="3" name="Date Placeholder 2">
            <a:extLst>
              <a:ext uri="{FF2B5EF4-FFF2-40B4-BE49-F238E27FC236}">
                <a16:creationId xmlns:a16="http://schemas.microsoft.com/office/drawing/2014/main" id="{72D7B3A8-70FF-CF6B-2F8E-E2776A6261D4}"/>
              </a:ext>
            </a:extLst>
          </p:cNvPr>
          <p:cNvSpPr>
            <a:spLocks noGrp="1"/>
          </p:cNvSpPr>
          <p:nvPr>
            <p:ph type="dt" sz="half" idx="10"/>
          </p:nvPr>
        </p:nvSpPr>
        <p:spPr/>
        <p:txBody>
          <a:bodyPr/>
          <a:lstStyle/>
          <a:p>
            <a:fld id="{E5CBD2CE-AF38-43A2-AE6B-58CE09E3C76F}" type="datetimeFigureOut">
              <a:rPr lang="en-ZA" smtClean="0"/>
              <a:t>2023/10/25</a:t>
            </a:fld>
            <a:endParaRPr lang="en-ZA"/>
          </a:p>
        </p:txBody>
      </p:sp>
    </p:spTree>
    <p:extLst>
      <p:ext uri="{BB962C8B-B14F-4D97-AF65-F5344CB8AC3E}">
        <p14:creationId xmlns:p14="http://schemas.microsoft.com/office/powerpoint/2010/main" val="289820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56B1-3A86-A659-527B-1F56C408727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9CDBF2B-4936-B5AC-F430-99FC9BE2B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38E45DE-A20E-8DB7-B192-26AE0A44711A}"/>
              </a:ext>
            </a:extLst>
          </p:cNvPr>
          <p:cNvSpPr>
            <a:spLocks noGrp="1"/>
          </p:cNvSpPr>
          <p:nvPr>
            <p:ph type="dt" sz="half" idx="10"/>
          </p:nvPr>
        </p:nvSpPr>
        <p:spPr/>
        <p:txBody>
          <a:bodyPr/>
          <a:lstStyle/>
          <a:p>
            <a:fld id="{E5CBD2CE-AF38-43A2-AE6B-58CE09E3C76F}" type="datetimeFigureOut">
              <a:rPr lang="en-ZA" smtClean="0"/>
              <a:t>2023/10/25</a:t>
            </a:fld>
            <a:endParaRPr lang="en-ZA"/>
          </a:p>
        </p:txBody>
      </p:sp>
      <p:sp>
        <p:nvSpPr>
          <p:cNvPr id="5" name="Footer Placeholder 4">
            <a:extLst>
              <a:ext uri="{FF2B5EF4-FFF2-40B4-BE49-F238E27FC236}">
                <a16:creationId xmlns:a16="http://schemas.microsoft.com/office/drawing/2014/main" id="{AB735B76-FC9E-39EA-F6CB-D7376F54D8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9473D6A-0EC4-1F50-3056-7878841C1EA7}"/>
              </a:ext>
            </a:extLst>
          </p:cNvPr>
          <p:cNvSpPr>
            <a:spLocks noGrp="1"/>
          </p:cNvSpPr>
          <p:nvPr>
            <p:ph type="sldNum" sz="quarter" idx="12"/>
          </p:nvPr>
        </p:nvSpPr>
        <p:spPr/>
        <p:txBody>
          <a:bodyPr/>
          <a:lstStyle/>
          <a:p>
            <a:fld id="{A72DB16F-9CDB-404A-AECC-C811CF02C89F}" type="slidenum">
              <a:rPr lang="en-ZA" smtClean="0"/>
              <a:t>‹#›</a:t>
            </a:fld>
            <a:endParaRPr lang="en-ZA"/>
          </a:p>
        </p:txBody>
      </p:sp>
      <p:grpSp>
        <p:nvGrpSpPr>
          <p:cNvPr id="19" name="Group 18">
            <a:extLst>
              <a:ext uri="{FF2B5EF4-FFF2-40B4-BE49-F238E27FC236}">
                <a16:creationId xmlns:a16="http://schemas.microsoft.com/office/drawing/2014/main" id="{29B6CBD4-BF5C-C3D2-8261-6031388BD8B2}"/>
              </a:ext>
            </a:extLst>
          </p:cNvPr>
          <p:cNvGrpSpPr/>
          <p:nvPr userDrawn="1"/>
        </p:nvGrpSpPr>
        <p:grpSpPr>
          <a:xfrm>
            <a:off x="701038" y="1466243"/>
            <a:ext cx="919944" cy="182880"/>
            <a:chOff x="701039" y="1581150"/>
            <a:chExt cx="540001" cy="239237"/>
          </a:xfrm>
        </p:grpSpPr>
        <p:cxnSp>
          <p:nvCxnSpPr>
            <p:cNvPr id="20" name="Straight Connector 19">
              <a:extLst>
                <a:ext uri="{FF2B5EF4-FFF2-40B4-BE49-F238E27FC236}">
                  <a16:creationId xmlns:a16="http://schemas.microsoft.com/office/drawing/2014/main" id="{FB534863-A0CB-09FB-5A8D-571A0295C3B7}"/>
                </a:ext>
              </a:extLst>
            </p:cNvPr>
            <p:cNvCxnSpPr>
              <a:cxnSpLocks/>
            </p:cNvCxnSpPr>
            <p:nvPr userDrawn="1"/>
          </p:nvCxnSpPr>
          <p:spPr>
            <a:xfrm flipV="1">
              <a:off x="701040" y="1820386"/>
              <a:ext cx="540000" cy="1"/>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87AD80-EFE7-D8AE-A732-2C919625C29E}"/>
                </a:ext>
              </a:extLst>
            </p:cNvPr>
            <p:cNvCxnSpPr>
              <a:cxnSpLocks/>
            </p:cNvCxnSpPr>
            <p:nvPr userDrawn="1"/>
          </p:nvCxnSpPr>
          <p:spPr>
            <a:xfrm>
              <a:off x="701040" y="1700768"/>
              <a:ext cx="396000" cy="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860A34-CF8D-11BB-B0DE-0A0CAB612CC2}"/>
                </a:ext>
              </a:extLst>
            </p:cNvPr>
            <p:cNvCxnSpPr>
              <a:cxnSpLocks/>
            </p:cNvCxnSpPr>
            <p:nvPr userDrawn="1"/>
          </p:nvCxnSpPr>
          <p:spPr>
            <a:xfrm>
              <a:off x="701039" y="1581150"/>
              <a:ext cx="252000" cy="0"/>
            </a:xfrm>
            <a:prstGeom prst="line">
              <a:avLst/>
            </a:prstGeom>
            <a:ln w="69850">
              <a:solidFill>
                <a:srgbClr val="D62E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0039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8B62E-4444-2E55-C0E5-992D2BA40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CDCD0970-5ECF-3916-7BE9-8CE1E8687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5F01E9D9-E08E-B7FE-A757-E962DF5AB9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F30BD-5618-4187-BACE-EC3EFA750157}" type="datetimeFigureOut">
              <a:rPr lang="en-ZA" smtClean="0"/>
              <a:t>2023/10/25</a:t>
            </a:fld>
            <a:endParaRPr lang="en-ZA"/>
          </a:p>
        </p:txBody>
      </p:sp>
      <p:sp>
        <p:nvSpPr>
          <p:cNvPr id="5" name="Footer Placeholder 4">
            <a:extLst>
              <a:ext uri="{FF2B5EF4-FFF2-40B4-BE49-F238E27FC236}">
                <a16:creationId xmlns:a16="http://schemas.microsoft.com/office/drawing/2014/main" id="{8C104067-BD1D-68FD-FFA8-71908C0B7C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0068A013-0225-3C74-079A-29C05A9B3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01DDC-9DA7-4A88-BFBA-A9A9BA7C5CE9}" type="slidenum">
              <a:rPr lang="en-ZA" smtClean="0"/>
              <a:t>‹#›</a:t>
            </a:fld>
            <a:endParaRPr lang="en-ZA"/>
          </a:p>
        </p:txBody>
      </p:sp>
    </p:spTree>
    <p:extLst>
      <p:ext uri="{BB962C8B-B14F-4D97-AF65-F5344CB8AC3E}">
        <p14:creationId xmlns:p14="http://schemas.microsoft.com/office/powerpoint/2010/main" val="427700793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6" r:id="rId3"/>
  </p:sldLayoutIdLst>
  <p:txStyles>
    <p:titleStyle>
      <a:lvl1pPr algn="l" defTabSz="914400" rtl="0" eaLnBrk="1" latinLnBrk="0" hangingPunct="1">
        <a:lnSpc>
          <a:spcPct val="90000"/>
        </a:lnSpc>
        <a:spcBef>
          <a:spcPct val="0"/>
        </a:spcBef>
        <a:buNone/>
        <a:defRPr sz="4200"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sto MT" panose="02040603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sto MT" panose="02040603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sto MT" panose="02040603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F069A-102B-12D4-54E6-797E5D21A7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C8C6A957-708F-0501-972D-6D9067530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A55D52E1-64B9-2EEA-E8C5-1785CB09B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BD2CE-AF38-43A2-AE6B-58CE09E3C76F}" type="datetimeFigureOut">
              <a:rPr lang="en-ZA" smtClean="0"/>
              <a:t>2023/10/25</a:t>
            </a:fld>
            <a:endParaRPr lang="en-ZA"/>
          </a:p>
        </p:txBody>
      </p:sp>
      <p:sp>
        <p:nvSpPr>
          <p:cNvPr id="5" name="Footer Placeholder 4">
            <a:extLst>
              <a:ext uri="{FF2B5EF4-FFF2-40B4-BE49-F238E27FC236}">
                <a16:creationId xmlns:a16="http://schemas.microsoft.com/office/drawing/2014/main" id="{F5D47A9A-157D-8EF3-8955-4956D23025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A06802B-DC14-5805-5383-30296B604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DB16F-9CDB-404A-AECC-C811CF02C89F}" type="slidenum">
              <a:rPr lang="en-ZA" smtClean="0"/>
              <a:t>‹#›</a:t>
            </a:fld>
            <a:endParaRPr lang="en-ZA"/>
          </a:p>
        </p:txBody>
      </p:sp>
    </p:spTree>
    <p:extLst>
      <p:ext uri="{BB962C8B-B14F-4D97-AF65-F5344CB8AC3E}">
        <p14:creationId xmlns:p14="http://schemas.microsoft.com/office/powerpoint/2010/main" val="3026441739"/>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2" r:id="rId3"/>
    <p:sldLayoutId id="2147483688" r:id="rId4"/>
    <p:sldLayoutId id="2147483683" r:id="rId5"/>
    <p:sldLayoutId id="2147483663" r:id="rId6"/>
    <p:sldLayoutId id="2147483664" r:id="rId7"/>
    <p:sldLayoutId id="2147483667" r:id="rId8"/>
    <p:sldLayoutId id="2147483684" r:id="rId9"/>
    <p:sldLayoutId id="2147483668" r:id="rId10"/>
    <p:sldLayoutId id="2147483669" r:id="rId11"/>
    <p:sldLayoutId id="2147483670" r:id="rId12"/>
    <p:sldLayoutId id="2147483671" r:id="rId13"/>
    <p:sldLayoutId id="2147483687" r:id="rId14"/>
    <p:sldLayoutId id="2147483689" r:id="rId15"/>
  </p:sldLayoutIdLst>
  <p:txStyles>
    <p:titleStyle>
      <a:lvl1pPr algn="l" defTabSz="914400" rtl="0" eaLnBrk="1" latinLnBrk="0" hangingPunct="1">
        <a:lnSpc>
          <a:spcPct val="90000"/>
        </a:lnSpc>
        <a:spcBef>
          <a:spcPct val="0"/>
        </a:spcBef>
        <a:buNone/>
        <a:defRPr sz="4200" b="1"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sto MT" panose="02040603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sto MT" panose="02040603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sto MT" panose="02040603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sto MT" panose="02040603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11.xml"/><Relationship Id="rId7" Type="http://schemas.openxmlformats.org/officeDocument/2006/relationships/image" Target="../media/image12.emf"/><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hyperlink" Target="https://www.education.gov.za/Programmes/EMIS/StatisticalPublications.aspx"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s://www.education.gov.za/Programmes/EMIS/StatisticalPublications.aspx"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s://www.iol.co.za/education/gauteng-department-of-education-announces-202324-budget-plans-72d4ebca-2624-49dc-96db-e63f8173cf04" TargetMode="External"/><Relationship Id="rId2" Type="http://schemas.openxmlformats.org/officeDocument/2006/relationships/hyperlink" Target="https://www.gtac.gov.za/wp-content/uploads/2022/07/Gauteng-Schools-Friday-webinar.pdf"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iol.co.za/education/gauteng-department-of-education-announces-202324-budget-plans-72d4ebca-2624-49dc-96db-e63f8173cf04" TargetMode="External"/><Relationship Id="rId2" Type="http://schemas.openxmlformats.org/officeDocument/2006/relationships/hyperlink" Target="https://www.gtac.gov.za/wp-content/uploads/2022/07/Gauteng-Schools-Friday-webinar.pdf"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A7A4-EADB-203D-20EE-64DA8E30EE87}"/>
              </a:ext>
            </a:extLst>
          </p:cNvPr>
          <p:cNvSpPr>
            <a:spLocks noGrp="1"/>
          </p:cNvSpPr>
          <p:nvPr>
            <p:ph type="ctrTitle"/>
          </p:nvPr>
        </p:nvSpPr>
        <p:spPr>
          <a:xfrm>
            <a:off x="2194560" y="1180462"/>
            <a:ext cx="9144000" cy="1702486"/>
          </a:xfrm>
        </p:spPr>
        <p:txBody>
          <a:bodyPr>
            <a:normAutofit fontScale="90000"/>
          </a:bodyPr>
          <a:lstStyle/>
          <a:p>
            <a:r>
              <a:rPr lang="en-ZA" sz="8000" dirty="0"/>
              <a:t>Gauteng Province</a:t>
            </a:r>
            <a:br>
              <a:rPr lang="en-ZA" sz="7200" i="1" dirty="0"/>
            </a:br>
            <a:br>
              <a:rPr lang="en-ZA" sz="1600" i="1" dirty="0"/>
            </a:br>
            <a:r>
              <a:rPr lang="en-ZA" sz="4000" dirty="0"/>
              <a:t>24 October 2023</a:t>
            </a:r>
            <a:endParaRPr lang="en-ZA" sz="3200" dirty="0"/>
          </a:p>
        </p:txBody>
      </p:sp>
      <p:sp>
        <p:nvSpPr>
          <p:cNvPr id="3" name="Text Placeholder 2">
            <a:extLst>
              <a:ext uri="{FF2B5EF4-FFF2-40B4-BE49-F238E27FC236}">
                <a16:creationId xmlns:a16="http://schemas.microsoft.com/office/drawing/2014/main" id="{E0985EBF-008A-4BAF-0B92-5037138CE599}"/>
              </a:ext>
            </a:extLst>
          </p:cNvPr>
          <p:cNvSpPr>
            <a:spLocks noGrp="1"/>
          </p:cNvSpPr>
          <p:nvPr>
            <p:ph type="subTitle" idx="1"/>
          </p:nvPr>
        </p:nvSpPr>
        <p:spPr>
          <a:xfrm>
            <a:off x="2194560" y="3235569"/>
            <a:ext cx="9144000" cy="1984495"/>
          </a:xfrm>
        </p:spPr>
        <p:txBody>
          <a:bodyPr>
            <a:noAutofit/>
          </a:bodyPr>
          <a:lstStyle/>
          <a:p>
            <a:r>
              <a:rPr lang="en-ZA" sz="4800" dirty="0"/>
              <a:t>Educator Demand Projections</a:t>
            </a:r>
          </a:p>
          <a:p>
            <a:r>
              <a:rPr lang="en-ZA" sz="4800" dirty="0"/>
              <a:t>2021-2030 </a:t>
            </a:r>
            <a:br>
              <a:rPr lang="en-ZA" sz="4800" dirty="0"/>
            </a:br>
            <a:br>
              <a:rPr lang="en-ZA" sz="4400" b="1" dirty="0"/>
            </a:br>
            <a:br>
              <a:rPr lang="en-ZA" sz="3200" b="1" dirty="0"/>
            </a:br>
            <a:br>
              <a:rPr lang="en-ZA" sz="1050" b="1" dirty="0"/>
            </a:br>
            <a:endParaRPr lang="en-ZA" sz="4800" b="1" i="1" dirty="0"/>
          </a:p>
        </p:txBody>
      </p:sp>
    </p:spTree>
    <p:extLst>
      <p:ext uri="{BB962C8B-B14F-4D97-AF65-F5344CB8AC3E}">
        <p14:creationId xmlns:p14="http://schemas.microsoft.com/office/powerpoint/2010/main" val="418448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221F2A7-2C7C-3739-6A6B-637738D20136}"/>
              </a:ext>
            </a:extLst>
          </p:cNvPr>
          <p:cNvPicPr>
            <a:picLocks noChangeAspect="1"/>
          </p:cNvPicPr>
          <p:nvPr/>
        </p:nvPicPr>
        <p:blipFill>
          <a:blip r:embed="rId4"/>
          <a:stretch>
            <a:fillRect/>
          </a:stretch>
        </p:blipFill>
        <p:spPr>
          <a:xfrm>
            <a:off x="879565" y="1852809"/>
            <a:ext cx="5049664" cy="3628800"/>
          </a:xfrm>
          <a:prstGeom prst="rect">
            <a:avLst/>
          </a:prstGeom>
        </p:spPr>
      </p:pic>
      <p:pic>
        <p:nvPicPr>
          <p:cNvPr id="28" name="Picture 27">
            <a:extLst>
              <a:ext uri="{FF2B5EF4-FFF2-40B4-BE49-F238E27FC236}">
                <a16:creationId xmlns:a16="http://schemas.microsoft.com/office/drawing/2014/main" id="{9101F14D-CD7E-F4BF-52A8-028C9D5C4D2F}"/>
              </a:ext>
            </a:extLst>
          </p:cNvPr>
          <p:cNvPicPr>
            <a:picLocks noChangeAspect="1"/>
          </p:cNvPicPr>
          <p:nvPr/>
        </p:nvPicPr>
        <p:blipFill>
          <a:blip r:embed="rId5"/>
          <a:stretch>
            <a:fillRect/>
          </a:stretch>
        </p:blipFill>
        <p:spPr>
          <a:xfrm>
            <a:off x="6442518" y="1852809"/>
            <a:ext cx="5049664" cy="3628800"/>
          </a:xfrm>
          <a:prstGeom prst="rect">
            <a:avLst/>
          </a:prstGeom>
        </p:spPr>
      </p:pic>
      <p:sp>
        <p:nvSpPr>
          <p:cNvPr id="17" name="TextBox 16">
            <a:extLst>
              <a:ext uri="{FF2B5EF4-FFF2-40B4-BE49-F238E27FC236}">
                <a16:creationId xmlns:a16="http://schemas.microsoft.com/office/drawing/2014/main" id="{DC3FF891-64E0-5AA8-C3F0-D84A13033E28}"/>
              </a:ext>
            </a:extLst>
          </p:cNvPr>
          <p:cNvSpPr txBox="1"/>
          <p:nvPr/>
        </p:nvSpPr>
        <p:spPr>
          <a:xfrm>
            <a:off x="4642340" y="5661476"/>
            <a:ext cx="6955237" cy="954107"/>
          </a:xfrm>
          <a:prstGeom prst="rect">
            <a:avLst/>
          </a:prstGeom>
          <a:solidFill>
            <a:srgbClr val="FFFF99"/>
          </a:solidFill>
          <a:ln>
            <a:solidFill>
              <a:srgbClr val="FF0000"/>
            </a:solidFill>
          </a:ln>
        </p:spPr>
        <p:txBody>
          <a:bodyPr wrap="square" rtlCol="0">
            <a:spAutoFit/>
          </a:bodyPr>
          <a:lstStyle/>
          <a:p>
            <a:pPr algn="ctr"/>
            <a:r>
              <a:rPr lang="en-ZA" sz="2800" dirty="0"/>
              <a:t>By 2030, </a:t>
            </a:r>
            <a:r>
              <a:rPr lang="en-ZA" sz="2800" b="1" dirty="0">
                <a:solidFill>
                  <a:srgbClr val="FF0000"/>
                </a:solidFill>
              </a:rPr>
              <a:t>35%</a:t>
            </a:r>
            <a:r>
              <a:rPr lang="en-ZA" sz="2800" dirty="0"/>
              <a:t> would have left due to age </a:t>
            </a:r>
          </a:p>
          <a:p>
            <a:pPr algn="ctr"/>
            <a:r>
              <a:rPr lang="en-ZA" sz="2800" dirty="0"/>
              <a:t>By 2035, </a:t>
            </a:r>
            <a:r>
              <a:rPr lang="en-ZA" sz="2800" b="1" dirty="0">
                <a:solidFill>
                  <a:srgbClr val="FF0000"/>
                </a:solidFill>
              </a:rPr>
              <a:t>53%</a:t>
            </a:r>
          </a:p>
        </p:txBody>
      </p:sp>
      <p:sp>
        <p:nvSpPr>
          <p:cNvPr id="6" name="TextBox 5">
            <a:extLst>
              <a:ext uri="{FF2B5EF4-FFF2-40B4-BE49-F238E27FC236}">
                <a16:creationId xmlns:a16="http://schemas.microsoft.com/office/drawing/2014/main" id="{C78950FE-729B-DB41-BB08-1B6246664141}"/>
              </a:ext>
            </a:extLst>
          </p:cNvPr>
          <p:cNvSpPr txBox="1"/>
          <p:nvPr/>
        </p:nvSpPr>
        <p:spPr>
          <a:xfrm>
            <a:off x="8603373" y="4046348"/>
            <a:ext cx="2750427" cy="830997"/>
          </a:xfrm>
          <a:prstGeom prst="rect">
            <a:avLst/>
          </a:prstGeom>
          <a:noFill/>
        </p:spPr>
        <p:txBody>
          <a:bodyPr wrap="square" rtlCol="0">
            <a:spAutoFit/>
          </a:bodyPr>
          <a:lstStyle/>
          <a:p>
            <a:pPr algn="ctr"/>
            <a:r>
              <a:rPr lang="en-ZA" sz="2400" b="1" dirty="0"/>
              <a:t>Educators aged 56 to 65 leaving</a:t>
            </a:r>
            <a:endParaRPr lang="en-ZA" sz="2400" b="1" dirty="0">
              <a:solidFill>
                <a:srgbClr val="FF0000"/>
              </a:solidFill>
            </a:endParaRPr>
          </a:p>
        </p:txBody>
      </p:sp>
      <p:sp>
        <p:nvSpPr>
          <p:cNvPr id="3" name="Oval 2">
            <a:extLst>
              <a:ext uri="{FF2B5EF4-FFF2-40B4-BE49-F238E27FC236}">
                <a16:creationId xmlns:a16="http://schemas.microsoft.com/office/drawing/2014/main" id="{CF2112EB-A63C-80DF-126D-0B03F481BB82}"/>
              </a:ext>
            </a:extLst>
          </p:cNvPr>
          <p:cNvSpPr/>
          <p:nvPr/>
        </p:nvSpPr>
        <p:spPr>
          <a:xfrm>
            <a:off x="10550233" y="242417"/>
            <a:ext cx="1302328" cy="1274619"/>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1</a:t>
            </a:r>
            <a:endParaRPr lang="en-ZA" sz="7200" b="1" dirty="0">
              <a:solidFill>
                <a:schemeClr val="tx1"/>
              </a:solidFill>
            </a:endParaRPr>
          </a:p>
        </p:txBody>
      </p:sp>
      <p:sp>
        <p:nvSpPr>
          <p:cNvPr id="4" name="Title 3">
            <a:extLst>
              <a:ext uri="{FF2B5EF4-FFF2-40B4-BE49-F238E27FC236}">
                <a16:creationId xmlns:a16="http://schemas.microsoft.com/office/drawing/2014/main" id="{5642C86F-E56A-7817-BF44-3BB243A868D9}"/>
              </a:ext>
            </a:extLst>
          </p:cNvPr>
          <p:cNvSpPr>
            <a:spLocks noGrp="1"/>
          </p:cNvSpPr>
          <p:nvPr>
            <p:ph type="title"/>
          </p:nvPr>
        </p:nvSpPr>
        <p:spPr/>
        <p:txBody>
          <a:bodyPr/>
          <a:lstStyle/>
          <a:p>
            <a:r>
              <a:rPr lang="en-ZA" b="1" dirty="0"/>
              <a:t>More educators retiring in the </a:t>
            </a:r>
            <a:br>
              <a:rPr lang="en-ZA" b="1" dirty="0"/>
            </a:br>
            <a:r>
              <a:rPr lang="en-ZA" b="1" dirty="0"/>
              <a:t>coming years</a:t>
            </a:r>
            <a:br>
              <a:rPr lang="en-ZA" b="1" dirty="0"/>
            </a:br>
            <a:endParaRPr lang="en-ZA" sz="2400" dirty="0"/>
          </a:p>
        </p:txBody>
      </p:sp>
      <p:cxnSp>
        <p:nvCxnSpPr>
          <p:cNvPr id="7" name="Straight Connector 6">
            <a:extLst>
              <a:ext uri="{FF2B5EF4-FFF2-40B4-BE49-F238E27FC236}">
                <a16:creationId xmlns:a16="http://schemas.microsoft.com/office/drawing/2014/main" id="{0555CE10-4937-1C27-9F08-74A674871E43}"/>
              </a:ext>
            </a:extLst>
          </p:cNvPr>
          <p:cNvCxnSpPr/>
          <p:nvPr/>
        </p:nvCxnSpPr>
        <p:spPr>
          <a:xfrm>
            <a:off x="4731435" y="2152357"/>
            <a:ext cx="0" cy="27249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9CD942-5115-E443-726E-2363B6054F5E}"/>
              </a:ext>
            </a:extLst>
          </p:cNvPr>
          <p:cNvCxnSpPr>
            <a:cxnSpLocks/>
          </p:cNvCxnSpPr>
          <p:nvPr/>
        </p:nvCxnSpPr>
        <p:spPr>
          <a:xfrm>
            <a:off x="5066715" y="2827606"/>
            <a:ext cx="0" cy="2031212"/>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47687137"/>
      </p:ext>
    </p:extLst>
  </p:cSld>
  <p:clrMapOvr>
    <a:masterClrMapping/>
  </p:clrMapOvr>
  <mc:AlternateContent xmlns:mc="http://schemas.openxmlformats.org/markup-compatibility/2006" xmlns:p14="http://schemas.microsoft.com/office/powerpoint/2010/main">
    <mc:Choice Requires="p14">
      <p:transition spd="slow" p14:dur="2000" advTm="120037"/>
    </mc:Choice>
    <mc:Fallback xmlns="">
      <p:transition spd="slow" advTm="120037"/>
    </mc:Fallback>
  </mc:AlternateContent>
  <p:extLst>
    <p:ext uri="{E180D4A7-C9FB-4DFB-919C-405C955672EB}">
      <p14:showEvtLst xmlns:p14="http://schemas.microsoft.com/office/powerpoint/2010/main">
        <p14:playEvt time="11" objId="7"/>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DA14BB-BFED-D9D9-5BD6-7A88AF39E74C}"/>
              </a:ext>
            </a:extLst>
          </p:cNvPr>
          <p:cNvSpPr>
            <a:spLocks noGrp="1"/>
          </p:cNvSpPr>
          <p:nvPr>
            <p:ph type="title"/>
          </p:nvPr>
        </p:nvSpPr>
        <p:spPr/>
        <p:txBody>
          <a:bodyPr/>
          <a:lstStyle/>
          <a:p>
            <a:r>
              <a:rPr lang="en-ZA" b="1" dirty="0"/>
              <a:t>Many more school-age children than </a:t>
            </a:r>
            <a:br>
              <a:rPr lang="en-ZA" b="1" dirty="0"/>
            </a:br>
            <a:r>
              <a:rPr lang="en-ZA" b="1" dirty="0"/>
              <a:t>we expected</a:t>
            </a:r>
            <a:br>
              <a:rPr lang="en-ZA" b="1" dirty="0"/>
            </a:br>
            <a:endParaRPr lang="en-ZA" sz="4000" dirty="0"/>
          </a:p>
        </p:txBody>
      </p:sp>
      <p:pic>
        <p:nvPicPr>
          <p:cNvPr id="7" name="Picture 6">
            <a:extLst>
              <a:ext uri="{FF2B5EF4-FFF2-40B4-BE49-F238E27FC236}">
                <a16:creationId xmlns:a16="http://schemas.microsoft.com/office/drawing/2014/main" id="{8C28F0A2-826B-41FD-BDD9-515C99A361F6}"/>
              </a:ext>
            </a:extLst>
          </p:cNvPr>
          <p:cNvPicPr>
            <a:picLocks noChangeAspect="1"/>
          </p:cNvPicPr>
          <p:nvPr/>
        </p:nvPicPr>
        <p:blipFill>
          <a:blip r:embed="rId4"/>
          <a:stretch>
            <a:fillRect/>
          </a:stretch>
        </p:blipFill>
        <p:spPr>
          <a:xfrm>
            <a:off x="2232458" y="1500380"/>
            <a:ext cx="7343185" cy="5139348"/>
          </a:xfrm>
          <a:prstGeom prst="rect">
            <a:avLst/>
          </a:prstGeom>
        </p:spPr>
      </p:pic>
      <p:sp>
        <p:nvSpPr>
          <p:cNvPr id="2" name="Oval 1">
            <a:extLst>
              <a:ext uri="{FF2B5EF4-FFF2-40B4-BE49-F238E27FC236}">
                <a16:creationId xmlns:a16="http://schemas.microsoft.com/office/drawing/2014/main" id="{224E2788-1622-6A02-4358-6AC391ACA23B}"/>
              </a:ext>
            </a:extLst>
          </p:cNvPr>
          <p:cNvSpPr/>
          <p:nvPr/>
        </p:nvSpPr>
        <p:spPr>
          <a:xfrm>
            <a:off x="10550233" y="242417"/>
            <a:ext cx="1302328" cy="1274619"/>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2</a:t>
            </a:r>
            <a:endParaRPr lang="en-ZA" sz="7200" b="1" dirty="0">
              <a:solidFill>
                <a:schemeClr val="tx1"/>
              </a:solidFill>
            </a:endParaRPr>
          </a:p>
        </p:txBody>
      </p:sp>
      <p:sp>
        <p:nvSpPr>
          <p:cNvPr id="8" name="TextBox 7">
            <a:extLst>
              <a:ext uri="{FF2B5EF4-FFF2-40B4-BE49-F238E27FC236}">
                <a16:creationId xmlns:a16="http://schemas.microsoft.com/office/drawing/2014/main" id="{B244D3DA-548F-1BE5-0DCD-3A8BD285AAD7}"/>
              </a:ext>
            </a:extLst>
          </p:cNvPr>
          <p:cNvSpPr txBox="1"/>
          <p:nvPr/>
        </p:nvSpPr>
        <p:spPr>
          <a:xfrm>
            <a:off x="9459999" y="4559144"/>
            <a:ext cx="2117709" cy="1938992"/>
          </a:xfrm>
          <a:prstGeom prst="rect">
            <a:avLst/>
          </a:prstGeom>
          <a:noFill/>
        </p:spPr>
        <p:txBody>
          <a:bodyPr wrap="square" rtlCol="0">
            <a:spAutoFit/>
          </a:bodyPr>
          <a:lstStyle/>
          <a:p>
            <a:pPr algn="ctr"/>
            <a:r>
              <a:rPr lang="en-ZA" sz="2000" b="1" dirty="0">
                <a:solidFill>
                  <a:schemeClr val="bg1">
                    <a:lumMod val="50000"/>
                  </a:schemeClr>
                </a:solidFill>
              </a:rPr>
              <a:t>From 2006 projections of UN World Population Prospects (</a:t>
            </a:r>
            <a:r>
              <a:rPr lang="en-ZA" sz="2000" b="1" dirty="0" err="1">
                <a:solidFill>
                  <a:schemeClr val="bg1">
                    <a:lumMod val="50000"/>
                  </a:schemeClr>
                </a:solidFill>
              </a:rPr>
              <a:t>WPP</a:t>
            </a:r>
            <a:r>
              <a:rPr lang="en-ZA" sz="2000" b="1" dirty="0">
                <a:solidFill>
                  <a:schemeClr val="bg1">
                    <a:lumMod val="50000"/>
                  </a:schemeClr>
                </a:solidFill>
              </a:rPr>
              <a:t>)</a:t>
            </a:r>
          </a:p>
        </p:txBody>
      </p:sp>
      <p:sp>
        <p:nvSpPr>
          <p:cNvPr id="3" name="Rectangle 2">
            <a:extLst>
              <a:ext uri="{FF2B5EF4-FFF2-40B4-BE49-F238E27FC236}">
                <a16:creationId xmlns:a16="http://schemas.microsoft.com/office/drawing/2014/main" id="{9381D069-F5DE-9E7A-96A4-CD35FEBE43D9}"/>
              </a:ext>
            </a:extLst>
          </p:cNvPr>
          <p:cNvSpPr/>
          <p:nvPr/>
        </p:nvSpPr>
        <p:spPr>
          <a:xfrm rot="16200000">
            <a:off x="-141172" y="3348826"/>
            <a:ext cx="3863340" cy="7924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t>Population of children in millions (ages 7-18)</a:t>
            </a:r>
          </a:p>
        </p:txBody>
      </p:sp>
    </p:spTree>
    <p:custDataLst>
      <p:tags r:id="rId1"/>
    </p:custDataLst>
    <p:extLst>
      <p:ext uri="{BB962C8B-B14F-4D97-AF65-F5344CB8AC3E}">
        <p14:creationId xmlns:p14="http://schemas.microsoft.com/office/powerpoint/2010/main" val="1762511531"/>
      </p:ext>
    </p:extLst>
  </p:cSld>
  <p:clrMapOvr>
    <a:masterClrMapping/>
  </p:clrMapOvr>
  <mc:AlternateContent xmlns:mc="http://schemas.openxmlformats.org/markup-compatibility/2006" xmlns:p14="http://schemas.microsoft.com/office/powerpoint/2010/main">
    <mc:Choice Requires="p14">
      <p:transition spd="slow" p14:dur="2000" advTm="126962"/>
    </mc:Choice>
    <mc:Fallback xmlns="">
      <p:transition spd="slow" advTm="12696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DA14BB-BFED-D9D9-5BD6-7A88AF39E74C}"/>
              </a:ext>
            </a:extLst>
          </p:cNvPr>
          <p:cNvSpPr>
            <a:spLocks noGrp="1"/>
          </p:cNvSpPr>
          <p:nvPr>
            <p:ph type="title"/>
          </p:nvPr>
        </p:nvSpPr>
        <p:spPr/>
        <p:txBody>
          <a:bodyPr/>
          <a:lstStyle/>
          <a:p>
            <a:r>
              <a:rPr lang="en-ZA" b="1" dirty="0"/>
              <a:t>Many more school-age children than </a:t>
            </a:r>
            <a:br>
              <a:rPr lang="en-ZA" b="1" dirty="0"/>
            </a:br>
            <a:r>
              <a:rPr lang="en-ZA" b="1" dirty="0"/>
              <a:t>we expected</a:t>
            </a:r>
            <a:br>
              <a:rPr lang="en-ZA" b="1" dirty="0"/>
            </a:br>
            <a:endParaRPr lang="en-ZA" sz="4000" dirty="0"/>
          </a:p>
        </p:txBody>
      </p:sp>
      <p:pic>
        <p:nvPicPr>
          <p:cNvPr id="7" name="Picture 6">
            <a:extLst>
              <a:ext uri="{FF2B5EF4-FFF2-40B4-BE49-F238E27FC236}">
                <a16:creationId xmlns:a16="http://schemas.microsoft.com/office/drawing/2014/main" id="{8C28F0A2-826B-41FD-BDD9-515C99A361F6}"/>
              </a:ext>
            </a:extLst>
          </p:cNvPr>
          <p:cNvPicPr>
            <a:picLocks noChangeAspect="1"/>
          </p:cNvPicPr>
          <p:nvPr/>
        </p:nvPicPr>
        <p:blipFill>
          <a:blip r:embed="rId4"/>
          <a:stretch>
            <a:fillRect/>
          </a:stretch>
        </p:blipFill>
        <p:spPr>
          <a:xfrm>
            <a:off x="2232458" y="1500380"/>
            <a:ext cx="7343185" cy="5139348"/>
          </a:xfrm>
          <a:prstGeom prst="rect">
            <a:avLst/>
          </a:prstGeom>
        </p:spPr>
      </p:pic>
      <p:pic>
        <p:nvPicPr>
          <p:cNvPr id="6" name="Picture 5">
            <a:extLst>
              <a:ext uri="{FF2B5EF4-FFF2-40B4-BE49-F238E27FC236}">
                <a16:creationId xmlns:a16="http://schemas.microsoft.com/office/drawing/2014/main" id="{50E958FC-FFAC-7BB0-1793-69AD17A3286A}"/>
              </a:ext>
            </a:extLst>
          </p:cNvPr>
          <p:cNvPicPr>
            <a:picLocks noChangeAspect="1"/>
          </p:cNvPicPr>
          <p:nvPr/>
        </p:nvPicPr>
        <p:blipFill>
          <a:blip r:embed="rId5"/>
          <a:stretch>
            <a:fillRect/>
          </a:stretch>
        </p:blipFill>
        <p:spPr>
          <a:xfrm>
            <a:off x="2232458" y="1500380"/>
            <a:ext cx="7343185" cy="5139348"/>
          </a:xfrm>
          <a:prstGeom prst="rect">
            <a:avLst/>
          </a:prstGeom>
        </p:spPr>
      </p:pic>
      <p:sp>
        <p:nvSpPr>
          <p:cNvPr id="2" name="Oval 1">
            <a:extLst>
              <a:ext uri="{FF2B5EF4-FFF2-40B4-BE49-F238E27FC236}">
                <a16:creationId xmlns:a16="http://schemas.microsoft.com/office/drawing/2014/main" id="{224E2788-1622-6A02-4358-6AC391ACA23B}"/>
              </a:ext>
            </a:extLst>
          </p:cNvPr>
          <p:cNvSpPr/>
          <p:nvPr/>
        </p:nvSpPr>
        <p:spPr>
          <a:xfrm>
            <a:off x="10550233" y="242417"/>
            <a:ext cx="1302328" cy="1274619"/>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2</a:t>
            </a:r>
            <a:endParaRPr lang="en-ZA" sz="7200" b="1" dirty="0">
              <a:solidFill>
                <a:schemeClr val="tx1"/>
              </a:solidFill>
            </a:endParaRPr>
          </a:p>
        </p:txBody>
      </p:sp>
      <p:sp>
        <p:nvSpPr>
          <p:cNvPr id="8" name="TextBox 7">
            <a:extLst>
              <a:ext uri="{FF2B5EF4-FFF2-40B4-BE49-F238E27FC236}">
                <a16:creationId xmlns:a16="http://schemas.microsoft.com/office/drawing/2014/main" id="{B244D3DA-548F-1BE5-0DCD-3A8BD285AAD7}"/>
              </a:ext>
            </a:extLst>
          </p:cNvPr>
          <p:cNvSpPr txBox="1"/>
          <p:nvPr/>
        </p:nvSpPr>
        <p:spPr>
          <a:xfrm>
            <a:off x="9459999" y="4559144"/>
            <a:ext cx="2117709" cy="1938992"/>
          </a:xfrm>
          <a:prstGeom prst="rect">
            <a:avLst/>
          </a:prstGeom>
          <a:noFill/>
        </p:spPr>
        <p:txBody>
          <a:bodyPr wrap="square" rtlCol="0">
            <a:spAutoFit/>
          </a:bodyPr>
          <a:lstStyle/>
          <a:p>
            <a:pPr algn="ctr"/>
            <a:r>
              <a:rPr lang="en-ZA" sz="2000" b="1" dirty="0">
                <a:solidFill>
                  <a:schemeClr val="bg1">
                    <a:lumMod val="50000"/>
                  </a:schemeClr>
                </a:solidFill>
              </a:rPr>
              <a:t>From 2006 projections of UN World Population Prospects (</a:t>
            </a:r>
            <a:r>
              <a:rPr lang="en-ZA" sz="2000" b="1" dirty="0" err="1">
                <a:solidFill>
                  <a:schemeClr val="bg1">
                    <a:lumMod val="50000"/>
                  </a:schemeClr>
                </a:solidFill>
              </a:rPr>
              <a:t>WPP</a:t>
            </a:r>
            <a:r>
              <a:rPr lang="en-ZA" sz="2000" b="1" dirty="0">
                <a:solidFill>
                  <a:schemeClr val="bg1">
                    <a:lumMod val="50000"/>
                  </a:schemeClr>
                </a:solidFill>
              </a:rPr>
              <a:t>)</a:t>
            </a:r>
          </a:p>
        </p:txBody>
      </p:sp>
      <p:sp>
        <p:nvSpPr>
          <p:cNvPr id="16" name="TextBox 15">
            <a:extLst>
              <a:ext uri="{FF2B5EF4-FFF2-40B4-BE49-F238E27FC236}">
                <a16:creationId xmlns:a16="http://schemas.microsoft.com/office/drawing/2014/main" id="{E3857B36-7165-4740-BBD3-06EDABBFFB1F}"/>
              </a:ext>
            </a:extLst>
          </p:cNvPr>
          <p:cNvSpPr txBox="1"/>
          <p:nvPr/>
        </p:nvSpPr>
        <p:spPr>
          <a:xfrm>
            <a:off x="9461171" y="2597321"/>
            <a:ext cx="2117710" cy="707886"/>
          </a:xfrm>
          <a:prstGeom prst="rect">
            <a:avLst/>
          </a:prstGeom>
          <a:noFill/>
        </p:spPr>
        <p:txBody>
          <a:bodyPr wrap="square" rtlCol="0">
            <a:spAutoFit/>
          </a:bodyPr>
          <a:lstStyle/>
          <a:p>
            <a:pPr algn="ctr"/>
            <a:r>
              <a:rPr lang="en-ZA" sz="2000" b="1" dirty="0"/>
              <a:t>2022 UN </a:t>
            </a:r>
            <a:r>
              <a:rPr lang="en-ZA" sz="2000" b="1" dirty="0" err="1"/>
              <a:t>WPP</a:t>
            </a:r>
            <a:r>
              <a:rPr lang="en-ZA" sz="2000" b="1" dirty="0"/>
              <a:t> projections</a:t>
            </a:r>
          </a:p>
        </p:txBody>
      </p:sp>
      <p:sp>
        <p:nvSpPr>
          <p:cNvPr id="5" name="Rectangle 4">
            <a:extLst>
              <a:ext uri="{FF2B5EF4-FFF2-40B4-BE49-F238E27FC236}">
                <a16:creationId xmlns:a16="http://schemas.microsoft.com/office/drawing/2014/main" id="{3F5C9095-3272-7CC7-79DC-7FD4D7C42DBA}"/>
              </a:ext>
            </a:extLst>
          </p:cNvPr>
          <p:cNvSpPr/>
          <p:nvPr/>
        </p:nvSpPr>
        <p:spPr>
          <a:xfrm rot="16200000">
            <a:off x="-141172" y="3348826"/>
            <a:ext cx="3863340" cy="7924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t>Population of children in millions (ages 7-18)</a:t>
            </a:r>
          </a:p>
        </p:txBody>
      </p:sp>
    </p:spTree>
    <p:custDataLst>
      <p:tags r:id="rId1"/>
    </p:custDataLst>
    <p:extLst>
      <p:ext uri="{BB962C8B-B14F-4D97-AF65-F5344CB8AC3E}">
        <p14:creationId xmlns:p14="http://schemas.microsoft.com/office/powerpoint/2010/main" val="3529280998"/>
      </p:ext>
    </p:extLst>
  </p:cSld>
  <p:clrMapOvr>
    <a:masterClrMapping/>
  </p:clrMapOvr>
  <mc:AlternateContent xmlns:mc="http://schemas.openxmlformats.org/markup-compatibility/2006" xmlns:p14="http://schemas.microsoft.com/office/powerpoint/2010/main">
    <mc:Choice Requires="p14">
      <p:transition spd="slow" p14:dur="2000" advTm="126962"/>
    </mc:Choice>
    <mc:Fallback xmlns="">
      <p:transition spd="slow" advTm="12696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DA14BB-BFED-D9D9-5BD6-7A88AF39E74C}"/>
              </a:ext>
            </a:extLst>
          </p:cNvPr>
          <p:cNvSpPr>
            <a:spLocks noGrp="1"/>
          </p:cNvSpPr>
          <p:nvPr>
            <p:ph type="title"/>
          </p:nvPr>
        </p:nvSpPr>
        <p:spPr/>
        <p:txBody>
          <a:bodyPr/>
          <a:lstStyle/>
          <a:p>
            <a:r>
              <a:rPr lang="en-ZA" b="1" dirty="0"/>
              <a:t>Many more school-age children than </a:t>
            </a:r>
            <a:br>
              <a:rPr lang="en-ZA" b="1" dirty="0"/>
            </a:br>
            <a:r>
              <a:rPr lang="en-ZA" b="1" dirty="0"/>
              <a:t>we expected</a:t>
            </a:r>
            <a:br>
              <a:rPr lang="en-ZA" b="1" dirty="0"/>
            </a:br>
            <a:endParaRPr lang="en-ZA" sz="4000" dirty="0"/>
          </a:p>
        </p:txBody>
      </p:sp>
      <p:pic>
        <p:nvPicPr>
          <p:cNvPr id="7" name="Picture 6">
            <a:extLst>
              <a:ext uri="{FF2B5EF4-FFF2-40B4-BE49-F238E27FC236}">
                <a16:creationId xmlns:a16="http://schemas.microsoft.com/office/drawing/2014/main" id="{8C28F0A2-826B-41FD-BDD9-515C99A361F6}"/>
              </a:ext>
            </a:extLst>
          </p:cNvPr>
          <p:cNvPicPr>
            <a:picLocks noChangeAspect="1"/>
          </p:cNvPicPr>
          <p:nvPr/>
        </p:nvPicPr>
        <p:blipFill>
          <a:blip r:embed="rId4"/>
          <a:stretch>
            <a:fillRect/>
          </a:stretch>
        </p:blipFill>
        <p:spPr>
          <a:xfrm>
            <a:off x="2232458" y="1500380"/>
            <a:ext cx="7343185" cy="5139348"/>
          </a:xfrm>
          <a:prstGeom prst="rect">
            <a:avLst/>
          </a:prstGeom>
        </p:spPr>
      </p:pic>
      <p:pic>
        <p:nvPicPr>
          <p:cNvPr id="6" name="Picture 5">
            <a:extLst>
              <a:ext uri="{FF2B5EF4-FFF2-40B4-BE49-F238E27FC236}">
                <a16:creationId xmlns:a16="http://schemas.microsoft.com/office/drawing/2014/main" id="{50E958FC-FFAC-7BB0-1793-69AD17A3286A}"/>
              </a:ext>
            </a:extLst>
          </p:cNvPr>
          <p:cNvPicPr>
            <a:picLocks noChangeAspect="1"/>
          </p:cNvPicPr>
          <p:nvPr/>
        </p:nvPicPr>
        <p:blipFill>
          <a:blip r:embed="rId5"/>
          <a:stretch>
            <a:fillRect/>
          </a:stretch>
        </p:blipFill>
        <p:spPr>
          <a:xfrm>
            <a:off x="2232458" y="1500380"/>
            <a:ext cx="7343185" cy="5139348"/>
          </a:xfrm>
          <a:prstGeom prst="rect">
            <a:avLst/>
          </a:prstGeom>
        </p:spPr>
      </p:pic>
      <p:pic>
        <p:nvPicPr>
          <p:cNvPr id="5" name="Picture 4">
            <a:extLst>
              <a:ext uri="{FF2B5EF4-FFF2-40B4-BE49-F238E27FC236}">
                <a16:creationId xmlns:a16="http://schemas.microsoft.com/office/drawing/2014/main" id="{300A2030-29D0-9EBC-459A-253DD149A51D}"/>
              </a:ext>
            </a:extLst>
          </p:cNvPr>
          <p:cNvPicPr>
            <a:picLocks noChangeAspect="1"/>
          </p:cNvPicPr>
          <p:nvPr/>
        </p:nvPicPr>
        <p:blipFill>
          <a:blip r:embed="rId6"/>
          <a:stretch>
            <a:fillRect/>
          </a:stretch>
        </p:blipFill>
        <p:spPr>
          <a:xfrm>
            <a:off x="2232460" y="1500380"/>
            <a:ext cx="7343183" cy="5139347"/>
          </a:xfrm>
          <a:prstGeom prst="rect">
            <a:avLst/>
          </a:prstGeom>
        </p:spPr>
      </p:pic>
      <p:pic>
        <p:nvPicPr>
          <p:cNvPr id="4" name="Picture 3">
            <a:extLst>
              <a:ext uri="{FF2B5EF4-FFF2-40B4-BE49-F238E27FC236}">
                <a16:creationId xmlns:a16="http://schemas.microsoft.com/office/drawing/2014/main" id="{3732A0F3-4FB8-523A-E12A-8684909355DB}"/>
              </a:ext>
            </a:extLst>
          </p:cNvPr>
          <p:cNvPicPr>
            <a:picLocks noChangeAspect="1"/>
          </p:cNvPicPr>
          <p:nvPr/>
        </p:nvPicPr>
        <p:blipFill>
          <a:blip r:embed="rId7"/>
          <a:stretch>
            <a:fillRect/>
          </a:stretch>
        </p:blipFill>
        <p:spPr>
          <a:xfrm>
            <a:off x="2232461" y="1500382"/>
            <a:ext cx="7343182" cy="5139346"/>
          </a:xfrm>
          <a:prstGeom prst="rect">
            <a:avLst/>
          </a:prstGeom>
        </p:spPr>
      </p:pic>
      <p:sp>
        <p:nvSpPr>
          <p:cNvPr id="2" name="Oval 1">
            <a:extLst>
              <a:ext uri="{FF2B5EF4-FFF2-40B4-BE49-F238E27FC236}">
                <a16:creationId xmlns:a16="http://schemas.microsoft.com/office/drawing/2014/main" id="{224E2788-1622-6A02-4358-6AC391ACA23B}"/>
              </a:ext>
            </a:extLst>
          </p:cNvPr>
          <p:cNvSpPr/>
          <p:nvPr/>
        </p:nvSpPr>
        <p:spPr>
          <a:xfrm>
            <a:off x="10550233" y="242417"/>
            <a:ext cx="1302328" cy="1274619"/>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2</a:t>
            </a:r>
            <a:endParaRPr lang="en-ZA" sz="7200" b="1" dirty="0">
              <a:solidFill>
                <a:schemeClr val="tx1"/>
              </a:solidFill>
            </a:endParaRPr>
          </a:p>
        </p:txBody>
      </p:sp>
      <p:pic>
        <p:nvPicPr>
          <p:cNvPr id="3" name="Picture 2">
            <a:extLst>
              <a:ext uri="{FF2B5EF4-FFF2-40B4-BE49-F238E27FC236}">
                <a16:creationId xmlns:a16="http://schemas.microsoft.com/office/drawing/2014/main" id="{607ADA35-94E7-23D5-C45A-06FC4D9D03C5}"/>
              </a:ext>
            </a:extLst>
          </p:cNvPr>
          <p:cNvPicPr>
            <a:picLocks noChangeAspect="1"/>
          </p:cNvPicPr>
          <p:nvPr/>
        </p:nvPicPr>
        <p:blipFill>
          <a:blip r:embed="rId8"/>
          <a:stretch>
            <a:fillRect/>
          </a:stretch>
        </p:blipFill>
        <p:spPr>
          <a:xfrm>
            <a:off x="2232462" y="1500382"/>
            <a:ext cx="7343181" cy="5139345"/>
          </a:xfrm>
          <a:prstGeom prst="rect">
            <a:avLst/>
          </a:prstGeom>
        </p:spPr>
      </p:pic>
      <p:sp>
        <p:nvSpPr>
          <p:cNvPr id="8" name="TextBox 7">
            <a:extLst>
              <a:ext uri="{FF2B5EF4-FFF2-40B4-BE49-F238E27FC236}">
                <a16:creationId xmlns:a16="http://schemas.microsoft.com/office/drawing/2014/main" id="{B244D3DA-548F-1BE5-0DCD-3A8BD285AAD7}"/>
              </a:ext>
            </a:extLst>
          </p:cNvPr>
          <p:cNvSpPr txBox="1"/>
          <p:nvPr/>
        </p:nvSpPr>
        <p:spPr>
          <a:xfrm>
            <a:off x="9459999" y="4559144"/>
            <a:ext cx="2117709" cy="1938992"/>
          </a:xfrm>
          <a:prstGeom prst="rect">
            <a:avLst/>
          </a:prstGeom>
          <a:noFill/>
        </p:spPr>
        <p:txBody>
          <a:bodyPr wrap="square" rtlCol="0">
            <a:spAutoFit/>
          </a:bodyPr>
          <a:lstStyle/>
          <a:p>
            <a:pPr algn="ctr"/>
            <a:r>
              <a:rPr lang="en-ZA" sz="2000" b="1" dirty="0">
                <a:solidFill>
                  <a:schemeClr val="bg1">
                    <a:lumMod val="50000"/>
                  </a:schemeClr>
                </a:solidFill>
              </a:rPr>
              <a:t>From 2006 projections of UN World Population Prospects (</a:t>
            </a:r>
            <a:r>
              <a:rPr lang="en-ZA" sz="2000" b="1" dirty="0" err="1">
                <a:solidFill>
                  <a:schemeClr val="bg1">
                    <a:lumMod val="50000"/>
                  </a:schemeClr>
                </a:solidFill>
              </a:rPr>
              <a:t>WPP</a:t>
            </a:r>
            <a:r>
              <a:rPr lang="en-ZA" sz="2000" b="1" dirty="0">
                <a:solidFill>
                  <a:schemeClr val="bg1">
                    <a:lumMod val="50000"/>
                  </a:schemeClr>
                </a:solidFill>
              </a:rPr>
              <a:t>)</a:t>
            </a:r>
          </a:p>
        </p:txBody>
      </p:sp>
      <p:sp>
        <p:nvSpPr>
          <p:cNvPr id="32" name="TextBox 31">
            <a:extLst>
              <a:ext uri="{FF2B5EF4-FFF2-40B4-BE49-F238E27FC236}">
                <a16:creationId xmlns:a16="http://schemas.microsoft.com/office/drawing/2014/main" id="{3B9A0042-B55E-73C1-7A0E-C3DB426D16D3}"/>
              </a:ext>
            </a:extLst>
          </p:cNvPr>
          <p:cNvSpPr txBox="1"/>
          <p:nvPr/>
        </p:nvSpPr>
        <p:spPr>
          <a:xfrm>
            <a:off x="3003734" y="2751209"/>
            <a:ext cx="1785615" cy="400110"/>
          </a:xfrm>
          <a:prstGeom prst="rect">
            <a:avLst/>
          </a:prstGeom>
          <a:noFill/>
        </p:spPr>
        <p:txBody>
          <a:bodyPr wrap="square" rtlCol="0">
            <a:spAutoFit/>
          </a:bodyPr>
          <a:lstStyle/>
          <a:p>
            <a:pPr algn="ctr"/>
            <a:r>
              <a:rPr lang="en-ZA" sz="2000" b="1" dirty="0">
                <a:solidFill>
                  <a:srgbClr val="00B050"/>
                </a:solidFill>
              </a:rPr>
              <a:t>Stats SA</a:t>
            </a:r>
          </a:p>
        </p:txBody>
      </p:sp>
      <p:sp>
        <p:nvSpPr>
          <p:cNvPr id="33" name="TextBox 32">
            <a:extLst>
              <a:ext uri="{FF2B5EF4-FFF2-40B4-BE49-F238E27FC236}">
                <a16:creationId xmlns:a16="http://schemas.microsoft.com/office/drawing/2014/main" id="{6803BC1C-9F87-3728-CC64-B2214D472A86}"/>
              </a:ext>
            </a:extLst>
          </p:cNvPr>
          <p:cNvSpPr txBox="1"/>
          <p:nvPr/>
        </p:nvSpPr>
        <p:spPr>
          <a:xfrm>
            <a:off x="5904050" y="3075057"/>
            <a:ext cx="2582531" cy="707886"/>
          </a:xfrm>
          <a:prstGeom prst="rect">
            <a:avLst/>
          </a:prstGeom>
          <a:noFill/>
        </p:spPr>
        <p:txBody>
          <a:bodyPr wrap="square" rtlCol="0">
            <a:spAutoFit/>
          </a:bodyPr>
          <a:lstStyle/>
          <a:p>
            <a:r>
              <a:rPr lang="en-ZA" sz="2000" b="1" dirty="0">
                <a:solidFill>
                  <a:srgbClr val="FF0000"/>
                </a:solidFill>
              </a:rPr>
              <a:t>DBE grades 1 to 12 enrolments</a:t>
            </a:r>
          </a:p>
        </p:txBody>
      </p:sp>
      <p:sp>
        <p:nvSpPr>
          <p:cNvPr id="34" name="TextBox 33">
            <a:extLst>
              <a:ext uri="{FF2B5EF4-FFF2-40B4-BE49-F238E27FC236}">
                <a16:creationId xmlns:a16="http://schemas.microsoft.com/office/drawing/2014/main" id="{D7F93AAB-87E1-26ED-E784-CA8942222394}"/>
              </a:ext>
            </a:extLst>
          </p:cNvPr>
          <p:cNvSpPr txBox="1"/>
          <p:nvPr/>
        </p:nvSpPr>
        <p:spPr>
          <a:xfrm>
            <a:off x="4789349" y="4359089"/>
            <a:ext cx="1785615" cy="400110"/>
          </a:xfrm>
          <a:prstGeom prst="rect">
            <a:avLst/>
          </a:prstGeom>
          <a:noFill/>
        </p:spPr>
        <p:txBody>
          <a:bodyPr wrap="square" rtlCol="0">
            <a:spAutoFit/>
          </a:bodyPr>
          <a:lstStyle/>
          <a:p>
            <a:pPr algn="ctr"/>
            <a:r>
              <a:rPr lang="en-ZA" sz="2000" b="1" dirty="0" err="1">
                <a:solidFill>
                  <a:srgbClr val="FFC000"/>
                </a:solidFill>
              </a:rPr>
              <a:t>Thembisa</a:t>
            </a:r>
            <a:endParaRPr lang="en-ZA" sz="2000" b="1" dirty="0">
              <a:solidFill>
                <a:srgbClr val="FFC000"/>
              </a:solidFill>
            </a:endParaRPr>
          </a:p>
        </p:txBody>
      </p:sp>
      <p:sp>
        <p:nvSpPr>
          <p:cNvPr id="10" name="TextBox 9">
            <a:extLst>
              <a:ext uri="{FF2B5EF4-FFF2-40B4-BE49-F238E27FC236}">
                <a16:creationId xmlns:a16="http://schemas.microsoft.com/office/drawing/2014/main" id="{95339A30-3262-713A-6E6F-B0007652A96D}"/>
              </a:ext>
            </a:extLst>
          </p:cNvPr>
          <p:cNvSpPr txBox="1"/>
          <p:nvPr/>
        </p:nvSpPr>
        <p:spPr>
          <a:xfrm>
            <a:off x="9461171" y="2597321"/>
            <a:ext cx="2117710" cy="707886"/>
          </a:xfrm>
          <a:prstGeom prst="rect">
            <a:avLst/>
          </a:prstGeom>
          <a:noFill/>
        </p:spPr>
        <p:txBody>
          <a:bodyPr wrap="square" rtlCol="0">
            <a:spAutoFit/>
          </a:bodyPr>
          <a:lstStyle/>
          <a:p>
            <a:pPr algn="ctr"/>
            <a:r>
              <a:rPr lang="en-ZA" sz="2000" b="1" dirty="0"/>
              <a:t>2022 UN </a:t>
            </a:r>
            <a:r>
              <a:rPr lang="en-ZA" sz="2000" b="1" dirty="0" err="1"/>
              <a:t>WPP</a:t>
            </a:r>
            <a:r>
              <a:rPr lang="en-ZA" sz="2000" b="1" dirty="0"/>
              <a:t> projections</a:t>
            </a:r>
          </a:p>
        </p:txBody>
      </p:sp>
      <p:sp>
        <p:nvSpPr>
          <p:cNvPr id="11" name="Rectangle 10">
            <a:extLst>
              <a:ext uri="{FF2B5EF4-FFF2-40B4-BE49-F238E27FC236}">
                <a16:creationId xmlns:a16="http://schemas.microsoft.com/office/drawing/2014/main" id="{8AB7D539-FE58-8159-5FBD-4385B3E4FBF6}"/>
              </a:ext>
            </a:extLst>
          </p:cNvPr>
          <p:cNvSpPr/>
          <p:nvPr/>
        </p:nvSpPr>
        <p:spPr>
          <a:xfrm rot="16200000">
            <a:off x="-141172" y="3348826"/>
            <a:ext cx="3863340" cy="7924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t>Population of children in millions (ages 7-18)</a:t>
            </a:r>
          </a:p>
        </p:txBody>
      </p:sp>
    </p:spTree>
    <p:custDataLst>
      <p:tags r:id="rId1"/>
    </p:custDataLst>
    <p:extLst>
      <p:ext uri="{BB962C8B-B14F-4D97-AF65-F5344CB8AC3E}">
        <p14:creationId xmlns:p14="http://schemas.microsoft.com/office/powerpoint/2010/main" val="4140097587"/>
      </p:ext>
    </p:extLst>
  </p:cSld>
  <p:clrMapOvr>
    <a:masterClrMapping/>
  </p:clrMapOvr>
  <mc:AlternateContent xmlns:mc="http://schemas.openxmlformats.org/markup-compatibility/2006" xmlns:p14="http://schemas.microsoft.com/office/powerpoint/2010/main">
    <mc:Choice Requires="p14">
      <p:transition spd="slow" p14:dur="2000" advTm="126962"/>
    </mc:Choice>
    <mc:Fallback xmlns="">
      <p:transition spd="slow" advTm="1269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A477A68-A1DC-2839-F699-E5034993630C}"/>
              </a:ext>
            </a:extLst>
          </p:cNvPr>
          <p:cNvGrpSpPr/>
          <p:nvPr/>
        </p:nvGrpSpPr>
        <p:grpSpPr>
          <a:xfrm>
            <a:off x="838200" y="2187879"/>
            <a:ext cx="10324095" cy="3551740"/>
            <a:chOff x="1239133" y="2131608"/>
            <a:chExt cx="9741444" cy="3351294"/>
          </a:xfrm>
        </p:grpSpPr>
        <p:grpSp>
          <p:nvGrpSpPr>
            <p:cNvPr id="2" name="Group 1">
              <a:extLst>
                <a:ext uri="{FF2B5EF4-FFF2-40B4-BE49-F238E27FC236}">
                  <a16:creationId xmlns:a16="http://schemas.microsoft.com/office/drawing/2014/main" id="{7367EA15-D2CA-B19D-3B34-604E81EE5978}"/>
                </a:ext>
              </a:extLst>
            </p:cNvPr>
            <p:cNvGrpSpPr/>
            <p:nvPr/>
          </p:nvGrpSpPr>
          <p:grpSpPr>
            <a:xfrm>
              <a:off x="1239133" y="3096264"/>
              <a:ext cx="9741444" cy="1446822"/>
              <a:chOff x="1470020" y="3073942"/>
              <a:chExt cx="9741444" cy="1446822"/>
            </a:xfrm>
          </p:grpSpPr>
          <p:sp>
            <p:nvSpPr>
              <p:cNvPr id="81" name="Rectangle 80">
                <a:extLst>
                  <a:ext uri="{FF2B5EF4-FFF2-40B4-BE49-F238E27FC236}">
                    <a16:creationId xmlns:a16="http://schemas.microsoft.com/office/drawing/2014/main" id="{0C4F3BF0-157B-16C9-E338-D9827FEFE650}"/>
                  </a:ext>
                </a:extLst>
              </p:cNvPr>
              <p:cNvSpPr/>
              <p:nvPr/>
            </p:nvSpPr>
            <p:spPr>
              <a:xfrm>
                <a:off x="1470020" y="3093746"/>
                <a:ext cx="2364160" cy="1427018"/>
              </a:xfrm>
              <a:prstGeom prst="rect">
                <a:avLst/>
              </a:prstGeom>
              <a:solidFill>
                <a:srgbClr val="CCFFCC"/>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Schooling</a:t>
                </a:r>
                <a:endParaRPr lang="en-ZA" sz="3200" b="1" dirty="0">
                  <a:solidFill>
                    <a:schemeClr val="tx1"/>
                  </a:solidFill>
                </a:endParaRPr>
              </a:p>
            </p:txBody>
          </p:sp>
          <p:sp>
            <p:nvSpPr>
              <p:cNvPr id="90" name="Rectangle 89">
                <a:extLst>
                  <a:ext uri="{FF2B5EF4-FFF2-40B4-BE49-F238E27FC236}">
                    <a16:creationId xmlns:a16="http://schemas.microsoft.com/office/drawing/2014/main" id="{DFC92ABB-847F-425A-E7C7-566EB39D3B7F}"/>
                  </a:ext>
                </a:extLst>
              </p:cNvPr>
              <p:cNvSpPr/>
              <p:nvPr/>
            </p:nvSpPr>
            <p:spPr>
              <a:xfrm>
                <a:off x="8847304" y="3073942"/>
                <a:ext cx="2364160" cy="1427018"/>
              </a:xfrm>
              <a:prstGeom prst="rect">
                <a:avLst/>
              </a:prstGeom>
              <a:solidFill>
                <a:srgbClr val="FFFF99"/>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Economy</a:t>
                </a:r>
                <a:endParaRPr lang="en-ZA" sz="3200" b="1" dirty="0">
                  <a:solidFill>
                    <a:schemeClr val="tx1"/>
                  </a:solidFill>
                </a:endParaRPr>
              </a:p>
            </p:txBody>
          </p:sp>
        </p:grpSp>
        <p:grpSp>
          <p:nvGrpSpPr>
            <p:cNvPr id="3" name="Group 2">
              <a:extLst>
                <a:ext uri="{FF2B5EF4-FFF2-40B4-BE49-F238E27FC236}">
                  <a16:creationId xmlns:a16="http://schemas.microsoft.com/office/drawing/2014/main" id="{5212AA74-ECAF-15AA-270F-F9A3667A9933}"/>
                </a:ext>
              </a:extLst>
            </p:cNvPr>
            <p:cNvGrpSpPr/>
            <p:nvPr/>
          </p:nvGrpSpPr>
          <p:grpSpPr>
            <a:xfrm>
              <a:off x="2866578" y="2131608"/>
              <a:ext cx="7039154" cy="981690"/>
              <a:chOff x="3088258" y="2131608"/>
              <a:chExt cx="7039154" cy="981690"/>
            </a:xfrm>
          </p:grpSpPr>
          <p:sp>
            <p:nvSpPr>
              <p:cNvPr id="96" name="Arrow: Curved Down 95">
                <a:extLst>
                  <a:ext uri="{FF2B5EF4-FFF2-40B4-BE49-F238E27FC236}">
                    <a16:creationId xmlns:a16="http://schemas.microsoft.com/office/drawing/2014/main" id="{11B9737F-9AAF-7391-AFF9-C7F48444706D}"/>
                  </a:ext>
                </a:extLst>
              </p:cNvPr>
              <p:cNvSpPr/>
              <p:nvPr/>
            </p:nvSpPr>
            <p:spPr>
              <a:xfrm>
                <a:off x="3088258" y="2131608"/>
                <a:ext cx="7039154" cy="962138"/>
              </a:xfrm>
              <a:prstGeom prst="curvedDownArrow">
                <a:avLst/>
              </a:prstGeom>
              <a:solidFill>
                <a:schemeClr val="bg1">
                  <a:lumMod val="50000"/>
                </a:schemeClr>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98" name="TextBox 97">
                <a:extLst>
                  <a:ext uri="{FF2B5EF4-FFF2-40B4-BE49-F238E27FC236}">
                    <a16:creationId xmlns:a16="http://schemas.microsoft.com/office/drawing/2014/main" id="{1B139903-4209-0FFE-02A3-690FE1266844}"/>
                  </a:ext>
                </a:extLst>
              </p:cNvPr>
              <p:cNvSpPr txBox="1"/>
              <p:nvPr/>
            </p:nvSpPr>
            <p:spPr>
              <a:xfrm>
                <a:off x="4020170" y="2405412"/>
                <a:ext cx="4712899" cy="707886"/>
              </a:xfrm>
              <a:prstGeom prst="rect">
                <a:avLst/>
              </a:prstGeom>
              <a:noFill/>
              <a:ln w="12700">
                <a:noFill/>
              </a:ln>
            </p:spPr>
            <p:txBody>
              <a:bodyPr wrap="square" rtlCol="0">
                <a:spAutoFit/>
              </a:bodyPr>
              <a:lstStyle/>
              <a:p>
                <a:pPr algn="ctr"/>
                <a:r>
                  <a:rPr lang="en-ZA" sz="2000" dirty="0"/>
                  <a:t>Schooling provides skills needed to grow the economy</a:t>
                </a:r>
              </a:p>
            </p:txBody>
          </p:sp>
        </p:grpSp>
        <p:grpSp>
          <p:nvGrpSpPr>
            <p:cNvPr id="4" name="Group 3">
              <a:extLst>
                <a:ext uri="{FF2B5EF4-FFF2-40B4-BE49-F238E27FC236}">
                  <a16:creationId xmlns:a16="http://schemas.microsoft.com/office/drawing/2014/main" id="{487365BB-D4F1-BED3-E861-9F86E632E335}"/>
                </a:ext>
              </a:extLst>
            </p:cNvPr>
            <p:cNvGrpSpPr/>
            <p:nvPr/>
          </p:nvGrpSpPr>
          <p:grpSpPr>
            <a:xfrm>
              <a:off x="2745807" y="4249009"/>
              <a:ext cx="7039154" cy="1233893"/>
              <a:chOff x="2967487" y="4249009"/>
              <a:chExt cx="7039154" cy="1233893"/>
            </a:xfrm>
          </p:grpSpPr>
          <p:sp>
            <p:nvSpPr>
              <p:cNvPr id="97" name="Arrow: Curved Down 96">
                <a:extLst>
                  <a:ext uri="{FF2B5EF4-FFF2-40B4-BE49-F238E27FC236}">
                    <a16:creationId xmlns:a16="http://schemas.microsoft.com/office/drawing/2014/main" id="{A113F519-134C-F4D3-47DF-7F797011C349}"/>
                  </a:ext>
                </a:extLst>
              </p:cNvPr>
              <p:cNvSpPr/>
              <p:nvPr/>
            </p:nvSpPr>
            <p:spPr>
              <a:xfrm rot="10800000">
                <a:off x="2967487" y="4520764"/>
                <a:ext cx="7039154" cy="962138"/>
              </a:xfrm>
              <a:prstGeom prst="curvedDownArrow">
                <a:avLst/>
              </a:prstGeom>
              <a:solidFill>
                <a:schemeClr val="bg1">
                  <a:lumMod val="50000"/>
                </a:schemeClr>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solidFill>
                    <a:schemeClr val="tx1"/>
                  </a:solidFill>
                </a:endParaRPr>
              </a:p>
            </p:txBody>
          </p:sp>
          <p:sp>
            <p:nvSpPr>
              <p:cNvPr id="99" name="TextBox 98">
                <a:extLst>
                  <a:ext uri="{FF2B5EF4-FFF2-40B4-BE49-F238E27FC236}">
                    <a16:creationId xmlns:a16="http://schemas.microsoft.com/office/drawing/2014/main" id="{50418B7A-E1DE-B94D-D74D-D84511EAA6F1}"/>
                  </a:ext>
                </a:extLst>
              </p:cNvPr>
              <p:cNvSpPr txBox="1"/>
              <p:nvPr/>
            </p:nvSpPr>
            <p:spPr>
              <a:xfrm>
                <a:off x="3528727" y="4249009"/>
                <a:ext cx="5695786" cy="707886"/>
              </a:xfrm>
              <a:prstGeom prst="rect">
                <a:avLst/>
              </a:prstGeom>
              <a:noFill/>
              <a:ln w="12700">
                <a:noFill/>
              </a:ln>
            </p:spPr>
            <p:txBody>
              <a:bodyPr wrap="square" rtlCol="0">
                <a:spAutoFit/>
              </a:bodyPr>
              <a:lstStyle/>
              <a:p>
                <a:pPr algn="ctr"/>
                <a:r>
                  <a:rPr lang="en-ZA" sz="2000" dirty="0"/>
                  <a:t>A growing economy means more to spend on schooling, and teachers</a:t>
                </a:r>
              </a:p>
            </p:txBody>
          </p:sp>
        </p:grpSp>
      </p:grpSp>
      <p:sp>
        <p:nvSpPr>
          <p:cNvPr id="5" name="Title 4">
            <a:extLst>
              <a:ext uri="{FF2B5EF4-FFF2-40B4-BE49-F238E27FC236}">
                <a16:creationId xmlns:a16="http://schemas.microsoft.com/office/drawing/2014/main" id="{54BF8EFC-4342-430E-38ED-767C7E5ECE44}"/>
              </a:ext>
            </a:extLst>
          </p:cNvPr>
          <p:cNvSpPr>
            <a:spLocks noGrp="1"/>
          </p:cNvSpPr>
          <p:nvPr>
            <p:ph type="title"/>
          </p:nvPr>
        </p:nvSpPr>
        <p:spPr/>
        <p:txBody>
          <a:bodyPr/>
          <a:lstStyle/>
          <a:p>
            <a:r>
              <a:rPr lang="en-ZA" sz="4400" b="1" dirty="0"/>
              <a:t>How much will we be able to spend on educators in future?</a:t>
            </a:r>
            <a:br>
              <a:rPr lang="en-ZA" sz="4400" b="1" dirty="0"/>
            </a:br>
            <a:endParaRPr lang="en-ZA" dirty="0"/>
          </a:p>
        </p:txBody>
      </p:sp>
    </p:spTree>
    <p:custDataLst>
      <p:tags r:id="rId1"/>
    </p:custDataLst>
    <p:extLst>
      <p:ext uri="{BB962C8B-B14F-4D97-AF65-F5344CB8AC3E}">
        <p14:creationId xmlns:p14="http://schemas.microsoft.com/office/powerpoint/2010/main" val="1850686552"/>
      </p:ext>
    </p:extLst>
  </p:cSld>
  <p:clrMapOvr>
    <a:masterClrMapping/>
  </p:clrMapOvr>
  <mc:AlternateContent xmlns:mc="http://schemas.openxmlformats.org/markup-compatibility/2006" xmlns:p14="http://schemas.microsoft.com/office/powerpoint/2010/main">
    <mc:Choice Requires="p14">
      <p:transition spd="slow" p14:dur="2000" advTm="25097"/>
    </mc:Choice>
    <mc:Fallback xmlns="">
      <p:transition spd="slow" advTm="2509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Tree>
    <p:custDataLst>
      <p:tags r:id="rId1"/>
    </p:custDataLst>
    <p:extLst>
      <p:ext uri="{BB962C8B-B14F-4D97-AF65-F5344CB8AC3E}">
        <p14:creationId xmlns:p14="http://schemas.microsoft.com/office/powerpoint/2010/main" val="3068780689"/>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TextBox 58">
            <a:extLst>
              <a:ext uri="{FF2B5EF4-FFF2-40B4-BE49-F238E27FC236}">
                <a16:creationId xmlns:a16="http://schemas.microsoft.com/office/drawing/2014/main" id="{AD1A0C6D-A854-73C1-1260-1EAFC03041D3}"/>
              </a:ext>
            </a:extLst>
          </p:cNvPr>
          <p:cNvSpPr txBox="1"/>
          <p:nvPr/>
        </p:nvSpPr>
        <p:spPr>
          <a:xfrm>
            <a:off x="6746886" y="2089135"/>
            <a:ext cx="1950030" cy="523220"/>
          </a:xfrm>
          <a:prstGeom prst="rect">
            <a:avLst/>
          </a:prstGeom>
          <a:noFill/>
        </p:spPr>
        <p:txBody>
          <a:bodyPr wrap="square" rtlCol="0">
            <a:spAutoFit/>
          </a:bodyPr>
          <a:lstStyle/>
          <a:p>
            <a:pPr algn="ctr"/>
            <a:r>
              <a:rPr lang="en-ZA" sz="2800" b="1" dirty="0">
                <a:solidFill>
                  <a:srgbClr val="FF0000"/>
                </a:solidFill>
              </a:rPr>
              <a:t>191bn</a:t>
            </a:r>
          </a:p>
        </p:txBody>
      </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
        <p:nvSpPr>
          <p:cNvPr id="3" name="TextBox 2">
            <a:extLst>
              <a:ext uri="{FF2B5EF4-FFF2-40B4-BE49-F238E27FC236}">
                <a16:creationId xmlns:a16="http://schemas.microsoft.com/office/drawing/2014/main" id="{55C668E6-966D-8BA7-0AF6-B6459208B546}"/>
              </a:ext>
            </a:extLst>
          </p:cNvPr>
          <p:cNvSpPr txBox="1"/>
          <p:nvPr/>
        </p:nvSpPr>
        <p:spPr>
          <a:xfrm>
            <a:off x="4437773" y="2965281"/>
            <a:ext cx="1950030" cy="523220"/>
          </a:xfrm>
          <a:prstGeom prst="rect">
            <a:avLst/>
          </a:prstGeom>
          <a:noFill/>
        </p:spPr>
        <p:txBody>
          <a:bodyPr wrap="square" rtlCol="0">
            <a:spAutoFit/>
          </a:bodyPr>
          <a:lstStyle/>
          <a:p>
            <a:pPr algn="ctr"/>
            <a:r>
              <a:rPr lang="en-ZA" sz="2800" b="1" dirty="0">
                <a:solidFill>
                  <a:srgbClr val="FF0000"/>
                </a:solidFill>
              </a:rPr>
              <a:t>139bn</a:t>
            </a:r>
          </a:p>
        </p:txBody>
      </p:sp>
    </p:spTree>
    <p:custDataLst>
      <p:tags r:id="rId1"/>
    </p:custDataLst>
    <p:extLst>
      <p:ext uri="{BB962C8B-B14F-4D97-AF65-F5344CB8AC3E}">
        <p14:creationId xmlns:p14="http://schemas.microsoft.com/office/powerpoint/2010/main" val="423227202"/>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TextBox 58">
            <a:extLst>
              <a:ext uri="{FF2B5EF4-FFF2-40B4-BE49-F238E27FC236}">
                <a16:creationId xmlns:a16="http://schemas.microsoft.com/office/drawing/2014/main" id="{AD1A0C6D-A854-73C1-1260-1EAFC03041D3}"/>
              </a:ext>
            </a:extLst>
          </p:cNvPr>
          <p:cNvSpPr txBox="1"/>
          <p:nvPr/>
        </p:nvSpPr>
        <p:spPr>
          <a:xfrm>
            <a:off x="6746886" y="2089135"/>
            <a:ext cx="1950030" cy="523220"/>
          </a:xfrm>
          <a:prstGeom prst="rect">
            <a:avLst/>
          </a:prstGeom>
          <a:noFill/>
        </p:spPr>
        <p:txBody>
          <a:bodyPr wrap="square" rtlCol="0">
            <a:spAutoFit/>
          </a:bodyPr>
          <a:lstStyle/>
          <a:p>
            <a:pPr algn="ctr"/>
            <a:r>
              <a:rPr lang="en-ZA" sz="2800" b="1" dirty="0">
                <a:solidFill>
                  <a:srgbClr val="FF0000"/>
                </a:solidFill>
              </a:rPr>
              <a:t>191bn</a:t>
            </a:r>
          </a:p>
        </p:txBody>
      </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
        <p:nvSpPr>
          <p:cNvPr id="3" name="TextBox 2">
            <a:extLst>
              <a:ext uri="{FF2B5EF4-FFF2-40B4-BE49-F238E27FC236}">
                <a16:creationId xmlns:a16="http://schemas.microsoft.com/office/drawing/2014/main" id="{55C668E6-966D-8BA7-0AF6-B6459208B546}"/>
              </a:ext>
            </a:extLst>
          </p:cNvPr>
          <p:cNvSpPr txBox="1"/>
          <p:nvPr/>
        </p:nvSpPr>
        <p:spPr>
          <a:xfrm>
            <a:off x="4437773" y="2965281"/>
            <a:ext cx="1950030" cy="523220"/>
          </a:xfrm>
          <a:prstGeom prst="rect">
            <a:avLst/>
          </a:prstGeom>
          <a:noFill/>
        </p:spPr>
        <p:txBody>
          <a:bodyPr wrap="square" rtlCol="0">
            <a:spAutoFit/>
          </a:bodyPr>
          <a:lstStyle/>
          <a:p>
            <a:pPr algn="ctr"/>
            <a:r>
              <a:rPr lang="en-ZA" sz="2800" b="1" dirty="0">
                <a:solidFill>
                  <a:srgbClr val="FF0000"/>
                </a:solidFill>
              </a:rPr>
              <a:t>139bn</a:t>
            </a:r>
          </a:p>
        </p:txBody>
      </p:sp>
      <p:sp>
        <p:nvSpPr>
          <p:cNvPr id="4" name="TextBox 3">
            <a:extLst>
              <a:ext uri="{FF2B5EF4-FFF2-40B4-BE49-F238E27FC236}">
                <a16:creationId xmlns:a16="http://schemas.microsoft.com/office/drawing/2014/main" id="{C0383E95-584E-6366-F886-1C6B13F019A9}"/>
              </a:ext>
            </a:extLst>
          </p:cNvPr>
          <p:cNvSpPr txBox="1"/>
          <p:nvPr/>
        </p:nvSpPr>
        <p:spPr>
          <a:xfrm>
            <a:off x="4936828" y="2219618"/>
            <a:ext cx="1950030" cy="830997"/>
          </a:xfrm>
          <a:prstGeom prst="rect">
            <a:avLst/>
          </a:prstGeom>
          <a:noFill/>
        </p:spPr>
        <p:txBody>
          <a:bodyPr wrap="square" rtlCol="0">
            <a:spAutoFit/>
          </a:bodyPr>
          <a:lstStyle/>
          <a:p>
            <a:pPr algn="ctr"/>
            <a:r>
              <a:rPr lang="en-ZA" sz="2800" b="1" dirty="0">
                <a:solidFill>
                  <a:srgbClr val="FF0000"/>
                </a:solidFill>
              </a:rPr>
              <a:t>38%</a:t>
            </a:r>
          </a:p>
          <a:p>
            <a:pPr algn="ctr"/>
            <a:r>
              <a:rPr lang="en-ZA" sz="2000" b="1" dirty="0">
                <a:solidFill>
                  <a:srgbClr val="FF0000"/>
                </a:solidFill>
              </a:rPr>
              <a:t>(2.1% pa)</a:t>
            </a:r>
          </a:p>
        </p:txBody>
      </p:sp>
      <p:cxnSp>
        <p:nvCxnSpPr>
          <p:cNvPr id="5" name="Straight Connector 4">
            <a:extLst>
              <a:ext uri="{FF2B5EF4-FFF2-40B4-BE49-F238E27FC236}">
                <a16:creationId xmlns:a16="http://schemas.microsoft.com/office/drawing/2014/main" id="{11B5B8B9-A836-E3DD-1F90-483C247B05EB}"/>
              </a:ext>
            </a:extLst>
          </p:cNvPr>
          <p:cNvCxnSpPr>
            <a:cxnSpLocks/>
          </p:cNvCxnSpPr>
          <p:nvPr/>
        </p:nvCxnSpPr>
        <p:spPr>
          <a:xfrm flipV="1">
            <a:off x="5795889" y="2718104"/>
            <a:ext cx="1463040" cy="815919"/>
          </a:xfrm>
          <a:prstGeom prst="line">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7319669"/>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TextBox 58">
            <a:extLst>
              <a:ext uri="{FF2B5EF4-FFF2-40B4-BE49-F238E27FC236}">
                <a16:creationId xmlns:a16="http://schemas.microsoft.com/office/drawing/2014/main" id="{AD1A0C6D-A854-73C1-1260-1EAFC03041D3}"/>
              </a:ext>
            </a:extLst>
          </p:cNvPr>
          <p:cNvSpPr txBox="1"/>
          <p:nvPr/>
        </p:nvSpPr>
        <p:spPr>
          <a:xfrm>
            <a:off x="6746886" y="2089135"/>
            <a:ext cx="1950030" cy="523220"/>
          </a:xfrm>
          <a:prstGeom prst="rect">
            <a:avLst/>
          </a:prstGeom>
          <a:noFill/>
        </p:spPr>
        <p:txBody>
          <a:bodyPr wrap="square" rtlCol="0">
            <a:spAutoFit/>
          </a:bodyPr>
          <a:lstStyle/>
          <a:p>
            <a:pPr algn="ctr"/>
            <a:r>
              <a:rPr lang="en-ZA" sz="2800" b="1" dirty="0">
                <a:solidFill>
                  <a:srgbClr val="FF0000"/>
                </a:solidFill>
              </a:rPr>
              <a:t>191bn</a:t>
            </a:r>
          </a:p>
        </p:txBody>
      </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
        <p:nvSpPr>
          <p:cNvPr id="3" name="TextBox 2">
            <a:extLst>
              <a:ext uri="{FF2B5EF4-FFF2-40B4-BE49-F238E27FC236}">
                <a16:creationId xmlns:a16="http://schemas.microsoft.com/office/drawing/2014/main" id="{55C668E6-966D-8BA7-0AF6-B6459208B546}"/>
              </a:ext>
            </a:extLst>
          </p:cNvPr>
          <p:cNvSpPr txBox="1"/>
          <p:nvPr/>
        </p:nvSpPr>
        <p:spPr>
          <a:xfrm>
            <a:off x="4437773" y="2965281"/>
            <a:ext cx="1950030" cy="523220"/>
          </a:xfrm>
          <a:prstGeom prst="rect">
            <a:avLst/>
          </a:prstGeom>
          <a:noFill/>
        </p:spPr>
        <p:txBody>
          <a:bodyPr wrap="square" rtlCol="0">
            <a:spAutoFit/>
          </a:bodyPr>
          <a:lstStyle/>
          <a:p>
            <a:pPr algn="ctr"/>
            <a:r>
              <a:rPr lang="en-ZA" sz="2800" b="1" dirty="0">
                <a:solidFill>
                  <a:srgbClr val="FF0000"/>
                </a:solidFill>
              </a:rPr>
              <a:t>139bn</a:t>
            </a:r>
          </a:p>
        </p:txBody>
      </p:sp>
      <p:sp>
        <p:nvSpPr>
          <p:cNvPr id="4" name="TextBox 3">
            <a:extLst>
              <a:ext uri="{FF2B5EF4-FFF2-40B4-BE49-F238E27FC236}">
                <a16:creationId xmlns:a16="http://schemas.microsoft.com/office/drawing/2014/main" id="{C0383E95-584E-6366-F886-1C6B13F019A9}"/>
              </a:ext>
            </a:extLst>
          </p:cNvPr>
          <p:cNvSpPr txBox="1"/>
          <p:nvPr/>
        </p:nvSpPr>
        <p:spPr>
          <a:xfrm>
            <a:off x="4936828" y="2219618"/>
            <a:ext cx="1950030" cy="830997"/>
          </a:xfrm>
          <a:prstGeom prst="rect">
            <a:avLst/>
          </a:prstGeom>
          <a:noFill/>
        </p:spPr>
        <p:txBody>
          <a:bodyPr wrap="square" rtlCol="0">
            <a:spAutoFit/>
          </a:bodyPr>
          <a:lstStyle/>
          <a:p>
            <a:pPr algn="ctr"/>
            <a:r>
              <a:rPr lang="en-ZA" sz="2800" b="1" dirty="0">
                <a:solidFill>
                  <a:srgbClr val="FF0000"/>
                </a:solidFill>
              </a:rPr>
              <a:t>38%</a:t>
            </a:r>
          </a:p>
          <a:p>
            <a:pPr algn="ctr"/>
            <a:r>
              <a:rPr lang="en-ZA" sz="2000" b="1" dirty="0">
                <a:solidFill>
                  <a:srgbClr val="FF0000"/>
                </a:solidFill>
              </a:rPr>
              <a:t>(2.1% pa)</a:t>
            </a:r>
          </a:p>
        </p:txBody>
      </p:sp>
      <p:cxnSp>
        <p:nvCxnSpPr>
          <p:cNvPr id="5" name="Straight Connector 4">
            <a:extLst>
              <a:ext uri="{FF2B5EF4-FFF2-40B4-BE49-F238E27FC236}">
                <a16:creationId xmlns:a16="http://schemas.microsoft.com/office/drawing/2014/main" id="{11B5B8B9-A836-E3DD-1F90-483C247B05EB}"/>
              </a:ext>
            </a:extLst>
          </p:cNvPr>
          <p:cNvCxnSpPr>
            <a:cxnSpLocks/>
          </p:cNvCxnSpPr>
          <p:nvPr/>
        </p:nvCxnSpPr>
        <p:spPr>
          <a:xfrm flipV="1">
            <a:off x="5795889" y="2718104"/>
            <a:ext cx="1463040" cy="815919"/>
          </a:xfrm>
          <a:prstGeom prst="line">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37FA1F-EDBD-3E0B-C941-E2EB2DCF832C}"/>
              </a:ext>
            </a:extLst>
          </p:cNvPr>
          <p:cNvSpPr txBox="1"/>
          <p:nvPr/>
        </p:nvSpPr>
        <p:spPr>
          <a:xfrm>
            <a:off x="9048126" y="1604976"/>
            <a:ext cx="1950030" cy="523220"/>
          </a:xfrm>
          <a:prstGeom prst="rect">
            <a:avLst/>
          </a:prstGeom>
          <a:noFill/>
        </p:spPr>
        <p:txBody>
          <a:bodyPr wrap="square" rtlCol="0">
            <a:spAutoFit/>
          </a:bodyPr>
          <a:lstStyle/>
          <a:p>
            <a:pPr algn="ctr"/>
            <a:r>
              <a:rPr lang="en-ZA" sz="2800" b="1" dirty="0">
                <a:solidFill>
                  <a:srgbClr val="FF0000"/>
                </a:solidFill>
              </a:rPr>
              <a:t>221bn</a:t>
            </a:r>
          </a:p>
        </p:txBody>
      </p:sp>
      <p:cxnSp>
        <p:nvCxnSpPr>
          <p:cNvPr id="7" name="Straight Connector 6">
            <a:extLst>
              <a:ext uri="{FF2B5EF4-FFF2-40B4-BE49-F238E27FC236}">
                <a16:creationId xmlns:a16="http://schemas.microsoft.com/office/drawing/2014/main" id="{3ACC9244-220F-BA64-D604-42E27CCBF6B9}"/>
              </a:ext>
            </a:extLst>
          </p:cNvPr>
          <p:cNvCxnSpPr>
            <a:cxnSpLocks/>
          </p:cNvCxnSpPr>
          <p:nvPr/>
        </p:nvCxnSpPr>
        <p:spPr>
          <a:xfrm flipV="1">
            <a:off x="8141001" y="2204396"/>
            <a:ext cx="1353519" cy="513708"/>
          </a:xfrm>
          <a:prstGeom prst="line">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1615593"/>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grpSp>
        <p:nvGrpSpPr>
          <p:cNvPr id="50" name="Group 49">
            <a:extLst>
              <a:ext uri="{FF2B5EF4-FFF2-40B4-BE49-F238E27FC236}">
                <a16:creationId xmlns:a16="http://schemas.microsoft.com/office/drawing/2014/main" id="{D385D016-B3E9-AA94-4D6C-F5DE2C8F2B62}"/>
              </a:ext>
            </a:extLst>
          </p:cNvPr>
          <p:cNvGrpSpPr/>
          <p:nvPr/>
        </p:nvGrpSpPr>
        <p:grpSpPr>
          <a:xfrm>
            <a:off x="4164639" y="1814092"/>
            <a:ext cx="3017415" cy="1323030"/>
            <a:chOff x="8372360" y="767534"/>
            <a:chExt cx="3017415" cy="1323030"/>
          </a:xfrm>
        </p:grpSpPr>
        <p:sp>
          <p:nvSpPr>
            <p:cNvPr id="41" name="TextBox 40">
              <a:extLst>
                <a:ext uri="{FF2B5EF4-FFF2-40B4-BE49-F238E27FC236}">
                  <a16:creationId xmlns:a16="http://schemas.microsoft.com/office/drawing/2014/main" id="{FD09410E-0747-AF3C-2EC3-08AE1AC37936}"/>
                </a:ext>
              </a:extLst>
            </p:cNvPr>
            <p:cNvSpPr txBox="1"/>
            <p:nvPr/>
          </p:nvSpPr>
          <p:spPr>
            <a:xfrm>
              <a:off x="8372360" y="767534"/>
              <a:ext cx="2788820" cy="1015663"/>
            </a:xfrm>
            <a:prstGeom prst="rect">
              <a:avLst/>
            </a:prstGeom>
            <a:noFill/>
          </p:spPr>
          <p:txBody>
            <a:bodyPr wrap="square" rtlCol="0">
              <a:spAutoFit/>
            </a:bodyPr>
            <a:lstStyle/>
            <a:p>
              <a:pPr algn="ctr"/>
              <a:r>
                <a:rPr lang="en-ZA" sz="2000" b="1" dirty="0">
                  <a:solidFill>
                    <a:schemeClr val="bg1">
                      <a:lumMod val="50000"/>
                    </a:schemeClr>
                  </a:solidFill>
                </a:rPr>
                <a:t>Grey part: improvements in purchasing power</a:t>
              </a:r>
            </a:p>
          </p:txBody>
        </p:sp>
        <p:cxnSp>
          <p:nvCxnSpPr>
            <p:cNvPr id="42" name="Straight Connector 41">
              <a:extLst>
                <a:ext uri="{FF2B5EF4-FFF2-40B4-BE49-F238E27FC236}">
                  <a16:creationId xmlns:a16="http://schemas.microsoft.com/office/drawing/2014/main" id="{E27B7FEE-DF2F-D0FC-7696-2E5FAFDAE696}"/>
                </a:ext>
              </a:extLst>
            </p:cNvPr>
            <p:cNvCxnSpPr>
              <a:cxnSpLocks/>
            </p:cNvCxnSpPr>
            <p:nvPr/>
          </p:nvCxnSpPr>
          <p:spPr>
            <a:xfrm>
              <a:off x="10121199" y="1748216"/>
              <a:ext cx="1268576" cy="342348"/>
            </a:xfrm>
            <a:prstGeom prst="line">
              <a:avLst/>
            </a:prstGeom>
            <a:ln w="508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55" name="Group 54">
            <a:extLst>
              <a:ext uri="{FF2B5EF4-FFF2-40B4-BE49-F238E27FC236}">
                <a16:creationId xmlns:a16="http://schemas.microsoft.com/office/drawing/2014/main" id="{054FC83E-AB85-BFFC-CE77-2DB3ED190EAF}"/>
              </a:ext>
            </a:extLst>
          </p:cNvPr>
          <p:cNvGrpSpPr/>
          <p:nvPr/>
        </p:nvGrpSpPr>
        <p:grpSpPr>
          <a:xfrm>
            <a:off x="4797083" y="2794774"/>
            <a:ext cx="2384971" cy="707886"/>
            <a:chOff x="5050011" y="2675281"/>
            <a:chExt cx="2384971" cy="707886"/>
          </a:xfrm>
        </p:grpSpPr>
        <p:cxnSp>
          <p:nvCxnSpPr>
            <p:cNvPr id="51" name="Straight Connector 50">
              <a:extLst>
                <a:ext uri="{FF2B5EF4-FFF2-40B4-BE49-F238E27FC236}">
                  <a16:creationId xmlns:a16="http://schemas.microsoft.com/office/drawing/2014/main" id="{FA4589A1-4CF0-A145-E753-871D94AA7E02}"/>
                </a:ext>
              </a:extLst>
            </p:cNvPr>
            <p:cNvCxnSpPr>
              <a:cxnSpLocks/>
            </p:cNvCxnSpPr>
            <p:nvPr/>
          </p:nvCxnSpPr>
          <p:spPr>
            <a:xfrm>
              <a:off x="6419939" y="3274344"/>
              <a:ext cx="1015043" cy="108823"/>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676D276-B417-694B-745E-C4177E7C5D33}"/>
                </a:ext>
              </a:extLst>
            </p:cNvPr>
            <p:cNvSpPr txBox="1"/>
            <p:nvPr/>
          </p:nvSpPr>
          <p:spPr>
            <a:xfrm>
              <a:off x="5050011" y="2675281"/>
              <a:ext cx="1633200" cy="707886"/>
            </a:xfrm>
            <a:prstGeom prst="rect">
              <a:avLst/>
            </a:prstGeom>
            <a:noFill/>
          </p:spPr>
          <p:txBody>
            <a:bodyPr wrap="square" rtlCol="0">
              <a:spAutoFit/>
            </a:bodyPr>
            <a:lstStyle/>
            <a:p>
              <a:pPr algn="ctr"/>
              <a:r>
                <a:rPr lang="en-ZA" sz="2000" b="1" dirty="0"/>
                <a:t>Workforce growth</a:t>
              </a:r>
            </a:p>
          </p:txBody>
        </p:sp>
      </p:grpSp>
      <p:grpSp>
        <p:nvGrpSpPr>
          <p:cNvPr id="60" name="Group 59">
            <a:extLst>
              <a:ext uri="{FF2B5EF4-FFF2-40B4-BE49-F238E27FC236}">
                <a16:creationId xmlns:a16="http://schemas.microsoft.com/office/drawing/2014/main" id="{5B4A8073-7CA7-C099-CA53-C3BBBDEF0860}"/>
              </a:ext>
            </a:extLst>
          </p:cNvPr>
          <p:cNvGrpSpPr/>
          <p:nvPr/>
        </p:nvGrpSpPr>
        <p:grpSpPr>
          <a:xfrm>
            <a:off x="6737561" y="1394348"/>
            <a:ext cx="1950030" cy="1307188"/>
            <a:chOff x="4078403" y="1758932"/>
            <a:chExt cx="1950030" cy="1307188"/>
          </a:xfrm>
        </p:grpSpPr>
        <p:cxnSp>
          <p:nvCxnSpPr>
            <p:cNvPr id="56" name="Straight Connector 55">
              <a:extLst>
                <a:ext uri="{FF2B5EF4-FFF2-40B4-BE49-F238E27FC236}">
                  <a16:creationId xmlns:a16="http://schemas.microsoft.com/office/drawing/2014/main" id="{3B699AC2-2F96-0CB5-0DD7-B3BC67E4D041}"/>
                </a:ext>
              </a:extLst>
            </p:cNvPr>
            <p:cNvCxnSpPr>
              <a:cxnSpLocks/>
            </p:cNvCxnSpPr>
            <p:nvPr/>
          </p:nvCxnSpPr>
          <p:spPr>
            <a:xfrm>
              <a:off x="5053418" y="2723533"/>
              <a:ext cx="0" cy="342587"/>
            </a:xfrm>
            <a:prstGeom prst="line">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D1A0C6D-A854-73C1-1260-1EAFC03041D3}"/>
                </a:ext>
              </a:extLst>
            </p:cNvPr>
            <p:cNvSpPr txBox="1"/>
            <p:nvPr/>
          </p:nvSpPr>
          <p:spPr>
            <a:xfrm>
              <a:off x="4078403" y="1758932"/>
              <a:ext cx="1950030" cy="707886"/>
            </a:xfrm>
            <a:prstGeom prst="rect">
              <a:avLst/>
            </a:prstGeom>
            <a:noFill/>
          </p:spPr>
          <p:txBody>
            <a:bodyPr wrap="square" rtlCol="0">
              <a:spAutoFit/>
            </a:bodyPr>
            <a:lstStyle/>
            <a:p>
              <a:pPr algn="ctr"/>
              <a:r>
                <a:rPr lang="en-ZA" sz="2000" b="1" dirty="0">
                  <a:solidFill>
                    <a:srgbClr val="FF0000"/>
                  </a:solidFill>
                </a:rPr>
                <a:t>Older educators (42.8 to 45.1)</a:t>
              </a:r>
            </a:p>
          </p:txBody>
        </p:sp>
      </p:grp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Tree>
    <p:custDataLst>
      <p:tags r:id="rId1"/>
    </p:custDataLst>
    <p:extLst>
      <p:ext uri="{BB962C8B-B14F-4D97-AF65-F5344CB8AC3E}">
        <p14:creationId xmlns:p14="http://schemas.microsoft.com/office/powerpoint/2010/main" val="1564709798"/>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55562ac931_0_3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 (1) </a:t>
            </a:r>
            <a:endParaRPr/>
          </a:p>
        </p:txBody>
      </p:sp>
      <p:sp>
        <p:nvSpPr>
          <p:cNvPr id="166" name="Google Shape;166;g255562ac931_0_30"/>
          <p:cNvSpPr txBox="1"/>
          <p:nvPr/>
        </p:nvSpPr>
        <p:spPr>
          <a:xfrm>
            <a:off x="918525" y="1638625"/>
            <a:ext cx="10772400" cy="4755118"/>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T</a:t>
            </a:r>
            <a:r>
              <a:rPr lang="en-US" sz="2700" dirty="0">
                <a:latin typeface="Calibri"/>
                <a:ea typeface="Calibri"/>
                <a:cs typeface="Calibri"/>
                <a:sym typeface="Calibri"/>
              </a:rPr>
              <a:t>he proportion of educators that are 50 years or older has steadily risen between 2012 to 2021 in South Africa.  </a:t>
            </a:r>
          </a:p>
          <a:p>
            <a:pPr marL="63500" lvl="0" algn="l" rtl="0">
              <a:spcBef>
                <a:spcPts val="0"/>
              </a:spcBef>
              <a:spcAft>
                <a:spcPts val="0"/>
              </a:spcAft>
              <a:buSzPts val="2600"/>
            </a:pPr>
            <a:r>
              <a:rPr lang="en-US" sz="2700" dirty="0">
                <a:latin typeface="Calibri"/>
                <a:ea typeface="Calibri"/>
                <a:cs typeface="Calibri"/>
                <a:sym typeface="Calibri"/>
              </a:rPr>
              <a:t>	⇒ Nationally a </a:t>
            </a:r>
            <a:r>
              <a:rPr lang="en-US" sz="2700" b="1" dirty="0">
                <a:solidFill>
                  <a:schemeClr val="accent6"/>
                </a:solidFill>
                <a:latin typeface="Calibri"/>
                <a:ea typeface="Calibri"/>
                <a:cs typeface="Calibri"/>
                <a:sym typeface="Calibri"/>
              </a:rPr>
              <a:t>wave of educator retirements is expected</a:t>
            </a:r>
            <a:r>
              <a:rPr lang="en-US" sz="2700" dirty="0">
                <a:latin typeface="Calibri"/>
                <a:ea typeface="Calibri"/>
                <a:cs typeface="Calibri"/>
                <a:sym typeface="Calibri"/>
              </a:rPr>
              <a:t> as older 	educators reach the standard retirement age of between 60 and 65. </a:t>
            </a:r>
            <a:endParaRPr sz="2700" dirty="0">
              <a:latin typeface="Calibri"/>
              <a:ea typeface="Calibri"/>
              <a:cs typeface="Calibri"/>
              <a:sym typeface="Calibri"/>
            </a:endParaRPr>
          </a:p>
          <a:p>
            <a:pPr marL="0" lvl="0" indent="0" algn="l" rtl="0">
              <a:spcBef>
                <a:spcPts val="0"/>
              </a:spcBef>
              <a:spcAft>
                <a:spcPts val="0"/>
              </a:spcAft>
              <a:buNone/>
            </a:pPr>
            <a:endParaRPr sz="2700" dirty="0">
              <a:latin typeface="Calibri"/>
              <a:ea typeface="Calibri"/>
              <a:cs typeface="Calibri"/>
              <a:sym typeface="Calibri"/>
            </a:endParaRPr>
          </a:p>
          <a:p>
            <a:pPr marL="457200" lvl="0" indent="0" algn="l" rtl="0">
              <a:spcBef>
                <a:spcPts val="0"/>
              </a:spcBef>
              <a:spcAft>
                <a:spcPts val="0"/>
              </a:spcAft>
              <a:buNone/>
            </a:pPr>
            <a:r>
              <a:rPr lang="en-US" sz="2700" b="1" dirty="0">
                <a:latin typeface="Calibri"/>
                <a:ea typeface="Calibri"/>
                <a:cs typeface="Calibri"/>
                <a:sym typeface="Calibri"/>
              </a:rPr>
              <a:t>Implications: </a:t>
            </a:r>
            <a:endParaRPr sz="2700" b="1" dirty="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b="1" dirty="0">
                <a:solidFill>
                  <a:schemeClr val="accent6"/>
                </a:solidFill>
                <a:latin typeface="Calibri"/>
                <a:ea typeface="Calibri"/>
                <a:cs typeface="Calibri"/>
                <a:sym typeface="Calibri"/>
              </a:rPr>
              <a:t>Many more appointments: </a:t>
            </a:r>
            <a:r>
              <a:rPr lang="en-US" sz="2700" dirty="0">
                <a:latin typeface="Calibri"/>
                <a:ea typeface="Calibri"/>
                <a:cs typeface="Calibri"/>
                <a:sym typeface="Calibri"/>
              </a:rPr>
              <a:t>The retirement wave will open up both teaching &amp; school management &amp; leadership positions &amp; other office-based education specialists. </a:t>
            </a:r>
            <a:endParaRPr sz="2700" dirty="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b="1" dirty="0">
                <a:solidFill>
                  <a:schemeClr val="accent6"/>
                </a:solidFill>
                <a:latin typeface="Calibri"/>
                <a:ea typeface="Calibri"/>
                <a:cs typeface="Calibri"/>
                <a:sym typeface="Calibri"/>
              </a:rPr>
              <a:t>Total compensation of educators:</a:t>
            </a:r>
            <a:r>
              <a:rPr lang="en-US" sz="2700" dirty="0">
                <a:solidFill>
                  <a:schemeClr val="dk1"/>
                </a:solidFill>
                <a:latin typeface="Calibri"/>
                <a:ea typeface="Calibri"/>
                <a:cs typeface="Calibri"/>
                <a:sym typeface="Calibri"/>
              </a:rPr>
              <a:t> </a:t>
            </a:r>
            <a:r>
              <a:rPr lang="en-US" sz="2700" dirty="0">
                <a:latin typeface="Calibri"/>
                <a:ea typeface="Calibri"/>
                <a:cs typeface="Calibri"/>
                <a:sym typeface="Calibri"/>
              </a:rPr>
              <a:t>Since older teachers earn more, when retiring they are replaced with younger (less costly) teachers. </a:t>
            </a:r>
            <a:endParaRPr sz="27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1AB7821E-DFB4-83DB-4737-B248AD9441F7}"/>
              </a:ext>
            </a:extLst>
          </p:cNvPr>
          <p:cNvPicPr>
            <a:picLocks noChangeAspect="1"/>
          </p:cNvPicPr>
          <p:nvPr/>
        </p:nvPicPr>
        <p:blipFill>
          <a:blip r:embed="rId4"/>
          <a:stretch>
            <a:fillRect/>
          </a:stretch>
        </p:blipFill>
        <p:spPr>
          <a:xfrm>
            <a:off x="2929717" y="1512792"/>
            <a:ext cx="8506685" cy="5345208"/>
          </a:xfrm>
          <a:prstGeom prst="rect">
            <a:avLst/>
          </a:prstGeom>
        </p:spPr>
      </p:pic>
      <p:sp>
        <p:nvSpPr>
          <p:cNvPr id="25" name="Isosceles Triangle 24">
            <a:extLst>
              <a:ext uri="{FF2B5EF4-FFF2-40B4-BE49-F238E27FC236}">
                <a16:creationId xmlns:a16="http://schemas.microsoft.com/office/drawing/2014/main" id="{7348508D-6D6D-DF68-6743-B9914AC2659B}"/>
              </a:ext>
            </a:extLst>
          </p:cNvPr>
          <p:cNvSpPr/>
          <p:nvPr/>
        </p:nvSpPr>
        <p:spPr>
          <a:xfrm rot="5400000">
            <a:off x="90589" y="3762142"/>
            <a:ext cx="1084183" cy="923464"/>
          </a:xfrm>
          <a:prstGeom prst="triangl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6" name="TextBox 25">
            <a:extLst>
              <a:ext uri="{FF2B5EF4-FFF2-40B4-BE49-F238E27FC236}">
                <a16:creationId xmlns:a16="http://schemas.microsoft.com/office/drawing/2014/main" id="{3125041E-D270-9D5E-F9A2-7C670FBFF1B3}"/>
              </a:ext>
            </a:extLst>
          </p:cNvPr>
          <p:cNvSpPr txBox="1"/>
          <p:nvPr/>
        </p:nvSpPr>
        <p:spPr>
          <a:xfrm>
            <a:off x="227986" y="3745522"/>
            <a:ext cx="2202676" cy="1015663"/>
          </a:xfrm>
          <a:prstGeom prst="rect">
            <a:avLst/>
          </a:prstGeom>
          <a:noFill/>
        </p:spPr>
        <p:txBody>
          <a:bodyPr wrap="square" rtlCol="0">
            <a:spAutoFit/>
          </a:bodyPr>
          <a:lstStyle/>
          <a:p>
            <a:r>
              <a:rPr lang="en-ZA" sz="2000" b="1" dirty="0"/>
              <a:t>Spending on educators over GDP</a:t>
            </a:r>
          </a:p>
        </p:txBody>
      </p:sp>
      <p:sp>
        <p:nvSpPr>
          <p:cNvPr id="27" name="Isosceles Triangle 26">
            <a:extLst>
              <a:ext uri="{FF2B5EF4-FFF2-40B4-BE49-F238E27FC236}">
                <a16:creationId xmlns:a16="http://schemas.microsoft.com/office/drawing/2014/main" id="{977582B7-2009-535B-B7F7-3E4C06D0E4F5}"/>
              </a:ext>
            </a:extLst>
          </p:cNvPr>
          <p:cNvSpPr/>
          <p:nvPr/>
        </p:nvSpPr>
        <p:spPr>
          <a:xfrm rot="5400000">
            <a:off x="105637" y="5319552"/>
            <a:ext cx="1084183" cy="923464"/>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000" b="1">
              <a:solidFill>
                <a:schemeClr val="tx1"/>
              </a:solidFill>
            </a:endParaRPr>
          </a:p>
        </p:txBody>
      </p:sp>
      <p:sp>
        <p:nvSpPr>
          <p:cNvPr id="28" name="TextBox 27">
            <a:extLst>
              <a:ext uri="{FF2B5EF4-FFF2-40B4-BE49-F238E27FC236}">
                <a16:creationId xmlns:a16="http://schemas.microsoft.com/office/drawing/2014/main" id="{193A71C9-CCCF-BE6E-50C5-2B92CB58E9D8}"/>
              </a:ext>
            </a:extLst>
          </p:cNvPr>
          <p:cNvSpPr txBox="1"/>
          <p:nvPr/>
        </p:nvSpPr>
        <p:spPr>
          <a:xfrm>
            <a:off x="227986" y="5096696"/>
            <a:ext cx="2637577" cy="1015663"/>
          </a:xfrm>
          <a:prstGeom prst="rect">
            <a:avLst/>
          </a:prstGeom>
          <a:noFill/>
        </p:spPr>
        <p:txBody>
          <a:bodyPr wrap="square" rtlCol="0">
            <a:spAutoFit/>
          </a:bodyPr>
          <a:lstStyle/>
          <a:p>
            <a:r>
              <a:rPr lang="en-ZA" sz="2000" b="1" dirty="0"/>
              <a:t>Spending on educators over government non-interest spending</a:t>
            </a:r>
          </a:p>
        </p:txBody>
      </p:sp>
      <p:sp>
        <p:nvSpPr>
          <p:cNvPr id="32" name="Rectangle 31">
            <a:extLst>
              <a:ext uri="{FF2B5EF4-FFF2-40B4-BE49-F238E27FC236}">
                <a16:creationId xmlns:a16="http://schemas.microsoft.com/office/drawing/2014/main" id="{893B1568-DD49-F415-563C-ECA32D02886C}"/>
              </a:ext>
            </a:extLst>
          </p:cNvPr>
          <p:cNvSpPr/>
          <p:nvPr/>
        </p:nvSpPr>
        <p:spPr>
          <a:xfrm>
            <a:off x="66238" y="3534023"/>
            <a:ext cx="2364424" cy="14260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Rectangle 33">
            <a:extLst>
              <a:ext uri="{FF2B5EF4-FFF2-40B4-BE49-F238E27FC236}">
                <a16:creationId xmlns:a16="http://schemas.microsoft.com/office/drawing/2014/main" id="{C08DB813-F152-183B-12B9-19DA10234A02}"/>
              </a:ext>
            </a:extLst>
          </p:cNvPr>
          <p:cNvSpPr/>
          <p:nvPr/>
        </p:nvSpPr>
        <p:spPr>
          <a:xfrm>
            <a:off x="66238" y="5029804"/>
            <a:ext cx="2637576" cy="146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55" name="Group 54">
            <a:extLst>
              <a:ext uri="{FF2B5EF4-FFF2-40B4-BE49-F238E27FC236}">
                <a16:creationId xmlns:a16="http://schemas.microsoft.com/office/drawing/2014/main" id="{054FC83E-AB85-BFFC-CE77-2DB3ED190EAF}"/>
              </a:ext>
            </a:extLst>
          </p:cNvPr>
          <p:cNvGrpSpPr/>
          <p:nvPr/>
        </p:nvGrpSpPr>
        <p:grpSpPr>
          <a:xfrm>
            <a:off x="10480929" y="2444954"/>
            <a:ext cx="1745741" cy="2101235"/>
            <a:chOff x="10733857" y="2325461"/>
            <a:chExt cx="1745741" cy="2101235"/>
          </a:xfrm>
        </p:grpSpPr>
        <p:cxnSp>
          <p:nvCxnSpPr>
            <p:cNvPr id="51" name="Straight Connector 50">
              <a:extLst>
                <a:ext uri="{FF2B5EF4-FFF2-40B4-BE49-F238E27FC236}">
                  <a16:creationId xmlns:a16="http://schemas.microsoft.com/office/drawing/2014/main" id="{FA4589A1-4CF0-A145-E753-871D94AA7E02}"/>
                </a:ext>
              </a:extLst>
            </p:cNvPr>
            <p:cNvCxnSpPr>
              <a:cxnSpLocks/>
            </p:cNvCxnSpPr>
            <p:nvPr/>
          </p:nvCxnSpPr>
          <p:spPr>
            <a:xfrm flipH="1" flipV="1">
              <a:off x="10733857" y="2325461"/>
              <a:ext cx="421533" cy="162243"/>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676D276-B417-694B-745E-C4177E7C5D33}"/>
                </a:ext>
              </a:extLst>
            </p:cNvPr>
            <p:cNvSpPr txBox="1"/>
            <p:nvPr/>
          </p:nvSpPr>
          <p:spPr>
            <a:xfrm>
              <a:off x="10733857" y="2487704"/>
              <a:ext cx="1745741" cy="1938992"/>
            </a:xfrm>
            <a:prstGeom prst="rect">
              <a:avLst/>
            </a:prstGeom>
            <a:noFill/>
          </p:spPr>
          <p:txBody>
            <a:bodyPr wrap="square" rtlCol="0">
              <a:spAutoFit/>
            </a:bodyPr>
            <a:lstStyle/>
            <a:p>
              <a:pPr algn="ctr"/>
              <a:r>
                <a:rPr lang="en-ZA" sz="2000" b="1" dirty="0"/>
                <a:t>Workforce growth</a:t>
              </a:r>
            </a:p>
            <a:p>
              <a:pPr algn="ctr"/>
              <a:r>
                <a:rPr lang="en-ZA" sz="2000" b="1" dirty="0"/>
                <a:t>(Around </a:t>
              </a:r>
            </a:p>
            <a:p>
              <a:pPr algn="ctr"/>
              <a:r>
                <a:rPr lang="en-ZA" sz="2000" b="1" dirty="0"/>
                <a:t>60 000 additional educators)</a:t>
              </a:r>
            </a:p>
          </p:txBody>
        </p:sp>
      </p:grpSp>
      <p:cxnSp>
        <p:nvCxnSpPr>
          <p:cNvPr id="142" name="Straight Connector 141">
            <a:extLst>
              <a:ext uri="{FF2B5EF4-FFF2-40B4-BE49-F238E27FC236}">
                <a16:creationId xmlns:a16="http://schemas.microsoft.com/office/drawing/2014/main" id="{6AFAA35E-90A4-7DEA-F080-BC35152DA878}"/>
              </a:ext>
            </a:extLst>
          </p:cNvPr>
          <p:cNvCxnSpPr>
            <a:cxnSpLocks/>
          </p:cNvCxnSpPr>
          <p:nvPr/>
        </p:nvCxnSpPr>
        <p:spPr>
          <a:xfrm flipH="1">
            <a:off x="10008394" y="1873958"/>
            <a:ext cx="240440" cy="265806"/>
          </a:xfrm>
          <a:prstGeom prst="line">
            <a:avLst/>
          </a:prstGeom>
          <a:ln w="127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3D9A74-34EB-DFDA-5299-E32B73D35EE2}"/>
              </a:ext>
            </a:extLst>
          </p:cNvPr>
          <p:cNvSpPr>
            <a:spLocks noGrp="1"/>
          </p:cNvSpPr>
          <p:nvPr>
            <p:ph type="title"/>
          </p:nvPr>
        </p:nvSpPr>
        <p:spPr/>
        <p:txBody>
          <a:bodyPr/>
          <a:lstStyle/>
          <a:p>
            <a:r>
              <a:rPr lang="en-ZA" b="1" dirty="0"/>
              <a:t>Spending on educators, GDP and government non-interest spending</a:t>
            </a:r>
            <a:br>
              <a:rPr lang="en-ZA" b="1" dirty="0"/>
            </a:br>
            <a:endParaRPr lang="en-ZA" sz="2400" dirty="0"/>
          </a:p>
        </p:txBody>
      </p:sp>
      <p:sp>
        <p:nvSpPr>
          <p:cNvPr id="6" name="TextBox 5">
            <a:extLst>
              <a:ext uri="{FF2B5EF4-FFF2-40B4-BE49-F238E27FC236}">
                <a16:creationId xmlns:a16="http://schemas.microsoft.com/office/drawing/2014/main" id="{C6304F48-BC70-6118-6EC2-B78A94F0B77F}"/>
              </a:ext>
            </a:extLst>
          </p:cNvPr>
          <p:cNvSpPr txBox="1"/>
          <p:nvPr/>
        </p:nvSpPr>
        <p:spPr>
          <a:xfrm>
            <a:off x="9497340" y="574312"/>
            <a:ext cx="2082363" cy="1323439"/>
          </a:xfrm>
          <a:prstGeom prst="rect">
            <a:avLst/>
          </a:prstGeom>
          <a:noFill/>
        </p:spPr>
        <p:txBody>
          <a:bodyPr wrap="square" rtlCol="0">
            <a:spAutoFit/>
          </a:bodyPr>
          <a:lstStyle/>
          <a:p>
            <a:pPr algn="ctr"/>
            <a:r>
              <a:rPr lang="en-ZA" sz="2200" b="1" dirty="0"/>
              <a:t>Demographic dividend</a:t>
            </a:r>
          </a:p>
          <a:p>
            <a:pPr algn="ctr"/>
            <a:r>
              <a:rPr lang="en-ZA" sz="1800" b="1" dirty="0"/>
              <a:t>(Average age decreases)</a:t>
            </a:r>
          </a:p>
        </p:txBody>
      </p:sp>
    </p:spTree>
    <p:custDataLst>
      <p:tags r:id="rId1"/>
    </p:custDataLst>
    <p:extLst>
      <p:ext uri="{BB962C8B-B14F-4D97-AF65-F5344CB8AC3E}">
        <p14:creationId xmlns:p14="http://schemas.microsoft.com/office/powerpoint/2010/main" val="2850646861"/>
      </p:ext>
    </p:extLst>
  </p:cSld>
  <p:clrMapOvr>
    <a:masterClrMapping/>
  </p:clrMapOvr>
  <mc:AlternateContent xmlns:mc="http://schemas.openxmlformats.org/markup-compatibility/2006" xmlns:p14="http://schemas.microsoft.com/office/powerpoint/2010/main">
    <mc:Choice Requires="p14">
      <p:transition spd="slow" p14:dur="2000" advTm="324185"/>
    </mc:Choice>
    <mc:Fallback xmlns="">
      <p:transition spd="slow" advTm="324185"/>
    </mc:Fallback>
  </mc:AlternateContent>
  <p:extLst>
    <p:ext uri="{E180D4A7-C9FB-4DFB-919C-405C955672EB}">
      <p14:showEvtLst xmlns:p14="http://schemas.microsoft.com/office/powerpoint/2010/main">
        <p14:playEvt time="2" objId="16"/>
        <p14:stopEvt time="324185" objId="16"/>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31CF6A9-B133-756D-9A14-B4CDF470189A}"/>
              </a:ext>
            </a:extLst>
          </p:cNvPr>
          <p:cNvGraphicFramePr>
            <a:graphicFrameLocks noGrp="1"/>
          </p:cNvGraphicFramePr>
          <p:nvPr/>
        </p:nvGraphicFramePr>
        <p:xfrm>
          <a:off x="1676400" y="2509271"/>
          <a:ext cx="9698182" cy="3216279"/>
        </p:xfrm>
        <a:graphic>
          <a:graphicData uri="http://schemas.openxmlformats.org/drawingml/2006/table">
            <a:tbl>
              <a:tblPr firstRow="1" bandRow="1">
                <a:tableStyleId>{5C22544A-7EE6-4342-B048-85BDC9FD1C3A}</a:tableStyleId>
              </a:tblPr>
              <a:tblGrid>
                <a:gridCol w="4849091">
                  <a:extLst>
                    <a:ext uri="{9D8B030D-6E8A-4147-A177-3AD203B41FA5}">
                      <a16:colId xmlns:a16="http://schemas.microsoft.com/office/drawing/2014/main" val="812978122"/>
                    </a:ext>
                  </a:extLst>
                </a:gridCol>
                <a:gridCol w="4849091">
                  <a:extLst>
                    <a:ext uri="{9D8B030D-6E8A-4147-A177-3AD203B41FA5}">
                      <a16:colId xmlns:a16="http://schemas.microsoft.com/office/drawing/2014/main" val="3981382951"/>
                    </a:ext>
                  </a:extLst>
                </a:gridCol>
              </a:tblGrid>
              <a:tr h="518755">
                <a:tc>
                  <a:txBody>
                    <a:bodyPr/>
                    <a:lstStyle/>
                    <a:p>
                      <a:r>
                        <a:rPr lang="en-US" sz="2400" b="0" dirty="0">
                          <a:solidFill>
                            <a:schemeClr val="tx1"/>
                          </a:solidFill>
                        </a:rPr>
                        <a:t>Average class size</a:t>
                      </a:r>
                      <a:endParaRPr lang="en-ZA"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Goes up by </a:t>
                      </a:r>
                      <a:r>
                        <a:rPr lang="en-US" sz="2400" b="1" dirty="0">
                          <a:solidFill>
                            <a:srgbClr val="FF0000"/>
                          </a:solidFill>
                        </a:rPr>
                        <a:t>1.2</a:t>
                      </a:r>
                      <a:endParaRPr lang="en-ZA"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177039"/>
                  </a:ext>
                </a:extLst>
              </a:tr>
              <a:tr h="1763766">
                <a:tc>
                  <a:txBody>
                    <a:bodyPr/>
                    <a:lstStyle/>
                    <a:p>
                      <a:r>
                        <a:rPr lang="en-US" sz="2400" b="0" dirty="0">
                          <a:solidFill>
                            <a:schemeClr val="tx1"/>
                          </a:solidFill>
                        </a:rPr>
                        <a:t>% of learners in classes over </a:t>
                      </a:r>
                      <a:r>
                        <a:rPr lang="en-US" sz="2400" b="1" dirty="0">
                          <a:solidFill>
                            <a:srgbClr val="FF0000"/>
                          </a:solidFill>
                        </a:rPr>
                        <a:t>40</a:t>
                      </a:r>
                      <a:endParaRPr lang="en-ZA"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Rises e.g. from 49% to 55%, so </a:t>
                      </a:r>
                      <a:r>
                        <a:rPr lang="en-US" sz="2400" b="1" dirty="0">
                          <a:solidFill>
                            <a:srgbClr val="FF0000"/>
                          </a:solidFill>
                        </a:rPr>
                        <a:t>6 percentage points, </a:t>
                      </a:r>
                      <a:r>
                        <a:rPr lang="en-US" sz="2400" b="0" dirty="0">
                          <a:solidFill>
                            <a:schemeClr val="tx1"/>
                          </a:solidFill>
                        </a:rPr>
                        <a:t>pushing some </a:t>
                      </a:r>
                      <a:r>
                        <a:rPr lang="en-US" sz="2400" b="1" dirty="0">
                          <a:solidFill>
                            <a:srgbClr val="FF0000"/>
                          </a:solidFill>
                        </a:rPr>
                        <a:t>200,000</a:t>
                      </a:r>
                      <a:r>
                        <a:rPr lang="en-US" sz="2400" b="0" dirty="0">
                          <a:solidFill>
                            <a:schemeClr val="tx1"/>
                          </a:solidFill>
                        </a:rPr>
                        <a:t> grades 1 to 3 learners over the threshold</a:t>
                      </a:r>
                      <a:endParaRPr lang="en-ZA"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3859825"/>
                  </a:ext>
                </a:extLst>
              </a:tr>
              <a:tr h="933758">
                <a:tc>
                  <a:txBody>
                    <a:bodyPr/>
                    <a:lstStyle/>
                    <a:p>
                      <a:r>
                        <a:rPr lang="en-US" sz="2400" b="0" dirty="0">
                          <a:solidFill>
                            <a:schemeClr val="tx1"/>
                          </a:solidFill>
                        </a:rPr>
                        <a:t>% of learners in classes over </a:t>
                      </a:r>
                      <a:r>
                        <a:rPr lang="en-US" sz="2400" b="1" dirty="0">
                          <a:solidFill>
                            <a:srgbClr val="FF0000"/>
                          </a:solidFill>
                        </a:rPr>
                        <a:t>50</a:t>
                      </a:r>
                      <a:endParaRPr lang="en-ZA" sz="2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Rises from e.g. 20% to 23%, so </a:t>
                      </a:r>
                      <a:r>
                        <a:rPr lang="en-US" sz="2400" b="1" dirty="0">
                          <a:solidFill>
                            <a:srgbClr val="FF0000"/>
                          </a:solidFill>
                        </a:rPr>
                        <a:t>3 percentage points</a:t>
                      </a:r>
                      <a:endParaRPr lang="en-ZA"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8876212"/>
                  </a:ext>
                </a:extLst>
              </a:tr>
            </a:tbl>
          </a:graphicData>
        </a:graphic>
      </p:graphicFrame>
      <p:sp>
        <p:nvSpPr>
          <p:cNvPr id="3" name="TextBox 2">
            <a:extLst>
              <a:ext uri="{FF2B5EF4-FFF2-40B4-BE49-F238E27FC236}">
                <a16:creationId xmlns:a16="http://schemas.microsoft.com/office/drawing/2014/main" id="{D0E4F156-5D0E-716B-51A9-B3EF0BC9A9F7}"/>
              </a:ext>
            </a:extLst>
          </p:cNvPr>
          <p:cNvSpPr txBox="1"/>
          <p:nvPr/>
        </p:nvSpPr>
        <p:spPr>
          <a:xfrm>
            <a:off x="2025663" y="1965765"/>
            <a:ext cx="8688164" cy="461665"/>
          </a:xfrm>
          <a:prstGeom prst="rect">
            <a:avLst/>
          </a:prstGeom>
          <a:noFill/>
        </p:spPr>
        <p:txBody>
          <a:bodyPr wrap="square" rtlCol="0">
            <a:spAutoFit/>
          </a:bodyPr>
          <a:lstStyle/>
          <a:p>
            <a:pPr algn="ctr"/>
            <a:r>
              <a:rPr lang="en-ZA" sz="2400" b="1" dirty="0"/>
              <a:t>Based on analysis of 2015 to 2018 grades 1 to 3 trends</a:t>
            </a:r>
          </a:p>
        </p:txBody>
      </p:sp>
      <p:sp>
        <p:nvSpPr>
          <p:cNvPr id="5" name="Title 4">
            <a:extLst>
              <a:ext uri="{FF2B5EF4-FFF2-40B4-BE49-F238E27FC236}">
                <a16:creationId xmlns:a16="http://schemas.microsoft.com/office/drawing/2014/main" id="{0475772F-DD43-F2F0-2925-B1A147BEBCC9}"/>
              </a:ext>
            </a:extLst>
          </p:cNvPr>
          <p:cNvSpPr>
            <a:spLocks noGrp="1"/>
          </p:cNvSpPr>
          <p:nvPr>
            <p:ph type="title"/>
          </p:nvPr>
        </p:nvSpPr>
        <p:spPr/>
        <p:txBody>
          <a:bodyPr/>
          <a:lstStyle/>
          <a:p>
            <a:r>
              <a:rPr lang="en-ZA" b="1" dirty="0"/>
              <a:t>What an LE ratio increase of 1.0 means</a:t>
            </a:r>
            <a:endParaRPr lang="en-ZA" dirty="0"/>
          </a:p>
        </p:txBody>
      </p:sp>
    </p:spTree>
    <p:custDataLst>
      <p:tags r:id="rId1"/>
    </p:custDataLst>
    <p:extLst>
      <p:ext uri="{BB962C8B-B14F-4D97-AF65-F5344CB8AC3E}">
        <p14:creationId xmlns:p14="http://schemas.microsoft.com/office/powerpoint/2010/main" val="2457083679"/>
      </p:ext>
    </p:extLst>
  </p:cSld>
  <p:clrMapOvr>
    <a:masterClrMapping/>
  </p:clrMapOvr>
  <mc:AlternateContent xmlns:mc="http://schemas.openxmlformats.org/markup-compatibility/2006" xmlns:p14="http://schemas.microsoft.com/office/powerpoint/2010/main">
    <mc:Choice Requires="p14">
      <p:transition spd="slow" p14:dur="2000" advTm="72200"/>
    </mc:Choice>
    <mc:Fallback xmlns="">
      <p:transition spd="slow" advTm="72200"/>
    </mc:Fallback>
  </mc:AlternateContent>
  <p:extLst>
    <p:ext uri="{E180D4A7-C9FB-4DFB-919C-405C955672EB}">
      <p14:showEvtLst xmlns:p14="http://schemas.microsoft.com/office/powerpoint/2010/main">
        <p14:playEvt time="2" objId="5"/>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ED5FEA-0B84-1181-F0D3-0A292AFB0D5E}"/>
              </a:ext>
            </a:extLst>
          </p:cNvPr>
          <p:cNvSpPr/>
          <p:nvPr/>
        </p:nvSpPr>
        <p:spPr>
          <a:xfrm>
            <a:off x="321733" y="1286933"/>
            <a:ext cx="1642534" cy="6265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graphicFrame>
        <p:nvGraphicFramePr>
          <p:cNvPr id="9" name="Table 5">
            <a:extLst>
              <a:ext uri="{FF2B5EF4-FFF2-40B4-BE49-F238E27FC236}">
                <a16:creationId xmlns:a16="http://schemas.microsoft.com/office/drawing/2014/main" id="{EBFF519C-3C82-5B1E-03CF-B961C48DC886}"/>
              </a:ext>
            </a:extLst>
          </p:cNvPr>
          <p:cNvGraphicFramePr>
            <a:graphicFrameLocks noGrp="1"/>
          </p:cNvGraphicFramePr>
          <p:nvPr>
            <p:extLst>
              <p:ext uri="{D42A27DB-BD31-4B8C-83A1-F6EECF244321}">
                <p14:modId xmlns:p14="http://schemas.microsoft.com/office/powerpoint/2010/main" val="4104002624"/>
              </p:ext>
            </p:extLst>
          </p:nvPr>
        </p:nvGraphicFramePr>
        <p:xfrm>
          <a:off x="262349" y="1645054"/>
          <a:ext cx="11662914" cy="5059680"/>
        </p:xfrm>
        <a:graphic>
          <a:graphicData uri="http://schemas.openxmlformats.org/drawingml/2006/table">
            <a:tbl>
              <a:tblPr firstRow="1" bandRow="1">
                <a:tableStyleId>{5C22544A-7EE6-4342-B048-85BDC9FD1C3A}</a:tableStyleId>
              </a:tblPr>
              <a:tblGrid>
                <a:gridCol w="3585210">
                  <a:extLst>
                    <a:ext uri="{9D8B030D-6E8A-4147-A177-3AD203B41FA5}">
                      <a16:colId xmlns:a16="http://schemas.microsoft.com/office/drawing/2014/main" val="780787987"/>
                    </a:ext>
                  </a:extLst>
                </a:gridCol>
                <a:gridCol w="2019426">
                  <a:extLst>
                    <a:ext uri="{9D8B030D-6E8A-4147-A177-3AD203B41FA5}">
                      <a16:colId xmlns:a16="http://schemas.microsoft.com/office/drawing/2014/main" val="731110757"/>
                    </a:ext>
                  </a:extLst>
                </a:gridCol>
                <a:gridCol w="2019426">
                  <a:extLst>
                    <a:ext uri="{9D8B030D-6E8A-4147-A177-3AD203B41FA5}">
                      <a16:colId xmlns:a16="http://schemas.microsoft.com/office/drawing/2014/main" val="847419007"/>
                    </a:ext>
                  </a:extLst>
                </a:gridCol>
                <a:gridCol w="1623455">
                  <a:extLst>
                    <a:ext uri="{9D8B030D-6E8A-4147-A177-3AD203B41FA5}">
                      <a16:colId xmlns:a16="http://schemas.microsoft.com/office/drawing/2014/main" val="83481726"/>
                    </a:ext>
                  </a:extLst>
                </a:gridCol>
                <a:gridCol w="2415397">
                  <a:extLst>
                    <a:ext uri="{9D8B030D-6E8A-4147-A177-3AD203B41FA5}">
                      <a16:colId xmlns:a16="http://schemas.microsoft.com/office/drawing/2014/main" val="426115464"/>
                    </a:ext>
                  </a:extLst>
                </a:gridCol>
              </a:tblGrid>
              <a:tr h="425535">
                <a:tc>
                  <a:txBody>
                    <a:bodyPr/>
                    <a:lstStyle/>
                    <a:p>
                      <a:endParaRPr lang="en-ZA" sz="24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b="1" dirty="0">
                          <a:solidFill>
                            <a:schemeClr val="tx1"/>
                          </a:solidFill>
                        </a:rPr>
                        <a:t>Now</a:t>
                      </a:r>
                      <a:endParaRPr lang="en-ZA" sz="2400" b="1" dirty="0">
                        <a:solidFill>
                          <a:schemeClr val="tx1"/>
                        </a:solidFill>
                      </a:endParaRP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2400" b="1" dirty="0">
                        <a:solidFill>
                          <a:schemeClr val="tx1"/>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2030</a:t>
                      </a:r>
                      <a:endParaRPr lang="en-ZA" sz="2400" b="1" dirty="0">
                        <a:solidFill>
                          <a:schemeClr val="tx1"/>
                        </a:solidFill>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ZA" sz="2400" b="1" dirty="0">
                        <a:solidFill>
                          <a:schemeClr val="tx1"/>
                        </a:solidFill>
                      </a:endParaRP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3874166"/>
                  </a:ext>
                </a:extLst>
              </a:tr>
              <a:tr h="936177">
                <a:tc>
                  <a:txBody>
                    <a:bodyPr/>
                    <a:lstStyle/>
                    <a:p>
                      <a:endParaRPr lang="en-ZA" sz="2400" b="1" dirty="0">
                        <a:solidFill>
                          <a:schemeClr val="tx1"/>
                        </a:solidFill>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ZA" sz="2400" b="1" dirty="0">
                        <a:solidFill>
                          <a:schemeClr val="tx1"/>
                        </a:solidFill>
                      </a:endParaRP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Focus on </a:t>
                      </a:r>
                      <a:r>
                        <a:rPr lang="en-US" sz="2000" b="1" dirty="0">
                          <a:solidFill>
                            <a:srgbClr val="FF0000"/>
                          </a:solidFill>
                        </a:rPr>
                        <a:t>LE (of 2011)</a:t>
                      </a:r>
                      <a:endParaRPr lang="en-ZA" sz="2000" b="1" dirty="0">
                        <a:solidFill>
                          <a:srgbClr val="FF000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Keep </a:t>
                      </a:r>
                      <a:r>
                        <a:rPr lang="en-US" sz="2000" b="1" dirty="0">
                          <a:solidFill>
                            <a:srgbClr val="FF0000"/>
                          </a:solidFill>
                        </a:rPr>
                        <a:t>LE at present levels</a:t>
                      </a:r>
                      <a:endParaRPr lang="en-ZA" sz="2000" b="1" dirty="0">
                        <a:solidFill>
                          <a:srgbClr val="FF0000"/>
                        </a:solidFill>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rgbClr val="FF0000"/>
                          </a:solidFill>
                        </a:rPr>
                        <a:t>Constant</a:t>
                      </a:r>
                      <a:r>
                        <a:rPr lang="en-US" sz="2000" b="1" dirty="0">
                          <a:solidFill>
                            <a:schemeClr val="tx1"/>
                          </a:solidFill>
                        </a:rPr>
                        <a:t> educators</a:t>
                      </a:r>
                      <a:endParaRPr lang="en-ZA" sz="2000" b="1" dirty="0">
                        <a:solidFill>
                          <a:srgbClr val="FF0000"/>
                        </a:solidFill>
                      </a:endParaRP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689857"/>
                  </a:ext>
                </a:extLst>
              </a:tr>
              <a:tr h="425535">
                <a:tc>
                  <a:txBody>
                    <a:bodyPr/>
                    <a:lstStyle/>
                    <a:p>
                      <a:r>
                        <a:rPr lang="en-US" sz="2000" b="1" dirty="0">
                          <a:solidFill>
                            <a:schemeClr val="tx1"/>
                          </a:solidFill>
                        </a:rPr>
                        <a:t>LE ratio (was </a:t>
                      </a:r>
                      <a:r>
                        <a:rPr lang="en-US" sz="2000" b="1" dirty="0">
                          <a:solidFill>
                            <a:srgbClr val="FF0000"/>
                          </a:solidFill>
                        </a:rPr>
                        <a:t>27.4</a:t>
                      </a:r>
                      <a:r>
                        <a:rPr lang="en-US" sz="2000" b="1" dirty="0">
                          <a:solidFill>
                            <a:schemeClr val="tx1"/>
                          </a:solidFill>
                        </a:rPr>
                        <a:t> in 2011)</a:t>
                      </a:r>
                      <a:endParaRPr lang="en-ZA" sz="20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2400" b="1" dirty="0">
                          <a:solidFill>
                            <a:srgbClr val="FF0000"/>
                          </a:solidFill>
                        </a:rPr>
                        <a:t>29.8</a:t>
                      </a:r>
                      <a:endParaRPr lang="en-ZA" sz="2400" b="1" dirty="0">
                        <a:solidFill>
                          <a:srgbClr val="FF0000"/>
                        </a:solidFill>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400" b="1" dirty="0">
                          <a:solidFill>
                            <a:schemeClr val="tx1"/>
                          </a:solidFill>
                        </a:rPr>
                        <a:t>27.4</a:t>
                      </a:r>
                      <a:endParaRPr lang="en-ZA" sz="24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29.8</a:t>
                      </a:r>
                      <a:endParaRPr lang="en-ZA"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31.6</a:t>
                      </a:r>
                      <a:endParaRPr lang="en-ZA" sz="24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453637"/>
                  </a:ext>
                </a:extLst>
              </a:tr>
              <a:tr h="425535">
                <a:tc>
                  <a:txBody>
                    <a:bodyPr/>
                    <a:lstStyle/>
                    <a:p>
                      <a:r>
                        <a:rPr lang="en-US" sz="2000" b="1" dirty="0">
                          <a:solidFill>
                            <a:schemeClr val="tx1"/>
                          </a:solidFill>
                        </a:rPr>
                        <a:t>Total educators</a:t>
                      </a:r>
                      <a:endParaRPr lang="en-ZA" sz="20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2400" b="1" dirty="0">
                          <a:solidFill>
                            <a:srgbClr val="FF0000"/>
                          </a:solidFill>
                        </a:rPr>
                        <a:t>403 000 </a:t>
                      </a:r>
                      <a:endParaRPr lang="en-ZA" sz="2400" b="1" dirty="0">
                        <a:solidFill>
                          <a:srgbClr val="FF0000"/>
                        </a:solidFill>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467 000</a:t>
                      </a:r>
                      <a:endParaRPr lang="en-ZA" sz="24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428 000</a:t>
                      </a:r>
                      <a:endParaRPr lang="en-ZA"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403 000</a:t>
                      </a:r>
                      <a:endParaRPr lang="en-ZA" sz="24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8667336"/>
                  </a:ext>
                </a:extLst>
              </a:tr>
              <a:tr h="425535">
                <a:tc>
                  <a:txBody>
                    <a:bodyPr/>
                    <a:lstStyle/>
                    <a:p>
                      <a:r>
                        <a:rPr lang="en-US" sz="2000" b="1" dirty="0">
                          <a:solidFill>
                            <a:schemeClr val="tx1"/>
                          </a:solidFill>
                        </a:rPr>
                        <a:t>Newly graduated teachers</a:t>
                      </a:r>
                      <a:endParaRPr lang="en-ZA" sz="20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2400" b="1" dirty="0">
                          <a:solidFill>
                            <a:srgbClr val="FF0000"/>
                          </a:solidFill>
                        </a:rPr>
                        <a:t>31 000</a:t>
                      </a:r>
                      <a:endParaRPr lang="en-ZA" sz="2400" b="1" dirty="0">
                        <a:solidFill>
                          <a:srgbClr val="FF0000"/>
                        </a:solidFill>
                      </a:endParaRP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400" b="1" dirty="0">
                          <a:solidFill>
                            <a:schemeClr val="tx1"/>
                          </a:solidFill>
                        </a:rPr>
                        <a:t>40 000</a:t>
                      </a:r>
                      <a:endParaRPr lang="en-ZA" sz="24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33 000</a:t>
                      </a:r>
                      <a:endParaRPr lang="en-ZA"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28 000</a:t>
                      </a:r>
                      <a:endParaRPr lang="en-ZA" sz="24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1948382"/>
                  </a:ext>
                </a:extLst>
              </a:tr>
              <a:tr h="765963">
                <a:tc>
                  <a:txBody>
                    <a:bodyPr/>
                    <a:lstStyle/>
                    <a:p>
                      <a:r>
                        <a:rPr lang="en-US" sz="2000" b="1" dirty="0">
                          <a:solidFill>
                            <a:schemeClr val="tx1"/>
                          </a:solidFill>
                        </a:rPr>
                        <a:t>Above-CPI annual </a:t>
                      </a:r>
                      <a:r>
                        <a:rPr lang="en-US" sz="2000" b="1" dirty="0" err="1">
                          <a:solidFill>
                            <a:schemeClr val="tx1"/>
                          </a:solidFill>
                        </a:rPr>
                        <a:t>CoL</a:t>
                      </a:r>
                      <a:r>
                        <a:rPr lang="en-US" sz="2000" b="1" dirty="0">
                          <a:solidFill>
                            <a:schemeClr val="tx1"/>
                          </a:solidFill>
                        </a:rPr>
                        <a:t> increase</a:t>
                      </a:r>
                      <a:endParaRPr lang="en-ZA" sz="20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ZA" sz="2400" b="1" dirty="0">
                          <a:solidFill>
                            <a:srgbClr val="FF0000"/>
                          </a:solidFill>
                        </a:rPr>
                        <a:t>1.8</a:t>
                      </a:r>
                      <a:r>
                        <a:rPr lang="en-ZA" sz="2400" b="1" dirty="0">
                          <a:solidFill>
                            <a:schemeClr val="tx1"/>
                          </a:solidFill>
                        </a:rPr>
                        <a:t> </a:t>
                      </a:r>
                      <a:r>
                        <a:rPr lang="en-ZA" sz="2000" b="1" dirty="0">
                          <a:solidFill>
                            <a:schemeClr val="tx1"/>
                          </a:solidFill>
                        </a:rPr>
                        <a:t>2015-2019,</a:t>
                      </a:r>
                      <a:r>
                        <a:rPr lang="en-ZA" sz="2400" b="1" dirty="0">
                          <a:solidFill>
                            <a:schemeClr val="tx1"/>
                          </a:solidFill>
                        </a:rPr>
                        <a:t> </a:t>
                      </a:r>
                    </a:p>
                    <a:p>
                      <a:pPr algn="ctr"/>
                      <a:r>
                        <a:rPr lang="en-ZA" sz="2400" b="1" dirty="0">
                          <a:solidFill>
                            <a:srgbClr val="FF0000"/>
                          </a:solidFill>
                        </a:rPr>
                        <a:t>-2.5 </a:t>
                      </a:r>
                      <a:r>
                        <a:rPr lang="en-ZA" sz="2000" b="1" dirty="0">
                          <a:solidFill>
                            <a:schemeClr val="tx1"/>
                          </a:solidFill>
                        </a:rPr>
                        <a:t>2019-2023</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400" b="1" dirty="0">
                          <a:solidFill>
                            <a:schemeClr val="tx1"/>
                          </a:solidFill>
                        </a:rPr>
                        <a:t>0.0</a:t>
                      </a:r>
                      <a:endParaRPr lang="en-ZA" sz="24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0.0</a:t>
                      </a:r>
                      <a:endParaRPr kumimoji="0" lang="en-ZA" sz="24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0.0</a:t>
                      </a:r>
                      <a:endParaRPr kumimoji="0" lang="en-ZA" sz="24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7621066"/>
                  </a:ext>
                </a:extLst>
              </a:tr>
              <a:tr h="652487">
                <a:tc>
                  <a:txBody>
                    <a:bodyPr/>
                    <a:lstStyle/>
                    <a:p>
                      <a:r>
                        <a:rPr lang="en-US" sz="2000" b="1" dirty="0">
                          <a:solidFill>
                            <a:schemeClr val="tx1"/>
                          </a:solidFill>
                        </a:rPr>
                        <a:t>Annual real % increase in unit cost 2022-2030</a:t>
                      </a:r>
                      <a:endParaRPr lang="en-ZA" sz="20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ZA" sz="2400" b="1" dirty="0">
                          <a:solidFill>
                            <a:srgbClr val="FF0000"/>
                          </a:solidFill>
                        </a:rPr>
                        <a:t>0.4%</a:t>
                      </a:r>
                      <a:r>
                        <a:rPr lang="en-ZA" sz="2400" b="1" dirty="0">
                          <a:solidFill>
                            <a:schemeClr val="tx1"/>
                          </a:solidFill>
                        </a:rPr>
                        <a:t> </a:t>
                      </a:r>
                      <a:r>
                        <a:rPr lang="en-ZA" sz="2000" b="1" dirty="0">
                          <a:solidFill>
                            <a:schemeClr val="tx1"/>
                          </a:solidFill>
                        </a:rPr>
                        <a:t>2011-2022</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400" b="1" dirty="0">
                          <a:solidFill>
                            <a:schemeClr val="tx1"/>
                          </a:solidFill>
                        </a:rPr>
                        <a:t>0.0</a:t>
                      </a:r>
                      <a:endParaRPr lang="en-ZA" sz="24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0.0</a:t>
                      </a:r>
                      <a:endParaRPr lang="en-ZA"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0.1</a:t>
                      </a:r>
                      <a:endParaRPr lang="en-ZA" sz="24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628011"/>
                  </a:ext>
                </a:extLst>
              </a:tr>
              <a:tr h="652487">
                <a:tc>
                  <a:txBody>
                    <a:bodyPr/>
                    <a:lstStyle/>
                    <a:p>
                      <a:r>
                        <a:rPr lang="en-US" sz="2000" b="1" dirty="0">
                          <a:solidFill>
                            <a:schemeClr val="tx1"/>
                          </a:solidFill>
                        </a:rPr>
                        <a:t>Annual real % increase in total cost 2022-2030</a:t>
                      </a:r>
                      <a:endParaRPr lang="en-ZA" sz="2000" b="1"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2400" b="1" dirty="0">
                          <a:solidFill>
                            <a:srgbClr val="FF0000"/>
                          </a:solidFill>
                        </a:rPr>
                        <a:t>0.8%</a:t>
                      </a:r>
                      <a:r>
                        <a:rPr lang="en-ZA" sz="2400" b="1" dirty="0">
                          <a:solidFill>
                            <a:schemeClr val="tx1"/>
                          </a:solidFill>
                        </a:rPr>
                        <a:t> </a:t>
                      </a:r>
                      <a:r>
                        <a:rPr lang="en-ZA" sz="2000" b="1" dirty="0">
                          <a:solidFill>
                            <a:schemeClr val="tx1"/>
                          </a:solidFill>
                        </a:rPr>
                        <a:t>2011-2022</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1.8</a:t>
                      </a:r>
                      <a:endParaRPr lang="en-ZA" sz="24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0.8</a:t>
                      </a:r>
                      <a:endParaRPr lang="en-ZA" sz="2400" b="1"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rPr>
                        <a:t>0.1</a:t>
                      </a:r>
                      <a:endParaRPr lang="en-ZA" sz="24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754544"/>
                  </a:ext>
                </a:extLst>
              </a:tr>
            </a:tbl>
          </a:graphicData>
        </a:graphic>
      </p:graphicFrame>
      <p:sp>
        <p:nvSpPr>
          <p:cNvPr id="10" name="Rectangle 9">
            <a:extLst>
              <a:ext uri="{FF2B5EF4-FFF2-40B4-BE49-F238E27FC236}">
                <a16:creationId xmlns:a16="http://schemas.microsoft.com/office/drawing/2014/main" id="{0C5A39D6-AC64-BF03-8B6C-C788A30DA10E}"/>
              </a:ext>
            </a:extLst>
          </p:cNvPr>
          <p:cNvSpPr/>
          <p:nvPr/>
        </p:nvSpPr>
        <p:spPr>
          <a:xfrm>
            <a:off x="5804077" y="2788213"/>
            <a:ext cx="769529" cy="499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sym typeface="Wingdings" panose="05000000000000000000" pitchFamily="2" charset="2"/>
              </a:rPr>
              <a:t></a:t>
            </a:r>
            <a:endParaRPr lang="en-ZA" sz="2800" b="1" dirty="0">
              <a:solidFill>
                <a:srgbClr val="7030A0"/>
              </a:solidFill>
            </a:endParaRPr>
          </a:p>
        </p:txBody>
      </p:sp>
      <p:sp>
        <p:nvSpPr>
          <p:cNvPr id="11" name="Rectangle 10">
            <a:extLst>
              <a:ext uri="{FF2B5EF4-FFF2-40B4-BE49-F238E27FC236}">
                <a16:creationId xmlns:a16="http://schemas.microsoft.com/office/drawing/2014/main" id="{7ED52E27-FC51-DA3D-F39C-501ACFDD9BC7}"/>
              </a:ext>
            </a:extLst>
          </p:cNvPr>
          <p:cNvSpPr/>
          <p:nvPr/>
        </p:nvSpPr>
        <p:spPr>
          <a:xfrm>
            <a:off x="9598551" y="3263485"/>
            <a:ext cx="769529" cy="499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sym typeface="Wingdings" panose="05000000000000000000" pitchFamily="2" charset="2"/>
              </a:rPr>
              <a:t></a:t>
            </a:r>
            <a:endParaRPr lang="en-ZA" sz="2800" b="1" dirty="0">
              <a:solidFill>
                <a:srgbClr val="7030A0"/>
              </a:solidFill>
            </a:endParaRPr>
          </a:p>
        </p:txBody>
      </p:sp>
      <p:sp>
        <p:nvSpPr>
          <p:cNvPr id="12" name="Rectangle 11">
            <a:extLst>
              <a:ext uri="{FF2B5EF4-FFF2-40B4-BE49-F238E27FC236}">
                <a16:creationId xmlns:a16="http://schemas.microsoft.com/office/drawing/2014/main" id="{BB26A3B7-D1EF-635D-BEA0-9C98D9F61E46}"/>
              </a:ext>
            </a:extLst>
          </p:cNvPr>
          <p:cNvSpPr/>
          <p:nvPr/>
        </p:nvSpPr>
        <p:spPr>
          <a:xfrm>
            <a:off x="7787995" y="2827147"/>
            <a:ext cx="769529" cy="499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sym typeface="Wingdings" panose="05000000000000000000" pitchFamily="2" charset="2"/>
              </a:rPr>
              <a:t></a:t>
            </a:r>
            <a:endParaRPr lang="en-ZA" sz="2800" b="1" dirty="0">
              <a:solidFill>
                <a:srgbClr val="7030A0"/>
              </a:solidFill>
            </a:endParaRPr>
          </a:p>
        </p:txBody>
      </p:sp>
      <p:sp>
        <p:nvSpPr>
          <p:cNvPr id="2" name="Title 1">
            <a:extLst>
              <a:ext uri="{FF2B5EF4-FFF2-40B4-BE49-F238E27FC236}">
                <a16:creationId xmlns:a16="http://schemas.microsoft.com/office/drawing/2014/main" id="{0AE1F6D0-6DAA-980F-155D-1888ABF3D46B}"/>
              </a:ext>
            </a:extLst>
          </p:cNvPr>
          <p:cNvSpPr>
            <a:spLocks noGrp="1"/>
          </p:cNvSpPr>
          <p:nvPr>
            <p:ph type="title"/>
          </p:nvPr>
        </p:nvSpPr>
        <p:spPr/>
        <p:txBody>
          <a:bodyPr/>
          <a:lstStyle/>
          <a:p>
            <a:r>
              <a:rPr lang="en-US" sz="4400" b="1" dirty="0"/>
              <a:t>Future demand, Workforce size and the Economy</a:t>
            </a:r>
            <a:endParaRPr lang="en-ZA" dirty="0"/>
          </a:p>
        </p:txBody>
      </p:sp>
    </p:spTree>
    <p:extLst>
      <p:ext uri="{BB962C8B-B14F-4D97-AF65-F5344CB8AC3E}">
        <p14:creationId xmlns:p14="http://schemas.microsoft.com/office/powerpoint/2010/main" val="4276043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55562ac931_0_16"/>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g255562ac931_0_16"/>
          <p:cNvSpPr txBox="1">
            <a:spLocks noGrp="1"/>
          </p:cNvSpPr>
          <p:nvPr>
            <p:ph type="title"/>
          </p:nvPr>
        </p:nvSpPr>
        <p:spPr>
          <a:xfrm>
            <a:off x="838199" y="336990"/>
            <a:ext cx="10767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Overview</a:t>
            </a:r>
            <a:endParaRPr/>
          </a:p>
        </p:txBody>
      </p:sp>
      <p:sp>
        <p:nvSpPr>
          <p:cNvPr id="188" name="Google Shape;188;g255562ac931_0_16"/>
          <p:cNvSpPr/>
          <p:nvPr/>
        </p:nvSpPr>
        <p:spPr>
          <a:xfrm>
            <a:off x="948825" y="1662700"/>
            <a:ext cx="11094000" cy="5018400"/>
          </a:xfrm>
          <a:prstGeom prst="rect">
            <a:avLst/>
          </a:prstGeom>
          <a:noFill/>
          <a:ln>
            <a:noFill/>
          </a:ln>
        </p:spPr>
        <p:txBody>
          <a:bodyPr spcFirstLastPara="1" wrap="square" lIns="91425" tIns="45700" rIns="91425" bIns="45700" anchor="t" anchorCtr="0">
            <a:noAutofit/>
          </a:bodyPr>
          <a:lstStyle/>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Age distributions </a:t>
            </a: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Projected retirements &amp; resignations</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Provincial population and enrolment trends</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Public and independent school growth</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Implications for infrastructure, appointments &amp; class sizes </a:t>
            </a: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Educator growth: Teachers and SMT positions</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Expected financial implications to 2030</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Movement of educators: Between and within provinces</a:t>
            </a:r>
            <a:endParaRPr sz="3200" dirty="0">
              <a:solidFill>
                <a:schemeClr val="dk1"/>
              </a:solidFill>
              <a:latin typeface="Calibri"/>
              <a:ea typeface="Calibri"/>
              <a:cs typeface="Calibri"/>
              <a:sym typeface="Calibri"/>
            </a:endParaRP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Gender imbalance in school management</a:t>
            </a:r>
          </a:p>
          <a:p>
            <a:pPr marL="457200" lvl="0" indent="-438150" algn="l" rtl="0">
              <a:lnSpc>
                <a:spcPct val="90000"/>
              </a:lnSpc>
              <a:spcBef>
                <a:spcPts val="0"/>
              </a:spcBef>
              <a:spcAft>
                <a:spcPts val="0"/>
              </a:spcAft>
              <a:buClr>
                <a:schemeClr val="dk1"/>
              </a:buClr>
              <a:buSzPts val="3300"/>
              <a:buFont typeface="Calibri"/>
              <a:buChar char="•"/>
            </a:pPr>
            <a:r>
              <a:rPr lang="en-US" sz="3200" dirty="0">
                <a:solidFill>
                  <a:schemeClr val="dk1"/>
                </a:solidFill>
                <a:latin typeface="Calibri"/>
                <a:ea typeface="Calibri"/>
                <a:cs typeface="Calibri"/>
                <a:sym typeface="Calibri"/>
              </a:rPr>
              <a:t>Discussion</a:t>
            </a:r>
            <a:endParaRPr sz="3200" dirty="0">
              <a:solidFill>
                <a:schemeClr val="dk1"/>
              </a:solidFill>
              <a:latin typeface="Calibri"/>
              <a:ea typeface="Calibri"/>
              <a:cs typeface="Calibri"/>
              <a:sym typeface="Calibri"/>
            </a:endParaRPr>
          </a:p>
        </p:txBody>
      </p:sp>
      <p:sp>
        <p:nvSpPr>
          <p:cNvPr id="2" name="Google Shape;167;p2">
            <a:extLst>
              <a:ext uri="{FF2B5EF4-FFF2-40B4-BE49-F238E27FC236}">
                <a16:creationId xmlns:a16="http://schemas.microsoft.com/office/drawing/2014/main" id="{6A6D1901-2D3B-A2C3-A508-8FF8CCF2BE93}"/>
              </a:ext>
            </a:extLst>
          </p:cNvPr>
          <p:cNvSpPr/>
          <p:nvPr/>
        </p:nvSpPr>
        <p:spPr>
          <a:xfrm>
            <a:off x="969507" y="176365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1</a:t>
            </a:r>
            <a:endParaRPr/>
          </a:p>
        </p:txBody>
      </p:sp>
      <p:sp>
        <p:nvSpPr>
          <p:cNvPr id="3" name="Google Shape;168;p2">
            <a:extLst>
              <a:ext uri="{FF2B5EF4-FFF2-40B4-BE49-F238E27FC236}">
                <a16:creationId xmlns:a16="http://schemas.microsoft.com/office/drawing/2014/main" id="{C55152F4-0EE6-4C6B-152D-106C09901E1D}"/>
              </a:ext>
            </a:extLst>
          </p:cNvPr>
          <p:cNvSpPr/>
          <p:nvPr/>
        </p:nvSpPr>
        <p:spPr>
          <a:xfrm>
            <a:off x="969507" y="263621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3</a:t>
            </a:r>
            <a:endParaRPr/>
          </a:p>
        </p:txBody>
      </p:sp>
      <p:sp>
        <p:nvSpPr>
          <p:cNvPr id="4" name="Google Shape;169;p2">
            <a:extLst>
              <a:ext uri="{FF2B5EF4-FFF2-40B4-BE49-F238E27FC236}">
                <a16:creationId xmlns:a16="http://schemas.microsoft.com/office/drawing/2014/main" id="{4BC4177F-6521-23F1-840D-15410A810D00}"/>
              </a:ext>
            </a:extLst>
          </p:cNvPr>
          <p:cNvSpPr/>
          <p:nvPr/>
        </p:nvSpPr>
        <p:spPr>
          <a:xfrm>
            <a:off x="969507" y="307250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4</a:t>
            </a:r>
            <a:endParaRPr/>
          </a:p>
        </p:txBody>
      </p:sp>
      <p:sp>
        <p:nvSpPr>
          <p:cNvPr id="5" name="Google Shape;170;p2">
            <a:extLst>
              <a:ext uri="{FF2B5EF4-FFF2-40B4-BE49-F238E27FC236}">
                <a16:creationId xmlns:a16="http://schemas.microsoft.com/office/drawing/2014/main" id="{A49D5A0D-3CF1-1EA0-014F-DB6A82171E0F}"/>
              </a:ext>
            </a:extLst>
          </p:cNvPr>
          <p:cNvSpPr/>
          <p:nvPr/>
        </p:nvSpPr>
        <p:spPr>
          <a:xfrm>
            <a:off x="969507" y="3508783"/>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5</a:t>
            </a:r>
            <a:endParaRPr/>
          </a:p>
        </p:txBody>
      </p:sp>
      <p:sp>
        <p:nvSpPr>
          <p:cNvPr id="6" name="Google Shape;171;p2">
            <a:extLst>
              <a:ext uri="{FF2B5EF4-FFF2-40B4-BE49-F238E27FC236}">
                <a16:creationId xmlns:a16="http://schemas.microsoft.com/office/drawing/2014/main" id="{29CD64CA-7985-8E41-AF8B-3600D8FBE191}"/>
              </a:ext>
            </a:extLst>
          </p:cNvPr>
          <p:cNvSpPr/>
          <p:nvPr/>
        </p:nvSpPr>
        <p:spPr>
          <a:xfrm>
            <a:off x="969507" y="438134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7</a:t>
            </a:r>
            <a:endParaRPr/>
          </a:p>
        </p:txBody>
      </p:sp>
      <p:sp>
        <p:nvSpPr>
          <p:cNvPr id="7" name="Google Shape;172;p2">
            <a:extLst>
              <a:ext uri="{FF2B5EF4-FFF2-40B4-BE49-F238E27FC236}">
                <a16:creationId xmlns:a16="http://schemas.microsoft.com/office/drawing/2014/main" id="{10243C06-590C-3BD3-C31F-B9752B913BE0}"/>
              </a:ext>
            </a:extLst>
          </p:cNvPr>
          <p:cNvSpPr/>
          <p:nvPr/>
        </p:nvSpPr>
        <p:spPr>
          <a:xfrm>
            <a:off x="969507" y="481762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8</a:t>
            </a:r>
            <a:endParaRPr/>
          </a:p>
        </p:txBody>
      </p:sp>
      <p:sp>
        <p:nvSpPr>
          <p:cNvPr id="8" name="Google Shape;173;p2">
            <a:extLst>
              <a:ext uri="{FF2B5EF4-FFF2-40B4-BE49-F238E27FC236}">
                <a16:creationId xmlns:a16="http://schemas.microsoft.com/office/drawing/2014/main" id="{B8BCE6FA-5761-5A8E-6308-7630B5D478E9}"/>
              </a:ext>
            </a:extLst>
          </p:cNvPr>
          <p:cNvSpPr/>
          <p:nvPr/>
        </p:nvSpPr>
        <p:spPr>
          <a:xfrm>
            <a:off x="969507" y="219993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2</a:t>
            </a:r>
            <a:endParaRPr dirty="0"/>
          </a:p>
        </p:txBody>
      </p:sp>
      <p:sp>
        <p:nvSpPr>
          <p:cNvPr id="9" name="Google Shape;174;p2">
            <a:extLst>
              <a:ext uri="{FF2B5EF4-FFF2-40B4-BE49-F238E27FC236}">
                <a16:creationId xmlns:a16="http://schemas.microsoft.com/office/drawing/2014/main" id="{866C6D26-E724-134E-09ED-B88D364525FC}"/>
              </a:ext>
            </a:extLst>
          </p:cNvPr>
          <p:cNvSpPr/>
          <p:nvPr/>
        </p:nvSpPr>
        <p:spPr>
          <a:xfrm>
            <a:off x="969507" y="394506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6</a:t>
            </a:r>
            <a:endParaRPr/>
          </a:p>
        </p:txBody>
      </p:sp>
      <p:sp>
        <p:nvSpPr>
          <p:cNvPr id="10" name="Google Shape;172;p2">
            <a:extLst>
              <a:ext uri="{FF2B5EF4-FFF2-40B4-BE49-F238E27FC236}">
                <a16:creationId xmlns:a16="http://schemas.microsoft.com/office/drawing/2014/main" id="{588EDE39-1AE8-E8EE-3F39-F53A36BE6EF0}"/>
              </a:ext>
            </a:extLst>
          </p:cNvPr>
          <p:cNvSpPr/>
          <p:nvPr/>
        </p:nvSpPr>
        <p:spPr>
          <a:xfrm>
            <a:off x="969507" y="525391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9</a:t>
            </a:r>
            <a:endParaRPr dirty="0"/>
          </a:p>
        </p:txBody>
      </p:sp>
      <p:sp>
        <p:nvSpPr>
          <p:cNvPr id="11" name="Google Shape;172;p2">
            <a:extLst>
              <a:ext uri="{FF2B5EF4-FFF2-40B4-BE49-F238E27FC236}">
                <a16:creationId xmlns:a16="http://schemas.microsoft.com/office/drawing/2014/main" id="{9CE08ECD-8244-D818-4912-300CA5FBB45F}"/>
              </a:ext>
            </a:extLst>
          </p:cNvPr>
          <p:cNvSpPr/>
          <p:nvPr/>
        </p:nvSpPr>
        <p:spPr>
          <a:xfrm>
            <a:off x="969507" y="569019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10</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03F4C9-C916-BE08-36D5-CE393B66191D}"/>
              </a:ext>
            </a:extLst>
          </p:cNvPr>
          <p:cNvSpPr/>
          <p:nvPr/>
        </p:nvSpPr>
        <p:spPr>
          <a:xfrm>
            <a:off x="266700" y="1489885"/>
            <a:ext cx="19431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E5AA3985-978C-5DC7-BF6C-5D5B4C71F254}"/>
              </a:ext>
            </a:extLst>
          </p:cNvPr>
          <p:cNvSpPr>
            <a:spLocks noGrp="1"/>
          </p:cNvSpPr>
          <p:nvPr>
            <p:ph type="title"/>
          </p:nvPr>
        </p:nvSpPr>
        <p:spPr>
          <a:xfrm>
            <a:off x="838200" y="336990"/>
            <a:ext cx="10515600" cy="1325563"/>
          </a:xfrm>
        </p:spPr>
        <p:txBody>
          <a:bodyPr/>
          <a:lstStyle/>
          <a:p>
            <a:r>
              <a:rPr lang="en-ZA" dirty="0"/>
              <a:t>Gauteng educator demand summary</a:t>
            </a:r>
          </a:p>
        </p:txBody>
      </p:sp>
      <p:sp>
        <p:nvSpPr>
          <p:cNvPr id="4" name="Rectangle 3">
            <a:extLst>
              <a:ext uri="{FF2B5EF4-FFF2-40B4-BE49-F238E27FC236}">
                <a16:creationId xmlns:a16="http://schemas.microsoft.com/office/drawing/2014/main" id="{980B3838-BEA3-2565-62C5-C5B1D2A50923}"/>
              </a:ext>
            </a:extLst>
          </p:cNvPr>
          <p:cNvSpPr/>
          <p:nvPr/>
        </p:nvSpPr>
        <p:spPr>
          <a:xfrm>
            <a:off x="384912" y="1314827"/>
            <a:ext cx="11666880" cy="5464734"/>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t"/>
          <a:lstStyle/>
          <a:p>
            <a:pPr marL="285750" indent="-285750">
              <a:buFont typeface="Arial" panose="020B0604020202020204" pitchFamily="34" charset="0"/>
              <a:buChar char="•"/>
            </a:pPr>
            <a:r>
              <a:rPr lang="en-ZA" sz="2000" b="1" dirty="0">
                <a:solidFill>
                  <a:srgbClr val="7A1A00"/>
                </a:solidFill>
              </a:rPr>
              <a:t>Age distribution</a:t>
            </a:r>
            <a:r>
              <a:rPr lang="en-ZA" sz="2000" dirty="0">
                <a:solidFill>
                  <a:srgbClr val="7A1A00"/>
                </a:solidFill>
              </a:rPr>
              <a:t>: The age distribution in GP had a peak at around 51 years of age in 2021</a:t>
            </a:r>
          </a:p>
          <a:p>
            <a:pPr marL="285750" indent="-285750">
              <a:buFont typeface="Arial" panose="020B0604020202020204" pitchFamily="34" charset="0"/>
              <a:buChar char="•"/>
            </a:pPr>
            <a:r>
              <a:rPr lang="en-ZA" sz="2000" b="1" dirty="0">
                <a:solidFill>
                  <a:srgbClr val="7A1A00"/>
                </a:solidFill>
              </a:rPr>
              <a:t>Projected resignations and retirements</a:t>
            </a:r>
            <a:r>
              <a:rPr lang="en-ZA" sz="2000" dirty="0">
                <a:solidFill>
                  <a:srgbClr val="7A1A00"/>
                </a:solidFill>
              </a:rPr>
              <a:t>: GP will see lower rates of retirements, but high rates of resignations can be expected for younger educators (aged 55 and below)-this is mainly driven by younger educators resigning as the proportion of newly hired younger educators increases </a:t>
            </a:r>
          </a:p>
          <a:p>
            <a:pPr marL="285750" indent="-285750">
              <a:buFont typeface="Arial" panose="020B0604020202020204" pitchFamily="34" charset="0"/>
              <a:buChar char="•"/>
            </a:pPr>
            <a:r>
              <a:rPr lang="en-ZA" sz="2000" b="1" dirty="0">
                <a:solidFill>
                  <a:srgbClr val="7A1A00"/>
                </a:solidFill>
              </a:rPr>
              <a:t>Enrolment and population growth:</a:t>
            </a:r>
            <a:r>
              <a:rPr lang="en-ZA" sz="2000" dirty="0">
                <a:solidFill>
                  <a:srgbClr val="7A1A00"/>
                </a:solidFill>
              </a:rPr>
              <a:t> Enrolment in GP ordinary schools grew by 24% from 2012-2021 (~489K learners), the school-aged population is forecast to grow by 27% (~680K learners) to 2030</a:t>
            </a:r>
          </a:p>
          <a:p>
            <a:pPr marL="285750" indent="-285750">
              <a:buFont typeface="Arial" panose="020B0604020202020204" pitchFamily="34" charset="0"/>
              <a:buChar char="•"/>
            </a:pPr>
            <a:r>
              <a:rPr lang="en-ZA" sz="2000" b="1" dirty="0">
                <a:solidFill>
                  <a:srgbClr val="7A1A00"/>
                </a:solidFill>
              </a:rPr>
              <a:t>School and educator growth</a:t>
            </a:r>
            <a:r>
              <a:rPr lang="en-ZA" sz="2000" dirty="0">
                <a:solidFill>
                  <a:srgbClr val="7A1A00"/>
                </a:solidFill>
              </a:rPr>
              <a:t>: From 2012 to 2021, the educator number in public schools increased but less than enrolment (+21%); school numbers remained almost constant, increasing the LE ratio (excl. SGB) </a:t>
            </a:r>
          </a:p>
          <a:p>
            <a:pPr marL="285750" indent="-285750">
              <a:buFont typeface="Arial" panose="020B0604020202020204" pitchFamily="34" charset="0"/>
              <a:buChar char="•"/>
            </a:pPr>
            <a:r>
              <a:rPr lang="en-ZA" sz="2000" b="1" dirty="0">
                <a:solidFill>
                  <a:srgbClr val="7A1A00"/>
                </a:solidFill>
              </a:rPr>
              <a:t>Appointments and LE Ratio:</a:t>
            </a:r>
            <a:r>
              <a:rPr lang="en-ZA" sz="2000" dirty="0">
                <a:solidFill>
                  <a:srgbClr val="7A1A00"/>
                </a:solidFill>
              </a:rPr>
              <a:t> Increases in appointments are needed in response to enrolment growth; otherwise, the LE ratio will increase further (inc. from 28.5 to 29.2 from 2012 to 2021)</a:t>
            </a:r>
            <a:endParaRPr lang="en-ZA" sz="2000" b="1" dirty="0">
              <a:solidFill>
                <a:srgbClr val="7A1A00"/>
              </a:solidFill>
            </a:endParaRPr>
          </a:p>
          <a:p>
            <a:pPr marL="285750" indent="-285750">
              <a:buFont typeface="Arial" panose="020B0604020202020204" pitchFamily="34" charset="0"/>
              <a:buChar char="•"/>
            </a:pPr>
            <a:r>
              <a:rPr lang="en-ZA" sz="2000" b="1" dirty="0">
                <a:solidFill>
                  <a:srgbClr val="7A1A00"/>
                </a:solidFill>
              </a:rPr>
              <a:t>Teacher and senior educator changes:</a:t>
            </a:r>
            <a:r>
              <a:rPr lang="en-ZA" sz="2000" dirty="0">
                <a:solidFill>
                  <a:srgbClr val="7A1A00"/>
                </a:solidFill>
              </a:rPr>
              <a:t> In GP, there has been an increase in the number of teachers (+28%), HODs (+6%), and deputy principals (+11%) from 2012 to 2021, but principal numbers decreased (-10%)</a:t>
            </a:r>
          </a:p>
          <a:p>
            <a:pPr marL="285750" indent="-285750">
              <a:buFont typeface="Arial" panose="020B0604020202020204" pitchFamily="34" charset="0"/>
              <a:buChar char="•"/>
            </a:pPr>
            <a:r>
              <a:rPr lang="en-ZA" sz="2000" b="1" dirty="0">
                <a:solidFill>
                  <a:srgbClr val="7A1A00"/>
                </a:solidFill>
              </a:rPr>
              <a:t>Projected educator cost trends:</a:t>
            </a:r>
            <a:r>
              <a:rPr lang="en-ZA" sz="2000" dirty="0">
                <a:solidFill>
                  <a:srgbClr val="7A1A00"/>
                </a:solidFill>
              </a:rPr>
              <a:t> GP will experience a slight increase in the real average cost of educators (~1%); the real unit cost of teachers will increase by (+2%), and the real unit cost of senior educator educators will decrease by (-3%)</a:t>
            </a:r>
            <a:endParaRPr lang="en-ZA" sz="2000" dirty="0">
              <a:solidFill>
                <a:srgbClr val="7A1A00"/>
              </a:solidFill>
              <a:highlight>
                <a:srgbClr val="FFFF00"/>
              </a:highlight>
            </a:endParaRPr>
          </a:p>
          <a:p>
            <a:pPr marL="285750" indent="-285750">
              <a:buFont typeface="Arial" panose="020B0604020202020204" pitchFamily="34" charset="0"/>
              <a:buChar char="•"/>
            </a:pPr>
            <a:r>
              <a:rPr lang="en-ZA" sz="2000" b="1" dirty="0">
                <a:solidFill>
                  <a:srgbClr val="7A1A00"/>
                </a:solidFill>
              </a:rPr>
              <a:t>Educator movements: </a:t>
            </a:r>
            <a:r>
              <a:rPr lang="en-ZA" sz="2000" dirty="0">
                <a:solidFill>
                  <a:srgbClr val="7A1A00"/>
                </a:solidFill>
              </a:rPr>
              <a:t>Low movements out of GP (~3%) but high movement into the province (~8%) over 7 year period. The annual attrition rate of younger educators (ages ≤ 50) of about 5% is higher than SA</a:t>
            </a:r>
          </a:p>
          <a:p>
            <a:pPr marL="285750" indent="-285750">
              <a:buFont typeface="Arial" panose="020B0604020202020204" pitchFamily="34" charset="0"/>
              <a:buChar char="•"/>
            </a:pPr>
            <a:endParaRPr lang="en-ZA" sz="2000" dirty="0">
              <a:solidFill>
                <a:srgbClr val="7A1A00"/>
              </a:solidFill>
            </a:endParaRPr>
          </a:p>
          <a:p>
            <a:pPr marL="285750" indent="-285750">
              <a:buFont typeface="Arial" panose="020B0604020202020204" pitchFamily="34" charset="0"/>
              <a:buChar char="•"/>
            </a:pPr>
            <a:endParaRPr lang="en-ZA" sz="2000" dirty="0">
              <a:solidFill>
                <a:srgbClr val="7A1A00"/>
              </a:solidFill>
            </a:endParaRPr>
          </a:p>
        </p:txBody>
      </p:sp>
    </p:spTree>
    <p:extLst>
      <p:ext uri="{BB962C8B-B14F-4D97-AF65-F5344CB8AC3E}">
        <p14:creationId xmlns:p14="http://schemas.microsoft.com/office/powerpoint/2010/main" val="4083384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mbria"/>
              <a:buNone/>
            </a:pPr>
            <a:r>
              <a:rPr lang="en-US"/>
              <a:t>Age distributions and projected retirements and resignations</a:t>
            </a:r>
            <a:endParaRPr/>
          </a:p>
        </p:txBody>
      </p:sp>
      <p:sp>
        <p:nvSpPr>
          <p:cNvPr id="210" name="Google Shape;210;p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b="1" dirty="0">
                <a:solidFill>
                  <a:schemeClr val="lt1"/>
                </a:solidFill>
                <a:latin typeface="Calibri"/>
                <a:ea typeface="Calibri"/>
                <a:cs typeface="Calibri"/>
                <a:sym typeface="Calibri"/>
              </a:rPr>
              <a:t>2</a:t>
            </a:r>
            <a:endParaRPr sz="2800" b="1" dirty="0">
              <a:solidFill>
                <a:schemeClr val="lt1"/>
              </a:solidFill>
              <a:latin typeface="Calibri"/>
              <a:ea typeface="Calibri"/>
              <a:cs typeface="Calibri"/>
            </a:endParaRPr>
          </a:p>
        </p:txBody>
      </p:sp>
      <p:sp>
        <p:nvSpPr>
          <p:cNvPr id="211" name="Google Shape;211;p2"/>
          <p:cNvSpPr/>
          <p:nvPr/>
        </p:nvSpPr>
        <p:spPr>
          <a:xfrm>
            <a:off x="10658300"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b="1">
                <a:solidFill>
                  <a:schemeClr val="lt1"/>
                </a:solidFill>
                <a:latin typeface="Calibri"/>
                <a:ea typeface="Calibri"/>
                <a:cs typeface="Calibri"/>
                <a:sym typeface="Calibri"/>
              </a:rPr>
              <a:t>1</a:t>
            </a:r>
            <a:endParaRPr sz="2800" b="1">
              <a:solidFill>
                <a:schemeClr val="lt1"/>
              </a:solidFill>
              <a:latin typeface="Calibri"/>
              <a:ea typeface="Calibri"/>
              <a:cs typeface="Calibri"/>
            </a:endParaRPr>
          </a:p>
        </p:txBody>
      </p:sp>
      <p:sp>
        <p:nvSpPr>
          <p:cNvPr id="3" name="Text Placeholder 2">
            <a:extLst>
              <a:ext uri="{FF2B5EF4-FFF2-40B4-BE49-F238E27FC236}">
                <a16:creationId xmlns:a16="http://schemas.microsoft.com/office/drawing/2014/main" id="{7D3AE54F-7C21-4D24-6F2F-6C0062E058A1}"/>
              </a:ext>
            </a:extLst>
          </p:cNvPr>
          <p:cNvSpPr>
            <a:spLocks noGrp="1"/>
          </p:cNvSpPr>
          <p:nvPr>
            <p:ph type="body" idx="1"/>
          </p:nvPr>
        </p:nvSpPr>
        <p:spPr/>
        <p:txBody>
          <a:bodyPr/>
          <a:lstStyle/>
          <a:p>
            <a:endParaRPr lang="en-Z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(2021)</a:t>
            </a:r>
          </a:p>
        </p:txBody>
      </p:sp>
      <p:graphicFrame>
        <p:nvGraphicFramePr>
          <p:cNvPr id="5" name="Chart 4">
            <a:extLst>
              <a:ext uri="{FF2B5EF4-FFF2-40B4-BE49-F238E27FC236}">
                <a16:creationId xmlns:a16="http://schemas.microsoft.com/office/drawing/2014/main" id="{63E57CE2-FAF0-4850-B0C4-DE27DE9CBF84}"/>
              </a:ext>
            </a:extLst>
          </p:cNvPr>
          <p:cNvGraphicFramePr>
            <a:graphicFrameLocks/>
          </p:cNvGraphicFramePr>
          <p:nvPr>
            <p:extLst>
              <p:ext uri="{D42A27DB-BD31-4B8C-83A1-F6EECF244321}">
                <p14:modId xmlns:p14="http://schemas.microsoft.com/office/powerpoint/2010/main" val="1869140652"/>
              </p:ext>
            </p:extLst>
          </p:nvPr>
        </p:nvGraphicFramePr>
        <p:xfrm>
          <a:off x="436098" y="1899139"/>
          <a:ext cx="10917700" cy="4093698"/>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CABBB9BC-FE85-43FE-48FC-48832E330B7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6" name="Rectangle 5">
            <a:extLst>
              <a:ext uri="{FF2B5EF4-FFF2-40B4-BE49-F238E27FC236}">
                <a16:creationId xmlns:a16="http://schemas.microsoft.com/office/drawing/2014/main" id="{C9D9E08E-BAB4-5344-FA4F-52B446BAF2E4}"/>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spTree>
    <p:extLst>
      <p:ext uri="{BB962C8B-B14F-4D97-AF65-F5344CB8AC3E}">
        <p14:creationId xmlns:p14="http://schemas.microsoft.com/office/powerpoint/2010/main" val="1520370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(2021)</a:t>
            </a:r>
          </a:p>
        </p:txBody>
      </p:sp>
      <p:graphicFrame>
        <p:nvGraphicFramePr>
          <p:cNvPr id="3" name="Chart 2">
            <a:extLst>
              <a:ext uri="{FF2B5EF4-FFF2-40B4-BE49-F238E27FC236}">
                <a16:creationId xmlns:a16="http://schemas.microsoft.com/office/drawing/2014/main" id="{281065E8-BDAA-BC5F-DF12-A985AB1C73A7}"/>
              </a:ext>
            </a:extLst>
          </p:cNvPr>
          <p:cNvGraphicFramePr>
            <a:graphicFrameLocks/>
          </p:cNvGraphicFramePr>
          <p:nvPr>
            <p:extLst>
              <p:ext uri="{D42A27DB-BD31-4B8C-83A1-F6EECF244321}">
                <p14:modId xmlns:p14="http://schemas.microsoft.com/office/powerpoint/2010/main" val="2469341093"/>
              </p:ext>
            </p:extLst>
          </p:nvPr>
        </p:nvGraphicFramePr>
        <p:xfrm>
          <a:off x="436098" y="1855060"/>
          <a:ext cx="10917700" cy="4093698"/>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1CC0E728-0512-A2EB-5775-AE6F7B2CB0B2}"/>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6" name="Rectangle 5">
            <a:extLst>
              <a:ext uri="{FF2B5EF4-FFF2-40B4-BE49-F238E27FC236}">
                <a16:creationId xmlns:a16="http://schemas.microsoft.com/office/drawing/2014/main" id="{D34CDA6D-047E-0E53-5927-4A1308803E50}"/>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cxnSp>
        <p:nvCxnSpPr>
          <p:cNvPr id="7" name="Straight Connector 6">
            <a:extLst>
              <a:ext uri="{FF2B5EF4-FFF2-40B4-BE49-F238E27FC236}">
                <a16:creationId xmlns:a16="http://schemas.microsoft.com/office/drawing/2014/main" id="{5CA182F8-7624-28F1-6971-7973A5D6656D}"/>
              </a:ext>
            </a:extLst>
          </p:cNvPr>
          <p:cNvCxnSpPr/>
          <p:nvPr/>
        </p:nvCxnSpPr>
        <p:spPr>
          <a:xfrm>
            <a:off x="8282784" y="3219519"/>
            <a:ext cx="0" cy="1745595"/>
          </a:xfrm>
          <a:prstGeom prst="line">
            <a:avLst/>
          </a:prstGeom>
          <a:ln w="285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66598D4A-22E9-0359-B3A8-9D2E24C4F9A3}"/>
              </a:ext>
            </a:extLst>
          </p:cNvPr>
          <p:cNvSpPr/>
          <p:nvPr/>
        </p:nvSpPr>
        <p:spPr>
          <a:xfrm>
            <a:off x="7675848" y="2464773"/>
            <a:ext cx="1099925" cy="386666"/>
          </a:xfrm>
          <a:prstGeom prst="roundRect">
            <a:avLst>
              <a:gd name="adj" fmla="val 50000"/>
            </a:avLst>
          </a:prstGeom>
          <a:solidFill>
            <a:schemeClr val="bg1"/>
          </a:solidFill>
          <a:ln>
            <a:noFill/>
          </a:ln>
        </p:spPr>
        <p:style>
          <a:lnRef idx="0">
            <a:scrgbClr r="0" g="0" b="0"/>
          </a:lnRef>
          <a:fillRef idx="0">
            <a:scrgbClr r="0" g="0" b="0"/>
          </a:fillRef>
          <a:effectRef idx="0">
            <a:scrgbClr r="0" g="0" b="0"/>
          </a:effectRef>
          <a:fontRef idx="minor">
            <a:schemeClr val="accent2"/>
          </a:fontRef>
        </p:style>
        <p:txBody>
          <a:bodyPr wrap="none" anchor="ctr"/>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sz="2400" b="1" dirty="0">
                <a:solidFill>
                  <a:schemeClr val="tx1">
                    <a:lumMod val="85000"/>
                    <a:lumOff val="15000"/>
                  </a:schemeClr>
                </a:solidFill>
              </a:rPr>
              <a:t>Age: 51</a:t>
            </a:r>
          </a:p>
        </p:txBody>
      </p:sp>
      <p:sp>
        <p:nvSpPr>
          <p:cNvPr id="9" name="Rectangle: Rounded Corners 8">
            <a:extLst>
              <a:ext uri="{FF2B5EF4-FFF2-40B4-BE49-F238E27FC236}">
                <a16:creationId xmlns:a16="http://schemas.microsoft.com/office/drawing/2014/main" id="{B3559C20-76E3-5ACF-F551-7D11F320C09F}"/>
              </a:ext>
            </a:extLst>
          </p:cNvPr>
          <p:cNvSpPr/>
          <p:nvPr/>
        </p:nvSpPr>
        <p:spPr>
          <a:xfrm>
            <a:off x="7609346" y="1579541"/>
            <a:ext cx="4146556" cy="803046"/>
          </a:xfrm>
          <a:prstGeom prst="roundRect">
            <a:avLst>
              <a:gd name="adj" fmla="val 23516"/>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ZA" sz="2000" dirty="0">
                <a:solidFill>
                  <a:schemeClr val="bg1">
                    <a:lumMod val="50000"/>
                  </a:schemeClr>
                </a:solidFill>
              </a:rPr>
              <a:t>A </a:t>
            </a:r>
            <a:r>
              <a:rPr lang="en-ZA" sz="2000" b="1" dirty="0">
                <a:solidFill>
                  <a:schemeClr val="bg1">
                    <a:lumMod val="50000"/>
                  </a:schemeClr>
                </a:solidFill>
              </a:rPr>
              <a:t>lower proportion </a:t>
            </a:r>
            <a:r>
              <a:rPr lang="en-ZA" sz="2000" dirty="0">
                <a:solidFill>
                  <a:schemeClr val="bg1">
                    <a:lumMod val="50000"/>
                  </a:schemeClr>
                </a:solidFill>
              </a:rPr>
              <a:t>of educators are </a:t>
            </a:r>
            <a:r>
              <a:rPr lang="en-ZA" sz="2000" b="1" dirty="0">
                <a:solidFill>
                  <a:schemeClr val="bg1">
                    <a:lumMod val="50000"/>
                  </a:schemeClr>
                </a:solidFill>
              </a:rPr>
              <a:t>over 50 years old </a:t>
            </a:r>
            <a:r>
              <a:rPr lang="en-ZA" sz="2000" dirty="0">
                <a:solidFill>
                  <a:schemeClr val="bg1">
                    <a:lumMod val="50000"/>
                  </a:schemeClr>
                </a:solidFill>
              </a:rPr>
              <a:t>in Gauteng than in the rest of the country.</a:t>
            </a:r>
          </a:p>
        </p:txBody>
      </p:sp>
      <p:sp>
        <p:nvSpPr>
          <p:cNvPr id="10" name="Rectangle: Rounded Corners 9">
            <a:extLst>
              <a:ext uri="{FF2B5EF4-FFF2-40B4-BE49-F238E27FC236}">
                <a16:creationId xmlns:a16="http://schemas.microsoft.com/office/drawing/2014/main" id="{8DDFB0E8-DD38-0977-4A20-B6D206DEDEA7}"/>
              </a:ext>
            </a:extLst>
          </p:cNvPr>
          <p:cNvSpPr/>
          <p:nvPr/>
        </p:nvSpPr>
        <p:spPr>
          <a:xfrm>
            <a:off x="1982695" y="2680560"/>
            <a:ext cx="4146556" cy="803046"/>
          </a:xfrm>
          <a:prstGeom prst="roundRect">
            <a:avLst>
              <a:gd name="adj" fmla="val 23516"/>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ZA" sz="2000" b="1" dirty="0">
                <a:solidFill>
                  <a:schemeClr val="bg1">
                    <a:lumMod val="50000"/>
                  </a:schemeClr>
                </a:solidFill>
              </a:rPr>
              <a:t>A slightly higher proportion </a:t>
            </a:r>
            <a:r>
              <a:rPr lang="en-ZA" sz="2000" dirty="0">
                <a:solidFill>
                  <a:schemeClr val="bg1">
                    <a:lumMod val="50000"/>
                  </a:schemeClr>
                </a:solidFill>
              </a:rPr>
              <a:t>of young educators </a:t>
            </a:r>
            <a:r>
              <a:rPr lang="en-ZA" sz="2000" b="1" dirty="0">
                <a:solidFill>
                  <a:schemeClr val="bg1">
                    <a:lumMod val="50000"/>
                  </a:schemeClr>
                </a:solidFill>
              </a:rPr>
              <a:t>under 35 years </a:t>
            </a:r>
            <a:r>
              <a:rPr lang="en-ZA" sz="2000" dirty="0">
                <a:solidFill>
                  <a:schemeClr val="bg1">
                    <a:lumMod val="50000"/>
                  </a:schemeClr>
                </a:solidFill>
              </a:rPr>
              <a:t>in GP</a:t>
            </a:r>
          </a:p>
        </p:txBody>
      </p:sp>
    </p:spTree>
    <p:extLst>
      <p:ext uri="{BB962C8B-B14F-4D97-AF65-F5344CB8AC3E}">
        <p14:creationId xmlns:p14="http://schemas.microsoft.com/office/powerpoint/2010/main" val="420572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BAD5-FB9B-A1CF-8A1C-CB6CC01A1CDE}"/>
              </a:ext>
            </a:extLst>
          </p:cNvPr>
          <p:cNvSpPr>
            <a:spLocks noGrp="1"/>
          </p:cNvSpPr>
          <p:nvPr>
            <p:ph type="title"/>
          </p:nvPr>
        </p:nvSpPr>
        <p:spPr>
          <a:xfrm>
            <a:off x="548639" y="792487"/>
            <a:ext cx="3235569" cy="5059673"/>
          </a:xfrm>
        </p:spPr>
        <p:txBody>
          <a:bodyPr/>
          <a:lstStyle/>
          <a:p>
            <a:r>
              <a:rPr lang="en-ZA" dirty="0"/>
              <a:t>Older teacher proportions for senior educators and</a:t>
            </a:r>
            <a:br>
              <a:rPr lang="en-ZA" dirty="0"/>
            </a:br>
            <a:r>
              <a:rPr lang="en-ZA" dirty="0"/>
              <a:t>primary schools educators</a:t>
            </a:r>
          </a:p>
        </p:txBody>
      </p:sp>
      <p:graphicFrame>
        <p:nvGraphicFramePr>
          <p:cNvPr id="4" name="Table 3">
            <a:extLst>
              <a:ext uri="{FF2B5EF4-FFF2-40B4-BE49-F238E27FC236}">
                <a16:creationId xmlns:a16="http://schemas.microsoft.com/office/drawing/2014/main" id="{E58FAC6C-F63F-945D-B7DD-EAF3CAF25281}"/>
              </a:ext>
            </a:extLst>
          </p:cNvPr>
          <p:cNvGraphicFramePr>
            <a:graphicFrameLocks noGrp="1"/>
          </p:cNvGraphicFramePr>
          <p:nvPr>
            <p:extLst>
              <p:ext uri="{D42A27DB-BD31-4B8C-83A1-F6EECF244321}">
                <p14:modId xmlns:p14="http://schemas.microsoft.com/office/powerpoint/2010/main" val="1645812801"/>
              </p:ext>
            </p:extLst>
          </p:nvPr>
        </p:nvGraphicFramePr>
        <p:xfrm>
          <a:off x="4464050" y="792486"/>
          <a:ext cx="6761965" cy="4975926"/>
        </p:xfrm>
        <a:graphic>
          <a:graphicData uri="http://schemas.openxmlformats.org/drawingml/2006/table">
            <a:tbl>
              <a:tblPr/>
              <a:tblGrid>
                <a:gridCol w="1261501">
                  <a:extLst>
                    <a:ext uri="{9D8B030D-6E8A-4147-A177-3AD203B41FA5}">
                      <a16:colId xmlns:a16="http://schemas.microsoft.com/office/drawing/2014/main" val="2162878114"/>
                    </a:ext>
                  </a:extLst>
                </a:gridCol>
                <a:gridCol w="44450">
                  <a:extLst>
                    <a:ext uri="{9D8B030D-6E8A-4147-A177-3AD203B41FA5}">
                      <a16:colId xmlns:a16="http://schemas.microsoft.com/office/drawing/2014/main" val="2152899001"/>
                    </a:ext>
                  </a:extLst>
                </a:gridCol>
                <a:gridCol w="1789038">
                  <a:extLst>
                    <a:ext uri="{9D8B030D-6E8A-4147-A177-3AD203B41FA5}">
                      <a16:colId xmlns:a16="http://schemas.microsoft.com/office/drawing/2014/main" val="2732421268"/>
                    </a:ext>
                  </a:extLst>
                </a:gridCol>
                <a:gridCol w="65650">
                  <a:extLst>
                    <a:ext uri="{9D8B030D-6E8A-4147-A177-3AD203B41FA5}">
                      <a16:colId xmlns:a16="http://schemas.microsoft.com/office/drawing/2014/main" val="1838412173"/>
                    </a:ext>
                  </a:extLst>
                </a:gridCol>
                <a:gridCol w="1767838">
                  <a:extLst>
                    <a:ext uri="{9D8B030D-6E8A-4147-A177-3AD203B41FA5}">
                      <a16:colId xmlns:a16="http://schemas.microsoft.com/office/drawing/2014/main" val="59010999"/>
                    </a:ext>
                  </a:extLst>
                </a:gridCol>
                <a:gridCol w="60962">
                  <a:extLst>
                    <a:ext uri="{9D8B030D-6E8A-4147-A177-3AD203B41FA5}">
                      <a16:colId xmlns:a16="http://schemas.microsoft.com/office/drawing/2014/main" val="2308592313"/>
                    </a:ext>
                  </a:extLst>
                </a:gridCol>
                <a:gridCol w="1772526">
                  <a:extLst>
                    <a:ext uri="{9D8B030D-6E8A-4147-A177-3AD203B41FA5}">
                      <a16:colId xmlns:a16="http://schemas.microsoft.com/office/drawing/2014/main" val="1559013939"/>
                    </a:ext>
                  </a:extLst>
                </a:gridCol>
              </a:tblGrid>
              <a:tr h="474690">
                <a:tc>
                  <a:txBody>
                    <a:bodyPr/>
                    <a:lstStyle/>
                    <a:p>
                      <a:pPr algn="l" fontAlgn="b"/>
                      <a:endParaRPr lang="en-US" sz="1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mn-lt"/>
                      </a:endParaRPr>
                    </a:p>
                  </a:txBody>
                  <a:tcPr marL="9525" marR="9525" marT="9525" marB="0" anchor="b">
                    <a:lnL>
                      <a:noFill/>
                    </a:lnL>
                    <a:lnR>
                      <a:noFill/>
                    </a:lnR>
                    <a:lnT>
                      <a:noFill/>
                    </a:lnT>
                    <a:lnB>
                      <a:noFill/>
                    </a:lnB>
                    <a:noFill/>
                  </a:tcPr>
                </a:tc>
                <a:tc gridSpan="5">
                  <a:txBody>
                    <a:bodyPr/>
                    <a:lstStyle/>
                    <a:p>
                      <a:pPr algn="ctr" fontAlgn="b"/>
                      <a:r>
                        <a:rPr lang="en-US" sz="2400" b="1" i="0" u="none" strike="noStrike" dirty="0">
                          <a:solidFill>
                            <a:srgbClr val="000000"/>
                          </a:solidFill>
                          <a:effectLst/>
                          <a:latin typeface="+mn-lt"/>
                        </a:rPr>
                        <a:t>Percentage of educators aged 50+ in 2021</a:t>
                      </a:r>
                    </a:p>
                  </a:txBody>
                  <a:tcPr marL="9525" marR="9525" marT="9525" marB="0" anchor="b">
                    <a:lnL>
                      <a:noFill/>
                    </a:lnL>
                    <a:lnR>
                      <a:noFill/>
                    </a:lnR>
                    <a:lnT>
                      <a:noFill/>
                    </a:lnT>
                    <a:lnB w="19050" cap="flat" cmpd="sng" algn="ctr">
                      <a:solidFill>
                        <a:schemeClr val="bg1">
                          <a:lumMod val="50000"/>
                        </a:schemeClr>
                      </a:solidFill>
                      <a:prstDash val="solid"/>
                      <a:round/>
                      <a:headEnd type="none" w="med" len="med"/>
                      <a:tailEnd type="none" w="med" len="med"/>
                    </a:lnB>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21359036"/>
                  </a:ext>
                </a:extLst>
              </a:tr>
              <a:tr h="818301">
                <a:tc>
                  <a:txBody>
                    <a:bodyPr/>
                    <a:lstStyle/>
                    <a:p>
                      <a:pPr algn="ctr" rtl="0" fontAlgn="ctr"/>
                      <a:r>
                        <a:rPr lang="en-US" sz="2000" b="1" i="0" u="none" strike="noStrike" dirty="0">
                          <a:solidFill>
                            <a:srgbClr val="000000"/>
                          </a:solidFill>
                          <a:effectLst/>
                          <a:latin typeface="+mn-lt"/>
                        </a:rPr>
                        <a:t>Province</a:t>
                      </a:r>
                    </a:p>
                  </a:txBody>
                  <a:tcPr marL="9525" marR="9525" marT="9525" marB="0" anchor="ctr">
                    <a:lnL>
                      <a:noFill/>
                    </a:lnL>
                    <a:lnR>
                      <a:noFill/>
                    </a:lnR>
                    <a:lnT>
                      <a:noFill/>
                    </a:lnT>
                    <a:lnB>
                      <a:noFill/>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a:noFill/>
                    </a:lnL>
                    <a:lnR>
                      <a:noFill/>
                    </a:lnR>
                    <a:lnT>
                      <a:noFill/>
                    </a:lnT>
                    <a:lnB>
                      <a:noFill/>
                    </a:lnB>
                    <a:noFill/>
                  </a:tcPr>
                </a:tc>
                <a:tc>
                  <a:txBody>
                    <a:bodyPr/>
                    <a:lstStyle/>
                    <a:p>
                      <a:pPr algn="ctr" rtl="0" fontAlgn="ctr"/>
                      <a:r>
                        <a:rPr lang="en-US" sz="1900" b="1" i="0" u="none" strike="noStrike" dirty="0">
                          <a:solidFill>
                            <a:srgbClr val="000000"/>
                          </a:solidFill>
                          <a:effectLst/>
                          <a:latin typeface="+mn-lt"/>
                        </a:rPr>
                        <a:t>All educators</a:t>
                      </a: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2000" b="1" i="0" u="none" strike="noStrike">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a:noFill/>
                    </a:lnB>
                  </a:tcPr>
                </a:tc>
                <a:tc>
                  <a:txBody>
                    <a:bodyPr/>
                    <a:lstStyle/>
                    <a:p>
                      <a:pPr algn="ctr" rtl="0" fontAlgn="ctr"/>
                      <a:r>
                        <a:rPr lang="en-US" sz="1900" b="1" i="0" u="none" strike="noStrike" dirty="0">
                          <a:solidFill>
                            <a:srgbClr val="000000"/>
                          </a:solidFill>
                          <a:effectLst/>
                          <a:latin typeface="+mn-lt"/>
                        </a:rPr>
                        <a:t>Senior educators</a:t>
                      </a:r>
                      <a:br>
                        <a:rPr lang="en-US" sz="2000" b="1" i="0" u="none" strike="noStrike" dirty="0">
                          <a:solidFill>
                            <a:srgbClr val="000000"/>
                          </a:solidFill>
                          <a:effectLst/>
                          <a:latin typeface="+mn-lt"/>
                        </a:rPr>
                      </a:br>
                      <a:r>
                        <a:rPr lang="en-US" sz="1400" b="0" i="0" u="none" strike="noStrike" dirty="0">
                          <a:solidFill>
                            <a:srgbClr val="000000"/>
                          </a:solidFill>
                          <a:effectLst/>
                          <a:latin typeface="+mn-lt"/>
                        </a:rPr>
                        <a:t>(HOD, Dep.- principals, Principals &amp; Other)</a:t>
                      </a:r>
                      <a:endParaRPr lang="en-US" sz="2000" b="1" i="0" u="none" strike="noStrike" dirty="0">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2000" b="1" i="0" u="none" strike="noStrike">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a:noFill/>
                    </a:lnB>
                  </a:tcPr>
                </a:tc>
                <a:tc>
                  <a:txBody>
                    <a:bodyPr/>
                    <a:lstStyle/>
                    <a:p>
                      <a:pPr algn="ctr" rtl="0" fontAlgn="ctr"/>
                      <a:r>
                        <a:rPr lang="en-US" sz="1900" b="1" i="0" u="none" strike="noStrike" dirty="0">
                          <a:solidFill>
                            <a:srgbClr val="000000"/>
                          </a:solidFill>
                          <a:effectLst/>
                          <a:latin typeface="+mn-lt"/>
                        </a:rPr>
                        <a:t>Primary school educators</a:t>
                      </a: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97390439"/>
                  </a:ext>
                </a:extLst>
              </a:tr>
              <a:tr h="409215">
                <a:tc>
                  <a:txBody>
                    <a:bodyPr/>
                    <a:lstStyle/>
                    <a:p>
                      <a:pPr algn="ctr" rtl="0" fontAlgn="ctr"/>
                      <a:r>
                        <a:rPr lang="en-US" sz="2000" b="1" i="0" u="none" strike="noStrike" dirty="0">
                          <a:solidFill>
                            <a:srgbClr val="000000"/>
                          </a:solidFill>
                          <a:effectLst/>
                          <a:latin typeface="+mn-lt"/>
                        </a:rPr>
                        <a:t>EC</a:t>
                      </a:r>
                    </a:p>
                  </a:txBody>
                  <a:tcPr marL="9525" marR="9525" marT="9525" marB="0" anchor="ctr">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51%</a:t>
                      </a:r>
                    </a:p>
                  </a:txBody>
                  <a:tcPr marL="9525" marR="9525" marT="9525" marB="0" anchor="ctr">
                    <a:lnL w="19050" cap="flat" cmpd="sng" algn="ctr">
                      <a:solidFill>
                        <a:schemeClr val="bg1"/>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71%</a:t>
                      </a:r>
                    </a:p>
                  </a:txBody>
                  <a:tcPr marL="9525" marR="9525" marT="9525" marB="0" anchor="ctr">
                    <a:lnL w="19050" cap="flat" cmpd="sng" algn="ctr">
                      <a:no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58%</a:t>
                      </a:r>
                    </a:p>
                  </a:txBody>
                  <a:tcPr marL="9525" marR="9525" marT="9525" marB="0" anchor="ctr">
                    <a:lnL w="19050" cap="flat" cmpd="sng" algn="ctr">
                      <a:no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7058553"/>
                  </a:ext>
                </a:extLst>
              </a:tr>
              <a:tr h="409215">
                <a:tc>
                  <a:txBody>
                    <a:bodyPr/>
                    <a:lstStyle/>
                    <a:p>
                      <a:pPr algn="ctr" rtl="0" fontAlgn="ctr"/>
                      <a:r>
                        <a:rPr lang="en-US" sz="2000" b="1" i="0" u="none" strike="noStrike" dirty="0">
                          <a:solidFill>
                            <a:srgbClr val="000000"/>
                          </a:solidFill>
                          <a:effectLst/>
                          <a:latin typeface="+mn-lt"/>
                        </a:rPr>
                        <a:t>FS</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mn-lt"/>
                        </a:rPr>
                        <a:t>43%</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49%</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6716592"/>
                  </a:ext>
                </a:extLst>
              </a:tr>
              <a:tr h="409215">
                <a:tc>
                  <a:txBody>
                    <a:bodyPr/>
                    <a:lstStyle/>
                    <a:p>
                      <a:pPr algn="ctr" rtl="0" fontAlgn="ctr"/>
                      <a:r>
                        <a:rPr lang="en-US" sz="2000" b="1" i="0" u="none" strike="noStrike" dirty="0">
                          <a:solidFill>
                            <a:srgbClr val="000000"/>
                          </a:solidFill>
                          <a:effectLst/>
                          <a:latin typeface="+mn-lt"/>
                        </a:rPr>
                        <a:t>GP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41%</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42%</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09458870"/>
                  </a:ext>
                </a:extLst>
              </a:tr>
              <a:tr h="409215">
                <a:tc>
                  <a:txBody>
                    <a:bodyPr/>
                    <a:lstStyle/>
                    <a:p>
                      <a:pPr algn="ctr" rtl="0" fontAlgn="ctr"/>
                      <a:r>
                        <a:rPr lang="en-US" sz="2000" b="1" i="0" u="none" strike="noStrike" dirty="0">
                          <a:solidFill>
                            <a:srgbClr val="000000"/>
                          </a:solidFill>
                          <a:effectLst/>
                          <a:latin typeface="+mn-lt"/>
                        </a:rPr>
                        <a:t>KN</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39%</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44%</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8819989"/>
                  </a:ext>
                </a:extLst>
              </a:tr>
              <a:tr h="409215">
                <a:tc>
                  <a:txBody>
                    <a:bodyPr/>
                    <a:lstStyle/>
                    <a:p>
                      <a:pPr algn="ctr" rtl="0" fontAlgn="ctr"/>
                      <a:r>
                        <a:rPr lang="en-US" sz="2000" b="1" i="0" u="none" strike="noStrike" dirty="0">
                          <a:solidFill>
                            <a:srgbClr val="000000"/>
                          </a:solidFill>
                          <a:effectLst/>
                          <a:latin typeface="+mn-lt"/>
                        </a:rPr>
                        <a:t>LP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58%</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81%</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63%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33382625"/>
                  </a:ext>
                </a:extLst>
              </a:tr>
              <a:tr h="409215">
                <a:tc>
                  <a:txBody>
                    <a:bodyPr/>
                    <a:lstStyle/>
                    <a:p>
                      <a:pPr algn="ctr" rtl="0" fontAlgn="ctr"/>
                      <a:r>
                        <a:rPr lang="en-US" sz="2000" b="1" i="0" u="none" strike="noStrike" dirty="0">
                          <a:solidFill>
                            <a:srgbClr val="000000"/>
                          </a:solidFill>
                          <a:effectLst/>
                          <a:latin typeface="+mn-lt"/>
                        </a:rPr>
                        <a:t>MP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50%</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3095908"/>
                  </a:ext>
                </a:extLst>
              </a:tr>
              <a:tr h="409215">
                <a:tc>
                  <a:txBody>
                    <a:bodyPr/>
                    <a:lstStyle/>
                    <a:p>
                      <a:pPr algn="ctr" rtl="0" fontAlgn="ctr"/>
                      <a:r>
                        <a:rPr lang="en-US" sz="2000" b="1" i="0" u="none" strike="noStrike" dirty="0">
                          <a:solidFill>
                            <a:srgbClr val="000000"/>
                          </a:solidFill>
                          <a:effectLst/>
                          <a:latin typeface="+mn-lt"/>
                        </a:rPr>
                        <a:t>NC</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43%</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mn-lt"/>
                        </a:rPr>
                        <a:t>69%</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44%</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0576801"/>
                  </a:ext>
                </a:extLst>
              </a:tr>
              <a:tr h="409215">
                <a:tc>
                  <a:txBody>
                    <a:bodyPr/>
                    <a:lstStyle/>
                    <a:p>
                      <a:pPr algn="ctr" rtl="0" fontAlgn="ctr"/>
                      <a:r>
                        <a:rPr lang="en-US" sz="2000" b="1" i="0" u="none" strike="noStrike" dirty="0">
                          <a:solidFill>
                            <a:srgbClr val="000000"/>
                          </a:solidFill>
                          <a:effectLst/>
                          <a:latin typeface="+mn-lt"/>
                        </a:rPr>
                        <a:t>NW</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9EF"/>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47%</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70%</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52%</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41851600"/>
                  </a:ext>
                </a:extLst>
              </a:tr>
              <a:tr h="409215">
                <a:tc>
                  <a:txBody>
                    <a:bodyPr/>
                    <a:lstStyle/>
                    <a:p>
                      <a:pPr algn="ctr" rtl="0" fontAlgn="ctr"/>
                      <a:r>
                        <a:rPr lang="en-US" sz="2000" b="1" i="0" u="none" strike="noStrike" dirty="0">
                          <a:solidFill>
                            <a:srgbClr val="000000"/>
                          </a:solidFill>
                          <a:effectLst/>
                          <a:latin typeface="+mn-lt"/>
                        </a:rPr>
                        <a:t>WC</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solidFill>
                      <a:srgbClr val="FFF9EF"/>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noFill/>
                  </a:tcPr>
                </a:tc>
                <a:tc>
                  <a:txBody>
                    <a:bodyPr/>
                    <a:lstStyle/>
                    <a:p>
                      <a:pPr algn="ctr" rtl="0" fontAlgn="ctr"/>
                      <a:r>
                        <a:rPr lang="en-US" sz="1800" b="0" i="0" u="none" strike="noStrike" dirty="0">
                          <a:solidFill>
                            <a:srgbClr val="000000"/>
                          </a:solidFill>
                          <a:effectLst/>
                          <a:latin typeface="+mn-lt"/>
                        </a:rPr>
                        <a:t>42%</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tc>
                  <a:txBody>
                    <a:bodyPr/>
                    <a:lstStyle/>
                    <a:p>
                      <a:pPr algn="ctr" rtl="0" fontAlgn="ctr"/>
                      <a:r>
                        <a:rPr lang="en-US" sz="1800" b="0" i="0" u="none" strike="noStrike" dirty="0">
                          <a:solidFill>
                            <a:srgbClr val="000000"/>
                          </a:solidFill>
                          <a:effectLst/>
                          <a:latin typeface="+mn-lt"/>
                        </a:rPr>
                        <a:t>73%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tc>
                  <a:txBody>
                    <a:bodyPr/>
                    <a:lstStyle/>
                    <a:p>
                      <a:pPr algn="ctr" rtl="0" fontAlgn="b"/>
                      <a:r>
                        <a:rPr lang="en-US" sz="1800" b="0" i="0" u="none" strike="noStrike" dirty="0">
                          <a:solidFill>
                            <a:srgbClr val="000000"/>
                          </a:solidFill>
                          <a:effectLst/>
                          <a:latin typeface="+mn-lt"/>
                        </a:rPr>
                        <a:t>40%</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650289787"/>
                  </a:ext>
                </a:extLst>
              </a:tr>
            </a:tbl>
          </a:graphicData>
        </a:graphic>
      </p:graphicFrame>
      <p:sp>
        <p:nvSpPr>
          <p:cNvPr id="6" name="Oval 5">
            <a:extLst>
              <a:ext uri="{FF2B5EF4-FFF2-40B4-BE49-F238E27FC236}">
                <a16:creationId xmlns:a16="http://schemas.microsoft.com/office/drawing/2014/main" id="{4B153EBB-A080-A7D4-4FFC-D1D0A30AFE38}"/>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3" name="Rectangle 2">
            <a:extLst>
              <a:ext uri="{FF2B5EF4-FFF2-40B4-BE49-F238E27FC236}">
                <a16:creationId xmlns:a16="http://schemas.microsoft.com/office/drawing/2014/main" id="{E25438E5-356B-6077-E51C-2EAA6E964BFD}"/>
              </a:ext>
            </a:extLst>
          </p:cNvPr>
          <p:cNvSpPr/>
          <p:nvPr/>
        </p:nvSpPr>
        <p:spPr>
          <a:xfrm>
            <a:off x="4591832" y="6157208"/>
            <a:ext cx="6761965" cy="5040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050" i="1" dirty="0"/>
              <a:t>Source: Anonymised PERSAL data from 2021, only educators (Rank 60 000 – 69 999) are considered. ECD practitioners, TVET lecturers and ABET teachers were removed. The 2021 </a:t>
            </a:r>
            <a:r>
              <a:rPr lang="en-ZA" sz="1050" i="1" dirty="0" err="1"/>
              <a:t>rankclass</a:t>
            </a:r>
            <a:r>
              <a:rPr lang="en-ZA" sz="1050" i="1" dirty="0"/>
              <a:t> file was expanded to include ranks found only in years prior to 2021, used to classify educators by rank. Primary school only includes all educators that are in a component that is classified as a Primary school. </a:t>
            </a:r>
          </a:p>
        </p:txBody>
      </p:sp>
    </p:spTree>
    <p:extLst>
      <p:ext uri="{BB962C8B-B14F-4D97-AF65-F5344CB8AC3E}">
        <p14:creationId xmlns:p14="http://schemas.microsoft.com/office/powerpoint/2010/main" val="2520503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BAD5-FB9B-A1CF-8A1C-CB6CC01A1CDE}"/>
              </a:ext>
            </a:extLst>
          </p:cNvPr>
          <p:cNvSpPr>
            <a:spLocks noGrp="1"/>
          </p:cNvSpPr>
          <p:nvPr>
            <p:ph type="title"/>
          </p:nvPr>
        </p:nvSpPr>
        <p:spPr>
          <a:xfrm>
            <a:off x="548639" y="792487"/>
            <a:ext cx="3235569" cy="5059673"/>
          </a:xfrm>
        </p:spPr>
        <p:txBody>
          <a:bodyPr/>
          <a:lstStyle/>
          <a:p>
            <a:r>
              <a:rPr lang="en-ZA" dirty="0"/>
              <a:t>Older teacher proportions for senior educators and</a:t>
            </a:r>
            <a:br>
              <a:rPr lang="en-ZA" dirty="0"/>
            </a:br>
            <a:r>
              <a:rPr lang="en-ZA" dirty="0"/>
              <a:t>primary schools educators</a:t>
            </a:r>
          </a:p>
        </p:txBody>
      </p:sp>
      <p:graphicFrame>
        <p:nvGraphicFramePr>
          <p:cNvPr id="4" name="Table 3">
            <a:extLst>
              <a:ext uri="{FF2B5EF4-FFF2-40B4-BE49-F238E27FC236}">
                <a16:creationId xmlns:a16="http://schemas.microsoft.com/office/drawing/2014/main" id="{E58FAC6C-F63F-945D-B7DD-EAF3CAF25281}"/>
              </a:ext>
            </a:extLst>
          </p:cNvPr>
          <p:cNvGraphicFramePr>
            <a:graphicFrameLocks noGrp="1"/>
          </p:cNvGraphicFramePr>
          <p:nvPr/>
        </p:nvGraphicFramePr>
        <p:xfrm>
          <a:off x="4464050" y="792486"/>
          <a:ext cx="6761965" cy="4975926"/>
        </p:xfrm>
        <a:graphic>
          <a:graphicData uri="http://schemas.openxmlformats.org/drawingml/2006/table">
            <a:tbl>
              <a:tblPr/>
              <a:tblGrid>
                <a:gridCol w="1261501">
                  <a:extLst>
                    <a:ext uri="{9D8B030D-6E8A-4147-A177-3AD203B41FA5}">
                      <a16:colId xmlns:a16="http://schemas.microsoft.com/office/drawing/2014/main" val="2162878114"/>
                    </a:ext>
                  </a:extLst>
                </a:gridCol>
                <a:gridCol w="44450">
                  <a:extLst>
                    <a:ext uri="{9D8B030D-6E8A-4147-A177-3AD203B41FA5}">
                      <a16:colId xmlns:a16="http://schemas.microsoft.com/office/drawing/2014/main" val="2152899001"/>
                    </a:ext>
                  </a:extLst>
                </a:gridCol>
                <a:gridCol w="1789038">
                  <a:extLst>
                    <a:ext uri="{9D8B030D-6E8A-4147-A177-3AD203B41FA5}">
                      <a16:colId xmlns:a16="http://schemas.microsoft.com/office/drawing/2014/main" val="2732421268"/>
                    </a:ext>
                  </a:extLst>
                </a:gridCol>
                <a:gridCol w="65650">
                  <a:extLst>
                    <a:ext uri="{9D8B030D-6E8A-4147-A177-3AD203B41FA5}">
                      <a16:colId xmlns:a16="http://schemas.microsoft.com/office/drawing/2014/main" val="1838412173"/>
                    </a:ext>
                  </a:extLst>
                </a:gridCol>
                <a:gridCol w="1767838">
                  <a:extLst>
                    <a:ext uri="{9D8B030D-6E8A-4147-A177-3AD203B41FA5}">
                      <a16:colId xmlns:a16="http://schemas.microsoft.com/office/drawing/2014/main" val="59010999"/>
                    </a:ext>
                  </a:extLst>
                </a:gridCol>
                <a:gridCol w="60962">
                  <a:extLst>
                    <a:ext uri="{9D8B030D-6E8A-4147-A177-3AD203B41FA5}">
                      <a16:colId xmlns:a16="http://schemas.microsoft.com/office/drawing/2014/main" val="2308592313"/>
                    </a:ext>
                  </a:extLst>
                </a:gridCol>
                <a:gridCol w="1772526">
                  <a:extLst>
                    <a:ext uri="{9D8B030D-6E8A-4147-A177-3AD203B41FA5}">
                      <a16:colId xmlns:a16="http://schemas.microsoft.com/office/drawing/2014/main" val="1559013939"/>
                    </a:ext>
                  </a:extLst>
                </a:gridCol>
              </a:tblGrid>
              <a:tr h="474690">
                <a:tc>
                  <a:txBody>
                    <a:bodyPr/>
                    <a:lstStyle/>
                    <a:p>
                      <a:pPr algn="l" fontAlgn="b"/>
                      <a:endParaRPr lang="en-US" sz="18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mn-lt"/>
                      </a:endParaRPr>
                    </a:p>
                  </a:txBody>
                  <a:tcPr marL="9525" marR="9525" marT="9525" marB="0" anchor="b">
                    <a:lnL>
                      <a:noFill/>
                    </a:lnL>
                    <a:lnR>
                      <a:noFill/>
                    </a:lnR>
                    <a:lnT>
                      <a:noFill/>
                    </a:lnT>
                    <a:lnB>
                      <a:noFill/>
                    </a:lnB>
                    <a:noFill/>
                  </a:tcPr>
                </a:tc>
                <a:tc gridSpan="5">
                  <a:txBody>
                    <a:bodyPr/>
                    <a:lstStyle/>
                    <a:p>
                      <a:pPr algn="ctr" fontAlgn="b"/>
                      <a:r>
                        <a:rPr lang="en-US" sz="2400" b="1" i="0" u="none" strike="noStrike" dirty="0">
                          <a:solidFill>
                            <a:srgbClr val="000000"/>
                          </a:solidFill>
                          <a:effectLst/>
                          <a:latin typeface="+mn-lt"/>
                        </a:rPr>
                        <a:t>Percentage of educators aged 50+ in 2021</a:t>
                      </a:r>
                    </a:p>
                  </a:txBody>
                  <a:tcPr marL="9525" marR="9525" marT="9525" marB="0" anchor="b">
                    <a:lnL>
                      <a:noFill/>
                    </a:lnL>
                    <a:lnR>
                      <a:noFill/>
                    </a:lnR>
                    <a:lnT>
                      <a:noFill/>
                    </a:lnT>
                    <a:lnB w="19050" cap="flat" cmpd="sng" algn="ctr">
                      <a:solidFill>
                        <a:schemeClr val="bg1">
                          <a:lumMod val="50000"/>
                        </a:schemeClr>
                      </a:solidFill>
                      <a:prstDash val="solid"/>
                      <a:round/>
                      <a:headEnd type="none" w="med" len="med"/>
                      <a:tailEnd type="none" w="med" len="med"/>
                    </a:lnB>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21359036"/>
                  </a:ext>
                </a:extLst>
              </a:tr>
              <a:tr h="818301">
                <a:tc>
                  <a:txBody>
                    <a:bodyPr/>
                    <a:lstStyle/>
                    <a:p>
                      <a:pPr algn="ctr" rtl="0" fontAlgn="ctr"/>
                      <a:r>
                        <a:rPr lang="en-US" sz="2000" b="1" i="0" u="none" strike="noStrike" dirty="0">
                          <a:solidFill>
                            <a:srgbClr val="000000"/>
                          </a:solidFill>
                          <a:effectLst/>
                          <a:latin typeface="+mn-lt"/>
                        </a:rPr>
                        <a:t>Province</a:t>
                      </a:r>
                    </a:p>
                  </a:txBody>
                  <a:tcPr marL="9525" marR="9525" marT="9525" marB="0" anchor="ctr">
                    <a:lnL>
                      <a:noFill/>
                    </a:lnL>
                    <a:lnR>
                      <a:noFill/>
                    </a:lnR>
                    <a:lnT>
                      <a:noFill/>
                    </a:lnT>
                    <a:lnB>
                      <a:noFill/>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a:noFill/>
                    </a:lnL>
                    <a:lnR>
                      <a:noFill/>
                    </a:lnR>
                    <a:lnT>
                      <a:noFill/>
                    </a:lnT>
                    <a:lnB>
                      <a:noFill/>
                    </a:lnB>
                    <a:noFill/>
                  </a:tcPr>
                </a:tc>
                <a:tc>
                  <a:txBody>
                    <a:bodyPr/>
                    <a:lstStyle/>
                    <a:p>
                      <a:pPr algn="ctr" rtl="0" fontAlgn="ctr"/>
                      <a:r>
                        <a:rPr lang="en-US" sz="1900" b="1" i="0" u="none" strike="noStrike" dirty="0">
                          <a:solidFill>
                            <a:srgbClr val="000000"/>
                          </a:solidFill>
                          <a:effectLst/>
                          <a:latin typeface="+mn-lt"/>
                        </a:rPr>
                        <a:t>All educators</a:t>
                      </a: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2000" b="1" i="0" u="none" strike="noStrike">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a:noFill/>
                    </a:lnB>
                  </a:tcPr>
                </a:tc>
                <a:tc>
                  <a:txBody>
                    <a:bodyPr/>
                    <a:lstStyle/>
                    <a:p>
                      <a:pPr algn="ctr" rtl="0" fontAlgn="ctr"/>
                      <a:r>
                        <a:rPr lang="en-US" sz="1900" b="1" i="0" u="none" strike="noStrike" dirty="0">
                          <a:solidFill>
                            <a:srgbClr val="000000"/>
                          </a:solidFill>
                          <a:effectLst/>
                          <a:latin typeface="+mn-lt"/>
                        </a:rPr>
                        <a:t>Senior educators</a:t>
                      </a:r>
                      <a:br>
                        <a:rPr lang="en-US" sz="2000" b="1" i="0" u="none" strike="noStrike" dirty="0">
                          <a:solidFill>
                            <a:srgbClr val="000000"/>
                          </a:solidFill>
                          <a:effectLst/>
                          <a:latin typeface="+mn-lt"/>
                        </a:rPr>
                      </a:br>
                      <a:r>
                        <a:rPr lang="en-US" sz="1400" b="0" i="0" u="none" strike="noStrike" dirty="0">
                          <a:solidFill>
                            <a:srgbClr val="000000"/>
                          </a:solidFill>
                          <a:effectLst/>
                          <a:latin typeface="+mn-lt"/>
                        </a:rPr>
                        <a:t>(HOD, Dep.- principals, Principals &amp; Other)</a:t>
                      </a:r>
                      <a:endParaRPr lang="en-US" sz="2000" b="1" i="0" u="none" strike="noStrike" dirty="0">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2000" b="1" i="0" u="none" strike="noStrike">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a:noFill/>
                    </a:lnB>
                  </a:tcPr>
                </a:tc>
                <a:tc>
                  <a:txBody>
                    <a:bodyPr/>
                    <a:lstStyle/>
                    <a:p>
                      <a:pPr algn="ctr" rtl="0" fontAlgn="ctr"/>
                      <a:r>
                        <a:rPr lang="en-US" sz="1900" b="1" i="0" u="none" strike="noStrike" dirty="0">
                          <a:solidFill>
                            <a:srgbClr val="000000"/>
                          </a:solidFill>
                          <a:effectLst/>
                          <a:latin typeface="+mn-lt"/>
                        </a:rPr>
                        <a:t>Primary school educators</a:t>
                      </a: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97390439"/>
                  </a:ext>
                </a:extLst>
              </a:tr>
              <a:tr h="409215">
                <a:tc>
                  <a:txBody>
                    <a:bodyPr/>
                    <a:lstStyle/>
                    <a:p>
                      <a:pPr algn="ctr" rtl="0" fontAlgn="ctr"/>
                      <a:r>
                        <a:rPr lang="en-US" sz="2000" b="1" i="0" u="none" strike="noStrike" dirty="0">
                          <a:solidFill>
                            <a:srgbClr val="000000"/>
                          </a:solidFill>
                          <a:effectLst/>
                          <a:latin typeface="+mn-lt"/>
                        </a:rPr>
                        <a:t>EC</a:t>
                      </a:r>
                    </a:p>
                  </a:txBody>
                  <a:tcPr marL="9525" marR="9525" marT="9525" marB="0" anchor="ctr">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51%</a:t>
                      </a:r>
                    </a:p>
                  </a:txBody>
                  <a:tcPr marL="9525" marR="9525" marT="9525" marB="0" anchor="ctr">
                    <a:lnL w="19050" cap="flat" cmpd="sng" algn="ctr">
                      <a:solidFill>
                        <a:schemeClr val="bg1"/>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71%</a:t>
                      </a:r>
                    </a:p>
                  </a:txBody>
                  <a:tcPr marL="9525" marR="9525" marT="9525" marB="0" anchor="ctr">
                    <a:lnL w="19050" cap="flat" cmpd="sng" algn="ctr">
                      <a:no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58%</a:t>
                      </a:r>
                    </a:p>
                  </a:txBody>
                  <a:tcPr marL="9525" marR="9525" marT="9525" marB="0" anchor="ctr">
                    <a:lnL w="19050" cap="flat" cmpd="sng" algn="ctr">
                      <a:no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7058553"/>
                  </a:ext>
                </a:extLst>
              </a:tr>
              <a:tr h="409215">
                <a:tc>
                  <a:txBody>
                    <a:bodyPr/>
                    <a:lstStyle/>
                    <a:p>
                      <a:pPr algn="ctr" rtl="0" fontAlgn="ctr"/>
                      <a:r>
                        <a:rPr lang="en-US" sz="2000" b="1" i="0" u="none" strike="noStrike" dirty="0">
                          <a:solidFill>
                            <a:srgbClr val="000000"/>
                          </a:solidFill>
                          <a:effectLst/>
                          <a:latin typeface="+mn-lt"/>
                        </a:rPr>
                        <a:t>FS</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mn-lt"/>
                        </a:rPr>
                        <a:t>43%</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49%</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6716592"/>
                  </a:ext>
                </a:extLst>
              </a:tr>
              <a:tr h="409215">
                <a:tc>
                  <a:txBody>
                    <a:bodyPr/>
                    <a:lstStyle/>
                    <a:p>
                      <a:pPr algn="ctr" rtl="0" fontAlgn="ctr"/>
                      <a:r>
                        <a:rPr lang="en-US" sz="2000" b="1" i="0" u="none" strike="noStrike" dirty="0">
                          <a:solidFill>
                            <a:srgbClr val="000000"/>
                          </a:solidFill>
                          <a:effectLst/>
                          <a:latin typeface="+mn-lt"/>
                        </a:rPr>
                        <a:t>GP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41%</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42%</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09458870"/>
                  </a:ext>
                </a:extLst>
              </a:tr>
              <a:tr h="409215">
                <a:tc>
                  <a:txBody>
                    <a:bodyPr/>
                    <a:lstStyle/>
                    <a:p>
                      <a:pPr algn="ctr" rtl="0" fontAlgn="ctr"/>
                      <a:r>
                        <a:rPr lang="en-US" sz="2000" b="1" i="0" u="none" strike="noStrike" dirty="0">
                          <a:solidFill>
                            <a:srgbClr val="000000"/>
                          </a:solidFill>
                          <a:effectLst/>
                          <a:latin typeface="+mn-lt"/>
                        </a:rPr>
                        <a:t>KN</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39%</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44%</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8819989"/>
                  </a:ext>
                </a:extLst>
              </a:tr>
              <a:tr h="409215">
                <a:tc>
                  <a:txBody>
                    <a:bodyPr/>
                    <a:lstStyle/>
                    <a:p>
                      <a:pPr algn="ctr" rtl="0" fontAlgn="ctr"/>
                      <a:r>
                        <a:rPr lang="en-US" sz="2000" b="1" i="0" u="none" strike="noStrike" dirty="0">
                          <a:solidFill>
                            <a:srgbClr val="000000"/>
                          </a:solidFill>
                          <a:effectLst/>
                          <a:latin typeface="+mn-lt"/>
                        </a:rPr>
                        <a:t>LP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58%</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81%</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63%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33382625"/>
                  </a:ext>
                </a:extLst>
              </a:tr>
              <a:tr h="409215">
                <a:tc>
                  <a:txBody>
                    <a:bodyPr/>
                    <a:lstStyle/>
                    <a:p>
                      <a:pPr algn="ctr" rtl="0" fontAlgn="ctr"/>
                      <a:r>
                        <a:rPr lang="en-US" sz="2000" b="1" i="0" u="none" strike="noStrike" dirty="0">
                          <a:solidFill>
                            <a:srgbClr val="000000"/>
                          </a:solidFill>
                          <a:effectLst/>
                          <a:latin typeface="+mn-lt"/>
                        </a:rPr>
                        <a:t>MP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50%</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3095908"/>
                  </a:ext>
                </a:extLst>
              </a:tr>
              <a:tr h="409215">
                <a:tc>
                  <a:txBody>
                    <a:bodyPr/>
                    <a:lstStyle/>
                    <a:p>
                      <a:pPr algn="ctr" rtl="0" fontAlgn="ctr"/>
                      <a:r>
                        <a:rPr lang="en-US" sz="2000" b="1" i="0" u="none" strike="noStrike" dirty="0">
                          <a:solidFill>
                            <a:srgbClr val="000000"/>
                          </a:solidFill>
                          <a:effectLst/>
                          <a:latin typeface="+mn-lt"/>
                        </a:rPr>
                        <a:t>NC</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43%</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mn-lt"/>
                        </a:rPr>
                        <a:t>69%</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44%</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0576801"/>
                  </a:ext>
                </a:extLst>
              </a:tr>
              <a:tr h="409215">
                <a:tc>
                  <a:txBody>
                    <a:bodyPr/>
                    <a:lstStyle/>
                    <a:p>
                      <a:pPr algn="ctr" rtl="0" fontAlgn="ctr"/>
                      <a:r>
                        <a:rPr lang="en-US" sz="2000" b="1" i="0" u="none" strike="noStrike" dirty="0">
                          <a:solidFill>
                            <a:srgbClr val="000000"/>
                          </a:solidFill>
                          <a:effectLst/>
                          <a:latin typeface="+mn-lt"/>
                        </a:rPr>
                        <a:t>NW</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9EF"/>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47%</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70%</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52%</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41851600"/>
                  </a:ext>
                </a:extLst>
              </a:tr>
              <a:tr h="409215">
                <a:tc>
                  <a:txBody>
                    <a:bodyPr/>
                    <a:lstStyle/>
                    <a:p>
                      <a:pPr algn="ctr" rtl="0" fontAlgn="ctr"/>
                      <a:r>
                        <a:rPr lang="en-US" sz="2000" b="1" i="0" u="none" strike="noStrike" dirty="0">
                          <a:solidFill>
                            <a:srgbClr val="000000"/>
                          </a:solidFill>
                          <a:effectLst/>
                          <a:latin typeface="+mn-lt"/>
                        </a:rPr>
                        <a:t>WC</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solidFill>
                      <a:srgbClr val="FFF9EF"/>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noFill/>
                  </a:tcPr>
                </a:tc>
                <a:tc>
                  <a:txBody>
                    <a:bodyPr/>
                    <a:lstStyle/>
                    <a:p>
                      <a:pPr algn="ctr" rtl="0" fontAlgn="ctr"/>
                      <a:r>
                        <a:rPr lang="en-US" sz="1800" b="0" i="0" u="none" strike="noStrike" dirty="0">
                          <a:solidFill>
                            <a:srgbClr val="000000"/>
                          </a:solidFill>
                          <a:effectLst/>
                          <a:latin typeface="+mn-lt"/>
                        </a:rPr>
                        <a:t>42%</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tc>
                  <a:txBody>
                    <a:bodyPr/>
                    <a:lstStyle/>
                    <a:p>
                      <a:pPr algn="ctr" rtl="0" fontAlgn="ctr"/>
                      <a:r>
                        <a:rPr lang="en-US" sz="1800" b="0" i="0" u="none" strike="noStrike" dirty="0">
                          <a:solidFill>
                            <a:srgbClr val="000000"/>
                          </a:solidFill>
                          <a:effectLst/>
                          <a:latin typeface="+mn-lt"/>
                        </a:rPr>
                        <a:t>73%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tc>
                  <a:txBody>
                    <a:bodyPr/>
                    <a:lstStyle/>
                    <a:p>
                      <a:pPr algn="ctr" rtl="0" fontAlgn="b"/>
                      <a:r>
                        <a:rPr lang="en-US" sz="1800" b="0" i="0" u="none" strike="noStrike" dirty="0">
                          <a:solidFill>
                            <a:srgbClr val="000000"/>
                          </a:solidFill>
                          <a:effectLst/>
                          <a:latin typeface="+mn-lt"/>
                        </a:rPr>
                        <a:t>40%</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650289787"/>
                  </a:ext>
                </a:extLst>
              </a:tr>
            </a:tbl>
          </a:graphicData>
        </a:graphic>
      </p:graphicFrame>
      <p:sp>
        <p:nvSpPr>
          <p:cNvPr id="6" name="Oval 5">
            <a:extLst>
              <a:ext uri="{FF2B5EF4-FFF2-40B4-BE49-F238E27FC236}">
                <a16:creationId xmlns:a16="http://schemas.microsoft.com/office/drawing/2014/main" id="{4B153EBB-A080-A7D4-4FFC-D1D0A30AFE38}"/>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3" name="Rectangle 2">
            <a:extLst>
              <a:ext uri="{FF2B5EF4-FFF2-40B4-BE49-F238E27FC236}">
                <a16:creationId xmlns:a16="http://schemas.microsoft.com/office/drawing/2014/main" id="{E25438E5-356B-6077-E51C-2EAA6E964BFD}"/>
              </a:ext>
            </a:extLst>
          </p:cNvPr>
          <p:cNvSpPr/>
          <p:nvPr/>
        </p:nvSpPr>
        <p:spPr>
          <a:xfrm>
            <a:off x="4591832" y="6157208"/>
            <a:ext cx="6761965" cy="5040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050" i="1" dirty="0"/>
              <a:t>Source: Anonymised PERSAL data from 2021, only educators (Rank 60 000 – 69 999) are considered. ECD practitioners, TVET lecturers and ABET teachers were removed. The 2021 </a:t>
            </a:r>
            <a:r>
              <a:rPr lang="en-ZA" sz="1050" i="1" dirty="0" err="1"/>
              <a:t>rankclass</a:t>
            </a:r>
            <a:r>
              <a:rPr lang="en-ZA" sz="1050" i="1" dirty="0"/>
              <a:t> file was expanded to include ranks found only in years prior to 2021, used to classify educators by rank. Primary school only includes all educators that are in a component that is classified as a Primary school. </a:t>
            </a:r>
          </a:p>
        </p:txBody>
      </p:sp>
      <p:sp>
        <p:nvSpPr>
          <p:cNvPr id="5" name="Rectangle 4">
            <a:extLst>
              <a:ext uri="{FF2B5EF4-FFF2-40B4-BE49-F238E27FC236}">
                <a16:creationId xmlns:a16="http://schemas.microsoft.com/office/drawing/2014/main" id="{B5CEDF3B-34E2-16A7-68A6-E69BB925C093}"/>
              </a:ext>
            </a:extLst>
          </p:cNvPr>
          <p:cNvSpPr/>
          <p:nvPr/>
        </p:nvSpPr>
        <p:spPr>
          <a:xfrm>
            <a:off x="5753100" y="2095500"/>
            <a:ext cx="5472915" cy="747453"/>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7" name="Rectangle 6">
            <a:extLst>
              <a:ext uri="{FF2B5EF4-FFF2-40B4-BE49-F238E27FC236}">
                <a16:creationId xmlns:a16="http://schemas.microsoft.com/office/drawing/2014/main" id="{B4D28A4F-3899-FF6D-F798-41149D2CC990}"/>
              </a:ext>
            </a:extLst>
          </p:cNvPr>
          <p:cNvSpPr/>
          <p:nvPr/>
        </p:nvSpPr>
        <p:spPr>
          <a:xfrm>
            <a:off x="5753100" y="3378901"/>
            <a:ext cx="5472915" cy="2473259"/>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8" name="TextBox 7">
            <a:extLst>
              <a:ext uri="{FF2B5EF4-FFF2-40B4-BE49-F238E27FC236}">
                <a16:creationId xmlns:a16="http://schemas.microsoft.com/office/drawing/2014/main" id="{9F76A978-6CFB-E406-4F78-08E9E6FEFB54}"/>
              </a:ext>
            </a:extLst>
          </p:cNvPr>
          <p:cNvSpPr txBox="1"/>
          <p:nvPr/>
        </p:nvSpPr>
        <p:spPr>
          <a:xfrm>
            <a:off x="6581856" y="3322323"/>
            <a:ext cx="4245148" cy="2308324"/>
          </a:xfrm>
          <a:prstGeom prst="rect">
            <a:avLst/>
          </a:prstGeom>
          <a:solidFill>
            <a:schemeClr val="bg1"/>
          </a:solidFill>
        </p:spPr>
        <p:txBody>
          <a:bodyPr wrap="square">
            <a:spAutoFit/>
          </a:bodyPr>
          <a:lstStyle/>
          <a:p>
            <a:r>
              <a:rPr lang="en-ZA" sz="2400" b="1" dirty="0"/>
              <a:t>Lower proportions (but still high) of educators are 50+ in GP than in SA</a:t>
            </a:r>
            <a:r>
              <a:rPr lang="en-ZA" sz="2400" dirty="0"/>
              <a:t>, this is also true for primary schools and for SMT positions and education specialists</a:t>
            </a:r>
            <a:endParaRPr lang="en-ZA" sz="2000" dirty="0"/>
          </a:p>
        </p:txBody>
      </p:sp>
    </p:spTree>
    <p:extLst>
      <p:ext uri="{BB962C8B-B14F-4D97-AF65-F5344CB8AC3E}">
        <p14:creationId xmlns:p14="http://schemas.microsoft.com/office/powerpoint/2010/main" val="168443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55562ac931_0_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 (2)</a:t>
            </a:r>
            <a:endParaRPr/>
          </a:p>
        </p:txBody>
      </p:sp>
      <p:sp>
        <p:nvSpPr>
          <p:cNvPr id="173" name="Google Shape;173;g255562ac931_0_38"/>
          <p:cNvSpPr txBox="1"/>
          <p:nvPr/>
        </p:nvSpPr>
        <p:spPr>
          <a:xfrm>
            <a:off x="908100" y="1690825"/>
            <a:ext cx="10751400" cy="45870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Calibri"/>
              <a:buChar char="●"/>
            </a:pPr>
            <a:r>
              <a:rPr lang="en-US" sz="2600">
                <a:latin typeface="Calibri"/>
                <a:ea typeface="Calibri"/>
                <a:cs typeface="Calibri"/>
                <a:sym typeface="Calibri"/>
              </a:rPr>
              <a:t>As retirements increase, the required number of </a:t>
            </a:r>
            <a:r>
              <a:rPr lang="en-US" sz="2600" b="1">
                <a:solidFill>
                  <a:schemeClr val="accent6"/>
                </a:solidFill>
                <a:latin typeface="Calibri"/>
                <a:ea typeface="Calibri"/>
                <a:cs typeface="Calibri"/>
                <a:sym typeface="Calibri"/>
              </a:rPr>
              <a:t>new appointments will need to increase</a:t>
            </a:r>
            <a:r>
              <a:rPr lang="en-US" sz="2600">
                <a:latin typeface="Calibri"/>
                <a:ea typeface="Calibri"/>
                <a:cs typeface="Calibri"/>
                <a:sym typeface="Calibri"/>
              </a:rPr>
              <a:t> to ensure that total educator numbers (at a minimum) stay at current levels and/or are sufficient to </a:t>
            </a:r>
            <a:r>
              <a:rPr lang="en-US" sz="2600" b="1">
                <a:solidFill>
                  <a:schemeClr val="accent6"/>
                </a:solidFill>
                <a:latin typeface="Calibri"/>
                <a:ea typeface="Calibri"/>
                <a:cs typeface="Calibri"/>
                <a:sym typeface="Calibri"/>
              </a:rPr>
              <a:t>meet learner enrolment growth</a:t>
            </a:r>
            <a:r>
              <a:rPr lang="en-US" sz="2600">
                <a:latin typeface="Calibri"/>
                <a:ea typeface="Calibri"/>
                <a:cs typeface="Calibri"/>
                <a:sym typeface="Calibri"/>
              </a:rPr>
              <a:t> to </a:t>
            </a:r>
            <a:r>
              <a:rPr lang="en-US" sz="2600" b="1">
                <a:solidFill>
                  <a:schemeClr val="accent6"/>
                </a:solidFill>
                <a:latin typeface="Calibri"/>
                <a:ea typeface="Calibri"/>
                <a:cs typeface="Calibri"/>
                <a:sym typeface="Calibri"/>
              </a:rPr>
              <a:t>prevent deterioration in learner-educator ratios</a:t>
            </a:r>
            <a:r>
              <a:rPr lang="en-US" sz="2600">
                <a:latin typeface="Calibri"/>
                <a:ea typeface="Calibri"/>
                <a:cs typeface="Calibri"/>
                <a:sym typeface="Calibri"/>
              </a:rPr>
              <a:t>.  </a:t>
            </a:r>
            <a:endParaRPr sz="2600">
              <a:latin typeface="Calibri"/>
              <a:ea typeface="Calibri"/>
              <a:cs typeface="Calibri"/>
              <a:sym typeface="Calibri"/>
            </a:endParaRPr>
          </a:p>
          <a:p>
            <a:pPr marL="457200" lvl="0" indent="0" algn="l" rtl="0">
              <a:spcBef>
                <a:spcPts val="0"/>
              </a:spcBef>
              <a:spcAft>
                <a:spcPts val="0"/>
              </a:spcAft>
              <a:buNone/>
            </a:pP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a:latin typeface="Calibri"/>
                <a:ea typeface="Calibri"/>
                <a:cs typeface="Calibri"/>
                <a:sym typeface="Calibri"/>
              </a:rPr>
              <a:t>Planning will be required to ensure that provinces are ready for the sustained increase in appointments. </a:t>
            </a:r>
            <a:endParaRPr sz="2600">
              <a:latin typeface="Calibri"/>
              <a:ea typeface="Calibri"/>
              <a:cs typeface="Calibri"/>
              <a:sym typeface="Calibri"/>
            </a:endParaRPr>
          </a:p>
          <a:p>
            <a:pPr marL="457200" lvl="0" indent="0" algn="l" rtl="0">
              <a:spcBef>
                <a:spcPts val="0"/>
              </a:spcBef>
              <a:spcAft>
                <a:spcPts val="0"/>
              </a:spcAft>
              <a:buNone/>
            </a:pP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a:latin typeface="Calibri"/>
                <a:ea typeface="Calibri"/>
                <a:cs typeface="Calibri"/>
                <a:sym typeface="Calibri"/>
              </a:rPr>
              <a:t>If these positions are not filled, this could result in a further deterioration in the learner-educator ratio and lead to further increases in already large class sizes.</a:t>
            </a:r>
            <a:endParaRPr sz="26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in 2021 &amp; 2030</a:t>
            </a:r>
          </a:p>
        </p:txBody>
      </p:sp>
      <p:sp>
        <p:nvSpPr>
          <p:cNvPr id="5" name="Rectangle: Rounded Corners 4">
            <a:extLst>
              <a:ext uri="{FF2B5EF4-FFF2-40B4-BE49-F238E27FC236}">
                <a16:creationId xmlns:a16="http://schemas.microsoft.com/office/drawing/2014/main" id="{9971FCD4-E307-4F1D-06E7-A5AA784AFC89}"/>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6" name="Oval 5">
            <a:extLst>
              <a:ext uri="{FF2B5EF4-FFF2-40B4-BE49-F238E27FC236}">
                <a16:creationId xmlns:a16="http://schemas.microsoft.com/office/drawing/2014/main" id="{2C06B293-64FB-3266-8E1B-55F9E08E148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7" name="Rectangle 6">
            <a:extLst>
              <a:ext uri="{FF2B5EF4-FFF2-40B4-BE49-F238E27FC236}">
                <a16:creationId xmlns:a16="http://schemas.microsoft.com/office/drawing/2014/main" id="{952CBFB2-D15E-207F-A651-CF7716D1A894}"/>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graphicFrame>
        <p:nvGraphicFramePr>
          <p:cNvPr id="13" name="Chart 12">
            <a:extLst>
              <a:ext uri="{FF2B5EF4-FFF2-40B4-BE49-F238E27FC236}">
                <a16:creationId xmlns:a16="http://schemas.microsoft.com/office/drawing/2014/main" id="{5EA860DC-4AD5-4F01-89D4-F7FC7C8E9C52}"/>
              </a:ext>
            </a:extLst>
          </p:cNvPr>
          <p:cNvGraphicFramePr>
            <a:graphicFrameLocks/>
          </p:cNvGraphicFramePr>
          <p:nvPr>
            <p:extLst>
              <p:ext uri="{D42A27DB-BD31-4B8C-83A1-F6EECF244321}">
                <p14:modId xmlns:p14="http://schemas.microsoft.com/office/powerpoint/2010/main" val="4100094900"/>
              </p:ext>
            </p:extLst>
          </p:nvPr>
        </p:nvGraphicFramePr>
        <p:xfrm>
          <a:off x="689549" y="2186160"/>
          <a:ext cx="10664250" cy="366758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B6361D9D-55EA-7E0F-651A-947865D837EB}"/>
              </a:ext>
            </a:extLst>
          </p:cNvPr>
          <p:cNvSpPr/>
          <p:nvPr/>
        </p:nvSpPr>
        <p:spPr>
          <a:xfrm>
            <a:off x="6663805" y="5326071"/>
            <a:ext cx="1828799"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Rectangle 14">
            <a:extLst>
              <a:ext uri="{FF2B5EF4-FFF2-40B4-BE49-F238E27FC236}">
                <a16:creationId xmlns:a16="http://schemas.microsoft.com/office/drawing/2014/main" id="{49EC5108-BAE3-DE5F-392A-63D63C2CBB71}"/>
              </a:ext>
            </a:extLst>
          </p:cNvPr>
          <p:cNvSpPr/>
          <p:nvPr/>
        </p:nvSpPr>
        <p:spPr>
          <a:xfrm>
            <a:off x="7681017" y="5421473"/>
            <a:ext cx="783773" cy="6096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dirty="0"/>
              <a:t>2021</a:t>
            </a:r>
          </a:p>
          <a:p>
            <a:pPr algn="ctr"/>
            <a:r>
              <a:rPr lang="en-ZA" dirty="0"/>
              <a:t>2030</a:t>
            </a:r>
          </a:p>
        </p:txBody>
      </p:sp>
      <p:cxnSp>
        <p:nvCxnSpPr>
          <p:cNvPr id="16" name="Straight Connector 15">
            <a:extLst>
              <a:ext uri="{FF2B5EF4-FFF2-40B4-BE49-F238E27FC236}">
                <a16:creationId xmlns:a16="http://schemas.microsoft.com/office/drawing/2014/main" id="{0A579C83-C495-5C3E-0A17-9302FFADA55E}"/>
              </a:ext>
            </a:extLst>
          </p:cNvPr>
          <p:cNvCxnSpPr>
            <a:cxnSpLocks/>
          </p:cNvCxnSpPr>
          <p:nvPr/>
        </p:nvCxnSpPr>
        <p:spPr>
          <a:xfrm>
            <a:off x="7395325" y="5610159"/>
            <a:ext cx="365760" cy="0"/>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D3A872-9070-2EE9-D2C5-2F54A4B78879}"/>
              </a:ext>
            </a:extLst>
          </p:cNvPr>
          <p:cNvCxnSpPr>
            <a:cxnSpLocks/>
          </p:cNvCxnSpPr>
          <p:nvPr/>
        </p:nvCxnSpPr>
        <p:spPr>
          <a:xfrm>
            <a:off x="7395325" y="5886587"/>
            <a:ext cx="365760" cy="0"/>
          </a:xfrm>
          <a:prstGeom prst="line">
            <a:avLst/>
          </a:prstGeom>
          <a:ln w="349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D0C2D6-036E-46A0-960B-511D8BA331B0}"/>
              </a:ext>
            </a:extLst>
          </p:cNvPr>
          <p:cNvCxnSpPr>
            <a:cxnSpLocks/>
          </p:cNvCxnSpPr>
          <p:nvPr/>
        </p:nvCxnSpPr>
        <p:spPr>
          <a:xfrm>
            <a:off x="8216028" y="3214299"/>
            <a:ext cx="0" cy="1737360"/>
          </a:xfrm>
          <a:prstGeom prst="line">
            <a:avLst/>
          </a:prstGeom>
          <a:ln w="28575">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69841CC-9837-9174-241E-8A22976D9F33}"/>
              </a:ext>
            </a:extLst>
          </p:cNvPr>
          <p:cNvSpPr/>
          <p:nvPr/>
        </p:nvSpPr>
        <p:spPr>
          <a:xfrm>
            <a:off x="7688157" y="2670249"/>
            <a:ext cx="1175701" cy="424130"/>
          </a:xfrm>
          <a:prstGeom prst="rect">
            <a:avLst/>
          </a:prstGeom>
          <a:solidFill>
            <a:srgbClr val="FFFFFF"/>
          </a:solidFill>
          <a:ln>
            <a:noFill/>
          </a:ln>
        </p:spPr>
        <p:style>
          <a:lnRef idx="0">
            <a:scrgbClr r="0" g="0" b="0"/>
          </a:lnRef>
          <a:fillRef idx="0">
            <a:scrgbClr r="0" g="0" b="0"/>
          </a:fillRef>
          <a:effectRef idx="0">
            <a:scrgbClr r="0" g="0" b="0"/>
          </a:effectRef>
          <a:fontRef idx="minor">
            <a:schemeClr val="accent2"/>
          </a:fontRef>
        </p:style>
        <p:txBody>
          <a:bodyPr/>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sz="2400" b="1" dirty="0">
                <a:solidFill>
                  <a:schemeClr val="tx1">
                    <a:lumMod val="75000"/>
                    <a:lumOff val="25000"/>
                  </a:schemeClr>
                </a:solidFill>
              </a:rPr>
              <a:t>Age: 51</a:t>
            </a:r>
          </a:p>
        </p:txBody>
      </p:sp>
    </p:spTree>
    <p:extLst>
      <p:ext uri="{BB962C8B-B14F-4D97-AF65-F5344CB8AC3E}">
        <p14:creationId xmlns:p14="http://schemas.microsoft.com/office/powerpoint/2010/main" val="3216679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age distribution in 2021 &amp; 2030</a:t>
            </a:r>
          </a:p>
        </p:txBody>
      </p:sp>
      <p:sp>
        <p:nvSpPr>
          <p:cNvPr id="5" name="Rectangle: Rounded Corners 4">
            <a:extLst>
              <a:ext uri="{FF2B5EF4-FFF2-40B4-BE49-F238E27FC236}">
                <a16:creationId xmlns:a16="http://schemas.microsoft.com/office/drawing/2014/main" id="{9971FCD4-E307-4F1D-06E7-A5AA784AFC89}"/>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6" name="Oval 5">
            <a:extLst>
              <a:ext uri="{FF2B5EF4-FFF2-40B4-BE49-F238E27FC236}">
                <a16:creationId xmlns:a16="http://schemas.microsoft.com/office/drawing/2014/main" id="{2C06B293-64FB-3266-8E1B-55F9E08E148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1</a:t>
            </a:r>
          </a:p>
        </p:txBody>
      </p:sp>
      <p:sp>
        <p:nvSpPr>
          <p:cNvPr id="7" name="Rectangle 6">
            <a:extLst>
              <a:ext uri="{FF2B5EF4-FFF2-40B4-BE49-F238E27FC236}">
                <a16:creationId xmlns:a16="http://schemas.microsoft.com/office/drawing/2014/main" id="{952CBFB2-D15E-207F-A651-CF7716D1A894}"/>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graphicFrame>
        <p:nvGraphicFramePr>
          <p:cNvPr id="13" name="Chart 12">
            <a:extLst>
              <a:ext uri="{FF2B5EF4-FFF2-40B4-BE49-F238E27FC236}">
                <a16:creationId xmlns:a16="http://schemas.microsoft.com/office/drawing/2014/main" id="{5EA860DC-4AD5-4F01-89D4-F7FC7C8E9C52}"/>
              </a:ext>
            </a:extLst>
          </p:cNvPr>
          <p:cNvGraphicFramePr>
            <a:graphicFrameLocks/>
          </p:cNvGraphicFramePr>
          <p:nvPr>
            <p:extLst>
              <p:ext uri="{D42A27DB-BD31-4B8C-83A1-F6EECF244321}">
                <p14:modId xmlns:p14="http://schemas.microsoft.com/office/powerpoint/2010/main" val="781154133"/>
              </p:ext>
            </p:extLst>
          </p:nvPr>
        </p:nvGraphicFramePr>
        <p:xfrm>
          <a:off x="689549" y="2186160"/>
          <a:ext cx="10664250" cy="366758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B6361D9D-55EA-7E0F-651A-947865D837EB}"/>
              </a:ext>
            </a:extLst>
          </p:cNvPr>
          <p:cNvSpPr/>
          <p:nvPr/>
        </p:nvSpPr>
        <p:spPr>
          <a:xfrm>
            <a:off x="6663805" y="5326071"/>
            <a:ext cx="1828799" cy="33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Rectangle 14">
            <a:extLst>
              <a:ext uri="{FF2B5EF4-FFF2-40B4-BE49-F238E27FC236}">
                <a16:creationId xmlns:a16="http://schemas.microsoft.com/office/drawing/2014/main" id="{49EC5108-BAE3-DE5F-392A-63D63C2CBB71}"/>
              </a:ext>
            </a:extLst>
          </p:cNvPr>
          <p:cNvSpPr/>
          <p:nvPr/>
        </p:nvSpPr>
        <p:spPr>
          <a:xfrm>
            <a:off x="7681017" y="5421473"/>
            <a:ext cx="783773" cy="6096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dirty="0"/>
              <a:t>2021</a:t>
            </a:r>
          </a:p>
          <a:p>
            <a:pPr algn="ctr"/>
            <a:r>
              <a:rPr lang="en-ZA" dirty="0"/>
              <a:t>2030</a:t>
            </a:r>
          </a:p>
        </p:txBody>
      </p:sp>
      <p:cxnSp>
        <p:nvCxnSpPr>
          <p:cNvPr id="16" name="Straight Connector 15">
            <a:extLst>
              <a:ext uri="{FF2B5EF4-FFF2-40B4-BE49-F238E27FC236}">
                <a16:creationId xmlns:a16="http://schemas.microsoft.com/office/drawing/2014/main" id="{0A579C83-C495-5C3E-0A17-9302FFADA55E}"/>
              </a:ext>
            </a:extLst>
          </p:cNvPr>
          <p:cNvCxnSpPr>
            <a:cxnSpLocks/>
          </p:cNvCxnSpPr>
          <p:nvPr/>
        </p:nvCxnSpPr>
        <p:spPr>
          <a:xfrm>
            <a:off x="7395325" y="5610159"/>
            <a:ext cx="365760" cy="0"/>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D3A872-9070-2EE9-D2C5-2F54A4B78879}"/>
              </a:ext>
            </a:extLst>
          </p:cNvPr>
          <p:cNvCxnSpPr>
            <a:cxnSpLocks/>
          </p:cNvCxnSpPr>
          <p:nvPr/>
        </p:nvCxnSpPr>
        <p:spPr>
          <a:xfrm>
            <a:off x="7395325" y="5886587"/>
            <a:ext cx="365760" cy="0"/>
          </a:xfrm>
          <a:prstGeom prst="line">
            <a:avLst/>
          </a:prstGeom>
          <a:ln w="349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D0C2D6-036E-46A0-960B-511D8BA331B0}"/>
              </a:ext>
            </a:extLst>
          </p:cNvPr>
          <p:cNvCxnSpPr>
            <a:cxnSpLocks/>
          </p:cNvCxnSpPr>
          <p:nvPr/>
        </p:nvCxnSpPr>
        <p:spPr>
          <a:xfrm>
            <a:off x="8216028" y="3214299"/>
            <a:ext cx="0" cy="1737360"/>
          </a:xfrm>
          <a:prstGeom prst="line">
            <a:avLst/>
          </a:prstGeom>
          <a:ln w="28575">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69841CC-9837-9174-241E-8A22976D9F33}"/>
              </a:ext>
            </a:extLst>
          </p:cNvPr>
          <p:cNvSpPr/>
          <p:nvPr/>
        </p:nvSpPr>
        <p:spPr>
          <a:xfrm>
            <a:off x="7688157" y="2670249"/>
            <a:ext cx="1175701" cy="424130"/>
          </a:xfrm>
          <a:prstGeom prst="rect">
            <a:avLst/>
          </a:prstGeom>
          <a:solidFill>
            <a:srgbClr val="FFFFFF"/>
          </a:solidFill>
          <a:ln>
            <a:noFill/>
          </a:ln>
        </p:spPr>
        <p:style>
          <a:lnRef idx="0">
            <a:scrgbClr r="0" g="0" b="0"/>
          </a:lnRef>
          <a:fillRef idx="0">
            <a:scrgbClr r="0" g="0" b="0"/>
          </a:fillRef>
          <a:effectRef idx="0">
            <a:scrgbClr r="0" g="0" b="0"/>
          </a:effectRef>
          <a:fontRef idx="minor">
            <a:schemeClr val="accent2"/>
          </a:fontRef>
        </p:style>
        <p:txBody>
          <a:bodyPr/>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sz="2400" b="1" dirty="0">
                <a:solidFill>
                  <a:schemeClr val="tx1">
                    <a:lumMod val="75000"/>
                    <a:lumOff val="25000"/>
                  </a:schemeClr>
                </a:solidFill>
              </a:rPr>
              <a:t>Age: 51</a:t>
            </a:r>
          </a:p>
        </p:txBody>
      </p:sp>
    </p:spTree>
    <p:extLst>
      <p:ext uri="{BB962C8B-B14F-4D97-AF65-F5344CB8AC3E}">
        <p14:creationId xmlns:p14="http://schemas.microsoft.com/office/powerpoint/2010/main" val="177319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resignation &amp; retirements (GP)</a:t>
            </a:r>
          </a:p>
        </p:txBody>
      </p:sp>
      <p:cxnSp>
        <p:nvCxnSpPr>
          <p:cNvPr id="7" name="Straight Connector 6">
            <a:extLst>
              <a:ext uri="{FF2B5EF4-FFF2-40B4-BE49-F238E27FC236}">
                <a16:creationId xmlns:a16="http://schemas.microsoft.com/office/drawing/2014/main" id="{BB3DD070-695A-D513-4DE0-584A9C68CCBB}"/>
              </a:ext>
            </a:extLst>
          </p:cNvPr>
          <p:cNvCxnSpPr/>
          <p:nvPr/>
        </p:nvCxnSpPr>
        <p:spPr>
          <a:xfrm>
            <a:off x="919168" y="2597871"/>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09FBEC26-5134-48A7-6E9F-ADB59D580E3A}"/>
              </a:ext>
            </a:extLst>
          </p:cNvPr>
          <p:cNvSpPr/>
          <p:nvPr/>
        </p:nvSpPr>
        <p:spPr>
          <a:xfrm>
            <a:off x="919167" y="2089563"/>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Proportion of Educators</a:t>
            </a:r>
          </a:p>
        </p:txBody>
      </p:sp>
      <p:sp>
        <p:nvSpPr>
          <p:cNvPr id="9" name="Rectangle: Rounded Corners 8">
            <a:extLst>
              <a:ext uri="{FF2B5EF4-FFF2-40B4-BE49-F238E27FC236}">
                <a16:creationId xmlns:a16="http://schemas.microsoft.com/office/drawing/2014/main" id="{A898E1AA-AAA0-6410-6640-D4961FCD830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4" name="Rectangle 3">
            <a:extLst>
              <a:ext uri="{FF2B5EF4-FFF2-40B4-BE49-F238E27FC236}">
                <a16:creationId xmlns:a16="http://schemas.microsoft.com/office/drawing/2014/main" id="{0579F28E-5A9A-77A5-78A6-7D0B4B6E2AA1}"/>
              </a:ext>
            </a:extLst>
          </p:cNvPr>
          <p:cNvSpPr/>
          <p:nvPr/>
        </p:nvSpPr>
        <p:spPr>
          <a:xfrm>
            <a:off x="6426114" y="2331983"/>
            <a:ext cx="4927686" cy="37426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400" dirty="0"/>
              <a:t>The majority of educators that exit PERSAL in Gauteng are resigning (ages 55 or below)</a:t>
            </a:r>
          </a:p>
          <a:p>
            <a:pPr marL="285750" indent="-285750">
              <a:buFont typeface="Arial" panose="020B0604020202020204" pitchFamily="34" charset="0"/>
              <a:buChar char="•"/>
            </a:pPr>
            <a:r>
              <a:rPr lang="en-ZA" sz="2400" dirty="0"/>
              <a:t>The retirement number rises and peaks in 2030 and 2031 but remains smaller than resignations</a:t>
            </a:r>
          </a:p>
          <a:p>
            <a:pPr marL="285750" indent="-285750">
              <a:buFont typeface="Arial" panose="020B0604020202020204" pitchFamily="34" charset="0"/>
              <a:buChar char="•"/>
            </a:pPr>
            <a:r>
              <a:rPr lang="en-ZA" sz="2400" dirty="0"/>
              <a:t>The number of young teachers (ages 21-30) resigning is projected to increase as the number of newly hired young teachers increases. </a:t>
            </a:r>
          </a:p>
        </p:txBody>
      </p:sp>
      <p:sp>
        <p:nvSpPr>
          <p:cNvPr id="3" name="Oval 2">
            <a:extLst>
              <a:ext uri="{FF2B5EF4-FFF2-40B4-BE49-F238E27FC236}">
                <a16:creationId xmlns:a16="http://schemas.microsoft.com/office/drawing/2014/main" id="{72E8BF94-15C3-45F3-F1F3-F10F4E21AAA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graphicFrame>
        <p:nvGraphicFramePr>
          <p:cNvPr id="12" name="Chart 11">
            <a:extLst>
              <a:ext uri="{FF2B5EF4-FFF2-40B4-BE49-F238E27FC236}">
                <a16:creationId xmlns:a16="http://schemas.microsoft.com/office/drawing/2014/main" id="{4C5C382C-6AD8-91C4-FFCD-8746EACD4699}"/>
              </a:ext>
            </a:extLst>
          </p:cNvPr>
          <p:cNvGraphicFramePr>
            <a:graphicFrameLocks/>
          </p:cNvGraphicFramePr>
          <p:nvPr>
            <p:extLst>
              <p:ext uri="{D42A27DB-BD31-4B8C-83A1-F6EECF244321}">
                <p14:modId xmlns:p14="http://schemas.microsoft.com/office/powerpoint/2010/main" val="3305794375"/>
              </p:ext>
            </p:extLst>
          </p:nvPr>
        </p:nvGraphicFramePr>
        <p:xfrm>
          <a:off x="548640" y="2612074"/>
          <a:ext cx="4850674" cy="3517996"/>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Arrow Connector 13">
            <a:extLst>
              <a:ext uri="{FF2B5EF4-FFF2-40B4-BE49-F238E27FC236}">
                <a16:creationId xmlns:a16="http://schemas.microsoft.com/office/drawing/2014/main" id="{4F922A56-A27D-B30F-8BDC-90F3819F260B}"/>
              </a:ext>
            </a:extLst>
          </p:cNvPr>
          <p:cNvCxnSpPr>
            <a:cxnSpLocks/>
          </p:cNvCxnSpPr>
          <p:nvPr/>
        </p:nvCxnSpPr>
        <p:spPr>
          <a:xfrm>
            <a:off x="4327241" y="2829427"/>
            <a:ext cx="343819" cy="0"/>
          </a:xfrm>
          <a:prstGeom prst="straightConnector1">
            <a:avLst/>
          </a:prstGeom>
          <a:ln w="9525">
            <a:headEnd type="none" w="sm" len="sm"/>
            <a:tailEnd type="arrow" w="sm" len="sm"/>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D7F68C45-6073-FF7D-97F8-1CCB9B8CFC86}"/>
              </a:ext>
            </a:extLst>
          </p:cNvPr>
          <p:cNvSpPr/>
          <p:nvPr/>
        </p:nvSpPr>
        <p:spPr>
          <a:xfrm>
            <a:off x="3038475" y="2731221"/>
            <a:ext cx="2209038" cy="2403485"/>
          </a:xfrm>
          <a:prstGeom prst="rect">
            <a:avLst/>
          </a:prstGeom>
          <a:solidFill>
            <a:srgbClr val="B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ZA" sz="1100" dirty="0">
                <a:solidFill>
                  <a:sysClr val="windowText" lastClr="000000"/>
                </a:solidFill>
              </a:rPr>
              <a:t>Projected	</a:t>
            </a:r>
            <a:endParaRPr lang="en-ZA" sz="1100" spc="-170" dirty="0">
              <a:solidFill>
                <a:schemeClr val="bg1">
                  <a:lumMod val="95000"/>
                </a:schemeClr>
              </a:solidFill>
            </a:endParaRPr>
          </a:p>
        </p:txBody>
      </p:sp>
      <p:sp>
        <p:nvSpPr>
          <p:cNvPr id="16" name="Rectangle 15">
            <a:extLst>
              <a:ext uri="{FF2B5EF4-FFF2-40B4-BE49-F238E27FC236}">
                <a16:creationId xmlns:a16="http://schemas.microsoft.com/office/drawing/2014/main" id="{0F4B52B4-A87D-5F95-9078-6263029120F5}"/>
              </a:ext>
            </a:extLst>
          </p:cNvPr>
          <p:cNvSpPr/>
          <p:nvPr/>
        </p:nvSpPr>
        <p:spPr>
          <a:xfrm>
            <a:off x="838200" y="6239426"/>
            <a:ext cx="10515598" cy="522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p>
        </p:txBody>
      </p:sp>
      <p:sp>
        <p:nvSpPr>
          <p:cNvPr id="5" name="Rectangle 4">
            <a:extLst>
              <a:ext uri="{FF2B5EF4-FFF2-40B4-BE49-F238E27FC236}">
                <a16:creationId xmlns:a16="http://schemas.microsoft.com/office/drawing/2014/main" id="{9E71A9B6-1974-39E4-6705-6A110D57656D}"/>
              </a:ext>
            </a:extLst>
          </p:cNvPr>
          <p:cNvSpPr/>
          <p:nvPr/>
        </p:nvSpPr>
        <p:spPr>
          <a:xfrm rot="16200000">
            <a:off x="-805341" y="3931468"/>
            <a:ext cx="3108960" cy="1828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1500" dirty="0">
                <a:solidFill>
                  <a:schemeClr val="tx1">
                    <a:lumMod val="75000"/>
                    <a:lumOff val="25000"/>
                  </a:schemeClr>
                </a:solidFill>
              </a:rPr>
              <a:t>% of educators resigning or retiring</a:t>
            </a:r>
          </a:p>
        </p:txBody>
      </p:sp>
    </p:spTree>
    <p:extLst>
      <p:ext uri="{BB962C8B-B14F-4D97-AF65-F5344CB8AC3E}">
        <p14:creationId xmlns:p14="http://schemas.microsoft.com/office/powerpoint/2010/main" val="594902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resignation &amp; retirements (GP)</a:t>
            </a:r>
          </a:p>
        </p:txBody>
      </p:sp>
      <p:cxnSp>
        <p:nvCxnSpPr>
          <p:cNvPr id="7" name="Straight Connector 6">
            <a:extLst>
              <a:ext uri="{FF2B5EF4-FFF2-40B4-BE49-F238E27FC236}">
                <a16:creationId xmlns:a16="http://schemas.microsoft.com/office/drawing/2014/main" id="{BB3DD070-695A-D513-4DE0-584A9C68CCBB}"/>
              </a:ext>
            </a:extLst>
          </p:cNvPr>
          <p:cNvCxnSpPr/>
          <p:nvPr/>
        </p:nvCxnSpPr>
        <p:spPr>
          <a:xfrm>
            <a:off x="919168" y="2597871"/>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09FBEC26-5134-48A7-6E9F-ADB59D580E3A}"/>
              </a:ext>
            </a:extLst>
          </p:cNvPr>
          <p:cNvSpPr/>
          <p:nvPr/>
        </p:nvSpPr>
        <p:spPr>
          <a:xfrm>
            <a:off x="919167" y="2089563"/>
            <a:ext cx="4557159" cy="52251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Retirement headcount</a:t>
            </a:r>
          </a:p>
        </p:txBody>
      </p:sp>
      <p:sp>
        <p:nvSpPr>
          <p:cNvPr id="9" name="Rectangle: Rounded Corners 8">
            <a:extLst>
              <a:ext uri="{FF2B5EF4-FFF2-40B4-BE49-F238E27FC236}">
                <a16:creationId xmlns:a16="http://schemas.microsoft.com/office/drawing/2014/main" id="{A898E1AA-AAA0-6410-6640-D4961FCD830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
        <p:nvSpPr>
          <p:cNvPr id="4" name="Rectangle 3">
            <a:extLst>
              <a:ext uri="{FF2B5EF4-FFF2-40B4-BE49-F238E27FC236}">
                <a16:creationId xmlns:a16="http://schemas.microsoft.com/office/drawing/2014/main" id="{0579F28E-5A9A-77A5-78A6-7D0B4B6E2AA1}"/>
              </a:ext>
            </a:extLst>
          </p:cNvPr>
          <p:cNvSpPr/>
          <p:nvPr/>
        </p:nvSpPr>
        <p:spPr>
          <a:xfrm>
            <a:off x="6426114" y="2331983"/>
            <a:ext cx="4927686" cy="37426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400" dirty="0"/>
              <a:t>The number of retirements is projected to increase, peaking in ~2030 &amp; 2031 and then declining again</a:t>
            </a:r>
          </a:p>
          <a:p>
            <a:pPr marL="285750" indent="-285750">
              <a:buFont typeface="Arial" panose="020B0604020202020204" pitchFamily="34" charset="0"/>
              <a:buChar char="•"/>
            </a:pPr>
            <a:r>
              <a:rPr lang="en-ZA" sz="2400" dirty="0"/>
              <a:t>The number of retirements is projected to increase from just under 2,000 in 2022 to just under 3,000 in 2031, an increase of about 1,000 retirements annually</a:t>
            </a:r>
          </a:p>
        </p:txBody>
      </p:sp>
      <p:sp>
        <p:nvSpPr>
          <p:cNvPr id="3" name="Rectangle 2">
            <a:extLst>
              <a:ext uri="{FF2B5EF4-FFF2-40B4-BE49-F238E27FC236}">
                <a16:creationId xmlns:a16="http://schemas.microsoft.com/office/drawing/2014/main" id="{5ABC4C65-D4CC-DB8C-D7D7-49C6F3D0F38B}"/>
              </a:ext>
            </a:extLst>
          </p:cNvPr>
          <p:cNvSpPr/>
          <p:nvPr/>
        </p:nvSpPr>
        <p:spPr>
          <a:xfrm rot="16200000">
            <a:off x="-643562" y="3879758"/>
            <a:ext cx="2838030" cy="3159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1600" dirty="0">
                <a:solidFill>
                  <a:schemeClr val="tx1">
                    <a:lumMod val="75000"/>
                    <a:lumOff val="25000"/>
                  </a:schemeClr>
                </a:solidFill>
              </a:rPr>
              <a:t>Number of retirements</a:t>
            </a:r>
          </a:p>
        </p:txBody>
      </p:sp>
      <p:sp>
        <p:nvSpPr>
          <p:cNvPr id="8" name="Oval 7">
            <a:extLst>
              <a:ext uri="{FF2B5EF4-FFF2-40B4-BE49-F238E27FC236}">
                <a16:creationId xmlns:a16="http://schemas.microsoft.com/office/drawing/2014/main" id="{BC96743F-56F7-00C8-0341-378CE0CA60D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graphicFrame>
        <p:nvGraphicFramePr>
          <p:cNvPr id="14" name="Chart 13">
            <a:extLst>
              <a:ext uri="{FF2B5EF4-FFF2-40B4-BE49-F238E27FC236}">
                <a16:creationId xmlns:a16="http://schemas.microsoft.com/office/drawing/2014/main" id="{1CB57F1F-17C2-553A-1A56-B46293E8CEE0}"/>
              </a:ext>
            </a:extLst>
          </p:cNvPr>
          <p:cNvGraphicFramePr>
            <a:graphicFrameLocks/>
          </p:cNvGraphicFramePr>
          <p:nvPr>
            <p:extLst>
              <p:ext uri="{D42A27DB-BD31-4B8C-83A1-F6EECF244321}">
                <p14:modId xmlns:p14="http://schemas.microsoft.com/office/powerpoint/2010/main" val="695943179"/>
              </p:ext>
            </p:extLst>
          </p:nvPr>
        </p:nvGraphicFramePr>
        <p:xfrm>
          <a:off x="838200" y="2632924"/>
          <a:ext cx="4638125" cy="3353418"/>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3CBB7949-6A6B-5B70-73E1-3E8276878F66}"/>
              </a:ext>
            </a:extLst>
          </p:cNvPr>
          <p:cNvSpPr/>
          <p:nvPr/>
        </p:nvSpPr>
        <p:spPr>
          <a:xfrm>
            <a:off x="3038474" y="2731221"/>
            <a:ext cx="2308225" cy="2564679"/>
          </a:xfrm>
          <a:prstGeom prst="rect">
            <a:avLst/>
          </a:prstGeom>
          <a:solidFill>
            <a:srgbClr val="B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ZA" sz="1100" dirty="0">
                <a:solidFill>
                  <a:sysClr val="windowText" lastClr="000000"/>
                </a:solidFill>
              </a:rPr>
              <a:t>Projected	</a:t>
            </a:r>
            <a:endParaRPr lang="en-ZA" sz="1100" spc="-170" dirty="0">
              <a:solidFill>
                <a:schemeClr val="bg1">
                  <a:lumMod val="95000"/>
                </a:schemeClr>
              </a:solidFill>
            </a:endParaRPr>
          </a:p>
        </p:txBody>
      </p:sp>
      <p:cxnSp>
        <p:nvCxnSpPr>
          <p:cNvPr id="20" name="Straight Arrow Connector 19">
            <a:extLst>
              <a:ext uri="{FF2B5EF4-FFF2-40B4-BE49-F238E27FC236}">
                <a16:creationId xmlns:a16="http://schemas.microsoft.com/office/drawing/2014/main" id="{4C7938E7-AF5E-9457-DA09-F8C76FCE38F5}"/>
              </a:ext>
            </a:extLst>
          </p:cNvPr>
          <p:cNvCxnSpPr>
            <a:cxnSpLocks/>
          </p:cNvCxnSpPr>
          <p:nvPr/>
        </p:nvCxnSpPr>
        <p:spPr>
          <a:xfrm>
            <a:off x="4378041" y="2804027"/>
            <a:ext cx="343819" cy="0"/>
          </a:xfrm>
          <a:prstGeom prst="straightConnector1">
            <a:avLst/>
          </a:prstGeom>
          <a:ln w="9525">
            <a:headEnd type="none" w="sm" len="sm"/>
            <a:tailEnd type="arrow" w="sm" len="sm"/>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8AC02254-5C9A-98AF-8E6F-A6C1054A4410}"/>
              </a:ext>
            </a:extLst>
          </p:cNvPr>
          <p:cNvSpPr/>
          <p:nvPr/>
        </p:nvSpPr>
        <p:spPr>
          <a:xfrm>
            <a:off x="838200" y="6239426"/>
            <a:ext cx="10515598" cy="5225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p>
        </p:txBody>
      </p:sp>
    </p:spTree>
    <p:extLst>
      <p:ext uri="{BB962C8B-B14F-4D97-AF65-F5344CB8AC3E}">
        <p14:creationId xmlns:p14="http://schemas.microsoft.com/office/powerpoint/2010/main" val="270071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0B7E-8FEA-AA0C-A3B7-DDE64E9C0D3D}"/>
              </a:ext>
            </a:extLst>
          </p:cNvPr>
          <p:cNvSpPr>
            <a:spLocks noGrp="1"/>
          </p:cNvSpPr>
          <p:nvPr>
            <p:ph type="title"/>
          </p:nvPr>
        </p:nvSpPr>
        <p:spPr/>
        <p:txBody>
          <a:bodyPr/>
          <a:lstStyle/>
          <a:p>
            <a:r>
              <a:rPr lang="en-ZA" dirty="0"/>
              <a:t>Older leaver trend estimates to 2035</a:t>
            </a:r>
          </a:p>
        </p:txBody>
      </p:sp>
      <p:sp>
        <p:nvSpPr>
          <p:cNvPr id="5" name="Rectangle 4">
            <a:extLst>
              <a:ext uri="{FF2B5EF4-FFF2-40B4-BE49-F238E27FC236}">
                <a16:creationId xmlns:a16="http://schemas.microsoft.com/office/drawing/2014/main" id="{4DFD82E2-B8EA-2B4B-17E5-846EBE224C0B}"/>
              </a:ext>
            </a:extLst>
          </p:cNvPr>
          <p:cNvSpPr/>
          <p:nvPr/>
        </p:nvSpPr>
        <p:spPr>
          <a:xfrm>
            <a:off x="838200" y="6246056"/>
            <a:ext cx="10713720"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2021 PERSAL data, only educators (Rank 60 000 – 69 999) are considered. ECD practitioners, TVET lecturers and ABET teachers were removed. Estimates to 2035 derived from the National and provincial models – assumption of no growth in educator numbers.  </a:t>
            </a:r>
          </a:p>
        </p:txBody>
      </p:sp>
      <p:sp>
        <p:nvSpPr>
          <p:cNvPr id="4" name="Rectangle: Rounded Corners 3">
            <a:extLst>
              <a:ext uri="{FF2B5EF4-FFF2-40B4-BE49-F238E27FC236}">
                <a16:creationId xmlns:a16="http://schemas.microsoft.com/office/drawing/2014/main" id="{3C932CBD-2A30-E83B-E6A0-47BA52E5C76B}"/>
              </a:ext>
            </a:extLst>
          </p:cNvPr>
          <p:cNvSpPr/>
          <p:nvPr/>
        </p:nvSpPr>
        <p:spPr>
          <a:xfrm>
            <a:off x="9338254" y="138508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graphicFrame>
        <p:nvGraphicFramePr>
          <p:cNvPr id="7" name="Chart 6">
            <a:extLst>
              <a:ext uri="{FF2B5EF4-FFF2-40B4-BE49-F238E27FC236}">
                <a16:creationId xmlns:a16="http://schemas.microsoft.com/office/drawing/2014/main" id="{A7DA4E4C-7FE5-C12C-0403-50315A9BE7C7}"/>
              </a:ext>
            </a:extLst>
          </p:cNvPr>
          <p:cNvGraphicFramePr>
            <a:graphicFrameLocks/>
          </p:cNvGraphicFramePr>
          <p:nvPr>
            <p:extLst>
              <p:ext uri="{D42A27DB-BD31-4B8C-83A1-F6EECF244321}">
                <p14:modId xmlns:p14="http://schemas.microsoft.com/office/powerpoint/2010/main" val="4227581116"/>
              </p:ext>
            </p:extLst>
          </p:nvPr>
        </p:nvGraphicFramePr>
        <p:xfrm>
          <a:off x="701040" y="1920240"/>
          <a:ext cx="9420850" cy="4145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a:extLst>
              <a:ext uri="{FF2B5EF4-FFF2-40B4-BE49-F238E27FC236}">
                <a16:creationId xmlns:a16="http://schemas.microsoft.com/office/drawing/2014/main" id="{894354CC-33D1-2D57-56CE-1BD17A971E51}"/>
              </a:ext>
            </a:extLst>
          </p:cNvPr>
          <p:cNvSpPr/>
          <p:nvPr/>
        </p:nvSpPr>
        <p:spPr>
          <a:xfrm>
            <a:off x="9837420" y="2476497"/>
            <a:ext cx="1916429" cy="164556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2000" b="1" dirty="0">
                <a:solidFill>
                  <a:schemeClr val="tx1">
                    <a:lumMod val="75000"/>
                    <a:lumOff val="25000"/>
                  </a:schemeClr>
                </a:solidFill>
              </a:rPr>
              <a:t>About 36,000</a:t>
            </a:r>
            <a:r>
              <a:rPr lang="en-ZA" sz="1500" b="1" dirty="0">
                <a:solidFill>
                  <a:schemeClr val="tx1">
                    <a:lumMod val="75000"/>
                    <a:lumOff val="25000"/>
                  </a:schemeClr>
                </a:solidFill>
              </a:rPr>
              <a:t> </a:t>
            </a:r>
          </a:p>
          <a:p>
            <a:pPr algn="ctr"/>
            <a:r>
              <a:rPr lang="en-ZA" sz="1700" b="1" dirty="0">
                <a:solidFill>
                  <a:schemeClr val="tx1">
                    <a:lumMod val="75000"/>
                    <a:lumOff val="25000"/>
                  </a:schemeClr>
                </a:solidFill>
              </a:rPr>
              <a:t>educators estimated to retire by 2035 in the GP</a:t>
            </a:r>
          </a:p>
          <a:p>
            <a:pPr algn="ctr"/>
            <a:r>
              <a:rPr lang="en-ZA" sz="1700" b="1" i="1" dirty="0">
                <a:solidFill>
                  <a:schemeClr val="tx1">
                    <a:lumMod val="75000"/>
                    <a:lumOff val="25000"/>
                  </a:schemeClr>
                </a:solidFill>
              </a:rPr>
              <a:t>(47% of total educators in 2021)</a:t>
            </a:r>
          </a:p>
        </p:txBody>
      </p:sp>
      <p:sp>
        <p:nvSpPr>
          <p:cNvPr id="3" name="Oval 2">
            <a:extLst>
              <a:ext uri="{FF2B5EF4-FFF2-40B4-BE49-F238E27FC236}">
                <a16:creationId xmlns:a16="http://schemas.microsoft.com/office/drawing/2014/main" id="{C4420C4A-BBB9-14DE-97A2-FE237B44CD32}"/>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Tree>
    <p:extLst>
      <p:ext uri="{BB962C8B-B14F-4D97-AF65-F5344CB8AC3E}">
        <p14:creationId xmlns:p14="http://schemas.microsoft.com/office/powerpoint/2010/main" val="1295423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Projected educators leaving</a:t>
            </a:r>
          </a:p>
        </p:txBody>
      </p:sp>
      <p:cxnSp>
        <p:nvCxnSpPr>
          <p:cNvPr id="5" name="Straight Connector 4">
            <a:extLst>
              <a:ext uri="{FF2B5EF4-FFF2-40B4-BE49-F238E27FC236}">
                <a16:creationId xmlns:a16="http://schemas.microsoft.com/office/drawing/2014/main" id="{7095F7FB-7DA2-F8FF-73C0-77C9CAD6EB7E}"/>
              </a:ext>
            </a:extLst>
          </p:cNvPr>
          <p:cNvCxnSpPr/>
          <p:nvPr/>
        </p:nvCxnSpPr>
        <p:spPr>
          <a:xfrm>
            <a:off x="838200" y="2681182"/>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98988138-6817-E215-B75E-46D912125801}"/>
              </a:ext>
            </a:extLst>
          </p:cNvPr>
          <p:cNvCxnSpPr/>
          <p:nvPr/>
        </p:nvCxnSpPr>
        <p:spPr>
          <a:xfrm>
            <a:off x="6796640" y="2681182"/>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9FD8542B-5A2A-84B2-A132-983E2C1D8936}"/>
              </a:ext>
            </a:extLst>
          </p:cNvPr>
          <p:cNvSpPr/>
          <p:nvPr/>
        </p:nvSpPr>
        <p:spPr>
          <a:xfrm>
            <a:off x="838200" y="1742982"/>
            <a:ext cx="4557159"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Teachers</a:t>
            </a:r>
          </a:p>
          <a:p>
            <a:pPr algn="ctr"/>
            <a:r>
              <a:rPr lang="en-ZA" sz="2000" dirty="0">
                <a:solidFill>
                  <a:schemeClr val="accent3">
                    <a:lumMod val="75000"/>
                  </a:schemeClr>
                </a:solidFill>
                <a:latin typeface="Cambria" panose="02040503050406030204" pitchFamily="18" charset="0"/>
                <a:ea typeface="Cambria" panose="02040503050406030204" pitchFamily="18" charset="0"/>
              </a:rPr>
              <a:t>(Level 1 teachers)</a:t>
            </a:r>
            <a:endParaRPr lang="en-ZA" sz="4000" dirty="0">
              <a:solidFill>
                <a:schemeClr val="accent3">
                  <a:lumMod val="75000"/>
                </a:schemeClr>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2075671F-1D8D-54E0-4D59-4CF25B2D6512}"/>
              </a:ext>
            </a:extLst>
          </p:cNvPr>
          <p:cNvSpPr/>
          <p:nvPr/>
        </p:nvSpPr>
        <p:spPr>
          <a:xfrm>
            <a:off x="6796639" y="1757188"/>
            <a:ext cx="4557159"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Senior educators</a:t>
            </a:r>
          </a:p>
          <a:p>
            <a:pPr algn="ctr"/>
            <a:r>
              <a:rPr lang="en-ZA" sz="2000" dirty="0">
                <a:solidFill>
                  <a:schemeClr val="accent3">
                    <a:lumMod val="75000"/>
                  </a:schemeClr>
                </a:solidFill>
                <a:latin typeface="Cambria" panose="02040503050406030204" pitchFamily="18" charset="0"/>
                <a:ea typeface="Cambria" panose="02040503050406030204" pitchFamily="18" charset="0"/>
              </a:rPr>
              <a:t>(HODs, Deputy’s, Principals &amp; Other)</a:t>
            </a:r>
            <a:endParaRPr lang="en-ZA" sz="2800" dirty="0">
              <a:solidFill>
                <a:schemeClr val="accent3">
                  <a:lumMod val="75000"/>
                </a:schemeClr>
              </a:solidFill>
              <a:latin typeface="Cambria" panose="02040503050406030204" pitchFamily="18" charset="0"/>
              <a:ea typeface="Cambria" panose="02040503050406030204" pitchFamily="18" charset="0"/>
            </a:endParaRPr>
          </a:p>
        </p:txBody>
      </p:sp>
      <p:graphicFrame>
        <p:nvGraphicFramePr>
          <p:cNvPr id="6" name="Chart 5">
            <a:extLst>
              <a:ext uri="{FF2B5EF4-FFF2-40B4-BE49-F238E27FC236}">
                <a16:creationId xmlns:a16="http://schemas.microsoft.com/office/drawing/2014/main" id="{26406E93-D909-4743-488E-A81E8D125E03}"/>
              </a:ext>
            </a:extLst>
          </p:cNvPr>
          <p:cNvGraphicFramePr>
            <a:graphicFrameLocks/>
          </p:cNvGraphicFramePr>
          <p:nvPr>
            <p:extLst>
              <p:ext uri="{D42A27DB-BD31-4B8C-83A1-F6EECF244321}">
                <p14:modId xmlns:p14="http://schemas.microsoft.com/office/powerpoint/2010/main" val="1420524551"/>
              </p:ext>
            </p:extLst>
          </p:nvPr>
        </p:nvGraphicFramePr>
        <p:xfrm>
          <a:off x="452652" y="2628884"/>
          <a:ext cx="10901146" cy="3710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BCBA7B1-CCA7-7AAB-D8F3-19ECD8490FA2}"/>
              </a:ext>
            </a:extLst>
          </p:cNvPr>
          <p:cNvGraphicFramePr>
            <a:graphicFrameLocks/>
          </p:cNvGraphicFramePr>
          <p:nvPr>
            <p:extLst>
              <p:ext uri="{D42A27DB-BD31-4B8C-83A1-F6EECF244321}">
                <p14:modId xmlns:p14="http://schemas.microsoft.com/office/powerpoint/2010/main" val="2833729003"/>
              </p:ext>
            </p:extLst>
          </p:nvPr>
        </p:nvGraphicFramePr>
        <p:xfrm>
          <a:off x="6537716" y="2643086"/>
          <a:ext cx="4816082" cy="355073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BF44CA6-9BA3-B945-DD97-079D70A864CD}"/>
              </a:ext>
            </a:extLst>
          </p:cNvPr>
          <p:cNvSpPr/>
          <p:nvPr/>
        </p:nvSpPr>
        <p:spPr>
          <a:xfrm rot="16200000">
            <a:off x="-1099365" y="3775239"/>
            <a:ext cx="3331211" cy="53457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ZA" sz="1800" dirty="0"/>
              <a:t>% of teacher resigning &amp; retiring</a:t>
            </a:r>
          </a:p>
        </p:txBody>
      </p:sp>
      <p:sp>
        <p:nvSpPr>
          <p:cNvPr id="9" name="Rectangle 8">
            <a:extLst>
              <a:ext uri="{FF2B5EF4-FFF2-40B4-BE49-F238E27FC236}">
                <a16:creationId xmlns:a16="http://schemas.microsoft.com/office/drawing/2014/main" id="{D58DF9A5-C990-55DA-C881-11E7B3906867}"/>
              </a:ext>
            </a:extLst>
          </p:cNvPr>
          <p:cNvSpPr/>
          <p:nvPr/>
        </p:nvSpPr>
        <p:spPr>
          <a:xfrm rot="16200000">
            <a:off x="4723096" y="3870894"/>
            <a:ext cx="3094668" cy="53457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ZA" sz="1800" dirty="0"/>
              <a:t>% of senior educators resigning &amp; retiring</a:t>
            </a:r>
          </a:p>
        </p:txBody>
      </p:sp>
      <p:sp>
        <p:nvSpPr>
          <p:cNvPr id="10" name="Rectangle 9">
            <a:extLst>
              <a:ext uri="{FF2B5EF4-FFF2-40B4-BE49-F238E27FC236}">
                <a16:creationId xmlns:a16="http://schemas.microsoft.com/office/drawing/2014/main" id="{EF0D5D24-DC02-9365-0179-AC4EB9900EA7}"/>
              </a:ext>
            </a:extLst>
          </p:cNvPr>
          <p:cNvSpPr/>
          <p:nvPr/>
        </p:nvSpPr>
        <p:spPr>
          <a:xfrm>
            <a:off x="1821698" y="4150233"/>
            <a:ext cx="3753241" cy="1041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75000"/>
                    <a:lumOff val="25000"/>
                  </a:schemeClr>
                </a:solidFill>
              </a:rPr>
              <a:t>A higher proportion of teachers are expected to resign and retire in GP; many</a:t>
            </a:r>
            <a:r>
              <a:rPr lang="en-ZA" dirty="0">
                <a:solidFill>
                  <a:schemeClr val="tx1">
                    <a:lumMod val="75000"/>
                    <a:lumOff val="25000"/>
                  </a:schemeClr>
                </a:solidFill>
              </a:rPr>
              <a:t> of them are younger educators</a:t>
            </a:r>
          </a:p>
        </p:txBody>
      </p:sp>
      <p:sp>
        <p:nvSpPr>
          <p:cNvPr id="14" name="Rectangle 13">
            <a:extLst>
              <a:ext uri="{FF2B5EF4-FFF2-40B4-BE49-F238E27FC236}">
                <a16:creationId xmlns:a16="http://schemas.microsoft.com/office/drawing/2014/main" id="{10547B38-89A8-9BA0-28D9-D3CA57C44EDC}"/>
              </a:ext>
            </a:extLst>
          </p:cNvPr>
          <p:cNvSpPr/>
          <p:nvPr/>
        </p:nvSpPr>
        <p:spPr>
          <a:xfrm>
            <a:off x="7145985" y="4042523"/>
            <a:ext cx="3979446" cy="12653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75000"/>
                    <a:lumOff val="25000"/>
                  </a:schemeClr>
                </a:solidFill>
              </a:rPr>
              <a:t>Careful succession planning is needed over the next ten years </a:t>
            </a:r>
            <a:r>
              <a:rPr lang="en-ZA" dirty="0">
                <a:solidFill>
                  <a:schemeClr val="tx1">
                    <a:lumMod val="75000"/>
                    <a:lumOff val="25000"/>
                  </a:schemeClr>
                </a:solidFill>
              </a:rPr>
              <a:t>as high numbers of HODs, deputies and principals are projected to retire and resign</a:t>
            </a:r>
          </a:p>
        </p:txBody>
      </p:sp>
      <p:sp>
        <p:nvSpPr>
          <p:cNvPr id="3" name="Oval 2">
            <a:extLst>
              <a:ext uri="{FF2B5EF4-FFF2-40B4-BE49-F238E27FC236}">
                <a16:creationId xmlns:a16="http://schemas.microsoft.com/office/drawing/2014/main" id="{228CC8CE-23BA-EEA9-2D4E-BBBF0055F8C9}"/>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2</a:t>
            </a:r>
          </a:p>
        </p:txBody>
      </p:sp>
      <p:sp>
        <p:nvSpPr>
          <p:cNvPr id="15" name="Rectangle 14">
            <a:extLst>
              <a:ext uri="{FF2B5EF4-FFF2-40B4-BE49-F238E27FC236}">
                <a16:creationId xmlns:a16="http://schemas.microsoft.com/office/drawing/2014/main" id="{8D2D93F4-0E94-0D1B-1B34-BD158F4744B4}"/>
              </a:ext>
            </a:extLst>
          </p:cNvPr>
          <p:cNvSpPr/>
          <p:nvPr/>
        </p:nvSpPr>
        <p:spPr>
          <a:xfrm>
            <a:off x="838200" y="6246056"/>
            <a:ext cx="10713720"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2021 PERSAL data, only educators (Rank 60 000 – 69 999) are considered. ECD practitioners, TVET lecturers and ABET teachers were removed. Estimates to 2035 derived from the National and provincial models – assumption of no growth in educator numbers.  </a:t>
            </a:r>
          </a:p>
        </p:txBody>
      </p:sp>
      <p:sp>
        <p:nvSpPr>
          <p:cNvPr id="13" name="Rectangle: Rounded Corners 12">
            <a:extLst>
              <a:ext uri="{FF2B5EF4-FFF2-40B4-BE49-F238E27FC236}">
                <a16:creationId xmlns:a16="http://schemas.microsoft.com/office/drawing/2014/main" id="{349A4B58-B0DA-6B6B-D50B-5173777190D0}"/>
              </a:ext>
            </a:extLst>
          </p:cNvPr>
          <p:cNvSpPr/>
          <p:nvPr/>
        </p:nvSpPr>
        <p:spPr>
          <a:xfrm>
            <a:off x="9338254" y="1175222"/>
            <a:ext cx="2354691" cy="6090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700" dirty="0"/>
              <a:t>Assume constant 2021 educator numbers</a:t>
            </a:r>
          </a:p>
        </p:txBody>
      </p:sp>
    </p:spTree>
    <p:extLst>
      <p:ext uri="{BB962C8B-B14F-4D97-AF65-F5344CB8AC3E}">
        <p14:creationId xmlns:p14="http://schemas.microsoft.com/office/powerpoint/2010/main" val="17970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EEA8-C587-C1BB-398A-676C650C61C4}"/>
              </a:ext>
            </a:extLst>
          </p:cNvPr>
          <p:cNvSpPr>
            <a:spLocks noGrp="1"/>
          </p:cNvSpPr>
          <p:nvPr>
            <p:ph type="title"/>
          </p:nvPr>
        </p:nvSpPr>
        <p:spPr/>
        <p:txBody>
          <a:bodyPr/>
          <a:lstStyle/>
          <a:p>
            <a:r>
              <a:rPr lang="en-ZA" dirty="0"/>
              <a:t>Provincial population and enrolment trends</a:t>
            </a:r>
          </a:p>
        </p:txBody>
      </p:sp>
      <p:sp>
        <p:nvSpPr>
          <p:cNvPr id="3" name="Text Placeholder 2">
            <a:extLst>
              <a:ext uri="{FF2B5EF4-FFF2-40B4-BE49-F238E27FC236}">
                <a16:creationId xmlns:a16="http://schemas.microsoft.com/office/drawing/2014/main" id="{79D775C3-6303-01BE-6159-FAB22F04A8CC}"/>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87325B25-6456-4321-36CD-5543227C9166}"/>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Tree>
    <p:extLst>
      <p:ext uri="{BB962C8B-B14F-4D97-AF65-F5344CB8AC3E}">
        <p14:creationId xmlns:p14="http://schemas.microsoft.com/office/powerpoint/2010/main" val="3267385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1CAF45F-D4F7-D680-17E9-ADB9893A6A4D}"/>
              </a:ext>
            </a:extLst>
          </p:cNvPr>
          <p:cNvCxnSpPr/>
          <p:nvPr/>
        </p:nvCxnSpPr>
        <p:spPr>
          <a:xfrm>
            <a:off x="2269587" y="4257478"/>
            <a:ext cx="749808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97EC1B-1F36-B15A-6A7D-5BB4ECE8CBE6}"/>
              </a:ext>
            </a:extLst>
          </p:cNvPr>
          <p:cNvSpPr>
            <a:spLocks noGrp="1"/>
          </p:cNvSpPr>
          <p:nvPr>
            <p:ph type="title"/>
          </p:nvPr>
        </p:nvSpPr>
        <p:spPr/>
        <p:txBody>
          <a:bodyPr/>
          <a:lstStyle/>
          <a:p>
            <a:r>
              <a:rPr lang="en-ZA" dirty="0"/>
              <a:t>Provincial enrolment trends (2012-2021)</a:t>
            </a:r>
          </a:p>
        </p:txBody>
      </p:sp>
      <p:grpSp>
        <p:nvGrpSpPr>
          <p:cNvPr id="19" name="Group 18">
            <a:extLst>
              <a:ext uri="{FF2B5EF4-FFF2-40B4-BE49-F238E27FC236}">
                <a16:creationId xmlns:a16="http://schemas.microsoft.com/office/drawing/2014/main" id="{3FF6E086-308F-2475-DCBA-FDF6A8965FC7}"/>
              </a:ext>
            </a:extLst>
          </p:cNvPr>
          <p:cNvGrpSpPr/>
          <p:nvPr/>
        </p:nvGrpSpPr>
        <p:grpSpPr>
          <a:xfrm>
            <a:off x="10260147" y="2154595"/>
            <a:ext cx="1574802" cy="601630"/>
            <a:chOff x="10260147" y="2206052"/>
            <a:chExt cx="1574802" cy="601630"/>
          </a:xfrm>
        </p:grpSpPr>
        <p:sp>
          <p:nvSpPr>
            <p:cNvPr id="5" name="Rectangle 4">
              <a:extLst>
                <a:ext uri="{FF2B5EF4-FFF2-40B4-BE49-F238E27FC236}">
                  <a16:creationId xmlns:a16="http://schemas.microsoft.com/office/drawing/2014/main" id="{47DE6623-1A06-A8CF-EDBF-18D177780C58}"/>
                </a:ext>
              </a:extLst>
            </p:cNvPr>
            <p:cNvSpPr/>
            <p:nvPr/>
          </p:nvSpPr>
          <p:spPr>
            <a:xfrm>
              <a:off x="10485121" y="2206052"/>
              <a:ext cx="1349828" cy="60163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High growth </a:t>
              </a:r>
            </a:p>
          </p:txBody>
        </p:sp>
        <p:sp>
          <p:nvSpPr>
            <p:cNvPr id="6" name="Right Brace 5">
              <a:extLst>
                <a:ext uri="{FF2B5EF4-FFF2-40B4-BE49-F238E27FC236}">
                  <a16:creationId xmlns:a16="http://schemas.microsoft.com/office/drawing/2014/main" id="{9E1BC0DB-E8AE-9D67-334C-366F1C9016B3}"/>
                </a:ext>
              </a:extLst>
            </p:cNvPr>
            <p:cNvSpPr/>
            <p:nvPr/>
          </p:nvSpPr>
          <p:spPr>
            <a:xfrm>
              <a:off x="10260147" y="2276437"/>
              <a:ext cx="182880" cy="457200"/>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16" name="Group 15">
            <a:extLst>
              <a:ext uri="{FF2B5EF4-FFF2-40B4-BE49-F238E27FC236}">
                <a16:creationId xmlns:a16="http://schemas.microsoft.com/office/drawing/2014/main" id="{2E13BD57-5E6B-209D-CA26-6712F927AC15}"/>
              </a:ext>
            </a:extLst>
          </p:cNvPr>
          <p:cNvGrpSpPr/>
          <p:nvPr/>
        </p:nvGrpSpPr>
        <p:grpSpPr>
          <a:xfrm>
            <a:off x="10260147" y="3086629"/>
            <a:ext cx="1574802" cy="906032"/>
            <a:chOff x="10260147" y="3086629"/>
            <a:chExt cx="1574802" cy="906032"/>
          </a:xfrm>
        </p:grpSpPr>
        <p:sp>
          <p:nvSpPr>
            <p:cNvPr id="7" name="Rectangle 6">
              <a:extLst>
                <a:ext uri="{FF2B5EF4-FFF2-40B4-BE49-F238E27FC236}">
                  <a16:creationId xmlns:a16="http://schemas.microsoft.com/office/drawing/2014/main" id="{43479E88-F4FB-368F-8DC3-BED53C4AC2CA}"/>
                </a:ext>
              </a:extLst>
            </p:cNvPr>
            <p:cNvSpPr/>
            <p:nvPr/>
          </p:nvSpPr>
          <p:spPr>
            <a:xfrm>
              <a:off x="10485121" y="3086629"/>
              <a:ext cx="1349828" cy="86457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Moderate growth</a:t>
              </a:r>
            </a:p>
          </p:txBody>
        </p:sp>
        <p:sp>
          <p:nvSpPr>
            <p:cNvPr id="8" name="Right Brace 7">
              <a:extLst>
                <a:ext uri="{FF2B5EF4-FFF2-40B4-BE49-F238E27FC236}">
                  <a16:creationId xmlns:a16="http://schemas.microsoft.com/office/drawing/2014/main" id="{9CFFD8E9-5947-CC17-EF8C-607F0591070F}"/>
                </a:ext>
              </a:extLst>
            </p:cNvPr>
            <p:cNvSpPr/>
            <p:nvPr/>
          </p:nvSpPr>
          <p:spPr>
            <a:xfrm>
              <a:off x="10260147" y="3103388"/>
              <a:ext cx="182880" cy="889273"/>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14" name="Group 13">
            <a:extLst>
              <a:ext uri="{FF2B5EF4-FFF2-40B4-BE49-F238E27FC236}">
                <a16:creationId xmlns:a16="http://schemas.microsoft.com/office/drawing/2014/main" id="{2A91BEC2-7196-50E1-C3D4-23F98485CB12}"/>
              </a:ext>
            </a:extLst>
          </p:cNvPr>
          <p:cNvGrpSpPr/>
          <p:nvPr/>
        </p:nvGrpSpPr>
        <p:grpSpPr>
          <a:xfrm>
            <a:off x="10260147" y="4101775"/>
            <a:ext cx="1574802" cy="270120"/>
            <a:chOff x="10260147" y="4101775"/>
            <a:chExt cx="1574802" cy="270120"/>
          </a:xfrm>
        </p:grpSpPr>
        <p:sp>
          <p:nvSpPr>
            <p:cNvPr id="9" name="Rectangle 8">
              <a:extLst>
                <a:ext uri="{FF2B5EF4-FFF2-40B4-BE49-F238E27FC236}">
                  <a16:creationId xmlns:a16="http://schemas.microsoft.com/office/drawing/2014/main" id="{F3950924-AD80-8282-7929-F55652E8985E}"/>
                </a:ext>
              </a:extLst>
            </p:cNvPr>
            <p:cNvSpPr/>
            <p:nvPr/>
          </p:nvSpPr>
          <p:spPr>
            <a:xfrm>
              <a:off x="10485121" y="4101775"/>
              <a:ext cx="1349828" cy="27012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Stable </a:t>
              </a:r>
            </a:p>
          </p:txBody>
        </p:sp>
        <p:sp>
          <p:nvSpPr>
            <p:cNvPr id="10" name="Right Brace 9">
              <a:extLst>
                <a:ext uri="{FF2B5EF4-FFF2-40B4-BE49-F238E27FC236}">
                  <a16:creationId xmlns:a16="http://schemas.microsoft.com/office/drawing/2014/main" id="{BE748A57-38A5-6DDA-23A5-05A1FBA12B46}"/>
                </a:ext>
              </a:extLst>
            </p:cNvPr>
            <p:cNvSpPr/>
            <p:nvPr/>
          </p:nvSpPr>
          <p:spPr>
            <a:xfrm>
              <a:off x="10260147" y="4126329"/>
              <a:ext cx="182880" cy="232057"/>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4" name="Group 3">
            <a:extLst>
              <a:ext uri="{FF2B5EF4-FFF2-40B4-BE49-F238E27FC236}">
                <a16:creationId xmlns:a16="http://schemas.microsoft.com/office/drawing/2014/main" id="{39D8879D-213B-0D40-0AC4-1915FF1A114D}"/>
              </a:ext>
            </a:extLst>
          </p:cNvPr>
          <p:cNvGrpSpPr/>
          <p:nvPr/>
        </p:nvGrpSpPr>
        <p:grpSpPr>
          <a:xfrm>
            <a:off x="10247081" y="4533927"/>
            <a:ext cx="1559557" cy="306955"/>
            <a:chOff x="10247081" y="4533927"/>
            <a:chExt cx="1559557" cy="306955"/>
          </a:xfrm>
        </p:grpSpPr>
        <p:sp>
          <p:nvSpPr>
            <p:cNvPr id="11" name="Rectangle 10">
              <a:extLst>
                <a:ext uri="{FF2B5EF4-FFF2-40B4-BE49-F238E27FC236}">
                  <a16:creationId xmlns:a16="http://schemas.microsoft.com/office/drawing/2014/main" id="{9BA163FB-DB48-9002-E434-E1314F87B7F9}"/>
                </a:ext>
              </a:extLst>
            </p:cNvPr>
            <p:cNvSpPr/>
            <p:nvPr/>
          </p:nvSpPr>
          <p:spPr>
            <a:xfrm>
              <a:off x="10456810" y="4533927"/>
              <a:ext cx="1349828" cy="3069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dirty="0"/>
                <a:t>Decline</a:t>
              </a:r>
            </a:p>
          </p:txBody>
        </p:sp>
        <p:sp>
          <p:nvSpPr>
            <p:cNvPr id="12" name="Right Brace 11">
              <a:extLst>
                <a:ext uri="{FF2B5EF4-FFF2-40B4-BE49-F238E27FC236}">
                  <a16:creationId xmlns:a16="http://schemas.microsoft.com/office/drawing/2014/main" id="{61375A73-4B6E-A4BA-E184-C2AC1237B004}"/>
                </a:ext>
              </a:extLst>
            </p:cNvPr>
            <p:cNvSpPr/>
            <p:nvPr/>
          </p:nvSpPr>
          <p:spPr>
            <a:xfrm>
              <a:off x="10247081" y="4571377"/>
              <a:ext cx="182880" cy="232057"/>
            </a:xfrm>
            <a:prstGeom prst="rightBrace">
              <a:avLst>
                <a:gd name="adj1" fmla="val 2787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aphicFrame>
        <p:nvGraphicFramePr>
          <p:cNvPr id="17" name="Chart 16">
            <a:extLst>
              <a:ext uri="{FF2B5EF4-FFF2-40B4-BE49-F238E27FC236}">
                <a16:creationId xmlns:a16="http://schemas.microsoft.com/office/drawing/2014/main" id="{F69F15D7-1EE9-2AA5-972C-BA983B4931A2}"/>
              </a:ext>
            </a:extLst>
          </p:cNvPr>
          <p:cNvGraphicFramePr>
            <a:graphicFrameLocks/>
          </p:cNvGraphicFramePr>
          <p:nvPr>
            <p:extLst>
              <p:ext uri="{D42A27DB-BD31-4B8C-83A1-F6EECF244321}">
                <p14:modId xmlns:p14="http://schemas.microsoft.com/office/powerpoint/2010/main" val="960304988"/>
              </p:ext>
            </p:extLst>
          </p:nvPr>
        </p:nvGraphicFramePr>
        <p:xfrm>
          <a:off x="610533" y="1690688"/>
          <a:ext cx="9636548" cy="4604952"/>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a:extLst>
              <a:ext uri="{FF2B5EF4-FFF2-40B4-BE49-F238E27FC236}">
                <a16:creationId xmlns:a16="http://schemas.microsoft.com/office/drawing/2014/main" id="{CB3CB134-B2F7-33D6-0A7E-6C2596031F0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
        <p:nvSpPr>
          <p:cNvPr id="13" name="Rectangle 12">
            <a:extLst>
              <a:ext uri="{FF2B5EF4-FFF2-40B4-BE49-F238E27FC236}">
                <a16:creationId xmlns:a16="http://schemas.microsoft.com/office/drawing/2014/main" id="{CF25BA13-CF3F-4C24-AAAE-67F711C9A6C0}"/>
              </a:ext>
            </a:extLst>
          </p:cNvPr>
          <p:cNvSpPr/>
          <p:nvPr/>
        </p:nvSpPr>
        <p:spPr>
          <a:xfrm>
            <a:off x="1081132" y="6239303"/>
            <a:ext cx="10066175"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Enrolment numbers taken from School Realities-EMIS (2012 – 2021) released by the DBE, using total numbers for ordinary public and independent schools. </a:t>
            </a:r>
          </a:p>
        </p:txBody>
      </p:sp>
    </p:spTree>
    <p:extLst>
      <p:ext uri="{BB962C8B-B14F-4D97-AF65-F5344CB8AC3E}">
        <p14:creationId xmlns:p14="http://schemas.microsoft.com/office/powerpoint/2010/main" val="27406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349"/>
                                          </p:stCondLst>
                                        </p:cTn>
                                        <p:tgtEl>
                                          <p:spTgt spid="4"/>
                                        </p:tgtEl>
                                        <p:attrNameLst>
                                          <p:attrName>style.visibility</p:attrName>
                                        </p:attrNameLst>
                                      </p:cBhvr>
                                      <p:to>
                                        <p:strVal val="visible"/>
                                      </p:to>
                                    </p:set>
                                  </p:childTnLst>
                                </p:cTn>
                              </p:par>
                            </p:childTnLst>
                          </p:cTn>
                        </p:par>
                        <p:par>
                          <p:cTn id="7" fill="hold">
                            <p:stCondLst>
                              <p:cond delay="350"/>
                            </p:stCondLst>
                            <p:childTnLst>
                              <p:par>
                                <p:cTn id="8" presetID="1" presetClass="entr" presetSubtype="0" fill="hold" nodeType="afterEffect">
                                  <p:stCondLst>
                                    <p:cond delay="0"/>
                                  </p:stCondLst>
                                  <p:childTnLst>
                                    <p:set>
                                      <p:cBhvr>
                                        <p:cTn id="9" dur="1" fill="hold">
                                          <p:stCondLst>
                                            <p:cond delay="349"/>
                                          </p:stCondLst>
                                        </p:cTn>
                                        <p:tgtEl>
                                          <p:spTgt spid="14"/>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nodeType="afterEffect">
                                  <p:stCondLst>
                                    <p:cond delay="0"/>
                                  </p:stCondLst>
                                  <p:childTnLst>
                                    <p:set>
                                      <p:cBhvr>
                                        <p:cTn id="12" dur="1" fill="hold">
                                          <p:stCondLst>
                                            <p:cond delay="349"/>
                                          </p:stCondLst>
                                        </p:cTn>
                                        <p:tgtEl>
                                          <p:spTgt spid="16"/>
                                        </p:tgtEl>
                                        <p:attrNameLst>
                                          <p:attrName>style.visibility</p:attrName>
                                        </p:attrNameLst>
                                      </p:cBhvr>
                                      <p:to>
                                        <p:strVal val="visible"/>
                                      </p:to>
                                    </p:set>
                                  </p:childTnLst>
                                </p:cTn>
                              </p:par>
                            </p:childTnLst>
                          </p:cTn>
                        </p:par>
                        <p:par>
                          <p:cTn id="13" fill="hold">
                            <p:stCondLst>
                              <p:cond delay="1050"/>
                            </p:stCondLst>
                            <p:childTnLst>
                              <p:par>
                                <p:cTn id="14" presetID="1" presetClass="entr" presetSubtype="0" fill="hold" nodeType="afterEffect">
                                  <p:stCondLst>
                                    <p:cond delay="0"/>
                                  </p:stCondLst>
                                  <p:childTnLst>
                                    <p:set>
                                      <p:cBhvr>
                                        <p:cTn id="15" dur="1" fill="hold">
                                          <p:stCondLst>
                                            <p:cond delay="3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EC1B-1F36-B15A-6A7D-5BB4ECE8CBE6}"/>
              </a:ext>
            </a:extLst>
          </p:cNvPr>
          <p:cNvSpPr>
            <a:spLocks noGrp="1"/>
          </p:cNvSpPr>
          <p:nvPr>
            <p:ph type="title"/>
          </p:nvPr>
        </p:nvSpPr>
        <p:spPr/>
        <p:txBody>
          <a:bodyPr/>
          <a:lstStyle/>
          <a:p>
            <a:r>
              <a:rPr lang="en-ZA" dirty="0"/>
              <a:t>Provincial enrolment trends (2012-2021)</a:t>
            </a:r>
          </a:p>
        </p:txBody>
      </p:sp>
      <p:sp>
        <p:nvSpPr>
          <p:cNvPr id="3" name="Rectangle 2">
            <a:extLst>
              <a:ext uri="{FF2B5EF4-FFF2-40B4-BE49-F238E27FC236}">
                <a16:creationId xmlns:a16="http://schemas.microsoft.com/office/drawing/2014/main" id="{81C16FEF-9D5A-5E57-0019-87008603BEF6}"/>
              </a:ext>
            </a:extLst>
          </p:cNvPr>
          <p:cNvSpPr/>
          <p:nvPr/>
        </p:nvSpPr>
        <p:spPr>
          <a:xfrm>
            <a:off x="1081132" y="6239303"/>
            <a:ext cx="10066175"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Enrolment numbers taken from School Realities-EMIS (2012 – 2021) released by the DBE, using total numbers for ordinary public and independent schools. </a:t>
            </a:r>
          </a:p>
        </p:txBody>
      </p:sp>
      <p:graphicFrame>
        <p:nvGraphicFramePr>
          <p:cNvPr id="17" name="Chart 16">
            <a:extLst>
              <a:ext uri="{FF2B5EF4-FFF2-40B4-BE49-F238E27FC236}">
                <a16:creationId xmlns:a16="http://schemas.microsoft.com/office/drawing/2014/main" id="{F69F15D7-1EE9-2AA5-972C-BA983B4931A2}"/>
              </a:ext>
            </a:extLst>
          </p:cNvPr>
          <p:cNvGraphicFramePr>
            <a:graphicFrameLocks/>
          </p:cNvGraphicFramePr>
          <p:nvPr>
            <p:extLst>
              <p:ext uri="{D42A27DB-BD31-4B8C-83A1-F6EECF244321}">
                <p14:modId xmlns:p14="http://schemas.microsoft.com/office/powerpoint/2010/main" val="4112047982"/>
              </p:ext>
            </p:extLst>
          </p:nvPr>
        </p:nvGraphicFramePr>
        <p:xfrm>
          <a:off x="610533" y="1690688"/>
          <a:ext cx="9461935" cy="460495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Rounded Corners 3">
            <a:extLst>
              <a:ext uri="{FF2B5EF4-FFF2-40B4-BE49-F238E27FC236}">
                <a16:creationId xmlns:a16="http://schemas.microsoft.com/office/drawing/2014/main" id="{C8C05AEC-3DF7-03A6-FF84-7FD83C39DF18}"/>
              </a:ext>
            </a:extLst>
          </p:cNvPr>
          <p:cNvSpPr/>
          <p:nvPr/>
        </p:nvSpPr>
        <p:spPr>
          <a:xfrm>
            <a:off x="9884229" y="1855060"/>
            <a:ext cx="2119085" cy="159024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75000"/>
                    <a:lumOff val="25000"/>
                  </a:schemeClr>
                </a:solidFill>
              </a:rPr>
              <a:t>Enrolment in Gauteng ordinary schools </a:t>
            </a:r>
          </a:p>
          <a:p>
            <a:pPr algn="ctr"/>
            <a:r>
              <a:rPr lang="en-ZA" sz="2800" b="1" dirty="0">
                <a:solidFill>
                  <a:schemeClr val="tx1">
                    <a:lumMod val="75000"/>
                    <a:lumOff val="25000"/>
                  </a:schemeClr>
                </a:solidFill>
              </a:rPr>
              <a:t>grew by 24% </a:t>
            </a:r>
          </a:p>
          <a:p>
            <a:pPr algn="ctr"/>
            <a:r>
              <a:rPr lang="en-ZA" b="1" dirty="0">
                <a:solidFill>
                  <a:schemeClr val="tx1">
                    <a:lumMod val="75000"/>
                    <a:lumOff val="25000"/>
                  </a:schemeClr>
                </a:solidFill>
              </a:rPr>
              <a:t>from 2012 to 2021</a:t>
            </a:r>
          </a:p>
        </p:txBody>
      </p:sp>
      <p:sp>
        <p:nvSpPr>
          <p:cNvPr id="5" name="Oval 4">
            <a:extLst>
              <a:ext uri="{FF2B5EF4-FFF2-40B4-BE49-F238E27FC236}">
                <a16:creationId xmlns:a16="http://schemas.microsoft.com/office/drawing/2014/main" id="{B2FCB2E2-89B9-9060-F072-18E0DB2C632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Tree>
    <p:extLst>
      <p:ext uri="{BB962C8B-B14F-4D97-AF65-F5344CB8AC3E}">
        <p14:creationId xmlns:p14="http://schemas.microsoft.com/office/powerpoint/2010/main" val="4247933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7C4876-934A-2165-A31F-9AC9EED3CCAA}"/>
              </a:ext>
            </a:extLst>
          </p:cNvPr>
          <p:cNvPicPr>
            <a:picLocks noChangeAspect="1"/>
          </p:cNvPicPr>
          <p:nvPr/>
        </p:nvPicPr>
        <p:blipFill>
          <a:blip r:embed="rId2"/>
          <a:stretch>
            <a:fillRect/>
          </a:stretch>
        </p:blipFill>
        <p:spPr>
          <a:xfrm>
            <a:off x="4675856" y="1079619"/>
            <a:ext cx="6538527" cy="4663844"/>
          </a:xfrm>
          <a:prstGeom prst="rect">
            <a:avLst/>
          </a:prstGeom>
        </p:spPr>
      </p:pic>
      <p:sp>
        <p:nvSpPr>
          <p:cNvPr id="2" name="Title 1">
            <a:extLst>
              <a:ext uri="{FF2B5EF4-FFF2-40B4-BE49-F238E27FC236}">
                <a16:creationId xmlns:a16="http://schemas.microsoft.com/office/drawing/2014/main" id="{8BA03026-1364-CA83-7C36-8C57D6B6651D}"/>
              </a:ext>
            </a:extLst>
          </p:cNvPr>
          <p:cNvSpPr>
            <a:spLocks noGrp="1"/>
          </p:cNvSpPr>
          <p:nvPr>
            <p:ph type="title"/>
          </p:nvPr>
        </p:nvSpPr>
        <p:spPr/>
        <p:txBody>
          <a:bodyPr/>
          <a:lstStyle/>
          <a:p>
            <a:r>
              <a:rPr lang="en-ZA" sz="4200" dirty="0"/>
              <a:t>Correlation between population and enrolment growth</a:t>
            </a:r>
            <a:br>
              <a:rPr lang="en-ZA" sz="4200" dirty="0"/>
            </a:br>
            <a:r>
              <a:rPr lang="en-ZA" sz="4200" dirty="0"/>
              <a:t>(2012-2021)</a:t>
            </a:r>
          </a:p>
        </p:txBody>
      </p:sp>
      <p:sp>
        <p:nvSpPr>
          <p:cNvPr id="11" name="Rectangle 10">
            <a:extLst>
              <a:ext uri="{FF2B5EF4-FFF2-40B4-BE49-F238E27FC236}">
                <a16:creationId xmlns:a16="http://schemas.microsoft.com/office/drawing/2014/main" id="{B52BCF8C-8E64-E05B-5DDD-E435934DE228}"/>
              </a:ext>
            </a:extLst>
          </p:cNvPr>
          <p:cNvSpPr/>
          <p:nvPr/>
        </p:nvSpPr>
        <p:spPr>
          <a:xfrm>
            <a:off x="4595294" y="6084558"/>
            <a:ext cx="6996484"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 specific data V4.5 for school-aged population (Ages 7-18) estimates and enrolment taken from School Realities-EMIS (2012 – 2021) released by the DBE, for numbers on ordinary public and independent schools (</a:t>
            </a:r>
            <a:r>
              <a:rPr lang="en-US" sz="1100" dirty="0">
                <a:hlinkClick r:id="rId3"/>
              </a:rPr>
              <a:t>Statistical Publications (education.gov.za)</a:t>
            </a:r>
            <a:r>
              <a:rPr lang="en-US" sz="1100" dirty="0"/>
              <a:t>)</a:t>
            </a:r>
            <a:endParaRPr lang="en-ZA" sz="1100" i="1" dirty="0"/>
          </a:p>
        </p:txBody>
      </p:sp>
      <p:sp>
        <p:nvSpPr>
          <p:cNvPr id="4" name="Rectangle: Rounded Corners 3">
            <a:extLst>
              <a:ext uri="{FF2B5EF4-FFF2-40B4-BE49-F238E27FC236}">
                <a16:creationId xmlns:a16="http://schemas.microsoft.com/office/drawing/2014/main" id="{B55021AE-E19A-BBC0-C45B-225D5273230E}"/>
              </a:ext>
            </a:extLst>
          </p:cNvPr>
          <p:cNvSpPr/>
          <p:nvPr/>
        </p:nvSpPr>
        <p:spPr>
          <a:xfrm>
            <a:off x="5449427" y="1695018"/>
            <a:ext cx="1472963" cy="282077"/>
          </a:xfrm>
          <a:prstGeom prst="roundRect">
            <a:avLst/>
          </a:prstGeom>
          <a:solidFill>
            <a:schemeClr val="bg1">
              <a:lumMod val="9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solidFill>
                  <a:sysClr val="windowText" lastClr="000000"/>
                </a:solidFill>
              </a:rPr>
              <a:t>R</a:t>
            </a:r>
            <a:r>
              <a:rPr lang="en-ZA" sz="1600" baseline="30000" dirty="0">
                <a:solidFill>
                  <a:sysClr val="windowText" lastClr="000000"/>
                </a:solidFill>
              </a:rPr>
              <a:t>2</a:t>
            </a:r>
            <a:r>
              <a:rPr lang="en-ZA" sz="1600" dirty="0">
                <a:solidFill>
                  <a:sysClr val="windowText" lastClr="000000"/>
                </a:solidFill>
              </a:rPr>
              <a:t> =  0.9025</a:t>
            </a:r>
          </a:p>
        </p:txBody>
      </p:sp>
      <p:sp>
        <p:nvSpPr>
          <p:cNvPr id="18" name="Rectangle 17">
            <a:extLst>
              <a:ext uri="{FF2B5EF4-FFF2-40B4-BE49-F238E27FC236}">
                <a16:creationId xmlns:a16="http://schemas.microsoft.com/office/drawing/2014/main" id="{44E12848-585C-0E99-0306-FFB2CFE29768}"/>
              </a:ext>
            </a:extLst>
          </p:cNvPr>
          <p:cNvSpPr/>
          <p:nvPr/>
        </p:nvSpPr>
        <p:spPr>
          <a:xfrm>
            <a:off x="5370286" y="5021943"/>
            <a:ext cx="580571" cy="19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bg1">
                    <a:lumMod val="65000"/>
                  </a:schemeClr>
                </a:solidFill>
              </a:rPr>
              <a:t>45˚</a:t>
            </a:r>
          </a:p>
        </p:txBody>
      </p:sp>
      <p:sp>
        <p:nvSpPr>
          <p:cNvPr id="19" name="Arc 18">
            <a:extLst>
              <a:ext uri="{FF2B5EF4-FFF2-40B4-BE49-F238E27FC236}">
                <a16:creationId xmlns:a16="http://schemas.microsoft.com/office/drawing/2014/main" id="{36AFFF74-6B1D-7747-0329-DD9A515646E6}"/>
              </a:ext>
            </a:extLst>
          </p:cNvPr>
          <p:cNvSpPr/>
          <p:nvPr/>
        </p:nvSpPr>
        <p:spPr>
          <a:xfrm>
            <a:off x="4963885" y="4738914"/>
            <a:ext cx="957941" cy="938896"/>
          </a:xfrm>
          <a:prstGeom prst="arc">
            <a:avLst>
              <a:gd name="adj1" fmla="val 18884976"/>
              <a:gd name="adj2" fmla="val 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AB9D620C-7695-ED0D-B02F-0168DED23093}"/>
              </a:ext>
            </a:extLst>
          </p:cNvPr>
          <p:cNvSpPr/>
          <p:nvPr/>
        </p:nvSpPr>
        <p:spPr>
          <a:xfrm>
            <a:off x="8461829" y="3894688"/>
            <a:ext cx="2891969" cy="105652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75000"/>
                    <a:lumOff val="25000"/>
                  </a:schemeClr>
                </a:solidFill>
              </a:rPr>
              <a:t>Strong positive correlation between population and enrolment growth between 2012 and 2021</a:t>
            </a:r>
          </a:p>
        </p:txBody>
      </p:sp>
      <p:sp>
        <p:nvSpPr>
          <p:cNvPr id="5" name="Oval 4">
            <a:extLst>
              <a:ext uri="{FF2B5EF4-FFF2-40B4-BE49-F238E27FC236}">
                <a16:creationId xmlns:a16="http://schemas.microsoft.com/office/drawing/2014/main" id="{DB0EACEB-8860-D9DF-2702-050ADC3803A5}"/>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Tree>
    <p:extLst>
      <p:ext uri="{BB962C8B-B14F-4D97-AF65-F5344CB8AC3E}">
        <p14:creationId xmlns:p14="http://schemas.microsoft.com/office/powerpoint/2010/main" val="394876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2" name="Rectangle 1">
            <a:extLst>
              <a:ext uri="{FF2B5EF4-FFF2-40B4-BE49-F238E27FC236}">
                <a16:creationId xmlns:a16="http://schemas.microsoft.com/office/drawing/2014/main" id="{31BDA1C7-95A1-26A7-9B6E-9F2BBAE79282}"/>
              </a:ext>
            </a:extLst>
          </p:cNvPr>
          <p:cNvSpPr/>
          <p:nvPr/>
        </p:nvSpPr>
        <p:spPr>
          <a:xfrm>
            <a:off x="533400" y="0"/>
            <a:ext cx="4878049" cy="6858000"/>
          </a:xfrm>
          <a:prstGeom prst="rect">
            <a:avLst/>
          </a:prstGeom>
          <a:solidFill>
            <a:srgbClr val="55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9" name="Google Shape;179;g255562ac931_0_45"/>
          <p:cNvSpPr txBox="1">
            <a:spLocks noGrp="1"/>
          </p:cNvSpPr>
          <p:nvPr>
            <p:ph type="title"/>
          </p:nvPr>
        </p:nvSpPr>
        <p:spPr>
          <a:xfrm>
            <a:off x="548640" y="792488"/>
            <a:ext cx="3032760" cy="78148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Objective</a:t>
            </a:r>
          </a:p>
        </p:txBody>
      </p:sp>
      <p:sp>
        <p:nvSpPr>
          <p:cNvPr id="180" name="Google Shape;180;g255562ac931_0_45"/>
          <p:cNvSpPr txBox="1"/>
          <p:nvPr/>
        </p:nvSpPr>
        <p:spPr>
          <a:xfrm>
            <a:off x="548640" y="1715353"/>
            <a:ext cx="4383124" cy="4062620"/>
          </a:xfrm>
          <a:prstGeom prst="rect">
            <a:avLst/>
          </a:prstGeom>
          <a:noFill/>
          <a:ln>
            <a:noFill/>
          </a:ln>
        </p:spPr>
        <p:txBody>
          <a:bodyPr spcFirstLastPara="1" wrap="square" lIns="91425" tIns="91425" rIns="91425" bIns="91425" anchor="t" anchorCtr="0">
            <a:spAutoFit/>
          </a:bodyPr>
          <a:lstStyle/>
          <a:p>
            <a:pPr marL="63500" lvl="0" algn="l" rtl="0">
              <a:spcBef>
                <a:spcPts val="0"/>
              </a:spcBef>
              <a:spcAft>
                <a:spcPts val="0"/>
              </a:spcAft>
              <a:buSzPts val="2600"/>
            </a:pPr>
            <a:r>
              <a:rPr lang="en-US" sz="2800" dirty="0">
                <a:solidFill>
                  <a:schemeClr val="bg1"/>
                </a:solidFill>
                <a:latin typeface="Calibri"/>
                <a:ea typeface="Calibri"/>
                <a:cs typeface="Calibri"/>
                <a:sym typeface="Calibri"/>
              </a:rPr>
              <a:t>In each province, there are differences in the age profile of teachers, the expected growth of the school-going population and expected teacher attrition (resignations and retirements). </a:t>
            </a:r>
          </a:p>
          <a:p>
            <a:pPr marL="0" lvl="0" indent="0" algn="l" rtl="0">
              <a:spcBef>
                <a:spcPts val="0"/>
              </a:spcBef>
              <a:spcAft>
                <a:spcPts val="0"/>
              </a:spcAft>
              <a:buNone/>
            </a:pPr>
            <a:endParaRPr sz="2800" dirty="0">
              <a:solidFill>
                <a:schemeClr val="bg1"/>
              </a:solidFill>
              <a:latin typeface="Calibri"/>
              <a:ea typeface="Calibri"/>
              <a:cs typeface="Calibri"/>
              <a:sym typeface="Calibri"/>
            </a:endParaRPr>
          </a:p>
        </p:txBody>
      </p:sp>
      <p:sp>
        <p:nvSpPr>
          <p:cNvPr id="181" name="Google Shape;181;g255562ac931_0_45"/>
          <p:cNvSpPr/>
          <p:nvPr/>
        </p:nvSpPr>
        <p:spPr>
          <a:xfrm>
            <a:off x="5839340" y="792487"/>
            <a:ext cx="5819260" cy="5473401"/>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chemeClr val="tx1"/>
                </a:solidFill>
                <a:latin typeface="Calibri"/>
                <a:ea typeface="Calibri"/>
                <a:cs typeface="Calibri"/>
                <a:sym typeface="Calibri"/>
              </a:rPr>
              <a:t>In this presentation, we will….</a:t>
            </a: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r>
              <a:rPr lang="en-US" sz="3200" dirty="0">
                <a:solidFill>
                  <a:schemeClr val="tx1"/>
                </a:solidFill>
                <a:latin typeface="Calibri"/>
                <a:ea typeface="Calibri"/>
                <a:cs typeface="Calibri"/>
                <a:sym typeface="Calibri"/>
              </a:rPr>
              <a:t>	Outline the </a:t>
            </a:r>
          </a:p>
          <a:p>
            <a:pPr marL="0" lvl="0" indent="0" rtl="0">
              <a:spcBef>
                <a:spcPts val="0"/>
              </a:spcBef>
              <a:spcAft>
                <a:spcPts val="0"/>
              </a:spcAft>
              <a:buNone/>
            </a:pPr>
            <a:r>
              <a:rPr lang="en-US" sz="3200" dirty="0">
                <a:solidFill>
                  <a:schemeClr val="tx1"/>
                </a:solidFill>
                <a:latin typeface="Calibri"/>
                <a:ea typeface="Calibri"/>
                <a:cs typeface="Calibri"/>
                <a:sym typeface="Calibri"/>
              </a:rPr>
              <a:t>	National picture</a:t>
            </a:r>
          </a:p>
          <a:p>
            <a:pPr marL="0" lvl="0" indent="0" rtl="0">
              <a:spcBef>
                <a:spcPts val="0"/>
              </a:spcBef>
              <a:spcAft>
                <a:spcPts val="0"/>
              </a:spcAft>
              <a:buNone/>
            </a:pPr>
            <a:r>
              <a:rPr lang="en-US" sz="3200" dirty="0">
                <a:solidFill>
                  <a:schemeClr val="tx1"/>
                </a:solidFill>
                <a:latin typeface="Calibri"/>
                <a:ea typeface="Calibri"/>
                <a:cs typeface="Calibri"/>
                <a:sym typeface="Calibri"/>
              </a:rPr>
              <a:t>	</a:t>
            </a:r>
          </a:p>
          <a:p>
            <a:r>
              <a:rPr lang="en-US" sz="3200" dirty="0">
                <a:solidFill>
                  <a:schemeClr val="tx1"/>
                </a:solidFill>
                <a:latin typeface="Calibri"/>
                <a:ea typeface="Calibri"/>
                <a:cs typeface="Calibri"/>
                <a:sym typeface="Calibri"/>
              </a:rPr>
              <a:t>	Highlight aspects of </a:t>
            </a:r>
          </a:p>
          <a:p>
            <a:r>
              <a:rPr lang="en-US" sz="3200" dirty="0">
                <a:solidFill>
                  <a:schemeClr val="tx1"/>
                </a:solidFill>
                <a:latin typeface="Calibri"/>
                <a:ea typeface="Calibri"/>
                <a:cs typeface="Calibri"/>
                <a:sym typeface="Calibri"/>
              </a:rPr>
              <a:t>	the situation in Gauteng</a:t>
            </a:r>
          </a:p>
          <a:p>
            <a:endParaRPr lang="en-US" sz="3200" dirty="0">
              <a:solidFill>
                <a:schemeClr val="tx1"/>
              </a:solidFill>
              <a:latin typeface="Calibri"/>
              <a:ea typeface="Calibri"/>
              <a:cs typeface="Calibri"/>
              <a:sym typeface="Calibri"/>
            </a:endParaRPr>
          </a:p>
          <a:p>
            <a:r>
              <a:rPr lang="en-US" sz="3200" dirty="0">
                <a:solidFill>
                  <a:schemeClr val="tx1"/>
                </a:solidFill>
                <a:latin typeface="Calibri"/>
                <a:ea typeface="Calibri"/>
                <a:cs typeface="Calibri"/>
                <a:sym typeface="Calibri"/>
              </a:rPr>
              <a:t>	Present some insights </a:t>
            </a:r>
            <a:r>
              <a:rPr lang="en-US" sz="3200">
                <a:solidFill>
                  <a:schemeClr val="tx1"/>
                </a:solidFill>
                <a:latin typeface="Calibri"/>
                <a:ea typeface="Calibri"/>
                <a:cs typeface="Calibri"/>
                <a:sym typeface="Calibri"/>
              </a:rPr>
              <a:t>for 	Gauteng from </a:t>
            </a:r>
            <a:r>
              <a:rPr lang="en-US" sz="3200" dirty="0">
                <a:solidFill>
                  <a:schemeClr val="tx1"/>
                </a:solidFill>
                <a:latin typeface="Calibri"/>
                <a:ea typeface="Calibri"/>
                <a:cs typeface="Calibri"/>
                <a:sym typeface="Calibri"/>
              </a:rPr>
              <a:t>SA-SAMS</a:t>
            </a: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a:p>
            <a:pPr marL="0" lvl="0" indent="0" rtl="0">
              <a:spcBef>
                <a:spcPts val="0"/>
              </a:spcBef>
              <a:spcAft>
                <a:spcPts val="0"/>
              </a:spcAft>
              <a:buNone/>
            </a:pPr>
            <a:endParaRPr lang="en-US" sz="3600" dirty="0">
              <a:solidFill>
                <a:schemeClr val="tx1"/>
              </a:solidFill>
              <a:latin typeface="Calibri"/>
              <a:ea typeface="Calibri"/>
              <a:cs typeface="Calibri"/>
              <a:sym typeface="Calibri"/>
            </a:endParaRPr>
          </a:p>
        </p:txBody>
      </p:sp>
      <p:sp>
        <p:nvSpPr>
          <p:cNvPr id="3" name="Arrow: Chevron 2">
            <a:extLst>
              <a:ext uri="{FF2B5EF4-FFF2-40B4-BE49-F238E27FC236}">
                <a16:creationId xmlns:a16="http://schemas.microsoft.com/office/drawing/2014/main" id="{2C68CBC0-9190-4FB2-51D3-3EF0A9E8D631}"/>
              </a:ext>
            </a:extLst>
          </p:cNvPr>
          <p:cNvSpPr/>
          <p:nvPr/>
        </p:nvSpPr>
        <p:spPr>
          <a:xfrm>
            <a:off x="6096000" y="2236561"/>
            <a:ext cx="484632" cy="484632"/>
          </a:xfrm>
          <a:prstGeom prst="chevron">
            <a:avLst/>
          </a:prstGeom>
          <a:solidFill>
            <a:srgbClr val="55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4" name="Arrow: Chevron 3">
            <a:extLst>
              <a:ext uri="{FF2B5EF4-FFF2-40B4-BE49-F238E27FC236}">
                <a16:creationId xmlns:a16="http://schemas.microsoft.com/office/drawing/2014/main" id="{E9A8CEFD-CBBD-39A7-4AE1-E3E6978A147F}"/>
              </a:ext>
            </a:extLst>
          </p:cNvPr>
          <p:cNvSpPr/>
          <p:nvPr/>
        </p:nvSpPr>
        <p:spPr>
          <a:xfrm>
            <a:off x="6096000" y="3747337"/>
            <a:ext cx="484632" cy="484632"/>
          </a:xfrm>
          <a:prstGeom prst="chevron">
            <a:avLst/>
          </a:prstGeom>
          <a:solidFill>
            <a:srgbClr val="55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5" name="Arrow: Chevron 4">
            <a:extLst>
              <a:ext uri="{FF2B5EF4-FFF2-40B4-BE49-F238E27FC236}">
                <a16:creationId xmlns:a16="http://schemas.microsoft.com/office/drawing/2014/main" id="{62FE444F-32CC-5BA1-3149-E50E732AD922}"/>
              </a:ext>
            </a:extLst>
          </p:cNvPr>
          <p:cNvSpPr/>
          <p:nvPr/>
        </p:nvSpPr>
        <p:spPr>
          <a:xfrm>
            <a:off x="6096000" y="5191411"/>
            <a:ext cx="484632" cy="484632"/>
          </a:xfrm>
          <a:prstGeom prst="chevron">
            <a:avLst/>
          </a:prstGeom>
          <a:solidFill>
            <a:srgbClr val="55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200" y="365125"/>
            <a:ext cx="11003280" cy="1325563"/>
          </a:xfrm>
        </p:spPr>
        <p:txBody>
          <a:bodyPr>
            <a:normAutofit/>
          </a:bodyPr>
          <a:lstStyle/>
          <a:p>
            <a:r>
              <a:rPr lang="en-US" dirty="0"/>
              <a:t>Projected growth in school-aged population</a:t>
            </a:r>
          </a:p>
        </p:txBody>
      </p:sp>
      <p:sp>
        <p:nvSpPr>
          <p:cNvPr id="6" name="Oval 5">
            <a:extLst>
              <a:ext uri="{FF2B5EF4-FFF2-40B4-BE49-F238E27FC236}">
                <a16:creationId xmlns:a16="http://schemas.microsoft.com/office/drawing/2014/main" id="{E5236989-484F-028B-4CE4-C000C37C0F4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graphicFrame>
        <p:nvGraphicFramePr>
          <p:cNvPr id="16" name="Chart 15">
            <a:extLst>
              <a:ext uri="{FF2B5EF4-FFF2-40B4-BE49-F238E27FC236}">
                <a16:creationId xmlns:a16="http://schemas.microsoft.com/office/drawing/2014/main" id="{10399120-2460-26AA-805D-D170853E30A2}"/>
              </a:ext>
            </a:extLst>
          </p:cNvPr>
          <p:cNvGraphicFramePr>
            <a:graphicFrameLocks/>
          </p:cNvGraphicFramePr>
          <p:nvPr>
            <p:extLst>
              <p:ext uri="{D42A27DB-BD31-4B8C-83A1-F6EECF244321}">
                <p14:modId xmlns:p14="http://schemas.microsoft.com/office/powerpoint/2010/main" val="1124823598"/>
              </p:ext>
            </p:extLst>
          </p:nvPr>
        </p:nvGraphicFramePr>
        <p:xfrm>
          <a:off x="838201" y="2364917"/>
          <a:ext cx="10667999" cy="329870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18038009-28E3-2F21-7DDC-EDD61BF087C0}"/>
              </a:ext>
            </a:extLst>
          </p:cNvPr>
          <p:cNvSpPr/>
          <p:nvPr/>
        </p:nvSpPr>
        <p:spPr>
          <a:xfrm>
            <a:off x="631709" y="6395895"/>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age-specific estimates from the model V4.5 for children aged 7-18 by province</a:t>
            </a:r>
          </a:p>
        </p:txBody>
      </p:sp>
      <p:sp>
        <p:nvSpPr>
          <p:cNvPr id="10" name="Rectangle 9">
            <a:extLst>
              <a:ext uri="{FF2B5EF4-FFF2-40B4-BE49-F238E27FC236}">
                <a16:creationId xmlns:a16="http://schemas.microsoft.com/office/drawing/2014/main" id="{507D2F9B-E8FF-A8F0-56D3-2690A06B3FF0}"/>
              </a:ext>
            </a:extLst>
          </p:cNvPr>
          <p:cNvSpPr/>
          <p:nvPr/>
        </p:nvSpPr>
        <p:spPr>
          <a:xfrm>
            <a:off x="631708" y="6189166"/>
            <a:ext cx="10309108" cy="20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i="1" dirty="0">
                <a:solidFill>
                  <a:schemeClr val="tx1">
                    <a:lumMod val="50000"/>
                    <a:lumOff val="50000"/>
                  </a:schemeClr>
                </a:solidFill>
              </a:rPr>
              <a:t>Note: Period 2021 </a:t>
            </a:r>
            <a:r>
              <a:rPr lang="en-US" sz="1400" i="1" dirty="0">
                <a:solidFill>
                  <a:schemeClr val="tx1">
                    <a:lumMod val="50000"/>
                    <a:lumOff val="50000"/>
                  </a:schemeClr>
                </a:solidFill>
              </a:rPr>
              <a:t>–</a:t>
            </a:r>
            <a:r>
              <a:rPr lang="en-ZA" sz="1400" i="1" dirty="0">
                <a:solidFill>
                  <a:schemeClr val="tx1">
                    <a:lumMod val="50000"/>
                    <a:lumOff val="50000"/>
                  </a:schemeClr>
                </a:solidFill>
              </a:rPr>
              <a:t> 2030 is the same timeframe, nine years, as 2012 </a:t>
            </a:r>
            <a:r>
              <a:rPr lang="en-US" sz="1400" i="1" dirty="0">
                <a:solidFill>
                  <a:schemeClr val="tx1">
                    <a:lumMod val="50000"/>
                    <a:lumOff val="50000"/>
                  </a:schemeClr>
                </a:solidFill>
              </a:rPr>
              <a:t>–</a:t>
            </a:r>
            <a:r>
              <a:rPr lang="en-ZA" sz="1400" i="1" dirty="0">
                <a:solidFill>
                  <a:schemeClr val="tx1">
                    <a:lumMod val="50000"/>
                    <a:lumOff val="50000"/>
                  </a:schemeClr>
                </a:solidFill>
              </a:rPr>
              <a:t> 2021. </a:t>
            </a:r>
          </a:p>
        </p:txBody>
      </p:sp>
      <p:cxnSp>
        <p:nvCxnSpPr>
          <p:cNvPr id="25" name="Straight Connector 24">
            <a:extLst>
              <a:ext uri="{FF2B5EF4-FFF2-40B4-BE49-F238E27FC236}">
                <a16:creationId xmlns:a16="http://schemas.microsoft.com/office/drawing/2014/main" id="{FADDA078-DD9D-047E-4037-D6516EC09634}"/>
              </a:ext>
            </a:extLst>
          </p:cNvPr>
          <p:cNvCxnSpPr>
            <a:cxnSpLocks/>
          </p:cNvCxnSpPr>
          <p:nvPr/>
        </p:nvCxnSpPr>
        <p:spPr>
          <a:xfrm>
            <a:off x="10371507"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2804551-0ACE-FFE3-23C9-CFA2DF5931E3}"/>
              </a:ext>
            </a:extLst>
          </p:cNvPr>
          <p:cNvCxnSpPr>
            <a:cxnSpLocks/>
          </p:cNvCxnSpPr>
          <p:nvPr/>
        </p:nvCxnSpPr>
        <p:spPr>
          <a:xfrm>
            <a:off x="10371507"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7" name="Rectangle: Rounded Corners 26">
            <a:extLst>
              <a:ext uri="{FF2B5EF4-FFF2-40B4-BE49-F238E27FC236}">
                <a16:creationId xmlns:a16="http://schemas.microsoft.com/office/drawing/2014/main" id="{2AF8D97F-C66E-7912-9752-C614AD0C6ED2}"/>
              </a:ext>
            </a:extLst>
          </p:cNvPr>
          <p:cNvSpPr/>
          <p:nvPr/>
        </p:nvSpPr>
        <p:spPr>
          <a:xfrm>
            <a:off x="6370841" y="1675449"/>
            <a:ext cx="4000666" cy="127596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solidFill>
                  <a:schemeClr val="tx1">
                    <a:lumMod val="75000"/>
                    <a:lumOff val="25000"/>
                  </a:schemeClr>
                </a:solidFill>
              </a:rPr>
              <a:t>Population of children aged 7-18 in Gauteng is expected to grow by </a:t>
            </a:r>
          </a:p>
          <a:p>
            <a:r>
              <a:rPr lang="en-ZA" sz="2400" b="1" dirty="0">
                <a:solidFill>
                  <a:schemeClr val="tx1">
                    <a:lumMod val="75000"/>
                    <a:lumOff val="25000"/>
                  </a:schemeClr>
                </a:solidFill>
              </a:rPr>
              <a:t>27% </a:t>
            </a:r>
            <a:r>
              <a:rPr lang="en-ZA" b="1" dirty="0">
                <a:solidFill>
                  <a:schemeClr val="tx1">
                    <a:lumMod val="75000"/>
                    <a:lumOff val="25000"/>
                  </a:schemeClr>
                </a:solidFill>
              </a:rPr>
              <a:t>from 2021 to 2030</a:t>
            </a:r>
          </a:p>
        </p:txBody>
      </p:sp>
    </p:spTree>
    <p:extLst>
      <p:ext uri="{BB962C8B-B14F-4D97-AF65-F5344CB8AC3E}">
        <p14:creationId xmlns:p14="http://schemas.microsoft.com/office/powerpoint/2010/main" val="3863681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normAutofit/>
          </a:bodyPr>
          <a:lstStyle/>
          <a:p>
            <a:r>
              <a:rPr lang="en-US" dirty="0"/>
              <a:t>School aged-population estimates to 2030</a:t>
            </a:r>
          </a:p>
        </p:txBody>
      </p:sp>
      <p:sp>
        <p:nvSpPr>
          <p:cNvPr id="5" name="Arrow: Chevron 4">
            <a:extLst>
              <a:ext uri="{FF2B5EF4-FFF2-40B4-BE49-F238E27FC236}">
                <a16:creationId xmlns:a16="http://schemas.microsoft.com/office/drawing/2014/main" id="{F029C403-4A27-979A-39CA-F5820F25CEC4}"/>
              </a:ext>
            </a:extLst>
          </p:cNvPr>
          <p:cNvSpPr/>
          <p:nvPr/>
        </p:nvSpPr>
        <p:spPr>
          <a:xfrm>
            <a:off x="6532171" y="2287502"/>
            <a:ext cx="228600" cy="3383280"/>
          </a:xfrm>
          <a:prstGeom prst="chevron">
            <a:avLst>
              <a:gd name="adj" fmla="val 87736"/>
            </a:avLst>
          </a:prstGeom>
          <a:solidFill>
            <a:schemeClr val="bg1">
              <a:lumMod val="7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ZA">
              <a:solidFill>
                <a:schemeClr val="tx1"/>
              </a:solidFill>
            </a:endParaRPr>
          </a:p>
        </p:txBody>
      </p:sp>
      <p:graphicFrame>
        <p:nvGraphicFramePr>
          <p:cNvPr id="4" name="Table 3">
            <a:extLst>
              <a:ext uri="{FF2B5EF4-FFF2-40B4-BE49-F238E27FC236}">
                <a16:creationId xmlns:a16="http://schemas.microsoft.com/office/drawing/2014/main" id="{14D25E11-A4DF-506A-C876-24845AF1EDAF}"/>
              </a:ext>
            </a:extLst>
          </p:cNvPr>
          <p:cNvGraphicFramePr>
            <a:graphicFrameLocks noGrp="1"/>
          </p:cNvGraphicFramePr>
          <p:nvPr>
            <p:extLst>
              <p:ext uri="{D42A27DB-BD31-4B8C-83A1-F6EECF244321}">
                <p14:modId xmlns:p14="http://schemas.microsoft.com/office/powerpoint/2010/main" val="3295017729"/>
              </p:ext>
            </p:extLst>
          </p:nvPr>
        </p:nvGraphicFramePr>
        <p:xfrm>
          <a:off x="675251" y="2303392"/>
          <a:ext cx="5556738" cy="3620755"/>
        </p:xfrm>
        <a:graphic>
          <a:graphicData uri="http://schemas.openxmlformats.org/drawingml/2006/table">
            <a:tbl>
              <a:tblPr>
                <a:tableStyleId>{2D5ABB26-0587-4C30-8999-92F81FD0307C}</a:tableStyleId>
              </a:tblPr>
              <a:tblGrid>
                <a:gridCol w="808797">
                  <a:extLst>
                    <a:ext uri="{9D8B030D-6E8A-4147-A177-3AD203B41FA5}">
                      <a16:colId xmlns:a16="http://schemas.microsoft.com/office/drawing/2014/main" val="516863382"/>
                    </a:ext>
                  </a:extLst>
                </a:gridCol>
                <a:gridCol w="1037060">
                  <a:extLst>
                    <a:ext uri="{9D8B030D-6E8A-4147-A177-3AD203B41FA5}">
                      <a16:colId xmlns:a16="http://schemas.microsoft.com/office/drawing/2014/main" val="1585661228"/>
                    </a:ext>
                  </a:extLst>
                </a:gridCol>
                <a:gridCol w="1037060">
                  <a:extLst>
                    <a:ext uri="{9D8B030D-6E8A-4147-A177-3AD203B41FA5}">
                      <a16:colId xmlns:a16="http://schemas.microsoft.com/office/drawing/2014/main" val="1907150568"/>
                    </a:ext>
                  </a:extLst>
                </a:gridCol>
                <a:gridCol w="1037060">
                  <a:extLst>
                    <a:ext uri="{9D8B030D-6E8A-4147-A177-3AD203B41FA5}">
                      <a16:colId xmlns:a16="http://schemas.microsoft.com/office/drawing/2014/main" val="2642870464"/>
                    </a:ext>
                  </a:extLst>
                </a:gridCol>
                <a:gridCol w="151297">
                  <a:extLst>
                    <a:ext uri="{9D8B030D-6E8A-4147-A177-3AD203B41FA5}">
                      <a16:colId xmlns:a16="http://schemas.microsoft.com/office/drawing/2014/main" val="2582826377"/>
                    </a:ext>
                  </a:extLst>
                </a:gridCol>
                <a:gridCol w="742732">
                  <a:extLst>
                    <a:ext uri="{9D8B030D-6E8A-4147-A177-3AD203B41FA5}">
                      <a16:colId xmlns:a16="http://schemas.microsoft.com/office/drawing/2014/main" val="998109714"/>
                    </a:ext>
                  </a:extLst>
                </a:gridCol>
                <a:gridCol w="742732">
                  <a:extLst>
                    <a:ext uri="{9D8B030D-6E8A-4147-A177-3AD203B41FA5}">
                      <a16:colId xmlns:a16="http://schemas.microsoft.com/office/drawing/2014/main" val="615981784"/>
                    </a:ext>
                  </a:extLst>
                </a:gridCol>
              </a:tblGrid>
              <a:tr h="298258">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600" b="1" u="none" strike="noStrike" dirty="0">
                          <a:effectLst/>
                        </a:rPr>
                        <a:t>Number of children Aged 7-18</a:t>
                      </a:r>
                      <a:endParaRPr lang="en-US" sz="16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b"/>
                      <a:r>
                        <a:rPr lang="en-US" sz="1600" b="1" u="none" strike="noStrike" dirty="0">
                          <a:effectLst/>
                        </a:rPr>
                        <a:t>Growth </a:t>
                      </a:r>
                    </a:p>
                    <a:p>
                      <a:pPr algn="ctr" fontAlgn="b"/>
                      <a:r>
                        <a:rPr lang="en-US" sz="1600" b="0" u="none" strike="noStrike" dirty="0">
                          <a:effectLst/>
                        </a:rPr>
                        <a:t>'12-21</a:t>
                      </a:r>
                      <a:endParaRPr lang="en-US" sz="16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rowSpan="2">
                  <a:txBody>
                    <a:bodyPr/>
                    <a:lstStyle/>
                    <a:p>
                      <a:pPr algn="ctr" fontAlgn="b"/>
                      <a:r>
                        <a:rPr lang="en-US" sz="1600" b="1" u="none" strike="noStrike" dirty="0">
                          <a:effectLst/>
                        </a:rPr>
                        <a:t>Growth </a:t>
                      </a:r>
                    </a:p>
                    <a:p>
                      <a:pPr algn="ctr" fontAlgn="b"/>
                      <a:r>
                        <a:rPr lang="en-US" sz="1600" b="0" u="none" strike="noStrike" dirty="0">
                          <a:effectLst/>
                        </a:rPr>
                        <a:t>'21-30</a:t>
                      </a:r>
                      <a:endParaRPr lang="en-US" sz="16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549625"/>
                  </a:ext>
                </a:extLst>
              </a:tr>
              <a:tr h="0">
                <a:tc>
                  <a:txBody>
                    <a:bodyPr/>
                    <a:lstStyle/>
                    <a:p>
                      <a:pPr algn="l" fontAlgn="b"/>
                      <a:r>
                        <a:rPr lang="en-US" sz="1600" b="1" u="none" strike="noStrike" dirty="0">
                          <a:effectLst/>
                        </a:rPr>
                        <a:t>Province</a:t>
                      </a:r>
                      <a:endParaRPr lang="en-US" sz="16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2012</a:t>
                      </a:r>
                      <a:endParaRPr lang="en-US"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2021</a:t>
                      </a:r>
                      <a:endParaRPr lang="en-US"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2030E</a:t>
                      </a:r>
                      <a:endParaRPr lang="en-US" sz="16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pPr algn="ctr" fontAlgn="b"/>
                      <a:r>
                        <a:rPr lang="en-US" sz="1400" b="1" u="none" strike="noStrike" dirty="0">
                          <a:effectLst/>
                        </a:rPr>
                        <a:t>Growth </a:t>
                      </a:r>
                    </a:p>
                    <a:p>
                      <a:pPr algn="ctr" fontAlgn="b"/>
                      <a:r>
                        <a:rPr lang="en-US" sz="1400" b="1" u="none" strike="noStrike" dirty="0">
                          <a:effectLst/>
                        </a:rPr>
                        <a:t>'12-21</a:t>
                      </a:r>
                      <a:endParaRPr lang="en-US" sz="1400" b="1"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r>
                        <a:rPr lang="en-US" sz="1400" b="1" u="none" strike="noStrike" dirty="0">
                          <a:effectLst/>
                        </a:rPr>
                        <a:t>Growth </a:t>
                      </a:r>
                    </a:p>
                    <a:p>
                      <a:pPr algn="ctr" fontAlgn="b"/>
                      <a:r>
                        <a:rPr lang="en-US" sz="1400" b="1" u="none" strike="noStrike" dirty="0">
                          <a:effectLst/>
                        </a:rPr>
                        <a:t>'21-30</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7452664"/>
                  </a:ext>
                </a:extLst>
              </a:tr>
              <a:tr h="0">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4064039"/>
                  </a:ext>
                </a:extLst>
              </a:tr>
              <a:tr h="298258">
                <a:tc>
                  <a:txBody>
                    <a:bodyPr/>
                    <a:lstStyle/>
                    <a:p>
                      <a:pPr algn="l" fontAlgn="b"/>
                      <a:r>
                        <a:rPr lang="en-US" sz="1600" b="0" i="0" u="none" strike="noStrike" dirty="0">
                          <a:solidFill>
                            <a:srgbClr val="000000"/>
                          </a:solidFill>
                          <a:effectLst/>
                          <a:latin typeface="Calibri" panose="020F0502020204030204" pitchFamily="34" charset="0"/>
                        </a:rPr>
                        <a:t>EC</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1 657 202</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1 598 475</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1 361 637</a:t>
                      </a:r>
                    </a:p>
                  </a:txBody>
                  <a:tcPr marL="9525" marR="9525" marT="9525" marB="0" anchor="ctr">
                    <a:solidFill>
                      <a:schemeClr val="bg1"/>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-4%</a:t>
                      </a: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-15%</a:t>
                      </a:r>
                    </a:p>
                  </a:txBody>
                  <a:tcPr marL="9525" marR="9525" marT="9525" marB="0" anchor="ctr">
                    <a:solidFill>
                      <a:schemeClr val="bg1"/>
                    </a:solidFill>
                  </a:tcPr>
                </a:tc>
                <a:extLst>
                  <a:ext uri="{0D108BD9-81ED-4DB2-BD59-A6C34878D82A}">
                    <a16:rowId xmlns:a16="http://schemas.microsoft.com/office/drawing/2014/main" val="801669649"/>
                  </a:ext>
                </a:extLst>
              </a:tr>
              <a:tr h="298258">
                <a:tc>
                  <a:txBody>
                    <a:bodyPr/>
                    <a:lstStyle/>
                    <a:p>
                      <a:pPr algn="l" fontAlgn="b"/>
                      <a:r>
                        <a:rPr lang="en-US" sz="1600" b="0" i="0" u="none" strike="noStrike">
                          <a:solidFill>
                            <a:srgbClr val="000000"/>
                          </a:solidFill>
                          <a:effectLst/>
                          <a:latin typeface="Calibri" panose="020F0502020204030204" pitchFamily="34" charset="0"/>
                        </a:rPr>
                        <a:t>FS</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 592 445</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676 489</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650 820</a:t>
                      </a:r>
                    </a:p>
                  </a:txBody>
                  <a:tcPr marL="9525" marR="9525" marT="9525" marB="0" anchor="ctr">
                    <a:solidFill>
                      <a:schemeClr val="bg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en-US" sz="1600" b="0" i="1" u="none" strike="noStrike">
                          <a:solidFill>
                            <a:srgbClr val="000000"/>
                          </a:solidFill>
                          <a:effectLst/>
                          <a:latin typeface="Calibri" panose="020F0502020204030204" pitchFamily="34" charset="0"/>
                        </a:rPr>
                        <a:t>14%</a:t>
                      </a: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-4%</a:t>
                      </a:r>
                    </a:p>
                  </a:txBody>
                  <a:tcPr marL="9525" marR="9525" marT="9525" marB="0" anchor="ctr">
                    <a:solidFill>
                      <a:schemeClr val="bg1"/>
                    </a:solidFill>
                  </a:tcPr>
                </a:tc>
                <a:extLst>
                  <a:ext uri="{0D108BD9-81ED-4DB2-BD59-A6C34878D82A}">
                    <a16:rowId xmlns:a16="http://schemas.microsoft.com/office/drawing/2014/main" val="673561344"/>
                  </a:ext>
                </a:extLst>
              </a:tr>
              <a:tr h="298258">
                <a:tc>
                  <a:txBody>
                    <a:bodyPr/>
                    <a:lstStyle/>
                    <a:p>
                      <a:pPr algn="l" fontAlgn="b"/>
                      <a:r>
                        <a:rPr lang="en-US" sz="1600" b="0" i="0" u="none" strike="noStrike" dirty="0">
                          <a:solidFill>
                            <a:srgbClr val="000000"/>
                          </a:solidFill>
                          <a:effectLst/>
                          <a:latin typeface="Calibri" panose="020F0502020204030204" pitchFamily="34" charset="0"/>
                        </a:rPr>
                        <a:t>GP</a:t>
                      </a:r>
                    </a:p>
                  </a:txBody>
                  <a:tcPr marL="9525" marR="9525" marT="9525" marB="0" anchor="ctr">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1 962 793</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2 498 533</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3 180 884</a:t>
                      </a:r>
                    </a:p>
                  </a:txBody>
                  <a:tcPr marL="9525" marR="9525" marT="9525" marB="0" anchor="ctr">
                    <a:solidFill>
                      <a:schemeClr val="bg1">
                        <a:lumMod val="95000"/>
                      </a:schemeClr>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ctr">
                    <a:solidFill>
                      <a:schemeClr val="bg1">
                        <a:lumMod val="95000"/>
                      </a:schemeClr>
                    </a:solidFill>
                  </a:tcPr>
                </a:tc>
                <a:tc>
                  <a:txBody>
                    <a:bodyPr/>
                    <a:lstStyle/>
                    <a:p>
                      <a:pPr algn="r" fontAlgn="b"/>
                      <a:r>
                        <a:rPr lang="en-US" sz="1600" b="0" i="1" u="none" strike="noStrike">
                          <a:solidFill>
                            <a:srgbClr val="000000"/>
                          </a:solidFill>
                          <a:effectLst/>
                          <a:latin typeface="Calibri" panose="020F0502020204030204" pitchFamily="34" charset="0"/>
                        </a:rPr>
                        <a:t>27%</a:t>
                      </a:r>
                    </a:p>
                  </a:txBody>
                  <a:tcPr marL="9525" marR="9525" marT="9525" marB="0" anchor="ctr">
                    <a:solidFill>
                      <a:schemeClr val="bg1">
                        <a:lumMod val="95000"/>
                      </a:schemeClr>
                    </a:solidFill>
                  </a:tcPr>
                </a:tc>
                <a:tc>
                  <a:txBody>
                    <a:bodyPr/>
                    <a:lstStyle/>
                    <a:p>
                      <a:pPr algn="r" fontAlgn="b"/>
                      <a:r>
                        <a:rPr lang="en-US" sz="1600" b="0" i="1" u="none" strike="noStrike" dirty="0">
                          <a:solidFill>
                            <a:srgbClr val="000000"/>
                          </a:solidFill>
                          <a:effectLst/>
                          <a:latin typeface="Calibri" panose="020F0502020204030204" pitchFamily="34" charset="0"/>
                        </a:rPr>
                        <a:t>27%</a:t>
                      </a:r>
                    </a:p>
                  </a:txBody>
                  <a:tcPr marL="9525" marR="9525" marT="9525" marB="0" anchor="ctr">
                    <a:solidFill>
                      <a:schemeClr val="bg1">
                        <a:lumMod val="95000"/>
                      </a:schemeClr>
                    </a:solidFill>
                  </a:tcPr>
                </a:tc>
                <a:extLst>
                  <a:ext uri="{0D108BD9-81ED-4DB2-BD59-A6C34878D82A}">
                    <a16:rowId xmlns:a16="http://schemas.microsoft.com/office/drawing/2014/main" val="2291247585"/>
                  </a:ext>
                </a:extLst>
              </a:tr>
              <a:tr h="298258">
                <a:tc>
                  <a:txBody>
                    <a:bodyPr/>
                    <a:lstStyle/>
                    <a:p>
                      <a:pPr algn="l" fontAlgn="b"/>
                      <a:r>
                        <a:rPr lang="en-US" sz="1600" b="0" i="0" u="none" strike="noStrike" dirty="0">
                          <a:solidFill>
                            <a:srgbClr val="000000"/>
                          </a:solidFill>
                          <a:effectLst/>
                          <a:latin typeface="Calibri" panose="020F0502020204030204" pitchFamily="34" charset="0"/>
                        </a:rPr>
                        <a:t>KN</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2 485 822</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2 690 378</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2 657 716</a:t>
                      </a:r>
                    </a:p>
                  </a:txBody>
                  <a:tcPr marL="9525" marR="9525" marT="9525" marB="0" anchor="ctr">
                    <a:solidFill>
                      <a:schemeClr val="bg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8%</a:t>
                      </a: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-1%</a:t>
                      </a:r>
                    </a:p>
                  </a:txBody>
                  <a:tcPr marL="9525" marR="9525" marT="9525" marB="0" anchor="ctr">
                    <a:solidFill>
                      <a:schemeClr val="bg1"/>
                    </a:solidFill>
                  </a:tcPr>
                </a:tc>
                <a:extLst>
                  <a:ext uri="{0D108BD9-81ED-4DB2-BD59-A6C34878D82A}">
                    <a16:rowId xmlns:a16="http://schemas.microsoft.com/office/drawing/2014/main" val="892316890"/>
                  </a:ext>
                </a:extLst>
              </a:tr>
              <a:tr h="298258">
                <a:tc>
                  <a:txBody>
                    <a:bodyPr/>
                    <a:lstStyle/>
                    <a:p>
                      <a:pPr algn="l" fontAlgn="b"/>
                      <a:r>
                        <a:rPr lang="en-US" sz="1600" b="0" i="0" u="none" strike="noStrike" dirty="0">
                          <a:solidFill>
                            <a:srgbClr val="000000"/>
                          </a:solidFill>
                          <a:effectLst/>
                          <a:latin typeface="Calibri" panose="020F0502020204030204" pitchFamily="34" charset="0"/>
                        </a:rPr>
                        <a:t>LP</a:t>
                      </a:r>
                    </a:p>
                  </a:txBody>
                  <a:tcPr marL="9525" marR="9525" marT="9525" marB="0" anchor="ctr">
                    <a:noFill/>
                  </a:tcPr>
                </a:tc>
                <a:tc>
                  <a:txBody>
                    <a:bodyPr/>
                    <a:lstStyle/>
                    <a:p>
                      <a:pPr algn="ctr" fontAlgn="b"/>
                      <a:r>
                        <a:rPr lang="en-US" sz="1600" b="0" i="0" u="none" strike="noStrike">
                          <a:solidFill>
                            <a:srgbClr val="000000"/>
                          </a:solidFill>
                          <a:effectLst/>
                          <a:latin typeface="Calibri" panose="020F0502020204030204" pitchFamily="34" charset="0"/>
                        </a:rPr>
                        <a:t>1 395 864</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1 507 386</a:t>
                      </a:r>
                    </a:p>
                  </a:txBody>
                  <a:tcPr marL="9525" marR="9525" marT="9525" marB="0" anchor="ctr">
                    <a:noFill/>
                  </a:tcPr>
                </a:tc>
                <a:tc>
                  <a:txBody>
                    <a:bodyPr/>
                    <a:lstStyle/>
                    <a:p>
                      <a:pPr algn="ctr" fontAlgn="b"/>
                      <a:r>
                        <a:rPr lang="en-US" sz="1600" b="0" i="0" u="none" strike="noStrike" dirty="0">
                          <a:solidFill>
                            <a:srgbClr val="000000"/>
                          </a:solidFill>
                          <a:effectLst/>
                          <a:latin typeface="Calibri" panose="020F0502020204030204" pitchFamily="34" charset="0"/>
                        </a:rPr>
                        <a:t>1 612 125</a:t>
                      </a:r>
                    </a:p>
                  </a:txBody>
                  <a:tcPr marL="9525" marR="9525" marT="9525" marB="0" anchor="ctr">
                    <a:no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r" fontAlgn="b"/>
                      <a:r>
                        <a:rPr lang="en-US" sz="1600" b="0" i="1" u="none" strike="noStrike" dirty="0">
                          <a:solidFill>
                            <a:srgbClr val="000000"/>
                          </a:solidFill>
                          <a:effectLst/>
                          <a:latin typeface="Calibri" panose="020F0502020204030204" pitchFamily="34" charset="0"/>
                        </a:rPr>
                        <a:t>8%</a:t>
                      </a:r>
                    </a:p>
                  </a:txBody>
                  <a:tcPr marL="9525" marR="9525" marT="9525" marB="0" anchor="ctr">
                    <a:noFill/>
                  </a:tcPr>
                </a:tc>
                <a:tc>
                  <a:txBody>
                    <a:bodyPr/>
                    <a:lstStyle/>
                    <a:p>
                      <a:pPr algn="r" fontAlgn="b"/>
                      <a:r>
                        <a:rPr lang="en-US" sz="1600" b="0" i="1" u="none" strike="noStrike" dirty="0">
                          <a:solidFill>
                            <a:srgbClr val="000000"/>
                          </a:solidFill>
                          <a:effectLst/>
                          <a:latin typeface="Calibri" panose="020F0502020204030204" pitchFamily="34" charset="0"/>
                        </a:rPr>
                        <a:t>7%</a:t>
                      </a:r>
                    </a:p>
                  </a:txBody>
                  <a:tcPr marL="9525" marR="9525" marT="9525" marB="0" anchor="ctr">
                    <a:noFill/>
                  </a:tcPr>
                </a:tc>
                <a:extLst>
                  <a:ext uri="{0D108BD9-81ED-4DB2-BD59-A6C34878D82A}">
                    <a16:rowId xmlns:a16="http://schemas.microsoft.com/office/drawing/2014/main" val="2518578234"/>
                  </a:ext>
                </a:extLst>
              </a:tr>
              <a:tr h="298258">
                <a:tc>
                  <a:txBody>
                    <a:bodyPr/>
                    <a:lstStyle/>
                    <a:p>
                      <a:pPr algn="l" fontAlgn="b"/>
                      <a:r>
                        <a:rPr lang="en-US" sz="1600" b="0" i="0" u="none" strike="noStrike">
                          <a:solidFill>
                            <a:srgbClr val="000000"/>
                          </a:solidFill>
                          <a:effectLst/>
                          <a:latin typeface="Calibri" panose="020F0502020204030204" pitchFamily="34" charset="0"/>
                        </a:rPr>
                        <a:t>MP</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977 749</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1 100 594</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1 165 728</a:t>
                      </a:r>
                    </a:p>
                  </a:txBody>
                  <a:tcPr marL="9525" marR="9525" marT="9525" marB="0" anchor="ctr">
                    <a:solidFill>
                      <a:schemeClr val="bg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en-US" sz="1600" b="0" i="1" u="none" strike="noStrike">
                          <a:solidFill>
                            <a:srgbClr val="000000"/>
                          </a:solidFill>
                          <a:effectLst/>
                          <a:latin typeface="Calibri" panose="020F0502020204030204" pitchFamily="34" charset="0"/>
                        </a:rPr>
                        <a:t>13%</a:t>
                      </a: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6%</a:t>
                      </a:r>
                    </a:p>
                  </a:txBody>
                  <a:tcPr marL="9525" marR="9525" marT="9525" marB="0" anchor="ctr">
                    <a:solidFill>
                      <a:schemeClr val="bg1"/>
                    </a:solidFill>
                  </a:tcPr>
                </a:tc>
                <a:extLst>
                  <a:ext uri="{0D108BD9-81ED-4DB2-BD59-A6C34878D82A}">
                    <a16:rowId xmlns:a16="http://schemas.microsoft.com/office/drawing/2014/main" val="2746264994"/>
                  </a:ext>
                </a:extLst>
              </a:tr>
              <a:tr h="298258">
                <a:tc>
                  <a:txBody>
                    <a:bodyPr/>
                    <a:lstStyle/>
                    <a:p>
                      <a:pPr algn="l" fontAlgn="b"/>
                      <a:r>
                        <a:rPr lang="en-US" sz="1600" b="0" i="0" u="none" strike="noStrike">
                          <a:solidFill>
                            <a:srgbClr val="000000"/>
                          </a:solidFill>
                          <a:effectLst/>
                          <a:latin typeface="Calibri" panose="020F0502020204030204" pitchFamily="34" charset="0"/>
                        </a:rPr>
                        <a:t>NC</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254 075</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 277 560</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 281 208</a:t>
                      </a:r>
                    </a:p>
                  </a:txBody>
                  <a:tcPr marL="9525" marR="9525" marT="9525" marB="0" anchor="ctr">
                    <a:solidFill>
                      <a:schemeClr val="bg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en-US" sz="1600" b="0" i="1" u="none" strike="noStrike">
                          <a:solidFill>
                            <a:srgbClr val="000000"/>
                          </a:solidFill>
                          <a:effectLst/>
                          <a:latin typeface="Calibri" panose="020F0502020204030204" pitchFamily="34" charset="0"/>
                        </a:rPr>
                        <a:t>9%</a:t>
                      </a:r>
                    </a:p>
                  </a:txBody>
                  <a:tcPr marL="9525" marR="9525" marT="9525" marB="0" anchor="ctr">
                    <a:solidFill>
                      <a:schemeClr val="bg1"/>
                    </a:solidFill>
                  </a:tcPr>
                </a:tc>
                <a:tc>
                  <a:txBody>
                    <a:bodyPr/>
                    <a:lstStyle/>
                    <a:p>
                      <a:pPr algn="r" fontAlgn="b"/>
                      <a:r>
                        <a:rPr lang="en-US" sz="1600" b="0" i="1" u="none" strike="noStrike">
                          <a:solidFill>
                            <a:srgbClr val="000000"/>
                          </a:solidFill>
                          <a:effectLst/>
                          <a:latin typeface="Calibri" panose="020F0502020204030204" pitchFamily="34" charset="0"/>
                        </a:rPr>
                        <a:t>1%</a:t>
                      </a:r>
                    </a:p>
                  </a:txBody>
                  <a:tcPr marL="9525" marR="9525" marT="9525" marB="0" anchor="ctr">
                    <a:solidFill>
                      <a:schemeClr val="bg1"/>
                    </a:solidFill>
                  </a:tcPr>
                </a:tc>
                <a:extLst>
                  <a:ext uri="{0D108BD9-81ED-4DB2-BD59-A6C34878D82A}">
                    <a16:rowId xmlns:a16="http://schemas.microsoft.com/office/drawing/2014/main" val="3642519840"/>
                  </a:ext>
                </a:extLst>
              </a:tr>
              <a:tr h="298258">
                <a:tc>
                  <a:txBody>
                    <a:bodyPr/>
                    <a:lstStyle/>
                    <a:p>
                      <a:pPr algn="l" fontAlgn="b"/>
                      <a:r>
                        <a:rPr lang="en-US" sz="1600" b="0" i="0" u="none" strike="noStrike">
                          <a:solidFill>
                            <a:srgbClr val="000000"/>
                          </a:solidFill>
                          <a:effectLst/>
                          <a:latin typeface="Calibri" panose="020F0502020204030204" pitchFamily="34" charset="0"/>
                        </a:rPr>
                        <a:t>NW</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742 943</a:t>
                      </a:r>
                    </a:p>
                  </a:txBody>
                  <a:tcPr marL="9525" marR="9525" marT="9525" marB="0" anchor="ctr">
                    <a:solidFill>
                      <a:schemeClr val="bg1"/>
                    </a:solidFill>
                  </a:tcPr>
                </a:tc>
                <a:tc>
                  <a:txBody>
                    <a:bodyPr/>
                    <a:lstStyle/>
                    <a:p>
                      <a:pPr algn="ctr" fontAlgn="b"/>
                      <a:r>
                        <a:rPr lang="en-US" sz="1600" b="0" i="0" u="none" strike="noStrike">
                          <a:solidFill>
                            <a:srgbClr val="000000"/>
                          </a:solidFill>
                          <a:effectLst/>
                          <a:latin typeface="Calibri" panose="020F0502020204030204" pitchFamily="34" charset="0"/>
                        </a:rPr>
                        <a:t> 893 530</a:t>
                      </a:r>
                    </a:p>
                  </a:txBody>
                  <a:tcPr marL="9525" marR="9525" marT="9525"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rPr>
                        <a:t> 930 323</a:t>
                      </a:r>
                    </a:p>
                  </a:txBody>
                  <a:tcPr marL="9525" marR="9525" marT="9525" marB="0" anchor="ctr">
                    <a:solidFill>
                      <a:schemeClr val="bg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r" fontAlgn="b"/>
                      <a:r>
                        <a:rPr lang="en-US" sz="1600" b="0" i="1" u="none" strike="noStrike" dirty="0">
                          <a:solidFill>
                            <a:srgbClr val="000000"/>
                          </a:solidFill>
                          <a:effectLst/>
                          <a:latin typeface="Calibri" panose="020F0502020204030204" pitchFamily="34" charset="0"/>
                        </a:rPr>
                        <a:t>20%</a:t>
                      </a:r>
                    </a:p>
                  </a:txBody>
                  <a:tcPr marL="9525" marR="9525" marT="9525" marB="0" anchor="ctr">
                    <a:solidFill>
                      <a:schemeClr val="bg1"/>
                    </a:solidFill>
                  </a:tcPr>
                </a:tc>
                <a:tc>
                  <a:txBody>
                    <a:bodyPr/>
                    <a:lstStyle/>
                    <a:p>
                      <a:pPr algn="r" fontAlgn="b"/>
                      <a:r>
                        <a:rPr lang="en-US" sz="1600" b="0" i="1" u="none" strike="noStrike">
                          <a:solidFill>
                            <a:srgbClr val="000000"/>
                          </a:solidFill>
                          <a:effectLst/>
                          <a:latin typeface="Calibri" panose="020F0502020204030204" pitchFamily="34" charset="0"/>
                        </a:rPr>
                        <a:t>4%</a:t>
                      </a:r>
                    </a:p>
                  </a:txBody>
                  <a:tcPr marL="9525" marR="9525" marT="9525" marB="0" anchor="ctr">
                    <a:solidFill>
                      <a:schemeClr val="bg1"/>
                    </a:solidFill>
                  </a:tcPr>
                </a:tc>
                <a:extLst>
                  <a:ext uri="{0D108BD9-81ED-4DB2-BD59-A6C34878D82A}">
                    <a16:rowId xmlns:a16="http://schemas.microsoft.com/office/drawing/2014/main" val="3107278432"/>
                  </a:ext>
                </a:extLst>
              </a:tr>
              <a:tr h="298258">
                <a:tc>
                  <a:txBody>
                    <a:bodyPr/>
                    <a:lstStyle/>
                    <a:p>
                      <a:pPr algn="l" fontAlgn="b"/>
                      <a:r>
                        <a:rPr lang="en-US" sz="1600" b="0" i="0" u="none" strike="noStrike" dirty="0">
                          <a:solidFill>
                            <a:srgbClr val="000000"/>
                          </a:solidFill>
                          <a:effectLst/>
                          <a:latin typeface="Calibri" panose="020F0502020204030204" pitchFamily="34" charset="0"/>
                        </a:rPr>
                        <a:t>WC</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1 068 009</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Calibri" panose="020F0502020204030204" pitchFamily="34" charset="0"/>
                        </a:rPr>
                        <a:t>1 298 801</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1 496 731</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US" sz="1600" b="0" i="1" u="none" strike="noStrike" dirty="0">
                          <a:solidFill>
                            <a:srgbClr val="000000"/>
                          </a:solidFill>
                          <a:effectLst/>
                          <a:latin typeface="Calibri" panose="020F0502020204030204" pitchFamily="34" charset="0"/>
                        </a:rPr>
                        <a:t>22%</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US" sz="1600" b="0" i="1" u="none" strike="noStrike" dirty="0">
                          <a:solidFill>
                            <a:srgbClr val="000000"/>
                          </a:solidFill>
                          <a:effectLst/>
                          <a:latin typeface="Calibri" panose="020F0502020204030204" pitchFamily="34" charset="0"/>
                        </a:rPr>
                        <a:t>15%</a:t>
                      </a:r>
                    </a:p>
                  </a:txBody>
                  <a:tcPr marL="9525" marR="9525" marT="9525" marB="0" anchor="ct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928656"/>
                  </a:ext>
                </a:extLst>
              </a:tr>
              <a:tr h="190832">
                <a:tc>
                  <a:txBody>
                    <a:bodyPr/>
                    <a:lstStyle/>
                    <a:p>
                      <a:pPr algn="l" fontAlgn="b"/>
                      <a:r>
                        <a:rPr lang="en-US" sz="1600" b="1" i="0" u="none" strike="noStrike">
                          <a:solidFill>
                            <a:srgbClr val="000000"/>
                          </a:solidFill>
                          <a:effectLst/>
                          <a:latin typeface="Calibri" panose="020F0502020204030204" pitchFamily="34" charset="0"/>
                        </a:rPr>
                        <a:t>Total</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600" b="1" i="0" u="none" strike="noStrike">
                          <a:solidFill>
                            <a:srgbClr val="000000"/>
                          </a:solidFill>
                          <a:effectLst/>
                          <a:latin typeface="Calibri" panose="020F0502020204030204" pitchFamily="34" charset="0"/>
                        </a:rPr>
                        <a:t>11 136 902</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600" b="1" i="0" u="none" strike="noStrike">
                          <a:solidFill>
                            <a:srgbClr val="000000"/>
                          </a:solidFill>
                          <a:effectLst/>
                          <a:latin typeface="Calibri" panose="020F0502020204030204" pitchFamily="34" charset="0"/>
                        </a:rPr>
                        <a:t>12 541 746</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fontAlgn="b"/>
                      <a:r>
                        <a:rPr lang="en-US" sz="1600" b="1" i="0" u="none" strike="noStrike" dirty="0">
                          <a:solidFill>
                            <a:srgbClr val="000000"/>
                          </a:solidFill>
                          <a:effectLst/>
                          <a:latin typeface="Calibri" panose="020F0502020204030204" pitchFamily="34" charset="0"/>
                        </a:rPr>
                        <a:t>13 337 172</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r" fontAlgn="b"/>
                      <a:r>
                        <a:rPr lang="en-US" sz="1600" b="1" i="1" u="none" strike="noStrike">
                          <a:solidFill>
                            <a:srgbClr val="000000"/>
                          </a:solidFill>
                          <a:effectLst/>
                          <a:latin typeface="Calibri" panose="020F0502020204030204" pitchFamily="34" charset="0"/>
                        </a:rPr>
                        <a:t>13%</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algn="r" fontAlgn="b"/>
                      <a:r>
                        <a:rPr lang="en-US" sz="1600" b="1" i="1" u="none" strike="noStrike" dirty="0">
                          <a:solidFill>
                            <a:srgbClr val="000000"/>
                          </a:solidFill>
                          <a:effectLst/>
                          <a:latin typeface="Calibri" panose="020F0502020204030204" pitchFamily="34" charset="0"/>
                        </a:rPr>
                        <a:t>6%</a:t>
                      </a:r>
                    </a:p>
                  </a:txBody>
                  <a:tcPr marL="9525" marR="9525" marT="9525" marB="0" anchor="ctr">
                    <a:lnT w="12700" cap="flat" cmpd="sng" algn="ctr">
                      <a:solidFill>
                        <a:schemeClr val="bg1">
                          <a:lumMod val="6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790151857"/>
                  </a:ext>
                </a:extLst>
              </a:tr>
            </a:tbl>
          </a:graphicData>
        </a:graphic>
      </p:graphicFrame>
      <p:sp>
        <p:nvSpPr>
          <p:cNvPr id="8" name="Oval 7">
            <a:extLst>
              <a:ext uri="{FF2B5EF4-FFF2-40B4-BE49-F238E27FC236}">
                <a16:creationId xmlns:a16="http://schemas.microsoft.com/office/drawing/2014/main" id="{5D31C5F6-65C5-4CBC-1E25-9B1CB8FEDBA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
        <p:nvSpPr>
          <p:cNvPr id="9" name="Rectangle 8">
            <a:extLst>
              <a:ext uri="{FF2B5EF4-FFF2-40B4-BE49-F238E27FC236}">
                <a16:creationId xmlns:a16="http://schemas.microsoft.com/office/drawing/2014/main" id="{41965B44-3965-0AED-CA3F-60E02EDC763C}"/>
              </a:ext>
            </a:extLst>
          </p:cNvPr>
          <p:cNvSpPr/>
          <p:nvPr/>
        </p:nvSpPr>
        <p:spPr>
          <a:xfrm>
            <a:off x="631709" y="6395895"/>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age-specific estimates from the model V4.5 for children aged 7-18 by province</a:t>
            </a:r>
          </a:p>
        </p:txBody>
      </p:sp>
      <p:sp>
        <p:nvSpPr>
          <p:cNvPr id="10" name="Rectangle 9">
            <a:extLst>
              <a:ext uri="{FF2B5EF4-FFF2-40B4-BE49-F238E27FC236}">
                <a16:creationId xmlns:a16="http://schemas.microsoft.com/office/drawing/2014/main" id="{F619E5A2-4E33-2E65-7268-84B67A986C00}"/>
              </a:ext>
            </a:extLst>
          </p:cNvPr>
          <p:cNvSpPr/>
          <p:nvPr/>
        </p:nvSpPr>
        <p:spPr>
          <a:xfrm>
            <a:off x="631708" y="6189166"/>
            <a:ext cx="10309108" cy="20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i="1" dirty="0">
                <a:solidFill>
                  <a:schemeClr val="tx1">
                    <a:lumMod val="50000"/>
                    <a:lumOff val="50000"/>
                  </a:schemeClr>
                </a:solidFill>
              </a:rPr>
              <a:t>Note: Period 2021 </a:t>
            </a:r>
            <a:r>
              <a:rPr lang="en-US" sz="1400" i="1" dirty="0">
                <a:solidFill>
                  <a:schemeClr val="tx1">
                    <a:lumMod val="50000"/>
                    <a:lumOff val="50000"/>
                  </a:schemeClr>
                </a:solidFill>
              </a:rPr>
              <a:t>–</a:t>
            </a:r>
            <a:r>
              <a:rPr lang="en-ZA" sz="1400" i="1" dirty="0">
                <a:solidFill>
                  <a:schemeClr val="tx1">
                    <a:lumMod val="50000"/>
                    <a:lumOff val="50000"/>
                  </a:schemeClr>
                </a:solidFill>
              </a:rPr>
              <a:t> 2030 is the same timeframe, nine years, as 2012 </a:t>
            </a:r>
            <a:r>
              <a:rPr lang="en-US" sz="1400" i="1" dirty="0">
                <a:solidFill>
                  <a:schemeClr val="tx1">
                    <a:lumMod val="50000"/>
                    <a:lumOff val="50000"/>
                  </a:schemeClr>
                </a:solidFill>
              </a:rPr>
              <a:t>–</a:t>
            </a:r>
            <a:r>
              <a:rPr lang="en-ZA" sz="1400" i="1" dirty="0">
                <a:solidFill>
                  <a:schemeClr val="tx1">
                    <a:lumMod val="50000"/>
                    <a:lumOff val="50000"/>
                  </a:schemeClr>
                </a:solidFill>
              </a:rPr>
              <a:t> 2021. </a:t>
            </a:r>
          </a:p>
        </p:txBody>
      </p:sp>
      <p:graphicFrame>
        <p:nvGraphicFramePr>
          <p:cNvPr id="12" name="Chart 11">
            <a:extLst>
              <a:ext uri="{FF2B5EF4-FFF2-40B4-BE49-F238E27FC236}">
                <a16:creationId xmlns:a16="http://schemas.microsoft.com/office/drawing/2014/main" id="{3507B3BD-1FE5-40B2-BEA9-EB142FB7A8E3}"/>
              </a:ext>
            </a:extLst>
          </p:cNvPr>
          <p:cNvGraphicFramePr>
            <a:graphicFrameLocks/>
          </p:cNvGraphicFramePr>
          <p:nvPr>
            <p:extLst>
              <p:ext uri="{D42A27DB-BD31-4B8C-83A1-F6EECF244321}">
                <p14:modId xmlns:p14="http://schemas.microsoft.com/office/powerpoint/2010/main" val="991701603"/>
              </p:ext>
            </p:extLst>
          </p:nvPr>
        </p:nvGraphicFramePr>
        <p:xfrm>
          <a:off x="7060954" y="2044869"/>
          <a:ext cx="4455795" cy="3879278"/>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a16="http://schemas.microsoft.com/office/drawing/2014/main" id="{D38A2D22-E6C3-9F21-4414-0B3389D439F0}"/>
              </a:ext>
            </a:extLst>
          </p:cNvPr>
          <p:cNvSpPr/>
          <p:nvPr/>
        </p:nvSpPr>
        <p:spPr>
          <a:xfrm>
            <a:off x="9328965" y="3239084"/>
            <a:ext cx="787779" cy="379832"/>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2,50M</a:t>
            </a:r>
          </a:p>
        </p:txBody>
      </p:sp>
      <p:sp>
        <p:nvSpPr>
          <p:cNvPr id="18" name="Rectangle 17">
            <a:extLst>
              <a:ext uri="{FF2B5EF4-FFF2-40B4-BE49-F238E27FC236}">
                <a16:creationId xmlns:a16="http://schemas.microsoft.com/office/drawing/2014/main" id="{F9E9F1A7-2576-FECF-95F0-8110002768D2}"/>
              </a:ext>
            </a:extLst>
          </p:cNvPr>
          <p:cNvSpPr/>
          <p:nvPr/>
        </p:nvSpPr>
        <p:spPr>
          <a:xfrm>
            <a:off x="8036018" y="3560095"/>
            <a:ext cx="787779" cy="379832"/>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1.96M</a:t>
            </a:r>
          </a:p>
        </p:txBody>
      </p:sp>
      <p:cxnSp>
        <p:nvCxnSpPr>
          <p:cNvPr id="19" name="Straight Connector 18">
            <a:extLst>
              <a:ext uri="{FF2B5EF4-FFF2-40B4-BE49-F238E27FC236}">
                <a16:creationId xmlns:a16="http://schemas.microsoft.com/office/drawing/2014/main" id="{6E435A61-5836-D29D-6CC2-8D7FF69875AB}"/>
              </a:ext>
            </a:extLst>
          </p:cNvPr>
          <p:cNvCxnSpPr>
            <a:cxnSpLocks/>
          </p:cNvCxnSpPr>
          <p:nvPr/>
        </p:nvCxnSpPr>
        <p:spPr>
          <a:xfrm flipH="1" flipV="1">
            <a:off x="9722855" y="3635045"/>
            <a:ext cx="1055" cy="1645920"/>
          </a:xfrm>
          <a:prstGeom prst="line">
            <a:avLst/>
          </a:prstGeom>
          <a:ln w="28575">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8252FD83-752C-27D9-526F-C926A03BF8A2}"/>
              </a:ext>
            </a:extLst>
          </p:cNvPr>
          <p:cNvSpPr/>
          <p:nvPr/>
        </p:nvSpPr>
        <p:spPr>
          <a:xfrm>
            <a:off x="10809860" y="2833141"/>
            <a:ext cx="787779" cy="310864"/>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dirty="0"/>
              <a:t>3.18M</a:t>
            </a:r>
          </a:p>
        </p:txBody>
      </p:sp>
    </p:spTree>
    <p:extLst>
      <p:ext uri="{BB962C8B-B14F-4D97-AF65-F5344CB8AC3E}">
        <p14:creationId xmlns:p14="http://schemas.microsoft.com/office/powerpoint/2010/main" val="422834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02A1036-9F67-69A6-FED7-7437828C04B3}"/>
              </a:ext>
            </a:extLst>
          </p:cNvPr>
          <p:cNvCxnSpPr>
            <a:cxnSpLocks/>
          </p:cNvCxnSpPr>
          <p:nvPr/>
        </p:nvCxnSpPr>
        <p:spPr>
          <a:xfrm>
            <a:off x="2162630" y="4978399"/>
            <a:ext cx="763524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FE53227-89B9-B71B-3627-AFF76397EE0C}"/>
              </a:ext>
            </a:extLst>
          </p:cNvPr>
          <p:cNvSpPr>
            <a:spLocks noGrp="1"/>
          </p:cNvSpPr>
          <p:nvPr>
            <p:ph type="title"/>
          </p:nvPr>
        </p:nvSpPr>
        <p:spPr/>
        <p:txBody>
          <a:bodyPr/>
          <a:lstStyle/>
          <a:p>
            <a:r>
              <a:rPr lang="en-US" dirty="0"/>
              <a:t>School-aged population estimates to 2030</a:t>
            </a:r>
            <a:endParaRPr lang="en-ZA" dirty="0"/>
          </a:p>
        </p:txBody>
      </p:sp>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C5319964-C6B6-3108-FAFB-A16970A26F2C}"/>
                  </a:ext>
                </a:extLst>
              </p:cNvPr>
              <p:cNvGraphicFramePr/>
              <p:nvPr>
                <p:extLst>
                  <p:ext uri="{D42A27DB-BD31-4B8C-83A1-F6EECF244321}">
                    <p14:modId xmlns:p14="http://schemas.microsoft.com/office/powerpoint/2010/main" val="3496399582"/>
                  </p:ext>
                </p:extLst>
              </p:nvPr>
            </p:nvGraphicFramePr>
            <p:xfrm>
              <a:off x="1457985" y="2030932"/>
              <a:ext cx="8498815" cy="425762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C5319964-C6B6-3108-FAFB-A16970A26F2C}"/>
                  </a:ext>
                </a:extLst>
              </p:cNvPr>
              <p:cNvPicPr>
                <a:picLocks noGrp="1" noRot="1" noChangeAspect="1" noMove="1" noResize="1" noEditPoints="1" noAdjustHandles="1" noChangeArrowheads="1" noChangeShapeType="1"/>
              </p:cNvPicPr>
              <p:nvPr/>
            </p:nvPicPr>
            <p:blipFill>
              <a:blip r:embed="rId3"/>
              <a:stretch>
                <a:fillRect/>
              </a:stretch>
            </p:blipFill>
            <p:spPr>
              <a:xfrm>
                <a:off x="1457985" y="2030932"/>
                <a:ext cx="8498815" cy="4257629"/>
              </a:xfrm>
              <a:prstGeom prst="rect">
                <a:avLst/>
              </a:prstGeom>
            </p:spPr>
          </p:pic>
        </mc:Fallback>
      </mc:AlternateContent>
      <p:sp>
        <p:nvSpPr>
          <p:cNvPr id="5" name="Rectangle 4">
            <a:extLst>
              <a:ext uri="{FF2B5EF4-FFF2-40B4-BE49-F238E27FC236}">
                <a16:creationId xmlns:a16="http://schemas.microsoft.com/office/drawing/2014/main" id="{BC3350A9-80A5-65F4-AB7C-F48D8DBAB93B}"/>
              </a:ext>
            </a:extLst>
          </p:cNvPr>
          <p:cNvSpPr/>
          <p:nvPr/>
        </p:nvSpPr>
        <p:spPr>
          <a:xfrm rot="16200000">
            <a:off x="-1122031" y="3761974"/>
            <a:ext cx="4455387" cy="6751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0">
              <a:defRPr sz="1800"/>
            </a:pPr>
            <a:r>
              <a:rPr lang="en-US" b="0" i="0" u="none" strike="noStrike" baseline="0" dirty="0">
                <a:solidFill>
                  <a:schemeClr val="tx1">
                    <a:lumMod val="65000"/>
                    <a:lumOff val="35000"/>
                  </a:schemeClr>
                </a:solidFill>
                <a:latin typeface="Calibri" panose="020F0502020204030204"/>
              </a:rPr>
              <a:t>Change in number of school-aged children</a:t>
            </a:r>
          </a:p>
          <a:p>
            <a:pPr algn="ctr" rtl="0">
              <a:defRPr sz="1800"/>
            </a:pPr>
            <a:r>
              <a:rPr lang="en-US" b="0" i="0" u="none" strike="noStrike" baseline="0" dirty="0">
                <a:solidFill>
                  <a:schemeClr val="tx1">
                    <a:lumMod val="65000"/>
                    <a:lumOff val="35000"/>
                  </a:schemeClr>
                </a:solidFill>
                <a:latin typeface="Calibri" panose="020F0502020204030204"/>
              </a:rPr>
              <a:t>(in thousands of children)</a:t>
            </a:r>
          </a:p>
        </p:txBody>
      </p:sp>
      <p:sp>
        <p:nvSpPr>
          <p:cNvPr id="9" name="Right Brace 8">
            <a:extLst>
              <a:ext uri="{FF2B5EF4-FFF2-40B4-BE49-F238E27FC236}">
                <a16:creationId xmlns:a16="http://schemas.microsoft.com/office/drawing/2014/main" id="{825A1B7D-D830-C8FD-021E-4BC9E5777AD3}"/>
              </a:ext>
            </a:extLst>
          </p:cNvPr>
          <p:cNvSpPr/>
          <p:nvPr/>
        </p:nvSpPr>
        <p:spPr>
          <a:xfrm>
            <a:off x="9851821" y="3239179"/>
            <a:ext cx="228600" cy="2304288"/>
          </a:xfrm>
          <a:prstGeom prst="rightBrace">
            <a:avLst>
              <a:gd name="adj1" fmla="val 38821"/>
              <a:gd name="adj2" fmla="val 50000"/>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2" name="Rectangle 11">
            <a:extLst>
              <a:ext uri="{FF2B5EF4-FFF2-40B4-BE49-F238E27FC236}">
                <a16:creationId xmlns:a16="http://schemas.microsoft.com/office/drawing/2014/main" id="{8E2CC92D-F480-FB99-1CB3-418FC03660AD}"/>
              </a:ext>
            </a:extLst>
          </p:cNvPr>
          <p:cNvSpPr/>
          <p:nvPr/>
        </p:nvSpPr>
        <p:spPr>
          <a:xfrm>
            <a:off x="10080421" y="2859314"/>
            <a:ext cx="1607274" cy="29450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ZA" sz="2800" b="1" dirty="0">
                <a:solidFill>
                  <a:srgbClr val="5F9127"/>
                </a:solidFill>
              </a:rPr>
              <a:t>63%</a:t>
            </a:r>
            <a:r>
              <a:rPr lang="en-ZA" sz="2000" b="1" dirty="0">
                <a:solidFill>
                  <a:srgbClr val="5F9127"/>
                </a:solidFill>
              </a:rPr>
              <a:t> </a:t>
            </a:r>
          </a:p>
          <a:p>
            <a:pPr algn="ctr"/>
            <a:r>
              <a:rPr lang="en-ZA" dirty="0">
                <a:solidFill>
                  <a:srgbClr val="5F9127"/>
                </a:solidFill>
              </a:rPr>
              <a:t>of all provincial population headcount growth is projected to take place in Gauteng </a:t>
            </a:r>
          </a:p>
          <a:p>
            <a:pPr algn="ctr"/>
            <a:r>
              <a:rPr lang="en-ZA" dirty="0">
                <a:solidFill>
                  <a:srgbClr val="5F9127"/>
                </a:solidFill>
              </a:rPr>
              <a:t>(</a:t>
            </a:r>
            <a:r>
              <a:rPr lang="en-ZA" i="1" dirty="0">
                <a:solidFill>
                  <a:srgbClr val="5F9127"/>
                </a:solidFill>
              </a:rPr>
              <a:t>in-migration</a:t>
            </a:r>
            <a:r>
              <a:rPr lang="en-ZA" dirty="0">
                <a:solidFill>
                  <a:srgbClr val="5F9127"/>
                </a:solidFill>
              </a:rPr>
              <a:t>)</a:t>
            </a:r>
          </a:p>
        </p:txBody>
      </p:sp>
      <p:sp>
        <p:nvSpPr>
          <p:cNvPr id="3" name="Rectangle 2">
            <a:extLst>
              <a:ext uri="{FF2B5EF4-FFF2-40B4-BE49-F238E27FC236}">
                <a16:creationId xmlns:a16="http://schemas.microsoft.com/office/drawing/2014/main" id="{51B134ED-970F-1636-A95D-2415C47F12CD}"/>
              </a:ext>
            </a:extLst>
          </p:cNvPr>
          <p:cNvSpPr/>
          <p:nvPr/>
        </p:nvSpPr>
        <p:spPr>
          <a:xfrm>
            <a:off x="631709" y="6395895"/>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Thembisa age-specific estimates from the model V4.5 for children aged 7-18 by province</a:t>
            </a:r>
          </a:p>
        </p:txBody>
      </p:sp>
      <p:sp>
        <p:nvSpPr>
          <p:cNvPr id="6" name="Oval 5">
            <a:extLst>
              <a:ext uri="{FF2B5EF4-FFF2-40B4-BE49-F238E27FC236}">
                <a16:creationId xmlns:a16="http://schemas.microsoft.com/office/drawing/2014/main" id="{B0ED0F6C-D227-66EE-71F3-2B4E4E8B46E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3</a:t>
            </a:r>
          </a:p>
        </p:txBody>
      </p:sp>
      <p:sp>
        <p:nvSpPr>
          <p:cNvPr id="10" name="Rectangle 9">
            <a:extLst>
              <a:ext uri="{FF2B5EF4-FFF2-40B4-BE49-F238E27FC236}">
                <a16:creationId xmlns:a16="http://schemas.microsoft.com/office/drawing/2014/main" id="{70D19555-17C3-7189-8FB0-8233691C083A}"/>
              </a:ext>
            </a:extLst>
          </p:cNvPr>
          <p:cNvSpPr/>
          <p:nvPr/>
        </p:nvSpPr>
        <p:spPr>
          <a:xfrm>
            <a:off x="631708" y="6252230"/>
            <a:ext cx="10309108" cy="206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i="1" dirty="0">
                <a:solidFill>
                  <a:schemeClr val="tx1">
                    <a:lumMod val="50000"/>
                    <a:lumOff val="50000"/>
                  </a:schemeClr>
                </a:solidFill>
              </a:rPr>
              <a:t>Note: Period 2021 – 2030 is the same timeframe, nine years, as 2012 – 2021. </a:t>
            </a:r>
          </a:p>
        </p:txBody>
      </p:sp>
    </p:spTree>
    <p:extLst>
      <p:ext uri="{BB962C8B-B14F-4D97-AF65-F5344CB8AC3E}">
        <p14:creationId xmlns:p14="http://schemas.microsoft.com/office/powerpoint/2010/main" val="49408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40F3-EBB1-595D-8F17-CB23FFC46160}"/>
              </a:ext>
            </a:extLst>
          </p:cNvPr>
          <p:cNvSpPr>
            <a:spLocks noGrp="1"/>
          </p:cNvSpPr>
          <p:nvPr>
            <p:ph type="title"/>
          </p:nvPr>
        </p:nvSpPr>
        <p:spPr/>
        <p:txBody>
          <a:bodyPr/>
          <a:lstStyle/>
          <a:p>
            <a:r>
              <a:rPr lang="en-ZA" dirty="0"/>
              <a:t>Public and independent school growth</a:t>
            </a:r>
          </a:p>
        </p:txBody>
      </p:sp>
      <p:sp>
        <p:nvSpPr>
          <p:cNvPr id="3" name="Text Placeholder 2">
            <a:extLst>
              <a:ext uri="{FF2B5EF4-FFF2-40B4-BE49-F238E27FC236}">
                <a16:creationId xmlns:a16="http://schemas.microsoft.com/office/drawing/2014/main" id="{D5F0ADFF-561A-864D-DFCD-508B2AC0D36D}"/>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D4D6B73E-5FC8-91F6-58EB-EC9BA92D572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Tree>
    <p:extLst>
      <p:ext uri="{BB962C8B-B14F-4D97-AF65-F5344CB8AC3E}">
        <p14:creationId xmlns:p14="http://schemas.microsoft.com/office/powerpoint/2010/main" val="1901544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7C33-AB91-1DD3-C183-4C7A5544EF22}"/>
              </a:ext>
            </a:extLst>
          </p:cNvPr>
          <p:cNvSpPr>
            <a:spLocks noGrp="1"/>
          </p:cNvSpPr>
          <p:nvPr>
            <p:ph type="title"/>
          </p:nvPr>
        </p:nvSpPr>
        <p:spPr/>
        <p:txBody>
          <a:bodyPr/>
          <a:lstStyle/>
          <a:p>
            <a:r>
              <a:rPr lang="en-ZA" dirty="0"/>
              <a:t>Educator, school and enrolment growth</a:t>
            </a:r>
          </a:p>
        </p:txBody>
      </p:sp>
      <p:graphicFrame>
        <p:nvGraphicFramePr>
          <p:cNvPr id="4" name="Table 3">
            <a:extLst>
              <a:ext uri="{FF2B5EF4-FFF2-40B4-BE49-F238E27FC236}">
                <a16:creationId xmlns:a16="http://schemas.microsoft.com/office/drawing/2014/main" id="{0671B2AF-CBAD-92DE-ED2A-782C91766511}"/>
              </a:ext>
            </a:extLst>
          </p:cNvPr>
          <p:cNvGraphicFramePr>
            <a:graphicFrameLocks noGrp="1"/>
          </p:cNvGraphicFramePr>
          <p:nvPr/>
        </p:nvGraphicFramePr>
        <p:xfrm>
          <a:off x="631707" y="1771032"/>
          <a:ext cx="10515602" cy="4087483"/>
        </p:xfrm>
        <a:graphic>
          <a:graphicData uri="http://schemas.openxmlformats.org/drawingml/2006/table">
            <a:tbl>
              <a:tblPr/>
              <a:tblGrid>
                <a:gridCol w="911343">
                  <a:extLst>
                    <a:ext uri="{9D8B030D-6E8A-4147-A177-3AD203B41FA5}">
                      <a16:colId xmlns:a16="http://schemas.microsoft.com/office/drawing/2014/main" val="1767453583"/>
                    </a:ext>
                  </a:extLst>
                </a:gridCol>
                <a:gridCol w="1420659">
                  <a:extLst>
                    <a:ext uri="{9D8B030D-6E8A-4147-A177-3AD203B41FA5}">
                      <a16:colId xmlns:a16="http://schemas.microsoft.com/office/drawing/2014/main" val="2041230699"/>
                    </a:ext>
                  </a:extLst>
                </a:gridCol>
                <a:gridCol w="1554668">
                  <a:extLst>
                    <a:ext uri="{9D8B030D-6E8A-4147-A177-3AD203B41FA5}">
                      <a16:colId xmlns:a16="http://schemas.microsoft.com/office/drawing/2014/main" val="3185064984"/>
                    </a:ext>
                  </a:extLst>
                </a:gridCol>
                <a:gridCol w="205130">
                  <a:extLst>
                    <a:ext uri="{9D8B030D-6E8A-4147-A177-3AD203B41FA5}">
                      <a16:colId xmlns:a16="http://schemas.microsoft.com/office/drawing/2014/main" val="2304658889"/>
                    </a:ext>
                  </a:extLst>
                </a:gridCol>
                <a:gridCol w="1554668">
                  <a:extLst>
                    <a:ext uri="{9D8B030D-6E8A-4147-A177-3AD203B41FA5}">
                      <a16:colId xmlns:a16="http://schemas.microsoft.com/office/drawing/2014/main" val="2498553981"/>
                    </a:ext>
                  </a:extLst>
                </a:gridCol>
                <a:gridCol w="1554668">
                  <a:extLst>
                    <a:ext uri="{9D8B030D-6E8A-4147-A177-3AD203B41FA5}">
                      <a16:colId xmlns:a16="http://schemas.microsoft.com/office/drawing/2014/main" val="2250454731"/>
                    </a:ext>
                  </a:extLst>
                </a:gridCol>
                <a:gridCol w="1554668">
                  <a:extLst>
                    <a:ext uri="{9D8B030D-6E8A-4147-A177-3AD203B41FA5}">
                      <a16:colId xmlns:a16="http://schemas.microsoft.com/office/drawing/2014/main" val="591293990"/>
                    </a:ext>
                  </a:extLst>
                </a:gridCol>
                <a:gridCol w="205130">
                  <a:extLst>
                    <a:ext uri="{9D8B030D-6E8A-4147-A177-3AD203B41FA5}">
                      <a16:colId xmlns:a16="http://schemas.microsoft.com/office/drawing/2014/main" val="1980839658"/>
                    </a:ext>
                  </a:extLst>
                </a:gridCol>
                <a:gridCol w="1554668">
                  <a:extLst>
                    <a:ext uri="{9D8B030D-6E8A-4147-A177-3AD203B41FA5}">
                      <a16:colId xmlns:a16="http://schemas.microsoft.com/office/drawing/2014/main" val="1911353586"/>
                    </a:ext>
                  </a:extLst>
                </a:gridCol>
              </a:tblGrid>
              <a:tr h="346063">
                <a:tc>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ctr" rtl="0" fontAlgn="b"/>
                      <a:r>
                        <a:rPr lang="en-US" sz="1800" b="1" i="1" u="none" strike="noStrike">
                          <a:solidFill>
                            <a:srgbClr val="000000"/>
                          </a:solidFill>
                          <a:effectLst/>
                          <a:latin typeface="Calibri" panose="020F0502020204030204" pitchFamily="34" charset="0"/>
                        </a:rPr>
                        <a:t>% growth from 2012 - 2021</a:t>
                      </a:r>
                    </a:p>
                  </a:txBody>
                  <a:tcPr marL="9525" marR="9525" marT="9525" marB="0" anchor="b">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3350013"/>
                  </a:ext>
                </a:extLst>
              </a:tr>
              <a:tr h="739858">
                <a:tc>
                  <a:txBody>
                    <a:bodyPr/>
                    <a:lstStyle/>
                    <a:p>
                      <a:pPr algn="l" rtl="0" fontAlgn="b"/>
                      <a:r>
                        <a:rPr lang="en-US" sz="1800" b="1" i="0" u="none" strike="noStrike">
                          <a:solidFill>
                            <a:srgbClr val="000000"/>
                          </a:solidFill>
                          <a:effectLst/>
                          <a:latin typeface="Calibri" panose="020F0502020204030204" pitchFamily="34" charset="0"/>
                        </a:rPr>
                        <a:t>Province</a:t>
                      </a:r>
                    </a:p>
                  </a:txBody>
                  <a:tcPr marL="9525" marR="9525" marT="9525" marB="0" anchor="b">
                    <a:lnL>
                      <a:noFill/>
                    </a:lnL>
                    <a:lnR>
                      <a:noFill/>
                    </a:lnR>
                    <a:lnT>
                      <a:noFill/>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Number of educators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Number of teachers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Calibri" panose="020F0502020204030204" pitchFamily="34" charset="0"/>
                        </a:rPr>
                        <a:t>Number of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Est. school-aged population</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6497946"/>
                  </a:ext>
                </a:extLst>
              </a:tr>
              <a:tr h="0">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820128111"/>
                  </a:ext>
                </a:extLst>
              </a:tr>
              <a:tr h="250597">
                <a:tc>
                  <a:txBody>
                    <a:bodyPr/>
                    <a:lstStyle/>
                    <a:p>
                      <a:pPr algn="l" rtl="0" fontAlgn="b"/>
                      <a:r>
                        <a:rPr lang="en-US" sz="1800" b="1" i="0" u="none" strike="noStrike">
                          <a:solidFill>
                            <a:srgbClr val="000000"/>
                          </a:solidFill>
                          <a:effectLst/>
                          <a:latin typeface="Calibri" panose="020F0502020204030204" pitchFamily="34" charset="0"/>
                        </a:rPr>
                        <a:t>EC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DDE"/>
                    </a:solidFill>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CF9C"/>
                    </a:solidFill>
                  </a:tcPr>
                </a:tc>
                <a:extLst>
                  <a:ext uri="{0D108BD9-81ED-4DB2-BD59-A6C34878D82A}">
                    <a16:rowId xmlns:a16="http://schemas.microsoft.com/office/drawing/2014/main" val="808691525"/>
                  </a:ext>
                </a:extLst>
              </a:tr>
              <a:tr h="250597">
                <a:tc>
                  <a:txBody>
                    <a:bodyPr/>
                    <a:lstStyle/>
                    <a:p>
                      <a:pPr algn="l" rtl="0" fontAlgn="b"/>
                      <a:r>
                        <a:rPr lang="en-US" sz="1800" b="1" i="0" u="none" strike="noStrike">
                          <a:solidFill>
                            <a:srgbClr val="000000"/>
                          </a:solidFill>
                          <a:effectLst/>
                          <a:latin typeface="Calibri" panose="020F0502020204030204" pitchFamily="34" charset="0"/>
                        </a:rPr>
                        <a:t>FS</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3A6"/>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5AA"/>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8D4"/>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DE8D4"/>
                    </a:solidFill>
                  </a:tcPr>
                </a:tc>
                <a:extLst>
                  <a:ext uri="{0D108BD9-81ED-4DB2-BD59-A6C34878D82A}">
                    <a16:rowId xmlns:a16="http://schemas.microsoft.com/office/drawing/2014/main" val="503331467"/>
                  </a:ext>
                </a:extLst>
              </a:tr>
              <a:tr h="250597">
                <a:tc>
                  <a:txBody>
                    <a:bodyPr/>
                    <a:lstStyle/>
                    <a:p>
                      <a:pPr algn="l" rtl="0" fontAlgn="b"/>
                      <a:r>
                        <a:rPr lang="en-US" sz="1800" b="1" i="0" u="none" strike="noStrike">
                          <a:solidFill>
                            <a:srgbClr val="000000"/>
                          </a:solidFill>
                          <a:effectLst/>
                          <a:latin typeface="Calibri" panose="020F0502020204030204" pitchFamily="34" charset="0"/>
                        </a:rPr>
                        <a:t>GP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AFB"/>
                    </a:solidFill>
                  </a:tcPr>
                </a:tc>
                <a:tc>
                  <a:txBody>
                    <a:bodyPr/>
                    <a:lstStyle/>
                    <a:p>
                      <a:pPr algn="ctr" rtl="0" fontAlgn="b"/>
                      <a:r>
                        <a:rPr lang="en-US" sz="18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1999144847"/>
                  </a:ext>
                </a:extLst>
              </a:tr>
              <a:tr h="250597">
                <a:tc>
                  <a:txBody>
                    <a:bodyPr/>
                    <a:lstStyle/>
                    <a:p>
                      <a:pPr algn="l" rtl="0" fontAlgn="b"/>
                      <a:r>
                        <a:rPr lang="en-US" sz="1800" b="1" i="0" u="none" strike="noStrike">
                          <a:solidFill>
                            <a:srgbClr val="000000"/>
                          </a:solidFill>
                          <a:effectLst/>
                          <a:latin typeface="Calibri" panose="020F0502020204030204" pitchFamily="34" charset="0"/>
                        </a:rPr>
                        <a:t>KN</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DBB"/>
                    </a:solidFill>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EDEB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6F1"/>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AB4"/>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8B0"/>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0C1"/>
                    </a:solidFill>
                  </a:tcPr>
                </a:tc>
                <a:extLst>
                  <a:ext uri="{0D108BD9-81ED-4DB2-BD59-A6C34878D82A}">
                    <a16:rowId xmlns:a16="http://schemas.microsoft.com/office/drawing/2014/main" val="1437269634"/>
                  </a:ext>
                </a:extLst>
              </a:tr>
              <a:tr h="250597">
                <a:tc>
                  <a:txBody>
                    <a:bodyPr/>
                    <a:lstStyle/>
                    <a:p>
                      <a:pPr algn="l" rtl="0" fontAlgn="b"/>
                      <a:r>
                        <a:rPr lang="en-US" sz="1800" b="1" i="0" u="none" strike="noStrike">
                          <a:solidFill>
                            <a:srgbClr val="000000"/>
                          </a:solidFill>
                          <a:effectLst/>
                          <a:latin typeface="Calibri" panose="020F0502020204030204" pitchFamily="34" charset="0"/>
                        </a:rPr>
                        <a:t>LP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9B3"/>
                    </a:solidFill>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EDFC1"/>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FE3"/>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DFBF"/>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EBE"/>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FC1"/>
                    </a:solidFill>
                  </a:tcPr>
                </a:tc>
                <a:extLst>
                  <a:ext uri="{0D108BD9-81ED-4DB2-BD59-A6C34878D82A}">
                    <a16:rowId xmlns:a16="http://schemas.microsoft.com/office/drawing/2014/main" val="376285850"/>
                  </a:ext>
                </a:extLst>
              </a:tr>
              <a:tr h="250597">
                <a:tc>
                  <a:txBody>
                    <a:bodyPr/>
                    <a:lstStyle/>
                    <a:p>
                      <a:pPr algn="l" rtl="0" fontAlgn="b"/>
                      <a:r>
                        <a:rPr lang="en-US" sz="1800" b="1" i="0" u="none" strike="noStrike">
                          <a:solidFill>
                            <a:srgbClr val="000000"/>
                          </a:solidFill>
                          <a:effectLst/>
                          <a:latin typeface="Calibri" panose="020F0502020204030204" pitchFamily="34" charset="0"/>
                        </a:rPr>
                        <a:t>MP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E6D0"/>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8D3"/>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EE5CC"/>
                    </a:solidFill>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3C8"/>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6CF"/>
                    </a:solidFill>
                  </a:tcPr>
                </a:tc>
                <a:extLst>
                  <a:ext uri="{0D108BD9-81ED-4DB2-BD59-A6C34878D82A}">
                    <a16:rowId xmlns:a16="http://schemas.microsoft.com/office/drawing/2014/main" val="790633584"/>
                  </a:ext>
                </a:extLst>
              </a:tr>
              <a:tr h="250597">
                <a:tc>
                  <a:txBody>
                    <a:bodyPr/>
                    <a:lstStyle/>
                    <a:p>
                      <a:pPr algn="l" rtl="0" fontAlgn="b"/>
                      <a:r>
                        <a:rPr lang="en-US" sz="1800" b="1" i="0" u="none" strike="noStrike">
                          <a:solidFill>
                            <a:srgbClr val="000000"/>
                          </a:solidFill>
                          <a:effectLst/>
                          <a:latin typeface="Calibri" panose="020F0502020204030204" pitchFamily="34" charset="0"/>
                        </a:rPr>
                        <a:t>NC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DEAD7"/>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AD7"/>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5F1"/>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7D2"/>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EE1C5"/>
                    </a:solidFill>
                  </a:tcPr>
                </a:tc>
                <a:extLst>
                  <a:ext uri="{0D108BD9-81ED-4DB2-BD59-A6C34878D82A}">
                    <a16:rowId xmlns:a16="http://schemas.microsoft.com/office/drawing/2014/main" val="3510561835"/>
                  </a:ext>
                </a:extLst>
              </a:tr>
              <a:tr h="250597">
                <a:tc>
                  <a:txBody>
                    <a:bodyPr/>
                    <a:lstStyle/>
                    <a:p>
                      <a:pPr algn="l" rtl="0" fontAlgn="b"/>
                      <a:r>
                        <a:rPr lang="en-US" sz="1800" b="1" i="0" u="none" strike="noStrike">
                          <a:solidFill>
                            <a:srgbClr val="000000"/>
                          </a:solidFill>
                          <a:effectLst/>
                          <a:latin typeface="Calibri" panose="020F0502020204030204" pitchFamily="34" charset="0"/>
                        </a:rPr>
                        <a:t>NW</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DE5CD"/>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DE5CD"/>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BDB"/>
                    </a:solidFill>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AD9"/>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1E8"/>
                    </a:solidFill>
                  </a:tcPr>
                </a:tc>
                <a:extLst>
                  <a:ext uri="{0D108BD9-81ED-4DB2-BD59-A6C34878D82A}">
                    <a16:rowId xmlns:a16="http://schemas.microsoft.com/office/drawing/2014/main" val="1964814147"/>
                  </a:ext>
                </a:extLst>
              </a:tr>
              <a:tr h="262530">
                <a:tc>
                  <a:txBody>
                    <a:bodyPr/>
                    <a:lstStyle/>
                    <a:p>
                      <a:pPr algn="l" rtl="0" fontAlgn="b"/>
                      <a:r>
                        <a:rPr lang="en-US" sz="1800" b="1" i="0" u="none" strike="noStrike">
                          <a:solidFill>
                            <a:srgbClr val="000000"/>
                          </a:solidFill>
                          <a:effectLst/>
                          <a:latin typeface="Calibri" panose="020F0502020204030204" pitchFamily="34" charset="0"/>
                        </a:rPr>
                        <a:t>WC</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1E7"/>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6F2"/>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9FA"/>
                    </a:solidFill>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8F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3EC"/>
                    </a:solidFill>
                  </a:tcPr>
                </a:tc>
                <a:extLst>
                  <a:ext uri="{0D108BD9-81ED-4DB2-BD59-A6C34878D82A}">
                    <a16:rowId xmlns:a16="http://schemas.microsoft.com/office/drawing/2014/main" val="405273483"/>
                  </a:ext>
                </a:extLst>
              </a:tr>
              <a:tr h="262530">
                <a:tc>
                  <a:txBody>
                    <a:bodyPr/>
                    <a:lstStyle/>
                    <a:p>
                      <a:pPr algn="l" rtl="0" fontAlgn="b"/>
                      <a:r>
                        <a:rPr lang="en-US" sz="1800" b="1" i="0" u="none" strike="noStrike">
                          <a:solidFill>
                            <a:srgbClr val="000000"/>
                          </a:solidFill>
                          <a:effectLst/>
                          <a:latin typeface="Calibri" panose="020F0502020204030204" pitchFamily="34" charset="0"/>
                        </a:rPr>
                        <a:t>SA</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1C5"/>
                    </a:solidFill>
                  </a:tcPr>
                </a:tc>
                <a:tc>
                  <a:txBody>
                    <a:bodyPr/>
                    <a:lstStyle/>
                    <a:p>
                      <a:pPr algn="ctr" rtl="0" fontAlgn="b"/>
                      <a:r>
                        <a:rPr lang="en-US" sz="1800" b="1" i="0" u="none" strike="noStrike">
                          <a:solidFill>
                            <a:srgbClr val="000000"/>
                          </a:solidFill>
                          <a:effectLst/>
                          <a:latin typeface="Calibri" panose="020F0502020204030204" pitchFamily="34" charset="0"/>
                        </a:rPr>
                        <a:t>2%</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9"/>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-6%</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0E4"/>
                    </a:solidFill>
                  </a:tcPr>
                </a:tc>
                <a:tc>
                  <a:txBody>
                    <a:bodyPr/>
                    <a:lstStyle/>
                    <a:p>
                      <a:pPr algn="ctr" rtl="0" fontAlgn="b"/>
                      <a:r>
                        <a:rPr lang="en-US" sz="1800" b="1" i="0" u="none" strike="noStrike" dirty="0">
                          <a:solidFill>
                            <a:srgbClr val="000000"/>
                          </a:solidFill>
                          <a:effectLst/>
                          <a:latin typeface="Calibri" panose="020F0502020204030204" pitchFamily="34" charset="0"/>
                        </a:rPr>
                        <a:t>7%</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4CA"/>
                    </a:solidFill>
                  </a:tcPr>
                </a:tc>
                <a:tc>
                  <a:txBody>
                    <a:bodyPr/>
                    <a:lstStyle/>
                    <a:p>
                      <a:pPr algn="ctr" rtl="0" fontAlgn="b"/>
                      <a:r>
                        <a:rPr lang="en-US" sz="1800" b="1" i="0" u="none" strike="noStrike" dirty="0">
                          <a:solidFill>
                            <a:srgbClr val="000000"/>
                          </a:solidFill>
                          <a:effectLst/>
                          <a:latin typeface="Calibri" panose="020F0502020204030204" pitchFamily="34" charset="0"/>
                        </a:rPr>
                        <a:t>8%</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13%</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6CF"/>
                    </a:solidFill>
                  </a:tcPr>
                </a:tc>
                <a:extLst>
                  <a:ext uri="{0D108BD9-81ED-4DB2-BD59-A6C34878D82A}">
                    <a16:rowId xmlns:a16="http://schemas.microsoft.com/office/drawing/2014/main" val="2827752868"/>
                  </a:ext>
                </a:extLst>
              </a:tr>
            </a:tbl>
          </a:graphicData>
        </a:graphic>
      </p:graphicFrame>
      <p:sp>
        <p:nvSpPr>
          <p:cNvPr id="3" name="Oval 2">
            <a:extLst>
              <a:ext uri="{FF2B5EF4-FFF2-40B4-BE49-F238E27FC236}">
                <a16:creationId xmlns:a16="http://schemas.microsoft.com/office/drawing/2014/main" id="{B29E1A89-DAFE-6172-CD6F-0B5C0B5C957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6" name="Rectangle 5">
            <a:extLst>
              <a:ext uri="{FF2B5EF4-FFF2-40B4-BE49-F238E27FC236}">
                <a16:creationId xmlns:a16="http://schemas.microsoft.com/office/drawing/2014/main" id="{273B7EBB-1AC1-62F9-82DD-C0C83299A879}"/>
              </a:ext>
            </a:extLst>
          </p:cNvPr>
          <p:cNvSpPr/>
          <p:nvPr/>
        </p:nvSpPr>
        <p:spPr>
          <a:xfrm>
            <a:off x="631707" y="6152219"/>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Educator numbers from anonymised PERSAL data from 2012 and 2021, only educators (Rank 60 000 – 69 999) are considered. </a:t>
            </a:r>
            <a:r>
              <a:rPr lang="en-ZA" sz="950" i="1" dirty="0" err="1"/>
              <a:t>Thembisa</a:t>
            </a:r>
            <a:r>
              <a:rPr lang="en-ZA" sz="950" i="1" dirty="0"/>
              <a:t> age specific data V4.5 for school-aged population (Ages 7-18) estimates and enrolment and school numbers taken from School Realities-EMIS (2012 – 2021) released by the DBE, for numbers on ordinary public and independent schools (</a:t>
            </a:r>
            <a:r>
              <a:rPr lang="en-US" sz="950" dirty="0">
                <a:hlinkClick r:id="rId2"/>
              </a:rPr>
              <a:t>Statistical Publications (education.gov.za)</a:t>
            </a:r>
            <a:r>
              <a:rPr lang="en-US" sz="950" dirty="0"/>
              <a:t>) </a:t>
            </a:r>
            <a:endParaRPr lang="en-ZA" sz="950" i="1" dirty="0"/>
          </a:p>
        </p:txBody>
      </p:sp>
    </p:spTree>
    <p:extLst>
      <p:ext uri="{BB962C8B-B14F-4D97-AF65-F5344CB8AC3E}">
        <p14:creationId xmlns:p14="http://schemas.microsoft.com/office/powerpoint/2010/main" val="1510542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7C33-AB91-1DD3-C183-4C7A5544EF22}"/>
              </a:ext>
            </a:extLst>
          </p:cNvPr>
          <p:cNvSpPr>
            <a:spLocks noGrp="1"/>
          </p:cNvSpPr>
          <p:nvPr>
            <p:ph type="title"/>
          </p:nvPr>
        </p:nvSpPr>
        <p:spPr/>
        <p:txBody>
          <a:bodyPr/>
          <a:lstStyle/>
          <a:p>
            <a:r>
              <a:rPr lang="en-ZA" dirty="0"/>
              <a:t>Educator, school and enrolment growth</a:t>
            </a:r>
          </a:p>
        </p:txBody>
      </p:sp>
      <p:graphicFrame>
        <p:nvGraphicFramePr>
          <p:cNvPr id="4" name="Table 3">
            <a:extLst>
              <a:ext uri="{FF2B5EF4-FFF2-40B4-BE49-F238E27FC236}">
                <a16:creationId xmlns:a16="http://schemas.microsoft.com/office/drawing/2014/main" id="{0671B2AF-CBAD-92DE-ED2A-782C91766511}"/>
              </a:ext>
            </a:extLst>
          </p:cNvPr>
          <p:cNvGraphicFramePr>
            <a:graphicFrameLocks noGrp="1"/>
          </p:cNvGraphicFramePr>
          <p:nvPr/>
        </p:nvGraphicFramePr>
        <p:xfrm>
          <a:off x="631707" y="1771032"/>
          <a:ext cx="10515602" cy="4087483"/>
        </p:xfrm>
        <a:graphic>
          <a:graphicData uri="http://schemas.openxmlformats.org/drawingml/2006/table">
            <a:tbl>
              <a:tblPr/>
              <a:tblGrid>
                <a:gridCol w="911343">
                  <a:extLst>
                    <a:ext uri="{9D8B030D-6E8A-4147-A177-3AD203B41FA5}">
                      <a16:colId xmlns:a16="http://schemas.microsoft.com/office/drawing/2014/main" val="1767453583"/>
                    </a:ext>
                  </a:extLst>
                </a:gridCol>
                <a:gridCol w="1420659">
                  <a:extLst>
                    <a:ext uri="{9D8B030D-6E8A-4147-A177-3AD203B41FA5}">
                      <a16:colId xmlns:a16="http://schemas.microsoft.com/office/drawing/2014/main" val="2041230699"/>
                    </a:ext>
                  </a:extLst>
                </a:gridCol>
                <a:gridCol w="1554668">
                  <a:extLst>
                    <a:ext uri="{9D8B030D-6E8A-4147-A177-3AD203B41FA5}">
                      <a16:colId xmlns:a16="http://schemas.microsoft.com/office/drawing/2014/main" val="3185064984"/>
                    </a:ext>
                  </a:extLst>
                </a:gridCol>
                <a:gridCol w="205130">
                  <a:extLst>
                    <a:ext uri="{9D8B030D-6E8A-4147-A177-3AD203B41FA5}">
                      <a16:colId xmlns:a16="http://schemas.microsoft.com/office/drawing/2014/main" val="2304658889"/>
                    </a:ext>
                  </a:extLst>
                </a:gridCol>
                <a:gridCol w="1554668">
                  <a:extLst>
                    <a:ext uri="{9D8B030D-6E8A-4147-A177-3AD203B41FA5}">
                      <a16:colId xmlns:a16="http://schemas.microsoft.com/office/drawing/2014/main" val="2498553981"/>
                    </a:ext>
                  </a:extLst>
                </a:gridCol>
                <a:gridCol w="1554668">
                  <a:extLst>
                    <a:ext uri="{9D8B030D-6E8A-4147-A177-3AD203B41FA5}">
                      <a16:colId xmlns:a16="http://schemas.microsoft.com/office/drawing/2014/main" val="2250454731"/>
                    </a:ext>
                  </a:extLst>
                </a:gridCol>
                <a:gridCol w="1554668">
                  <a:extLst>
                    <a:ext uri="{9D8B030D-6E8A-4147-A177-3AD203B41FA5}">
                      <a16:colId xmlns:a16="http://schemas.microsoft.com/office/drawing/2014/main" val="591293990"/>
                    </a:ext>
                  </a:extLst>
                </a:gridCol>
                <a:gridCol w="205130">
                  <a:extLst>
                    <a:ext uri="{9D8B030D-6E8A-4147-A177-3AD203B41FA5}">
                      <a16:colId xmlns:a16="http://schemas.microsoft.com/office/drawing/2014/main" val="1980839658"/>
                    </a:ext>
                  </a:extLst>
                </a:gridCol>
                <a:gridCol w="1554668">
                  <a:extLst>
                    <a:ext uri="{9D8B030D-6E8A-4147-A177-3AD203B41FA5}">
                      <a16:colId xmlns:a16="http://schemas.microsoft.com/office/drawing/2014/main" val="1911353586"/>
                    </a:ext>
                  </a:extLst>
                </a:gridCol>
              </a:tblGrid>
              <a:tr h="346063">
                <a:tc>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ctr" rtl="0" fontAlgn="b"/>
                      <a:r>
                        <a:rPr lang="en-US" sz="1800" b="1" i="1" u="none" strike="noStrike">
                          <a:solidFill>
                            <a:srgbClr val="000000"/>
                          </a:solidFill>
                          <a:effectLst/>
                          <a:latin typeface="Calibri" panose="020F0502020204030204" pitchFamily="34" charset="0"/>
                        </a:rPr>
                        <a:t>% growth from 2012 - 2021</a:t>
                      </a:r>
                    </a:p>
                  </a:txBody>
                  <a:tcPr marL="9525" marR="9525" marT="9525" marB="0" anchor="b">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3350013"/>
                  </a:ext>
                </a:extLst>
              </a:tr>
              <a:tr h="739858">
                <a:tc>
                  <a:txBody>
                    <a:bodyPr/>
                    <a:lstStyle/>
                    <a:p>
                      <a:pPr algn="l" rtl="0" fontAlgn="b"/>
                      <a:r>
                        <a:rPr lang="en-US" sz="1800" b="1" i="0" u="none" strike="noStrike">
                          <a:solidFill>
                            <a:srgbClr val="000000"/>
                          </a:solidFill>
                          <a:effectLst/>
                          <a:latin typeface="Calibri" panose="020F0502020204030204" pitchFamily="34" charset="0"/>
                        </a:rPr>
                        <a:t>Province</a:t>
                      </a:r>
                    </a:p>
                  </a:txBody>
                  <a:tcPr marL="9525" marR="9525" marT="9525" marB="0" anchor="b">
                    <a:lnL>
                      <a:noFill/>
                    </a:lnL>
                    <a:lnR>
                      <a:noFill/>
                    </a:lnR>
                    <a:lnT>
                      <a:noFill/>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Number of educators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Number of teachers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Calibri" panose="020F0502020204030204" pitchFamily="34" charset="0"/>
                        </a:rPr>
                        <a:t>Number of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Est. school-aged population</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6497946"/>
                  </a:ext>
                </a:extLst>
              </a:tr>
              <a:tr h="0">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820128111"/>
                  </a:ext>
                </a:extLst>
              </a:tr>
              <a:tr h="250597">
                <a:tc>
                  <a:txBody>
                    <a:bodyPr/>
                    <a:lstStyle/>
                    <a:p>
                      <a:pPr algn="l" rtl="0" fontAlgn="b"/>
                      <a:r>
                        <a:rPr lang="en-US" sz="1800" b="1" i="0" u="none" strike="noStrike">
                          <a:solidFill>
                            <a:srgbClr val="000000"/>
                          </a:solidFill>
                          <a:effectLst/>
                          <a:latin typeface="Calibri" panose="020F0502020204030204" pitchFamily="34" charset="0"/>
                        </a:rPr>
                        <a:t>EC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DDE"/>
                    </a:solidFill>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CF9C"/>
                    </a:solidFill>
                  </a:tcPr>
                </a:tc>
                <a:extLst>
                  <a:ext uri="{0D108BD9-81ED-4DB2-BD59-A6C34878D82A}">
                    <a16:rowId xmlns:a16="http://schemas.microsoft.com/office/drawing/2014/main" val="808691525"/>
                  </a:ext>
                </a:extLst>
              </a:tr>
              <a:tr h="250597">
                <a:tc>
                  <a:txBody>
                    <a:bodyPr/>
                    <a:lstStyle/>
                    <a:p>
                      <a:pPr algn="l" rtl="0" fontAlgn="b"/>
                      <a:r>
                        <a:rPr lang="en-US" sz="1800" b="1" i="0" u="none" strike="noStrike">
                          <a:solidFill>
                            <a:srgbClr val="000000"/>
                          </a:solidFill>
                          <a:effectLst/>
                          <a:latin typeface="Calibri" panose="020F0502020204030204" pitchFamily="34" charset="0"/>
                        </a:rPr>
                        <a:t>FS</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3A6"/>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5AA"/>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8D4"/>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DE8D4"/>
                    </a:solidFill>
                  </a:tcPr>
                </a:tc>
                <a:extLst>
                  <a:ext uri="{0D108BD9-81ED-4DB2-BD59-A6C34878D82A}">
                    <a16:rowId xmlns:a16="http://schemas.microsoft.com/office/drawing/2014/main" val="503331467"/>
                  </a:ext>
                </a:extLst>
              </a:tr>
              <a:tr h="250597">
                <a:tc>
                  <a:txBody>
                    <a:bodyPr/>
                    <a:lstStyle/>
                    <a:p>
                      <a:pPr algn="l" rtl="0" fontAlgn="b"/>
                      <a:r>
                        <a:rPr lang="en-US" sz="1800" b="1" i="0" u="none" strike="noStrike">
                          <a:solidFill>
                            <a:srgbClr val="000000"/>
                          </a:solidFill>
                          <a:effectLst/>
                          <a:latin typeface="Calibri" panose="020F0502020204030204" pitchFamily="34" charset="0"/>
                        </a:rPr>
                        <a:t>GP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AFB"/>
                    </a:solidFill>
                  </a:tcPr>
                </a:tc>
                <a:tc>
                  <a:txBody>
                    <a:bodyPr/>
                    <a:lstStyle/>
                    <a:p>
                      <a:pPr algn="ctr" rtl="0" fontAlgn="b"/>
                      <a:r>
                        <a:rPr lang="en-US" sz="18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1999144847"/>
                  </a:ext>
                </a:extLst>
              </a:tr>
              <a:tr h="250597">
                <a:tc>
                  <a:txBody>
                    <a:bodyPr/>
                    <a:lstStyle/>
                    <a:p>
                      <a:pPr algn="l" rtl="0" fontAlgn="b"/>
                      <a:r>
                        <a:rPr lang="en-US" sz="1800" b="1" i="0" u="none" strike="noStrike">
                          <a:solidFill>
                            <a:srgbClr val="000000"/>
                          </a:solidFill>
                          <a:effectLst/>
                          <a:latin typeface="Calibri" panose="020F0502020204030204" pitchFamily="34" charset="0"/>
                        </a:rPr>
                        <a:t>KN</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DBB"/>
                    </a:solidFill>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EDEB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6F1"/>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AB4"/>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8B0"/>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0C1"/>
                    </a:solidFill>
                  </a:tcPr>
                </a:tc>
                <a:extLst>
                  <a:ext uri="{0D108BD9-81ED-4DB2-BD59-A6C34878D82A}">
                    <a16:rowId xmlns:a16="http://schemas.microsoft.com/office/drawing/2014/main" val="1437269634"/>
                  </a:ext>
                </a:extLst>
              </a:tr>
              <a:tr h="250597">
                <a:tc>
                  <a:txBody>
                    <a:bodyPr/>
                    <a:lstStyle/>
                    <a:p>
                      <a:pPr algn="l" rtl="0" fontAlgn="b"/>
                      <a:r>
                        <a:rPr lang="en-US" sz="1800" b="1" i="0" u="none" strike="noStrike">
                          <a:solidFill>
                            <a:srgbClr val="000000"/>
                          </a:solidFill>
                          <a:effectLst/>
                          <a:latin typeface="Calibri" panose="020F0502020204030204" pitchFamily="34" charset="0"/>
                        </a:rPr>
                        <a:t>LP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9B3"/>
                    </a:solidFill>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EDFC1"/>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FE3"/>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DFBF"/>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EBE"/>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FC1"/>
                    </a:solidFill>
                  </a:tcPr>
                </a:tc>
                <a:extLst>
                  <a:ext uri="{0D108BD9-81ED-4DB2-BD59-A6C34878D82A}">
                    <a16:rowId xmlns:a16="http://schemas.microsoft.com/office/drawing/2014/main" val="376285850"/>
                  </a:ext>
                </a:extLst>
              </a:tr>
              <a:tr h="250597">
                <a:tc>
                  <a:txBody>
                    <a:bodyPr/>
                    <a:lstStyle/>
                    <a:p>
                      <a:pPr algn="l" rtl="0" fontAlgn="b"/>
                      <a:r>
                        <a:rPr lang="en-US" sz="1800" b="1" i="0" u="none" strike="noStrike">
                          <a:solidFill>
                            <a:srgbClr val="000000"/>
                          </a:solidFill>
                          <a:effectLst/>
                          <a:latin typeface="Calibri" panose="020F0502020204030204" pitchFamily="34" charset="0"/>
                        </a:rPr>
                        <a:t>MP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E6D0"/>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8D3"/>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EE5CC"/>
                    </a:solidFill>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3C8"/>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6CF"/>
                    </a:solidFill>
                  </a:tcPr>
                </a:tc>
                <a:extLst>
                  <a:ext uri="{0D108BD9-81ED-4DB2-BD59-A6C34878D82A}">
                    <a16:rowId xmlns:a16="http://schemas.microsoft.com/office/drawing/2014/main" val="790633584"/>
                  </a:ext>
                </a:extLst>
              </a:tr>
              <a:tr h="250597">
                <a:tc>
                  <a:txBody>
                    <a:bodyPr/>
                    <a:lstStyle/>
                    <a:p>
                      <a:pPr algn="l" rtl="0" fontAlgn="b"/>
                      <a:r>
                        <a:rPr lang="en-US" sz="1800" b="1" i="0" u="none" strike="noStrike">
                          <a:solidFill>
                            <a:srgbClr val="000000"/>
                          </a:solidFill>
                          <a:effectLst/>
                          <a:latin typeface="Calibri" panose="020F0502020204030204" pitchFamily="34" charset="0"/>
                        </a:rPr>
                        <a:t>NC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DEAD7"/>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AD7"/>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5F1"/>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7D2"/>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EE1C5"/>
                    </a:solidFill>
                  </a:tcPr>
                </a:tc>
                <a:extLst>
                  <a:ext uri="{0D108BD9-81ED-4DB2-BD59-A6C34878D82A}">
                    <a16:rowId xmlns:a16="http://schemas.microsoft.com/office/drawing/2014/main" val="3510561835"/>
                  </a:ext>
                </a:extLst>
              </a:tr>
              <a:tr h="250597">
                <a:tc>
                  <a:txBody>
                    <a:bodyPr/>
                    <a:lstStyle/>
                    <a:p>
                      <a:pPr algn="l" rtl="0" fontAlgn="b"/>
                      <a:r>
                        <a:rPr lang="en-US" sz="1800" b="1" i="0" u="none" strike="noStrike">
                          <a:solidFill>
                            <a:srgbClr val="000000"/>
                          </a:solidFill>
                          <a:effectLst/>
                          <a:latin typeface="Calibri" panose="020F0502020204030204" pitchFamily="34" charset="0"/>
                        </a:rPr>
                        <a:t>NW</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DE5CD"/>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DE5CD"/>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BDB"/>
                    </a:solidFill>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AD9"/>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1E8"/>
                    </a:solidFill>
                  </a:tcPr>
                </a:tc>
                <a:extLst>
                  <a:ext uri="{0D108BD9-81ED-4DB2-BD59-A6C34878D82A}">
                    <a16:rowId xmlns:a16="http://schemas.microsoft.com/office/drawing/2014/main" val="1964814147"/>
                  </a:ext>
                </a:extLst>
              </a:tr>
              <a:tr h="262530">
                <a:tc>
                  <a:txBody>
                    <a:bodyPr/>
                    <a:lstStyle/>
                    <a:p>
                      <a:pPr algn="l" rtl="0" fontAlgn="b"/>
                      <a:r>
                        <a:rPr lang="en-US" sz="1800" b="1" i="0" u="none" strike="noStrike">
                          <a:solidFill>
                            <a:srgbClr val="000000"/>
                          </a:solidFill>
                          <a:effectLst/>
                          <a:latin typeface="Calibri" panose="020F0502020204030204" pitchFamily="34" charset="0"/>
                        </a:rPr>
                        <a:t>WC</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1E7"/>
                    </a:solidFill>
                  </a:tcPr>
                </a:tc>
                <a:tc>
                  <a:txBody>
                    <a:bodyPr/>
                    <a:lstStyle/>
                    <a:p>
                      <a:pPr algn="ctr" rtl="0" fontAlgn="b"/>
                      <a:r>
                        <a:rPr lang="en-US" sz="18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6F2"/>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9FA"/>
                    </a:solidFill>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8F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3EC"/>
                    </a:solidFill>
                  </a:tcPr>
                </a:tc>
                <a:extLst>
                  <a:ext uri="{0D108BD9-81ED-4DB2-BD59-A6C34878D82A}">
                    <a16:rowId xmlns:a16="http://schemas.microsoft.com/office/drawing/2014/main" val="405273483"/>
                  </a:ext>
                </a:extLst>
              </a:tr>
              <a:tr h="262530">
                <a:tc>
                  <a:txBody>
                    <a:bodyPr/>
                    <a:lstStyle/>
                    <a:p>
                      <a:pPr algn="l" rtl="0" fontAlgn="b"/>
                      <a:r>
                        <a:rPr lang="en-US" sz="1800" b="1" i="0" u="none" strike="noStrike">
                          <a:solidFill>
                            <a:srgbClr val="000000"/>
                          </a:solidFill>
                          <a:effectLst/>
                          <a:latin typeface="Calibri" panose="020F0502020204030204" pitchFamily="34" charset="0"/>
                        </a:rPr>
                        <a:t>SA</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1C5"/>
                    </a:solidFill>
                  </a:tcPr>
                </a:tc>
                <a:tc>
                  <a:txBody>
                    <a:bodyPr/>
                    <a:lstStyle/>
                    <a:p>
                      <a:pPr algn="ctr" rtl="0" fontAlgn="b"/>
                      <a:r>
                        <a:rPr lang="en-US" sz="1800" b="1" i="0" u="none" strike="noStrike" dirty="0">
                          <a:solidFill>
                            <a:srgbClr val="000000"/>
                          </a:solidFill>
                          <a:effectLst/>
                          <a:latin typeface="Calibri" panose="020F0502020204030204" pitchFamily="34" charset="0"/>
                        </a:rPr>
                        <a:t>2%</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9"/>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-6%</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0E4"/>
                    </a:solidFill>
                  </a:tcPr>
                </a:tc>
                <a:tc>
                  <a:txBody>
                    <a:bodyPr/>
                    <a:lstStyle/>
                    <a:p>
                      <a:pPr algn="ctr" rtl="0" fontAlgn="b"/>
                      <a:r>
                        <a:rPr lang="en-US" sz="1800" b="1" i="0" u="none" strike="noStrike" dirty="0">
                          <a:solidFill>
                            <a:srgbClr val="000000"/>
                          </a:solidFill>
                          <a:effectLst/>
                          <a:latin typeface="Calibri" panose="020F0502020204030204" pitchFamily="34" charset="0"/>
                        </a:rPr>
                        <a:t>7%</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4CA"/>
                    </a:solidFill>
                  </a:tcPr>
                </a:tc>
                <a:tc>
                  <a:txBody>
                    <a:bodyPr/>
                    <a:lstStyle/>
                    <a:p>
                      <a:pPr algn="ctr" rtl="0" fontAlgn="b"/>
                      <a:r>
                        <a:rPr lang="en-US" sz="1800" b="1" i="0" u="none" strike="noStrike" dirty="0">
                          <a:solidFill>
                            <a:srgbClr val="000000"/>
                          </a:solidFill>
                          <a:effectLst/>
                          <a:latin typeface="Calibri" panose="020F0502020204030204" pitchFamily="34" charset="0"/>
                        </a:rPr>
                        <a:t>8%</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13%</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6CF"/>
                    </a:solidFill>
                  </a:tcPr>
                </a:tc>
                <a:extLst>
                  <a:ext uri="{0D108BD9-81ED-4DB2-BD59-A6C34878D82A}">
                    <a16:rowId xmlns:a16="http://schemas.microsoft.com/office/drawing/2014/main" val="2827752868"/>
                  </a:ext>
                </a:extLst>
              </a:tr>
            </a:tbl>
          </a:graphicData>
        </a:graphic>
      </p:graphicFrame>
      <p:sp>
        <p:nvSpPr>
          <p:cNvPr id="3" name="Oval 2">
            <a:extLst>
              <a:ext uri="{FF2B5EF4-FFF2-40B4-BE49-F238E27FC236}">
                <a16:creationId xmlns:a16="http://schemas.microsoft.com/office/drawing/2014/main" id="{B29E1A89-DAFE-6172-CD6F-0B5C0B5C957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6" name="Rectangle 5">
            <a:extLst>
              <a:ext uri="{FF2B5EF4-FFF2-40B4-BE49-F238E27FC236}">
                <a16:creationId xmlns:a16="http://schemas.microsoft.com/office/drawing/2014/main" id="{273B7EBB-1AC1-62F9-82DD-C0C83299A879}"/>
              </a:ext>
            </a:extLst>
          </p:cNvPr>
          <p:cNvSpPr/>
          <p:nvPr/>
        </p:nvSpPr>
        <p:spPr>
          <a:xfrm>
            <a:off x="631707" y="6152219"/>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Educator numbers from anonymised PERSAL data from 2012 and 2021, only educators (Rank 60 000 – 69 999) are considered. </a:t>
            </a:r>
            <a:r>
              <a:rPr lang="en-ZA" sz="950" i="1" dirty="0" err="1"/>
              <a:t>Thembisa</a:t>
            </a:r>
            <a:r>
              <a:rPr lang="en-ZA" sz="950" i="1" dirty="0"/>
              <a:t> age specific data V4.5 for school-aged population (Ages 7-18) estimates and enrolment and school numbers taken from School Realities-EMIS (2012 – 2021) released by the DBE, for numbers on ordinary public and independent schools (</a:t>
            </a:r>
            <a:r>
              <a:rPr lang="en-US" sz="950" dirty="0">
                <a:hlinkClick r:id="rId2"/>
              </a:rPr>
              <a:t>Statistical Publications (education.gov.za)</a:t>
            </a:r>
            <a:r>
              <a:rPr lang="en-US" sz="950" dirty="0"/>
              <a:t>) </a:t>
            </a:r>
            <a:endParaRPr lang="en-ZA" sz="950" i="1" dirty="0"/>
          </a:p>
        </p:txBody>
      </p:sp>
      <p:sp>
        <p:nvSpPr>
          <p:cNvPr id="5" name="Rectangle 4">
            <a:extLst>
              <a:ext uri="{FF2B5EF4-FFF2-40B4-BE49-F238E27FC236}">
                <a16:creationId xmlns:a16="http://schemas.microsoft.com/office/drawing/2014/main" id="{624145E1-AC35-02B4-B2C0-F138F6D8B8FA}"/>
              </a:ext>
            </a:extLst>
          </p:cNvPr>
          <p:cNvSpPr/>
          <p:nvPr/>
        </p:nvSpPr>
        <p:spPr>
          <a:xfrm>
            <a:off x="1044691" y="3018785"/>
            <a:ext cx="10102618" cy="600716"/>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z</a:t>
            </a:r>
          </a:p>
        </p:txBody>
      </p:sp>
      <p:sp>
        <p:nvSpPr>
          <p:cNvPr id="8" name="Rectangle 7">
            <a:extLst>
              <a:ext uri="{FF2B5EF4-FFF2-40B4-BE49-F238E27FC236}">
                <a16:creationId xmlns:a16="http://schemas.microsoft.com/office/drawing/2014/main" id="{2D415715-20BB-AE44-F613-CF6D7759EA30}"/>
              </a:ext>
            </a:extLst>
          </p:cNvPr>
          <p:cNvSpPr/>
          <p:nvPr/>
        </p:nvSpPr>
        <p:spPr>
          <a:xfrm>
            <a:off x="1044691" y="3856063"/>
            <a:ext cx="10102618" cy="1691640"/>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z</a:t>
            </a:r>
          </a:p>
        </p:txBody>
      </p:sp>
      <p:sp>
        <p:nvSpPr>
          <p:cNvPr id="11" name="Oval 10">
            <a:extLst>
              <a:ext uri="{FF2B5EF4-FFF2-40B4-BE49-F238E27FC236}">
                <a16:creationId xmlns:a16="http://schemas.microsoft.com/office/drawing/2014/main" id="{AB42A33D-961C-2B1B-5694-573D00F53F41}"/>
              </a:ext>
            </a:extLst>
          </p:cNvPr>
          <p:cNvSpPr/>
          <p:nvPr/>
        </p:nvSpPr>
        <p:spPr>
          <a:xfrm>
            <a:off x="5166774" y="3617464"/>
            <a:ext cx="640080" cy="27432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a:extLst>
              <a:ext uri="{FF2B5EF4-FFF2-40B4-BE49-F238E27FC236}">
                <a16:creationId xmlns:a16="http://schemas.microsoft.com/office/drawing/2014/main" id="{5B09B82F-8250-94DC-03FE-E74502C2578B}"/>
              </a:ext>
            </a:extLst>
          </p:cNvPr>
          <p:cNvSpPr/>
          <p:nvPr/>
        </p:nvSpPr>
        <p:spPr>
          <a:xfrm>
            <a:off x="6732337" y="3604861"/>
            <a:ext cx="640080" cy="27432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9D8B265B-5960-0F0B-6B9C-8982339A14D2}"/>
              </a:ext>
            </a:extLst>
          </p:cNvPr>
          <p:cNvSpPr/>
          <p:nvPr/>
        </p:nvSpPr>
        <p:spPr>
          <a:xfrm>
            <a:off x="2071511" y="4005682"/>
            <a:ext cx="8855193" cy="10384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sz="2400" b="1" dirty="0">
                <a:solidFill>
                  <a:schemeClr val="tx1">
                    <a:lumMod val="75000"/>
                    <a:lumOff val="25000"/>
                  </a:schemeClr>
                </a:solidFill>
              </a:rPr>
              <a:t>Enrolment and educator numbers grew </a:t>
            </a:r>
            <a:r>
              <a:rPr lang="en-ZA" sz="2400" dirty="0">
                <a:solidFill>
                  <a:schemeClr val="tx1">
                    <a:lumMod val="75000"/>
                    <a:lumOff val="25000"/>
                  </a:schemeClr>
                </a:solidFill>
              </a:rPr>
              <a:t>in Gauteng, whilst the number of public ordinary </a:t>
            </a:r>
            <a:r>
              <a:rPr lang="en-ZA" sz="2400" b="1" dirty="0">
                <a:solidFill>
                  <a:schemeClr val="tx1">
                    <a:lumMod val="75000"/>
                    <a:lumOff val="25000"/>
                  </a:schemeClr>
                </a:solidFill>
              </a:rPr>
              <a:t>schools remained almost constant</a:t>
            </a:r>
            <a:r>
              <a:rPr lang="en-ZA" sz="2400" dirty="0">
                <a:solidFill>
                  <a:schemeClr val="tx1">
                    <a:lumMod val="75000"/>
                    <a:lumOff val="25000"/>
                  </a:schemeClr>
                </a:solidFill>
              </a:rPr>
              <a:t>....</a:t>
            </a:r>
          </a:p>
        </p:txBody>
      </p:sp>
    </p:spTree>
    <p:extLst>
      <p:ext uri="{BB962C8B-B14F-4D97-AF65-F5344CB8AC3E}">
        <p14:creationId xmlns:p14="http://schemas.microsoft.com/office/powerpoint/2010/main" val="37297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7C33-AB91-1DD3-C183-4C7A5544EF22}"/>
              </a:ext>
            </a:extLst>
          </p:cNvPr>
          <p:cNvSpPr>
            <a:spLocks noGrp="1"/>
          </p:cNvSpPr>
          <p:nvPr>
            <p:ph type="title"/>
          </p:nvPr>
        </p:nvSpPr>
        <p:spPr/>
        <p:txBody>
          <a:bodyPr/>
          <a:lstStyle/>
          <a:p>
            <a:r>
              <a:rPr lang="en-ZA" dirty="0"/>
              <a:t>Educator, school and enrolment growth</a:t>
            </a:r>
          </a:p>
        </p:txBody>
      </p:sp>
      <p:graphicFrame>
        <p:nvGraphicFramePr>
          <p:cNvPr id="4" name="Table 3">
            <a:extLst>
              <a:ext uri="{FF2B5EF4-FFF2-40B4-BE49-F238E27FC236}">
                <a16:creationId xmlns:a16="http://schemas.microsoft.com/office/drawing/2014/main" id="{0671B2AF-CBAD-92DE-ED2A-782C91766511}"/>
              </a:ext>
            </a:extLst>
          </p:cNvPr>
          <p:cNvGraphicFramePr>
            <a:graphicFrameLocks noGrp="1"/>
          </p:cNvGraphicFramePr>
          <p:nvPr/>
        </p:nvGraphicFramePr>
        <p:xfrm>
          <a:off x="631707" y="1771032"/>
          <a:ext cx="10515602" cy="4087483"/>
        </p:xfrm>
        <a:graphic>
          <a:graphicData uri="http://schemas.openxmlformats.org/drawingml/2006/table">
            <a:tbl>
              <a:tblPr/>
              <a:tblGrid>
                <a:gridCol w="911343">
                  <a:extLst>
                    <a:ext uri="{9D8B030D-6E8A-4147-A177-3AD203B41FA5}">
                      <a16:colId xmlns:a16="http://schemas.microsoft.com/office/drawing/2014/main" val="1767453583"/>
                    </a:ext>
                  </a:extLst>
                </a:gridCol>
                <a:gridCol w="1420659">
                  <a:extLst>
                    <a:ext uri="{9D8B030D-6E8A-4147-A177-3AD203B41FA5}">
                      <a16:colId xmlns:a16="http://schemas.microsoft.com/office/drawing/2014/main" val="2041230699"/>
                    </a:ext>
                  </a:extLst>
                </a:gridCol>
                <a:gridCol w="1554668">
                  <a:extLst>
                    <a:ext uri="{9D8B030D-6E8A-4147-A177-3AD203B41FA5}">
                      <a16:colId xmlns:a16="http://schemas.microsoft.com/office/drawing/2014/main" val="3185064984"/>
                    </a:ext>
                  </a:extLst>
                </a:gridCol>
                <a:gridCol w="205130">
                  <a:extLst>
                    <a:ext uri="{9D8B030D-6E8A-4147-A177-3AD203B41FA5}">
                      <a16:colId xmlns:a16="http://schemas.microsoft.com/office/drawing/2014/main" val="2304658889"/>
                    </a:ext>
                  </a:extLst>
                </a:gridCol>
                <a:gridCol w="1554668">
                  <a:extLst>
                    <a:ext uri="{9D8B030D-6E8A-4147-A177-3AD203B41FA5}">
                      <a16:colId xmlns:a16="http://schemas.microsoft.com/office/drawing/2014/main" val="2498553981"/>
                    </a:ext>
                  </a:extLst>
                </a:gridCol>
                <a:gridCol w="1554668">
                  <a:extLst>
                    <a:ext uri="{9D8B030D-6E8A-4147-A177-3AD203B41FA5}">
                      <a16:colId xmlns:a16="http://schemas.microsoft.com/office/drawing/2014/main" val="2250454731"/>
                    </a:ext>
                  </a:extLst>
                </a:gridCol>
                <a:gridCol w="1554668">
                  <a:extLst>
                    <a:ext uri="{9D8B030D-6E8A-4147-A177-3AD203B41FA5}">
                      <a16:colId xmlns:a16="http://schemas.microsoft.com/office/drawing/2014/main" val="591293990"/>
                    </a:ext>
                  </a:extLst>
                </a:gridCol>
                <a:gridCol w="205130">
                  <a:extLst>
                    <a:ext uri="{9D8B030D-6E8A-4147-A177-3AD203B41FA5}">
                      <a16:colId xmlns:a16="http://schemas.microsoft.com/office/drawing/2014/main" val="1980839658"/>
                    </a:ext>
                  </a:extLst>
                </a:gridCol>
                <a:gridCol w="1554668">
                  <a:extLst>
                    <a:ext uri="{9D8B030D-6E8A-4147-A177-3AD203B41FA5}">
                      <a16:colId xmlns:a16="http://schemas.microsoft.com/office/drawing/2014/main" val="1911353586"/>
                    </a:ext>
                  </a:extLst>
                </a:gridCol>
              </a:tblGrid>
              <a:tr h="346063">
                <a:tc>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ctr" rtl="0" fontAlgn="b"/>
                      <a:r>
                        <a:rPr lang="en-US" sz="1800" b="1" i="1" u="none" strike="noStrike">
                          <a:solidFill>
                            <a:srgbClr val="000000"/>
                          </a:solidFill>
                          <a:effectLst/>
                          <a:latin typeface="Calibri" panose="020F0502020204030204" pitchFamily="34" charset="0"/>
                        </a:rPr>
                        <a:t>% growth from 2012 - 2021</a:t>
                      </a:r>
                    </a:p>
                  </a:txBody>
                  <a:tcPr marL="9525" marR="9525" marT="9525" marB="0" anchor="b">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3350013"/>
                  </a:ext>
                </a:extLst>
              </a:tr>
              <a:tr h="739858">
                <a:tc>
                  <a:txBody>
                    <a:bodyPr/>
                    <a:lstStyle/>
                    <a:p>
                      <a:pPr algn="l" rtl="0" fontAlgn="b"/>
                      <a:r>
                        <a:rPr lang="en-US" sz="1800" b="1" i="0" u="none" strike="noStrike">
                          <a:solidFill>
                            <a:srgbClr val="000000"/>
                          </a:solidFill>
                          <a:effectLst/>
                          <a:latin typeface="Calibri" panose="020F0502020204030204" pitchFamily="34" charset="0"/>
                        </a:rPr>
                        <a:t>Province</a:t>
                      </a:r>
                    </a:p>
                  </a:txBody>
                  <a:tcPr marL="9525" marR="9525" marT="9525" marB="0" anchor="b">
                    <a:lnL>
                      <a:noFill/>
                    </a:lnL>
                    <a:lnR>
                      <a:noFill/>
                    </a:lnR>
                    <a:lnT>
                      <a:noFill/>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Number of educators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Number of teachers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Calibri" panose="020F0502020204030204" pitchFamily="34" charset="0"/>
                        </a:rPr>
                        <a:t>Number of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public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Enrolment in  ordinary schools</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rtl="0" fontAlgn="b"/>
                      <a:r>
                        <a:rPr lang="en-US" sz="1800" b="1" i="0" u="none" strike="noStrike" dirty="0">
                          <a:solidFill>
                            <a:srgbClr val="000000"/>
                          </a:solidFill>
                          <a:effectLst/>
                          <a:latin typeface="Calibri" panose="020F0502020204030204" pitchFamily="34" charset="0"/>
                        </a:rPr>
                        <a:t>Est. school-aged population</a:t>
                      </a:r>
                    </a:p>
                  </a:txBody>
                  <a:tcPr marL="9525" marR="9525" marT="9525" marB="0" anchor="b">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6497946"/>
                  </a:ext>
                </a:extLst>
              </a:tr>
              <a:tr h="0">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820128111"/>
                  </a:ext>
                </a:extLst>
              </a:tr>
              <a:tr h="250597">
                <a:tc>
                  <a:txBody>
                    <a:bodyPr/>
                    <a:lstStyle/>
                    <a:p>
                      <a:pPr algn="l" rtl="0" fontAlgn="b"/>
                      <a:r>
                        <a:rPr lang="en-US" sz="1800" b="1" i="0" u="none" strike="noStrike">
                          <a:solidFill>
                            <a:srgbClr val="000000"/>
                          </a:solidFill>
                          <a:effectLst/>
                          <a:latin typeface="Calibri" panose="020F0502020204030204" pitchFamily="34" charset="0"/>
                        </a:rPr>
                        <a:t>EC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DDE"/>
                    </a:solidFill>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CF9C"/>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CF9C"/>
                    </a:solidFill>
                  </a:tcPr>
                </a:tc>
                <a:extLst>
                  <a:ext uri="{0D108BD9-81ED-4DB2-BD59-A6C34878D82A}">
                    <a16:rowId xmlns:a16="http://schemas.microsoft.com/office/drawing/2014/main" val="808691525"/>
                  </a:ext>
                </a:extLst>
              </a:tr>
              <a:tr h="250597">
                <a:tc>
                  <a:txBody>
                    <a:bodyPr/>
                    <a:lstStyle/>
                    <a:p>
                      <a:pPr algn="l" rtl="0" fontAlgn="b"/>
                      <a:r>
                        <a:rPr lang="en-US" sz="1800" b="1" i="0" u="none" strike="noStrike">
                          <a:solidFill>
                            <a:srgbClr val="000000"/>
                          </a:solidFill>
                          <a:effectLst/>
                          <a:latin typeface="Calibri" panose="020F0502020204030204" pitchFamily="34" charset="0"/>
                        </a:rPr>
                        <a:t>FS</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3A6"/>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ED5AA"/>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ECF9C"/>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8D4"/>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DE8D4"/>
                    </a:solidFill>
                  </a:tcPr>
                </a:tc>
                <a:extLst>
                  <a:ext uri="{0D108BD9-81ED-4DB2-BD59-A6C34878D82A}">
                    <a16:rowId xmlns:a16="http://schemas.microsoft.com/office/drawing/2014/main" val="503331467"/>
                  </a:ext>
                </a:extLst>
              </a:tr>
              <a:tr h="250597">
                <a:tc>
                  <a:txBody>
                    <a:bodyPr/>
                    <a:lstStyle/>
                    <a:p>
                      <a:pPr algn="l" rtl="0" fontAlgn="b"/>
                      <a:r>
                        <a:rPr lang="en-US" sz="1800" b="1" i="0" u="none" strike="noStrike">
                          <a:solidFill>
                            <a:srgbClr val="000000"/>
                          </a:solidFill>
                          <a:effectLst/>
                          <a:latin typeface="Calibri" panose="020F0502020204030204" pitchFamily="34" charset="0"/>
                        </a:rPr>
                        <a:t>GP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AFB"/>
                    </a:solidFill>
                  </a:tcPr>
                </a:tc>
                <a:tc>
                  <a:txBody>
                    <a:bodyPr/>
                    <a:lstStyle/>
                    <a:p>
                      <a:pPr algn="ctr" rtl="0" fontAlgn="b"/>
                      <a:r>
                        <a:rPr lang="en-US" sz="18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CFCF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1999144847"/>
                  </a:ext>
                </a:extLst>
              </a:tr>
              <a:tr h="250597">
                <a:tc>
                  <a:txBody>
                    <a:bodyPr/>
                    <a:lstStyle/>
                    <a:p>
                      <a:pPr algn="l" rtl="0" fontAlgn="b"/>
                      <a:r>
                        <a:rPr lang="en-US" sz="1800" b="1" i="0" u="none" strike="noStrike">
                          <a:solidFill>
                            <a:srgbClr val="000000"/>
                          </a:solidFill>
                          <a:effectLst/>
                          <a:latin typeface="Calibri" panose="020F0502020204030204" pitchFamily="34" charset="0"/>
                        </a:rPr>
                        <a:t>KN</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DBB"/>
                    </a:solidFill>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EDEB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6F1"/>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AB4"/>
                    </a:solidFill>
                  </a:tcPr>
                </a:tc>
                <a:tc>
                  <a:txBody>
                    <a:bodyPr/>
                    <a:lstStyle/>
                    <a:p>
                      <a:pPr algn="ctr" rtl="0"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ED8B0"/>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0C1"/>
                    </a:solidFill>
                  </a:tcPr>
                </a:tc>
                <a:extLst>
                  <a:ext uri="{0D108BD9-81ED-4DB2-BD59-A6C34878D82A}">
                    <a16:rowId xmlns:a16="http://schemas.microsoft.com/office/drawing/2014/main" val="1437269634"/>
                  </a:ext>
                </a:extLst>
              </a:tr>
              <a:tr h="250597">
                <a:tc>
                  <a:txBody>
                    <a:bodyPr/>
                    <a:lstStyle/>
                    <a:p>
                      <a:pPr algn="l" rtl="0" fontAlgn="b"/>
                      <a:r>
                        <a:rPr lang="en-US" sz="1800" b="1" i="0" u="none" strike="noStrike">
                          <a:solidFill>
                            <a:srgbClr val="000000"/>
                          </a:solidFill>
                          <a:effectLst/>
                          <a:latin typeface="Calibri" panose="020F0502020204030204" pitchFamily="34" charset="0"/>
                        </a:rPr>
                        <a:t>LP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9B3"/>
                    </a:solidFill>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EDFC1"/>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FE3"/>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EDFBF"/>
                    </a:solidFill>
                  </a:tcPr>
                </a:tc>
                <a:tc>
                  <a:txBody>
                    <a:bodyPr/>
                    <a:lstStyle/>
                    <a:p>
                      <a:pPr algn="ctr" rtl="0"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FEDEBE"/>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DFC1"/>
                    </a:solidFill>
                  </a:tcPr>
                </a:tc>
                <a:extLst>
                  <a:ext uri="{0D108BD9-81ED-4DB2-BD59-A6C34878D82A}">
                    <a16:rowId xmlns:a16="http://schemas.microsoft.com/office/drawing/2014/main" val="376285850"/>
                  </a:ext>
                </a:extLst>
              </a:tr>
              <a:tr h="250597">
                <a:tc>
                  <a:txBody>
                    <a:bodyPr/>
                    <a:lstStyle/>
                    <a:p>
                      <a:pPr algn="l" rtl="0" fontAlgn="b"/>
                      <a:r>
                        <a:rPr lang="en-US" sz="1800" b="1" i="0" u="none" strike="noStrike">
                          <a:solidFill>
                            <a:srgbClr val="000000"/>
                          </a:solidFill>
                          <a:effectLst/>
                          <a:latin typeface="Calibri" panose="020F0502020204030204" pitchFamily="34" charset="0"/>
                        </a:rPr>
                        <a:t>MP</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E6D0"/>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DE8D3"/>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FEE5CC"/>
                    </a:solidFill>
                  </a:tcPr>
                </a:tc>
                <a:tc>
                  <a:txBody>
                    <a:bodyPr/>
                    <a:lstStyle/>
                    <a:p>
                      <a:pPr algn="ctr" rtl="0"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FEE3C8"/>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6CF"/>
                    </a:solidFill>
                  </a:tcPr>
                </a:tc>
                <a:extLst>
                  <a:ext uri="{0D108BD9-81ED-4DB2-BD59-A6C34878D82A}">
                    <a16:rowId xmlns:a16="http://schemas.microsoft.com/office/drawing/2014/main" val="790633584"/>
                  </a:ext>
                </a:extLst>
              </a:tr>
              <a:tr h="250597">
                <a:tc>
                  <a:txBody>
                    <a:bodyPr/>
                    <a:lstStyle/>
                    <a:p>
                      <a:pPr algn="l" rtl="0" fontAlgn="b"/>
                      <a:r>
                        <a:rPr lang="en-US" sz="1800" b="1" i="0" u="none" strike="noStrike">
                          <a:solidFill>
                            <a:srgbClr val="000000"/>
                          </a:solidFill>
                          <a:effectLst/>
                          <a:latin typeface="Calibri" panose="020F0502020204030204" pitchFamily="34" charset="0"/>
                        </a:rPr>
                        <a:t>NC</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FDEAD7"/>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AD7"/>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DF5F1"/>
                    </a:solidFill>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7D2"/>
                    </a:solidFill>
                  </a:tcPr>
                </a:tc>
                <a:tc>
                  <a:txBody>
                    <a:bodyPr/>
                    <a:lstStyle/>
                    <a:p>
                      <a:pPr algn="ctr" rtl="0"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DE6CF"/>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EE1C5"/>
                    </a:solidFill>
                  </a:tcPr>
                </a:tc>
                <a:extLst>
                  <a:ext uri="{0D108BD9-81ED-4DB2-BD59-A6C34878D82A}">
                    <a16:rowId xmlns:a16="http://schemas.microsoft.com/office/drawing/2014/main" val="3510561835"/>
                  </a:ext>
                </a:extLst>
              </a:tr>
              <a:tr h="250597">
                <a:tc>
                  <a:txBody>
                    <a:bodyPr/>
                    <a:lstStyle/>
                    <a:p>
                      <a:pPr algn="l" rtl="0" fontAlgn="b"/>
                      <a:r>
                        <a:rPr lang="en-US" sz="1800" b="1" i="0" u="none" strike="noStrike">
                          <a:solidFill>
                            <a:srgbClr val="000000"/>
                          </a:solidFill>
                          <a:effectLst/>
                          <a:latin typeface="Calibri" panose="020F0502020204030204" pitchFamily="34" charset="0"/>
                        </a:rPr>
                        <a:t>NW</a:t>
                      </a: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FDE5CD"/>
                    </a:solidFill>
                  </a:tcPr>
                </a:tc>
                <a:tc>
                  <a:txBody>
                    <a:bodyPr/>
                    <a:lstStyle/>
                    <a:p>
                      <a:pPr algn="ctr" rtl="0"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FDE5CD"/>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FDEBDB"/>
                    </a:solidFill>
                  </a:tcPr>
                </a:tc>
                <a:tc>
                  <a:txBody>
                    <a:bodyPr/>
                    <a:lstStyle/>
                    <a:p>
                      <a:pPr algn="ctr" rtl="0"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DECDD"/>
                    </a:solidFill>
                  </a:tcPr>
                </a:tc>
                <a:tc>
                  <a:txBody>
                    <a:bodyPr/>
                    <a:lstStyle/>
                    <a:p>
                      <a:pPr algn="ctr" rtl="0" fontAlgn="b"/>
                      <a:r>
                        <a:rPr lang="en-US" sz="18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DEAD9"/>
                    </a:solidFill>
                  </a:tcPr>
                </a:tc>
                <a:tc>
                  <a:txBody>
                    <a:bodyPr/>
                    <a:lstStyle/>
                    <a:p>
                      <a:pPr algn="ctr" fontAlgn="b"/>
                      <a:endParaRPr lang="en-US"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rtl="0"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DF1E8"/>
                    </a:solidFill>
                  </a:tcPr>
                </a:tc>
                <a:extLst>
                  <a:ext uri="{0D108BD9-81ED-4DB2-BD59-A6C34878D82A}">
                    <a16:rowId xmlns:a16="http://schemas.microsoft.com/office/drawing/2014/main" val="1964814147"/>
                  </a:ext>
                </a:extLst>
              </a:tr>
              <a:tr h="262530">
                <a:tc>
                  <a:txBody>
                    <a:bodyPr/>
                    <a:lstStyle/>
                    <a:p>
                      <a:pPr algn="l" rtl="0" fontAlgn="b"/>
                      <a:r>
                        <a:rPr lang="en-US" sz="1800" b="1" i="0" u="none" strike="noStrike">
                          <a:solidFill>
                            <a:srgbClr val="000000"/>
                          </a:solidFill>
                          <a:effectLst/>
                          <a:latin typeface="Calibri" panose="020F0502020204030204" pitchFamily="34" charset="0"/>
                        </a:rPr>
                        <a:t>WC</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1E7"/>
                    </a:solidFill>
                  </a:tcPr>
                </a:tc>
                <a:tc>
                  <a:txBody>
                    <a:bodyPr/>
                    <a:lstStyle/>
                    <a:p>
                      <a:pPr algn="ctr" rtl="0" fontAlgn="b"/>
                      <a:r>
                        <a:rPr lang="en-US" sz="18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6F2"/>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9FA"/>
                    </a:solidFill>
                  </a:tcPr>
                </a:tc>
                <a:tc>
                  <a:txBody>
                    <a:bodyPr/>
                    <a:lstStyle/>
                    <a:p>
                      <a:pPr algn="ctr" rtl="0"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CFCFF"/>
                    </a:solidFill>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8F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BFBFBF"/>
                      </a:solidFill>
                      <a:prstDash val="solid"/>
                      <a:round/>
                      <a:headEnd type="none" w="med" len="med"/>
                      <a:tailEnd type="none" w="med" len="med"/>
                    </a:lnB>
                    <a:solidFill>
                      <a:srgbClr val="FDF3EC"/>
                    </a:solidFill>
                  </a:tcPr>
                </a:tc>
                <a:extLst>
                  <a:ext uri="{0D108BD9-81ED-4DB2-BD59-A6C34878D82A}">
                    <a16:rowId xmlns:a16="http://schemas.microsoft.com/office/drawing/2014/main" val="405273483"/>
                  </a:ext>
                </a:extLst>
              </a:tr>
              <a:tr h="262530">
                <a:tc>
                  <a:txBody>
                    <a:bodyPr/>
                    <a:lstStyle/>
                    <a:p>
                      <a:pPr algn="l" rtl="0" fontAlgn="b"/>
                      <a:r>
                        <a:rPr lang="en-US" sz="1800" b="1" i="0" u="none" strike="noStrike">
                          <a:solidFill>
                            <a:srgbClr val="000000"/>
                          </a:solidFill>
                          <a:effectLst/>
                          <a:latin typeface="Calibri" panose="020F0502020204030204" pitchFamily="34" charset="0"/>
                        </a:rPr>
                        <a:t>SA</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1C5"/>
                    </a:solidFill>
                  </a:tcPr>
                </a:tc>
                <a:tc>
                  <a:txBody>
                    <a:bodyPr/>
                    <a:lstStyle/>
                    <a:p>
                      <a:pPr algn="ctr" rtl="0" fontAlgn="b"/>
                      <a:r>
                        <a:rPr lang="en-US" sz="1800" b="1" i="0" u="none" strike="noStrike" dirty="0">
                          <a:solidFill>
                            <a:srgbClr val="000000"/>
                          </a:solidFill>
                          <a:effectLst/>
                          <a:latin typeface="Calibri" panose="020F0502020204030204" pitchFamily="34" charset="0"/>
                        </a:rPr>
                        <a:t>2%</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9"/>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Calibri" panose="020F0502020204030204" pitchFamily="34" charset="0"/>
                        </a:rPr>
                        <a:t>-6%</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0E4"/>
                    </a:solidFill>
                  </a:tcPr>
                </a:tc>
                <a:tc>
                  <a:txBody>
                    <a:bodyPr/>
                    <a:lstStyle/>
                    <a:p>
                      <a:pPr algn="ctr" rtl="0" fontAlgn="b"/>
                      <a:r>
                        <a:rPr lang="en-US" sz="1800" b="1" i="0" u="none" strike="noStrike" dirty="0">
                          <a:solidFill>
                            <a:srgbClr val="000000"/>
                          </a:solidFill>
                          <a:effectLst/>
                          <a:latin typeface="Calibri" panose="020F0502020204030204" pitchFamily="34" charset="0"/>
                        </a:rPr>
                        <a:t>7%</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4CA"/>
                    </a:solidFill>
                  </a:tcPr>
                </a:tc>
                <a:tc>
                  <a:txBody>
                    <a:bodyPr/>
                    <a:lstStyle/>
                    <a:p>
                      <a:pPr algn="ctr" rtl="0" fontAlgn="b"/>
                      <a:r>
                        <a:rPr lang="en-US" sz="1800" b="1" i="0" u="none" strike="noStrike" dirty="0">
                          <a:solidFill>
                            <a:srgbClr val="000000"/>
                          </a:solidFill>
                          <a:effectLst/>
                          <a:latin typeface="Calibri" panose="020F0502020204030204" pitchFamily="34" charset="0"/>
                        </a:rPr>
                        <a:t>8%</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E3C8"/>
                    </a:solidFill>
                  </a:tcPr>
                </a:tc>
                <a:tc>
                  <a:txBody>
                    <a:bodyPr/>
                    <a:lstStyle/>
                    <a:p>
                      <a:pPr algn="ctr" fontAlgn="b"/>
                      <a:r>
                        <a:rPr lang="en-US" sz="18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Calibri" panose="020F0502020204030204" pitchFamily="34" charset="0"/>
                        </a:rPr>
                        <a:t>13%</a:t>
                      </a:r>
                    </a:p>
                  </a:txBody>
                  <a:tcPr marL="9525" marR="9525" marT="9525"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6CF"/>
                    </a:solidFill>
                  </a:tcPr>
                </a:tc>
                <a:extLst>
                  <a:ext uri="{0D108BD9-81ED-4DB2-BD59-A6C34878D82A}">
                    <a16:rowId xmlns:a16="http://schemas.microsoft.com/office/drawing/2014/main" val="2827752868"/>
                  </a:ext>
                </a:extLst>
              </a:tr>
            </a:tbl>
          </a:graphicData>
        </a:graphic>
      </p:graphicFrame>
      <p:sp>
        <p:nvSpPr>
          <p:cNvPr id="3" name="Oval 2">
            <a:extLst>
              <a:ext uri="{FF2B5EF4-FFF2-40B4-BE49-F238E27FC236}">
                <a16:creationId xmlns:a16="http://schemas.microsoft.com/office/drawing/2014/main" id="{B29E1A89-DAFE-6172-CD6F-0B5C0B5C957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6" name="Rectangle 5">
            <a:extLst>
              <a:ext uri="{FF2B5EF4-FFF2-40B4-BE49-F238E27FC236}">
                <a16:creationId xmlns:a16="http://schemas.microsoft.com/office/drawing/2014/main" id="{273B7EBB-1AC1-62F9-82DD-C0C83299A879}"/>
              </a:ext>
            </a:extLst>
          </p:cNvPr>
          <p:cNvSpPr/>
          <p:nvPr/>
        </p:nvSpPr>
        <p:spPr>
          <a:xfrm>
            <a:off x="631707" y="6152219"/>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Educator numbers from anonymised PERSAL data from 2012 and 2021, only educators (Rank 60 000 – 69 999) are considered. </a:t>
            </a:r>
            <a:r>
              <a:rPr lang="en-ZA" sz="950" i="1" dirty="0" err="1"/>
              <a:t>Thembisa</a:t>
            </a:r>
            <a:r>
              <a:rPr lang="en-ZA" sz="950" i="1" dirty="0"/>
              <a:t> age specific data V4.5 for school-aged population (Ages 7-18) estimates and enrolment and school numbers taken from School Realities-EMIS (2012 – 2021) released by the DBE, for numbers on ordinary public and independent schools (</a:t>
            </a:r>
            <a:r>
              <a:rPr lang="en-US" sz="950" dirty="0">
                <a:hlinkClick r:id="rId3"/>
              </a:rPr>
              <a:t>Statistical Publications (education.gov.za)</a:t>
            </a:r>
            <a:r>
              <a:rPr lang="en-US" sz="950" dirty="0"/>
              <a:t>) </a:t>
            </a:r>
            <a:endParaRPr lang="en-ZA" sz="950" i="1" dirty="0"/>
          </a:p>
        </p:txBody>
      </p:sp>
      <p:sp>
        <p:nvSpPr>
          <p:cNvPr id="5" name="Rectangle 4">
            <a:extLst>
              <a:ext uri="{FF2B5EF4-FFF2-40B4-BE49-F238E27FC236}">
                <a16:creationId xmlns:a16="http://schemas.microsoft.com/office/drawing/2014/main" id="{624145E1-AC35-02B4-B2C0-F138F6D8B8FA}"/>
              </a:ext>
            </a:extLst>
          </p:cNvPr>
          <p:cNvSpPr/>
          <p:nvPr/>
        </p:nvSpPr>
        <p:spPr>
          <a:xfrm>
            <a:off x="1044691" y="3018785"/>
            <a:ext cx="10102618" cy="582016"/>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z</a:t>
            </a:r>
          </a:p>
        </p:txBody>
      </p:sp>
      <p:sp>
        <p:nvSpPr>
          <p:cNvPr id="10" name="Rectangle 9">
            <a:extLst>
              <a:ext uri="{FF2B5EF4-FFF2-40B4-BE49-F238E27FC236}">
                <a16:creationId xmlns:a16="http://schemas.microsoft.com/office/drawing/2014/main" id="{F2A9E33A-2F29-A2F4-36B5-8D2B0384D77C}"/>
              </a:ext>
            </a:extLst>
          </p:cNvPr>
          <p:cNvSpPr/>
          <p:nvPr/>
        </p:nvSpPr>
        <p:spPr>
          <a:xfrm>
            <a:off x="1251180" y="3868414"/>
            <a:ext cx="10102618" cy="1668785"/>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z</a:t>
            </a:r>
          </a:p>
        </p:txBody>
      </p:sp>
      <p:sp>
        <p:nvSpPr>
          <p:cNvPr id="11" name="Rectangle 10">
            <a:extLst>
              <a:ext uri="{FF2B5EF4-FFF2-40B4-BE49-F238E27FC236}">
                <a16:creationId xmlns:a16="http://schemas.microsoft.com/office/drawing/2014/main" id="{BBD0696A-960C-5803-2969-0C0F2B4C1EA8}"/>
              </a:ext>
            </a:extLst>
          </p:cNvPr>
          <p:cNvSpPr/>
          <p:nvPr/>
        </p:nvSpPr>
        <p:spPr>
          <a:xfrm>
            <a:off x="1874892" y="3868414"/>
            <a:ext cx="8855193" cy="10384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chemeClr val="tx1">
                    <a:lumMod val="75000"/>
                    <a:lumOff val="25000"/>
                  </a:schemeClr>
                </a:solidFill>
              </a:rPr>
              <a:t>The increase in the number of educators </a:t>
            </a:r>
            <a:r>
              <a:rPr lang="en-ZA" sz="2400" dirty="0">
                <a:solidFill>
                  <a:schemeClr val="tx1">
                    <a:lumMod val="75000"/>
                    <a:lumOff val="25000"/>
                  </a:schemeClr>
                </a:solidFill>
              </a:rPr>
              <a:t>in Gauteng appears to be responsive to growth in enrolment….</a:t>
            </a:r>
          </a:p>
        </p:txBody>
      </p:sp>
      <p:sp>
        <p:nvSpPr>
          <p:cNvPr id="12" name="Oval 11">
            <a:extLst>
              <a:ext uri="{FF2B5EF4-FFF2-40B4-BE49-F238E27FC236}">
                <a16:creationId xmlns:a16="http://schemas.microsoft.com/office/drawing/2014/main" id="{FC482478-7884-DD49-F222-2A352760BB68}"/>
              </a:ext>
            </a:extLst>
          </p:cNvPr>
          <p:cNvSpPr/>
          <p:nvPr/>
        </p:nvSpPr>
        <p:spPr>
          <a:xfrm>
            <a:off x="1917182" y="3609033"/>
            <a:ext cx="640080" cy="27432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a:extLst>
              <a:ext uri="{FF2B5EF4-FFF2-40B4-BE49-F238E27FC236}">
                <a16:creationId xmlns:a16="http://schemas.microsoft.com/office/drawing/2014/main" id="{BBD58C63-613D-41BE-7051-C208937592CE}"/>
              </a:ext>
            </a:extLst>
          </p:cNvPr>
          <p:cNvSpPr/>
          <p:nvPr/>
        </p:nvSpPr>
        <p:spPr>
          <a:xfrm>
            <a:off x="6732337" y="3600800"/>
            <a:ext cx="640080" cy="27432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919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4F2B-9932-87FC-C4B4-500840EEBA7D}"/>
              </a:ext>
            </a:extLst>
          </p:cNvPr>
          <p:cNvSpPr>
            <a:spLocks noGrp="1"/>
          </p:cNvSpPr>
          <p:nvPr>
            <p:ph type="title"/>
          </p:nvPr>
        </p:nvSpPr>
        <p:spPr/>
        <p:txBody>
          <a:bodyPr/>
          <a:lstStyle/>
          <a:p>
            <a:r>
              <a:rPr lang="en-ZA" dirty="0"/>
              <a:t>School growth from 2012 to 2021 </a:t>
            </a:r>
          </a:p>
        </p:txBody>
      </p:sp>
      <p:graphicFrame>
        <p:nvGraphicFramePr>
          <p:cNvPr id="3" name="Chart 2">
            <a:extLst>
              <a:ext uri="{FF2B5EF4-FFF2-40B4-BE49-F238E27FC236}">
                <a16:creationId xmlns:a16="http://schemas.microsoft.com/office/drawing/2014/main" id="{CCCD2D2D-348C-F235-53DC-EA5F99265294}"/>
              </a:ext>
            </a:extLst>
          </p:cNvPr>
          <p:cNvGraphicFramePr>
            <a:graphicFrameLocks/>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FA68D2F-4717-4347-6B7F-97C709CF7ED1}"/>
              </a:ext>
            </a:extLst>
          </p:cNvPr>
          <p:cNvSpPr/>
          <p:nvPr/>
        </p:nvSpPr>
        <p:spPr>
          <a:xfrm>
            <a:off x="635168" y="6417467"/>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School numbers taken from School Realities-EMIS (2012 – 2021) released by the DBE, for numbers on ordinary public and independent schools (</a:t>
            </a:r>
            <a:r>
              <a:rPr lang="en-US" sz="950" dirty="0">
                <a:hlinkClick r:id="rId3"/>
              </a:rPr>
              <a:t>Statistical Publications (education.gov.za)</a:t>
            </a:r>
            <a:r>
              <a:rPr lang="en-US" sz="950" dirty="0"/>
              <a:t>) </a:t>
            </a:r>
            <a:endParaRPr lang="en-ZA" sz="950" i="1" dirty="0"/>
          </a:p>
        </p:txBody>
      </p:sp>
      <p:graphicFrame>
        <p:nvGraphicFramePr>
          <p:cNvPr id="10" name="Table 9">
            <a:extLst>
              <a:ext uri="{FF2B5EF4-FFF2-40B4-BE49-F238E27FC236}">
                <a16:creationId xmlns:a16="http://schemas.microsoft.com/office/drawing/2014/main" id="{52C50DCD-CFB4-C3F5-DA6F-5AB2BA4C7693}"/>
              </a:ext>
            </a:extLst>
          </p:cNvPr>
          <p:cNvGraphicFramePr>
            <a:graphicFrameLocks noGrp="1"/>
          </p:cNvGraphicFramePr>
          <p:nvPr/>
        </p:nvGraphicFramePr>
        <p:xfrm>
          <a:off x="1899137" y="4984580"/>
          <a:ext cx="9360320" cy="404019"/>
        </p:xfrm>
        <a:graphic>
          <a:graphicData uri="http://schemas.openxmlformats.org/drawingml/2006/table">
            <a:tbl>
              <a:tblPr>
                <a:tableStyleId>{5C22544A-7EE6-4342-B048-85BDC9FD1C3A}</a:tableStyleId>
              </a:tblPr>
              <a:tblGrid>
                <a:gridCol w="936032">
                  <a:extLst>
                    <a:ext uri="{9D8B030D-6E8A-4147-A177-3AD203B41FA5}">
                      <a16:colId xmlns:a16="http://schemas.microsoft.com/office/drawing/2014/main" val="526523471"/>
                    </a:ext>
                  </a:extLst>
                </a:gridCol>
                <a:gridCol w="936032">
                  <a:extLst>
                    <a:ext uri="{9D8B030D-6E8A-4147-A177-3AD203B41FA5}">
                      <a16:colId xmlns:a16="http://schemas.microsoft.com/office/drawing/2014/main" val="2240250526"/>
                    </a:ext>
                  </a:extLst>
                </a:gridCol>
                <a:gridCol w="936032">
                  <a:extLst>
                    <a:ext uri="{9D8B030D-6E8A-4147-A177-3AD203B41FA5}">
                      <a16:colId xmlns:a16="http://schemas.microsoft.com/office/drawing/2014/main" val="1273847416"/>
                    </a:ext>
                  </a:extLst>
                </a:gridCol>
                <a:gridCol w="936032">
                  <a:extLst>
                    <a:ext uri="{9D8B030D-6E8A-4147-A177-3AD203B41FA5}">
                      <a16:colId xmlns:a16="http://schemas.microsoft.com/office/drawing/2014/main" val="2697994396"/>
                    </a:ext>
                  </a:extLst>
                </a:gridCol>
                <a:gridCol w="936032">
                  <a:extLst>
                    <a:ext uri="{9D8B030D-6E8A-4147-A177-3AD203B41FA5}">
                      <a16:colId xmlns:a16="http://schemas.microsoft.com/office/drawing/2014/main" val="336752132"/>
                    </a:ext>
                  </a:extLst>
                </a:gridCol>
                <a:gridCol w="936032">
                  <a:extLst>
                    <a:ext uri="{9D8B030D-6E8A-4147-A177-3AD203B41FA5}">
                      <a16:colId xmlns:a16="http://schemas.microsoft.com/office/drawing/2014/main" val="2880561837"/>
                    </a:ext>
                  </a:extLst>
                </a:gridCol>
                <a:gridCol w="936032">
                  <a:extLst>
                    <a:ext uri="{9D8B030D-6E8A-4147-A177-3AD203B41FA5}">
                      <a16:colId xmlns:a16="http://schemas.microsoft.com/office/drawing/2014/main" val="4256170574"/>
                    </a:ext>
                  </a:extLst>
                </a:gridCol>
                <a:gridCol w="936032">
                  <a:extLst>
                    <a:ext uri="{9D8B030D-6E8A-4147-A177-3AD203B41FA5}">
                      <a16:colId xmlns:a16="http://schemas.microsoft.com/office/drawing/2014/main" val="2221991158"/>
                    </a:ext>
                  </a:extLst>
                </a:gridCol>
                <a:gridCol w="936032">
                  <a:extLst>
                    <a:ext uri="{9D8B030D-6E8A-4147-A177-3AD203B41FA5}">
                      <a16:colId xmlns:a16="http://schemas.microsoft.com/office/drawing/2014/main" val="1684530174"/>
                    </a:ext>
                  </a:extLst>
                </a:gridCol>
                <a:gridCol w="936032">
                  <a:extLst>
                    <a:ext uri="{9D8B030D-6E8A-4147-A177-3AD203B41FA5}">
                      <a16:colId xmlns:a16="http://schemas.microsoft.com/office/drawing/2014/main" val="3053178591"/>
                    </a:ext>
                  </a:extLst>
                </a:gridCol>
              </a:tblGrid>
              <a:tr h="404019">
                <a:tc>
                  <a:txBody>
                    <a:bodyPr/>
                    <a:lstStyle/>
                    <a:p>
                      <a:pPr algn="ctr" fontAlgn="b"/>
                      <a:r>
                        <a:rPr lang="en-US" sz="2200" u="none" strike="noStrike" dirty="0">
                          <a:solidFill>
                            <a:schemeClr val="tx1">
                              <a:lumMod val="65000"/>
                              <a:lumOff val="35000"/>
                            </a:schemeClr>
                          </a:solidFill>
                          <a:effectLst/>
                        </a:rPr>
                        <a:t>EC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FS</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GP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KN</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LP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MP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NW</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WC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b="1" u="none" strike="noStrike" dirty="0">
                          <a:solidFill>
                            <a:schemeClr val="tx1">
                              <a:lumMod val="65000"/>
                              <a:lumOff val="35000"/>
                            </a:schemeClr>
                          </a:solidFill>
                          <a:effectLst/>
                        </a:rPr>
                        <a:t>SA</a:t>
                      </a:r>
                      <a:endParaRPr lang="en-US" sz="2200" b="1"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6115934"/>
                  </a:ext>
                </a:extLst>
              </a:tr>
            </a:tbl>
          </a:graphicData>
        </a:graphic>
      </p:graphicFrame>
      <p:sp>
        <p:nvSpPr>
          <p:cNvPr id="21" name="Oval 20">
            <a:extLst>
              <a:ext uri="{FF2B5EF4-FFF2-40B4-BE49-F238E27FC236}">
                <a16:creationId xmlns:a16="http://schemas.microsoft.com/office/drawing/2014/main" id="{49524FE3-6F99-B622-538A-5458DAC8661B}"/>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5" name="Rectangle: Rounded Corners 4">
            <a:extLst>
              <a:ext uri="{FF2B5EF4-FFF2-40B4-BE49-F238E27FC236}">
                <a16:creationId xmlns:a16="http://schemas.microsoft.com/office/drawing/2014/main" id="{CC16CCEE-CC9B-56C9-D537-81F39B4F13D9}"/>
              </a:ext>
            </a:extLst>
          </p:cNvPr>
          <p:cNvSpPr/>
          <p:nvPr/>
        </p:nvSpPr>
        <p:spPr>
          <a:xfrm>
            <a:off x="205388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7" name="Rectangle: Rounded Corners 6">
            <a:extLst>
              <a:ext uri="{FF2B5EF4-FFF2-40B4-BE49-F238E27FC236}">
                <a16:creationId xmlns:a16="http://schemas.microsoft.com/office/drawing/2014/main" id="{F64D774B-7496-2600-792D-CFF210FE6238}"/>
              </a:ext>
            </a:extLst>
          </p:cNvPr>
          <p:cNvSpPr/>
          <p:nvPr/>
        </p:nvSpPr>
        <p:spPr>
          <a:xfrm>
            <a:off x="299239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8%</a:t>
            </a:r>
          </a:p>
        </p:txBody>
      </p:sp>
      <p:sp>
        <p:nvSpPr>
          <p:cNvPr id="8" name="Rectangle: Rounded Corners 7">
            <a:extLst>
              <a:ext uri="{FF2B5EF4-FFF2-40B4-BE49-F238E27FC236}">
                <a16:creationId xmlns:a16="http://schemas.microsoft.com/office/drawing/2014/main" id="{1108D199-8C72-9999-31C9-6132D77E9599}"/>
              </a:ext>
            </a:extLst>
          </p:cNvPr>
          <p:cNvSpPr/>
          <p:nvPr/>
        </p:nvSpPr>
        <p:spPr>
          <a:xfrm>
            <a:off x="393090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30%</a:t>
            </a:r>
          </a:p>
        </p:txBody>
      </p:sp>
      <p:sp>
        <p:nvSpPr>
          <p:cNvPr id="9" name="Rectangle: Rounded Corners 8">
            <a:extLst>
              <a:ext uri="{FF2B5EF4-FFF2-40B4-BE49-F238E27FC236}">
                <a16:creationId xmlns:a16="http://schemas.microsoft.com/office/drawing/2014/main" id="{0D254FD3-4D0F-9903-0648-EB7288609CED}"/>
              </a:ext>
            </a:extLst>
          </p:cNvPr>
          <p:cNvSpPr/>
          <p:nvPr/>
        </p:nvSpPr>
        <p:spPr>
          <a:xfrm>
            <a:off x="486941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13" name="Rectangle: Rounded Corners 12">
            <a:extLst>
              <a:ext uri="{FF2B5EF4-FFF2-40B4-BE49-F238E27FC236}">
                <a16:creationId xmlns:a16="http://schemas.microsoft.com/office/drawing/2014/main" id="{6D095209-CCDC-6BA1-0046-12C1287DF4AD}"/>
              </a:ext>
            </a:extLst>
          </p:cNvPr>
          <p:cNvSpPr/>
          <p:nvPr/>
        </p:nvSpPr>
        <p:spPr>
          <a:xfrm>
            <a:off x="5807931"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5%</a:t>
            </a:r>
          </a:p>
        </p:txBody>
      </p:sp>
      <p:sp>
        <p:nvSpPr>
          <p:cNvPr id="15" name="Rectangle: Rounded Corners 14">
            <a:extLst>
              <a:ext uri="{FF2B5EF4-FFF2-40B4-BE49-F238E27FC236}">
                <a16:creationId xmlns:a16="http://schemas.microsoft.com/office/drawing/2014/main" id="{B4AACFC6-C847-1BA0-1A18-7AA6CBD0C384}"/>
              </a:ext>
            </a:extLst>
          </p:cNvPr>
          <p:cNvSpPr/>
          <p:nvPr/>
        </p:nvSpPr>
        <p:spPr>
          <a:xfrm>
            <a:off x="674644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8" name="Rectangle: Rounded Corners 17">
            <a:extLst>
              <a:ext uri="{FF2B5EF4-FFF2-40B4-BE49-F238E27FC236}">
                <a16:creationId xmlns:a16="http://schemas.microsoft.com/office/drawing/2014/main" id="{1916150B-C808-117D-C472-6CECCB11E51E}"/>
              </a:ext>
            </a:extLst>
          </p:cNvPr>
          <p:cNvSpPr/>
          <p:nvPr/>
        </p:nvSpPr>
        <p:spPr>
          <a:xfrm>
            <a:off x="768495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9" name="Rectangle: Rounded Corners 18">
            <a:extLst>
              <a:ext uri="{FF2B5EF4-FFF2-40B4-BE49-F238E27FC236}">
                <a16:creationId xmlns:a16="http://schemas.microsoft.com/office/drawing/2014/main" id="{CF01EA38-8712-C0EA-CD6E-6C6600B54871}"/>
              </a:ext>
            </a:extLst>
          </p:cNvPr>
          <p:cNvSpPr/>
          <p:nvPr/>
        </p:nvSpPr>
        <p:spPr>
          <a:xfrm>
            <a:off x="862346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6%</a:t>
            </a:r>
          </a:p>
        </p:txBody>
      </p:sp>
      <p:sp>
        <p:nvSpPr>
          <p:cNvPr id="20" name="Rectangle: Rounded Corners 19">
            <a:extLst>
              <a:ext uri="{FF2B5EF4-FFF2-40B4-BE49-F238E27FC236}">
                <a16:creationId xmlns:a16="http://schemas.microsoft.com/office/drawing/2014/main" id="{B5AB3B03-61DA-874B-38AC-CF74677C9C69}"/>
              </a:ext>
            </a:extLst>
          </p:cNvPr>
          <p:cNvSpPr/>
          <p:nvPr/>
        </p:nvSpPr>
        <p:spPr>
          <a:xfrm>
            <a:off x="956197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17%</a:t>
            </a:r>
          </a:p>
        </p:txBody>
      </p:sp>
      <p:sp>
        <p:nvSpPr>
          <p:cNvPr id="23" name="Rectangle: Rounded Corners 22">
            <a:extLst>
              <a:ext uri="{FF2B5EF4-FFF2-40B4-BE49-F238E27FC236}">
                <a16:creationId xmlns:a16="http://schemas.microsoft.com/office/drawing/2014/main" id="{86F9250A-D4FC-D969-1FB1-5157DD12D95C}"/>
              </a:ext>
            </a:extLst>
          </p:cNvPr>
          <p:cNvSpPr/>
          <p:nvPr/>
        </p:nvSpPr>
        <p:spPr>
          <a:xfrm>
            <a:off x="10500488"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85000"/>
                    <a:lumOff val="15000"/>
                  </a:schemeClr>
                </a:solidFill>
              </a:rPr>
              <a:t>9%</a:t>
            </a:r>
          </a:p>
        </p:txBody>
      </p:sp>
      <p:sp>
        <p:nvSpPr>
          <p:cNvPr id="27" name="Rectangle 26">
            <a:extLst>
              <a:ext uri="{FF2B5EF4-FFF2-40B4-BE49-F238E27FC236}">
                <a16:creationId xmlns:a16="http://schemas.microsoft.com/office/drawing/2014/main" id="{6120A43E-832D-8D83-E448-94471B375C31}"/>
              </a:ext>
            </a:extLst>
          </p:cNvPr>
          <p:cNvSpPr/>
          <p:nvPr/>
        </p:nvSpPr>
        <p:spPr>
          <a:xfrm>
            <a:off x="447713" y="5254787"/>
            <a:ext cx="1451424" cy="579417"/>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rIns="0" rtlCol="0" anchor="ctr"/>
          <a:lstStyle/>
          <a:p>
            <a:pPr algn="ctr"/>
            <a:r>
              <a:rPr lang="en-ZA" dirty="0"/>
              <a:t>% independent schools (2021)</a:t>
            </a:r>
          </a:p>
        </p:txBody>
      </p:sp>
      <p:cxnSp>
        <p:nvCxnSpPr>
          <p:cNvPr id="14" name="Straight Connector 13">
            <a:extLst>
              <a:ext uri="{FF2B5EF4-FFF2-40B4-BE49-F238E27FC236}">
                <a16:creationId xmlns:a16="http://schemas.microsoft.com/office/drawing/2014/main" id="{67DCE3C4-D45A-588F-C394-40FD4809AE6D}"/>
              </a:ext>
            </a:extLst>
          </p:cNvPr>
          <p:cNvCxnSpPr>
            <a:cxnSpLocks/>
          </p:cNvCxnSpPr>
          <p:nvPr/>
        </p:nvCxnSpPr>
        <p:spPr>
          <a:xfrm>
            <a:off x="10315235"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EFA284A-5DC8-C507-E4F1-12C5865816BB}"/>
              </a:ext>
            </a:extLst>
          </p:cNvPr>
          <p:cNvCxnSpPr>
            <a:cxnSpLocks/>
          </p:cNvCxnSpPr>
          <p:nvPr/>
        </p:nvCxnSpPr>
        <p:spPr>
          <a:xfrm>
            <a:off x="10315235" y="2149766"/>
            <a:ext cx="0" cy="35712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22B9120E-E35D-35A9-6375-6F4438D4FB2B}"/>
              </a:ext>
            </a:extLst>
          </p:cNvPr>
          <p:cNvCxnSpPr/>
          <p:nvPr/>
        </p:nvCxnSpPr>
        <p:spPr>
          <a:xfrm>
            <a:off x="10689771" y="2823201"/>
            <a:ext cx="224971" cy="7209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CAD385D5-A98B-B79F-D395-F8AD15359B4D}"/>
              </a:ext>
            </a:extLst>
          </p:cNvPr>
          <p:cNvSpPr/>
          <p:nvPr/>
        </p:nvSpPr>
        <p:spPr>
          <a:xfrm>
            <a:off x="8622030" y="1368220"/>
            <a:ext cx="3219450" cy="14716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85000"/>
                    <a:lumOff val="15000"/>
                  </a:schemeClr>
                </a:solidFill>
              </a:rPr>
              <a:t>School growth was driven by independent school growth (+37%) from 2012 to 2021. In contrast, the number of public schools in SA decreased (-6%)</a:t>
            </a:r>
          </a:p>
        </p:txBody>
      </p:sp>
    </p:spTree>
    <p:extLst>
      <p:ext uri="{BB962C8B-B14F-4D97-AF65-F5344CB8AC3E}">
        <p14:creationId xmlns:p14="http://schemas.microsoft.com/office/powerpoint/2010/main" val="8306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4F2B-9932-87FC-C4B4-500840EEBA7D}"/>
              </a:ext>
            </a:extLst>
          </p:cNvPr>
          <p:cNvSpPr>
            <a:spLocks noGrp="1"/>
          </p:cNvSpPr>
          <p:nvPr>
            <p:ph type="title"/>
          </p:nvPr>
        </p:nvSpPr>
        <p:spPr/>
        <p:txBody>
          <a:bodyPr/>
          <a:lstStyle/>
          <a:p>
            <a:r>
              <a:rPr lang="en-ZA" dirty="0"/>
              <a:t>School growth from 2012 to 2021 </a:t>
            </a:r>
          </a:p>
        </p:txBody>
      </p:sp>
      <p:graphicFrame>
        <p:nvGraphicFramePr>
          <p:cNvPr id="3" name="Chart 2">
            <a:extLst>
              <a:ext uri="{FF2B5EF4-FFF2-40B4-BE49-F238E27FC236}">
                <a16:creationId xmlns:a16="http://schemas.microsoft.com/office/drawing/2014/main" id="{CCCD2D2D-348C-F235-53DC-EA5F99265294}"/>
              </a:ext>
            </a:extLst>
          </p:cNvPr>
          <p:cNvGraphicFramePr>
            <a:graphicFrameLocks/>
          </p:cNvGraphicFramePr>
          <p:nvPr/>
        </p:nvGraphicFramePr>
        <p:xfrm>
          <a:off x="1277256" y="2149766"/>
          <a:ext cx="10076542" cy="413004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FA68D2F-4717-4347-6B7F-97C709CF7ED1}"/>
              </a:ext>
            </a:extLst>
          </p:cNvPr>
          <p:cNvSpPr/>
          <p:nvPr/>
        </p:nvSpPr>
        <p:spPr>
          <a:xfrm>
            <a:off x="635168" y="6405137"/>
            <a:ext cx="10921663" cy="3865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950" i="1" dirty="0"/>
              <a:t>Source: School numbers taken from School Realities-EMIS (2012 – 2021) released by the DBE, for numbers on ordinary public and independent schools (</a:t>
            </a:r>
            <a:r>
              <a:rPr lang="en-US" sz="950" dirty="0">
                <a:hlinkClick r:id="rId3"/>
              </a:rPr>
              <a:t>Statistical Publications (education.gov.za)</a:t>
            </a:r>
            <a:r>
              <a:rPr lang="en-US" sz="950" dirty="0"/>
              <a:t>) </a:t>
            </a:r>
            <a:endParaRPr lang="en-ZA" sz="950" i="1" dirty="0"/>
          </a:p>
        </p:txBody>
      </p:sp>
      <p:graphicFrame>
        <p:nvGraphicFramePr>
          <p:cNvPr id="10" name="Table 9">
            <a:extLst>
              <a:ext uri="{FF2B5EF4-FFF2-40B4-BE49-F238E27FC236}">
                <a16:creationId xmlns:a16="http://schemas.microsoft.com/office/drawing/2014/main" id="{52C50DCD-CFB4-C3F5-DA6F-5AB2BA4C7693}"/>
              </a:ext>
            </a:extLst>
          </p:cNvPr>
          <p:cNvGraphicFramePr>
            <a:graphicFrameLocks noGrp="1"/>
          </p:cNvGraphicFramePr>
          <p:nvPr/>
        </p:nvGraphicFramePr>
        <p:xfrm>
          <a:off x="1899137" y="4984580"/>
          <a:ext cx="9360320" cy="404019"/>
        </p:xfrm>
        <a:graphic>
          <a:graphicData uri="http://schemas.openxmlformats.org/drawingml/2006/table">
            <a:tbl>
              <a:tblPr>
                <a:tableStyleId>{5C22544A-7EE6-4342-B048-85BDC9FD1C3A}</a:tableStyleId>
              </a:tblPr>
              <a:tblGrid>
                <a:gridCol w="936032">
                  <a:extLst>
                    <a:ext uri="{9D8B030D-6E8A-4147-A177-3AD203B41FA5}">
                      <a16:colId xmlns:a16="http://schemas.microsoft.com/office/drawing/2014/main" val="526523471"/>
                    </a:ext>
                  </a:extLst>
                </a:gridCol>
                <a:gridCol w="936032">
                  <a:extLst>
                    <a:ext uri="{9D8B030D-6E8A-4147-A177-3AD203B41FA5}">
                      <a16:colId xmlns:a16="http://schemas.microsoft.com/office/drawing/2014/main" val="2240250526"/>
                    </a:ext>
                  </a:extLst>
                </a:gridCol>
                <a:gridCol w="936032">
                  <a:extLst>
                    <a:ext uri="{9D8B030D-6E8A-4147-A177-3AD203B41FA5}">
                      <a16:colId xmlns:a16="http://schemas.microsoft.com/office/drawing/2014/main" val="1273847416"/>
                    </a:ext>
                  </a:extLst>
                </a:gridCol>
                <a:gridCol w="936032">
                  <a:extLst>
                    <a:ext uri="{9D8B030D-6E8A-4147-A177-3AD203B41FA5}">
                      <a16:colId xmlns:a16="http://schemas.microsoft.com/office/drawing/2014/main" val="2697994396"/>
                    </a:ext>
                  </a:extLst>
                </a:gridCol>
                <a:gridCol w="936032">
                  <a:extLst>
                    <a:ext uri="{9D8B030D-6E8A-4147-A177-3AD203B41FA5}">
                      <a16:colId xmlns:a16="http://schemas.microsoft.com/office/drawing/2014/main" val="336752132"/>
                    </a:ext>
                  </a:extLst>
                </a:gridCol>
                <a:gridCol w="936032">
                  <a:extLst>
                    <a:ext uri="{9D8B030D-6E8A-4147-A177-3AD203B41FA5}">
                      <a16:colId xmlns:a16="http://schemas.microsoft.com/office/drawing/2014/main" val="2880561837"/>
                    </a:ext>
                  </a:extLst>
                </a:gridCol>
                <a:gridCol w="936032">
                  <a:extLst>
                    <a:ext uri="{9D8B030D-6E8A-4147-A177-3AD203B41FA5}">
                      <a16:colId xmlns:a16="http://schemas.microsoft.com/office/drawing/2014/main" val="4256170574"/>
                    </a:ext>
                  </a:extLst>
                </a:gridCol>
                <a:gridCol w="936032">
                  <a:extLst>
                    <a:ext uri="{9D8B030D-6E8A-4147-A177-3AD203B41FA5}">
                      <a16:colId xmlns:a16="http://schemas.microsoft.com/office/drawing/2014/main" val="2221991158"/>
                    </a:ext>
                  </a:extLst>
                </a:gridCol>
                <a:gridCol w="936032">
                  <a:extLst>
                    <a:ext uri="{9D8B030D-6E8A-4147-A177-3AD203B41FA5}">
                      <a16:colId xmlns:a16="http://schemas.microsoft.com/office/drawing/2014/main" val="1684530174"/>
                    </a:ext>
                  </a:extLst>
                </a:gridCol>
                <a:gridCol w="936032">
                  <a:extLst>
                    <a:ext uri="{9D8B030D-6E8A-4147-A177-3AD203B41FA5}">
                      <a16:colId xmlns:a16="http://schemas.microsoft.com/office/drawing/2014/main" val="3053178591"/>
                    </a:ext>
                  </a:extLst>
                </a:gridCol>
              </a:tblGrid>
              <a:tr h="404019">
                <a:tc>
                  <a:txBody>
                    <a:bodyPr/>
                    <a:lstStyle/>
                    <a:p>
                      <a:pPr algn="ctr" fontAlgn="b"/>
                      <a:r>
                        <a:rPr lang="en-US" sz="2200" u="none" strike="noStrike" dirty="0">
                          <a:solidFill>
                            <a:schemeClr val="tx1">
                              <a:lumMod val="65000"/>
                              <a:lumOff val="35000"/>
                            </a:schemeClr>
                          </a:solidFill>
                          <a:effectLst/>
                        </a:rPr>
                        <a:t>EC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FS</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GP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KN</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LP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a:solidFill>
                            <a:schemeClr val="tx1">
                              <a:lumMod val="65000"/>
                              <a:lumOff val="35000"/>
                            </a:schemeClr>
                          </a:solidFill>
                          <a:effectLst/>
                        </a:rPr>
                        <a:t>MP</a:t>
                      </a:r>
                      <a:endParaRPr lang="en-US" sz="2200" b="0" i="0" u="none" strike="noStrike">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NW</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u="none" strike="noStrike" dirty="0">
                          <a:solidFill>
                            <a:schemeClr val="tx1">
                              <a:lumMod val="65000"/>
                              <a:lumOff val="35000"/>
                            </a:schemeClr>
                          </a:solidFill>
                          <a:effectLst/>
                        </a:rPr>
                        <a:t>WC</a:t>
                      </a:r>
                      <a:endParaRPr lang="en-US" sz="2200" b="0"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200" b="1" u="none" strike="noStrike" dirty="0">
                          <a:solidFill>
                            <a:schemeClr val="tx1">
                              <a:lumMod val="65000"/>
                              <a:lumOff val="35000"/>
                            </a:schemeClr>
                          </a:solidFill>
                          <a:effectLst/>
                        </a:rPr>
                        <a:t>SA</a:t>
                      </a:r>
                      <a:endParaRPr lang="en-US" sz="2200" b="1" i="0" u="none" strike="noStrike" dirty="0">
                        <a:solidFill>
                          <a:schemeClr val="tx1">
                            <a:lumMod val="65000"/>
                            <a:lumOff val="3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6115934"/>
                  </a:ext>
                </a:extLst>
              </a:tr>
            </a:tbl>
          </a:graphicData>
        </a:graphic>
      </p:graphicFrame>
      <p:sp>
        <p:nvSpPr>
          <p:cNvPr id="21" name="Oval 20">
            <a:extLst>
              <a:ext uri="{FF2B5EF4-FFF2-40B4-BE49-F238E27FC236}">
                <a16:creationId xmlns:a16="http://schemas.microsoft.com/office/drawing/2014/main" id="{49524FE3-6F99-B622-538A-5458DAC8661B}"/>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4</a:t>
            </a:r>
          </a:p>
        </p:txBody>
      </p:sp>
      <p:sp>
        <p:nvSpPr>
          <p:cNvPr id="5" name="Rectangle: Rounded Corners 4">
            <a:extLst>
              <a:ext uri="{FF2B5EF4-FFF2-40B4-BE49-F238E27FC236}">
                <a16:creationId xmlns:a16="http://schemas.microsoft.com/office/drawing/2014/main" id="{CC16CCEE-CC9B-56C9-D537-81F39B4F13D9}"/>
              </a:ext>
            </a:extLst>
          </p:cNvPr>
          <p:cNvSpPr/>
          <p:nvPr/>
        </p:nvSpPr>
        <p:spPr>
          <a:xfrm>
            <a:off x="205388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7" name="Rectangle: Rounded Corners 6">
            <a:extLst>
              <a:ext uri="{FF2B5EF4-FFF2-40B4-BE49-F238E27FC236}">
                <a16:creationId xmlns:a16="http://schemas.microsoft.com/office/drawing/2014/main" id="{F64D774B-7496-2600-792D-CFF210FE6238}"/>
              </a:ext>
            </a:extLst>
          </p:cNvPr>
          <p:cNvSpPr/>
          <p:nvPr/>
        </p:nvSpPr>
        <p:spPr>
          <a:xfrm>
            <a:off x="299239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8%</a:t>
            </a:r>
          </a:p>
        </p:txBody>
      </p:sp>
      <p:sp>
        <p:nvSpPr>
          <p:cNvPr id="8" name="Rectangle: Rounded Corners 7">
            <a:extLst>
              <a:ext uri="{FF2B5EF4-FFF2-40B4-BE49-F238E27FC236}">
                <a16:creationId xmlns:a16="http://schemas.microsoft.com/office/drawing/2014/main" id="{1108D199-8C72-9999-31C9-6132D77E9599}"/>
              </a:ext>
            </a:extLst>
          </p:cNvPr>
          <p:cNvSpPr/>
          <p:nvPr/>
        </p:nvSpPr>
        <p:spPr>
          <a:xfrm>
            <a:off x="393090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30%</a:t>
            </a:r>
          </a:p>
        </p:txBody>
      </p:sp>
      <p:sp>
        <p:nvSpPr>
          <p:cNvPr id="9" name="Rectangle: Rounded Corners 8">
            <a:extLst>
              <a:ext uri="{FF2B5EF4-FFF2-40B4-BE49-F238E27FC236}">
                <a16:creationId xmlns:a16="http://schemas.microsoft.com/office/drawing/2014/main" id="{0D254FD3-4D0F-9903-0648-EB7288609CED}"/>
              </a:ext>
            </a:extLst>
          </p:cNvPr>
          <p:cNvSpPr/>
          <p:nvPr/>
        </p:nvSpPr>
        <p:spPr>
          <a:xfrm>
            <a:off x="486941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4%</a:t>
            </a:r>
          </a:p>
        </p:txBody>
      </p:sp>
      <p:sp>
        <p:nvSpPr>
          <p:cNvPr id="13" name="Rectangle: Rounded Corners 12">
            <a:extLst>
              <a:ext uri="{FF2B5EF4-FFF2-40B4-BE49-F238E27FC236}">
                <a16:creationId xmlns:a16="http://schemas.microsoft.com/office/drawing/2014/main" id="{6D095209-CCDC-6BA1-0046-12C1287DF4AD}"/>
              </a:ext>
            </a:extLst>
          </p:cNvPr>
          <p:cNvSpPr/>
          <p:nvPr/>
        </p:nvSpPr>
        <p:spPr>
          <a:xfrm>
            <a:off x="5807931"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5%</a:t>
            </a:r>
          </a:p>
        </p:txBody>
      </p:sp>
      <p:sp>
        <p:nvSpPr>
          <p:cNvPr id="15" name="Rectangle: Rounded Corners 14">
            <a:extLst>
              <a:ext uri="{FF2B5EF4-FFF2-40B4-BE49-F238E27FC236}">
                <a16:creationId xmlns:a16="http://schemas.microsoft.com/office/drawing/2014/main" id="{B4AACFC6-C847-1BA0-1A18-7AA6CBD0C384}"/>
              </a:ext>
            </a:extLst>
          </p:cNvPr>
          <p:cNvSpPr/>
          <p:nvPr/>
        </p:nvSpPr>
        <p:spPr>
          <a:xfrm>
            <a:off x="6746443"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8" name="Rectangle: Rounded Corners 17">
            <a:extLst>
              <a:ext uri="{FF2B5EF4-FFF2-40B4-BE49-F238E27FC236}">
                <a16:creationId xmlns:a16="http://schemas.microsoft.com/office/drawing/2014/main" id="{1916150B-C808-117D-C472-6CECCB11E51E}"/>
              </a:ext>
            </a:extLst>
          </p:cNvPr>
          <p:cNvSpPr/>
          <p:nvPr/>
        </p:nvSpPr>
        <p:spPr>
          <a:xfrm>
            <a:off x="7684955"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7%</a:t>
            </a:r>
          </a:p>
        </p:txBody>
      </p:sp>
      <p:sp>
        <p:nvSpPr>
          <p:cNvPr id="19" name="Rectangle: Rounded Corners 18">
            <a:extLst>
              <a:ext uri="{FF2B5EF4-FFF2-40B4-BE49-F238E27FC236}">
                <a16:creationId xmlns:a16="http://schemas.microsoft.com/office/drawing/2014/main" id="{CF01EA38-8712-C0EA-CD6E-6C6600B54871}"/>
              </a:ext>
            </a:extLst>
          </p:cNvPr>
          <p:cNvSpPr/>
          <p:nvPr/>
        </p:nvSpPr>
        <p:spPr>
          <a:xfrm>
            <a:off x="8623467"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6%</a:t>
            </a:r>
          </a:p>
        </p:txBody>
      </p:sp>
      <p:sp>
        <p:nvSpPr>
          <p:cNvPr id="20" name="Rectangle: Rounded Corners 19">
            <a:extLst>
              <a:ext uri="{FF2B5EF4-FFF2-40B4-BE49-F238E27FC236}">
                <a16:creationId xmlns:a16="http://schemas.microsoft.com/office/drawing/2014/main" id="{B5AB3B03-61DA-874B-38AC-CF74677C9C69}"/>
              </a:ext>
            </a:extLst>
          </p:cNvPr>
          <p:cNvSpPr/>
          <p:nvPr/>
        </p:nvSpPr>
        <p:spPr>
          <a:xfrm>
            <a:off x="9561979"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17%</a:t>
            </a:r>
          </a:p>
        </p:txBody>
      </p:sp>
      <p:sp>
        <p:nvSpPr>
          <p:cNvPr id="23" name="Rectangle: Rounded Corners 22">
            <a:extLst>
              <a:ext uri="{FF2B5EF4-FFF2-40B4-BE49-F238E27FC236}">
                <a16:creationId xmlns:a16="http://schemas.microsoft.com/office/drawing/2014/main" id="{86F9250A-D4FC-D969-1FB1-5157DD12D95C}"/>
              </a:ext>
            </a:extLst>
          </p:cNvPr>
          <p:cNvSpPr/>
          <p:nvPr/>
        </p:nvSpPr>
        <p:spPr>
          <a:xfrm>
            <a:off x="10500488" y="5446655"/>
            <a:ext cx="617813" cy="274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85000"/>
                    <a:lumOff val="15000"/>
                  </a:schemeClr>
                </a:solidFill>
              </a:rPr>
              <a:t>9%</a:t>
            </a:r>
          </a:p>
        </p:txBody>
      </p:sp>
      <p:sp>
        <p:nvSpPr>
          <p:cNvPr id="27" name="Rectangle 26">
            <a:extLst>
              <a:ext uri="{FF2B5EF4-FFF2-40B4-BE49-F238E27FC236}">
                <a16:creationId xmlns:a16="http://schemas.microsoft.com/office/drawing/2014/main" id="{6120A43E-832D-8D83-E448-94471B375C31}"/>
              </a:ext>
            </a:extLst>
          </p:cNvPr>
          <p:cNvSpPr/>
          <p:nvPr/>
        </p:nvSpPr>
        <p:spPr>
          <a:xfrm>
            <a:off x="447713" y="5254787"/>
            <a:ext cx="1451424" cy="579417"/>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rIns="0" rtlCol="0" anchor="ctr"/>
          <a:lstStyle/>
          <a:p>
            <a:pPr algn="ctr"/>
            <a:r>
              <a:rPr lang="en-ZA" dirty="0"/>
              <a:t>% independent schools (2021)</a:t>
            </a:r>
          </a:p>
        </p:txBody>
      </p:sp>
      <p:cxnSp>
        <p:nvCxnSpPr>
          <p:cNvPr id="14" name="Straight Connector 13">
            <a:extLst>
              <a:ext uri="{FF2B5EF4-FFF2-40B4-BE49-F238E27FC236}">
                <a16:creationId xmlns:a16="http://schemas.microsoft.com/office/drawing/2014/main" id="{67DCE3C4-D45A-588F-C394-40FD4809AE6D}"/>
              </a:ext>
            </a:extLst>
          </p:cNvPr>
          <p:cNvCxnSpPr>
            <a:cxnSpLocks/>
          </p:cNvCxnSpPr>
          <p:nvPr/>
        </p:nvCxnSpPr>
        <p:spPr>
          <a:xfrm>
            <a:off x="10315235" y="2525486"/>
            <a:ext cx="0" cy="292608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EFA284A-5DC8-C507-E4F1-12C5865816BB}"/>
              </a:ext>
            </a:extLst>
          </p:cNvPr>
          <p:cNvCxnSpPr>
            <a:cxnSpLocks/>
          </p:cNvCxnSpPr>
          <p:nvPr/>
        </p:nvCxnSpPr>
        <p:spPr>
          <a:xfrm>
            <a:off x="10315235" y="2149766"/>
            <a:ext cx="0" cy="357120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Rectangle: Rounded Corners 3">
            <a:extLst>
              <a:ext uri="{FF2B5EF4-FFF2-40B4-BE49-F238E27FC236}">
                <a16:creationId xmlns:a16="http://schemas.microsoft.com/office/drawing/2014/main" id="{492C34BC-7DAD-1011-1E75-AF475EBDC7D1}"/>
              </a:ext>
            </a:extLst>
          </p:cNvPr>
          <p:cNvSpPr/>
          <p:nvPr/>
        </p:nvSpPr>
        <p:spPr>
          <a:xfrm>
            <a:off x="3925652" y="5457161"/>
            <a:ext cx="617813" cy="27432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rPr>
              <a:t>30%</a:t>
            </a:r>
          </a:p>
        </p:txBody>
      </p:sp>
      <p:sp>
        <p:nvSpPr>
          <p:cNvPr id="11" name="Rectangle: Rounded Corners 10">
            <a:extLst>
              <a:ext uri="{FF2B5EF4-FFF2-40B4-BE49-F238E27FC236}">
                <a16:creationId xmlns:a16="http://schemas.microsoft.com/office/drawing/2014/main" id="{92E52A91-C389-DEA3-A381-0215C66DF1A7}"/>
              </a:ext>
            </a:extLst>
          </p:cNvPr>
          <p:cNvSpPr/>
          <p:nvPr/>
        </p:nvSpPr>
        <p:spPr>
          <a:xfrm>
            <a:off x="9556724" y="5441395"/>
            <a:ext cx="617813" cy="27432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rPr>
              <a:t>17%</a:t>
            </a:r>
          </a:p>
        </p:txBody>
      </p:sp>
      <p:cxnSp>
        <p:nvCxnSpPr>
          <p:cNvPr id="12" name="Straight Arrow Connector 11">
            <a:extLst>
              <a:ext uri="{FF2B5EF4-FFF2-40B4-BE49-F238E27FC236}">
                <a16:creationId xmlns:a16="http://schemas.microsoft.com/office/drawing/2014/main" id="{B00E0D5E-FAEB-10C8-D14B-BE2F768D4481}"/>
              </a:ext>
            </a:extLst>
          </p:cNvPr>
          <p:cNvCxnSpPr>
            <a:cxnSpLocks/>
          </p:cNvCxnSpPr>
          <p:nvPr/>
        </p:nvCxnSpPr>
        <p:spPr>
          <a:xfrm>
            <a:off x="3610208" y="2998656"/>
            <a:ext cx="315444" cy="326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443062C6-4CD4-B26A-5D01-32E3853D0E1A}"/>
              </a:ext>
            </a:extLst>
          </p:cNvPr>
          <p:cNvSpPr/>
          <p:nvPr/>
        </p:nvSpPr>
        <p:spPr>
          <a:xfrm>
            <a:off x="2042092" y="1500566"/>
            <a:ext cx="3259887" cy="14716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75000"/>
                    <a:lumOff val="25000"/>
                  </a:schemeClr>
                </a:solidFill>
              </a:rPr>
              <a:t>High growth in the number of independent schools in GP (+54%), with enrolment growing from about 217K to 337K learners (+56%) between 2012 and 2021</a:t>
            </a:r>
          </a:p>
        </p:txBody>
      </p:sp>
    </p:spTree>
    <p:extLst>
      <p:ext uri="{BB962C8B-B14F-4D97-AF65-F5344CB8AC3E}">
        <p14:creationId xmlns:p14="http://schemas.microsoft.com/office/powerpoint/2010/main" val="386426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A76D-F453-EE0B-8F82-0FB2331512A5}"/>
              </a:ext>
            </a:extLst>
          </p:cNvPr>
          <p:cNvSpPr>
            <a:spLocks noGrp="1"/>
          </p:cNvSpPr>
          <p:nvPr>
            <p:ph type="title"/>
          </p:nvPr>
        </p:nvSpPr>
        <p:spPr/>
        <p:txBody>
          <a:bodyPr/>
          <a:lstStyle/>
          <a:p>
            <a:r>
              <a:rPr lang="en-ZA" dirty="0"/>
              <a:t>Implications on appointments,  infrastructure &amp; class sizes</a:t>
            </a:r>
          </a:p>
        </p:txBody>
      </p:sp>
      <p:sp>
        <p:nvSpPr>
          <p:cNvPr id="3" name="Text Placeholder 2">
            <a:extLst>
              <a:ext uri="{FF2B5EF4-FFF2-40B4-BE49-F238E27FC236}">
                <a16:creationId xmlns:a16="http://schemas.microsoft.com/office/drawing/2014/main" id="{5F3A42E6-5DBC-60F3-BEC0-D4DCB211F79D}"/>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5EE5CF07-3546-5DB4-75EB-2CEFF6B8C19E}"/>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Tree>
    <p:extLst>
      <p:ext uri="{BB962C8B-B14F-4D97-AF65-F5344CB8AC3E}">
        <p14:creationId xmlns:p14="http://schemas.microsoft.com/office/powerpoint/2010/main" val="206975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90AB-3779-84B9-E14A-5BA90F118001}"/>
              </a:ext>
            </a:extLst>
          </p:cNvPr>
          <p:cNvSpPr>
            <a:spLocks noGrp="1"/>
          </p:cNvSpPr>
          <p:nvPr>
            <p:ph type="title"/>
          </p:nvPr>
        </p:nvSpPr>
        <p:spPr/>
        <p:txBody>
          <a:bodyPr/>
          <a:lstStyle/>
          <a:p>
            <a:r>
              <a:rPr lang="en-ZA" dirty="0"/>
              <a:t>National Background</a:t>
            </a:r>
          </a:p>
        </p:txBody>
      </p:sp>
      <p:pic>
        <p:nvPicPr>
          <p:cNvPr id="3" name="Picture 2" descr="Blank map of South Africa: outline map and vector map of South Africa">
            <a:extLst>
              <a:ext uri="{FF2B5EF4-FFF2-40B4-BE49-F238E27FC236}">
                <a16:creationId xmlns:a16="http://schemas.microsoft.com/office/drawing/2014/main" id="{B117D7B4-E19E-6078-40E4-559EB00AD6F8}"/>
              </a:ext>
            </a:extLst>
          </p:cNvPr>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6525" y="2131722"/>
            <a:ext cx="5957985" cy="421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81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DC61-A0D5-4EEC-A8F7-C18FE85B2F52}"/>
              </a:ext>
            </a:extLst>
          </p:cNvPr>
          <p:cNvSpPr>
            <a:spLocks noGrp="1"/>
          </p:cNvSpPr>
          <p:nvPr>
            <p:ph type="title"/>
          </p:nvPr>
        </p:nvSpPr>
        <p:spPr>
          <a:xfrm>
            <a:off x="422031" y="782235"/>
            <a:ext cx="7276709" cy="951907"/>
          </a:xfrm>
        </p:spPr>
        <p:txBody>
          <a:bodyPr/>
          <a:lstStyle/>
          <a:p>
            <a:r>
              <a:rPr lang="en-ZA" dirty="0">
                <a:solidFill>
                  <a:schemeClr val="tx1"/>
                </a:solidFill>
              </a:rPr>
              <a:t>Projected increase in appointments</a:t>
            </a:r>
          </a:p>
        </p:txBody>
      </p:sp>
      <p:sp>
        <p:nvSpPr>
          <p:cNvPr id="7" name="Rectangle 6">
            <a:extLst>
              <a:ext uri="{FF2B5EF4-FFF2-40B4-BE49-F238E27FC236}">
                <a16:creationId xmlns:a16="http://schemas.microsoft.com/office/drawing/2014/main" id="{7C351D06-875F-0DB8-1172-1C1336916960}"/>
              </a:ext>
            </a:extLst>
          </p:cNvPr>
          <p:cNvSpPr/>
          <p:nvPr/>
        </p:nvSpPr>
        <p:spPr>
          <a:xfrm>
            <a:off x="1096478" y="2149178"/>
            <a:ext cx="3061423" cy="1473200"/>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rtlCol="0" anchor="ctr"/>
          <a:lstStyle/>
          <a:p>
            <a:pPr algn="ctr"/>
            <a:r>
              <a:rPr lang="en-ZA" sz="3200" b="1" dirty="0">
                <a:solidFill>
                  <a:schemeClr val="accent6"/>
                </a:solidFill>
              </a:rPr>
              <a:t>Almost 3 000</a:t>
            </a:r>
          </a:p>
          <a:p>
            <a:pPr algn="ctr"/>
            <a:r>
              <a:rPr lang="en-ZA" sz="2000" dirty="0">
                <a:solidFill>
                  <a:schemeClr val="accent6"/>
                </a:solidFill>
              </a:rPr>
              <a:t>additional educators will </a:t>
            </a:r>
          </a:p>
          <a:p>
            <a:pPr algn="ctr"/>
            <a:r>
              <a:rPr lang="en-ZA" sz="2000" dirty="0">
                <a:solidFill>
                  <a:schemeClr val="accent6"/>
                </a:solidFill>
              </a:rPr>
              <a:t>need to be appointed </a:t>
            </a:r>
          </a:p>
          <a:p>
            <a:pPr algn="ctr"/>
            <a:r>
              <a:rPr lang="en-ZA" sz="2000" dirty="0">
                <a:solidFill>
                  <a:schemeClr val="accent6"/>
                </a:solidFill>
              </a:rPr>
              <a:t>annually</a:t>
            </a:r>
          </a:p>
        </p:txBody>
      </p:sp>
      <p:sp>
        <p:nvSpPr>
          <p:cNvPr id="8" name="Rectangle 7">
            <a:extLst>
              <a:ext uri="{FF2B5EF4-FFF2-40B4-BE49-F238E27FC236}">
                <a16:creationId xmlns:a16="http://schemas.microsoft.com/office/drawing/2014/main" id="{E65288F6-0333-F73F-2165-9239D75B7B5D}"/>
              </a:ext>
            </a:extLst>
          </p:cNvPr>
          <p:cNvSpPr/>
          <p:nvPr/>
        </p:nvSpPr>
        <p:spPr>
          <a:xfrm>
            <a:off x="549984" y="5500363"/>
            <a:ext cx="3025790" cy="970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2000" dirty="0">
                <a:solidFill>
                  <a:sysClr val="windowText" lastClr="000000"/>
                </a:solidFill>
              </a:rPr>
              <a:t>Mean number of annual joiners over the period 2012 - 2021</a:t>
            </a:r>
          </a:p>
        </p:txBody>
      </p:sp>
      <p:sp>
        <p:nvSpPr>
          <p:cNvPr id="9" name="Rectangle 8">
            <a:extLst>
              <a:ext uri="{FF2B5EF4-FFF2-40B4-BE49-F238E27FC236}">
                <a16:creationId xmlns:a16="http://schemas.microsoft.com/office/drawing/2014/main" id="{3ADCA9E1-37D6-9280-8864-928541B8AF75}"/>
              </a:ext>
            </a:extLst>
          </p:cNvPr>
          <p:cNvSpPr/>
          <p:nvPr/>
        </p:nvSpPr>
        <p:spPr>
          <a:xfrm>
            <a:off x="3702570" y="5479869"/>
            <a:ext cx="4338798" cy="970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2000" dirty="0">
                <a:solidFill>
                  <a:sysClr val="windowText" lastClr="000000"/>
                </a:solidFill>
              </a:rPr>
              <a:t>Projected mean number of annual leavers from 2026 - 2030 plus educators needed to grow by 20%* to 2030</a:t>
            </a:r>
          </a:p>
        </p:txBody>
      </p:sp>
      <p:sp>
        <p:nvSpPr>
          <p:cNvPr id="11" name="Rectangle 10">
            <a:extLst>
              <a:ext uri="{FF2B5EF4-FFF2-40B4-BE49-F238E27FC236}">
                <a16:creationId xmlns:a16="http://schemas.microsoft.com/office/drawing/2014/main" id="{E7D28B20-E4DA-6693-EC42-ABA951CA8FF3}"/>
              </a:ext>
            </a:extLst>
          </p:cNvPr>
          <p:cNvSpPr/>
          <p:nvPr/>
        </p:nvSpPr>
        <p:spPr>
          <a:xfrm>
            <a:off x="8623495" y="919459"/>
            <a:ext cx="3217985" cy="5341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ZA" sz="2100" dirty="0">
                <a:solidFill>
                  <a:schemeClr val="bg1"/>
                </a:solidFill>
              </a:rPr>
              <a:t>Large and sustained increase in expected annual appointments over the period 2026 -30 relative to 2012-21</a:t>
            </a:r>
          </a:p>
          <a:p>
            <a:pPr marL="285750" indent="-285750">
              <a:buFont typeface="Arial" panose="020B0604020202020204" pitchFamily="34" charset="0"/>
              <a:buChar char="•"/>
            </a:pPr>
            <a:r>
              <a:rPr lang="en-ZA" sz="2100" dirty="0">
                <a:solidFill>
                  <a:schemeClr val="bg1"/>
                </a:solidFill>
              </a:rPr>
              <a:t>Increase is due to expected growth in the workforce and higher rates of replacement due to retirement and high churn among younger educators </a:t>
            </a:r>
          </a:p>
          <a:p>
            <a:pPr marL="285750" indent="-285750">
              <a:buFont typeface="Arial" panose="020B0604020202020204" pitchFamily="34" charset="0"/>
              <a:buChar char="•"/>
            </a:pPr>
            <a:r>
              <a:rPr lang="en-ZA" sz="2100" dirty="0">
                <a:solidFill>
                  <a:schemeClr val="bg1"/>
                </a:solidFill>
              </a:rPr>
              <a:t>Sourcing and appointment processes will need to be strengthened</a:t>
            </a:r>
          </a:p>
          <a:p>
            <a:pPr marL="285750" indent="-285750">
              <a:buFont typeface="Arial" panose="020B0604020202020204" pitchFamily="34" charset="0"/>
              <a:buChar char="•"/>
            </a:pPr>
            <a:endParaRPr lang="en-ZA" sz="2100" dirty="0">
              <a:solidFill>
                <a:schemeClr val="bg1"/>
              </a:solidFill>
            </a:endParaRPr>
          </a:p>
        </p:txBody>
      </p:sp>
      <p:grpSp>
        <p:nvGrpSpPr>
          <p:cNvPr id="15" name="Group 14">
            <a:extLst>
              <a:ext uri="{FF2B5EF4-FFF2-40B4-BE49-F238E27FC236}">
                <a16:creationId xmlns:a16="http://schemas.microsoft.com/office/drawing/2014/main" id="{03CB4753-E29B-8965-5A09-6365B6588E53}"/>
              </a:ext>
            </a:extLst>
          </p:cNvPr>
          <p:cNvGrpSpPr/>
          <p:nvPr/>
        </p:nvGrpSpPr>
        <p:grpSpPr>
          <a:xfrm>
            <a:off x="1022170" y="3086100"/>
            <a:ext cx="5918018" cy="2332733"/>
            <a:chOff x="1022170" y="2724150"/>
            <a:chExt cx="5918018" cy="2697024"/>
          </a:xfrm>
        </p:grpSpPr>
        <p:sp>
          <p:nvSpPr>
            <p:cNvPr id="3" name="Rectangle 2">
              <a:extLst>
                <a:ext uri="{FF2B5EF4-FFF2-40B4-BE49-F238E27FC236}">
                  <a16:creationId xmlns:a16="http://schemas.microsoft.com/office/drawing/2014/main" id="{191B6E31-01A7-7E16-7BA5-F43F0BD38B1A}"/>
                </a:ext>
              </a:extLst>
            </p:cNvPr>
            <p:cNvSpPr/>
            <p:nvPr/>
          </p:nvSpPr>
          <p:spPr>
            <a:xfrm>
              <a:off x="1022170" y="3634712"/>
              <a:ext cx="1940633" cy="1786462"/>
            </a:xfrm>
            <a:prstGeom prst="rect">
              <a:avLst/>
            </a:prstGeom>
            <a:solidFill>
              <a:srgbClr val="861D00">
                <a:alpha val="94118"/>
              </a:srgb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800" b="1" dirty="0">
                  <a:solidFill>
                    <a:schemeClr val="bg1"/>
                  </a:solidFill>
                </a:rPr>
                <a:t>6 358</a:t>
              </a:r>
            </a:p>
            <a:p>
              <a:pPr algn="ctr"/>
              <a:r>
                <a:rPr lang="en-ZA" sz="2000" dirty="0">
                  <a:solidFill>
                    <a:schemeClr val="bg1"/>
                  </a:solidFill>
                </a:rPr>
                <a:t>educators</a:t>
              </a:r>
              <a:endParaRPr lang="en-ZA" sz="3600" dirty="0">
                <a:solidFill>
                  <a:schemeClr val="bg1"/>
                </a:solidFill>
              </a:endParaRPr>
            </a:p>
          </p:txBody>
        </p:sp>
        <p:sp>
          <p:nvSpPr>
            <p:cNvPr id="6" name="Rectangle 5">
              <a:extLst>
                <a:ext uri="{FF2B5EF4-FFF2-40B4-BE49-F238E27FC236}">
                  <a16:creationId xmlns:a16="http://schemas.microsoft.com/office/drawing/2014/main" id="{20537E05-B80A-1094-DB04-1ACC3961B33D}"/>
                </a:ext>
              </a:extLst>
            </p:cNvPr>
            <p:cNvSpPr/>
            <p:nvPr/>
          </p:nvSpPr>
          <p:spPr>
            <a:xfrm>
              <a:off x="4999555" y="2724150"/>
              <a:ext cx="1940633" cy="2679693"/>
            </a:xfrm>
            <a:prstGeom prst="rect">
              <a:avLst/>
            </a:prstGeom>
            <a:solidFill>
              <a:srgbClr val="861D00">
                <a:alpha val="94118"/>
              </a:srgb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2800" b="1" dirty="0">
                  <a:solidFill>
                    <a:schemeClr val="bg1"/>
                  </a:solidFill>
                </a:rPr>
                <a:t>~9 300 </a:t>
              </a:r>
            </a:p>
            <a:p>
              <a:pPr algn="ctr"/>
              <a:r>
                <a:rPr lang="en-ZA" sz="2000" dirty="0">
                  <a:solidFill>
                    <a:schemeClr val="bg1"/>
                  </a:solidFill>
                </a:rPr>
                <a:t>educators</a:t>
              </a:r>
              <a:endParaRPr lang="en-ZA" sz="3600" dirty="0">
                <a:solidFill>
                  <a:schemeClr val="bg1"/>
                </a:solidFill>
              </a:endParaRPr>
            </a:p>
          </p:txBody>
        </p:sp>
        <p:sp>
          <p:nvSpPr>
            <p:cNvPr id="14" name="Arrow: Right 13">
              <a:extLst>
                <a:ext uri="{FF2B5EF4-FFF2-40B4-BE49-F238E27FC236}">
                  <a16:creationId xmlns:a16="http://schemas.microsoft.com/office/drawing/2014/main" id="{DB1C3EB8-CE68-87C6-F074-B14938190266}"/>
                </a:ext>
              </a:extLst>
            </p:cNvPr>
            <p:cNvSpPr/>
            <p:nvPr/>
          </p:nvSpPr>
          <p:spPr>
            <a:xfrm rot="20044003">
              <a:off x="3355619" y="3117933"/>
              <a:ext cx="1096744" cy="273396"/>
            </a:xfrm>
            <a:prstGeom prst="rightArrow">
              <a:avLst>
                <a:gd name="adj1" fmla="val 35640"/>
                <a:gd name="adj2"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cxnSp>
        <p:nvCxnSpPr>
          <p:cNvPr id="17" name="Straight Connector 16">
            <a:extLst>
              <a:ext uri="{FF2B5EF4-FFF2-40B4-BE49-F238E27FC236}">
                <a16:creationId xmlns:a16="http://schemas.microsoft.com/office/drawing/2014/main" id="{1068A4F3-F94D-22DB-AFC6-B357513B0CA9}"/>
              </a:ext>
            </a:extLst>
          </p:cNvPr>
          <p:cNvCxnSpPr>
            <a:cxnSpLocks/>
          </p:cNvCxnSpPr>
          <p:nvPr/>
        </p:nvCxnSpPr>
        <p:spPr>
          <a:xfrm flipV="1">
            <a:off x="1022170" y="5430941"/>
            <a:ext cx="5918018" cy="21162"/>
          </a:xfrm>
          <a:prstGeom prst="line">
            <a:avLst/>
          </a:prstGeom>
        </p:spPr>
        <p:style>
          <a:lnRef idx="1">
            <a:schemeClr val="dk1"/>
          </a:lnRef>
          <a:fillRef idx="0">
            <a:schemeClr val="dk1"/>
          </a:fillRef>
          <a:effectRef idx="0">
            <a:schemeClr val="dk1"/>
          </a:effectRef>
          <a:fontRef idx="minor">
            <a:schemeClr val="tx1"/>
          </a:fontRef>
        </p:style>
      </p:cxnSp>
      <p:sp>
        <p:nvSpPr>
          <p:cNvPr id="4" name="Oval 3">
            <a:extLst>
              <a:ext uri="{FF2B5EF4-FFF2-40B4-BE49-F238E27FC236}">
                <a16:creationId xmlns:a16="http://schemas.microsoft.com/office/drawing/2014/main" id="{851525E0-87D1-4409-2525-7C706D4B928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
        <p:nvSpPr>
          <p:cNvPr id="5" name="Rectangle 4">
            <a:extLst>
              <a:ext uri="{FF2B5EF4-FFF2-40B4-BE49-F238E27FC236}">
                <a16:creationId xmlns:a16="http://schemas.microsoft.com/office/drawing/2014/main" id="{09B67295-4A1D-7A41-FF85-E288B7901709}"/>
              </a:ext>
            </a:extLst>
          </p:cNvPr>
          <p:cNvSpPr/>
          <p:nvPr/>
        </p:nvSpPr>
        <p:spPr>
          <a:xfrm>
            <a:off x="122755" y="6578812"/>
            <a:ext cx="7575985" cy="2511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dirty="0"/>
              <a:t>*Assumes total educator numbers increase by ~1 700 educators annually between 2022 - 2030</a:t>
            </a:r>
          </a:p>
        </p:txBody>
      </p:sp>
    </p:spTree>
    <p:extLst>
      <p:ext uri="{BB962C8B-B14F-4D97-AF65-F5344CB8AC3E}">
        <p14:creationId xmlns:p14="http://schemas.microsoft.com/office/powerpoint/2010/main" val="551918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7C02-6571-5426-6006-086043752D90}"/>
              </a:ext>
            </a:extLst>
          </p:cNvPr>
          <p:cNvSpPr>
            <a:spLocks noGrp="1"/>
          </p:cNvSpPr>
          <p:nvPr>
            <p:ph type="title"/>
          </p:nvPr>
        </p:nvSpPr>
        <p:spPr>
          <a:xfrm>
            <a:off x="838199" y="365125"/>
            <a:ext cx="10849131" cy="1325563"/>
          </a:xfrm>
        </p:spPr>
        <p:txBody>
          <a:bodyPr/>
          <a:lstStyle/>
          <a:p>
            <a:r>
              <a:rPr lang="en-ZA" dirty="0"/>
              <a:t>Ongoing GP school infrastructure projects</a:t>
            </a:r>
          </a:p>
        </p:txBody>
      </p:sp>
      <p:sp>
        <p:nvSpPr>
          <p:cNvPr id="24" name="TextBox 23">
            <a:extLst>
              <a:ext uri="{FF2B5EF4-FFF2-40B4-BE49-F238E27FC236}">
                <a16:creationId xmlns:a16="http://schemas.microsoft.com/office/drawing/2014/main" id="{C8B58D61-8773-F754-99CF-16F5F16CFFA4}"/>
              </a:ext>
            </a:extLst>
          </p:cNvPr>
          <p:cNvSpPr txBox="1"/>
          <p:nvPr/>
        </p:nvSpPr>
        <p:spPr>
          <a:xfrm>
            <a:off x="504668" y="5857786"/>
            <a:ext cx="11182663" cy="430887"/>
          </a:xfrm>
          <a:prstGeom prst="rect">
            <a:avLst/>
          </a:prstGeom>
          <a:noFill/>
        </p:spPr>
        <p:txBody>
          <a:bodyPr wrap="square">
            <a:spAutoFit/>
          </a:bodyPr>
          <a:lstStyle/>
          <a:p>
            <a:r>
              <a:rPr lang="en-ZA" sz="1100" dirty="0"/>
              <a:t>Sources: </a:t>
            </a:r>
            <a:r>
              <a:rPr lang="en-ZA" sz="1100" dirty="0">
                <a:hlinkClick r:id="rId2"/>
              </a:rPr>
              <a:t>https://www.gtac.gov.za/wp-content/uploads/2022/07/Gauteng-Schools-Friday-webinar.pdf</a:t>
            </a:r>
            <a:r>
              <a:rPr lang="en-ZA" sz="1100" dirty="0"/>
              <a:t> ; </a:t>
            </a:r>
            <a:r>
              <a:rPr lang="en-ZA" sz="1100" dirty="0">
                <a:hlinkClick r:id="rId3"/>
              </a:rPr>
              <a:t>https://www.iol.co.za/education/gauteng-department-of-education-announces-202324-budget-plans-72d4ebca-2624-49dc-96db-e63f8173cf04</a:t>
            </a:r>
            <a:r>
              <a:rPr lang="en-ZA" sz="1100" dirty="0"/>
              <a:t> </a:t>
            </a:r>
          </a:p>
        </p:txBody>
      </p:sp>
      <p:sp>
        <p:nvSpPr>
          <p:cNvPr id="27" name="Rectangle 26">
            <a:extLst>
              <a:ext uri="{FF2B5EF4-FFF2-40B4-BE49-F238E27FC236}">
                <a16:creationId xmlns:a16="http://schemas.microsoft.com/office/drawing/2014/main" id="{7E42F102-2645-F8D8-EBB2-5412786A4F60}"/>
              </a:ext>
            </a:extLst>
          </p:cNvPr>
          <p:cNvSpPr/>
          <p:nvPr/>
        </p:nvSpPr>
        <p:spPr>
          <a:xfrm>
            <a:off x="838199" y="5403453"/>
            <a:ext cx="6759633" cy="51761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en-ZA" sz="1600" i="1" dirty="0">
                <a:solidFill>
                  <a:schemeClr val="bg1">
                    <a:lumMod val="50000"/>
                  </a:schemeClr>
                </a:solidFill>
              </a:rPr>
              <a:t>From a </a:t>
            </a:r>
            <a:r>
              <a:rPr lang="en-US" sz="1600" i="1" dirty="0">
                <a:solidFill>
                  <a:schemeClr val="bg1">
                    <a:lumMod val="50000"/>
                  </a:schemeClr>
                </a:solidFill>
              </a:rPr>
              <a:t>presentation delivered by Albert </a:t>
            </a:r>
            <a:r>
              <a:rPr lang="en-US" sz="1600" i="1" dirty="0" err="1">
                <a:solidFill>
                  <a:schemeClr val="bg1">
                    <a:lumMod val="50000"/>
                  </a:schemeClr>
                </a:solidFill>
              </a:rPr>
              <a:t>Chanee</a:t>
            </a:r>
            <a:r>
              <a:rPr lang="en-US" sz="1600" i="1" dirty="0">
                <a:solidFill>
                  <a:schemeClr val="bg1">
                    <a:lumMod val="50000"/>
                  </a:schemeClr>
                </a:solidFill>
              </a:rPr>
              <a:t> on 06 Sep 2023 at STIAS</a:t>
            </a:r>
            <a:endParaRPr lang="en-ZA" sz="1600" i="1" dirty="0">
              <a:solidFill>
                <a:schemeClr val="bg1">
                  <a:lumMod val="50000"/>
                </a:schemeClr>
              </a:solidFill>
            </a:endParaRPr>
          </a:p>
        </p:txBody>
      </p:sp>
      <p:sp>
        <p:nvSpPr>
          <p:cNvPr id="3" name="Oval 2">
            <a:extLst>
              <a:ext uri="{FF2B5EF4-FFF2-40B4-BE49-F238E27FC236}">
                <a16:creationId xmlns:a16="http://schemas.microsoft.com/office/drawing/2014/main" id="{F11900A2-E774-51DC-3170-2EDED0F13DB3}"/>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
        <p:nvSpPr>
          <p:cNvPr id="5" name="TextBox 4">
            <a:extLst>
              <a:ext uri="{FF2B5EF4-FFF2-40B4-BE49-F238E27FC236}">
                <a16:creationId xmlns:a16="http://schemas.microsoft.com/office/drawing/2014/main" id="{65981843-869D-CCD4-042B-145DB123077F}"/>
              </a:ext>
            </a:extLst>
          </p:cNvPr>
          <p:cNvSpPr txBox="1"/>
          <p:nvPr/>
        </p:nvSpPr>
        <p:spPr>
          <a:xfrm>
            <a:off x="838198" y="1904587"/>
            <a:ext cx="7541027" cy="3600986"/>
          </a:xfrm>
          <a:prstGeom prst="rect">
            <a:avLst/>
          </a:prstGeom>
          <a:noFill/>
        </p:spPr>
        <p:txBody>
          <a:bodyPr wrap="square">
            <a:spAutoFit/>
          </a:bodyPr>
          <a:lstStyle/>
          <a:p>
            <a:r>
              <a:rPr lang="en-US" sz="2000" b="1" dirty="0"/>
              <a:t>New demand and backlog</a:t>
            </a:r>
            <a:endParaRPr lang="en-US" sz="1600" b="1" dirty="0"/>
          </a:p>
          <a:p>
            <a:pPr marL="285750" indent="-285750">
              <a:buFont typeface="Arial" panose="020B0604020202020204" pitchFamily="34" charset="0"/>
              <a:buChar char="•"/>
            </a:pPr>
            <a:r>
              <a:rPr lang="en-US" sz="1600" dirty="0"/>
              <a:t>Replacement Schools </a:t>
            </a:r>
          </a:p>
          <a:p>
            <a:pPr marL="742950" lvl="1" indent="-285750">
              <a:buFont typeface="Arial" panose="020B0604020202020204" pitchFamily="34" charset="0"/>
              <a:buChar char="•"/>
            </a:pPr>
            <a:r>
              <a:rPr lang="en-US" sz="1600" dirty="0"/>
              <a:t>29 Schools built from Asbestos (Inappropriate Material) </a:t>
            </a:r>
          </a:p>
          <a:p>
            <a:pPr marL="742950" lvl="1" indent="-285750">
              <a:buFont typeface="Arial" panose="020B0604020202020204" pitchFamily="34" charset="0"/>
              <a:buChar char="•"/>
            </a:pPr>
            <a:r>
              <a:rPr lang="en-US" sz="1600" dirty="0"/>
              <a:t>87 Whole Mobile Schools </a:t>
            </a:r>
          </a:p>
          <a:p>
            <a:pPr marL="285750" indent="-285750">
              <a:buFont typeface="Arial" panose="020B0604020202020204" pitchFamily="34" charset="0"/>
              <a:buChar char="•"/>
            </a:pPr>
            <a:r>
              <a:rPr lang="en-US" sz="1600" dirty="0"/>
              <a:t>Classroom Shortages at existing schools to reduce overcrowding </a:t>
            </a:r>
          </a:p>
          <a:p>
            <a:pPr marL="742950" lvl="1" indent="-285750">
              <a:buFont typeface="Arial" panose="020B0604020202020204" pitchFamily="34" charset="0"/>
              <a:buChar char="•"/>
            </a:pPr>
            <a:r>
              <a:rPr lang="en-US" sz="1600" dirty="0"/>
              <a:t>723 schools have a shortage of 5 554 classrooms of which 3 166 are primary schools while 2 388 are secondary schools. </a:t>
            </a:r>
          </a:p>
          <a:p>
            <a:pPr marL="285750" indent="-285750">
              <a:buFont typeface="Arial" panose="020B0604020202020204" pitchFamily="34" charset="0"/>
              <a:buChar char="•"/>
            </a:pPr>
            <a:r>
              <a:rPr lang="en-US" sz="1600" dirty="0"/>
              <a:t>New Schools </a:t>
            </a:r>
          </a:p>
          <a:p>
            <a:pPr marL="742950" lvl="1" indent="-285750">
              <a:buFont typeface="Arial" panose="020B0604020202020204" pitchFamily="34" charset="0"/>
              <a:buChar char="•"/>
            </a:pPr>
            <a:r>
              <a:rPr lang="en-US" sz="1600" dirty="0"/>
              <a:t>The immediate shortage/ backlog in new townships are 132 new schools are required, i.e. 75 primary schools and 57 secondary schools. </a:t>
            </a:r>
          </a:p>
          <a:p>
            <a:pPr marL="742950" lvl="1" indent="-285750">
              <a:buFont typeface="Arial" panose="020B0604020202020204" pitchFamily="34" charset="0"/>
              <a:buChar char="•"/>
            </a:pPr>
            <a:r>
              <a:rPr lang="en-US" sz="1600" dirty="0"/>
              <a:t>88 schools are required in areas where there are new high-density middle-income housing developments. </a:t>
            </a:r>
          </a:p>
          <a:p>
            <a:pPr marL="742950" lvl="1" indent="-285750">
              <a:buFont typeface="Arial" panose="020B0604020202020204" pitchFamily="34" charset="0"/>
              <a:buChar char="•"/>
            </a:pPr>
            <a:r>
              <a:rPr lang="en-US" sz="1600" dirty="0"/>
              <a:t>Data related to admissions indicate that a total of 27 new schools are required on an annual basis. </a:t>
            </a:r>
            <a:endParaRPr lang="en-ZA" sz="1650" dirty="0"/>
          </a:p>
        </p:txBody>
      </p:sp>
      <p:sp>
        <p:nvSpPr>
          <p:cNvPr id="7" name="Rectangle 6">
            <a:extLst>
              <a:ext uri="{FF2B5EF4-FFF2-40B4-BE49-F238E27FC236}">
                <a16:creationId xmlns:a16="http://schemas.microsoft.com/office/drawing/2014/main" id="{40B3AAA2-1320-D37C-A9DA-2C86EA59D926}"/>
              </a:ext>
            </a:extLst>
          </p:cNvPr>
          <p:cNvSpPr/>
          <p:nvPr/>
        </p:nvSpPr>
        <p:spPr>
          <a:xfrm>
            <a:off x="8769748" y="4244074"/>
            <a:ext cx="2792250" cy="43088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en-ZA" sz="1600" i="1" dirty="0">
                <a:solidFill>
                  <a:schemeClr val="bg1">
                    <a:lumMod val="50000"/>
                  </a:schemeClr>
                </a:solidFill>
              </a:rPr>
              <a:t>From 2023/24 from GED Budget speech, 28 May 2023</a:t>
            </a:r>
          </a:p>
        </p:txBody>
      </p:sp>
      <p:sp>
        <p:nvSpPr>
          <p:cNvPr id="8" name="Rectangle 7">
            <a:extLst>
              <a:ext uri="{FF2B5EF4-FFF2-40B4-BE49-F238E27FC236}">
                <a16:creationId xmlns:a16="http://schemas.microsoft.com/office/drawing/2014/main" id="{8B80AAA8-4BED-0E51-0810-EAE75379D783}"/>
              </a:ext>
            </a:extLst>
          </p:cNvPr>
          <p:cNvSpPr/>
          <p:nvPr/>
        </p:nvSpPr>
        <p:spPr>
          <a:xfrm>
            <a:off x="8536992" y="2324308"/>
            <a:ext cx="3025006" cy="17829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en-ZA" dirty="0">
                <a:latin typeface="Cambria" panose="02040503050406030204" pitchFamily="18" charset="0"/>
                <a:ea typeface="Cambria" panose="02040503050406030204" pitchFamily="18" charset="0"/>
              </a:rPr>
              <a:t>The 2023/24 conditional grant amounts to </a:t>
            </a:r>
            <a:r>
              <a:rPr lang="en-ZA" b="1" dirty="0">
                <a:latin typeface="Cambria" panose="02040503050406030204" pitchFamily="18" charset="0"/>
                <a:ea typeface="Cambria" panose="02040503050406030204" pitchFamily="18" charset="0"/>
              </a:rPr>
              <a:t>R3.2 billion</a:t>
            </a:r>
          </a:p>
          <a:p>
            <a:pPr marL="285750" indent="-285750">
              <a:buFont typeface="Arial" panose="020B0604020202020204" pitchFamily="34" charset="0"/>
              <a:buChar char="•"/>
            </a:pPr>
            <a:r>
              <a:rPr lang="en-ZA" b="1" dirty="0">
                <a:latin typeface="Cambria" panose="02040503050406030204" pitchFamily="18" charset="0"/>
                <a:ea typeface="Cambria" panose="02040503050406030204" pitchFamily="18" charset="0"/>
              </a:rPr>
              <a:t>R 1,7billion </a:t>
            </a:r>
            <a:r>
              <a:rPr lang="en-ZA" dirty="0">
                <a:latin typeface="Cambria" panose="02040503050406030204" pitchFamily="18" charset="0"/>
                <a:ea typeface="Cambria" panose="02040503050406030204" pitchFamily="18" charset="0"/>
              </a:rPr>
              <a:t>has been allocated to the Education infrastructure Grant </a:t>
            </a:r>
          </a:p>
        </p:txBody>
      </p:sp>
      <p:cxnSp>
        <p:nvCxnSpPr>
          <p:cNvPr id="10" name="Straight Connector 9">
            <a:extLst>
              <a:ext uri="{FF2B5EF4-FFF2-40B4-BE49-F238E27FC236}">
                <a16:creationId xmlns:a16="http://schemas.microsoft.com/office/drawing/2014/main" id="{A798E7DE-F18B-7DBE-F3BA-F4CF54F746A2}"/>
              </a:ext>
            </a:extLst>
          </p:cNvPr>
          <p:cNvCxnSpPr>
            <a:cxnSpLocks/>
          </p:cNvCxnSpPr>
          <p:nvPr/>
        </p:nvCxnSpPr>
        <p:spPr>
          <a:xfrm>
            <a:off x="8445729" y="2224558"/>
            <a:ext cx="0" cy="327847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565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7C02-6571-5426-6006-086043752D90}"/>
              </a:ext>
            </a:extLst>
          </p:cNvPr>
          <p:cNvSpPr>
            <a:spLocks noGrp="1"/>
          </p:cNvSpPr>
          <p:nvPr>
            <p:ph type="title"/>
          </p:nvPr>
        </p:nvSpPr>
        <p:spPr>
          <a:xfrm>
            <a:off x="838199" y="365125"/>
            <a:ext cx="10849131" cy="1325563"/>
          </a:xfrm>
        </p:spPr>
        <p:txBody>
          <a:bodyPr/>
          <a:lstStyle/>
          <a:p>
            <a:r>
              <a:rPr lang="en-ZA" dirty="0"/>
              <a:t>Ongoing GP school infrastructure projects</a:t>
            </a:r>
          </a:p>
        </p:txBody>
      </p:sp>
      <p:sp>
        <p:nvSpPr>
          <p:cNvPr id="24" name="TextBox 23">
            <a:extLst>
              <a:ext uri="{FF2B5EF4-FFF2-40B4-BE49-F238E27FC236}">
                <a16:creationId xmlns:a16="http://schemas.microsoft.com/office/drawing/2014/main" id="{C8B58D61-8773-F754-99CF-16F5F16CFFA4}"/>
              </a:ext>
            </a:extLst>
          </p:cNvPr>
          <p:cNvSpPr txBox="1"/>
          <p:nvPr/>
        </p:nvSpPr>
        <p:spPr>
          <a:xfrm>
            <a:off x="504668" y="5857786"/>
            <a:ext cx="11182663" cy="430887"/>
          </a:xfrm>
          <a:prstGeom prst="rect">
            <a:avLst/>
          </a:prstGeom>
          <a:noFill/>
        </p:spPr>
        <p:txBody>
          <a:bodyPr wrap="square">
            <a:spAutoFit/>
          </a:bodyPr>
          <a:lstStyle/>
          <a:p>
            <a:r>
              <a:rPr lang="en-ZA" sz="1100" dirty="0"/>
              <a:t>Sources: </a:t>
            </a:r>
            <a:r>
              <a:rPr lang="en-ZA" sz="1100" dirty="0">
                <a:hlinkClick r:id="rId2"/>
              </a:rPr>
              <a:t>https://www.gtac.gov.za/wp-content/uploads/2022/07/Gauteng-Schools-Friday-webinar.pdf</a:t>
            </a:r>
            <a:r>
              <a:rPr lang="en-ZA" sz="1100" dirty="0"/>
              <a:t> ; </a:t>
            </a:r>
            <a:r>
              <a:rPr lang="en-ZA" sz="1100" dirty="0">
                <a:hlinkClick r:id="rId3"/>
              </a:rPr>
              <a:t>https://www.iol.co.za/education/gauteng-department-of-education-announces-202324-budget-plans-72d4ebca-2624-49dc-96db-e63f8173cf04</a:t>
            </a:r>
            <a:r>
              <a:rPr lang="en-ZA" sz="1100" dirty="0"/>
              <a:t> </a:t>
            </a:r>
          </a:p>
        </p:txBody>
      </p:sp>
      <p:sp>
        <p:nvSpPr>
          <p:cNvPr id="27" name="Rectangle 26">
            <a:extLst>
              <a:ext uri="{FF2B5EF4-FFF2-40B4-BE49-F238E27FC236}">
                <a16:creationId xmlns:a16="http://schemas.microsoft.com/office/drawing/2014/main" id="{7E42F102-2645-F8D8-EBB2-5412786A4F60}"/>
              </a:ext>
            </a:extLst>
          </p:cNvPr>
          <p:cNvSpPr/>
          <p:nvPr/>
        </p:nvSpPr>
        <p:spPr>
          <a:xfrm>
            <a:off x="838199" y="5403453"/>
            <a:ext cx="6759633" cy="51761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en-ZA" sz="1600" i="1" dirty="0">
                <a:solidFill>
                  <a:schemeClr val="bg1">
                    <a:lumMod val="50000"/>
                  </a:schemeClr>
                </a:solidFill>
              </a:rPr>
              <a:t>From a </a:t>
            </a:r>
            <a:r>
              <a:rPr lang="en-US" sz="1600" i="1" dirty="0">
                <a:solidFill>
                  <a:schemeClr val="bg1">
                    <a:lumMod val="50000"/>
                  </a:schemeClr>
                </a:solidFill>
              </a:rPr>
              <a:t>presentation delivered by Albert </a:t>
            </a:r>
            <a:r>
              <a:rPr lang="en-US" sz="1600" i="1" dirty="0" err="1">
                <a:solidFill>
                  <a:schemeClr val="bg1">
                    <a:lumMod val="50000"/>
                  </a:schemeClr>
                </a:solidFill>
              </a:rPr>
              <a:t>Chanee</a:t>
            </a:r>
            <a:r>
              <a:rPr lang="en-US" sz="1600" i="1" dirty="0">
                <a:solidFill>
                  <a:schemeClr val="bg1">
                    <a:lumMod val="50000"/>
                  </a:schemeClr>
                </a:solidFill>
              </a:rPr>
              <a:t> on 06 Sep 2023 at STIAS</a:t>
            </a:r>
            <a:endParaRPr lang="en-ZA" sz="1600" i="1" dirty="0">
              <a:solidFill>
                <a:schemeClr val="bg1">
                  <a:lumMod val="50000"/>
                </a:schemeClr>
              </a:solidFill>
            </a:endParaRPr>
          </a:p>
        </p:txBody>
      </p:sp>
      <p:sp>
        <p:nvSpPr>
          <p:cNvPr id="3" name="Oval 2">
            <a:extLst>
              <a:ext uri="{FF2B5EF4-FFF2-40B4-BE49-F238E27FC236}">
                <a16:creationId xmlns:a16="http://schemas.microsoft.com/office/drawing/2014/main" id="{F11900A2-E774-51DC-3170-2EDED0F13DB3}"/>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
        <p:nvSpPr>
          <p:cNvPr id="5" name="TextBox 4">
            <a:extLst>
              <a:ext uri="{FF2B5EF4-FFF2-40B4-BE49-F238E27FC236}">
                <a16:creationId xmlns:a16="http://schemas.microsoft.com/office/drawing/2014/main" id="{65981843-869D-CCD4-042B-145DB123077F}"/>
              </a:ext>
            </a:extLst>
          </p:cNvPr>
          <p:cNvSpPr txBox="1"/>
          <p:nvPr/>
        </p:nvSpPr>
        <p:spPr>
          <a:xfrm>
            <a:off x="838199" y="2055975"/>
            <a:ext cx="7541027" cy="3170099"/>
          </a:xfrm>
          <a:prstGeom prst="rect">
            <a:avLst/>
          </a:prstGeom>
          <a:noFill/>
        </p:spPr>
        <p:txBody>
          <a:bodyPr wrap="square">
            <a:spAutoFit/>
          </a:bodyPr>
          <a:lstStyle/>
          <a:p>
            <a:r>
              <a:rPr lang="en-US" sz="2000" b="1" dirty="0"/>
              <a:t>Budget Facility for Infrastructure</a:t>
            </a:r>
          </a:p>
          <a:p>
            <a:pPr marL="342900" indent="-342900">
              <a:buFont typeface="Arial" panose="020B0604020202020204" pitchFamily="34" charset="0"/>
              <a:buChar char="•"/>
            </a:pPr>
            <a:r>
              <a:rPr lang="en-US" sz="2000" dirty="0"/>
              <a:t>R1,5 billion to build 18 schools over the next three years </a:t>
            </a:r>
          </a:p>
          <a:p>
            <a:pPr marL="342900" indent="-342900">
              <a:buFont typeface="Arial" panose="020B0604020202020204" pitchFamily="34" charset="0"/>
              <a:buChar char="•"/>
            </a:pPr>
            <a:r>
              <a:rPr lang="en-US" sz="2000" dirty="0"/>
              <a:t>Many are addressing backlog</a:t>
            </a:r>
          </a:p>
          <a:p>
            <a:endParaRPr lang="en-US" sz="2000" dirty="0"/>
          </a:p>
          <a:p>
            <a:r>
              <a:rPr lang="en-US" sz="2000" b="1" dirty="0"/>
              <a:t>Provincial Public Works</a:t>
            </a:r>
          </a:p>
          <a:p>
            <a:pPr marL="342900" indent="-342900">
              <a:buFont typeface="Arial" panose="020B0604020202020204" pitchFamily="34" charset="0"/>
              <a:buChar char="•"/>
            </a:pPr>
            <a:r>
              <a:rPr lang="en-US" sz="2000" dirty="0"/>
              <a:t>35 new schools in the planning phase</a:t>
            </a:r>
          </a:p>
          <a:p>
            <a:pPr marL="342900" indent="-342900">
              <a:buFont typeface="Arial" panose="020B0604020202020204" pitchFamily="34" charset="0"/>
              <a:buChar char="•"/>
            </a:pPr>
            <a:r>
              <a:rPr lang="en-US" sz="2000" dirty="0"/>
              <a:t>17 schools are planned for delivery in the next three </a:t>
            </a:r>
          </a:p>
          <a:p>
            <a:endParaRPr lang="en-US" sz="2000" dirty="0"/>
          </a:p>
          <a:p>
            <a:r>
              <a:rPr lang="en-US" sz="2000" b="1" dirty="0"/>
              <a:t>DBSA</a:t>
            </a:r>
          </a:p>
          <a:p>
            <a:pPr marL="342900" indent="-342900">
              <a:buFont typeface="Arial" panose="020B0604020202020204" pitchFamily="34" charset="0"/>
              <a:buChar char="•"/>
            </a:pPr>
            <a:r>
              <a:rPr lang="en-US" sz="2000" dirty="0"/>
              <a:t>8 schools being built over the next three years</a:t>
            </a:r>
            <a:endParaRPr lang="en-ZA" sz="2000" dirty="0"/>
          </a:p>
        </p:txBody>
      </p:sp>
      <p:sp>
        <p:nvSpPr>
          <p:cNvPr id="7" name="Rectangle 6">
            <a:extLst>
              <a:ext uri="{FF2B5EF4-FFF2-40B4-BE49-F238E27FC236}">
                <a16:creationId xmlns:a16="http://schemas.microsoft.com/office/drawing/2014/main" id="{40B3AAA2-1320-D37C-A9DA-2C86EA59D926}"/>
              </a:ext>
            </a:extLst>
          </p:cNvPr>
          <p:cNvSpPr/>
          <p:nvPr/>
        </p:nvSpPr>
        <p:spPr>
          <a:xfrm>
            <a:off x="8769748" y="4244074"/>
            <a:ext cx="2792250" cy="43088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en-ZA" sz="1600" i="1" dirty="0">
                <a:solidFill>
                  <a:schemeClr val="bg1">
                    <a:lumMod val="50000"/>
                  </a:schemeClr>
                </a:solidFill>
              </a:rPr>
              <a:t>From 2023/24 from GED Budget speech, 28 May 2023</a:t>
            </a:r>
          </a:p>
        </p:txBody>
      </p:sp>
      <p:sp>
        <p:nvSpPr>
          <p:cNvPr id="8" name="Rectangle 7">
            <a:extLst>
              <a:ext uri="{FF2B5EF4-FFF2-40B4-BE49-F238E27FC236}">
                <a16:creationId xmlns:a16="http://schemas.microsoft.com/office/drawing/2014/main" id="{8B80AAA8-4BED-0E51-0810-EAE75379D783}"/>
              </a:ext>
            </a:extLst>
          </p:cNvPr>
          <p:cNvSpPr/>
          <p:nvPr/>
        </p:nvSpPr>
        <p:spPr>
          <a:xfrm>
            <a:off x="8536992" y="2324308"/>
            <a:ext cx="3025006" cy="17829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en-ZA" dirty="0">
                <a:latin typeface="Cambria" panose="02040503050406030204" pitchFamily="18" charset="0"/>
                <a:ea typeface="Cambria" panose="02040503050406030204" pitchFamily="18" charset="0"/>
              </a:rPr>
              <a:t>The 2023/24 conditional grant amounts to </a:t>
            </a:r>
            <a:r>
              <a:rPr lang="en-ZA" b="1" dirty="0">
                <a:latin typeface="Cambria" panose="02040503050406030204" pitchFamily="18" charset="0"/>
                <a:ea typeface="Cambria" panose="02040503050406030204" pitchFamily="18" charset="0"/>
              </a:rPr>
              <a:t>R3.2 billion</a:t>
            </a:r>
          </a:p>
          <a:p>
            <a:pPr marL="285750" indent="-285750">
              <a:buFont typeface="Arial" panose="020B0604020202020204" pitchFamily="34" charset="0"/>
              <a:buChar char="•"/>
            </a:pPr>
            <a:r>
              <a:rPr lang="en-ZA" b="1" dirty="0">
                <a:latin typeface="Cambria" panose="02040503050406030204" pitchFamily="18" charset="0"/>
                <a:ea typeface="Cambria" panose="02040503050406030204" pitchFamily="18" charset="0"/>
              </a:rPr>
              <a:t>R 1,7billion </a:t>
            </a:r>
            <a:r>
              <a:rPr lang="en-ZA" dirty="0">
                <a:latin typeface="Cambria" panose="02040503050406030204" pitchFamily="18" charset="0"/>
                <a:ea typeface="Cambria" panose="02040503050406030204" pitchFamily="18" charset="0"/>
              </a:rPr>
              <a:t>has been allocated to the Education infrastructure Grant </a:t>
            </a:r>
          </a:p>
        </p:txBody>
      </p:sp>
      <p:cxnSp>
        <p:nvCxnSpPr>
          <p:cNvPr id="10" name="Straight Connector 9">
            <a:extLst>
              <a:ext uri="{FF2B5EF4-FFF2-40B4-BE49-F238E27FC236}">
                <a16:creationId xmlns:a16="http://schemas.microsoft.com/office/drawing/2014/main" id="{A798E7DE-F18B-7DBE-F3BA-F4CF54F746A2}"/>
              </a:ext>
            </a:extLst>
          </p:cNvPr>
          <p:cNvCxnSpPr>
            <a:cxnSpLocks/>
          </p:cNvCxnSpPr>
          <p:nvPr/>
        </p:nvCxnSpPr>
        <p:spPr>
          <a:xfrm>
            <a:off x="8445729" y="2224558"/>
            <a:ext cx="0" cy="327847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0307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7174-D0E9-C9A3-7AD7-4BDB0825FE98}"/>
              </a:ext>
            </a:extLst>
          </p:cNvPr>
          <p:cNvSpPr>
            <a:spLocks noGrp="1"/>
          </p:cNvSpPr>
          <p:nvPr>
            <p:ph type="title"/>
          </p:nvPr>
        </p:nvSpPr>
        <p:spPr/>
        <p:txBody>
          <a:bodyPr/>
          <a:lstStyle/>
          <a:p>
            <a:r>
              <a:rPr lang="en-ZA" dirty="0"/>
              <a:t>Learner-public educator ratios (‘12 &amp; ‘21)</a:t>
            </a:r>
          </a:p>
        </p:txBody>
      </p:sp>
      <p:sp>
        <p:nvSpPr>
          <p:cNvPr id="5" name="TextBox 4">
            <a:extLst>
              <a:ext uri="{FF2B5EF4-FFF2-40B4-BE49-F238E27FC236}">
                <a16:creationId xmlns:a16="http://schemas.microsoft.com/office/drawing/2014/main" id="{4BC7E237-25F8-EAFD-BD45-00C58FD9766C}"/>
              </a:ext>
            </a:extLst>
          </p:cNvPr>
          <p:cNvSpPr txBox="1"/>
          <p:nvPr/>
        </p:nvSpPr>
        <p:spPr>
          <a:xfrm>
            <a:off x="924007" y="1842058"/>
            <a:ext cx="8343144" cy="646331"/>
          </a:xfrm>
          <a:prstGeom prst="rect">
            <a:avLst/>
          </a:prstGeom>
          <a:noFill/>
        </p:spPr>
        <p:txBody>
          <a:bodyPr wrap="square">
            <a:spAutoFit/>
          </a:bodyPr>
          <a:lstStyle/>
          <a:p>
            <a:pPr marL="0" marR="0" algn="ctr">
              <a:spcBef>
                <a:spcPts val="0"/>
              </a:spcBef>
              <a:spcAft>
                <a:spcPts val="1000"/>
              </a:spcAft>
            </a:pPr>
            <a:r>
              <a:rPr lang="en-GB"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rPr>
              <a:t>National and provincial learner-to-public-educator ratios in 2012 and 2021, grades 1 to 12 in public ordinary schools in South Africa</a:t>
            </a:r>
            <a:endParaRPr lang="en-US" sz="1800" i="1" dirty="0">
              <a:solidFill>
                <a:srgbClr val="44546A"/>
              </a:solidFill>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E32D8B-DE10-A90D-2E80-F83AF659E165}"/>
              </a:ext>
            </a:extLst>
          </p:cNvPr>
          <p:cNvPicPr>
            <a:picLocks noChangeAspect="1"/>
          </p:cNvPicPr>
          <p:nvPr/>
        </p:nvPicPr>
        <p:blipFill rotWithShape="1">
          <a:blip r:embed="rId2">
            <a:extLst>
              <a:ext uri="{28A0092B-C50C-407E-A947-70E740481C1C}">
                <a14:useLocalDpi xmlns:a14="http://schemas.microsoft.com/office/drawing/2010/main" val="0"/>
              </a:ext>
            </a:extLst>
          </a:blip>
          <a:srcRect t="7155"/>
          <a:stretch/>
        </p:blipFill>
        <p:spPr bwMode="auto">
          <a:xfrm>
            <a:off x="924008" y="2483675"/>
            <a:ext cx="8343143" cy="3854452"/>
          </a:xfrm>
          <a:prstGeom prst="rect">
            <a:avLst/>
          </a:prstGeom>
          <a:noFill/>
        </p:spPr>
      </p:pic>
      <p:sp>
        <p:nvSpPr>
          <p:cNvPr id="9" name="Rectangle 8">
            <a:extLst>
              <a:ext uri="{FF2B5EF4-FFF2-40B4-BE49-F238E27FC236}">
                <a16:creationId xmlns:a16="http://schemas.microsoft.com/office/drawing/2014/main" id="{59D09401-EF54-7F7B-E131-D199A839D4EB}"/>
              </a:ext>
            </a:extLst>
          </p:cNvPr>
          <p:cNvSpPr/>
          <p:nvPr/>
        </p:nvSpPr>
        <p:spPr>
          <a:xfrm>
            <a:off x="9484500" y="2388079"/>
            <a:ext cx="2402701" cy="359100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2400" dirty="0"/>
              <a:t>LE ratio rose from 28.5 learners per educator to 29.2 learners per educator in GP</a:t>
            </a:r>
          </a:p>
          <a:p>
            <a:endParaRPr lang="en-ZA" sz="1100" dirty="0"/>
          </a:p>
          <a:p>
            <a:r>
              <a:rPr lang="en-ZA" sz="2400" dirty="0"/>
              <a:t>However, some of this is offset by SGB positions.</a:t>
            </a:r>
          </a:p>
          <a:p>
            <a:pPr marL="285750" indent="-285750">
              <a:buFont typeface="Arial" panose="020B0604020202020204" pitchFamily="34" charset="0"/>
              <a:buChar char="•"/>
            </a:pPr>
            <a:endParaRPr lang="en-ZA" sz="2400" dirty="0"/>
          </a:p>
        </p:txBody>
      </p:sp>
      <p:sp>
        <p:nvSpPr>
          <p:cNvPr id="10" name="Rectangle 9">
            <a:extLst>
              <a:ext uri="{FF2B5EF4-FFF2-40B4-BE49-F238E27FC236}">
                <a16:creationId xmlns:a16="http://schemas.microsoft.com/office/drawing/2014/main" id="{9843E652-E519-8FF6-0160-AEA31ABDC375}"/>
              </a:ext>
            </a:extLst>
          </p:cNvPr>
          <p:cNvSpPr/>
          <p:nvPr/>
        </p:nvSpPr>
        <p:spPr>
          <a:xfrm>
            <a:off x="1740936" y="2483675"/>
            <a:ext cx="5213252" cy="3424756"/>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z</a:t>
            </a:r>
          </a:p>
        </p:txBody>
      </p:sp>
      <p:sp>
        <p:nvSpPr>
          <p:cNvPr id="12" name="Rectangle 11">
            <a:extLst>
              <a:ext uri="{FF2B5EF4-FFF2-40B4-BE49-F238E27FC236}">
                <a16:creationId xmlns:a16="http://schemas.microsoft.com/office/drawing/2014/main" id="{B57E66FB-7CBC-8C60-11E4-ED441CC5BE1B}"/>
              </a:ext>
            </a:extLst>
          </p:cNvPr>
          <p:cNvSpPr/>
          <p:nvPr/>
        </p:nvSpPr>
        <p:spPr>
          <a:xfrm>
            <a:off x="631709" y="632624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Figure 1 in South African teacher shortages as revealed through class sizes and learner-educator ratios: An exploratory analysis by Gabrielle Wills (2023)</a:t>
            </a:r>
          </a:p>
        </p:txBody>
      </p:sp>
      <p:sp>
        <p:nvSpPr>
          <p:cNvPr id="3" name="Oval 2">
            <a:extLst>
              <a:ext uri="{FF2B5EF4-FFF2-40B4-BE49-F238E27FC236}">
                <a16:creationId xmlns:a16="http://schemas.microsoft.com/office/drawing/2014/main" id="{ADF580BF-663D-EFF0-AEF6-6170FF75D567}"/>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
        <p:nvSpPr>
          <p:cNvPr id="4" name="Rectangle 3">
            <a:extLst>
              <a:ext uri="{FF2B5EF4-FFF2-40B4-BE49-F238E27FC236}">
                <a16:creationId xmlns:a16="http://schemas.microsoft.com/office/drawing/2014/main" id="{EF9CFFA4-E72D-AEA3-B3AA-587EF42C844F}"/>
              </a:ext>
            </a:extLst>
          </p:cNvPr>
          <p:cNvSpPr/>
          <p:nvPr/>
        </p:nvSpPr>
        <p:spPr>
          <a:xfrm>
            <a:off x="7665388" y="2471202"/>
            <a:ext cx="752426" cy="3424756"/>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z</a:t>
            </a:r>
          </a:p>
        </p:txBody>
      </p:sp>
    </p:spTree>
    <p:extLst>
      <p:ext uri="{BB962C8B-B14F-4D97-AF65-F5344CB8AC3E}">
        <p14:creationId xmlns:p14="http://schemas.microsoft.com/office/powerpoint/2010/main" val="146649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55562ac931_0_85"/>
          <p:cNvSpPr txBox="1">
            <a:spLocks noGrp="1"/>
          </p:cNvSpPr>
          <p:nvPr>
            <p:ph type="title"/>
          </p:nvPr>
        </p:nvSpPr>
        <p:spPr>
          <a:xfrm>
            <a:off x="663000" y="357250"/>
            <a:ext cx="8568600" cy="1325700"/>
          </a:xfrm>
          <a:prstGeom prst="rect">
            <a:avLst/>
          </a:prstGeom>
          <a:solidFill>
            <a:schemeClr val="lt1"/>
          </a:solidFill>
        </p:spPr>
        <p:txBody>
          <a:bodyPr spcFirstLastPara="1" wrap="square" lIns="91425" tIns="45700" rIns="91425" bIns="45700" anchor="ctr" anchorCtr="0">
            <a:noAutofit/>
          </a:bodyPr>
          <a:lstStyle/>
          <a:p>
            <a:pPr marL="0" lvl="0" indent="0" algn="l" rtl="0">
              <a:spcBef>
                <a:spcPts val="0"/>
              </a:spcBef>
              <a:spcAft>
                <a:spcPts val="0"/>
              </a:spcAft>
              <a:buNone/>
            </a:pPr>
            <a:r>
              <a:rPr lang="en-US"/>
              <a:t>Grade 3 class sizes </a:t>
            </a:r>
            <a:endParaRPr/>
          </a:p>
          <a:p>
            <a:pPr marL="0" lvl="0" indent="0" algn="l" rtl="0">
              <a:spcBef>
                <a:spcPts val="0"/>
              </a:spcBef>
              <a:spcAft>
                <a:spcPts val="0"/>
              </a:spcAft>
              <a:buNone/>
            </a:pPr>
            <a:r>
              <a:rPr lang="en-US" sz="3800"/>
              <a:t>(2017/18 School Monitoring Survey)</a:t>
            </a:r>
            <a:r>
              <a:rPr lang="en-US" sz="4100"/>
              <a:t> </a:t>
            </a:r>
            <a:endParaRPr sz="4100"/>
          </a:p>
        </p:txBody>
      </p:sp>
      <p:pic>
        <p:nvPicPr>
          <p:cNvPr id="541" name="Google Shape;541;g255562ac931_0_85"/>
          <p:cNvPicPr preferRelativeResize="0"/>
          <p:nvPr/>
        </p:nvPicPr>
        <p:blipFill>
          <a:blip r:embed="rId3">
            <a:alphaModFix/>
          </a:blip>
          <a:stretch>
            <a:fillRect/>
          </a:stretch>
        </p:blipFill>
        <p:spPr>
          <a:xfrm>
            <a:off x="698425" y="1811775"/>
            <a:ext cx="8460531" cy="4862374"/>
          </a:xfrm>
          <a:prstGeom prst="rect">
            <a:avLst/>
          </a:prstGeom>
          <a:noFill/>
          <a:ln>
            <a:noFill/>
          </a:ln>
        </p:spPr>
      </p:pic>
      <p:sp>
        <p:nvSpPr>
          <p:cNvPr id="542" name="Google Shape;542;g255562ac931_0_85"/>
          <p:cNvSpPr/>
          <p:nvPr/>
        </p:nvSpPr>
        <p:spPr>
          <a:xfrm>
            <a:off x="9158950" y="0"/>
            <a:ext cx="3094200" cy="6858000"/>
          </a:xfrm>
          <a:prstGeom prst="rect">
            <a:avLst/>
          </a:prstGeom>
          <a:solidFill>
            <a:srgbClr val="550000"/>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endParaRPr>
          </a:p>
        </p:txBody>
      </p:sp>
      <p:sp>
        <p:nvSpPr>
          <p:cNvPr id="543" name="Google Shape;543;g255562ac931_0_85"/>
          <p:cNvSpPr txBox="1"/>
          <p:nvPr/>
        </p:nvSpPr>
        <p:spPr>
          <a:xfrm>
            <a:off x="9388900" y="183000"/>
            <a:ext cx="2803200" cy="651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lt1"/>
                </a:solidFill>
              </a:rPr>
              <a:t>Post provisioning </a:t>
            </a:r>
            <a:r>
              <a:rPr lang="en-US" sz="2000" i="1" dirty="0">
                <a:solidFill>
                  <a:schemeClr val="lt1"/>
                </a:solidFill>
              </a:rPr>
              <a:t>guidelines </a:t>
            </a:r>
            <a:r>
              <a:rPr lang="en-US" sz="2000" dirty="0">
                <a:solidFill>
                  <a:schemeClr val="lt1"/>
                </a:solidFill>
              </a:rPr>
              <a:t>- Class sizes should not exceed 35 in Grade 3. </a:t>
            </a:r>
            <a:endParaRPr sz="2000" dirty="0">
              <a:solidFill>
                <a:schemeClr val="lt1"/>
              </a:solidFill>
            </a:endParaRPr>
          </a:p>
          <a:p>
            <a:pPr marL="0" lvl="0" indent="0" algn="l" rtl="0">
              <a:spcBef>
                <a:spcPts val="0"/>
              </a:spcBef>
              <a:spcAft>
                <a:spcPts val="0"/>
              </a:spcAft>
              <a:buNone/>
            </a:pPr>
            <a:endParaRPr sz="2000" dirty="0">
              <a:solidFill>
                <a:schemeClr val="lt1"/>
              </a:solidFill>
            </a:endParaRPr>
          </a:p>
          <a:p>
            <a:pPr marL="0" lvl="0" indent="0" algn="l" rtl="0">
              <a:spcBef>
                <a:spcPts val="0"/>
              </a:spcBef>
              <a:spcAft>
                <a:spcPts val="0"/>
              </a:spcAft>
              <a:buNone/>
            </a:pPr>
            <a:r>
              <a:rPr lang="en-US" sz="1800" dirty="0">
                <a:solidFill>
                  <a:schemeClr val="lt1"/>
                </a:solidFill>
              </a:rPr>
              <a:t>% of learners in grade 3 classes &gt; 40: </a:t>
            </a:r>
            <a:endParaRPr sz="1800" dirty="0">
              <a:solidFill>
                <a:schemeClr val="lt1"/>
              </a:solidFill>
            </a:endParaRPr>
          </a:p>
          <a:p>
            <a:pPr marL="0" lvl="0" indent="0" algn="l" rtl="0">
              <a:spcBef>
                <a:spcPts val="0"/>
              </a:spcBef>
              <a:spcAft>
                <a:spcPts val="0"/>
              </a:spcAft>
              <a:buNone/>
            </a:pPr>
            <a:r>
              <a:rPr lang="en-US" sz="1600" dirty="0">
                <a:solidFill>
                  <a:schemeClr val="lt1"/>
                </a:solidFill>
              </a:rPr>
              <a:t>48% in SA, 49% in GP</a:t>
            </a:r>
            <a:endParaRPr sz="1600" dirty="0">
              <a:solidFill>
                <a:schemeClr val="lt1"/>
              </a:solidFill>
            </a:endParaRPr>
          </a:p>
          <a:p>
            <a:pPr marL="0" lvl="0" indent="0" algn="l" rtl="0">
              <a:spcBef>
                <a:spcPts val="0"/>
              </a:spcBef>
              <a:spcAft>
                <a:spcPts val="0"/>
              </a:spcAft>
              <a:buNone/>
            </a:pPr>
            <a:endParaRPr sz="1600" dirty="0">
              <a:solidFill>
                <a:schemeClr val="lt1"/>
              </a:solidFill>
            </a:endParaRPr>
          </a:p>
          <a:p>
            <a:pPr marL="0" lvl="0" indent="0" algn="l" rtl="0">
              <a:spcBef>
                <a:spcPts val="0"/>
              </a:spcBef>
              <a:spcAft>
                <a:spcPts val="0"/>
              </a:spcAft>
              <a:buNone/>
            </a:pPr>
            <a:r>
              <a:rPr lang="en-US" sz="1800" dirty="0">
                <a:solidFill>
                  <a:schemeClr val="lt1"/>
                </a:solidFill>
              </a:rPr>
              <a:t>% of learners in grade 3 classes &gt; 50: </a:t>
            </a:r>
            <a:endParaRPr sz="1800" dirty="0">
              <a:solidFill>
                <a:schemeClr val="lt1"/>
              </a:solidFill>
            </a:endParaRPr>
          </a:p>
          <a:p>
            <a:pPr marL="0" lvl="0" indent="0" algn="l" rtl="0">
              <a:spcBef>
                <a:spcPts val="0"/>
              </a:spcBef>
              <a:spcAft>
                <a:spcPts val="0"/>
              </a:spcAft>
              <a:buNone/>
            </a:pPr>
            <a:r>
              <a:rPr lang="en-US" sz="1600" dirty="0">
                <a:solidFill>
                  <a:schemeClr val="lt1"/>
                </a:solidFill>
              </a:rPr>
              <a:t>17% in SA, 10% in GP</a:t>
            </a:r>
            <a:endParaRPr sz="1800" dirty="0">
              <a:solidFill>
                <a:schemeClr val="lt1"/>
              </a:solidFill>
            </a:endParaRPr>
          </a:p>
          <a:p>
            <a:pPr marL="0" lvl="0" indent="0" algn="l" rtl="0">
              <a:spcBef>
                <a:spcPts val="0"/>
              </a:spcBef>
              <a:spcAft>
                <a:spcPts val="0"/>
              </a:spcAft>
              <a:buNone/>
            </a:pPr>
            <a:endParaRPr sz="9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9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US" sz="1800" dirty="0">
                <a:solidFill>
                  <a:schemeClr val="lt1"/>
                </a:solidFill>
              </a:rPr>
              <a:t>% of learners in grade 3 classes &gt; 60: </a:t>
            </a:r>
            <a:endParaRPr sz="1800" dirty="0">
              <a:solidFill>
                <a:schemeClr val="lt1"/>
              </a:solidFill>
            </a:endParaRPr>
          </a:p>
          <a:p>
            <a:pPr marL="0" lvl="0" indent="0" algn="l" rtl="0">
              <a:spcBef>
                <a:spcPts val="0"/>
              </a:spcBef>
              <a:spcAft>
                <a:spcPts val="0"/>
              </a:spcAft>
              <a:buNone/>
            </a:pPr>
            <a:r>
              <a:rPr lang="en-US" sz="1600" dirty="0">
                <a:solidFill>
                  <a:schemeClr val="lt1"/>
                </a:solidFill>
              </a:rPr>
              <a:t>6% in SA, 2% in GP</a:t>
            </a:r>
            <a:endParaRPr sz="9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1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1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1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US" sz="1100" dirty="0">
                <a:solidFill>
                  <a:schemeClr val="lt1"/>
                </a:solidFill>
                <a:latin typeface="Times New Roman"/>
                <a:ea typeface="Times New Roman"/>
                <a:cs typeface="Times New Roman"/>
                <a:sym typeface="Times New Roman"/>
              </a:rPr>
              <a:t>Note: Nationally, grade 3 enrolment numbers had been rising from about 2011 and peaked in 2017 before starting to decline slightly, </a:t>
            </a:r>
            <a:r>
              <a:rPr lang="en-US" sz="1100" dirty="0" err="1">
                <a:solidFill>
                  <a:schemeClr val="lt1"/>
                </a:solidFill>
                <a:latin typeface="Times New Roman"/>
                <a:ea typeface="Times New Roman"/>
                <a:cs typeface="Times New Roman"/>
                <a:sym typeface="Times New Roman"/>
              </a:rPr>
              <a:t>stabilising</a:t>
            </a:r>
            <a:r>
              <a:rPr lang="en-US" sz="1100" dirty="0">
                <a:solidFill>
                  <a:schemeClr val="lt1"/>
                </a:solidFill>
                <a:latin typeface="Times New Roman"/>
                <a:ea typeface="Times New Roman"/>
                <a:cs typeface="Times New Roman"/>
                <a:sym typeface="Times New Roman"/>
              </a:rPr>
              <a:t> at about 1,1 million in 2021 (Gustafsson 2022a, p10-11). Holding other things constant, grade 3 class sizes will be similar or slightly smaller in 2022 than what is seen in these 2017/18 SMS estimates. </a:t>
            </a:r>
            <a:endParaRPr dirty="0"/>
          </a:p>
        </p:txBody>
      </p:sp>
    </p:spTree>
    <p:extLst>
      <p:ext uri="{BB962C8B-B14F-4D97-AF65-F5344CB8AC3E}">
        <p14:creationId xmlns:p14="http://schemas.microsoft.com/office/powerpoint/2010/main" val="3785268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3"/>
          <p:cNvSpPr txBox="1">
            <a:spLocks noGrp="1"/>
          </p:cNvSpPr>
          <p:nvPr>
            <p:ph type="title"/>
          </p:nvPr>
        </p:nvSpPr>
        <p:spPr>
          <a:xfrm>
            <a:off x="681625" y="365125"/>
            <a:ext cx="7341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Largest classes - School Monitoring Survey 2017/18</a:t>
            </a:r>
            <a:endParaRPr/>
          </a:p>
        </p:txBody>
      </p:sp>
      <p:sp>
        <p:nvSpPr>
          <p:cNvPr id="549" name="Google Shape;549;p33"/>
          <p:cNvSpPr txBox="1"/>
          <p:nvPr/>
        </p:nvSpPr>
        <p:spPr>
          <a:xfrm>
            <a:off x="693800" y="1897447"/>
            <a:ext cx="7425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44546A"/>
                </a:solidFill>
                <a:latin typeface="Calibri"/>
                <a:ea typeface="Calibri"/>
                <a:cs typeface="Calibri"/>
                <a:sym typeface="Calibri"/>
              </a:rPr>
              <a:t>Percentage of grade 6 learners in schools with an educator reporting that their </a:t>
            </a:r>
            <a:r>
              <a:rPr lang="en-US" sz="1600" b="1" dirty="0">
                <a:solidFill>
                  <a:srgbClr val="44546A"/>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largest</a:t>
            </a:r>
            <a:r>
              <a:rPr lang="en-US" sz="1600" b="1" dirty="0">
                <a:solidFill>
                  <a:srgbClr val="44546A"/>
                </a:solidFill>
                <a:latin typeface="Calibri"/>
                <a:ea typeface="Calibri"/>
                <a:cs typeface="Calibri"/>
                <a:sym typeface="Calibri"/>
              </a:rPr>
              <a:t> </a:t>
            </a:r>
            <a:r>
              <a:rPr lang="en-US" sz="1600" dirty="0">
                <a:solidFill>
                  <a:srgbClr val="44546A"/>
                </a:solidFill>
                <a:latin typeface="Calibri"/>
                <a:ea typeface="Calibri"/>
                <a:cs typeface="Calibri"/>
                <a:sym typeface="Calibri"/>
              </a:rPr>
              <a:t>class is in the following class size category, disaggregated by province (SMS 2017/18)</a:t>
            </a:r>
            <a:endParaRPr sz="1600" dirty="0">
              <a:solidFill>
                <a:srgbClr val="44546A"/>
              </a:solidFill>
              <a:latin typeface="Calibri"/>
              <a:ea typeface="Calibri"/>
              <a:cs typeface="Calibri"/>
              <a:sym typeface="Calibri"/>
            </a:endParaRPr>
          </a:p>
        </p:txBody>
      </p:sp>
      <p:sp>
        <p:nvSpPr>
          <p:cNvPr id="550" name="Google Shape;550;p33"/>
          <p:cNvSpPr/>
          <p:nvPr/>
        </p:nvSpPr>
        <p:spPr>
          <a:xfrm>
            <a:off x="438400" y="6375925"/>
            <a:ext cx="7149600" cy="383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 using School Monitoring Survey 2017/18 (953 schools, learner weighted). </a:t>
            </a:r>
            <a:endParaRPr/>
          </a:p>
        </p:txBody>
      </p:sp>
      <p:sp>
        <p:nvSpPr>
          <p:cNvPr id="552" name="Google Shape;552;p33"/>
          <p:cNvSpPr/>
          <p:nvPr/>
        </p:nvSpPr>
        <p:spPr>
          <a:xfrm>
            <a:off x="8214975" y="0"/>
            <a:ext cx="39771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33"/>
          <p:cNvSpPr/>
          <p:nvPr/>
        </p:nvSpPr>
        <p:spPr>
          <a:xfrm>
            <a:off x="8437875" y="905603"/>
            <a:ext cx="3531300" cy="5483047"/>
          </a:xfrm>
          <a:prstGeom prst="rect">
            <a:avLst/>
          </a:prstGeom>
          <a:noFill/>
          <a:ln>
            <a:noFill/>
          </a:ln>
        </p:spPr>
        <p:txBody>
          <a:bodyPr spcFirstLastPara="1" wrap="square" lIns="91425" tIns="45700" rIns="91425" bIns="45700" anchor="t" anchorCtr="0">
            <a:noAutofit/>
          </a:bodyPr>
          <a:lstStyle/>
          <a:p>
            <a:pPr marL="285750" marR="0" lvl="0" indent="-317500" algn="l" rtl="0">
              <a:spcBef>
                <a:spcPts val="0"/>
              </a:spcBef>
              <a:spcAft>
                <a:spcPts val="0"/>
              </a:spcAft>
              <a:buClr>
                <a:schemeClr val="lt1"/>
              </a:buClr>
              <a:buSzPts val="2500"/>
              <a:buFont typeface="Arial"/>
              <a:buChar char="•"/>
            </a:pPr>
            <a:r>
              <a:rPr lang="en-US" sz="2500" dirty="0">
                <a:solidFill>
                  <a:schemeClr val="lt1"/>
                </a:solidFill>
                <a:latin typeface="Calibri"/>
                <a:ea typeface="Calibri"/>
                <a:cs typeface="Calibri"/>
                <a:sym typeface="Calibri"/>
              </a:rPr>
              <a:t>In 2017/18, Gauteng was one of the top four provinces with the lowest  percentage of </a:t>
            </a:r>
            <a:r>
              <a:rPr lang="en-US" sz="2500" b="1" dirty="0">
                <a:solidFill>
                  <a:schemeClr val="lt1"/>
                </a:solidFill>
                <a:latin typeface="Calibri"/>
                <a:ea typeface="Calibri"/>
                <a:cs typeface="Calibri"/>
                <a:sym typeface="Calibri"/>
              </a:rPr>
              <a:t>large</a:t>
            </a:r>
            <a:r>
              <a:rPr lang="en-US" sz="2500" dirty="0">
                <a:solidFill>
                  <a:schemeClr val="lt1"/>
                </a:solidFill>
                <a:latin typeface="Calibri"/>
                <a:ea typeface="Calibri"/>
                <a:cs typeface="Calibri"/>
                <a:sym typeface="Calibri"/>
              </a:rPr>
              <a:t> classes with more than 50 learners</a:t>
            </a:r>
            <a:endParaRPr sz="25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endParaRPr sz="1600" dirty="0">
              <a:solidFill>
                <a:schemeClr val="lt1"/>
              </a:solidFill>
              <a:latin typeface="Calibri"/>
              <a:ea typeface="Calibri"/>
              <a:cs typeface="Calibri"/>
              <a:sym typeface="Calibri"/>
            </a:endParaRPr>
          </a:p>
          <a:p>
            <a:pPr marL="285750" marR="0" lvl="0" indent="-317500" algn="l" rtl="0">
              <a:spcBef>
                <a:spcPts val="0"/>
              </a:spcBef>
              <a:spcAft>
                <a:spcPts val="0"/>
              </a:spcAft>
              <a:buClr>
                <a:schemeClr val="lt1"/>
              </a:buClr>
              <a:buSzPts val="2500"/>
              <a:buFont typeface="Arial"/>
              <a:buChar char="•"/>
            </a:pPr>
            <a:r>
              <a:rPr lang="en-US" sz="2500" dirty="0">
                <a:solidFill>
                  <a:schemeClr val="lt1"/>
                </a:solidFill>
                <a:latin typeface="Calibri"/>
                <a:ea typeface="Calibri"/>
                <a:cs typeface="Calibri"/>
                <a:sym typeface="Calibri"/>
              </a:rPr>
              <a:t>A further deterioration of the LE ratio will drive up class size and the number of excessively large classes, negatively impacting quality and teacher motivation</a:t>
            </a:r>
            <a:endParaRPr sz="1900" dirty="0">
              <a:solidFill>
                <a:schemeClr val="lt1"/>
              </a:solidFill>
            </a:endParaRPr>
          </a:p>
        </p:txBody>
      </p:sp>
      <p:pic>
        <p:nvPicPr>
          <p:cNvPr id="554" name="Google Shape;554;p33"/>
          <p:cNvPicPr preferRelativeResize="0"/>
          <p:nvPr/>
        </p:nvPicPr>
        <p:blipFill rotWithShape="1">
          <a:blip r:embed="rId3">
            <a:alphaModFix/>
          </a:blip>
          <a:srcRect t="7984" b="9534"/>
          <a:stretch/>
        </p:blipFill>
        <p:spPr>
          <a:xfrm>
            <a:off x="359175" y="2529781"/>
            <a:ext cx="7425299" cy="3788119"/>
          </a:xfrm>
          <a:prstGeom prst="rect">
            <a:avLst/>
          </a:prstGeom>
          <a:noFill/>
          <a:ln>
            <a:noFill/>
          </a:ln>
        </p:spPr>
      </p:pic>
      <p:sp>
        <p:nvSpPr>
          <p:cNvPr id="4" name="Oval 3">
            <a:extLst>
              <a:ext uri="{FF2B5EF4-FFF2-40B4-BE49-F238E27FC236}">
                <a16:creationId xmlns:a16="http://schemas.microsoft.com/office/drawing/2014/main" id="{42B8C302-D759-9BAB-D69E-14F6DD8950F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5</a:t>
            </a:r>
          </a:p>
        </p:txBody>
      </p:sp>
    </p:spTree>
    <p:extLst>
      <p:ext uri="{BB962C8B-B14F-4D97-AF65-F5344CB8AC3E}">
        <p14:creationId xmlns:p14="http://schemas.microsoft.com/office/powerpoint/2010/main" val="1168070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40F3-EBB1-595D-8F17-CB23FFC46160}"/>
              </a:ext>
            </a:extLst>
          </p:cNvPr>
          <p:cNvSpPr>
            <a:spLocks noGrp="1"/>
          </p:cNvSpPr>
          <p:nvPr>
            <p:ph type="title"/>
          </p:nvPr>
        </p:nvSpPr>
        <p:spPr/>
        <p:txBody>
          <a:bodyPr/>
          <a:lstStyle/>
          <a:p>
            <a:r>
              <a:rPr lang="en-ZA" dirty="0"/>
              <a:t>Educator growth by teachers and senior educator positions</a:t>
            </a:r>
          </a:p>
        </p:txBody>
      </p:sp>
      <p:sp>
        <p:nvSpPr>
          <p:cNvPr id="3" name="Text Placeholder 2">
            <a:extLst>
              <a:ext uri="{FF2B5EF4-FFF2-40B4-BE49-F238E27FC236}">
                <a16:creationId xmlns:a16="http://schemas.microsoft.com/office/drawing/2014/main" id="{D5F0ADFF-561A-864D-DFCD-508B2AC0D36D}"/>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D4D6B73E-5FC8-91F6-58EB-EC9BA92D572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Tree>
    <p:extLst>
      <p:ext uri="{BB962C8B-B14F-4D97-AF65-F5344CB8AC3E}">
        <p14:creationId xmlns:p14="http://schemas.microsoft.com/office/powerpoint/2010/main" val="1525552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extLst>
              <p:ext uri="{D42A27DB-BD31-4B8C-83A1-F6EECF244321}">
                <p14:modId xmlns:p14="http://schemas.microsoft.com/office/powerpoint/2010/main" val="3943301162"/>
              </p:ext>
            </p:extLst>
          </p:nvPr>
        </p:nvGraphicFramePr>
        <p:xfrm>
          <a:off x="656768" y="2267570"/>
          <a:ext cx="11053970"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3198">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13" name="Oval 12">
            <a:extLst>
              <a:ext uri="{FF2B5EF4-FFF2-40B4-BE49-F238E27FC236}">
                <a16:creationId xmlns:a16="http://schemas.microsoft.com/office/drawing/2014/main" id="{59FE90DF-3119-E968-B6B9-9B9814E50860}"/>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
        <p:nvSpPr>
          <p:cNvPr id="3" name="Rectangle 2">
            <a:extLst>
              <a:ext uri="{FF2B5EF4-FFF2-40B4-BE49-F238E27FC236}">
                <a16:creationId xmlns:a16="http://schemas.microsoft.com/office/drawing/2014/main" id="{EF9473A3-CFA0-E1DB-1D76-8C559022BE04}"/>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Tree>
    <p:extLst>
      <p:ext uri="{BB962C8B-B14F-4D97-AF65-F5344CB8AC3E}">
        <p14:creationId xmlns:p14="http://schemas.microsoft.com/office/powerpoint/2010/main" val="1618560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p:txBody>
          <a:bodyPr>
            <a:normAutofit/>
          </a:bodyPr>
          <a:lstStyle/>
          <a:p>
            <a:r>
              <a:rPr lang="en-ZA" dirty="0"/>
              <a:t>Changes in teacher and SMT numbers</a:t>
            </a:r>
          </a:p>
        </p:txBody>
      </p:sp>
      <p:graphicFrame>
        <p:nvGraphicFramePr>
          <p:cNvPr id="12" name="Table 11">
            <a:extLst>
              <a:ext uri="{FF2B5EF4-FFF2-40B4-BE49-F238E27FC236}">
                <a16:creationId xmlns:a16="http://schemas.microsoft.com/office/drawing/2014/main" id="{9EEDEC02-BFD3-30D3-0EF9-B784BE361F3E}"/>
              </a:ext>
            </a:extLst>
          </p:cNvPr>
          <p:cNvGraphicFramePr>
            <a:graphicFrameLocks noGrp="1"/>
          </p:cNvGraphicFramePr>
          <p:nvPr/>
        </p:nvGraphicFramePr>
        <p:xfrm>
          <a:off x="656768" y="2267570"/>
          <a:ext cx="11053970" cy="3648427"/>
        </p:xfrm>
        <a:graphic>
          <a:graphicData uri="http://schemas.openxmlformats.org/drawingml/2006/table">
            <a:tbl>
              <a:tblPr/>
              <a:tblGrid>
                <a:gridCol w="714829">
                  <a:extLst>
                    <a:ext uri="{9D8B030D-6E8A-4147-A177-3AD203B41FA5}">
                      <a16:colId xmlns:a16="http://schemas.microsoft.com/office/drawing/2014/main" val="1539384141"/>
                    </a:ext>
                  </a:extLst>
                </a:gridCol>
                <a:gridCol w="40224">
                  <a:extLst>
                    <a:ext uri="{9D8B030D-6E8A-4147-A177-3AD203B41FA5}">
                      <a16:colId xmlns:a16="http://schemas.microsoft.com/office/drawing/2014/main" val="1835557689"/>
                    </a:ext>
                  </a:extLst>
                </a:gridCol>
                <a:gridCol w="683208">
                  <a:extLst>
                    <a:ext uri="{9D8B030D-6E8A-4147-A177-3AD203B41FA5}">
                      <a16:colId xmlns:a16="http://schemas.microsoft.com/office/drawing/2014/main" val="1993306382"/>
                    </a:ext>
                  </a:extLst>
                </a:gridCol>
                <a:gridCol w="683208">
                  <a:extLst>
                    <a:ext uri="{9D8B030D-6E8A-4147-A177-3AD203B41FA5}">
                      <a16:colId xmlns:a16="http://schemas.microsoft.com/office/drawing/2014/main" val="3859352538"/>
                    </a:ext>
                  </a:extLst>
                </a:gridCol>
                <a:gridCol w="623198">
                  <a:extLst>
                    <a:ext uri="{9D8B030D-6E8A-4147-A177-3AD203B41FA5}">
                      <a16:colId xmlns:a16="http://schemas.microsoft.com/office/drawing/2014/main" val="1196991417"/>
                    </a:ext>
                  </a:extLst>
                </a:gridCol>
                <a:gridCol w="581651">
                  <a:extLst>
                    <a:ext uri="{9D8B030D-6E8A-4147-A177-3AD203B41FA5}">
                      <a16:colId xmlns:a16="http://schemas.microsoft.com/office/drawing/2014/main" val="2282266303"/>
                    </a:ext>
                  </a:extLst>
                </a:gridCol>
                <a:gridCol w="124639">
                  <a:extLst>
                    <a:ext uri="{9D8B030D-6E8A-4147-A177-3AD203B41FA5}">
                      <a16:colId xmlns:a16="http://schemas.microsoft.com/office/drawing/2014/main" val="510723790"/>
                    </a:ext>
                  </a:extLst>
                </a:gridCol>
                <a:gridCol w="623198">
                  <a:extLst>
                    <a:ext uri="{9D8B030D-6E8A-4147-A177-3AD203B41FA5}">
                      <a16:colId xmlns:a16="http://schemas.microsoft.com/office/drawing/2014/main" val="525982120"/>
                    </a:ext>
                  </a:extLst>
                </a:gridCol>
                <a:gridCol w="623198">
                  <a:extLst>
                    <a:ext uri="{9D8B030D-6E8A-4147-A177-3AD203B41FA5}">
                      <a16:colId xmlns:a16="http://schemas.microsoft.com/office/drawing/2014/main" val="350464645"/>
                    </a:ext>
                  </a:extLst>
                </a:gridCol>
                <a:gridCol w="623198">
                  <a:extLst>
                    <a:ext uri="{9D8B030D-6E8A-4147-A177-3AD203B41FA5}">
                      <a16:colId xmlns:a16="http://schemas.microsoft.com/office/drawing/2014/main" val="1339383629"/>
                    </a:ext>
                  </a:extLst>
                </a:gridCol>
                <a:gridCol w="581651">
                  <a:extLst>
                    <a:ext uri="{9D8B030D-6E8A-4147-A177-3AD203B41FA5}">
                      <a16:colId xmlns:a16="http://schemas.microsoft.com/office/drawing/2014/main" val="660480685"/>
                    </a:ext>
                  </a:extLst>
                </a:gridCol>
                <a:gridCol w="124639">
                  <a:extLst>
                    <a:ext uri="{9D8B030D-6E8A-4147-A177-3AD203B41FA5}">
                      <a16:colId xmlns:a16="http://schemas.microsoft.com/office/drawing/2014/main" val="2351850939"/>
                    </a:ext>
                  </a:extLst>
                </a:gridCol>
                <a:gridCol w="623198">
                  <a:extLst>
                    <a:ext uri="{9D8B030D-6E8A-4147-A177-3AD203B41FA5}">
                      <a16:colId xmlns:a16="http://schemas.microsoft.com/office/drawing/2014/main" val="1048145705"/>
                    </a:ext>
                  </a:extLst>
                </a:gridCol>
                <a:gridCol w="623198">
                  <a:extLst>
                    <a:ext uri="{9D8B030D-6E8A-4147-A177-3AD203B41FA5}">
                      <a16:colId xmlns:a16="http://schemas.microsoft.com/office/drawing/2014/main" val="3690474473"/>
                    </a:ext>
                  </a:extLst>
                </a:gridCol>
                <a:gridCol w="623198">
                  <a:extLst>
                    <a:ext uri="{9D8B030D-6E8A-4147-A177-3AD203B41FA5}">
                      <a16:colId xmlns:a16="http://schemas.microsoft.com/office/drawing/2014/main" val="1755308996"/>
                    </a:ext>
                  </a:extLst>
                </a:gridCol>
                <a:gridCol w="581651">
                  <a:extLst>
                    <a:ext uri="{9D8B030D-6E8A-4147-A177-3AD203B41FA5}">
                      <a16:colId xmlns:a16="http://schemas.microsoft.com/office/drawing/2014/main" val="2355917428"/>
                    </a:ext>
                  </a:extLst>
                </a:gridCol>
                <a:gridCol w="124639">
                  <a:extLst>
                    <a:ext uri="{9D8B030D-6E8A-4147-A177-3AD203B41FA5}">
                      <a16:colId xmlns:a16="http://schemas.microsoft.com/office/drawing/2014/main" val="1491485447"/>
                    </a:ext>
                  </a:extLst>
                </a:gridCol>
                <a:gridCol w="623198">
                  <a:extLst>
                    <a:ext uri="{9D8B030D-6E8A-4147-A177-3AD203B41FA5}">
                      <a16:colId xmlns:a16="http://schemas.microsoft.com/office/drawing/2014/main" val="3126659766"/>
                    </a:ext>
                  </a:extLst>
                </a:gridCol>
                <a:gridCol w="623198">
                  <a:extLst>
                    <a:ext uri="{9D8B030D-6E8A-4147-A177-3AD203B41FA5}">
                      <a16:colId xmlns:a16="http://schemas.microsoft.com/office/drawing/2014/main" val="2242902176"/>
                    </a:ext>
                  </a:extLst>
                </a:gridCol>
                <a:gridCol w="623198">
                  <a:extLst>
                    <a:ext uri="{9D8B030D-6E8A-4147-A177-3AD203B41FA5}">
                      <a16:colId xmlns:a16="http://schemas.microsoft.com/office/drawing/2014/main" val="2057177202"/>
                    </a:ext>
                  </a:extLst>
                </a:gridCol>
                <a:gridCol w="581651">
                  <a:extLst>
                    <a:ext uri="{9D8B030D-6E8A-4147-A177-3AD203B41FA5}">
                      <a16:colId xmlns:a16="http://schemas.microsoft.com/office/drawing/2014/main" val="4114777052"/>
                    </a:ext>
                  </a:extLst>
                </a:gridCol>
              </a:tblGrid>
              <a:tr h="295725">
                <a:tc>
                  <a:txBody>
                    <a:bodyPr/>
                    <a:lstStyle/>
                    <a:p>
                      <a:pPr algn="l" fontAlgn="b"/>
                      <a:endParaRPr lang="en-US" sz="1400" b="1"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Teacher</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HOD</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Deputy-Principal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gridSpan="3">
                  <a:txBody>
                    <a:bodyPr/>
                    <a:lstStyle/>
                    <a:p>
                      <a:pPr algn="ctr" fontAlgn="b"/>
                      <a:r>
                        <a:rPr lang="en-US" sz="1400" b="1" i="0" u="none" strike="noStrike">
                          <a:solidFill>
                            <a:srgbClr val="000000"/>
                          </a:solidFill>
                          <a:effectLst/>
                          <a:latin typeface="Calibri" panose="020F0502020204030204" pitchFamily="34" charset="0"/>
                        </a:rPr>
                        <a:t>Principal</a:t>
                      </a:r>
                    </a:p>
                  </a:txBody>
                  <a:tcPr marL="7412" marR="7412" marT="7412"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endParaRPr lang="en-US" sz="1400" b="1" i="1"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71304514"/>
                  </a:ext>
                </a:extLst>
              </a:tr>
              <a:tr h="295725">
                <a:tc>
                  <a:txBody>
                    <a:bodyPr/>
                    <a:lstStyle/>
                    <a:p>
                      <a:pPr algn="l" fontAlgn="b"/>
                      <a:r>
                        <a:rPr lang="en-US" sz="1400" b="1" i="0" u="none" strike="noStrike" dirty="0">
                          <a:solidFill>
                            <a:srgbClr val="000000"/>
                          </a:solidFill>
                          <a:effectLst/>
                          <a:latin typeface="Calibri" panose="020F0502020204030204" pitchFamily="34" charset="0"/>
                        </a:rPr>
                        <a:t>Province</a:t>
                      </a:r>
                    </a:p>
                  </a:txBody>
                  <a:tcPr marL="7412" marR="7412" marT="741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2012</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2021</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Diff</a:t>
                      </a:r>
                    </a:p>
                  </a:txBody>
                  <a:tcPr marL="7412" marR="7412" marT="7412"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1" u="none" strike="noStrike">
                          <a:solidFill>
                            <a:srgbClr val="000000"/>
                          </a:solidFill>
                          <a:effectLst/>
                          <a:latin typeface="Calibri" panose="020F0502020204030204" pitchFamily="34" charset="0"/>
                        </a:rPr>
                        <a:t>% change</a:t>
                      </a:r>
                    </a:p>
                  </a:txBody>
                  <a:tcPr marL="7412" marR="7412" marT="7412"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6408006"/>
                  </a:ext>
                </a:extLst>
              </a:tr>
              <a:tr h="99727">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a:noFill/>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7412" marR="7412" marT="7412"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ctr" fontAlgn="ctr"/>
                      <a:endParaRPr lang="en-US" sz="400" b="0" i="1" u="none" strike="noStrike" dirty="0">
                        <a:solidFill>
                          <a:srgbClr val="000000"/>
                        </a:solidFill>
                        <a:effectLst/>
                        <a:latin typeface="Calibri" panose="020F0502020204030204" pitchFamily="34" charset="0"/>
                      </a:endParaRPr>
                    </a:p>
                  </a:txBody>
                  <a:tcPr marL="7412" marR="7412" marT="7412" marB="0" anchor="ctr">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119975952"/>
                  </a:ext>
                </a:extLst>
              </a:tr>
              <a:tr h="295725">
                <a:tc>
                  <a:txBody>
                    <a:bodyPr/>
                    <a:lstStyle/>
                    <a:p>
                      <a:pPr algn="l" fontAlgn="b"/>
                      <a:r>
                        <a:rPr lang="en-US" sz="1400" b="1" i="0" u="none" strike="noStrike" dirty="0">
                          <a:solidFill>
                            <a:srgbClr val="000000"/>
                          </a:solidFill>
                          <a:effectLst/>
                          <a:latin typeface="Calibri" panose="020F0502020204030204" pitchFamily="34" charset="0"/>
                        </a:rPr>
                        <a:t>EC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50 295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40 115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-10 180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5 870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6 196</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326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4CB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111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D4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4 755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DBEDFB"/>
                    </a:solidFill>
                  </a:tcPr>
                </a:tc>
                <a:extLst>
                  <a:ext uri="{0D108BD9-81ED-4DB2-BD59-A6C34878D82A}">
                    <a16:rowId xmlns:a16="http://schemas.microsoft.com/office/drawing/2014/main" val="696807599"/>
                  </a:ext>
                </a:extLst>
              </a:tr>
              <a:tr h="295725">
                <a:tc>
                  <a:txBody>
                    <a:bodyPr/>
                    <a:lstStyle/>
                    <a:p>
                      <a:pPr algn="l" fontAlgn="b"/>
                      <a:r>
                        <a:rPr lang="en-US" sz="1400" b="1" i="0" u="none" strike="noStrike">
                          <a:solidFill>
                            <a:srgbClr val="000000"/>
                          </a:solidFill>
                          <a:effectLst/>
                          <a:latin typeface="Calibri" panose="020F0502020204030204" pitchFamily="34" charset="0"/>
                        </a:rPr>
                        <a:t>FS</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20 148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17 561</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-2 587</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a:noFill/>
                    </a:lnB>
                    <a:solidFill>
                      <a:srgbClr val="FDD99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2 685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2 470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- 215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852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768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-10%</a:t>
                      </a:r>
                    </a:p>
                  </a:txBody>
                  <a:tcPr marL="7412" marR="7412" marT="7412" marB="0" anchor="ctr">
                    <a:lnL>
                      <a:noFill/>
                    </a:lnL>
                    <a:lnR>
                      <a:noFill/>
                    </a:lnR>
                    <a:lnT>
                      <a:noFill/>
                    </a:lnT>
                    <a:lnB>
                      <a:noFill/>
                    </a:lnB>
                    <a:solidFill>
                      <a:srgbClr val="FDF2E4"/>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1 224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892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- 332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-27%</a:t>
                      </a:r>
                    </a:p>
                  </a:txBody>
                  <a:tcPr marL="7412" marR="7412" marT="7412" marB="0" anchor="ctr">
                    <a:lnL>
                      <a:noFill/>
                    </a:lnL>
                    <a:lnR>
                      <a:noFill/>
                    </a:lnR>
                    <a:lnT>
                      <a:noFill/>
                    </a:lnT>
                    <a:lnB>
                      <a:noFill/>
                    </a:lnB>
                    <a:solidFill>
                      <a:srgbClr val="FDC96B"/>
                    </a:solidFill>
                  </a:tcPr>
                </a:tc>
                <a:extLst>
                  <a:ext uri="{0D108BD9-81ED-4DB2-BD59-A6C34878D82A}">
                    <a16:rowId xmlns:a16="http://schemas.microsoft.com/office/drawing/2014/main" val="2734397475"/>
                  </a:ext>
                </a:extLst>
              </a:tr>
              <a:tr h="295725">
                <a:tc>
                  <a:txBody>
                    <a:bodyPr/>
                    <a:lstStyle/>
                    <a:p>
                      <a:pPr algn="l" fontAlgn="b"/>
                      <a:r>
                        <a:rPr lang="en-US" sz="1400" b="1" i="0" u="none" strike="noStrike">
                          <a:solidFill>
                            <a:srgbClr val="000000"/>
                          </a:solidFill>
                          <a:effectLst/>
                          <a:latin typeface="Calibri" panose="020F0502020204030204" pitchFamily="34" charset="0"/>
                        </a:rPr>
                        <a:t>GP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47 233</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60 677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13 444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28%</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8 708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9 209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501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1CAF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2 565</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2 850</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285</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C8E4F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2 162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1 959</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- 203</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CFE7F9"/>
                    </a:solidFill>
                  </a:tcPr>
                </a:tc>
                <a:extLst>
                  <a:ext uri="{0D108BD9-81ED-4DB2-BD59-A6C34878D82A}">
                    <a16:rowId xmlns:a16="http://schemas.microsoft.com/office/drawing/2014/main" val="3313323812"/>
                  </a:ext>
                </a:extLst>
              </a:tr>
              <a:tr h="295725">
                <a:tc>
                  <a:txBody>
                    <a:bodyPr/>
                    <a:lstStyle/>
                    <a:p>
                      <a:pPr algn="l" fontAlgn="b"/>
                      <a:r>
                        <a:rPr lang="en-US" sz="1400" b="1" i="0" u="none" strike="noStrike">
                          <a:solidFill>
                            <a:srgbClr val="000000"/>
                          </a:solidFill>
                          <a:effectLst/>
                          <a:latin typeface="Calibri" panose="020F0502020204030204" pitchFamily="34" charset="0"/>
                        </a:rPr>
                        <a:t>KN</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73 050</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71 000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-2 050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a:noFill/>
                    </a:lnB>
                    <a:solidFill>
                      <a:srgbClr val="FDEED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11 289</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10 330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- 959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-8%</a:t>
                      </a:r>
                    </a:p>
                  </a:txBody>
                  <a:tcPr marL="7412" marR="7412" marT="7412" marB="0" anchor="ctr">
                    <a:lnL>
                      <a:noFill/>
                    </a:lnL>
                    <a:lnR>
                      <a:noFill/>
                    </a:lnR>
                    <a:lnT>
                      <a:noFill/>
                    </a:lnT>
                    <a:lnB>
                      <a:noFill/>
                    </a:lnB>
                    <a:solidFill>
                      <a:srgbClr val="FDF4E8"/>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2 642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2 342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- 300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-11%</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5 584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5 055</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- 529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D0E8F9"/>
                    </a:solidFill>
                  </a:tcPr>
                </a:tc>
                <a:extLst>
                  <a:ext uri="{0D108BD9-81ED-4DB2-BD59-A6C34878D82A}">
                    <a16:rowId xmlns:a16="http://schemas.microsoft.com/office/drawing/2014/main" val="157016112"/>
                  </a:ext>
                </a:extLst>
              </a:tr>
              <a:tr h="295725">
                <a:tc>
                  <a:txBody>
                    <a:bodyPr/>
                    <a:lstStyle/>
                    <a:p>
                      <a:pPr algn="l" fontAlgn="b"/>
                      <a:r>
                        <a:rPr lang="en-US" sz="1400" b="1" i="0" u="none" strike="noStrike">
                          <a:solidFill>
                            <a:srgbClr val="000000"/>
                          </a:solidFill>
                          <a:effectLst/>
                          <a:latin typeface="Calibri" panose="020F0502020204030204" pitchFamily="34" charset="0"/>
                        </a:rPr>
                        <a:t>LP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44 998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44 317</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- 681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a:noFill/>
                    </a:lnT>
                    <a:lnB>
                      <a:noFill/>
                    </a:lnB>
                    <a:solidFill>
                      <a:srgbClr val="FDF1E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6 090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3 762</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-2 328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-38%</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1 562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778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- 784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-50%</a:t>
                      </a:r>
                    </a:p>
                  </a:txBody>
                  <a:tcPr marL="7412" marR="7412" marT="7412" marB="0" anchor="ctr">
                    <a:lnL>
                      <a:noFill/>
                    </a:lnL>
                    <a:lnR>
                      <a:noFill/>
                    </a:lnR>
                    <a:lnT>
                      <a:noFill/>
                    </a:lnT>
                    <a:lnB>
                      <a:noFill/>
                    </a:lnB>
                    <a:solidFill>
                      <a:srgbClr val="FDC96B"/>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3 510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3 316</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- 194</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extLst>
                  <a:ext uri="{0D108BD9-81ED-4DB2-BD59-A6C34878D82A}">
                    <a16:rowId xmlns:a16="http://schemas.microsoft.com/office/drawing/2014/main" val="352629978"/>
                  </a:ext>
                </a:extLst>
              </a:tr>
              <a:tr h="295725">
                <a:tc>
                  <a:txBody>
                    <a:bodyPr/>
                    <a:lstStyle/>
                    <a:p>
                      <a:pPr algn="l" fontAlgn="b"/>
                      <a:r>
                        <a:rPr lang="en-US" sz="1400" b="1" i="0" u="none" strike="noStrike">
                          <a:solidFill>
                            <a:srgbClr val="000000"/>
                          </a:solidFill>
                          <a:effectLst/>
                          <a:latin typeface="Calibri" panose="020F0502020204030204" pitchFamily="34" charset="0"/>
                        </a:rPr>
                        <a:t>MP</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26 127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27 857</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1 730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7%</a:t>
                      </a:r>
                    </a:p>
                  </a:txBody>
                  <a:tcPr marL="7412" marR="7412" marT="7412" marB="0" anchor="ctr">
                    <a:lnL>
                      <a:noFill/>
                    </a:lnL>
                    <a:lnR>
                      <a:noFill/>
                    </a:lnR>
                    <a:lnT>
                      <a:noFill/>
                    </a:lnT>
                    <a:lnB>
                      <a:noFill/>
                    </a:lnB>
                    <a:solidFill>
                      <a:srgbClr val="EEF6FD"/>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4 047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4 055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8</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0%</a:t>
                      </a:r>
                    </a:p>
                  </a:txBody>
                  <a:tcPr marL="7412" marR="7412" marT="7412" marB="0" anchor="ctr">
                    <a:lnL>
                      <a:noFill/>
                    </a:lnL>
                    <a:lnR>
                      <a:noFill/>
                    </a:lnR>
                    <a:lnT>
                      <a:noFill/>
                    </a:lnT>
                    <a:lnB>
                      <a:noFill/>
                    </a:lnB>
                    <a:solidFill>
                      <a:srgbClr val="D5E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1 108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1 114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F5F9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1 790</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1 450</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- 340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-19%</a:t>
                      </a:r>
                    </a:p>
                  </a:txBody>
                  <a:tcPr marL="7412" marR="7412" marT="7412" marB="0" anchor="ctr">
                    <a:lnL>
                      <a:noFill/>
                    </a:lnL>
                    <a:lnR>
                      <a:noFill/>
                    </a:lnR>
                    <a:lnT>
                      <a:noFill/>
                    </a:lnT>
                    <a:lnB>
                      <a:noFill/>
                    </a:lnB>
                    <a:solidFill>
                      <a:srgbClr val="FDE4BB"/>
                    </a:solidFill>
                  </a:tcPr>
                </a:tc>
                <a:extLst>
                  <a:ext uri="{0D108BD9-81ED-4DB2-BD59-A6C34878D82A}">
                    <a16:rowId xmlns:a16="http://schemas.microsoft.com/office/drawing/2014/main" val="2216409674"/>
                  </a:ext>
                </a:extLst>
              </a:tr>
              <a:tr h="295725">
                <a:tc>
                  <a:txBody>
                    <a:bodyPr/>
                    <a:lstStyle/>
                    <a:p>
                      <a:pPr algn="l" fontAlgn="b"/>
                      <a:r>
                        <a:rPr lang="en-US" sz="1400" b="1" i="0" u="none" strike="noStrike">
                          <a:solidFill>
                            <a:srgbClr val="000000"/>
                          </a:solidFill>
                          <a:effectLst/>
                          <a:latin typeface="Calibri" panose="020F0502020204030204" pitchFamily="34" charset="0"/>
                        </a:rPr>
                        <a:t>NC</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7 257</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7 929</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672</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a:noFill/>
                    </a:lnB>
                    <a:solidFill>
                      <a:srgbClr val="E3F0FC"/>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1 034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1 094</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365</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71</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24%</a:t>
                      </a:r>
                    </a:p>
                  </a:txBody>
                  <a:tcPr marL="7412" marR="7412" marT="7412" marB="0" anchor="ctr">
                    <a:lnL>
                      <a:noFill/>
                    </a:lnL>
                    <a:lnR>
                      <a:noFill/>
                    </a:lnR>
                    <a:lnT>
                      <a:noFill/>
                    </a:lnT>
                    <a:lnB>
                      <a:noFill/>
                    </a:lnB>
                    <a:solidFill>
                      <a:srgbClr val="90C9F0"/>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587</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488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- 99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-17%</a:t>
                      </a:r>
                    </a:p>
                  </a:txBody>
                  <a:tcPr marL="7412" marR="7412" marT="7412" marB="0" anchor="ctr">
                    <a:lnL>
                      <a:noFill/>
                    </a:lnL>
                    <a:lnR>
                      <a:noFill/>
                    </a:lnR>
                    <a:lnT>
                      <a:noFill/>
                    </a:lnT>
                    <a:lnB>
                      <a:noFill/>
                    </a:lnB>
                    <a:solidFill>
                      <a:srgbClr val="FDECD0"/>
                    </a:solidFill>
                  </a:tcPr>
                </a:tc>
                <a:extLst>
                  <a:ext uri="{0D108BD9-81ED-4DB2-BD59-A6C34878D82A}">
                    <a16:rowId xmlns:a16="http://schemas.microsoft.com/office/drawing/2014/main" val="2024502335"/>
                  </a:ext>
                </a:extLst>
              </a:tr>
              <a:tr h="295725">
                <a:tc>
                  <a:txBody>
                    <a:bodyPr/>
                    <a:lstStyle/>
                    <a:p>
                      <a:pPr algn="l" fontAlgn="b"/>
                      <a:r>
                        <a:rPr lang="en-US" sz="1400" b="1" i="0" u="none" strike="noStrike">
                          <a:solidFill>
                            <a:srgbClr val="000000"/>
                          </a:solidFill>
                          <a:effectLst/>
                          <a:latin typeface="Calibri" panose="020F0502020204030204" pitchFamily="34" charset="0"/>
                        </a:rPr>
                        <a:t>NW</a:t>
                      </a:r>
                    </a:p>
                  </a:txBody>
                  <a:tcPr marL="7412" marR="7412" marT="7412"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21 305</a:t>
                      </a:r>
                    </a:p>
                  </a:txBody>
                  <a:tcPr marL="7412" marR="7412" marT="7412"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22 261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956</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4%</a:t>
                      </a:r>
                    </a:p>
                  </a:txBody>
                  <a:tcPr marL="7412" marR="7412" marT="7412" marB="0" anchor="ctr">
                    <a:lnL>
                      <a:noFill/>
                    </a:lnL>
                    <a:lnR>
                      <a:noFill/>
                    </a:lnR>
                    <a:lnT>
                      <a:noFill/>
                    </a:lnT>
                    <a:lnB>
                      <a:noFill/>
                    </a:lnB>
                    <a:solidFill>
                      <a:srgbClr val="F7FAFF"/>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2 994</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3 023</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29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a:t>
                      </a:r>
                    </a:p>
                  </a:txBody>
                  <a:tcPr marL="7412" marR="7412" marT="7412" marB="0" anchor="ctr">
                    <a:lnL>
                      <a:noFill/>
                    </a:lnL>
                    <a:lnR>
                      <a:noFill/>
                    </a:lnR>
                    <a:lnT>
                      <a:noFill/>
                    </a:lnT>
                    <a:lnB>
                      <a:noFill/>
                    </a:lnB>
                    <a:solidFill>
                      <a:srgbClr val="CBE5F9"/>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902</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1 041</a:t>
                      </a:r>
                    </a:p>
                  </a:txBody>
                  <a:tcPr marL="7412" marR="7412" marT="7412" marB="0" anchor="ctr">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   139</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15%</a:t>
                      </a:r>
                    </a:p>
                  </a:txBody>
                  <a:tcPr marL="7412" marR="7412" marT="7412" marB="0" anchor="ctr">
                    <a:lnL>
                      <a:noFill/>
                    </a:lnL>
                    <a:lnR>
                      <a:noFill/>
                    </a:lnR>
                    <a:lnT>
                      <a:noFill/>
                    </a:lnT>
                    <a:lnB>
                      <a:noFill/>
                    </a:lnB>
                    <a:solidFill>
                      <a:srgbClr val="B6DBF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1 698</a:t>
                      </a:r>
                    </a:p>
                  </a:txBody>
                  <a:tcPr marL="7412" marR="7412" marT="7412" marB="0" anchor="ctr">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1 338</a:t>
                      </a:r>
                    </a:p>
                  </a:txBody>
                  <a:tcPr marL="7412" marR="7412" marT="7412" marB="0" anchor="ctr">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- 360</a:t>
                      </a:r>
                    </a:p>
                  </a:txBody>
                  <a:tcPr marL="7412" marR="7412" marT="7412" marB="0" anchor="ctr">
                    <a:lnL>
                      <a:noFill/>
                    </a:lnL>
                    <a:lnR>
                      <a:noFill/>
                    </a:lnR>
                    <a:lnT>
                      <a:noFill/>
                    </a:lnT>
                    <a:lnB>
                      <a:noFill/>
                    </a:lnB>
                  </a:tcPr>
                </a:tc>
                <a:tc>
                  <a:txBody>
                    <a:bodyPr/>
                    <a:lstStyle/>
                    <a:p>
                      <a:pPr algn="ctr" fontAlgn="ctr"/>
                      <a:r>
                        <a:rPr lang="en-US" sz="1400" b="0" i="1" u="none" strike="noStrike">
                          <a:solidFill>
                            <a:srgbClr val="000000"/>
                          </a:solidFill>
                          <a:effectLst/>
                          <a:latin typeface="Calibri" panose="020F0502020204030204" pitchFamily="34" charset="0"/>
                        </a:rPr>
                        <a:t>-21%</a:t>
                      </a:r>
                    </a:p>
                  </a:txBody>
                  <a:tcPr marL="7412" marR="7412" marT="7412" marB="0" anchor="ctr">
                    <a:lnL>
                      <a:noFill/>
                    </a:lnL>
                    <a:lnR>
                      <a:noFill/>
                    </a:lnR>
                    <a:lnT>
                      <a:noFill/>
                    </a:lnT>
                    <a:lnB>
                      <a:noFill/>
                    </a:lnB>
                    <a:solidFill>
                      <a:srgbClr val="FDDDA5"/>
                    </a:solidFill>
                  </a:tcPr>
                </a:tc>
                <a:extLst>
                  <a:ext uri="{0D108BD9-81ED-4DB2-BD59-A6C34878D82A}">
                    <a16:rowId xmlns:a16="http://schemas.microsoft.com/office/drawing/2014/main" val="597987743"/>
                  </a:ext>
                </a:extLst>
              </a:tr>
              <a:tr h="295725">
                <a:tc>
                  <a:txBody>
                    <a:bodyPr/>
                    <a:lstStyle/>
                    <a:p>
                      <a:pPr algn="l" fontAlgn="b"/>
                      <a:r>
                        <a:rPr lang="en-US" sz="1400" b="1" i="0" u="none" strike="noStrike" dirty="0">
                          <a:solidFill>
                            <a:srgbClr val="000000"/>
                          </a:solidFill>
                          <a:effectLst/>
                          <a:latin typeface="Calibri" panose="020F0502020204030204" pitchFamily="34" charset="0"/>
                        </a:rPr>
                        <a:t>WC</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23 579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28 665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5 086</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AED7F5"/>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4 065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3 700</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- 365</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3E6"/>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1 334</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1 297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- 37</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A"/>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1 531</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1 339</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- 192</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-13%</a:t>
                      </a:r>
                    </a:p>
                  </a:txBody>
                  <a:tcPr marL="7412" marR="7412" marT="7412" marB="0" anchor="ctr">
                    <a:lnL>
                      <a:noFill/>
                    </a:lnL>
                    <a:lnR>
                      <a:noFill/>
                    </a:lnR>
                    <a:lnT>
                      <a:noFill/>
                    </a:lnT>
                    <a:lnB w="6350" cap="flat" cmpd="sng" algn="ctr">
                      <a:solidFill>
                        <a:srgbClr val="BFBFBF"/>
                      </a:solidFill>
                      <a:prstDash val="solid"/>
                      <a:round/>
                      <a:headEnd type="none" w="med" len="med"/>
                      <a:tailEnd type="none" w="med" len="med"/>
                    </a:lnB>
                    <a:solidFill>
                      <a:srgbClr val="FDFAFB"/>
                    </a:solidFill>
                  </a:tcPr>
                </a:tc>
                <a:extLst>
                  <a:ext uri="{0D108BD9-81ED-4DB2-BD59-A6C34878D82A}">
                    <a16:rowId xmlns:a16="http://schemas.microsoft.com/office/drawing/2014/main" val="2753076462"/>
                  </a:ext>
                </a:extLst>
              </a:tr>
              <a:tr h="295725">
                <a:tc>
                  <a:txBody>
                    <a:bodyPr/>
                    <a:lstStyle/>
                    <a:p>
                      <a:pPr algn="l" fontAlgn="b"/>
                      <a:r>
                        <a:rPr lang="en-US" sz="1400" b="1" i="0" u="none" strike="noStrike" dirty="0">
                          <a:solidFill>
                            <a:srgbClr val="000000"/>
                          </a:solidFill>
                          <a:effectLst/>
                          <a:latin typeface="Calibri" panose="020F0502020204030204" pitchFamily="34" charset="0"/>
                        </a:rPr>
                        <a:t>SA</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313 992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320 382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  6 390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9F7"/>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46 782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43 839</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-2 943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-6%</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7F1"/>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12 601</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12 008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- 593</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panose="020F0502020204030204" pitchFamily="34" charset="0"/>
                        </a:rPr>
                        <a:t>-5%</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8F4"/>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23 380</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20 592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pitchFamily="34" charset="0"/>
                        </a:rPr>
                        <a:t>-2 788</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panose="020F0502020204030204" pitchFamily="34" charset="0"/>
                        </a:rPr>
                        <a:t>-12%</a:t>
                      </a:r>
                    </a:p>
                  </a:txBody>
                  <a:tcPr marL="7412" marR="7412" marT="7412"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AFF"/>
                    </a:solidFill>
                  </a:tcPr>
                </a:tc>
                <a:extLst>
                  <a:ext uri="{0D108BD9-81ED-4DB2-BD59-A6C34878D82A}">
                    <a16:rowId xmlns:a16="http://schemas.microsoft.com/office/drawing/2014/main" val="1065269146"/>
                  </a:ext>
                </a:extLst>
              </a:tr>
            </a:tbl>
          </a:graphicData>
        </a:graphic>
      </p:graphicFrame>
      <p:sp>
        <p:nvSpPr>
          <p:cNvPr id="13" name="Oval 12">
            <a:extLst>
              <a:ext uri="{FF2B5EF4-FFF2-40B4-BE49-F238E27FC236}">
                <a16:creationId xmlns:a16="http://schemas.microsoft.com/office/drawing/2014/main" id="{59FE90DF-3119-E968-B6B9-9B9814E50860}"/>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
        <p:nvSpPr>
          <p:cNvPr id="3" name="Rectangle 2">
            <a:extLst>
              <a:ext uri="{FF2B5EF4-FFF2-40B4-BE49-F238E27FC236}">
                <a16:creationId xmlns:a16="http://schemas.microsoft.com/office/drawing/2014/main" id="{EF9473A3-CFA0-E1DB-1D76-8C559022BE04}"/>
              </a:ext>
            </a:extLst>
          </p:cNvPr>
          <p:cNvSpPr/>
          <p:nvPr/>
        </p:nvSpPr>
        <p:spPr>
          <a:xfrm>
            <a:off x="478302" y="6202260"/>
            <a:ext cx="11232436" cy="6313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Anonymised PERSAL data from 2012 and 2021, only educators (Rank 60 000 – 69 999) are considered. ECD practitioners, TVET lecturers, and ABET teachers were removed. The 2021 </a:t>
            </a:r>
            <a:r>
              <a:rPr lang="en-ZA" sz="1100" i="1" dirty="0" err="1"/>
              <a:t>rankclass</a:t>
            </a:r>
            <a:r>
              <a:rPr lang="en-ZA" sz="1100" i="1" dirty="0"/>
              <a:t> file was expanded to include ranks found only in years prior to 2021.</a:t>
            </a:r>
          </a:p>
        </p:txBody>
      </p:sp>
      <p:sp>
        <p:nvSpPr>
          <p:cNvPr id="4" name="Rectangle 3">
            <a:extLst>
              <a:ext uri="{FF2B5EF4-FFF2-40B4-BE49-F238E27FC236}">
                <a16:creationId xmlns:a16="http://schemas.microsoft.com/office/drawing/2014/main" id="{35D920A0-19A5-2FD5-14DC-A3EDDAAB12CB}"/>
              </a:ext>
            </a:extLst>
          </p:cNvPr>
          <p:cNvSpPr/>
          <p:nvPr/>
        </p:nvSpPr>
        <p:spPr>
          <a:xfrm>
            <a:off x="1116330" y="2957117"/>
            <a:ext cx="10725150" cy="59436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5" name="Rectangle 4">
            <a:extLst>
              <a:ext uri="{FF2B5EF4-FFF2-40B4-BE49-F238E27FC236}">
                <a16:creationId xmlns:a16="http://schemas.microsoft.com/office/drawing/2014/main" id="{7DA7F961-408B-B278-997E-3682BFBFA061}"/>
              </a:ext>
            </a:extLst>
          </p:cNvPr>
          <p:cNvSpPr/>
          <p:nvPr/>
        </p:nvSpPr>
        <p:spPr>
          <a:xfrm>
            <a:off x="1116330" y="3818040"/>
            <a:ext cx="10725150" cy="1807325"/>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6" name="TextBox 5">
            <a:extLst>
              <a:ext uri="{FF2B5EF4-FFF2-40B4-BE49-F238E27FC236}">
                <a16:creationId xmlns:a16="http://schemas.microsoft.com/office/drawing/2014/main" id="{61F21D69-E510-B9C1-8607-EA52D2B572B9}"/>
              </a:ext>
            </a:extLst>
          </p:cNvPr>
          <p:cNvSpPr txBox="1"/>
          <p:nvPr/>
        </p:nvSpPr>
        <p:spPr>
          <a:xfrm>
            <a:off x="7221138" y="3885232"/>
            <a:ext cx="4620342" cy="1446550"/>
          </a:xfrm>
          <a:prstGeom prst="rect">
            <a:avLst/>
          </a:prstGeom>
          <a:noFill/>
        </p:spPr>
        <p:txBody>
          <a:bodyPr wrap="square">
            <a:spAutoFit/>
          </a:bodyPr>
          <a:lstStyle/>
          <a:p>
            <a:pPr algn="r"/>
            <a:r>
              <a:rPr lang="en-ZA" sz="2400" b="1" dirty="0"/>
              <a:t>Decline in principal numbers </a:t>
            </a:r>
            <a:r>
              <a:rPr lang="en-ZA" sz="2400" dirty="0"/>
              <a:t>between 2012 and 2021</a:t>
            </a:r>
          </a:p>
          <a:p>
            <a:pPr algn="r"/>
            <a:r>
              <a:rPr lang="en-ZA" sz="2000" dirty="0"/>
              <a:t>(principal appointments potentially delayed by COVID)</a:t>
            </a:r>
          </a:p>
        </p:txBody>
      </p:sp>
      <p:sp>
        <p:nvSpPr>
          <p:cNvPr id="7" name="Oval 6">
            <a:extLst>
              <a:ext uri="{FF2B5EF4-FFF2-40B4-BE49-F238E27FC236}">
                <a16:creationId xmlns:a16="http://schemas.microsoft.com/office/drawing/2014/main" id="{7A416554-C451-C794-4B95-95122BEF2C63}"/>
              </a:ext>
            </a:extLst>
          </p:cNvPr>
          <p:cNvSpPr/>
          <p:nvPr/>
        </p:nvSpPr>
        <p:spPr>
          <a:xfrm>
            <a:off x="11122059" y="3557663"/>
            <a:ext cx="558800" cy="292100"/>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7458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sp>
        <p:nvSpPr>
          <p:cNvPr id="18" name="Rectangle 17">
            <a:extLst>
              <a:ext uri="{FF2B5EF4-FFF2-40B4-BE49-F238E27FC236}">
                <a16:creationId xmlns:a16="http://schemas.microsoft.com/office/drawing/2014/main" id="{828667CF-B7C8-10EB-909A-C8CAFD84A47B}"/>
              </a:ext>
            </a:extLst>
          </p:cNvPr>
          <p:cNvSpPr/>
          <p:nvPr/>
        </p:nvSpPr>
        <p:spPr>
          <a:xfrm>
            <a:off x="478302" y="6178011"/>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(Rank 60 000 – 69 999) are considered. ECD practitioners TVET lecturers and ABET teachers were removed. The 2021 </a:t>
            </a:r>
            <a:r>
              <a:rPr lang="en-ZA" sz="1000" i="1" dirty="0" err="1"/>
              <a:t>rankclass</a:t>
            </a:r>
            <a:r>
              <a:rPr lang="en-ZA" sz="1000" i="1" dirty="0"/>
              <a:t> file was expanded to include ranks found only in years prior to 2021. The percentage within each rank is calculated taking the total number of educator in that year for that rank over the total number of educators in that year. </a:t>
            </a:r>
          </a:p>
        </p:txBody>
      </p:sp>
      <p:graphicFrame>
        <p:nvGraphicFramePr>
          <p:cNvPr id="14" name="Table 13">
            <a:extLst>
              <a:ext uri="{FF2B5EF4-FFF2-40B4-BE49-F238E27FC236}">
                <a16:creationId xmlns:a16="http://schemas.microsoft.com/office/drawing/2014/main" id="{6B2E6EB7-AD4E-89BE-C794-18D8F56583A7}"/>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20" name="Arrow: Right 19">
            <a:extLst>
              <a:ext uri="{FF2B5EF4-FFF2-40B4-BE49-F238E27FC236}">
                <a16:creationId xmlns:a16="http://schemas.microsoft.com/office/drawing/2014/main" id="{177E3D79-833D-909C-FB23-B4A9B5141D4D}"/>
              </a:ext>
            </a:extLst>
          </p:cNvPr>
          <p:cNvSpPr/>
          <p:nvPr/>
        </p:nvSpPr>
        <p:spPr>
          <a:xfrm rot="16200000">
            <a:off x="3858781"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20">
            <a:extLst>
              <a:ext uri="{FF2B5EF4-FFF2-40B4-BE49-F238E27FC236}">
                <a16:creationId xmlns:a16="http://schemas.microsoft.com/office/drawing/2014/main" id="{4C0F955A-BDB7-E1FE-7A4E-0CA2F61B77BA}"/>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21">
            <a:extLst>
              <a:ext uri="{FF2B5EF4-FFF2-40B4-BE49-F238E27FC236}">
                <a16:creationId xmlns:a16="http://schemas.microsoft.com/office/drawing/2014/main" id="{38923C82-1962-414F-7915-70648A8B0A08}"/>
              </a:ext>
            </a:extLst>
          </p:cNvPr>
          <p:cNvSpPr/>
          <p:nvPr/>
        </p:nvSpPr>
        <p:spPr>
          <a:xfrm rot="5400000" flipV="1">
            <a:off x="8687959"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Arrow: Right 22">
            <a:extLst>
              <a:ext uri="{FF2B5EF4-FFF2-40B4-BE49-F238E27FC236}">
                <a16:creationId xmlns:a16="http://schemas.microsoft.com/office/drawing/2014/main" id="{72B281A8-0D2E-7D32-BC43-D71AF4D14268}"/>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Arrow: Right 23">
            <a:extLst>
              <a:ext uri="{FF2B5EF4-FFF2-40B4-BE49-F238E27FC236}">
                <a16:creationId xmlns:a16="http://schemas.microsoft.com/office/drawing/2014/main" id="{EB175E50-35C1-3226-B03F-8ADFAD579133}"/>
              </a:ext>
            </a:extLst>
          </p:cNvPr>
          <p:cNvSpPr/>
          <p:nvPr/>
        </p:nvSpPr>
        <p:spPr>
          <a:xfrm rot="5400000" flipV="1">
            <a:off x="5534351" y="433658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Arrow: Right 24">
            <a:extLst>
              <a:ext uri="{FF2B5EF4-FFF2-40B4-BE49-F238E27FC236}">
                <a16:creationId xmlns:a16="http://schemas.microsoft.com/office/drawing/2014/main" id="{3A5C03D1-B076-3CB3-672E-7224B4F5662A}"/>
              </a:ext>
            </a:extLst>
          </p:cNvPr>
          <p:cNvSpPr/>
          <p:nvPr/>
        </p:nvSpPr>
        <p:spPr>
          <a:xfrm rot="5400000" flipV="1">
            <a:off x="3853957"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Arrow: Right 26">
            <a:extLst>
              <a:ext uri="{FF2B5EF4-FFF2-40B4-BE49-F238E27FC236}">
                <a16:creationId xmlns:a16="http://schemas.microsoft.com/office/drawing/2014/main" id="{CC38C384-16A7-8EDB-DC1A-D672EFE0C161}"/>
              </a:ext>
            </a:extLst>
          </p:cNvPr>
          <p:cNvSpPr/>
          <p:nvPr/>
        </p:nvSpPr>
        <p:spPr>
          <a:xfrm rot="16200000">
            <a:off x="3858779"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Arrow: Right 27">
            <a:extLst>
              <a:ext uri="{FF2B5EF4-FFF2-40B4-BE49-F238E27FC236}">
                <a16:creationId xmlns:a16="http://schemas.microsoft.com/office/drawing/2014/main" id="{954617F1-5BF4-5A8C-8CB9-46DC86B7BD51}"/>
              </a:ext>
            </a:extLst>
          </p:cNvPr>
          <p:cNvSpPr/>
          <p:nvPr/>
        </p:nvSpPr>
        <p:spPr>
          <a:xfrm rot="16200000">
            <a:off x="3858777"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Arrow: Right 28">
            <a:extLst>
              <a:ext uri="{FF2B5EF4-FFF2-40B4-BE49-F238E27FC236}">
                <a16:creationId xmlns:a16="http://schemas.microsoft.com/office/drawing/2014/main" id="{DD71CBE7-FDB9-751C-9D91-32C0173D68E9}"/>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Arrow: Right 29">
            <a:extLst>
              <a:ext uri="{FF2B5EF4-FFF2-40B4-BE49-F238E27FC236}">
                <a16:creationId xmlns:a16="http://schemas.microsoft.com/office/drawing/2014/main" id="{010D1BDF-AFD1-5C70-DF92-59FC3203083F}"/>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Arrow: Right 30">
            <a:extLst>
              <a:ext uri="{FF2B5EF4-FFF2-40B4-BE49-F238E27FC236}">
                <a16:creationId xmlns:a16="http://schemas.microsoft.com/office/drawing/2014/main" id="{C7F1C9F2-DA88-D4D8-0B05-19C9A4ED4B71}"/>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Arrow: Right 31">
            <a:extLst>
              <a:ext uri="{FF2B5EF4-FFF2-40B4-BE49-F238E27FC236}">
                <a16:creationId xmlns:a16="http://schemas.microsoft.com/office/drawing/2014/main" id="{B87DC970-33BB-C7F1-D86A-E88D42908355}"/>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Arrow: Right 32">
            <a:extLst>
              <a:ext uri="{FF2B5EF4-FFF2-40B4-BE49-F238E27FC236}">
                <a16:creationId xmlns:a16="http://schemas.microsoft.com/office/drawing/2014/main" id="{24202838-6408-A3A0-D071-9C1121625A63}"/>
              </a:ext>
            </a:extLst>
          </p:cNvPr>
          <p:cNvSpPr/>
          <p:nvPr/>
        </p:nvSpPr>
        <p:spPr>
          <a:xfrm rot="16200000">
            <a:off x="3868472" y="4618630"/>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Arrow: Right 33">
            <a:extLst>
              <a:ext uri="{FF2B5EF4-FFF2-40B4-BE49-F238E27FC236}">
                <a16:creationId xmlns:a16="http://schemas.microsoft.com/office/drawing/2014/main" id="{84D7D633-3546-9771-ED85-21DC9ABA4512}"/>
              </a:ext>
            </a:extLst>
          </p:cNvPr>
          <p:cNvSpPr/>
          <p:nvPr/>
        </p:nvSpPr>
        <p:spPr>
          <a:xfrm rot="16200000">
            <a:off x="7106254" y="32424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Arrow: Right 34">
            <a:extLst>
              <a:ext uri="{FF2B5EF4-FFF2-40B4-BE49-F238E27FC236}">
                <a16:creationId xmlns:a16="http://schemas.microsoft.com/office/drawing/2014/main" id="{38B65BD1-05F7-F55A-027A-AD3CC1D2BEDD}"/>
              </a:ext>
            </a:extLst>
          </p:cNvPr>
          <p:cNvSpPr/>
          <p:nvPr/>
        </p:nvSpPr>
        <p:spPr>
          <a:xfrm rot="16200000">
            <a:off x="7086255" y="48639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Arrow: Right 35">
            <a:extLst>
              <a:ext uri="{FF2B5EF4-FFF2-40B4-BE49-F238E27FC236}">
                <a16:creationId xmlns:a16="http://schemas.microsoft.com/office/drawing/2014/main" id="{3FE58EDC-220D-EB13-8D54-E966C185004A}"/>
              </a:ext>
            </a:extLst>
          </p:cNvPr>
          <p:cNvSpPr/>
          <p:nvPr/>
        </p:nvSpPr>
        <p:spPr>
          <a:xfrm rot="5400000" flipV="1">
            <a:off x="8720878" y="460411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Right 36">
            <a:extLst>
              <a:ext uri="{FF2B5EF4-FFF2-40B4-BE49-F238E27FC236}">
                <a16:creationId xmlns:a16="http://schemas.microsoft.com/office/drawing/2014/main" id="{27AC4368-6327-D50B-1A3B-72E0309DF095}"/>
              </a:ext>
            </a:extLst>
          </p:cNvPr>
          <p:cNvSpPr/>
          <p:nvPr/>
        </p:nvSpPr>
        <p:spPr>
          <a:xfrm rot="5400000" flipV="1">
            <a:off x="7086255"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Oval 2">
            <a:extLst>
              <a:ext uri="{FF2B5EF4-FFF2-40B4-BE49-F238E27FC236}">
                <a16:creationId xmlns:a16="http://schemas.microsoft.com/office/drawing/2014/main" id="{0D9AD984-B1EE-93AA-8AAC-C9839047F77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Tree>
    <p:extLst>
      <p:ext uri="{BB962C8B-B14F-4D97-AF65-F5344CB8AC3E}">
        <p14:creationId xmlns:p14="http://schemas.microsoft.com/office/powerpoint/2010/main" val="10129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FD51A6-02CF-F8F6-56E3-62F3BE120000}"/>
              </a:ext>
            </a:extLst>
          </p:cNvPr>
          <p:cNvPicPr>
            <a:picLocks noChangeAspect="1"/>
          </p:cNvPicPr>
          <p:nvPr/>
        </p:nvPicPr>
        <p:blipFill>
          <a:blip r:embed="rId4"/>
          <a:stretch>
            <a:fillRect/>
          </a:stretch>
        </p:blipFill>
        <p:spPr>
          <a:xfrm>
            <a:off x="2050674" y="1342106"/>
            <a:ext cx="8388284" cy="5313600"/>
          </a:xfrm>
          <a:prstGeom prst="rect">
            <a:avLst/>
          </a:prstGeom>
        </p:spPr>
      </p:pic>
      <p:sp>
        <p:nvSpPr>
          <p:cNvPr id="3" name="Title 2">
            <a:extLst>
              <a:ext uri="{FF2B5EF4-FFF2-40B4-BE49-F238E27FC236}">
                <a16:creationId xmlns:a16="http://schemas.microsoft.com/office/drawing/2014/main" id="{BC5428AB-8EFF-9F60-409E-D8EF3EB316F2}"/>
              </a:ext>
            </a:extLst>
          </p:cNvPr>
          <p:cNvSpPr>
            <a:spLocks noGrp="1"/>
          </p:cNvSpPr>
          <p:nvPr>
            <p:ph type="title"/>
          </p:nvPr>
        </p:nvSpPr>
        <p:spPr/>
        <p:txBody>
          <a:bodyPr/>
          <a:lstStyle/>
          <a:p>
            <a:r>
              <a:rPr lang="en-ZA" sz="4400" b="1" dirty="0"/>
              <a:t>The ‘main graph’: </a:t>
            </a:r>
            <a:r>
              <a:rPr lang="en-ZA" sz="4400" b="1" dirty="0">
                <a:solidFill>
                  <a:srgbClr val="FF0000"/>
                </a:solidFill>
              </a:rPr>
              <a:t>Focus on the LE ratio</a:t>
            </a:r>
            <a:br>
              <a:rPr lang="en-ZA" sz="4400" b="1" dirty="0">
                <a:solidFill>
                  <a:srgbClr val="FF0000"/>
                </a:solidFill>
              </a:rPr>
            </a:br>
            <a:endParaRPr lang="en-ZA" dirty="0"/>
          </a:p>
        </p:txBody>
      </p:sp>
      <p:sp>
        <p:nvSpPr>
          <p:cNvPr id="4" name="TextBox 3">
            <a:extLst>
              <a:ext uri="{FF2B5EF4-FFF2-40B4-BE49-F238E27FC236}">
                <a16:creationId xmlns:a16="http://schemas.microsoft.com/office/drawing/2014/main" id="{CA1D81FB-E691-5D06-7FCA-C7DF0047B33E}"/>
              </a:ext>
            </a:extLst>
          </p:cNvPr>
          <p:cNvSpPr txBox="1"/>
          <p:nvPr/>
        </p:nvSpPr>
        <p:spPr>
          <a:xfrm>
            <a:off x="6794175" y="4099558"/>
            <a:ext cx="2725297" cy="523220"/>
          </a:xfrm>
          <a:prstGeom prst="rect">
            <a:avLst/>
          </a:prstGeom>
          <a:noFill/>
        </p:spPr>
        <p:txBody>
          <a:bodyPr wrap="square" rtlCol="0">
            <a:spAutoFit/>
          </a:bodyPr>
          <a:lstStyle/>
          <a:p>
            <a:pPr algn="ctr"/>
            <a:r>
              <a:rPr lang="en-ZA" sz="2800" b="1" dirty="0">
                <a:solidFill>
                  <a:srgbClr val="FF0000"/>
                </a:solidFill>
              </a:rPr>
              <a:t>First-time joiners</a:t>
            </a:r>
          </a:p>
        </p:txBody>
      </p:sp>
      <p:sp>
        <p:nvSpPr>
          <p:cNvPr id="5" name="TextBox 4">
            <a:extLst>
              <a:ext uri="{FF2B5EF4-FFF2-40B4-BE49-F238E27FC236}">
                <a16:creationId xmlns:a16="http://schemas.microsoft.com/office/drawing/2014/main" id="{065796A1-89AD-0BD6-79DD-37BD33A2C301}"/>
              </a:ext>
            </a:extLst>
          </p:cNvPr>
          <p:cNvSpPr txBox="1"/>
          <p:nvPr/>
        </p:nvSpPr>
        <p:spPr>
          <a:xfrm>
            <a:off x="4272602" y="2092604"/>
            <a:ext cx="3360991" cy="954107"/>
          </a:xfrm>
          <a:prstGeom prst="rect">
            <a:avLst/>
          </a:prstGeom>
          <a:noFill/>
        </p:spPr>
        <p:txBody>
          <a:bodyPr wrap="square" rtlCol="0">
            <a:spAutoFit/>
          </a:bodyPr>
          <a:lstStyle/>
          <a:p>
            <a:pPr algn="ctr"/>
            <a:r>
              <a:rPr lang="en-ZA" sz="2800" b="1" dirty="0">
                <a:solidFill>
                  <a:srgbClr val="00B050"/>
                </a:solidFill>
              </a:rPr>
              <a:t>Newly graduated teachers</a:t>
            </a:r>
          </a:p>
        </p:txBody>
      </p:sp>
    </p:spTree>
    <p:custDataLst>
      <p:tags r:id="rId1"/>
    </p:custDataLst>
    <p:extLst>
      <p:ext uri="{BB962C8B-B14F-4D97-AF65-F5344CB8AC3E}">
        <p14:creationId xmlns:p14="http://schemas.microsoft.com/office/powerpoint/2010/main" val="716676495"/>
      </p:ext>
    </p:extLst>
  </p:cSld>
  <p:clrMapOvr>
    <a:masterClrMapping/>
  </p:clrMapOvr>
  <mc:AlternateContent xmlns:mc="http://schemas.openxmlformats.org/markup-compatibility/2006" xmlns:p14="http://schemas.microsoft.com/office/powerpoint/2010/main">
    <mc:Choice Requires="p14">
      <p:transition spd="slow" p14:dur="2000" advTm="266897"/>
    </mc:Choice>
    <mc:Fallback xmlns="">
      <p:transition spd="slow" advTm="266897"/>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sp>
        <p:nvSpPr>
          <p:cNvPr id="18" name="Rectangle 17">
            <a:extLst>
              <a:ext uri="{FF2B5EF4-FFF2-40B4-BE49-F238E27FC236}">
                <a16:creationId xmlns:a16="http://schemas.microsoft.com/office/drawing/2014/main" id="{828667CF-B7C8-10EB-909A-C8CAFD84A47B}"/>
              </a:ext>
            </a:extLst>
          </p:cNvPr>
          <p:cNvSpPr/>
          <p:nvPr/>
        </p:nvSpPr>
        <p:spPr>
          <a:xfrm>
            <a:off x="478302" y="6178011"/>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(Rank 60 000 – 69 999) are considered. ECD practitioners TVET lecturers and ABET teachers were removed. The 2021 </a:t>
            </a:r>
            <a:r>
              <a:rPr lang="en-ZA" sz="1000" i="1" dirty="0" err="1"/>
              <a:t>rankclass</a:t>
            </a:r>
            <a:r>
              <a:rPr lang="en-ZA" sz="1000" i="1" dirty="0"/>
              <a:t> file was expanded to include ranks found only in years prior to 2021. The percentage within each rank is calculated taking the total number of educator in that year for that rank over the total number of educators in that year. </a:t>
            </a:r>
          </a:p>
        </p:txBody>
      </p:sp>
      <p:graphicFrame>
        <p:nvGraphicFramePr>
          <p:cNvPr id="14" name="Table 13">
            <a:extLst>
              <a:ext uri="{FF2B5EF4-FFF2-40B4-BE49-F238E27FC236}">
                <a16:creationId xmlns:a16="http://schemas.microsoft.com/office/drawing/2014/main" id="{6B2E6EB7-AD4E-89BE-C794-18D8F56583A7}"/>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20" name="Arrow: Right 19">
            <a:extLst>
              <a:ext uri="{FF2B5EF4-FFF2-40B4-BE49-F238E27FC236}">
                <a16:creationId xmlns:a16="http://schemas.microsoft.com/office/drawing/2014/main" id="{177E3D79-833D-909C-FB23-B4A9B5141D4D}"/>
              </a:ext>
            </a:extLst>
          </p:cNvPr>
          <p:cNvSpPr/>
          <p:nvPr/>
        </p:nvSpPr>
        <p:spPr>
          <a:xfrm rot="16200000">
            <a:off x="3858781"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20">
            <a:extLst>
              <a:ext uri="{FF2B5EF4-FFF2-40B4-BE49-F238E27FC236}">
                <a16:creationId xmlns:a16="http://schemas.microsoft.com/office/drawing/2014/main" id="{4C0F955A-BDB7-E1FE-7A4E-0CA2F61B77BA}"/>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21">
            <a:extLst>
              <a:ext uri="{FF2B5EF4-FFF2-40B4-BE49-F238E27FC236}">
                <a16:creationId xmlns:a16="http://schemas.microsoft.com/office/drawing/2014/main" id="{38923C82-1962-414F-7915-70648A8B0A08}"/>
              </a:ext>
            </a:extLst>
          </p:cNvPr>
          <p:cNvSpPr/>
          <p:nvPr/>
        </p:nvSpPr>
        <p:spPr>
          <a:xfrm rot="5400000" flipV="1">
            <a:off x="8687959"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Arrow: Right 22">
            <a:extLst>
              <a:ext uri="{FF2B5EF4-FFF2-40B4-BE49-F238E27FC236}">
                <a16:creationId xmlns:a16="http://schemas.microsoft.com/office/drawing/2014/main" id="{72B281A8-0D2E-7D32-BC43-D71AF4D14268}"/>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Arrow: Right 23">
            <a:extLst>
              <a:ext uri="{FF2B5EF4-FFF2-40B4-BE49-F238E27FC236}">
                <a16:creationId xmlns:a16="http://schemas.microsoft.com/office/drawing/2014/main" id="{EB175E50-35C1-3226-B03F-8ADFAD579133}"/>
              </a:ext>
            </a:extLst>
          </p:cNvPr>
          <p:cNvSpPr/>
          <p:nvPr/>
        </p:nvSpPr>
        <p:spPr>
          <a:xfrm rot="5400000" flipV="1">
            <a:off x="5534351" y="433658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Arrow: Right 24">
            <a:extLst>
              <a:ext uri="{FF2B5EF4-FFF2-40B4-BE49-F238E27FC236}">
                <a16:creationId xmlns:a16="http://schemas.microsoft.com/office/drawing/2014/main" id="{3A5C03D1-B076-3CB3-672E-7224B4F5662A}"/>
              </a:ext>
            </a:extLst>
          </p:cNvPr>
          <p:cNvSpPr/>
          <p:nvPr/>
        </p:nvSpPr>
        <p:spPr>
          <a:xfrm rot="5400000" flipV="1">
            <a:off x="3853957"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Arrow: Right 26">
            <a:extLst>
              <a:ext uri="{FF2B5EF4-FFF2-40B4-BE49-F238E27FC236}">
                <a16:creationId xmlns:a16="http://schemas.microsoft.com/office/drawing/2014/main" id="{CC38C384-16A7-8EDB-DC1A-D672EFE0C161}"/>
              </a:ext>
            </a:extLst>
          </p:cNvPr>
          <p:cNvSpPr/>
          <p:nvPr/>
        </p:nvSpPr>
        <p:spPr>
          <a:xfrm rot="16200000">
            <a:off x="3858779"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Arrow: Right 27">
            <a:extLst>
              <a:ext uri="{FF2B5EF4-FFF2-40B4-BE49-F238E27FC236}">
                <a16:creationId xmlns:a16="http://schemas.microsoft.com/office/drawing/2014/main" id="{954617F1-5BF4-5A8C-8CB9-46DC86B7BD51}"/>
              </a:ext>
            </a:extLst>
          </p:cNvPr>
          <p:cNvSpPr/>
          <p:nvPr/>
        </p:nvSpPr>
        <p:spPr>
          <a:xfrm rot="16200000">
            <a:off x="3858777"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Arrow: Right 28">
            <a:extLst>
              <a:ext uri="{FF2B5EF4-FFF2-40B4-BE49-F238E27FC236}">
                <a16:creationId xmlns:a16="http://schemas.microsoft.com/office/drawing/2014/main" id="{DD71CBE7-FDB9-751C-9D91-32C0173D68E9}"/>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Arrow: Right 29">
            <a:extLst>
              <a:ext uri="{FF2B5EF4-FFF2-40B4-BE49-F238E27FC236}">
                <a16:creationId xmlns:a16="http://schemas.microsoft.com/office/drawing/2014/main" id="{010D1BDF-AFD1-5C70-DF92-59FC3203083F}"/>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Arrow: Right 30">
            <a:extLst>
              <a:ext uri="{FF2B5EF4-FFF2-40B4-BE49-F238E27FC236}">
                <a16:creationId xmlns:a16="http://schemas.microsoft.com/office/drawing/2014/main" id="{C7F1C9F2-DA88-D4D8-0B05-19C9A4ED4B71}"/>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Arrow: Right 31">
            <a:extLst>
              <a:ext uri="{FF2B5EF4-FFF2-40B4-BE49-F238E27FC236}">
                <a16:creationId xmlns:a16="http://schemas.microsoft.com/office/drawing/2014/main" id="{B87DC970-33BB-C7F1-D86A-E88D42908355}"/>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Arrow: Right 32">
            <a:extLst>
              <a:ext uri="{FF2B5EF4-FFF2-40B4-BE49-F238E27FC236}">
                <a16:creationId xmlns:a16="http://schemas.microsoft.com/office/drawing/2014/main" id="{24202838-6408-A3A0-D071-9C1121625A63}"/>
              </a:ext>
            </a:extLst>
          </p:cNvPr>
          <p:cNvSpPr/>
          <p:nvPr/>
        </p:nvSpPr>
        <p:spPr>
          <a:xfrm rot="16200000">
            <a:off x="3868472" y="4618630"/>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Arrow: Right 33">
            <a:extLst>
              <a:ext uri="{FF2B5EF4-FFF2-40B4-BE49-F238E27FC236}">
                <a16:creationId xmlns:a16="http://schemas.microsoft.com/office/drawing/2014/main" id="{84D7D633-3546-9771-ED85-21DC9ABA4512}"/>
              </a:ext>
            </a:extLst>
          </p:cNvPr>
          <p:cNvSpPr/>
          <p:nvPr/>
        </p:nvSpPr>
        <p:spPr>
          <a:xfrm rot="16200000">
            <a:off x="7106254" y="32424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Arrow: Right 34">
            <a:extLst>
              <a:ext uri="{FF2B5EF4-FFF2-40B4-BE49-F238E27FC236}">
                <a16:creationId xmlns:a16="http://schemas.microsoft.com/office/drawing/2014/main" id="{38B65BD1-05F7-F55A-027A-AD3CC1D2BEDD}"/>
              </a:ext>
            </a:extLst>
          </p:cNvPr>
          <p:cNvSpPr/>
          <p:nvPr/>
        </p:nvSpPr>
        <p:spPr>
          <a:xfrm rot="16200000">
            <a:off x="7086255" y="48639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Arrow: Right 35">
            <a:extLst>
              <a:ext uri="{FF2B5EF4-FFF2-40B4-BE49-F238E27FC236}">
                <a16:creationId xmlns:a16="http://schemas.microsoft.com/office/drawing/2014/main" id="{3FE58EDC-220D-EB13-8D54-E966C185004A}"/>
              </a:ext>
            </a:extLst>
          </p:cNvPr>
          <p:cNvSpPr/>
          <p:nvPr/>
        </p:nvSpPr>
        <p:spPr>
          <a:xfrm rot="5400000" flipV="1">
            <a:off x="8720878" y="460411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Right 36">
            <a:extLst>
              <a:ext uri="{FF2B5EF4-FFF2-40B4-BE49-F238E27FC236}">
                <a16:creationId xmlns:a16="http://schemas.microsoft.com/office/drawing/2014/main" id="{27AC4368-6327-D50B-1A3B-72E0309DF095}"/>
              </a:ext>
            </a:extLst>
          </p:cNvPr>
          <p:cNvSpPr/>
          <p:nvPr/>
        </p:nvSpPr>
        <p:spPr>
          <a:xfrm rot="5400000" flipV="1">
            <a:off x="7086255"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a:extLst>
              <a:ext uri="{FF2B5EF4-FFF2-40B4-BE49-F238E27FC236}">
                <a16:creationId xmlns:a16="http://schemas.microsoft.com/office/drawing/2014/main" id="{ED0761D1-3970-6F35-D61E-9D01787090C5}"/>
              </a:ext>
            </a:extLst>
          </p:cNvPr>
          <p:cNvSpPr/>
          <p:nvPr/>
        </p:nvSpPr>
        <p:spPr>
          <a:xfrm>
            <a:off x="476618" y="3742628"/>
            <a:ext cx="10698480" cy="274320"/>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AFD29150-533A-0751-410E-C280A9143838}"/>
              </a:ext>
            </a:extLst>
          </p:cNvPr>
          <p:cNvSpPr/>
          <p:nvPr/>
        </p:nvSpPr>
        <p:spPr>
          <a:xfrm>
            <a:off x="1117600" y="3116678"/>
            <a:ext cx="10076548" cy="593526"/>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5" name="Rectangle 4">
            <a:extLst>
              <a:ext uri="{FF2B5EF4-FFF2-40B4-BE49-F238E27FC236}">
                <a16:creationId xmlns:a16="http://schemas.microsoft.com/office/drawing/2014/main" id="{A22D4E5D-8219-492C-8DC8-7BE21CFB1E64}"/>
              </a:ext>
            </a:extLst>
          </p:cNvPr>
          <p:cNvSpPr/>
          <p:nvPr/>
        </p:nvSpPr>
        <p:spPr>
          <a:xfrm>
            <a:off x="1117600" y="4058068"/>
            <a:ext cx="10076548" cy="1645920"/>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6" name="Rectangle 5">
            <a:extLst>
              <a:ext uri="{FF2B5EF4-FFF2-40B4-BE49-F238E27FC236}">
                <a16:creationId xmlns:a16="http://schemas.microsoft.com/office/drawing/2014/main" id="{133DF35F-671C-D162-E2C6-D5DBEE1F14A2}"/>
              </a:ext>
            </a:extLst>
          </p:cNvPr>
          <p:cNvSpPr/>
          <p:nvPr/>
        </p:nvSpPr>
        <p:spPr>
          <a:xfrm>
            <a:off x="4036838" y="4223399"/>
            <a:ext cx="7316960" cy="121496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t"/>
          <a:lstStyle/>
          <a:p>
            <a:r>
              <a:rPr lang="en-ZA" sz="2000" b="1" dirty="0"/>
              <a:t>The  proportions of the different educator ranks in Gauteng</a:t>
            </a:r>
            <a:r>
              <a:rPr lang="en-ZA" sz="2000" dirty="0"/>
              <a:t> appear to be roughly in line with the national average in 2021, although proportion of principals is lower. The proportion of teachers has grown, while the proportion of senior educators has declined</a:t>
            </a:r>
          </a:p>
        </p:txBody>
      </p:sp>
      <p:sp>
        <p:nvSpPr>
          <p:cNvPr id="7" name="Oval 6">
            <a:extLst>
              <a:ext uri="{FF2B5EF4-FFF2-40B4-BE49-F238E27FC236}">
                <a16:creationId xmlns:a16="http://schemas.microsoft.com/office/drawing/2014/main" id="{2093A07D-1D03-3B4A-3AFA-B1CE6EA85B72}"/>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Tree>
    <p:extLst>
      <p:ext uri="{BB962C8B-B14F-4D97-AF65-F5344CB8AC3E}">
        <p14:creationId xmlns:p14="http://schemas.microsoft.com/office/powerpoint/2010/main" val="7564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DB71-52BE-FFE1-08F5-C2646187FA34}"/>
              </a:ext>
            </a:extLst>
          </p:cNvPr>
          <p:cNvSpPr>
            <a:spLocks noGrp="1"/>
          </p:cNvSpPr>
          <p:nvPr>
            <p:ph type="title"/>
          </p:nvPr>
        </p:nvSpPr>
        <p:spPr/>
        <p:txBody>
          <a:bodyPr/>
          <a:lstStyle/>
          <a:p>
            <a:r>
              <a:rPr lang="en-ZA" dirty="0"/>
              <a:t>Expected financial implications to 2030</a:t>
            </a:r>
          </a:p>
        </p:txBody>
      </p:sp>
      <p:sp>
        <p:nvSpPr>
          <p:cNvPr id="3" name="Text Placeholder 2">
            <a:extLst>
              <a:ext uri="{FF2B5EF4-FFF2-40B4-BE49-F238E27FC236}">
                <a16:creationId xmlns:a16="http://schemas.microsoft.com/office/drawing/2014/main" id="{4908852F-B01C-BC13-4890-0300B6A6E371}"/>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70495ECB-3BC4-1D30-DD88-EEEF94CE2F5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2557337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0B74-411E-0A2B-8FF8-1056E09D8A81}"/>
              </a:ext>
            </a:extLst>
          </p:cNvPr>
          <p:cNvSpPr>
            <a:spLocks noGrp="1"/>
          </p:cNvSpPr>
          <p:nvPr>
            <p:ph type="title"/>
          </p:nvPr>
        </p:nvSpPr>
        <p:spPr/>
        <p:txBody>
          <a:bodyPr/>
          <a:lstStyle/>
          <a:p>
            <a:r>
              <a:rPr lang="en-ZA" dirty="0"/>
              <a:t>Unit cost drivers</a:t>
            </a:r>
          </a:p>
        </p:txBody>
      </p:sp>
      <p:pic>
        <p:nvPicPr>
          <p:cNvPr id="4" name="Picture 3">
            <a:extLst>
              <a:ext uri="{FF2B5EF4-FFF2-40B4-BE49-F238E27FC236}">
                <a16:creationId xmlns:a16="http://schemas.microsoft.com/office/drawing/2014/main" id="{36BE69AF-ABDC-9E23-99BE-B8C6BEC5CCCD}"/>
              </a:ext>
            </a:extLst>
          </p:cNvPr>
          <p:cNvPicPr>
            <a:picLocks noChangeAspect="1"/>
          </p:cNvPicPr>
          <p:nvPr/>
        </p:nvPicPr>
        <p:blipFill>
          <a:blip r:embed="rId2"/>
          <a:stretch>
            <a:fillRect/>
          </a:stretch>
        </p:blipFill>
        <p:spPr>
          <a:xfrm>
            <a:off x="1684020" y="1848518"/>
            <a:ext cx="8823960" cy="4644357"/>
          </a:xfrm>
          <a:prstGeom prst="rect">
            <a:avLst/>
          </a:prstGeom>
        </p:spPr>
      </p:pic>
      <p:sp>
        <p:nvSpPr>
          <p:cNvPr id="3" name="Oval 2">
            <a:extLst>
              <a:ext uri="{FF2B5EF4-FFF2-40B4-BE49-F238E27FC236}">
                <a16:creationId xmlns:a16="http://schemas.microsoft.com/office/drawing/2014/main" id="{2AEB85E0-4B79-87D3-1098-25FEDA78E989}"/>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3013861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0B74-411E-0A2B-8FF8-1056E09D8A81}"/>
              </a:ext>
            </a:extLst>
          </p:cNvPr>
          <p:cNvSpPr>
            <a:spLocks noGrp="1"/>
          </p:cNvSpPr>
          <p:nvPr>
            <p:ph type="title"/>
          </p:nvPr>
        </p:nvSpPr>
        <p:spPr/>
        <p:txBody>
          <a:bodyPr/>
          <a:lstStyle/>
          <a:p>
            <a:r>
              <a:rPr lang="en-ZA" sz="5400" dirty="0"/>
              <a:t>Real and nominal costs</a:t>
            </a:r>
          </a:p>
        </p:txBody>
      </p:sp>
      <p:sp>
        <p:nvSpPr>
          <p:cNvPr id="3" name="Rectangle 2">
            <a:extLst>
              <a:ext uri="{FF2B5EF4-FFF2-40B4-BE49-F238E27FC236}">
                <a16:creationId xmlns:a16="http://schemas.microsoft.com/office/drawing/2014/main" id="{D1CE87D3-BA94-3D10-EEDF-2883CD7494A7}"/>
              </a:ext>
            </a:extLst>
          </p:cNvPr>
          <p:cNvSpPr/>
          <p:nvPr/>
        </p:nvSpPr>
        <p:spPr>
          <a:xfrm>
            <a:off x="548640" y="2316480"/>
            <a:ext cx="7025640" cy="3749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000" i="1" dirty="0"/>
              <a:t>A real increase in wages takes place when wages increase </a:t>
            </a:r>
            <a:r>
              <a:rPr lang="en-ZA" sz="4400" b="1" dirty="0"/>
              <a:t>above</a:t>
            </a:r>
            <a:r>
              <a:rPr lang="en-ZA" sz="4000" i="1" dirty="0"/>
              <a:t> the rate of inflation</a:t>
            </a:r>
          </a:p>
          <a:p>
            <a:pPr algn="ctr"/>
            <a:endParaRPr lang="en-ZA" sz="4000" i="1" dirty="0"/>
          </a:p>
          <a:p>
            <a:pPr algn="ctr"/>
            <a:r>
              <a:rPr lang="en-ZA" sz="4000" i="1" dirty="0"/>
              <a:t>Changes to real wages are an indicator of </a:t>
            </a:r>
            <a:r>
              <a:rPr lang="en-ZA" sz="4400" b="1" dirty="0"/>
              <a:t>purchasing power</a:t>
            </a:r>
            <a:endParaRPr lang="en-ZA" sz="4000" b="1" dirty="0"/>
          </a:p>
        </p:txBody>
      </p:sp>
      <p:sp>
        <p:nvSpPr>
          <p:cNvPr id="5" name="Rectangle 4">
            <a:extLst>
              <a:ext uri="{FF2B5EF4-FFF2-40B4-BE49-F238E27FC236}">
                <a16:creationId xmlns:a16="http://schemas.microsoft.com/office/drawing/2014/main" id="{97685830-4388-C5C6-0C3D-0A5E6B1D252A}"/>
              </a:ext>
            </a:extLst>
          </p:cNvPr>
          <p:cNvSpPr/>
          <p:nvPr/>
        </p:nvSpPr>
        <p:spPr>
          <a:xfrm>
            <a:off x="8793480" y="579126"/>
            <a:ext cx="3215640" cy="59588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r>
              <a:rPr lang="en-ZA" sz="3600" dirty="0">
                <a:solidFill>
                  <a:schemeClr val="tx1"/>
                </a:solidFill>
              </a:rPr>
              <a:t>Examples:</a:t>
            </a:r>
          </a:p>
          <a:p>
            <a:endParaRPr lang="en-ZA" sz="1200" dirty="0">
              <a:solidFill>
                <a:schemeClr val="tx1"/>
              </a:solidFill>
            </a:endParaRPr>
          </a:p>
          <a:p>
            <a:r>
              <a:rPr lang="en-ZA" sz="2600" dirty="0">
                <a:solidFill>
                  <a:schemeClr val="tx1"/>
                </a:solidFill>
              </a:rPr>
              <a:t>In 2022 CPI was </a:t>
            </a:r>
            <a:r>
              <a:rPr lang="en-ZA" sz="2600" b="1" dirty="0">
                <a:solidFill>
                  <a:schemeClr val="tx1"/>
                </a:solidFill>
              </a:rPr>
              <a:t>7.2%</a:t>
            </a:r>
          </a:p>
          <a:p>
            <a:endParaRPr lang="en-ZA" dirty="0">
              <a:solidFill>
                <a:schemeClr val="tx1"/>
              </a:solidFill>
            </a:endParaRPr>
          </a:p>
          <a:p>
            <a:r>
              <a:rPr lang="en-ZA" sz="2300" dirty="0">
                <a:solidFill>
                  <a:schemeClr val="tx1"/>
                </a:solidFill>
              </a:rPr>
              <a:t>If </a:t>
            </a:r>
            <a:r>
              <a:rPr lang="en-ZA" sz="2300" b="1" dirty="0">
                <a:solidFill>
                  <a:schemeClr val="tx1"/>
                </a:solidFill>
              </a:rPr>
              <a:t>nominal wages </a:t>
            </a:r>
            <a:r>
              <a:rPr lang="en-ZA" sz="2300" dirty="0">
                <a:solidFill>
                  <a:schemeClr val="tx1"/>
                </a:solidFill>
              </a:rPr>
              <a:t>increase by </a:t>
            </a:r>
            <a:r>
              <a:rPr lang="en-ZA" sz="2300" b="1" dirty="0">
                <a:solidFill>
                  <a:schemeClr val="tx1"/>
                </a:solidFill>
              </a:rPr>
              <a:t>7.2%</a:t>
            </a:r>
            <a:r>
              <a:rPr lang="en-ZA" sz="2300" dirty="0">
                <a:solidFill>
                  <a:schemeClr val="tx1"/>
                </a:solidFill>
              </a:rPr>
              <a:t>, then </a:t>
            </a:r>
            <a:r>
              <a:rPr lang="en-ZA" sz="2300" b="1" dirty="0">
                <a:solidFill>
                  <a:schemeClr val="tx1"/>
                </a:solidFill>
              </a:rPr>
              <a:t>real wages </a:t>
            </a:r>
            <a:r>
              <a:rPr lang="en-ZA" sz="2300" dirty="0">
                <a:solidFill>
                  <a:schemeClr val="tx1"/>
                </a:solidFill>
              </a:rPr>
              <a:t>increase by </a:t>
            </a:r>
            <a:r>
              <a:rPr lang="en-ZA" sz="2300" b="1" dirty="0">
                <a:solidFill>
                  <a:schemeClr val="tx1"/>
                </a:solidFill>
              </a:rPr>
              <a:t>0%</a:t>
            </a:r>
          </a:p>
          <a:p>
            <a:endParaRPr lang="en-ZA" sz="1400" dirty="0">
              <a:solidFill>
                <a:schemeClr val="tx1"/>
              </a:solidFill>
            </a:endParaRPr>
          </a:p>
          <a:p>
            <a:r>
              <a:rPr lang="en-ZA" sz="2300" dirty="0">
                <a:solidFill>
                  <a:schemeClr val="tx1"/>
                </a:solidFill>
              </a:rPr>
              <a:t>If </a:t>
            </a:r>
            <a:r>
              <a:rPr lang="en-ZA" sz="2300" b="1" dirty="0">
                <a:solidFill>
                  <a:schemeClr val="tx1"/>
                </a:solidFill>
              </a:rPr>
              <a:t>nominal wages </a:t>
            </a:r>
            <a:r>
              <a:rPr lang="en-ZA" sz="2300" dirty="0">
                <a:solidFill>
                  <a:schemeClr val="tx1"/>
                </a:solidFill>
              </a:rPr>
              <a:t>increase by </a:t>
            </a:r>
            <a:r>
              <a:rPr lang="en-ZA" sz="2300" b="1" dirty="0">
                <a:solidFill>
                  <a:schemeClr val="tx1"/>
                </a:solidFill>
              </a:rPr>
              <a:t>9%</a:t>
            </a:r>
            <a:r>
              <a:rPr lang="en-ZA" sz="2300" dirty="0">
                <a:solidFill>
                  <a:schemeClr val="tx1"/>
                </a:solidFill>
              </a:rPr>
              <a:t>, then </a:t>
            </a:r>
            <a:r>
              <a:rPr lang="en-ZA" sz="2300" b="1" dirty="0">
                <a:solidFill>
                  <a:schemeClr val="tx1"/>
                </a:solidFill>
              </a:rPr>
              <a:t>real wages </a:t>
            </a:r>
            <a:r>
              <a:rPr lang="en-ZA" sz="2300" dirty="0">
                <a:solidFill>
                  <a:schemeClr val="tx1"/>
                </a:solidFill>
              </a:rPr>
              <a:t>increase by </a:t>
            </a:r>
            <a:r>
              <a:rPr lang="en-ZA" sz="2300" b="1" dirty="0">
                <a:solidFill>
                  <a:schemeClr val="tx1"/>
                </a:solidFill>
              </a:rPr>
              <a:t>1.8%</a:t>
            </a:r>
          </a:p>
          <a:p>
            <a:endParaRPr lang="en-ZA" sz="1100" dirty="0">
              <a:solidFill>
                <a:schemeClr val="tx1"/>
              </a:solidFill>
            </a:endParaRPr>
          </a:p>
          <a:p>
            <a:r>
              <a:rPr lang="en-ZA" sz="2300" dirty="0">
                <a:solidFill>
                  <a:schemeClr val="tx1"/>
                </a:solidFill>
              </a:rPr>
              <a:t>If </a:t>
            </a:r>
            <a:r>
              <a:rPr lang="en-ZA" sz="2300" b="1" dirty="0">
                <a:solidFill>
                  <a:schemeClr val="tx1"/>
                </a:solidFill>
              </a:rPr>
              <a:t>nominal wages </a:t>
            </a:r>
            <a:r>
              <a:rPr lang="en-ZA" sz="2300" dirty="0">
                <a:solidFill>
                  <a:schemeClr val="tx1"/>
                </a:solidFill>
              </a:rPr>
              <a:t>increase by </a:t>
            </a:r>
            <a:r>
              <a:rPr lang="en-ZA" sz="2300" b="1" dirty="0">
                <a:solidFill>
                  <a:schemeClr val="tx1"/>
                </a:solidFill>
              </a:rPr>
              <a:t>5%,</a:t>
            </a:r>
            <a:r>
              <a:rPr lang="en-ZA" sz="2300" dirty="0">
                <a:solidFill>
                  <a:schemeClr val="tx1"/>
                </a:solidFill>
              </a:rPr>
              <a:t> then real wages </a:t>
            </a:r>
            <a:r>
              <a:rPr lang="en-ZA" sz="2300" b="1" u="sng" dirty="0">
                <a:solidFill>
                  <a:schemeClr val="tx1"/>
                </a:solidFill>
              </a:rPr>
              <a:t>decrease</a:t>
            </a:r>
            <a:r>
              <a:rPr lang="en-ZA" sz="2300" dirty="0">
                <a:solidFill>
                  <a:schemeClr val="tx1"/>
                </a:solidFill>
              </a:rPr>
              <a:t> by 2.2%</a:t>
            </a:r>
          </a:p>
          <a:p>
            <a:endParaRPr lang="en-ZA" sz="2800" dirty="0">
              <a:solidFill>
                <a:schemeClr val="tx1"/>
              </a:solidFill>
            </a:endParaRPr>
          </a:p>
          <a:p>
            <a:endParaRPr lang="en-ZA" sz="2800" dirty="0">
              <a:solidFill>
                <a:schemeClr val="tx1"/>
              </a:solidFill>
            </a:endParaRPr>
          </a:p>
          <a:p>
            <a:pPr marL="571500" indent="-571500">
              <a:buFont typeface="Arial" panose="020B0604020202020204" pitchFamily="34" charset="0"/>
              <a:buChar char="•"/>
            </a:pPr>
            <a:endParaRPr lang="en-ZA" sz="2800" dirty="0">
              <a:solidFill>
                <a:schemeClr val="tx1"/>
              </a:solidFill>
            </a:endParaRPr>
          </a:p>
          <a:p>
            <a:endParaRPr lang="en-ZA" sz="3600" dirty="0">
              <a:solidFill>
                <a:schemeClr val="tx1"/>
              </a:solidFill>
            </a:endParaRPr>
          </a:p>
        </p:txBody>
      </p:sp>
      <p:sp>
        <p:nvSpPr>
          <p:cNvPr id="6" name="Oval 5">
            <a:extLst>
              <a:ext uri="{FF2B5EF4-FFF2-40B4-BE49-F238E27FC236}">
                <a16:creationId xmlns:a16="http://schemas.microsoft.com/office/drawing/2014/main" id="{A848E377-66A0-A24E-770A-668529B26D5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3501005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Projected unit costs trends| All educators</a:t>
            </a:r>
          </a:p>
        </p:txBody>
      </p:sp>
      <p:sp>
        <p:nvSpPr>
          <p:cNvPr id="11" name="TextBox 10">
            <a:extLst>
              <a:ext uri="{FF2B5EF4-FFF2-40B4-BE49-F238E27FC236}">
                <a16:creationId xmlns:a16="http://schemas.microsoft.com/office/drawing/2014/main" id="{BA49C823-4896-C6C0-7A72-F472390CF459}"/>
              </a:ext>
            </a:extLst>
          </p:cNvPr>
          <p:cNvSpPr txBox="1"/>
          <p:nvPr/>
        </p:nvSpPr>
        <p:spPr>
          <a:xfrm>
            <a:off x="2084070" y="6283782"/>
            <a:ext cx="9784080" cy="415498"/>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a:t>
            </a:r>
            <a:endParaRPr lang="en-ZA" sz="1050" dirty="0"/>
          </a:p>
        </p:txBody>
      </p:sp>
      <p:graphicFrame>
        <p:nvGraphicFramePr>
          <p:cNvPr id="15" name="Chart 14">
            <a:extLst>
              <a:ext uri="{FF2B5EF4-FFF2-40B4-BE49-F238E27FC236}">
                <a16:creationId xmlns:a16="http://schemas.microsoft.com/office/drawing/2014/main" id="{0196C8E4-8725-4483-ABE2-55EB1D4B43D2}"/>
              </a:ext>
            </a:extLst>
          </p:cNvPr>
          <p:cNvGraphicFramePr>
            <a:graphicFrameLocks/>
          </p:cNvGraphicFramePr>
          <p:nvPr>
            <p:extLst>
              <p:ext uri="{D42A27DB-BD31-4B8C-83A1-F6EECF244321}">
                <p14:modId xmlns:p14="http://schemas.microsoft.com/office/powerpoint/2010/main" val="452461642"/>
              </p:ext>
            </p:extLst>
          </p:nvPr>
        </p:nvGraphicFramePr>
        <p:xfrm>
          <a:off x="498621" y="2135288"/>
          <a:ext cx="10855179" cy="3573063"/>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Rounded Corners 15">
            <a:extLst>
              <a:ext uri="{FF2B5EF4-FFF2-40B4-BE49-F238E27FC236}">
                <a16:creationId xmlns:a16="http://schemas.microsoft.com/office/drawing/2014/main" id="{B9FB9449-5E2F-5C08-3BC9-AF6F96D4A9B6}"/>
              </a:ext>
            </a:extLst>
          </p:cNvPr>
          <p:cNvSpPr/>
          <p:nvPr/>
        </p:nvSpPr>
        <p:spPr>
          <a:xfrm>
            <a:off x="325901" y="5421923"/>
            <a:ext cx="1472419" cy="576775"/>
          </a:xfrm>
          <a:prstGeom prst="roundRect">
            <a:avLst/>
          </a:prstGeom>
          <a:solidFill>
            <a:schemeClr val="tx1">
              <a:lumMod val="75000"/>
              <a:lumOff val="2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18" name="Rectangle: Rounded Corners 17">
            <a:extLst>
              <a:ext uri="{FF2B5EF4-FFF2-40B4-BE49-F238E27FC236}">
                <a16:creationId xmlns:a16="http://schemas.microsoft.com/office/drawing/2014/main" id="{A1D489B8-1F5A-BA68-5967-777AB0F33DA8}"/>
              </a:ext>
            </a:extLst>
          </p:cNvPr>
          <p:cNvSpPr/>
          <p:nvPr/>
        </p:nvSpPr>
        <p:spPr>
          <a:xfrm>
            <a:off x="10291396" y="1312089"/>
            <a:ext cx="1576754" cy="681000"/>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3" name="Oval 2">
            <a:extLst>
              <a:ext uri="{FF2B5EF4-FFF2-40B4-BE49-F238E27FC236}">
                <a16:creationId xmlns:a16="http://schemas.microsoft.com/office/drawing/2014/main" id="{AA1D80DB-3AA6-3462-7B4A-7C3537053240}"/>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1857539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Projected unit costs trends| All educators</a:t>
            </a:r>
          </a:p>
        </p:txBody>
      </p:sp>
      <p:graphicFrame>
        <p:nvGraphicFramePr>
          <p:cNvPr id="9" name="Chart 8">
            <a:extLst>
              <a:ext uri="{FF2B5EF4-FFF2-40B4-BE49-F238E27FC236}">
                <a16:creationId xmlns:a16="http://schemas.microsoft.com/office/drawing/2014/main" id="{A608E069-943A-433B-5679-F89DCC4888DA}"/>
              </a:ext>
            </a:extLst>
          </p:cNvPr>
          <p:cNvGraphicFramePr>
            <a:graphicFrameLocks/>
          </p:cNvGraphicFramePr>
          <p:nvPr>
            <p:extLst>
              <p:ext uri="{D42A27DB-BD31-4B8C-83A1-F6EECF244321}">
                <p14:modId xmlns:p14="http://schemas.microsoft.com/office/powerpoint/2010/main" val="1077956632"/>
              </p:ext>
            </p:extLst>
          </p:nvPr>
        </p:nvGraphicFramePr>
        <p:xfrm>
          <a:off x="498621" y="2137483"/>
          <a:ext cx="10855179" cy="357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912BC9A3-24FE-C4FA-16F6-E17679A1C0CF}"/>
              </a:ext>
            </a:extLst>
          </p:cNvPr>
          <p:cNvSpPr/>
          <p:nvPr/>
        </p:nvSpPr>
        <p:spPr>
          <a:xfrm>
            <a:off x="325901" y="5421923"/>
            <a:ext cx="1472419" cy="576775"/>
          </a:xfrm>
          <a:prstGeom prst="roundRect">
            <a:avLst/>
          </a:prstGeom>
          <a:solidFill>
            <a:schemeClr val="tx1">
              <a:lumMod val="75000"/>
              <a:lumOff val="2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5" name="Rectangle: Rounded Corners 4">
            <a:extLst>
              <a:ext uri="{FF2B5EF4-FFF2-40B4-BE49-F238E27FC236}">
                <a16:creationId xmlns:a16="http://schemas.microsoft.com/office/drawing/2014/main" id="{B9C8385E-D7D3-F053-48BF-4E2F6BC2A5CA}"/>
              </a:ext>
            </a:extLst>
          </p:cNvPr>
          <p:cNvSpPr/>
          <p:nvPr/>
        </p:nvSpPr>
        <p:spPr>
          <a:xfrm>
            <a:off x="273733" y="5998698"/>
            <a:ext cx="1524587" cy="737381"/>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GP growth adjusted</a:t>
            </a:r>
          </a:p>
        </p:txBody>
      </p:sp>
      <p:sp>
        <p:nvSpPr>
          <p:cNvPr id="6" name="TextBox 5">
            <a:extLst>
              <a:ext uri="{FF2B5EF4-FFF2-40B4-BE49-F238E27FC236}">
                <a16:creationId xmlns:a16="http://schemas.microsoft.com/office/drawing/2014/main" id="{AED85439-6C66-40F5-F523-7C69EA602FC3}"/>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lang="en-ZA" sz="1050" dirty="0"/>
          </a:p>
        </p:txBody>
      </p:sp>
      <p:sp>
        <p:nvSpPr>
          <p:cNvPr id="10" name="Rectangle: Rounded Corners 9">
            <a:extLst>
              <a:ext uri="{FF2B5EF4-FFF2-40B4-BE49-F238E27FC236}">
                <a16:creationId xmlns:a16="http://schemas.microsoft.com/office/drawing/2014/main" id="{BC81729D-CCC2-CA6E-ED1D-70B86D39D121}"/>
              </a:ext>
            </a:extLst>
          </p:cNvPr>
          <p:cNvSpPr/>
          <p:nvPr/>
        </p:nvSpPr>
        <p:spPr>
          <a:xfrm>
            <a:off x="10291396" y="1312089"/>
            <a:ext cx="1576754" cy="681000"/>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4" name="Rectangle: Rounded Corners 3">
            <a:extLst>
              <a:ext uri="{FF2B5EF4-FFF2-40B4-BE49-F238E27FC236}">
                <a16:creationId xmlns:a16="http://schemas.microsoft.com/office/drawing/2014/main" id="{00318C46-3BD0-E211-1F11-29B805C601DA}"/>
              </a:ext>
            </a:extLst>
          </p:cNvPr>
          <p:cNvSpPr/>
          <p:nvPr/>
        </p:nvSpPr>
        <p:spPr>
          <a:xfrm>
            <a:off x="1971040" y="5631072"/>
            <a:ext cx="7562576" cy="577081"/>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ZA" sz="2000" b="1" dirty="0"/>
              <a:t>Adjusted the expected growth in educator numbers</a:t>
            </a:r>
          </a:p>
          <a:p>
            <a:pPr marL="342900" indent="-342900">
              <a:buFont typeface="Arial" panose="020B0604020202020204" pitchFamily="34" charset="0"/>
              <a:buChar char="•"/>
            </a:pPr>
            <a:r>
              <a:rPr lang="en-ZA" sz="2000" dirty="0">
                <a:sym typeface="Wingdings" panose="05000000000000000000" pitchFamily="2" charset="2"/>
              </a:rPr>
              <a:t>Assume 20% growth in educators from 2021 to 2030 in GP</a:t>
            </a:r>
            <a:endParaRPr lang="en-ZA" sz="2000" dirty="0"/>
          </a:p>
        </p:txBody>
      </p:sp>
      <p:sp>
        <p:nvSpPr>
          <p:cNvPr id="7" name="Rectangle 6">
            <a:extLst>
              <a:ext uri="{FF2B5EF4-FFF2-40B4-BE49-F238E27FC236}">
                <a16:creationId xmlns:a16="http://schemas.microsoft.com/office/drawing/2014/main" id="{863546B7-A308-594E-6405-26D0065F7A58}"/>
              </a:ext>
            </a:extLst>
          </p:cNvPr>
          <p:cNvSpPr/>
          <p:nvPr/>
        </p:nvSpPr>
        <p:spPr>
          <a:xfrm>
            <a:off x="7282515" y="3703982"/>
            <a:ext cx="3797258" cy="98320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lumMod val="75000"/>
                    <a:lumOff val="25000"/>
                  </a:schemeClr>
                </a:solidFill>
              </a:rPr>
              <a:t>A slight increase in the real unit cost of educators is expected in the GP (~1%) from 2022 to 2030 </a:t>
            </a:r>
          </a:p>
        </p:txBody>
      </p:sp>
      <p:sp>
        <p:nvSpPr>
          <p:cNvPr id="8" name="Oval 7">
            <a:extLst>
              <a:ext uri="{FF2B5EF4-FFF2-40B4-BE49-F238E27FC236}">
                <a16:creationId xmlns:a16="http://schemas.microsoft.com/office/drawing/2014/main" id="{323F8062-588D-1CCE-F95D-519E29580242}"/>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11159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Indexed unit costs trends| All educators</a:t>
            </a:r>
          </a:p>
        </p:txBody>
      </p:sp>
      <p:sp>
        <p:nvSpPr>
          <p:cNvPr id="5" name="Rectangle 4">
            <a:extLst>
              <a:ext uri="{FF2B5EF4-FFF2-40B4-BE49-F238E27FC236}">
                <a16:creationId xmlns:a16="http://schemas.microsoft.com/office/drawing/2014/main" id="{09C0976E-9194-B6F0-A1AD-28FA9224C3D0}"/>
              </a:ext>
            </a:extLst>
          </p:cNvPr>
          <p:cNvSpPr/>
          <p:nvPr/>
        </p:nvSpPr>
        <p:spPr>
          <a:xfrm rot="16200000">
            <a:off x="-742043" y="3575050"/>
            <a:ext cx="3160487" cy="55698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000" dirty="0">
                <a:solidFill>
                  <a:schemeClr val="tx1">
                    <a:lumMod val="65000"/>
                    <a:lumOff val="35000"/>
                  </a:schemeClr>
                </a:solidFill>
              </a:rPr>
              <a:t>Educator unit cost </a:t>
            </a:r>
          </a:p>
          <a:p>
            <a:pPr algn="ctr"/>
            <a:r>
              <a:rPr lang="en-ZA" sz="2000" dirty="0">
                <a:solidFill>
                  <a:schemeClr val="tx1">
                    <a:lumMod val="65000"/>
                    <a:lumOff val="35000"/>
                  </a:schemeClr>
                </a:solidFill>
              </a:rPr>
              <a:t>(Index in 2022 = 100%)</a:t>
            </a:r>
          </a:p>
        </p:txBody>
      </p:sp>
      <p:graphicFrame>
        <p:nvGraphicFramePr>
          <p:cNvPr id="11" name="Chart 10">
            <a:extLst>
              <a:ext uri="{FF2B5EF4-FFF2-40B4-BE49-F238E27FC236}">
                <a16:creationId xmlns:a16="http://schemas.microsoft.com/office/drawing/2014/main" id="{C6A3EF26-98F0-693D-9802-E6B8F0F64DFE}"/>
              </a:ext>
            </a:extLst>
          </p:cNvPr>
          <p:cNvGraphicFramePr>
            <a:graphicFrameLocks/>
          </p:cNvGraphicFramePr>
          <p:nvPr>
            <p:extLst>
              <p:ext uri="{D42A27DB-BD31-4B8C-83A1-F6EECF244321}">
                <p14:modId xmlns:p14="http://schemas.microsoft.com/office/powerpoint/2010/main" val="967255516"/>
              </p:ext>
            </p:extLst>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0C089950-12AD-944E-C088-9B24EF9364E5}"/>
              </a:ext>
            </a:extLst>
          </p:cNvPr>
          <p:cNvSpPr/>
          <p:nvPr/>
        </p:nvSpPr>
        <p:spPr>
          <a:xfrm>
            <a:off x="10795726" y="2836095"/>
            <a:ext cx="1030514" cy="5569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b="1" dirty="0"/>
              <a:t>GP</a:t>
            </a:r>
            <a:r>
              <a:rPr lang="en-ZA" dirty="0"/>
              <a:t>: 1% increase</a:t>
            </a:r>
          </a:p>
        </p:txBody>
      </p:sp>
      <p:sp>
        <p:nvSpPr>
          <p:cNvPr id="16" name="Rectangle 15">
            <a:extLst>
              <a:ext uri="{FF2B5EF4-FFF2-40B4-BE49-F238E27FC236}">
                <a16:creationId xmlns:a16="http://schemas.microsoft.com/office/drawing/2014/main" id="{276FCAB9-263B-0E74-FE02-6FCCB9222193}"/>
              </a:ext>
            </a:extLst>
          </p:cNvPr>
          <p:cNvSpPr/>
          <p:nvPr/>
        </p:nvSpPr>
        <p:spPr>
          <a:xfrm>
            <a:off x="10794107" y="3853543"/>
            <a:ext cx="1236617" cy="5569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b="1" dirty="0">
                <a:solidFill>
                  <a:srgbClr val="DEA900"/>
                </a:solidFill>
              </a:rPr>
              <a:t>LP</a:t>
            </a:r>
            <a:r>
              <a:rPr lang="en-ZA" dirty="0">
                <a:solidFill>
                  <a:srgbClr val="DEA900"/>
                </a:solidFill>
              </a:rPr>
              <a:t>: ~1.5% decrease</a:t>
            </a:r>
          </a:p>
        </p:txBody>
      </p:sp>
      <p:sp>
        <p:nvSpPr>
          <p:cNvPr id="4" name="TextBox 3">
            <a:extLst>
              <a:ext uri="{FF2B5EF4-FFF2-40B4-BE49-F238E27FC236}">
                <a16:creationId xmlns:a16="http://schemas.microsoft.com/office/drawing/2014/main" id="{B3E509FD-D553-911B-6909-62C5607136CE}"/>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lang="en-ZA" sz="1050" dirty="0"/>
          </a:p>
        </p:txBody>
      </p:sp>
      <p:sp>
        <p:nvSpPr>
          <p:cNvPr id="6" name="Rectangle: Rounded Corners 5">
            <a:extLst>
              <a:ext uri="{FF2B5EF4-FFF2-40B4-BE49-F238E27FC236}">
                <a16:creationId xmlns:a16="http://schemas.microsoft.com/office/drawing/2014/main" id="{6B0F69B6-179F-E560-569C-2F1287B0D144}"/>
              </a:ext>
            </a:extLst>
          </p:cNvPr>
          <p:cNvSpPr/>
          <p:nvPr/>
        </p:nvSpPr>
        <p:spPr>
          <a:xfrm>
            <a:off x="325901" y="5421923"/>
            <a:ext cx="1472419" cy="576775"/>
          </a:xfrm>
          <a:prstGeom prst="roundRect">
            <a:avLst/>
          </a:prstGeom>
          <a:solidFill>
            <a:schemeClr val="tx1">
              <a:lumMod val="75000"/>
              <a:lumOff val="2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sp>
        <p:nvSpPr>
          <p:cNvPr id="12" name="Rectangle: Rounded Corners 11">
            <a:extLst>
              <a:ext uri="{FF2B5EF4-FFF2-40B4-BE49-F238E27FC236}">
                <a16:creationId xmlns:a16="http://schemas.microsoft.com/office/drawing/2014/main" id="{99F28036-D493-A2A1-5FC1-A991B6C50A99}"/>
              </a:ext>
            </a:extLst>
          </p:cNvPr>
          <p:cNvSpPr/>
          <p:nvPr/>
        </p:nvSpPr>
        <p:spPr>
          <a:xfrm>
            <a:off x="10291396" y="1312089"/>
            <a:ext cx="1576754" cy="681000"/>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7" name="Rectangle: Rounded Corners 6">
            <a:extLst>
              <a:ext uri="{FF2B5EF4-FFF2-40B4-BE49-F238E27FC236}">
                <a16:creationId xmlns:a16="http://schemas.microsoft.com/office/drawing/2014/main" id="{3A3BF221-EF38-CBBF-829F-D4811E1DE57C}"/>
              </a:ext>
            </a:extLst>
          </p:cNvPr>
          <p:cNvSpPr/>
          <p:nvPr/>
        </p:nvSpPr>
        <p:spPr>
          <a:xfrm>
            <a:off x="273733" y="5998698"/>
            <a:ext cx="1524587" cy="737381"/>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WC growth adjusted</a:t>
            </a:r>
          </a:p>
        </p:txBody>
      </p:sp>
      <p:sp>
        <p:nvSpPr>
          <p:cNvPr id="8" name="Oval 7">
            <a:extLst>
              <a:ext uri="{FF2B5EF4-FFF2-40B4-BE49-F238E27FC236}">
                <a16:creationId xmlns:a16="http://schemas.microsoft.com/office/drawing/2014/main" id="{76586245-A020-CD7E-864F-F0FD403566E9}"/>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4134436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Projected unit costs trends| All educators</a:t>
            </a:r>
          </a:p>
        </p:txBody>
      </p:sp>
      <p:cxnSp>
        <p:nvCxnSpPr>
          <p:cNvPr id="6" name="Straight Connector 5">
            <a:extLst>
              <a:ext uri="{FF2B5EF4-FFF2-40B4-BE49-F238E27FC236}">
                <a16:creationId xmlns:a16="http://schemas.microsoft.com/office/drawing/2014/main" id="{5528D87C-5BDB-BDC7-BBA5-5DD4E0A86939}"/>
              </a:ext>
            </a:extLst>
          </p:cNvPr>
          <p:cNvCxnSpPr>
            <a:cxnSpLocks/>
          </p:cNvCxnSpPr>
          <p:nvPr/>
        </p:nvCxnSpPr>
        <p:spPr>
          <a:xfrm>
            <a:off x="6629401" y="2598057"/>
            <a:ext cx="4724398"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grpSp>
        <p:nvGrpSpPr>
          <p:cNvPr id="16" name="Group 15">
            <a:extLst>
              <a:ext uri="{FF2B5EF4-FFF2-40B4-BE49-F238E27FC236}">
                <a16:creationId xmlns:a16="http://schemas.microsoft.com/office/drawing/2014/main" id="{5960504D-6AD5-FD52-04C9-E4CE6FC29BBA}"/>
              </a:ext>
            </a:extLst>
          </p:cNvPr>
          <p:cNvGrpSpPr/>
          <p:nvPr/>
        </p:nvGrpSpPr>
        <p:grpSpPr>
          <a:xfrm>
            <a:off x="1009650" y="1676482"/>
            <a:ext cx="4857750" cy="921575"/>
            <a:chOff x="1009650" y="1676482"/>
            <a:chExt cx="4557159" cy="921575"/>
          </a:xfrm>
        </p:grpSpPr>
        <p:cxnSp>
          <p:nvCxnSpPr>
            <p:cNvPr id="5" name="Straight Connector 4">
              <a:extLst>
                <a:ext uri="{FF2B5EF4-FFF2-40B4-BE49-F238E27FC236}">
                  <a16:creationId xmlns:a16="http://schemas.microsoft.com/office/drawing/2014/main" id="{9D17B27D-012D-CD51-59FB-B3D654C792DF}"/>
                </a:ext>
              </a:extLst>
            </p:cNvPr>
            <p:cNvCxnSpPr/>
            <p:nvPr/>
          </p:nvCxnSpPr>
          <p:spPr>
            <a:xfrm>
              <a:off x="1009650" y="2598057"/>
              <a:ext cx="4557159" cy="0"/>
            </a:xfrm>
            <a:prstGeom prst="line">
              <a:avLst/>
            </a:prstGeom>
            <a:ln w="28575">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9F39108B-58DA-BE98-DBDA-BF0C2464AAD2}"/>
                </a:ext>
              </a:extLst>
            </p:cNvPr>
            <p:cNvSpPr/>
            <p:nvPr/>
          </p:nvSpPr>
          <p:spPr>
            <a:xfrm>
              <a:off x="1009650" y="1676482"/>
              <a:ext cx="4557159"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Teachers</a:t>
              </a:r>
            </a:p>
            <a:p>
              <a:pPr algn="ctr"/>
              <a:r>
                <a:rPr lang="en-ZA" sz="2000" dirty="0">
                  <a:solidFill>
                    <a:schemeClr val="accent3">
                      <a:lumMod val="75000"/>
                    </a:schemeClr>
                  </a:solidFill>
                  <a:latin typeface="Cambria" panose="02040503050406030204" pitchFamily="18" charset="0"/>
                  <a:ea typeface="Cambria" panose="02040503050406030204" pitchFamily="18" charset="0"/>
                </a:rPr>
                <a:t>(School based teachers)</a:t>
              </a:r>
              <a:endParaRPr lang="en-ZA" sz="4000" dirty="0">
                <a:solidFill>
                  <a:schemeClr val="accent3">
                    <a:lumMod val="75000"/>
                  </a:schemeClr>
                </a:solidFill>
                <a:latin typeface="Cambria" panose="02040503050406030204" pitchFamily="18" charset="0"/>
                <a:ea typeface="Cambria" panose="02040503050406030204" pitchFamily="18" charset="0"/>
              </a:endParaRPr>
            </a:p>
          </p:txBody>
        </p:sp>
      </p:grpSp>
      <p:sp>
        <p:nvSpPr>
          <p:cNvPr id="8" name="Rectangle 7">
            <a:extLst>
              <a:ext uri="{FF2B5EF4-FFF2-40B4-BE49-F238E27FC236}">
                <a16:creationId xmlns:a16="http://schemas.microsoft.com/office/drawing/2014/main" id="{57242F53-8174-46AC-07A4-53FC98979690}"/>
              </a:ext>
            </a:extLst>
          </p:cNvPr>
          <p:cNvSpPr/>
          <p:nvPr/>
        </p:nvSpPr>
        <p:spPr>
          <a:xfrm>
            <a:off x="6629400" y="1690688"/>
            <a:ext cx="4724398" cy="9215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n-ZA" sz="3200" dirty="0">
                <a:solidFill>
                  <a:schemeClr val="accent3">
                    <a:lumMod val="75000"/>
                  </a:schemeClr>
                </a:solidFill>
                <a:latin typeface="Cambria" panose="02040503050406030204" pitchFamily="18" charset="0"/>
                <a:ea typeface="Cambria" panose="02040503050406030204" pitchFamily="18" charset="0"/>
              </a:rPr>
              <a:t>Senior educators</a:t>
            </a:r>
          </a:p>
          <a:p>
            <a:pPr algn="ctr"/>
            <a:r>
              <a:rPr lang="en-ZA" sz="2000" dirty="0">
                <a:solidFill>
                  <a:schemeClr val="accent3">
                    <a:lumMod val="75000"/>
                  </a:schemeClr>
                </a:solidFill>
                <a:latin typeface="Cambria" panose="02040503050406030204" pitchFamily="18" charset="0"/>
                <a:ea typeface="Cambria" panose="02040503050406030204" pitchFamily="18" charset="0"/>
              </a:rPr>
              <a:t>(HODs, Deputy’s, Principals &amp; Other)</a:t>
            </a:r>
            <a:endParaRPr lang="en-ZA" sz="2800" dirty="0">
              <a:solidFill>
                <a:schemeClr val="accent3">
                  <a:lumMod val="75000"/>
                </a:schemeClr>
              </a:solidFill>
              <a:latin typeface="Cambria" panose="02040503050406030204" pitchFamily="18" charset="0"/>
              <a:ea typeface="Cambria" panose="02040503050406030204" pitchFamily="18" charset="0"/>
            </a:endParaRPr>
          </a:p>
        </p:txBody>
      </p:sp>
      <p:graphicFrame>
        <p:nvGraphicFramePr>
          <p:cNvPr id="9" name="Chart 8">
            <a:extLst>
              <a:ext uri="{FF2B5EF4-FFF2-40B4-BE49-F238E27FC236}">
                <a16:creationId xmlns:a16="http://schemas.microsoft.com/office/drawing/2014/main" id="{45365360-6C64-F7CC-949F-8F1D9B12135D}"/>
              </a:ext>
            </a:extLst>
          </p:cNvPr>
          <p:cNvGraphicFramePr>
            <a:graphicFrameLocks/>
          </p:cNvGraphicFramePr>
          <p:nvPr>
            <p:extLst>
              <p:ext uri="{D42A27DB-BD31-4B8C-83A1-F6EECF244321}">
                <p14:modId xmlns:p14="http://schemas.microsoft.com/office/powerpoint/2010/main" val="2133552402"/>
              </p:ext>
            </p:extLst>
          </p:nvPr>
        </p:nvGraphicFramePr>
        <p:xfrm>
          <a:off x="1009650" y="2620291"/>
          <a:ext cx="5086350" cy="3539501"/>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5F436AB6-E0E0-847A-ED3B-A908FD6B3F7D}"/>
              </a:ext>
            </a:extLst>
          </p:cNvPr>
          <p:cNvSpPr/>
          <p:nvPr/>
        </p:nvSpPr>
        <p:spPr>
          <a:xfrm rot="16200000">
            <a:off x="-1005475" y="3642722"/>
            <a:ext cx="3392072" cy="52387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0">
              <a:defRPr sz="1800" b="0" i="0" u="none" strike="noStrike" kern="1200" baseline="0">
                <a:solidFill>
                  <a:prstClr val="black">
                    <a:lumMod val="65000"/>
                    <a:lumOff val="35000"/>
                  </a:prstClr>
                </a:solidFill>
                <a:latin typeface="+mn-lt"/>
                <a:ea typeface="+mn-ea"/>
                <a:cs typeface="+mn-cs"/>
              </a:defRPr>
            </a:pPr>
            <a:r>
              <a:rPr lang="en-ZA" sz="1800" b="0" i="0" baseline="0">
                <a:effectLst/>
              </a:rPr>
              <a:t>Average annual unit cost </a:t>
            </a:r>
            <a:endParaRPr lang="en-ZA">
              <a:effectLst/>
            </a:endParaRPr>
          </a:p>
          <a:p>
            <a:pPr algn="ctr" rtl="0">
              <a:defRPr sz="1800" b="0" i="0" u="none" strike="noStrike" kern="1200" baseline="0">
                <a:solidFill>
                  <a:prstClr val="black">
                    <a:lumMod val="65000"/>
                    <a:lumOff val="35000"/>
                  </a:prstClr>
                </a:solidFill>
                <a:latin typeface="+mn-lt"/>
                <a:ea typeface="+mn-ea"/>
                <a:cs typeface="+mn-cs"/>
              </a:defRPr>
            </a:pPr>
            <a:r>
              <a:rPr lang="en-ZA" sz="1800" b="0" i="0" baseline="0">
                <a:effectLst/>
              </a:rPr>
              <a:t>(In 2021 Rands)</a:t>
            </a:r>
            <a:endParaRPr lang="en-ZA" dirty="0">
              <a:effectLst/>
            </a:endParaRPr>
          </a:p>
        </p:txBody>
      </p:sp>
      <p:graphicFrame>
        <p:nvGraphicFramePr>
          <p:cNvPr id="19" name="Chart 18">
            <a:extLst>
              <a:ext uri="{FF2B5EF4-FFF2-40B4-BE49-F238E27FC236}">
                <a16:creationId xmlns:a16="http://schemas.microsoft.com/office/drawing/2014/main" id="{73E4C1CB-1BE8-FA31-EAE0-B12DADF353E6}"/>
              </a:ext>
            </a:extLst>
          </p:cNvPr>
          <p:cNvGraphicFramePr>
            <a:graphicFrameLocks/>
          </p:cNvGraphicFramePr>
          <p:nvPr>
            <p:extLst>
              <p:ext uri="{D42A27DB-BD31-4B8C-83A1-F6EECF244321}">
                <p14:modId xmlns:p14="http://schemas.microsoft.com/office/powerpoint/2010/main" val="4222327382"/>
              </p:ext>
            </p:extLst>
          </p:nvPr>
        </p:nvGraphicFramePr>
        <p:xfrm>
          <a:off x="6267448" y="2620291"/>
          <a:ext cx="5086350" cy="353950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BA7BA3C-71BE-4B23-7F15-27B64BC3D0AE}"/>
              </a:ext>
            </a:extLst>
          </p:cNvPr>
          <p:cNvSpPr txBox="1"/>
          <p:nvPr/>
        </p:nvSpPr>
        <p:spPr>
          <a:xfrm>
            <a:off x="2084070" y="6283782"/>
            <a:ext cx="9784080" cy="577081"/>
          </a:xfrm>
          <a:prstGeom prst="rect">
            <a:avLst/>
          </a:prstGeom>
          <a:noFill/>
        </p:spPr>
        <p:txBody>
          <a:bodyPr wrap="square">
            <a:spAutoFit/>
          </a:bodyPr>
          <a:lstStyle/>
          <a:p>
            <a:r>
              <a:rPr lang="en-ZA" sz="1050" dirty="0">
                <a:effectLst/>
                <a:ea typeface="Calibri" panose="020F0502020204030204" pitchFamily="34" charset="0"/>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lang="en-ZA" sz="1050" dirty="0"/>
          </a:p>
        </p:txBody>
      </p:sp>
      <p:sp>
        <p:nvSpPr>
          <p:cNvPr id="21" name="Rectangle: Rounded Corners 20">
            <a:extLst>
              <a:ext uri="{FF2B5EF4-FFF2-40B4-BE49-F238E27FC236}">
                <a16:creationId xmlns:a16="http://schemas.microsoft.com/office/drawing/2014/main" id="{656743D6-973C-E22E-2E1D-FBBBA88BC309}"/>
              </a:ext>
            </a:extLst>
          </p:cNvPr>
          <p:cNvSpPr/>
          <p:nvPr/>
        </p:nvSpPr>
        <p:spPr>
          <a:xfrm>
            <a:off x="325901" y="5421923"/>
            <a:ext cx="1472419" cy="576775"/>
          </a:xfrm>
          <a:prstGeom prst="roundRect">
            <a:avLst/>
          </a:prstGeom>
          <a:solidFill>
            <a:schemeClr val="tx1">
              <a:lumMod val="75000"/>
              <a:lumOff val="25000"/>
              <a:alpha val="69804"/>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Note: Scale not from zero</a:t>
            </a:r>
          </a:p>
        </p:txBody>
      </p:sp>
      <p:cxnSp>
        <p:nvCxnSpPr>
          <p:cNvPr id="24" name="Straight Connector 23">
            <a:extLst>
              <a:ext uri="{FF2B5EF4-FFF2-40B4-BE49-F238E27FC236}">
                <a16:creationId xmlns:a16="http://schemas.microsoft.com/office/drawing/2014/main" id="{FE2B3094-AA1A-99AF-4AAD-233F36FB541F}"/>
              </a:ext>
            </a:extLst>
          </p:cNvPr>
          <p:cNvCxnSpPr>
            <a:cxnSpLocks/>
          </p:cNvCxnSpPr>
          <p:nvPr/>
        </p:nvCxnSpPr>
        <p:spPr>
          <a:xfrm>
            <a:off x="7505700" y="3320662"/>
            <a:ext cx="3448050"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27421F-E5CE-1B35-EEDC-562265EE4B62}"/>
              </a:ext>
            </a:extLst>
          </p:cNvPr>
          <p:cNvCxnSpPr>
            <a:cxnSpLocks/>
          </p:cNvCxnSpPr>
          <p:nvPr/>
        </p:nvCxnSpPr>
        <p:spPr>
          <a:xfrm>
            <a:off x="10953746" y="3288505"/>
            <a:ext cx="0" cy="457200"/>
          </a:xfrm>
          <a:prstGeom prst="line">
            <a:avLst/>
          </a:prstGeom>
          <a:ln w="12700">
            <a:solidFill>
              <a:schemeClr val="tx1">
                <a:lumMod val="65000"/>
                <a:lumOff val="3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28B3212-10C1-76AA-6A1C-FC75AF989DE4}"/>
              </a:ext>
            </a:extLst>
          </p:cNvPr>
          <p:cNvSpPr/>
          <p:nvPr/>
        </p:nvSpPr>
        <p:spPr>
          <a:xfrm>
            <a:off x="10496547" y="3089955"/>
            <a:ext cx="914399" cy="401496"/>
          </a:xfrm>
          <a:prstGeom prst="ellipse">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ZA" dirty="0"/>
              <a:t>-3%</a:t>
            </a:r>
          </a:p>
        </p:txBody>
      </p:sp>
      <p:cxnSp>
        <p:nvCxnSpPr>
          <p:cNvPr id="30" name="Straight Connector 29">
            <a:extLst>
              <a:ext uri="{FF2B5EF4-FFF2-40B4-BE49-F238E27FC236}">
                <a16:creationId xmlns:a16="http://schemas.microsoft.com/office/drawing/2014/main" id="{795EE14F-1097-040B-D1EA-3F8517F542FF}"/>
              </a:ext>
            </a:extLst>
          </p:cNvPr>
          <p:cNvCxnSpPr>
            <a:cxnSpLocks/>
          </p:cNvCxnSpPr>
          <p:nvPr/>
        </p:nvCxnSpPr>
        <p:spPr>
          <a:xfrm>
            <a:off x="2247903" y="4439071"/>
            <a:ext cx="3448050"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C335B68-5764-C339-ABAD-4992A00FA9D2}"/>
              </a:ext>
            </a:extLst>
          </p:cNvPr>
          <p:cNvCxnSpPr>
            <a:cxnSpLocks/>
          </p:cNvCxnSpPr>
          <p:nvPr/>
        </p:nvCxnSpPr>
        <p:spPr>
          <a:xfrm flipV="1">
            <a:off x="5695953" y="3749765"/>
            <a:ext cx="0" cy="668435"/>
          </a:xfrm>
          <a:prstGeom prst="line">
            <a:avLst/>
          </a:prstGeom>
          <a:ln w="12700">
            <a:solidFill>
              <a:schemeClr val="tx1">
                <a:lumMod val="65000"/>
                <a:lumOff val="3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3CEDBF22-21B9-56E4-EAC7-CC4621D204E3}"/>
              </a:ext>
            </a:extLst>
          </p:cNvPr>
          <p:cNvSpPr/>
          <p:nvPr/>
        </p:nvSpPr>
        <p:spPr>
          <a:xfrm>
            <a:off x="5181601" y="4225573"/>
            <a:ext cx="914399" cy="401495"/>
          </a:xfrm>
          <a:prstGeom prst="ellipse">
            <a:avLst/>
          </a:prstGeom>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ZA" dirty="0"/>
              <a:t>+2%</a:t>
            </a:r>
          </a:p>
        </p:txBody>
      </p:sp>
      <p:sp>
        <p:nvSpPr>
          <p:cNvPr id="34" name="Rectangle: Rounded Corners 33">
            <a:extLst>
              <a:ext uri="{FF2B5EF4-FFF2-40B4-BE49-F238E27FC236}">
                <a16:creationId xmlns:a16="http://schemas.microsoft.com/office/drawing/2014/main" id="{9A15A38C-DF20-F449-8D45-F8DA3797ED15}"/>
              </a:ext>
            </a:extLst>
          </p:cNvPr>
          <p:cNvSpPr/>
          <p:nvPr/>
        </p:nvSpPr>
        <p:spPr>
          <a:xfrm>
            <a:off x="10291396" y="1312089"/>
            <a:ext cx="1576754" cy="681000"/>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2000" dirty="0"/>
              <a:t>In constant 2021 rands</a:t>
            </a:r>
          </a:p>
        </p:txBody>
      </p:sp>
      <p:sp>
        <p:nvSpPr>
          <p:cNvPr id="4" name="Rectangle: Rounded Corners 3">
            <a:extLst>
              <a:ext uri="{FF2B5EF4-FFF2-40B4-BE49-F238E27FC236}">
                <a16:creationId xmlns:a16="http://schemas.microsoft.com/office/drawing/2014/main" id="{A42DE408-78ED-CB94-67C8-87A54161849F}"/>
              </a:ext>
            </a:extLst>
          </p:cNvPr>
          <p:cNvSpPr/>
          <p:nvPr/>
        </p:nvSpPr>
        <p:spPr>
          <a:xfrm>
            <a:off x="273733" y="5998698"/>
            <a:ext cx="1524587" cy="737381"/>
          </a:xfrm>
          <a:prstGeom prst="roundRect">
            <a:avLst/>
          </a:prstGeom>
          <a:solidFill>
            <a:srgbClr val="B64926">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sz="1600" dirty="0"/>
              <a:t>GP growth adjusted</a:t>
            </a:r>
          </a:p>
        </p:txBody>
      </p:sp>
      <p:sp>
        <p:nvSpPr>
          <p:cNvPr id="10" name="Oval 9">
            <a:extLst>
              <a:ext uri="{FF2B5EF4-FFF2-40B4-BE49-F238E27FC236}">
                <a16:creationId xmlns:a16="http://schemas.microsoft.com/office/drawing/2014/main" id="{CE573325-FC8E-FEDD-80FD-03CD25B645BC}"/>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7</a:t>
            </a:r>
          </a:p>
        </p:txBody>
      </p:sp>
    </p:spTree>
    <p:extLst>
      <p:ext uri="{BB962C8B-B14F-4D97-AF65-F5344CB8AC3E}">
        <p14:creationId xmlns:p14="http://schemas.microsoft.com/office/powerpoint/2010/main" val="1394948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DB71-52BE-FFE1-08F5-C2646187FA34}"/>
              </a:ext>
            </a:extLst>
          </p:cNvPr>
          <p:cNvSpPr>
            <a:spLocks noGrp="1"/>
          </p:cNvSpPr>
          <p:nvPr>
            <p:ph type="title"/>
          </p:nvPr>
        </p:nvSpPr>
        <p:spPr/>
        <p:txBody>
          <a:bodyPr/>
          <a:lstStyle/>
          <a:p>
            <a:r>
              <a:rPr lang="en-ZA" dirty="0"/>
              <a:t>Between and within province movement</a:t>
            </a:r>
          </a:p>
        </p:txBody>
      </p:sp>
      <p:sp>
        <p:nvSpPr>
          <p:cNvPr id="3" name="Text Placeholder 2">
            <a:extLst>
              <a:ext uri="{FF2B5EF4-FFF2-40B4-BE49-F238E27FC236}">
                <a16:creationId xmlns:a16="http://schemas.microsoft.com/office/drawing/2014/main" id="{4908852F-B01C-BC13-4890-0300B6A6E371}"/>
              </a:ext>
            </a:extLst>
          </p:cNvPr>
          <p:cNvSpPr>
            <a:spLocks noGrp="1"/>
          </p:cNvSpPr>
          <p:nvPr>
            <p:ph type="body" idx="1"/>
          </p:nvPr>
        </p:nvSpPr>
        <p:spPr/>
        <p:txBody>
          <a:bodyPr/>
          <a:lstStyle/>
          <a:p>
            <a:endParaRPr lang="en-ZA"/>
          </a:p>
        </p:txBody>
      </p:sp>
      <p:sp>
        <p:nvSpPr>
          <p:cNvPr id="4" name="Oval 3">
            <a:extLst>
              <a:ext uri="{FF2B5EF4-FFF2-40B4-BE49-F238E27FC236}">
                <a16:creationId xmlns:a16="http://schemas.microsoft.com/office/drawing/2014/main" id="{7E644F4B-6452-6036-9E72-631BD389E2AA}"/>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Tree>
    <p:extLst>
      <p:ext uri="{BB962C8B-B14F-4D97-AF65-F5344CB8AC3E}">
        <p14:creationId xmlns:p14="http://schemas.microsoft.com/office/powerpoint/2010/main" val="2498258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5" name="Rectangle 4">
            <a:extLst>
              <a:ext uri="{FF2B5EF4-FFF2-40B4-BE49-F238E27FC236}">
                <a16:creationId xmlns:a16="http://schemas.microsoft.com/office/drawing/2014/main" id="{E48038FD-AA3B-2F70-C89A-3E0938C468C6}"/>
              </a:ext>
            </a:extLst>
          </p:cNvPr>
          <p:cNvSpPr/>
          <p:nvPr/>
        </p:nvSpPr>
        <p:spPr>
          <a:xfrm>
            <a:off x="767860" y="5841582"/>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2018 and 2019 are considered here</a:t>
            </a:r>
          </a:p>
        </p:txBody>
      </p:sp>
      <p:graphicFrame>
        <p:nvGraphicFramePr>
          <p:cNvPr id="4" name="Table 3">
            <a:extLst>
              <a:ext uri="{FF2B5EF4-FFF2-40B4-BE49-F238E27FC236}">
                <a16:creationId xmlns:a16="http://schemas.microsoft.com/office/drawing/2014/main" id="{E3D184B9-B12B-D5CD-F444-0C2912C4A975}"/>
              </a:ext>
            </a:extLst>
          </p:cNvPr>
          <p:cNvGraphicFramePr>
            <a:graphicFrameLocks noGrp="1"/>
          </p:cNvGraphicFramePr>
          <p:nvPr>
            <p:extLst>
              <p:ext uri="{D42A27DB-BD31-4B8C-83A1-F6EECF244321}">
                <p14:modId xmlns:p14="http://schemas.microsoft.com/office/powerpoint/2010/main" val="138338518"/>
              </p:ext>
            </p:extLst>
          </p:nvPr>
        </p:nvGraphicFramePr>
        <p:xfrm>
          <a:off x="767860" y="2069062"/>
          <a:ext cx="8038513" cy="3394145"/>
        </p:xfrm>
        <a:graphic>
          <a:graphicData uri="http://schemas.openxmlformats.org/drawingml/2006/table">
            <a:tbl>
              <a:tblPr firstRow="1" firstCol="1" bandRow="1"/>
              <a:tblGrid>
                <a:gridCol w="296559">
                  <a:extLst>
                    <a:ext uri="{9D8B030D-6E8A-4147-A177-3AD203B41FA5}">
                      <a16:colId xmlns:a16="http://schemas.microsoft.com/office/drawing/2014/main" val="4099955571"/>
                    </a:ext>
                  </a:extLst>
                </a:gridCol>
                <a:gridCol w="497095">
                  <a:extLst>
                    <a:ext uri="{9D8B030D-6E8A-4147-A177-3AD203B41FA5}">
                      <a16:colId xmlns:a16="http://schemas.microsoft.com/office/drawing/2014/main" val="3187313944"/>
                    </a:ext>
                  </a:extLst>
                </a:gridCol>
                <a:gridCol w="585216">
                  <a:extLst>
                    <a:ext uri="{9D8B030D-6E8A-4147-A177-3AD203B41FA5}">
                      <a16:colId xmlns:a16="http://schemas.microsoft.com/office/drawing/2014/main" val="1995293929"/>
                    </a:ext>
                  </a:extLst>
                </a:gridCol>
                <a:gridCol w="585216">
                  <a:extLst>
                    <a:ext uri="{9D8B030D-6E8A-4147-A177-3AD203B41FA5}">
                      <a16:colId xmlns:a16="http://schemas.microsoft.com/office/drawing/2014/main" val="3234449067"/>
                    </a:ext>
                  </a:extLst>
                </a:gridCol>
                <a:gridCol w="585216">
                  <a:extLst>
                    <a:ext uri="{9D8B030D-6E8A-4147-A177-3AD203B41FA5}">
                      <a16:colId xmlns:a16="http://schemas.microsoft.com/office/drawing/2014/main" val="1403375785"/>
                    </a:ext>
                  </a:extLst>
                </a:gridCol>
                <a:gridCol w="585216">
                  <a:extLst>
                    <a:ext uri="{9D8B030D-6E8A-4147-A177-3AD203B41FA5}">
                      <a16:colId xmlns:a16="http://schemas.microsoft.com/office/drawing/2014/main" val="3581826277"/>
                    </a:ext>
                  </a:extLst>
                </a:gridCol>
                <a:gridCol w="585216">
                  <a:extLst>
                    <a:ext uri="{9D8B030D-6E8A-4147-A177-3AD203B41FA5}">
                      <a16:colId xmlns:a16="http://schemas.microsoft.com/office/drawing/2014/main" val="354028182"/>
                    </a:ext>
                  </a:extLst>
                </a:gridCol>
                <a:gridCol w="585216">
                  <a:extLst>
                    <a:ext uri="{9D8B030D-6E8A-4147-A177-3AD203B41FA5}">
                      <a16:colId xmlns:a16="http://schemas.microsoft.com/office/drawing/2014/main" val="442314019"/>
                    </a:ext>
                  </a:extLst>
                </a:gridCol>
                <a:gridCol w="585216">
                  <a:extLst>
                    <a:ext uri="{9D8B030D-6E8A-4147-A177-3AD203B41FA5}">
                      <a16:colId xmlns:a16="http://schemas.microsoft.com/office/drawing/2014/main" val="3365211570"/>
                    </a:ext>
                  </a:extLst>
                </a:gridCol>
                <a:gridCol w="585216">
                  <a:extLst>
                    <a:ext uri="{9D8B030D-6E8A-4147-A177-3AD203B41FA5}">
                      <a16:colId xmlns:a16="http://schemas.microsoft.com/office/drawing/2014/main" val="647101589"/>
                    </a:ext>
                  </a:extLst>
                </a:gridCol>
                <a:gridCol w="585216">
                  <a:extLst>
                    <a:ext uri="{9D8B030D-6E8A-4147-A177-3AD203B41FA5}">
                      <a16:colId xmlns:a16="http://schemas.microsoft.com/office/drawing/2014/main" val="1416014815"/>
                    </a:ext>
                  </a:extLst>
                </a:gridCol>
                <a:gridCol w="585216">
                  <a:extLst>
                    <a:ext uri="{9D8B030D-6E8A-4147-A177-3AD203B41FA5}">
                      <a16:colId xmlns:a16="http://schemas.microsoft.com/office/drawing/2014/main" val="3725161232"/>
                    </a:ext>
                  </a:extLst>
                </a:gridCol>
                <a:gridCol w="225083">
                  <a:extLst>
                    <a:ext uri="{9D8B030D-6E8A-4147-A177-3AD203B41FA5}">
                      <a16:colId xmlns:a16="http://schemas.microsoft.com/office/drawing/2014/main" val="3238154124"/>
                    </a:ext>
                  </a:extLst>
                </a:gridCol>
                <a:gridCol w="1167616">
                  <a:extLst>
                    <a:ext uri="{9D8B030D-6E8A-4147-A177-3AD203B41FA5}">
                      <a16:colId xmlns:a16="http://schemas.microsoft.com/office/drawing/2014/main" val="1083714580"/>
                    </a:ext>
                  </a:extLst>
                </a:gridCol>
              </a:tblGrid>
              <a:tr h="511430">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grid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2019</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rowSpan="2">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Movement out of province</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39886"/>
                  </a:ext>
                </a:extLst>
              </a:tr>
              <a:tr h="243152">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EC</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Total</a:t>
                      </a: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926922"/>
                  </a:ext>
                </a:extLst>
              </a:tr>
              <a:tr h="43029">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b="1"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85695"/>
                  </a:ext>
                </a:extLst>
              </a:tr>
              <a:tr h="227955">
                <a:tc row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vert="vert27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EC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97.79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2.23%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275822439"/>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94.25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0.10</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5.74%</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83918107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0.93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3.13%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241526793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97.95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2.04%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190199028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3.21%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509546051"/>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2.48</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1.54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407678412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0.50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5.64%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716708803"/>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0.65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93.60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6.40%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697093310"/>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98.61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1.37%</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586936998"/>
                  </a:ext>
                </a:extLst>
              </a:tr>
            </a:tbl>
          </a:graphicData>
        </a:graphic>
      </p:graphicFrame>
      <p:sp>
        <p:nvSpPr>
          <p:cNvPr id="11" name="Oval 10">
            <a:extLst>
              <a:ext uri="{FF2B5EF4-FFF2-40B4-BE49-F238E27FC236}">
                <a16:creationId xmlns:a16="http://schemas.microsoft.com/office/drawing/2014/main" id="{AA920AB2-9AD5-4A40-34F8-F9D70295E45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Tree>
    <p:extLst>
      <p:ext uri="{BB962C8B-B14F-4D97-AF65-F5344CB8AC3E}">
        <p14:creationId xmlns:p14="http://schemas.microsoft.com/office/powerpoint/2010/main" val="316685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FD51A6-02CF-F8F6-56E3-62F3BE120000}"/>
              </a:ext>
            </a:extLst>
          </p:cNvPr>
          <p:cNvPicPr>
            <a:picLocks noChangeAspect="1"/>
          </p:cNvPicPr>
          <p:nvPr/>
        </p:nvPicPr>
        <p:blipFill>
          <a:blip r:embed="rId4"/>
          <a:stretch>
            <a:fillRect/>
          </a:stretch>
        </p:blipFill>
        <p:spPr>
          <a:xfrm>
            <a:off x="2050674" y="1342106"/>
            <a:ext cx="8388284" cy="5313600"/>
          </a:xfrm>
          <a:prstGeom prst="rect">
            <a:avLst/>
          </a:prstGeom>
        </p:spPr>
      </p:pic>
      <p:sp>
        <p:nvSpPr>
          <p:cNvPr id="2" name="TextBox 1">
            <a:extLst>
              <a:ext uri="{FF2B5EF4-FFF2-40B4-BE49-F238E27FC236}">
                <a16:creationId xmlns:a16="http://schemas.microsoft.com/office/drawing/2014/main" id="{8D7768B4-4C88-1F33-53BD-93CB1E68CF76}"/>
              </a:ext>
            </a:extLst>
          </p:cNvPr>
          <p:cNvSpPr txBox="1"/>
          <p:nvPr/>
        </p:nvSpPr>
        <p:spPr>
          <a:xfrm>
            <a:off x="6794175" y="4099558"/>
            <a:ext cx="2725297" cy="523220"/>
          </a:xfrm>
          <a:prstGeom prst="rect">
            <a:avLst/>
          </a:prstGeom>
          <a:noFill/>
        </p:spPr>
        <p:txBody>
          <a:bodyPr wrap="square" rtlCol="0">
            <a:spAutoFit/>
          </a:bodyPr>
          <a:lstStyle/>
          <a:p>
            <a:pPr algn="ctr"/>
            <a:r>
              <a:rPr lang="en-ZA" sz="2800" b="1" dirty="0">
                <a:solidFill>
                  <a:srgbClr val="FF0000"/>
                </a:solidFill>
              </a:rPr>
              <a:t>First-time joiners</a:t>
            </a:r>
          </a:p>
        </p:txBody>
      </p:sp>
      <p:sp>
        <p:nvSpPr>
          <p:cNvPr id="10" name="TextBox 9">
            <a:extLst>
              <a:ext uri="{FF2B5EF4-FFF2-40B4-BE49-F238E27FC236}">
                <a16:creationId xmlns:a16="http://schemas.microsoft.com/office/drawing/2014/main" id="{558A867E-0043-8B48-2C92-5B009768DE19}"/>
              </a:ext>
            </a:extLst>
          </p:cNvPr>
          <p:cNvSpPr txBox="1"/>
          <p:nvPr/>
        </p:nvSpPr>
        <p:spPr>
          <a:xfrm>
            <a:off x="4272602" y="2092604"/>
            <a:ext cx="3360991" cy="954107"/>
          </a:xfrm>
          <a:prstGeom prst="rect">
            <a:avLst/>
          </a:prstGeom>
          <a:noFill/>
        </p:spPr>
        <p:txBody>
          <a:bodyPr wrap="square" rtlCol="0">
            <a:spAutoFit/>
          </a:bodyPr>
          <a:lstStyle/>
          <a:p>
            <a:pPr algn="ctr"/>
            <a:r>
              <a:rPr lang="en-ZA" sz="2800" b="1" dirty="0">
                <a:solidFill>
                  <a:srgbClr val="00B050"/>
                </a:solidFill>
              </a:rPr>
              <a:t>Newly graduated teachers</a:t>
            </a:r>
          </a:p>
        </p:txBody>
      </p:sp>
      <p:sp>
        <p:nvSpPr>
          <p:cNvPr id="23" name="TextBox 22">
            <a:extLst>
              <a:ext uri="{FF2B5EF4-FFF2-40B4-BE49-F238E27FC236}">
                <a16:creationId xmlns:a16="http://schemas.microsoft.com/office/drawing/2014/main" id="{935829CC-07BD-D289-F85B-D51CC2FA8E67}"/>
              </a:ext>
            </a:extLst>
          </p:cNvPr>
          <p:cNvSpPr txBox="1"/>
          <p:nvPr/>
        </p:nvSpPr>
        <p:spPr>
          <a:xfrm>
            <a:off x="8729962" y="2650595"/>
            <a:ext cx="1316103" cy="707886"/>
          </a:xfrm>
          <a:prstGeom prst="rect">
            <a:avLst/>
          </a:prstGeom>
          <a:noFill/>
        </p:spPr>
        <p:txBody>
          <a:bodyPr wrap="square" rtlCol="0">
            <a:spAutoFit/>
          </a:bodyPr>
          <a:lstStyle/>
          <a:p>
            <a:pPr algn="ctr"/>
            <a:r>
              <a:rPr lang="en-ZA" sz="4000" b="1" dirty="0">
                <a:solidFill>
                  <a:srgbClr val="FF0000"/>
                </a:solidFill>
              </a:rPr>
              <a:t>20%</a:t>
            </a:r>
          </a:p>
        </p:txBody>
      </p:sp>
      <p:grpSp>
        <p:nvGrpSpPr>
          <p:cNvPr id="21" name="Group 20">
            <a:extLst>
              <a:ext uri="{FF2B5EF4-FFF2-40B4-BE49-F238E27FC236}">
                <a16:creationId xmlns:a16="http://schemas.microsoft.com/office/drawing/2014/main" id="{E9AB5206-5377-782B-C7F0-810C975F6FB5}"/>
              </a:ext>
            </a:extLst>
          </p:cNvPr>
          <p:cNvGrpSpPr/>
          <p:nvPr/>
        </p:nvGrpSpPr>
        <p:grpSpPr>
          <a:xfrm>
            <a:off x="5501856" y="4816529"/>
            <a:ext cx="1218422" cy="1272400"/>
            <a:chOff x="5093889" y="4450768"/>
            <a:chExt cx="1218422" cy="1272400"/>
          </a:xfrm>
        </p:grpSpPr>
        <p:sp>
          <p:nvSpPr>
            <p:cNvPr id="6" name="TextBox 5">
              <a:extLst>
                <a:ext uri="{FF2B5EF4-FFF2-40B4-BE49-F238E27FC236}">
                  <a16:creationId xmlns:a16="http://schemas.microsoft.com/office/drawing/2014/main" id="{AF2050EC-5EC7-B25E-9C8D-64B62969AB9F}"/>
                </a:ext>
              </a:extLst>
            </p:cNvPr>
            <p:cNvSpPr txBox="1"/>
            <p:nvPr/>
          </p:nvSpPr>
          <p:spPr>
            <a:xfrm>
              <a:off x="5093889" y="4450768"/>
              <a:ext cx="1218422" cy="707886"/>
            </a:xfrm>
            <a:prstGeom prst="rect">
              <a:avLst/>
            </a:prstGeom>
            <a:noFill/>
          </p:spPr>
          <p:txBody>
            <a:bodyPr wrap="square" rtlCol="0">
              <a:spAutoFit/>
            </a:bodyPr>
            <a:lstStyle/>
            <a:p>
              <a:pPr algn="ctr"/>
              <a:r>
                <a:rPr lang="en-ZA" sz="4000" b="1" dirty="0"/>
                <a:t>29.8</a:t>
              </a:r>
            </a:p>
          </p:txBody>
        </p:sp>
        <p:cxnSp>
          <p:nvCxnSpPr>
            <p:cNvPr id="13" name="Straight Connector 12">
              <a:extLst>
                <a:ext uri="{FF2B5EF4-FFF2-40B4-BE49-F238E27FC236}">
                  <a16:creationId xmlns:a16="http://schemas.microsoft.com/office/drawing/2014/main" id="{4DEB7EE8-220A-2E3A-31DB-EB99C3415EC7}"/>
                </a:ext>
              </a:extLst>
            </p:cNvPr>
            <p:cNvCxnSpPr>
              <a:cxnSpLocks/>
            </p:cNvCxnSpPr>
            <p:nvPr/>
          </p:nvCxnSpPr>
          <p:spPr>
            <a:xfrm>
              <a:off x="5744408" y="5067497"/>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382E7D0-8EC5-89CF-C56A-E7C12B6A4DE0}"/>
              </a:ext>
            </a:extLst>
          </p:cNvPr>
          <p:cNvGrpSpPr/>
          <p:nvPr/>
        </p:nvGrpSpPr>
        <p:grpSpPr>
          <a:xfrm>
            <a:off x="2809781" y="4816529"/>
            <a:ext cx="1192769" cy="1243763"/>
            <a:chOff x="8674423" y="4427190"/>
            <a:chExt cx="1192769" cy="1243763"/>
          </a:xfrm>
        </p:grpSpPr>
        <p:sp>
          <p:nvSpPr>
            <p:cNvPr id="26" name="TextBox 25">
              <a:extLst>
                <a:ext uri="{FF2B5EF4-FFF2-40B4-BE49-F238E27FC236}">
                  <a16:creationId xmlns:a16="http://schemas.microsoft.com/office/drawing/2014/main" id="{33856342-178C-305A-91CB-0D68064DAD6F}"/>
                </a:ext>
              </a:extLst>
            </p:cNvPr>
            <p:cNvSpPr txBox="1"/>
            <p:nvPr/>
          </p:nvSpPr>
          <p:spPr>
            <a:xfrm>
              <a:off x="8674423" y="4427190"/>
              <a:ext cx="1192769" cy="707886"/>
            </a:xfrm>
            <a:prstGeom prst="rect">
              <a:avLst/>
            </a:prstGeom>
            <a:noFill/>
          </p:spPr>
          <p:txBody>
            <a:bodyPr wrap="square" rtlCol="0">
              <a:spAutoFit/>
            </a:bodyPr>
            <a:lstStyle/>
            <a:p>
              <a:pPr algn="ctr"/>
              <a:r>
                <a:rPr lang="en-ZA" sz="4000" b="1" dirty="0"/>
                <a:t>27.4</a:t>
              </a:r>
            </a:p>
          </p:txBody>
        </p:sp>
        <p:cxnSp>
          <p:nvCxnSpPr>
            <p:cNvPr id="27" name="Straight Connector 26">
              <a:extLst>
                <a:ext uri="{FF2B5EF4-FFF2-40B4-BE49-F238E27FC236}">
                  <a16:creationId xmlns:a16="http://schemas.microsoft.com/office/drawing/2014/main" id="{4EE2BCDC-4E9E-4545-E368-F566BC88EFCA}"/>
                </a:ext>
              </a:extLst>
            </p:cNvPr>
            <p:cNvCxnSpPr>
              <a:cxnSpLocks/>
            </p:cNvCxnSpPr>
            <p:nvPr/>
          </p:nvCxnSpPr>
          <p:spPr>
            <a:xfrm>
              <a:off x="9290096" y="5015282"/>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BC5428AB-8EFF-9F60-409E-D8EF3EB316F2}"/>
              </a:ext>
            </a:extLst>
          </p:cNvPr>
          <p:cNvSpPr>
            <a:spLocks noGrp="1"/>
          </p:cNvSpPr>
          <p:nvPr>
            <p:ph type="title"/>
          </p:nvPr>
        </p:nvSpPr>
        <p:spPr/>
        <p:txBody>
          <a:bodyPr/>
          <a:lstStyle/>
          <a:p>
            <a:r>
              <a:rPr lang="en-ZA" sz="4400" b="1" dirty="0"/>
              <a:t>The ‘main graph’: </a:t>
            </a:r>
            <a:r>
              <a:rPr lang="en-ZA" sz="4400" b="1" dirty="0">
                <a:solidFill>
                  <a:srgbClr val="FF0000"/>
                </a:solidFill>
              </a:rPr>
              <a:t>Focus on the LE ratio</a:t>
            </a:r>
            <a:br>
              <a:rPr lang="en-ZA" sz="4400" b="1" dirty="0">
                <a:solidFill>
                  <a:srgbClr val="FF0000"/>
                </a:solidFill>
              </a:rPr>
            </a:br>
            <a:endParaRPr lang="en-ZA" dirty="0"/>
          </a:p>
        </p:txBody>
      </p:sp>
    </p:spTree>
    <p:custDataLst>
      <p:tags r:id="rId1"/>
    </p:custDataLst>
    <p:extLst>
      <p:ext uri="{BB962C8B-B14F-4D97-AF65-F5344CB8AC3E}">
        <p14:creationId xmlns:p14="http://schemas.microsoft.com/office/powerpoint/2010/main" val="338231682"/>
      </p:ext>
    </p:extLst>
  </p:cSld>
  <p:clrMapOvr>
    <a:masterClrMapping/>
  </p:clrMapOvr>
  <mc:AlternateContent xmlns:mc="http://schemas.openxmlformats.org/markup-compatibility/2006" xmlns:p14="http://schemas.microsoft.com/office/powerpoint/2010/main">
    <mc:Choice Requires="p14">
      <p:transition spd="slow" p14:dur="2000" advTm="266897"/>
    </mc:Choice>
    <mc:Fallback xmlns="">
      <p:transition spd="slow" advTm="266897"/>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6" name="Rectangle 5">
            <a:extLst>
              <a:ext uri="{FF2B5EF4-FFF2-40B4-BE49-F238E27FC236}">
                <a16:creationId xmlns:a16="http://schemas.microsoft.com/office/drawing/2014/main" id="{4252A8D2-52F8-FA11-4E86-9863B538765F}"/>
              </a:ext>
            </a:extLst>
          </p:cNvPr>
          <p:cNvSpPr/>
          <p:nvPr/>
        </p:nvSpPr>
        <p:spPr>
          <a:xfrm>
            <a:off x="8904849" y="2069062"/>
            <a:ext cx="2827605" cy="3597235"/>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t"/>
          <a:lstStyle/>
          <a:p>
            <a:pPr marL="342900" indent="-342900">
              <a:buFont typeface="Arial" panose="020B0604020202020204" pitchFamily="34" charset="0"/>
              <a:buChar char="•"/>
            </a:pPr>
            <a:r>
              <a:rPr lang="en-ZA" sz="2000" dirty="0">
                <a:solidFill>
                  <a:schemeClr val="tx1">
                    <a:lumMod val="75000"/>
                    <a:lumOff val="25000"/>
                  </a:schemeClr>
                </a:solidFill>
              </a:rPr>
              <a:t>Low level of movement between provinces –3.1% of GP teachers from 2012 are teaching in a different province in 2019</a:t>
            </a:r>
          </a:p>
          <a:p>
            <a:pPr marL="342900" indent="-342900">
              <a:buFont typeface="Arial" panose="020B0604020202020204" pitchFamily="34" charset="0"/>
              <a:buChar char="•"/>
            </a:pPr>
            <a:endParaRPr lang="en-ZA" sz="300" dirty="0">
              <a:solidFill>
                <a:schemeClr val="tx1">
                  <a:lumMod val="75000"/>
                  <a:lumOff val="25000"/>
                </a:schemeClr>
              </a:solidFill>
            </a:endParaRPr>
          </a:p>
          <a:p>
            <a:pPr marL="342900" indent="-342900">
              <a:buFont typeface="Arial" panose="020B0604020202020204" pitchFamily="34" charset="0"/>
              <a:buChar char="•"/>
            </a:pPr>
            <a:r>
              <a:rPr lang="en-US" sz="2000" dirty="0">
                <a:solidFill>
                  <a:schemeClr val="tx1">
                    <a:lumMod val="75000"/>
                    <a:lumOff val="25000"/>
                  </a:schemeClr>
                </a:solidFill>
              </a:rPr>
              <a:t>Educators are most likely to move to the NW and LP</a:t>
            </a:r>
            <a:endParaRPr lang="en-ZA" sz="2000" dirty="0">
              <a:solidFill>
                <a:schemeClr val="tx1">
                  <a:lumMod val="75000"/>
                  <a:lumOff val="25000"/>
                </a:schemeClr>
              </a:solidFill>
            </a:endParaRPr>
          </a:p>
        </p:txBody>
      </p:sp>
      <p:sp>
        <p:nvSpPr>
          <p:cNvPr id="5" name="Rectangle 4">
            <a:extLst>
              <a:ext uri="{FF2B5EF4-FFF2-40B4-BE49-F238E27FC236}">
                <a16:creationId xmlns:a16="http://schemas.microsoft.com/office/drawing/2014/main" id="{E48038FD-AA3B-2F70-C89A-3E0938C468C6}"/>
              </a:ext>
            </a:extLst>
          </p:cNvPr>
          <p:cNvSpPr/>
          <p:nvPr/>
        </p:nvSpPr>
        <p:spPr>
          <a:xfrm>
            <a:off x="767860" y="5841582"/>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2018 and 2019 are considered here</a:t>
            </a:r>
          </a:p>
        </p:txBody>
      </p:sp>
      <p:graphicFrame>
        <p:nvGraphicFramePr>
          <p:cNvPr id="4" name="Table 3">
            <a:extLst>
              <a:ext uri="{FF2B5EF4-FFF2-40B4-BE49-F238E27FC236}">
                <a16:creationId xmlns:a16="http://schemas.microsoft.com/office/drawing/2014/main" id="{E3D184B9-B12B-D5CD-F444-0C2912C4A975}"/>
              </a:ext>
            </a:extLst>
          </p:cNvPr>
          <p:cNvGraphicFramePr>
            <a:graphicFrameLocks noGrp="1"/>
          </p:cNvGraphicFramePr>
          <p:nvPr/>
        </p:nvGraphicFramePr>
        <p:xfrm>
          <a:off x="767860" y="2069062"/>
          <a:ext cx="8038513" cy="3394145"/>
        </p:xfrm>
        <a:graphic>
          <a:graphicData uri="http://schemas.openxmlformats.org/drawingml/2006/table">
            <a:tbl>
              <a:tblPr firstRow="1" firstCol="1" bandRow="1"/>
              <a:tblGrid>
                <a:gridCol w="296559">
                  <a:extLst>
                    <a:ext uri="{9D8B030D-6E8A-4147-A177-3AD203B41FA5}">
                      <a16:colId xmlns:a16="http://schemas.microsoft.com/office/drawing/2014/main" val="4099955571"/>
                    </a:ext>
                  </a:extLst>
                </a:gridCol>
                <a:gridCol w="497095">
                  <a:extLst>
                    <a:ext uri="{9D8B030D-6E8A-4147-A177-3AD203B41FA5}">
                      <a16:colId xmlns:a16="http://schemas.microsoft.com/office/drawing/2014/main" val="3187313944"/>
                    </a:ext>
                  </a:extLst>
                </a:gridCol>
                <a:gridCol w="585216">
                  <a:extLst>
                    <a:ext uri="{9D8B030D-6E8A-4147-A177-3AD203B41FA5}">
                      <a16:colId xmlns:a16="http://schemas.microsoft.com/office/drawing/2014/main" val="1995293929"/>
                    </a:ext>
                  </a:extLst>
                </a:gridCol>
                <a:gridCol w="585216">
                  <a:extLst>
                    <a:ext uri="{9D8B030D-6E8A-4147-A177-3AD203B41FA5}">
                      <a16:colId xmlns:a16="http://schemas.microsoft.com/office/drawing/2014/main" val="3234449067"/>
                    </a:ext>
                  </a:extLst>
                </a:gridCol>
                <a:gridCol w="585216">
                  <a:extLst>
                    <a:ext uri="{9D8B030D-6E8A-4147-A177-3AD203B41FA5}">
                      <a16:colId xmlns:a16="http://schemas.microsoft.com/office/drawing/2014/main" val="1403375785"/>
                    </a:ext>
                  </a:extLst>
                </a:gridCol>
                <a:gridCol w="585216">
                  <a:extLst>
                    <a:ext uri="{9D8B030D-6E8A-4147-A177-3AD203B41FA5}">
                      <a16:colId xmlns:a16="http://schemas.microsoft.com/office/drawing/2014/main" val="3581826277"/>
                    </a:ext>
                  </a:extLst>
                </a:gridCol>
                <a:gridCol w="585216">
                  <a:extLst>
                    <a:ext uri="{9D8B030D-6E8A-4147-A177-3AD203B41FA5}">
                      <a16:colId xmlns:a16="http://schemas.microsoft.com/office/drawing/2014/main" val="354028182"/>
                    </a:ext>
                  </a:extLst>
                </a:gridCol>
                <a:gridCol w="585216">
                  <a:extLst>
                    <a:ext uri="{9D8B030D-6E8A-4147-A177-3AD203B41FA5}">
                      <a16:colId xmlns:a16="http://schemas.microsoft.com/office/drawing/2014/main" val="442314019"/>
                    </a:ext>
                  </a:extLst>
                </a:gridCol>
                <a:gridCol w="585216">
                  <a:extLst>
                    <a:ext uri="{9D8B030D-6E8A-4147-A177-3AD203B41FA5}">
                      <a16:colId xmlns:a16="http://schemas.microsoft.com/office/drawing/2014/main" val="3365211570"/>
                    </a:ext>
                  </a:extLst>
                </a:gridCol>
                <a:gridCol w="585216">
                  <a:extLst>
                    <a:ext uri="{9D8B030D-6E8A-4147-A177-3AD203B41FA5}">
                      <a16:colId xmlns:a16="http://schemas.microsoft.com/office/drawing/2014/main" val="647101589"/>
                    </a:ext>
                  </a:extLst>
                </a:gridCol>
                <a:gridCol w="585216">
                  <a:extLst>
                    <a:ext uri="{9D8B030D-6E8A-4147-A177-3AD203B41FA5}">
                      <a16:colId xmlns:a16="http://schemas.microsoft.com/office/drawing/2014/main" val="1416014815"/>
                    </a:ext>
                  </a:extLst>
                </a:gridCol>
                <a:gridCol w="585216">
                  <a:extLst>
                    <a:ext uri="{9D8B030D-6E8A-4147-A177-3AD203B41FA5}">
                      <a16:colId xmlns:a16="http://schemas.microsoft.com/office/drawing/2014/main" val="3725161232"/>
                    </a:ext>
                  </a:extLst>
                </a:gridCol>
                <a:gridCol w="225083">
                  <a:extLst>
                    <a:ext uri="{9D8B030D-6E8A-4147-A177-3AD203B41FA5}">
                      <a16:colId xmlns:a16="http://schemas.microsoft.com/office/drawing/2014/main" val="3238154124"/>
                    </a:ext>
                  </a:extLst>
                </a:gridCol>
                <a:gridCol w="1167616">
                  <a:extLst>
                    <a:ext uri="{9D8B030D-6E8A-4147-A177-3AD203B41FA5}">
                      <a16:colId xmlns:a16="http://schemas.microsoft.com/office/drawing/2014/main" val="1083714580"/>
                    </a:ext>
                  </a:extLst>
                </a:gridCol>
              </a:tblGrid>
              <a:tr h="511430">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20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grid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2019</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rowSpan="2">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Movement out of province</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39886"/>
                  </a:ext>
                </a:extLst>
              </a:tr>
              <a:tr h="243152">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EC</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Total</a:t>
                      </a:r>
                      <a:endParaRPr lang="en-US" sz="18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926922"/>
                  </a:ext>
                </a:extLst>
              </a:tr>
              <a:tr h="43029">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a:noFill/>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b="1"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17780" marR="177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85695"/>
                  </a:ext>
                </a:extLst>
              </a:tr>
              <a:tr h="227955">
                <a:tc rowSpan="9">
                  <a:txBody>
                    <a:bodyPr/>
                    <a:lstStyle/>
                    <a:p>
                      <a:pPr marL="0" marR="0" algn="ctr">
                        <a:lnSpc>
                          <a:spcPct val="107000"/>
                        </a:lnSpc>
                        <a:spcBef>
                          <a:spcPts val="0"/>
                        </a:spcBef>
                        <a:spcAft>
                          <a:spcPts val="0"/>
                        </a:spcAft>
                      </a:pPr>
                      <a:r>
                        <a:rPr lang="en-ZA" sz="2000" b="1" kern="100" dirty="0">
                          <a:effectLst/>
                          <a:latin typeface="Calibri" panose="020F0502020204030204" pitchFamily="34" charset="0"/>
                          <a:ea typeface="Calibri" panose="020F0502020204030204" pitchFamily="34" charset="0"/>
                          <a:cs typeface="Calibri" panose="020F0502020204030204" pitchFamily="34" charset="0"/>
                        </a:rPr>
                        <a:t>Province in 2012</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vert="vert27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EC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97.79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2.23%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275822439"/>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94.25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0.10</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5.74%</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83918107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GP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0.93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3.13%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241526793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KN</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0.22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97.95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2.04%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1901990285"/>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LP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96.80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0.56</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3.21%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509546051"/>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MP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2.48</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1.54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94.86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4076784122"/>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0.50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0.47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94.35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5.64%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2716708803"/>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0.65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93.60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6.40%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extLst>
                  <a:ext uri="{0D108BD9-81ED-4DB2-BD59-A6C34878D82A}">
                    <a16:rowId xmlns:a16="http://schemas.microsoft.com/office/drawing/2014/main" val="697093310"/>
                  </a:ext>
                </a:extLst>
              </a:tr>
              <a:tr h="243152">
                <a:tc vMerge="1">
                  <a:txBody>
                    <a:bodyPr/>
                    <a:lstStyle/>
                    <a:p>
                      <a:endParaRPr lang="en-ZA"/>
                    </a:p>
                  </a:txBody>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0.72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FFF6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0.17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0.02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0.35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0.03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98.61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solidFill>
                      <a:srgbClr val="E7E6E6"/>
                    </a:solidFill>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17780" marR="17780" marT="0" marB="0" anchor="ctr">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1.37%</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lnL>
                      <a:noFill/>
                    </a:lnL>
                    <a:lnR>
                      <a:noFill/>
                    </a:lnR>
                    <a:lnT>
                      <a:noFill/>
                    </a:lnT>
                    <a:lnB>
                      <a:noFill/>
                    </a:lnB>
                  </a:tcPr>
                </a:tc>
                <a:extLst>
                  <a:ext uri="{0D108BD9-81ED-4DB2-BD59-A6C34878D82A}">
                    <a16:rowId xmlns:a16="http://schemas.microsoft.com/office/drawing/2014/main" val="3586936998"/>
                  </a:ext>
                </a:extLst>
              </a:tr>
            </a:tbl>
          </a:graphicData>
        </a:graphic>
      </p:graphicFrame>
      <p:sp>
        <p:nvSpPr>
          <p:cNvPr id="8" name="Rectangle 7">
            <a:extLst>
              <a:ext uri="{FF2B5EF4-FFF2-40B4-BE49-F238E27FC236}">
                <a16:creationId xmlns:a16="http://schemas.microsoft.com/office/drawing/2014/main" id="{B746C1A4-6021-2EA7-5AA3-DC370A1C1129}"/>
              </a:ext>
            </a:extLst>
          </p:cNvPr>
          <p:cNvSpPr/>
          <p:nvPr/>
        </p:nvSpPr>
        <p:spPr>
          <a:xfrm>
            <a:off x="1581149" y="2864993"/>
            <a:ext cx="7225224" cy="649515"/>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11" name="Oval 10">
            <a:extLst>
              <a:ext uri="{FF2B5EF4-FFF2-40B4-BE49-F238E27FC236}">
                <a16:creationId xmlns:a16="http://schemas.microsoft.com/office/drawing/2014/main" id="{AA920AB2-9AD5-4A40-34F8-F9D70295E454}"/>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
        <p:nvSpPr>
          <p:cNvPr id="9" name="Rectangle 8">
            <a:extLst>
              <a:ext uri="{FF2B5EF4-FFF2-40B4-BE49-F238E27FC236}">
                <a16:creationId xmlns:a16="http://schemas.microsoft.com/office/drawing/2014/main" id="{87F6939C-AF1F-9A22-3FD9-61C9B3A3CA87}"/>
              </a:ext>
            </a:extLst>
          </p:cNvPr>
          <p:cNvSpPr/>
          <p:nvPr/>
        </p:nvSpPr>
        <p:spPr>
          <a:xfrm>
            <a:off x="1581149" y="3810529"/>
            <a:ext cx="7199577" cy="1652678"/>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12" name="Rectangle 11">
            <a:extLst>
              <a:ext uri="{FF2B5EF4-FFF2-40B4-BE49-F238E27FC236}">
                <a16:creationId xmlns:a16="http://schemas.microsoft.com/office/drawing/2014/main" id="{CCB49088-9218-DBC2-A83C-3FC1CB0C982F}"/>
              </a:ext>
            </a:extLst>
          </p:cNvPr>
          <p:cNvSpPr/>
          <p:nvPr/>
        </p:nvSpPr>
        <p:spPr>
          <a:xfrm>
            <a:off x="1106556" y="3514508"/>
            <a:ext cx="7610794" cy="27408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55252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5" name="Rectangle 4">
            <a:extLst>
              <a:ext uri="{FF2B5EF4-FFF2-40B4-BE49-F238E27FC236}">
                <a16:creationId xmlns:a16="http://schemas.microsoft.com/office/drawing/2014/main" id="{E48038FD-AA3B-2F70-C89A-3E0938C468C6}"/>
              </a:ext>
            </a:extLst>
          </p:cNvPr>
          <p:cNvSpPr/>
          <p:nvPr/>
        </p:nvSpPr>
        <p:spPr>
          <a:xfrm>
            <a:off x="767859" y="633207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2012 and 2019 are considered here</a:t>
            </a:r>
          </a:p>
        </p:txBody>
      </p:sp>
      <p:graphicFrame>
        <p:nvGraphicFramePr>
          <p:cNvPr id="8" name="Table 7">
            <a:extLst>
              <a:ext uri="{FF2B5EF4-FFF2-40B4-BE49-F238E27FC236}">
                <a16:creationId xmlns:a16="http://schemas.microsoft.com/office/drawing/2014/main" id="{816E8CF2-DC4E-1999-5112-42F93803E65C}"/>
              </a:ext>
            </a:extLst>
          </p:cNvPr>
          <p:cNvGraphicFramePr>
            <a:graphicFrameLocks noGrp="1"/>
          </p:cNvGraphicFramePr>
          <p:nvPr/>
        </p:nvGraphicFramePr>
        <p:xfrm>
          <a:off x="767859" y="1882720"/>
          <a:ext cx="8027967" cy="4181475"/>
        </p:xfrm>
        <a:graphic>
          <a:graphicData uri="http://schemas.openxmlformats.org/drawingml/2006/table">
            <a:tbl>
              <a:tblPr/>
              <a:tblGrid>
                <a:gridCol w="339046">
                  <a:extLst>
                    <a:ext uri="{9D8B030D-6E8A-4147-A177-3AD203B41FA5}">
                      <a16:colId xmlns:a16="http://schemas.microsoft.com/office/drawing/2014/main" val="551771003"/>
                    </a:ext>
                  </a:extLst>
                </a:gridCol>
                <a:gridCol w="1251284">
                  <a:extLst>
                    <a:ext uri="{9D8B030D-6E8A-4147-A177-3AD203B41FA5}">
                      <a16:colId xmlns:a16="http://schemas.microsoft.com/office/drawing/2014/main" val="1240486573"/>
                    </a:ext>
                  </a:extLst>
                </a:gridCol>
                <a:gridCol w="715293">
                  <a:extLst>
                    <a:ext uri="{9D8B030D-6E8A-4147-A177-3AD203B41FA5}">
                      <a16:colId xmlns:a16="http://schemas.microsoft.com/office/drawing/2014/main" val="1416165838"/>
                    </a:ext>
                  </a:extLst>
                </a:gridCol>
                <a:gridCol w="715293">
                  <a:extLst>
                    <a:ext uri="{9D8B030D-6E8A-4147-A177-3AD203B41FA5}">
                      <a16:colId xmlns:a16="http://schemas.microsoft.com/office/drawing/2014/main" val="3386599839"/>
                    </a:ext>
                  </a:extLst>
                </a:gridCol>
                <a:gridCol w="715293">
                  <a:extLst>
                    <a:ext uri="{9D8B030D-6E8A-4147-A177-3AD203B41FA5}">
                      <a16:colId xmlns:a16="http://schemas.microsoft.com/office/drawing/2014/main" val="3888539354"/>
                    </a:ext>
                  </a:extLst>
                </a:gridCol>
                <a:gridCol w="715293">
                  <a:extLst>
                    <a:ext uri="{9D8B030D-6E8A-4147-A177-3AD203B41FA5}">
                      <a16:colId xmlns:a16="http://schemas.microsoft.com/office/drawing/2014/main" val="5835202"/>
                    </a:ext>
                  </a:extLst>
                </a:gridCol>
                <a:gridCol w="715293">
                  <a:extLst>
                    <a:ext uri="{9D8B030D-6E8A-4147-A177-3AD203B41FA5}">
                      <a16:colId xmlns:a16="http://schemas.microsoft.com/office/drawing/2014/main" val="2475362117"/>
                    </a:ext>
                  </a:extLst>
                </a:gridCol>
                <a:gridCol w="715293">
                  <a:extLst>
                    <a:ext uri="{9D8B030D-6E8A-4147-A177-3AD203B41FA5}">
                      <a16:colId xmlns:a16="http://schemas.microsoft.com/office/drawing/2014/main" val="349960839"/>
                    </a:ext>
                  </a:extLst>
                </a:gridCol>
                <a:gridCol w="715293">
                  <a:extLst>
                    <a:ext uri="{9D8B030D-6E8A-4147-A177-3AD203B41FA5}">
                      <a16:colId xmlns:a16="http://schemas.microsoft.com/office/drawing/2014/main" val="160608514"/>
                    </a:ext>
                  </a:extLst>
                </a:gridCol>
                <a:gridCol w="715293">
                  <a:extLst>
                    <a:ext uri="{9D8B030D-6E8A-4147-A177-3AD203B41FA5}">
                      <a16:colId xmlns:a16="http://schemas.microsoft.com/office/drawing/2014/main" val="230737099"/>
                    </a:ext>
                  </a:extLst>
                </a:gridCol>
                <a:gridCol w="715293">
                  <a:extLst>
                    <a:ext uri="{9D8B030D-6E8A-4147-A177-3AD203B41FA5}">
                      <a16:colId xmlns:a16="http://schemas.microsoft.com/office/drawing/2014/main" val="451608259"/>
                    </a:ext>
                  </a:extLst>
                </a:gridCol>
              </a:tblGrid>
              <a:tr h="295275">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9">
                  <a:txBody>
                    <a:bodyPr/>
                    <a:lstStyle/>
                    <a:p>
                      <a:pPr algn="ctr" fontAlgn="b"/>
                      <a:r>
                        <a:rPr lang="en-US" sz="2000" b="1" i="0" u="none" strike="noStrike" dirty="0">
                          <a:solidFill>
                            <a:srgbClr val="000000"/>
                          </a:solidFill>
                          <a:effectLst/>
                          <a:latin typeface="Calibri" panose="020F0502020204030204" pitchFamily="34" charset="0"/>
                        </a:rPr>
                        <a:t>Province in 2019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90696635"/>
                  </a:ext>
                </a:extLst>
              </a:tr>
              <a:tr h="19050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FS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KN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LP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MP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815123"/>
                  </a:ext>
                </a:extLst>
              </a:tr>
              <a:tr h="57150">
                <a:tc>
                  <a:txBody>
                    <a:bodyPr/>
                    <a:lstStyle/>
                    <a:p>
                      <a:pPr algn="l" fontAlgn="b"/>
                      <a:endParaRPr lang="en-US" sz="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8610838"/>
                  </a:ext>
                </a:extLst>
              </a:tr>
              <a:tr h="238125">
                <a:tc rowSpan="9">
                  <a:txBody>
                    <a:bodyPr/>
                    <a:lstStyle/>
                    <a:p>
                      <a:pPr algn="ctr" fontAlgn="ctr"/>
                      <a:r>
                        <a:rPr lang="en-US" sz="2000" b="1" i="0" u="none" strike="noStrike" dirty="0">
                          <a:solidFill>
                            <a:srgbClr val="000000"/>
                          </a:solidFill>
                          <a:effectLst/>
                          <a:latin typeface="Calibri" panose="020F0502020204030204" pitchFamily="34" charset="0"/>
                        </a:rPr>
                        <a:t>Province in 2012</a:t>
                      </a:r>
                    </a:p>
                  </a:txBody>
                  <a:tcPr marL="9525" marR="9525" marT="9525" marB="0" vert="vert270" anchor="ctr">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42 645</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82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304</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1749962660"/>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FS</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15 267</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extLst>
                  <a:ext uri="{0D108BD9-81ED-4DB2-BD59-A6C34878D82A}">
                    <a16:rowId xmlns:a16="http://schemas.microsoft.com/office/drawing/2014/main" val="3250604816"/>
                  </a:ext>
                </a:extLst>
              </a:tr>
              <a:tr h="190500">
                <a:tc vMerge="1">
                  <a:txBody>
                    <a:bodyPr/>
                    <a:lstStyle/>
                    <a:p>
                      <a:endParaRPr lang="en-ZA"/>
                    </a:p>
                  </a:txBody>
                  <a:tcPr/>
                </a:tc>
                <a:tc>
                  <a:txBody>
                    <a:bodyPr/>
                    <a:lstStyle/>
                    <a:p>
                      <a:pPr algn="l" fontAlgn="ctr"/>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42 770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356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187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409</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108</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3307116682"/>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KN</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146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755</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64 723</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64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extLst>
                  <a:ext uri="{0D108BD9-81ED-4DB2-BD59-A6C34878D82A}">
                    <a16:rowId xmlns:a16="http://schemas.microsoft.com/office/drawing/2014/main" val="248638401"/>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LP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709</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39 899</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328</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230</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201179388"/>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MP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618</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385</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23 644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extLst>
                  <a:ext uri="{0D108BD9-81ED-4DB2-BD59-A6C34878D82A}">
                    <a16:rowId xmlns:a16="http://schemas.microsoft.com/office/drawing/2014/main" val="3855036075"/>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6 214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76</a:t>
                      </a:r>
                    </a:p>
                  </a:txBody>
                  <a:tcPr marL="9525" marR="9525" marT="9525" marB="0" anchor="ctr">
                    <a:lnL>
                      <a:noFill/>
                    </a:lnL>
                    <a:lnR>
                      <a:noFill/>
                    </a:lnR>
                    <a:lnT>
                      <a:noFill/>
                    </a:lnT>
                    <a:lnB>
                      <a:noFill/>
                    </a:lnB>
                  </a:tcPr>
                </a:tc>
                <a:extLst>
                  <a:ext uri="{0D108BD9-81ED-4DB2-BD59-A6C34878D82A}">
                    <a16:rowId xmlns:a16="http://schemas.microsoft.com/office/drawing/2014/main" val="1934608906"/>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NW</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726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123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17 690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extLst>
                  <a:ext uri="{0D108BD9-81ED-4DB2-BD59-A6C34878D82A}">
                    <a16:rowId xmlns:a16="http://schemas.microsoft.com/office/drawing/2014/main" val="141736257"/>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20 858</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val="2193950475"/>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Total 2019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43 127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15 688</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46 466</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65 077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40 882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24 532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6 599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18 983</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21 465</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74135247"/>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Movement into province</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482</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421</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3 696</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354</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983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888</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385</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1 293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607</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2080967609"/>
                  </a:ext>
                </a:extLst>
              </a:tr>
              <a:tr h="2286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 movement into province</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8.0%</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0.5%</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3.6%</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5.8%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6.8%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tcPr>
                </a:tc>
                <a:extLst>
                  <a:ext uri="{0D108BD9-81ED-4DB2-BD59-A6C34878D82A}">
                    <a16:rowId xmlns:a16="http://schemas.microsoft.com/office/drawing/2014/main" val="1722212426"/>
                  </a:ext>
                </a:extLst>
              </a:tr>
            </a:tbl>
          </a:graphicData>
        </a:graphic>
      </p:graphicFrame>
      <p:sp>
        <p:nvSpPr>
          <p:cNvPr id="13" name="Oval 12">
            <a:extLst>
              <a:ext uri="{FF2B5EF4-FFF2-40B4-BE49-F238E27FC236}">
                <a16:creationId xmlns:a16="http://schemas.microsoft.com/office/drawing/2014/main" id="{D9F12810-52A1-BB24-09FA-992576B04B7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Tree>
    <p:extLst>
      <p:ext uri="{BB962C8B-B14F-4D97-AF65-F5344CB8AC3E}">
        <p14:creationId xmlns:p14="http://schemas.microsoft.com/office/powerpoint/2010/main" val="13721416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a:xfrm>
            <a:off x="838199" y="365125"/>
            <a:ext cx="10894255" cy="1325563"/>
          </a:xfrm>
        </p:spPr>
        <p:txBody>
          <a:bodyPr/>
          <a:lstStyle/>
          <a:p>
            <a:r>
              <a:rPr lang="en-ZA" dirty="0"/>
              <a:t>Inter-provincial educator movement </a:t>
            </a:r>
            <a:r>
              <a:rPr lang="en-ZA" sz="4000" dirty="0"/>
              <a:t>(</a:t>
            </a:r>
            <a:r>
              <a:rPr lang="en-ZA" dirty="0"/>
              <a:t>7-yr</a:t>
            </a:r>
            <a:r>
              <a:rPr lang="en-ZA" sz="4000" dirty="0"/>
              <a:t>)</a:t>
            </a:r>
            <a:endParaRPr lang="en-ZA" dirty="0"/>
          </a:p>
        </p:txBody>
      </p:sp>
      <p:sp>
        <p:nvSpPr>
          <p:cNvPr id="5" name="Rectangle 4">
            <a:extLst>
              <a:ext uri="{FF2B5EF4-FFF2-40B4-BE49-F238E27FC236}">
                <a16:creationId xmlns:a16="http://schemas.microsoft.com/office/drawing/2014/main" id="{E48038FD-AA3B-2F70-C89A-3E0938C468C6}"/>
              </a:ext>
            </a:extLst>
          </p:cNvPr>
          <p:cNvSpPr/>
          <p:nvPr/>
        </p:nvSpPr>
        <p:spPr>
          <a:xfrm>
            <a:off x="767859" y="6332079"/>
            <a:ext cx="9263606" cy="3186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400" i="1" dirty="0"/>
              <a:t>Source: PERSAL 10-year anonymised dataset, only educators that were in the dataset for 2012 and 2019 are considered here</a:t>
            </a:r>
          </a:p>
        </p:txBody>
      </p:sp>
      <p:graphicFrame>
        <p:nvGraphicFramePr>
          <p:cNvPr id="8" name="Table 7">
            <a:extLst>
              <a:ext uri="{FF2B5EF4-FFF2-40B4-BE49-F238E27FC236}">
                <a16:creationId xmlns:a16="http://schemas.microsoft.com/office/drawing/2014/main" id="{816E8CF2-DC4E-1999-5112-42F93803E65C}"/>
              </a:ext>
            </a:extLst>
          </p:cNvPr>
          <p:cNvGraphicFramePr>
            <a:graphicFrameLocks noGrp="1"/>
          </p:cNvGraphicFramePr>
          <p:nvPr>
            <p:extLst>
              <p:ext uri="{D42A27DB-BD31-4B8C-83A1-F6EECF244321}">
                <p14:modId xmlns:p14="http://schemas.microsoft.com/office/powerpoint/2010/main" val="1693008669"/>
              </p:ext>
            </p:extLst>
          </p:nvPr>
        </p:nvGraphicFramePr>
        <p:xfrm>
          <a:off x="767859" y="1882720"/>
          <a:ext cx="8027967" cy="4181475"/>
        </p:xfrm>
        <a:graphic>
          <a:graphicData uri="http://schemas.openxmlformats.org/drawingml/2006/table">
            <a:tbl>
              <a:tblPr/>
              <a:tblGrid>
                <a:gridCol w="339046">
                  <a:extLst>
                    <a:ext uri="{9D8B030D-6E8A-4147-A177-3AD203B41FA5}">
                      <a16:colId xmlns:a16="http://schemas.microsoft.com/office/drawing/2014/main" val="551771003"/>
                    </a:ext>
                  </a:extLst>
                </a:gridCol>
                <a:gridCol w="1251284">
                  <a:extLst>
                    <a:ext uri="{9D8B030D-6E8A-4147-A177-3AD203B41FA5}">
                      <a16:colId xmlns:a16="http://schemas.microsoft.com/office/drawing/2014/main" val="1240486573"/>
                    </a:ext>
                  </a:extLst>
                </a:gridCol>
                <a:gridCol w="715293">
                  <a:extLst>
                    <a:ext uri="{9D8B030D-6E8A-4147-A177-3AD203B41FA5}">
                      <a16:colId xmlns:a16="http://schemas.microsoft.com/office/drawing/2014/main" val="1416165838"/>
                    </a:ext>
                  </a:extLst>
                </a:gridCol>
                <a:gridCol w="715293">
                  <a:extLst>
                    <a:ext uri="{9D8B030D-6E8A-4147-A177-3AD203B41FA5}">
                      <a16:colId xmlns:a16="http://schemas.microsoft.com/office/drawing/2014/main" val="3386599839"/>
                    </a:ext>
                  </a:extLst>
                </a:gridCol>
                <a:gridCol w="715293">
                  <a:extLst>
                    <a:ext uri="{9D8B030D-6E8A-4147-A177-3AD203B41FA5}">
                      <a16:colId xmlns:a16="http://schemas.microsoft.com/office/drawing/2014/main" val="3888539354"/>
                    </a:ext>
                  </a:extLst>
                </a:gridCol>
                <a:gridCol w="715293">
                  <a:extLst>
                    <a:ext uri="{9D8B030D-6E8A-4147-A177-3AD203B41FA5}">
                      <a16:colId xmlns:a16="http://schemas.microsoft.com/office/drawing/2014/main" val="5835202"/>
                    </a:ext>
                  </a:extLst>
                </a:gridCol>
                <a:gridCol w="715293">
                  <a:extLst>
                    <a:ext uri="{9D8B030D-6E8A-4147-A177-3AD203B41FA5}">
                      <a16:colId xmlns:a16="http://schemas.microsoft.com/office/drawing/2014/main" val="2475362117"/>
                    </a:ext>
                  </a:extLst>
                </a:gridCol>
                <a:gridCol w="715293">
                  <a:extLst>
                    <a:ext uri="{9D8B030D-6E8A-4147-A177-3AD203B41FA5}">
                      <a16:colId xmlns:a16="http://schemas.microsoft.com/office/drawing/2014/main" val="349960839"/>
                    </a:ext>
                  </a:extLst>
                </a:gridCol>
                <a:gridCol w="715293">
                  <a:extLst>
                    <a:ext uri="{9D8B030D-6E8A-4147-A177-3AD203B41FA5}">
                      <a16:colId xmlns:a16="http://schemas.microsoft.com/office/drawing/2014/main" val="160608514"/>
                    </a:ext>
                  </a:extLst>
                </a:gridCol>
                <a:gridCol w="715293">
                  <a:extLst>
                    <a:ext uri="{9D8B030D-6E8A-4147-A177-3AD203B41FA5}">
                      <a16:colId xmlns:a16="http://schemas.microsoft.com/office/drawing/2014/main" val="230737099"/>
                    </a:ext>
                  </a:extLst>
                </a:gridCol>
                <a:gridCol w="715293">
                  <a:extLst>
                    <a:ext uri="{9D8B030D-6E8A-4147-A177-3AD203B41FA5}">
                      <a16:colId xmlns:a16="http://schemas.microsoft.com/office/drawing/2014/main" val="451608259"/>
                    </a:ext>
                  </a:extLst>
                </a:gridCol>
              </a:tblGrid>
              <a:tr h="295275">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9">
                  <a:txBody>
                    <a:bodyPr/>
                    <a:lstStyle/>
                    <a:p>
                      <a:pPr algn="ctr" fontAlgn="b"/>
                      <a:r>
                        <a:rPr lang="en-US" sz="2000" b="1" i="0" u="none" strike="noStrike" dirty="0">
                          <a:solidFill>
                            <a:srgbClr val="000000"/>
                          </a:solidFill>
                          <a:effectLst/>
                          <a:latin typeface="Calibri" panose="020F0502020204030204" pitchFamily="34" charset="0"/>
                        </a:rPr>
                        <a:t>Province in 2019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90696635"/>
                  </a:ext>
                </a:extLst>
              </a:tr>
              <a:tr h="19050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FS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KN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LP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MP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NW</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815123"/>
                  </a:ext>
                </a:extLst>
              </a:tr>
              <a:tr h="57150">
                <a:tc>
                  <a:txBody>
                    <a:bodyPr/>
                    <a:lstStyle/>
                    <a:p>
                      <a:pPr algn="l" fontAlgn="b"/>
                      <a:endParaRPr lang="en-US" sz="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8610838"/>
                  </a:ext>
                </a:extLst>
              </a:tr>
              <a:tr h="238125">
                <a:tc rowSpan="9">
                  <a:txBody>
                    <a:bodyPr/>
                    <a:lstStyle/>
                    <a:p>
                      <a:pPr algn="ctr" fontAlgn="ctr"/>
                      <a:r>
                        <a:rPr lang="en-US" sz="2000" b="1" i="0" u="none" strike="noStrike" dirty="0">
                          <a:solidFill>
                            <a:srgbClr val="000000"/>
                          </a:solidFill>
                          <a:effectLst/>
                          <a:latin typeface="Calibri" panose="020F0502020204030204" pitchFamily="34" charset="0"/>
                        </a:rPr>
                        <a:t>Province in 2012</a:t>
                      </a:r>
                    </a:p>
                  </a:txBody>
                  <a:tcPr marL="9525" marR="9525" marT="9525" marB="0" vert="vert270" anchor="ctr">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EC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42 645</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82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304</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1749962660"/>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FS</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57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15 267</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447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lnL>
                      <a:noFill/>
                    </a:lnL>
                    <a:lnR>
                      <a:noFill/>
                    </a:lnR>
                    <a:lnT>
                      <a:noFill/>
                    </a:lnT>
                    <a:lnB>
                      <a:noFill/>
                    </a:lnB>
                  </a:tcPr>
                </a:tc>
                <a:extLst>
                  <a:ext uri="{0D108BD9-81ED-4DB2-BD59-A6C34878D82A}">
                    <a16:rowId xmlns:a16="http://schemas.microsoft.com/office/drawing/2014/main" val="3250604816"/>
                  </a:ext>
                </a:extLst>
              </a:tr>
              <a:tr h="190500">
                <a:tc vMerge="1">
                  <a:txBody>
                    <a:bodyPr/>
                    <a:lstStyle/>
                    <a:p>
                      <a:endParaRPr lang="en-ZA"/>
                    </a:p>
                  </a:txBody>
                  <a:tcPr/>
                </a:tc>
                <a:tc>
                  <a:txBody>
                    <a:bodyPr/>
                    <a:lstStyle/>
                    <a:p>
                      <a:pPr algn="l" fontAlgn="ctr"/>
                      <a:r>
                        <a:rPr lang="en-US" sz="1600" b="1" i="0" u="none" strike="noStrike">
                          <a:solidFill>
                            <a:srgbClr val="000000"/>
                          </a:solidFill>
                          <a:effectLst/>
                          <a:latin typeface="Calibri" panose="020F0502020204030204" pitchFamily="34" charset="0"/>
                        </a:rPr>
                        <a:t>GP</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42 770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356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187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409</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108</a:t>
                      </a:r>
                    </a:p>
                  </a:txBody>
                  <a:tcPr marL="9525" marR="9525" marT="9525" marB="0" anchor="ctr">
                    <a:lnL>
                      <a:noFill/>
                    </a:lnL>
                    <a:lnR>
                      <a:noFill/>
                    </a:lnR>
                    <a:lnT>
                      <a:noFill/>
                    </a:lnT>
                    <a:lnB>
                      <a:noFill/>
                    </a:lnB>
                    <a:solidFill>
                      <a:srgbClr val="FFF6DD"/>
                    </a:solidFill>
                  </a:tcPr>
                </a:tc>
                <a:extLst>
                  <a:ext uri="{0D108BD9-81ED-4DB2-BD59-A6C34878D82A}">
                    <a16:rowId xmlns:a16="http://schemas.microsoft.com/office/drawing/2014/main" val="3307116682"/>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KN</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146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755</a:t>
                      </a: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64 723</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64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247</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extLst>
                  <a:ext uri="{0D108BD9-81ED-4DB2-BD59-A6C34878D82A}">
                    <a16:rowId xmlns:a16="http://schemas.microsoft.com/office/drawing/2014/main" val="248638401"/>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LP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709</a:t>
                      </a: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39 899</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328</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230</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201179388"/>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MP</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618</a:t>
                      </a: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385</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23 644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extLst>
                  <a:ext uri="{0D108BD9-81ED-4DB2-BD59-A6C34878D82A}">
                    <a16:rowId xmlns:a16="http://schemas.microsoft.com/office/drawing/2014/main" val="3855036075"/>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4</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39</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6 214</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156</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76</a:t>
                      </a:r>
                    </a:p>
                  </a:txBody>
                  <a:tcPr marL="9525" marR="9525" marT="9525" marB="0" anchor="ctr">
                    <a:lnL>
                      <a:noFill/>
                    </a:lnL>
                    <a:lnR>
                      <a:noFill/>
                    </a:lnR>
                    <a:lnT>
                      <a:noFill/>
                    </a:lnT>
                    <a:lnB>
                      <a:noFill/>
                    </a:lnB>
                  </a:tcPr>
                </a:tc>
                <a:extLst>
                  <a:ext uri="{0D108BD9-81ED-4DB2-BD59-A6C34878D82A}">
                    <a16:rowId xmlns:a16="http://schemas.microsoft.com/office/drawing/2014/main" val="1934608906"/>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NW</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726</a:t>
                      </a: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123</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65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141</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dirty="0">
                          <a:solidFill>
                            <a:srgbClr val="000000"/>
                          </a:solidFill>
                          <a:effectLst/>
                          <a:latin typeface="Calibri" panose="020F0502020204030204" pitchFamily="34" charset="0"/>
                        </a:rPr>
                        <a:t>17 690</a:t>
                      </a:r>
                    </a:p>
                  </a:txBody>
                  <a:tcPr marL="9525" marR="9525" marT="9525" marB="0" anchor="ctr">
                    <a:lnL>
                      <a:noFill/>
                    </a:lnL>
                    <a:lnR>
                      <a:noFill/>
                    </a:lnR>
                    <a:lnT>
                      <a:noFill/>
                    </a:lnT>
                    <a:lnB>
                      <a:noFill/>
                    </a:lnB>
                    <a:solidFill>
                      <a:srgbClr val="E7E6E6"/>
                    </a:solidFill>
                  </a:tcPr>
                </a:tc>
                <a:tc>
                  <a:txBody>
                    <a:bodyPr/>
                    <a:lstStyle/>
                    <a:p>
                      <a:pPr algn="ctr" fontAlgn="ctr"/>
                      <a:r>
                        <a:rPr lang="en-US" sz="1600" b="0" i="0"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extLst>
                  <a:ext uri="{0D108BD9-81ED-4DB2-BD59-A6C34878D82A}">
                    <a16:rowId xmlns:a16="http://schemas.microsoft.com/office/drawing/2014/main" val="141736257"/>
                  </a:ext>
                </a:extLst>
              </a:tr>
              <a:tr h="190500">
                <a:tc vMerge="1">
                  <a:txBody>
                    <a:bodyPr/>
                    <a:lstStyle/>
                    <a:p>
                      <a:endParaRPr lang="en-ZA"/>
                    </a:p>
                  </a:txBody>
                  <a:tcPr/>
                </a:tc>
                <a:tc>
                  <a:txBody>
                    <a:bodyPr/>
                    <a:lstStyle/>
                    <a:p>
                      <a:pPr algn="l" fontAlgn="ctr"/>
                      <a:r>
                        <a:rPr lang="en-US" sz="1600" b="1" i="0" u="none" strike="noStrike" dirty="0">
                          <a:solidFill>
                            <a:srgbClr val="000000"/>
                          </a:solidFill>
                          <a:effectLst/>
                          <a:latin typeface="Calibri" panose="020F0502020204030204" pitchFamily="34" charset="0"/>
                        </a:rPr>
                        <a:t>WC</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152</a:t>
                      </a:r>
                    </a:p>
                  </a:txBody>
                  <a:tcPr marL="9525" marR="9525" marT="9525" marB="0" anchor="ctr">
                    <a:lnL>
                      <a:noFill/>
                    </a:lnL>
                    <a:lnR>
                      <a:noFill/>
                    </a:lnR>
                    <a:lnT>
                      <a:noFill/>
                    </a:lnT>
                    <a:lnB>
                      <a:noFill/>
                    </a:lnB>
                    <a:solidFill>
                      <a:srgbClr val="FFF6DD"/>
                    </a:solidFill>
                  </a:tcP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75</a:t>
                      </a:r>
                    </a:p>
                  </a:txBody>
                  <a:tcPr marL="9525" marR="9525" marT="9525"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20 858</a:t>
                      </a:r>
                    </a:p>
                  </a:txBody>
                  <a:tcPr marL="9525" marR="9525" marT="9525" marB="0" anchor="ctr">
                    <a:lnL>
                      <a:noFill/>
                    </a:lnL>
                    <a:lnR>
                      <a:noFill/>
                    </a:lnR>
                    <a:lnT>
                      <a:noFill/>
                    </a:lnT>
                    <a:lnB>
                      <a:noFill/>
                    </a:lnB>
                    <a:solidFill>
                      <a:srgbClr val="E7E6E6"/>
                    </a:solidFill>
                  </a:tcPr>
                </a:tc>
                <a:extLst>
                  <a:ext uri="{0D108BD9-81ED-4DB2-BD59-A6C34878D82A}">
                    <a16:rowId xmlns:a16="http://schemas.microsoft.com/office/drawing/2014/main" val="2193950475"/>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Total 2019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43 127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15 688</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46 466</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65 077</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40 882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24 532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6 599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18 983</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21 465</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74135247"/>
                  </a:ext>
                </a:extLst>
              </a:tr>
              <a:tr h="16192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Movement into province</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482</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421</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3 696</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354</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983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panose="020F0502020204030204" pitchFamily="34" charset="0"/>
                        </a:rPr>
                        <a:t>888</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385</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1 293</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607</a:t>
                      </a:r>
                    </a:p>
                  </a:txBody>
                  <a:tcPr marL="9525" marR="9525" marT="9525" marB="0" anchor="ctr">
                    <a:lnL>
                      <a:noFill/>
                    </a:lnL>
                    <a:lnR>
                      <a:noFill/>
                    </a:lnR>
                    <a:lnT w="12700"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2080967609"/>
                  </a:ext>
                </a:extLst>
              </a:tr>
              <a:tr h="2286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r>
                        <a:rPr lang="en-US" sz="1600" b="1" i="0" u="none" strike="noStrike" dirty="0">
                          <a:solidFill>
                            <a:srgbClr val="000000"/>
                          </a:solidFill>
                          <a:effectLst/>
                          <a:latin typeface="Calibri" panose="020F0502020204030204" pitchFamily="34" charset="0"/>
                        </a:rPr>
                        <a:t>% movement into province</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8.0%</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0.5%</a:t>
                      </a:r>
                    </a:p>
                  </a:txBody>
                  <a:tcPr marL="9525" marR="9525" marT="9525" marB="0" anchor="ctr">
                    <a:lnL>
                      <a:noFill/>
                    </a:lnL>
                    <a:lnR>
                      <a:noFill/>
                    </a:lnR>
                    <a:lnT>
                      <a:noFill/>
                    </a:lnT>
                    <a:lnB>
                      <a:noFill/>
                    </a:lnB>
                  </a:tcPr>
                </a:tc>
                <a:tc>
                  <a:txBody>
                    <a:bodyPr/>
                    <a:lstStyle/>
                    <a:p>
                      <a:pPr algn="ctr" fontAlgn="b"/>
                      <a:r>
                        <a:rPr lang="en-US" sz="1600" b="0" i="1"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3.6%</a:t>
                      </a:r>
                    </a:p>
                  </a:txBody>
                  <a:tcPr marL="9525" marR="9525" marT="9525" marB="0" anchor="ctr">
                    <a:lnL>
                      <a:noFill/>
                    </a:lnL>
                    <a:lnR>
                      <a:noFill/>
                    </a:lnR>
                    <a:lnT>
                      <a:noFill/>
                    </a:lnT>
                    <a:lnB>
                      <a:noFill/>
                    </a:lnB>
                  </a:tcPr>
                </a:tc>
                <a:tc>
                  <a:txBody>
                    <a:bodyPr/>
                    <a:lstStyle/>
                    <a:p>
                      <a:pPr algn="ctr" fontAlgn="b"/>
                      <a:r>
                        <a:rPr lang="en-US" sz="1600" b="0" i="1" u="none" strike="noStrike" dirty="0">
                          <a:solidFill>
                            <a:srgbClr val="000000"/>
                          </a:solidFill>
                          <a:effectLst/>
                          <a:latin typeface="Calibri" panose="020F0502020204030204" pitchFamily="34" charset="0"/>
                        </a:rPr>
                        <a:t>5.8%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6.8%</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b"/>
                      <a:r>
                        <a:rPr lang="en-US" sz="1600" b="0" i="1"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tcPr>
                </a:tc>
                <a:extLst>
                  <a:ext uri="{0D108BD9-81ED-4DB2-BD59-A6C34878D82A}">
                    <a16:rowId xmlns:a16="http://schemas.microsoft.com/office/drawing/2014/main" val="1722212426"/>
                  </a:ext>
                </a:extLst>
              </a:tr>
            </a:tbl>
          </a:graphicData>
        </a:graphic>
      </p:graphicFrame>
      <p:sp>
        <p:nvSpPr>
          <p:cNvPr id="4" name="Rectangle 3">
            <a:extLst>
              <a:ext uri="{FF2B5EF4-FFF2-40B4-BE49-F238E27FC236}">
                <a16:creationId xmlns:a16="http://schemas.microsoft.com/office/drawing/2014/main" id="{3C5B5846-8810-0984-46B4-99D282216C45}"/>
              </a:ext>
            </a:extLst>
          </p:cNvPr>
          <p:cNvSpPr/>
          <p:nvPr/>
        </p:nvSpPr>
        <p:spPr>
          <a:xfrm>
            <a:off x="2360815" y="2439331"/>
            <a:ext cx="1430136" cy="2365426"/>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
        <p:nvSpPr>
          <p:cNvPr id="12" name="Rectangle 11">
            <a:extLst>
              <a:ext uri="{FF2B5EF4-FFF2-40B4-BE49-F238E27FC236}">
                <a16:creationId xmlns:a16="http://schemas.microsoft.com/office/drawing/2014/main" id="{E25BCF73-C361-C617-2D85-49BA09503B6F}"/>
              </a:ext>
            </a:extLst>
          </p:cNvPr>
          <p:cNvSpPr/>
          <p:nvPr/>
        </p:nvSpPr>
        <p:spPr>
          <a:xfrm>
            <a:off x="8904849" y="1690688"/>
            <a:ext cx="2936631" cy="3800421"/>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t"/>
          <a:lstStyle/>
          <a:p>
            <a:pPr marL="342900" indent="-342900">
              <a:buFont typeface="Arial" panose="020B0604020202020204" pitchFamily="34" charset="0"/>
              <a:buChar char="•"/>
            </a:pPr>
            <a:r>
              <a:rPr lang="en-US" sz="2000" b="1" dirty="0">
                <a:solidFill>
                  <a:schemeClr val="tx1">
                    <a:lumMod val="75000"/>
                    <a:lumOff val="25000"/>
                  </a:schemeClr>
                </a:solidFill>
              </a:rPr>
              <a:t>Many educators moved to GP- about</a:t>
            </a:r>
            <a:r>
              <a:rPr lang="en-US" sz="2000" dirty="0">
                <a:solidFill>
                  <a:schemeClr val="tx1">
                    <a:lumMod val="75000"/>
                    <a:lumOff val="25000"/>
                  </a:schemeClr>
                </a:solidFill>
              </a:rPr>
              <a:t> 8% of educators in GP in 2019 (that were educators in 2012 already) had come from another province </a:t>
            </a:r>
          </a:p>
          <a:p>
            <a:pPr marL="342900" indent="-342900">
              <a:buFont typeface="Arial" panose="020B0604020202020204" pitchFamily="34" charset="0"/>
              <a:buChar char="•"/>
            </a:pPr>
            <a:endParaRPr lang="en-US" sz="1050" dirty="0">
              <a:solidFill>
                <a:schemeClr val="tx1">
                  <a:lumMod val="75000"/>
                  <a:lumOff val="25000"/>
                </a:schemeClr>
              </a:solidFill>
            </a:endParaRPr>
          </a:p>
          <a:p>
            <a:pPr marL="342900" indent="-342900">
              <a:buFont typeface="Arial" panose="020B0604020202020204" pitchFamily="34" charset="0"/>
              <a:buChar char="•"/>
            </a:pPr>
            <a:r>
              <a:rPr lang="en-US" sz="2000" b="1" dirty="0">
                <a:solidFill>
                  <a:schemeClr val="tx1">
                    <a:lumMod val="75000"/>
                    <a:lumOff val="25000"/>
                  </a:schemeClr>
                </a:solidFill>
              </a:rPr>
              <a:t>High numbers (&gt;600) of educators came from KZN, NW, LP &amp; MP</a:t>
            </a:r>
            <a:r>
              <a:rPr lang="en-US" sz="2000" dirty="0">
                <a:solidFill>
                  <a:schemeClr val="tx1">
                    <a:lumMod val="75000"/>
                    <a:lumOff val="25000"/>
                  </a:schemeClr>
                </a:solidFill>
              </a:rPr>
              <a:t>. The only provinces from which there is little movement to GP is the WC and the NC</a:t>
            </a:r>
          </a:p>
        </p:txBody>
      </p:sp>
      <p:sp>
        <p:nvSpPr>
          <p:cNvPr id="13" name="Oval 12">
            <a:extLst>
              <a:ext uri="{FF2B5EF4-FFF2-40B4-BE49-F238E27FC236}">
                <a16:creationId xmlns:a16="http://schemas.microsoft.com/office/drawing/2014/main" id="{D9F12810-52A1-BB24-09FA-992576B04B7F}"/>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
        <p:nvSpPr>
          <p:cNvPr id="3" name="Rectangle 2">
            <a:extLst>
              <a:ext uri="{FF2B5EF4-FFF2-40B4-BE49-F238E27FC236}">
                <a16:creationId xmlns:a16="http://schemas.microsoft.com/office/drawing/2014/main" id="{526A6A75-4524-1FB1-0954-D1AFEE428D29}"/>
              </a:ext>
            </a:extLst>
          </p:cNvPr>
          <p:cNvSpPr/>
          <p:nvPr/>
        </p:nvSpPr>
        <p:spPr>
          <a:xfrm>
            <a:off x="4523064" y="2497397"/>
            <a:ext cx="4272761" cy="2365426"/>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t>zvc</a:t>
            </a:r>
            <a:endParaRPr lang="en-ZA" dirty="0"/>
          </a:p>
        </p:txBody>
      </p:sp>
    </p:spTree>
    <p:extLst>
      <p:ext uri="{BB962C8B-B14F-4D97-AF65-F5344CB8AC3E}">
        <p14:creationId xmlns:p14="http://schemas.microsoft.com/office/powerpoint/2010/main" val="1317430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29F7-9F42-A4BB-082A-8ED9395F0637}"/>
              </a:ext>
            </a:extLst>
          </p:cNvPr>
          <p:cNvSpPr>
            <a:spLocks noGrp="1"/>
          </p:cNvSpPr>
          <p:nvPr>
            <p:ph type="title"/>
          </p:nvPr>
        </p:nvSpPr>
        <p:spPr/>
        <p:txBody>
          <a:bodyPr/>
          <a:lstStyle/>
          <a:p>
            <a:r>
              <a:rPr lang="en-ZA" dirty="0"/>
              <a:t>Educator movement between schools </a:t>
            </a:r>
          </a:p>
        </p:txBody>
      </p:sp>
      <p:sp>
        <p:nvSpPr>
          <p:cNvPr id="6" name="Rectangle 5">
            <a:extLst>
              <a:ext uri="{FF2B5EF4-FFF2-40B4-BE49-F238E27FC236}">
                <a16:creationId xmlns:a16="http://schemas.microsoft.com/office/drawing/2014/main" id="{4252A8D2-52F8-FA11-4E86-9863B538765F}"/>
              </a:ext>
            </a:extLst>
          </p:cNvPr>
          <p:cNvSpPr/>
          <p:nvPr/>
        </p:nvSpPr>
        <p:spPr>
          <a:xfrm>
            <a:off x="8426549" y="1874869"/>
            <a:ext cx="3414931" cy="3955190"/>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t"/>
          <a:lstStyle/>
          <a:p>
            <a:pPr marL="342900" indent="-342900">
              <a:buFont typeface="Arial" panose="020B0604020202020204" pitchFamily="34" charset="0"/>
              <a:buChar char="•"/>
            </a:pPr>
            <a:r>
              <a:rPr lang="en-US" sz="2000" dirty="0"/>
              <a:t>Fair amount of movement between schools; about 4% of Gauteng educators (5% nationally) move to a different pay point but stay within PERSAL from 2018-2019</a:t>
            </a:r>
          </a:p>
          <a:p>
            <a:endParaRPr lang="en-ZA" sz="1100" dirty="0"/>
          </a:p>
          <a:p>
            <a:pPr marL="342900" indent="-342900">
              <a:buFont typeface="Arial" panose="020B0604020202020204" pitchFamily="34" charset="0"/>
              <a:buChar char="•"/>
            </a:pPr>
            <a:r>
              <a:rPr lang="en-US" sz="2000" dirty="0"/>
              <a:t>Rate at which educators aged 50 and below leave the system is higher in Gauteng (~5%) than the national average</a:t>
            </a:r>
          </a:p>
        </p:txBody>
      </p:sp>
      <p:sp>
        <p:nvSpPr>
          <p:cNvPr id="3" name="Rectangle 2">
            <a:extLst>
              <a:ext uri="{FF2B5EF4-FFF2-40B4-BE49-F238E27FC236}">
                <a16:creationId xmlns:a16="http://schemas.microsoft.com/office/drawing/2014/main" id="{D2F5033F-34A2-850F-CEBC-BE1508D5EB77}"/>
              </a:ext>
            </a:extLst>
          </p:cNvPr>
          <p:cNvSpPr/>
          <p:nvPr/>
        </p:nvSpPr>
        <p:spPr>
          <a:xfrm>
            <a:off x="767860" y="5841582"/>
            <a:ext cx="7855636" cy="6791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100" i="1" dirty="0"/>
              <a:t>Source: PERSAL 10-year anonymised dataset. Only included educators aged 50 years and below, that were in ordinary schools in 2018 (Primary, Secondary, Combined and Intermediate)—excluded all </a:t>
            </a:r>
            <a:r>
              <a:rPr lang="en-ZA" sz="1100" i="1" dirty="0" err="1"/>
              <a:t>paypoints</a:t>
            </a:r>
            <a:r>
              <a:rPr lang="en-ZA" sz="1100" i="1" dirty="0"/>
              <a:t> that did not appear in both years after identifying 103 </a:t>
            </a:r>
            <a:r>
              <a:rPr lang="en-ZA" sz="1100" i="1" dirty="0" err="1"/>
              <a:t>paypoints</a:t>
            </a:r>
            <a:r>
              <a:rPr lang="en-ZA" sz="1100" i="1" dirty="0"/>
              <a:t> where the </a:t>
            </a:r>
            <a:r>
              <a:rPr lang="en-ZA" sz="1100" i="1" dirty="0" err="1"/>
              <a:t>paypoint</a:t>
            </a:r>
            <a:r>
              <a:rPr lang="en-ZA" sz="1100" i="1" dirty="0"/>
              <a:t> number changed.  </a:t>
            </a:r>
          </a:p>
        </p:txBody>
      </p:sp>
      <p:graphicFrame>
        <p:nvGraphicFramePr>
          <p:cNvPr id="5" name="Table 4">
            <a:extLst>
              <a:ext uri="{FF2B5EF4-FFF2-40B4-BE49-F238E27FC236}">
                <a16:creationId xmlns:a16="http://schemas.microsoft.com/office/drawing/2014/main" id="{0A28DE15-368B-8ADE-FDB7-80B66082DE73}"/>
              </a:ext>
            </a:extLst>
          </p:cNvPr>
          <p:cNvGraphicFramePr>
            <a:graphicFrameLocks noGrp="1"/>
          </p:cNvGraphicFramePr>
          <p:nvPr>
            <p:extLst>
              <p:ext uri="{D42A27DB-BD31-4B8C-83A1-F6EECF244321}">
                <p14:modId xmlns:p14="http://schemas.microsoft.com/office/powerpoint/2010/main" val="208752089"/>
              </p:ext>
            </p:extLst>
          </p:nvPr>
        </p:nvGraphicFramePr>
        <p:xfrm>
          <a:off x="838200" y="2278743"/>
          <a:ext cx="7431798" cy="3147442"/>
        </p:xfrm>
        <a:graphic>
          <a:graphicData uri="http://schemas.openxmlformats.org/drawingml/2006/table">
            <a:tbl>
              <a:tblPr firstRow="1" firstCol="1" bandRow="1"/>
              <a:tblGrid>
                <a:gridCol w="930817">
                  <a:extLst>
                    <a:ext uri="{9D8B030D-6E8A-4147-A177-3AD203B41FA5}">
                      <a16:colId xmlns:a16="http://schemas.microsoft.com/office/drawing/2014/main" val="43179633"/>
                    </a:ext>
                  </a:extLst>
                </a:gridCol>
                <a:gridCol w="1733838">
                  <a:extLst>
                    <a:ext uri="{9D8B030D-6E8A-4147-A177-3AD203B41FA5}">
                      <a16:colId xmlns:a16="http://schemas.microsoft.com/office/drawing/2014/main" val="1890612488"/>
                    </a:ext>
                  </a:extLst>
                </a:gridCol>
                <a:gridCol w="1856936">
                  <a:extLst>
                    <a:ext uri="{9D8B030D-6E8A-4147-A177-3AD203B41FA5}">
                      <a16:colId xmlns:a16="http://schemas.microsoft.com/office/drawing/2014/main" val="1487633388"/>
                    </a:ext>
                  </a:extLst>
                </a:gridCol>
                <a:gridCol w="1998043">
                  <a:extLst>
                    <a:ext uri="{9D8B030D-6E8A-4147-A177-3AD203B41FA5}">
                      <a16:colId xmlns:a16="http://schemas.microsoft.com/office/drawing/2014/main" val="664418246"/>
                    </a:ext>
                  </a:extLst>
                </a:gridCol>
                <a:gridCol w="912164">
                  <a:extLst>
                    <a:ext uri="{9D8B030D-6E8A-4147-A177-3AD203B41FA5}">
                      <a16:colId xmlns:a16="http://schemas.microsoft.com/office/drawing/2014/main" val="928383645"/>
                    </a:ext>
                  </a:extLst>
                </a:gridCol>
              </a:tblGrid>
              <a:tr h="243349">
                <a:tc>
                  <a:txBody>
                    <a:bodyPr/>
                    <a:lstStyle/>
                    <a:p>
                      <a:pPr>
                        <a:lnSpc>
                          <a:spcPct val="107000"/>
                        </a:lnSpc>
                      </a:pPr>
                      <a:endParaRPr lang="en-US" sz="16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3">
                  <a:txBody>
                    <a:bodyPr/>
                    <a:lstStyle/>
                    <a:p>
                      <a:pPr marL="0" marR="0" algn="ctr">
                        <a:lnSpc>
                          <a:spcPct val="107000"/>
                        </a:lnSpc>
                        <a:spcBef>
                          <a:spcPts val="0"/>
                        </a:spcBef>
                        <a:spcAft>
                          <a:spcPts val="0"/>
                        </a:spcAft>
                      </a:pPr>
                      <a:r>
                        <a:rPr lang="en-ZA" sz="1800" b="1" kern="100" dirty="0">
                          <a:effectLst/>
                          <a:latin typeface="Calibri" panose="020F0502020204030204" pitchFamily="34" charset="0"/>
                          <a:ea typeface="Calibri" panose="020F0502020204030204" pitchFamily="34" charset="0"/>
                          <a:cs typeface="Calibri" panose="020F0502020204030204" pitchFamily="34" charset="0"/>
                        </a:rPr>
                        <a:t>Pay point in 2019 (Ordinary schools only)</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nSpc>
                          <a:spcPct val="107000"/>
                        </a:lnSpc>
                      </a:pPr>
                      <a:endParaRPr lang="en-US" sz="16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198903734"/>
                  </a:ext>
                </a:extLst>
              </a:tr>
              <a:tr h="243349">
                <a:tc>
                  <a:txBody>
                    <a:bodyPr/>
                    <a:lstStyle/>
                    <a:p>
                      <a:pPr>
                        <a:lnSpc>
                          <a:spcPct val="107000"/>
                        </a:lnSpc>
                      </a:pPr>
                      <a:r>
                        <a:rPr lang="en-US" sz="1600" b="1" kern="100" dirty="0">
                          <a:effectLst/>
                          <a:latin typeface="Calibri" panose="020F0502020204030204" pitchFamily="34" charset="0"/>
                          <a:cs typeface="Times New Roman" panose="02020603050405020304" pitchFamily="18" charset="0"/>
                        </a:rPr>
                        <a:t>Province</a:t>
                      </a: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500" b="1" kern="100" dirty="0">
                          <a:effectLst/>
                          <a:latin typeface="Calibri" panose="020F0502020204030204" pitchFamily="34" charset="0"/>
                          <a:ea typeface="Calibri" panose="020F0502020204030204" pitchFamily="34" charset="0"/>
                          <a:cs typeface="Calibri" panose="020F0502020204030204" pitchFamily="34" charset="0"/>
                        </a:rPr>
                        <a:t>Same as in 2018 (%)</a:t>
                      </a:r>
                      <a:endParaRPr lang="en-US" sz="15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500" b="1" kern="100" dirty="0">
                          <a:effectLst/>
                          <a:latin typeface="Calibri" panose="020F0502020204030204" pitchFamily="34" charset="0"/>
                          <a:ea typeface="Calibri" panose="020F0502020204030204" pitchFamily="34" charset="0"/>
                          <a:cs typeface="Calibri" panose="020F0502020204030204" pitchFamily="34" charset="0"/>
                        </a:rPr>
                        <a:t>Different to 2018 (%)</a:t>
                      </a:r>
                      <a:endParaRPr lang="en-US" sz="15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500" b="1" kern="100" dirty="0">
                          <a:effectLst/>
                          <a:latin typeface="Calibri" panose="020F0502020204030204" pitchFamily="34" charset="0"/>
                          <a:ea typeface="Calibri" panose="020F0502020204030204" pitchFamily="34" charset="0"/>
                          <a:cs typeface="Calibri" panose="020F0502020204030204" pitchFamily="34" charset="0"/>
                        </a:rPr>
                        <a:t>None - left system (%)</a:t>
                      </a:r>
                      <a:endParaRPr lang="en-US" sz="15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Total (%)</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090646"/>
                  </a:ext>
                </a:extLst>
              </a:tr>
              <a:tr h="0">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5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2361556"/>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EC</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93.25</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4.61</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2.14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443039852"/>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FS</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90.54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3.93</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566838586"/>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GP</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91.08</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3.95</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4.97</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513933516"/>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KN</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91.99</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4.31</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3.70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52396681"/>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LP</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91.04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6.95</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2.00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322185563"/>
                  </a:ext>
                </a:extLst>
              </a:tr>
              <a:tr h="243349">
                <a:tc>
                  <a:txBody>
                    <a:bodyPr/>
                    <a:lstStyle/>
                    <a:p>
                      <a:pPr marL="0" marR="0" algn="just">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MP</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92.02</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DDF7DD"/>
                    </a:solidFill>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4.66</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3.32</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89492050"/>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NC</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85.44</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8.39</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6.18</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578152597"/>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NW</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89.42</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6.30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4.28</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522281835"/>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WC</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87.27</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6.09</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6.64</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2CC"/>
                    </a:solidFill>
                  </a:tcPr>
                </a:tc>
                <a:tc>
                  <a:txBody>
                    <a:bodyPr/>
                    <a:lstStyle/>
                    <a:p>
                      <a:pPr marL="0" marR="0" algn="ctr">
                        <a:lnSpc>
                          <a:spcPct val="107000"/>
                        </a:lnSpc>
                        <a:spcBef>
                          <a:spcPts val="0"/>
                        </a:spcBef>
                        <a:spcAft>
                          <a:spcPts val="0"/>
                        </a:spcAft>
                      </a:pPr>
                      <a:r>
                        <a:rPr lang="en-ZA" sz="1600" kern="100">
                          <a:effectLst/>
                          <a:latin typeface="Calibri" panose="020F0502020204030204" pitchFamily="34" charset="0"/>
                          <a:ea typeface="Calibri" panose="020F0502020204030204" pitchFamily="34" charset="0"/>
                          <a:cs typeface="Calibri" panose="020F0502020204030204" pitchFamily="34" charset="0"/>
                        </a:rPr>
                        <a:t>100</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861096044"/>
                  </a:ext>
                </a:extLst>
              </a:tr>
              <a:tr h="0">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300" kern="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460709"/>
                  </a:ext>
                </a:extLst>
              </a:tr>
              <a:tr h="243349">
                <a:tc>
                  <a:txBody>
                    <a:bodyPr/>
                    <a:lstStyle/>
                    <a:p>
                      <a:pPr marL="0" marR="0" algn="just">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Total</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91.11</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a:effectLst/>
                          <a:latin typeface="Calibri" panose="020F0502020204030204" pitchFamily="34" charset="0"/>
                          <a:ea typeface="Calibri" panose="020F0502020204030204" pitchFamily="34" charset="0"/>
                          <a:cs typeface="Calibri" panose="020F0502020204030204" pitchFamily="34" charset="0"/>
                        </a:rPr>
                        <a:t>5.05</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3.83</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600" b="1" kern="100" dirty="0">
                          <a:effectLst/>
                          <a:latin typeface="Calibri" panose="020F0502020204030204" pitchFamily="34" charset="0"/>
                          <a:ea typeface="Calibri" panose="020F0502020204030204" pitchFamily="34" charset="0"/>
                          <a:cs typeface="Calibri" panose="020F0502020204030204" pitchFamily="34" charset="0"/>
                        </a:rPr>
                        <a:t>100</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45693"/>
                  </a:ext>
                </a:extLst>
              </a:tr>
            </a:tbl>
          </a:graphicData>
        </a:graphic>
      </p:graphicFrame>
      <p:sp>
        <p:nvSpPr>
          <p:cNvPr id="4" name="Oval 3">
            <a:extLst>
              <a:ext uri="{FF2B5EF4-FFF2-40B4-BE49-F238E27FC236}">
                <a16:creationId xmlns:a16="http://schemas.microsoft.com/office/drawing/2014/main" id="{0CEA8E91-A2EF-0C4D-04DD-8FFC5D57992E}"/>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8</a:t>
            </a:r>
          </a:p>
        </p:txBody>
      </p:sp>
    </p:spTree>
    <p:extLst>
      <p:ext uri="{BB962C8B-B14F-4D97-AF65-F5344CB8AC3E}">
        <p14:creationId xmlns:p14="http://schemas.microsoft.com/office/powerpoint/2010/main" val="1864330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dirty="0"/>
              <a:t>Gender imbalances in management</a:t>
            </a:r>
            <a:endParaRPr dirty="0"/>
          </a:p>
        </p:txBody>
      </p:sp>
      <p:sp>
        <p:nvSpPr>
          <p:cNvPr id="686" name="Google Shape;686;p4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87" name="Google Shape;687;p4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9</a:t>
            </a:r>
            <a:endParaRPr dirty="0"/>
          </a:p>
        </p:txBody>
      </p:sp>
    </p:spTree>
    <p:extLst>
      <p:ext uri="{BB962C8B-B14F-4D97-AF65-F5344CB8AC3E}">
        <p14:creationId xmlns:p14="http://schemas.microsoft.com/office/powerpoint/2010/main" val="2852893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55"/>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pic>
        <p:nvPicPr>
          <p:cNvPr id="902" name="Google Shape;902;p55"/>
          <p:cNvPicPr preferRelativeResize="0"/>
          <p:nvPr/>
        </p:nvPicPr>
        <p:blipFill rotWithShape="1">
          <a:blip r:embed="rId3">
            <a:alphaModFix/>
          </a:blip>
          <a:srcRect/>
          <a:stretch/>
        </p:blipFill>
        <p:spPr>
          <a:xfrm>
            <a:off x="945790" y="1880693"/>
            <a:ext cx="6370500" cy="4274437"/>
          </a:xfrm>
          <a:prstGeom prst="rect">
            <a:avLst/>
          </a:prstGeom>
          <a:noFill/>
          <a:ln>
            <a:noFill/>
          </a:ln>
        </p:spPr>
      </p:pic>
      <p:sp>
        <p:nvSpPr>
          <p:cNvPr id="903" name="Google Shape;903;p55"/>
          <p:cNvSpPr txBox="1"/>
          <p:nvPr/>
        </p:nvSpPr>
        <p:spPr>
          <a:xfrm>
            <a:off x="1065710" y="1397000"/>
            <a:ext cx="603963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Percentage of public educators in South Africa that are female, PERSAL (2012-2021)</a:t>
            </a:r>
            <a:endParaRPr sz="1600">
              <a:solidFill>
                <a:schemeClr val="dk1"/>
              </a:solidFill>
              <a:latin typeface="Calibri"/>
              <a:ea typeface="Calibri"/>
              <a:cs typeface="Calibri"/>
              <a:sym typeface="Calibri"/>
            </a:endParaRPr>
          </a:p>
        </p:txBody>
      </p:sp>
      <p:sp>
        <p:nvSpPr>
          <p:cNvPr id="904" name="Google Shape;904;p5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905" name="Google Shape;905;p55"/>
          <p:cNvSpPr txBox="1"/>
          <p:nvPr/>
        </p:nvSpPr>
        <p:spPr>
          <a:xfrm>
            <a:off x="840857" y="6194234"/>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Calibri"/>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sp>
        <p:nvSpPr>
          <p:cNvPr id="906" name="Google Shape;906;p55"/>
          <p:cNvSpPr txBox="1"/>
          <p:nvPr/>
        </p:nvSpPr>
        <p:spPr>
          <a:xfrm>
            <a:off x="8060834" y="1732241"/>
            <a:ext cx="3536805" cy="390103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200">
                <a:solidFill>
                  <a:srgbClr val="5B2412"/>
                </a:solidFill>
                <a:latin typeface="Calibri"/>
                <a:ea typeface="Calibri"/>
                <a:cs typeface="Calibri"/>
                <a:sym typeface="Calibri"/>
              </a:rPr>
              <a:t>Nationally, there has been very little transformation in senior school leadership in terms of gender since 2012 and even since 2004 (just 34% of principals were female). </a:t>
            </a:r>
            <a:endParaRPr sz="220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050"/>
              <a:buFont typeface="Calibri"/>
              <a:buNone/>
            </a:pPr>
            <a:endParaRPr sz="1050">
              <a:solidFill>
                <a:srgbClr val="5B2412"/>
              </a:solidFill>
              <a:latin typeface="Calibri"/>
              <a:ea typeface="Calibri"/>
              <a:cs typeface="Calibri"/>
              <a:sym typeface="Calibri"/>
            </a:endParaRPr>
          </a:p>
          <a:p>
            <a:pPr marL="0" marR="0" lvl="0" indent="0" algn="l" rtl="0">
              <a:spcBef>
                <a:spcPts val="0"/>
              </a:spcBef>
              <a:spcAft>
                <a:spcPts val="0"/>
              </a:spcAft>
              <a:buClr>
                <a:srgbClr val="5B2412"/>
              </a:buClr>
              <a:buSzPts val="2200"/>
              <a:buFont typeface="Calibri"/>
              <a:buNone/>
            </a:pPr>
            <a:r>
              <a:rPr lang="en-US" sz="2200">
                <a:solidFill>
                  <a:srgbClr val="5B2412"/>
                </a:solidFill>
                <a:latin typeface="Calibri"/>
                <a:ea typeface="Calibri"/>
                <a:cs typeface="Calibri"/>
                <a:sym typeface="Calibri"/>
              </a:rPr>
              <a:t>There is better representation at middle-management (HOD) level. </a:t>
            </a:r>
            <a:endParaRPr sz="220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rgbClr val="5B2412"/>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255562ac931_0_119"/>
          <p:cNvSpPr txBox="1">
            <a:spLocks noGrp="1"/>
          </p:cNvSpPr>
          <p:nvPr>
            <p:ph type="title"/>
          </p:nvPr>
        </p:nvSpPr>
        <p:spPr>
          <a:xfrm>
            <a:off x="625825" y="409850"/>
            <a:ext cx="10515600" cy="1325700"/>
          </a:xfrm>
          <a:prstGeom prst="rect">
            <a:avLst/>
          </a:prstGeom>
          <a:solidFill>
            <a:schemeClr val="lt1"/>
          </a:solidFill>
        </p:spPr>
        <p:txBody>
          <a:bodyPr spcFirstLastPara="1" wrap="square" lIns="91425" tIns="45700" rIns="91425" bIns="45700" anchor="ctr" anchorCtr="0">
            <a:noAutofit/>
          </a:bodyPr>
          <a:lstStyle/>
          <a:p>
            <a:pPr marL="0" lvl="0" indent="0" algn="l" rtl="0">
              <a:spcBef>
                <a:spcPts val="0"/>
              </a:spcBef>
              <a:spcAft>
                <a:spcPts val="0"/>
              </a:spcAft>
              <a:buNone/>
            </a:pPr>
            <a:r>
              <a:rPr lang="en-US"/>
              <a:t>Percentage of educators that are female</a:t>
            </a:r>
            <a:endParaRPr/>
          </a:p>
        </p:txBody>
      </p:sp>
      <p:sp>
        <p:nvSpPr>
          <p:cNvPr id="9" name="Google Shape;687;p40">
            <a:extLst>
              <a:ext uri="{FF2B5EF4-FFF2-40B4-BE49-F238E27FC236}">
                <a16:creationId xmlns:a16="http://schemas.microsoft.com/office/drawing/2014/main" id="{74DFE0B8-08BD-38D4-A425-88D040C59D6F}"/>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9</a:t>
            </a:r>
            <a:endParaRPr dirty="0"/>
          </a:p>
        </p:txBody>
      </p:sp>
      <p:sp>
        <p:nvSpPr>
          <p:cNvPr id="5" name="Google Shape;735;g255562ac931_0_119">
            <a:extLst>
              <a:ext uri="{FF2B5EF4-FFF2-40B4-BE49-F238E27FC236}">
                <a16:creationId xmlns:a16="http://schemas.microsoft.com/office/drawing/2014/main" id="{02185017-266C-520E-C9EF-329B48BC2F53}"/>
              </a:ext>
            </a:extLst>
          </p:cNvPr>
          <p:cNvSpPr txBox="1"/>
          <p:nvPr/>
        </p:nvSpPr>
        <p:spPr>
          <a:xfrm>
            <a:off x="7383073" y="2364130"/>
            <a:ext cx="4091318" cy="323162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200" dirty="0">
                <a:solidFill>
                  <a:schemeClr val="accent3">
                    <a:lumMod val="50000"/>
                  </a:schemeClr>
                </a:solidFill>
                <a:latin typeface="Calibri"/>
                <a:ea typeface="Calibri"/>
                <a:cs typeface="Calibri"/>
                <a:sym typeface="Calibri"/>
              </a:rPr>
              <a:t>In GP in 2021, 75% of all educators were female, with 78% of teachers, women. </a:t>
            </a:r>
          </a:p>
          <a:p>
            <a:pPr marL="0" lvl="0" indent="0" algn="just" rtl="0">
              <a:spcBef>
                <a:spcPts val="0"/>
              </a:spcBef>
              <a:spcAft>
                <a:spcPts val="0"/>
              </a:spcAft>
              <a:buNone/>
            </a:pPr>
            <a:endParaRPr lang="en-US" sz="2200" dirty="0">
              <a:solidFill>
                <a:schemeClr val="accent3">
                  <a:lumMod val="50000"/>
                </a:schemeClr>
              </a:solidFill>
              <a:latin typeface="Calibri"/>
              <a:ea typeface="Calibri"/>
              <a:cs typeface="Calibri"/>
              <a:sym typeface="Calibri"/>
            </a:endParaRPr>
          </a:p>
          <a:p>
            <a:pPr marL="0" lvl="0" indent="0" algn="just" rtl="0">
              <a:spcBef>
                <a:spcPts val="0"/>
              </a:spcBef>
              <a:spcAft>
                <a:spcPts val="0"/>
              </a:spcAft>
              <a:buNone/>
            </a:pPr>
            <a:r>
              <a:rPr lang="en-US" sz="2200" dirty="0">
                <a:solidFill>
                  <a:schemeClr val="accent3">
                    <a:lumMod val="50000"/>
                  </a:schemeClr>
                </a:solidFill>
                <a:latin typeface="Calibri"/>
                <a:ea typeface="Calibri"/>
                <a:cs typeface="Calibri"/>
                <a:sym typeface="Calibri"/>
              </a:rPr>
              <a:t>Women remain underrepresented in senior management positions. Only 52% of deputy principals and 39% of principals were women in 2021. </a:t>
            </a:r>
          </a:p>
        </p:txBody>
      </p:sp>
      <p:sp>
        <p:nvSpPr>
          <p:cNvPr id="6" name="TextBox 5">
            <a:extLst>
              <a:ext uri="{FF2B5EF4-FFF2-40B4-BE49-F238E27FC236}">
                <a16:creationId xmlns:a16="http://schemas.microsoft.com/office/drawing/2014/main" id="{238AABF6-DCB5-A01F-70D8-1077E0E0884A}"/>
              </a:ext>
            </a:extLst>
          </p:cNvPr>
          <p:cNvSpPr txBox="1"/>
          <p:nvPr/>
        </p:nvSpPr>
        <p:spPr>
          <a:xfrm>
            <a:off x="717609" y="6224335"/>
            <a:ext cx="10756782" cy="253916"/>
          </a:xfrm>
          <a:prstGeom prst="rect">
            <a:avLst/>
          </a:prstGeom>
          <a:noFill/>
        </p:spPr>
        <p:txBody>
          <a:bodyPr wrap="square">
            <a:spAutoFit/>
          </a:bodyPr>
          <a:lstStyle/>
          <a:p>
            <a:r>
              <a:rPr lang="en-ZA" sz="1050" dirty="0">
                <a:effectLst/>
                <a:ea typeface="Calibri" panose="020F0502020204030204" pitchFamily="34" charset="0"/>
              </a:rPr>
              <a:t>Source: Using anonymised 10-year PERSAL data from 2012 to 2021, only educators of the ranks: level 1 teacher, HOD, deputy principal and principal are considered. </a:t>
            </a:r>
            <a:endParaRPr lang="en-ZA" sz="1050" dirty="0"/>
          </a:p>
        </p:txBody>
      </p:sp>
      <p:graphicFrame>
        <p:nvGraphicFramePr>
          <p:cNvPr id="2" name="Chart 1">
            <a:extLst>
              <a:ext uri="{FF2B5EF4-FFF2-40B4-BE49-F238E27FC236}">
                <a16:creationId xmlns:a16="http://schemas.microsoft.com/office/drawing/2014/main" id="{7BEA6452-24F7-605B-15F4-2A0CF092621F}"/>
              </a:ext>
            </a:extLst>
          </p:cNvPr>
          <p:cNvGraphicFramePr>
            <a:graphicFrameLocks/>
          </p:cNvGraphicFramePr>
          <p:nvPr>
            <p:extLst>
              <p:ext uri="{D42A27DB-BD31-4B8C-83A1-F6EECF244321}">
                <p14:modId xmlns:p14="http://schemas.microsoft.com/office/powerpoint/2010/main" val="100370528"/>
              </p:ext>
            </p:extLst>
          </p:nvPr>
        </p:nvGraphicFramePr>
        <p:xfrm>
          <a:off x="854439" y="1984743"/>
          <a:ext cx="6160958" cy="3872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669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770E-01E6-4841-168E-D985AFA60B3D}"/>
              </a:ext>
            </a:extLst>
          </p:cNvPr>
          <p:cNvSpPr>
            <a:spLocks noGrp="1"/>
          </p:cNvSpPr>
          <p:nvPr>
            <p:ph type="title"/>
          </p:nvPr>
        </p:nvSpPr>
        <p:spPr/>
        <p:txBody>
          <a:bodyPr/>
          <a:lstStyle/>
          <a:p>
            <a:r>
              <a:rPr lang="en-ZA" dirty="0"/>
              <a:t>General questions and discussion</a:t>
            </a:r>
          </a:p>
        </p:txBody>
      </p:sp>
      <p:sp>
        <p:nvSpPr>
          <p:cNvPr id="3" name="Rectangle 2">
            <a:extLst>
              <a:ext uri="{FF2B5EF4-FFF2-40B4-BE49-F238E27FC236}">
                <a16:creationId xmlns:a16="http://schemas.microsoft.com/office/drawing/2014/main" id="{F262B0B0-DF92-EE24-466C-3FEFAF65E6C0}"/>
              </a:ext>
            </a:extLst>
          </p:cNvPr>
          <p:cNvSpPr/>
          <p:nvPr/>
        </p:nvSpPr>
        <p:spPr>
          <a:xfrm>
            <a:off x="838200" y="2023672"/>
            <a:ext cx="10515598" cy="37316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1200"/>
              </a:spcAft>
              <a:buFont typeface="Arial" panose="020B0604020202020204" pitchFamily="34" charset="0"/>
              <a:buChar char="•"/>
            </a:pPr>
            <a:r>
              <a:rPr lang="en-ZA" sz="2800" dirty="0"/>
              <a:t>Infrastructure: </a:t>
            </a:r>
            <a:r>
              <a:rPr lang="en-US" sz="2800" dirty="0"/>
              <a:t>How close is the province to achieving the large growth that is required by 2030? Where is the department regarding moving from learners transport to new schools / classrooms?</a:t>
            </a:r>
          </a:p>
          <a:p>
            <a:pPr marL="285750" indent="-285750">
              <a:spcAft>
                <a:spcPts val="1200"/>
              </a:spcAft>
              <a:buFont typeface="Arial" panose="020B0604020202020204" pitchFamily="34" charset="0"/>
              <a:buChar char="•"/>
            </a:pPr>
            <a:r>
              <a:rPr lang="en-US" sz="2800" dirty="0"/>
              <a:t>Do you track what subjects and phases teachers are needed for:</a:t>
            </a:r>
          </a:p>
          <a:p>
            <a:pPr marL="742950" lvl="1" indent="-285750">
              <a:spcAft>
                <a:spcPts val="1200"/>
              </a:spcAft>
              <a:buFont typeface="Arial" panose="020B0604020202020204" pitchFamily="34" charset="0"/>
              <a:buChar char="•"/>
            </a:pPr>
            <a:r>
              <a:rPr lang="en-US" sz="2600" dirty="0">
                <a:solidFill>
                  <a:schemeClr val="bg1"/>
                </a:solidFill>
                <a:latin typeface="+mn-lt"/>
                <a:ea typeface="+mn-ea"/>
                <a:cs typeface="+mn-cs"/>
                <a:sym typeface="Calibri"/>
              </a:rPr>
              <a:t>Is there a list of the positions requested by principals or positions filled? Or of educators that have left?</a:t>
            </a:r>
            <a:endParaRPr lang="en-ZA" sz="2600" dirty="0"/>
          </a:p>
          <a:p>
            <a:pPr marL="285750" indent="-285750">
              <a:spcAft>
                <a:spcPts val="1200"/>
              </a:spcAft>
              <a:buFont typeface="Arial" panose="020B0604020202020204" pitchFamily="34" charset="0"/>
              <a:buChar char="•"/>
            </a:pPr>
            <a:r>
              <a:rPr lang="en-ZA" sz="2800" dirty="0"/>
              <a:t>What is the process for principal and senior educator mentorship, selection and induction </a:t>
            </a:r>
          </a:p>
          <a:p>
            <a:pPr marL="285750" indent="-285750">
              <a:spcAft>
                <a:spcPts val="1200"/>
              </a:spcAft>
              <a:buFont typeface="Arial" panose="020B0604020202020204" pitchFamily="34" charset="0"/>
              <a:buChar char="•"/>
            </a:pPr>
            <a:r>
              <a:rPr lang="en-ZA" sz="2800" dirty="0"/>
              <a:t> How much of a concern is gender equity in management in GP</a:t>
            </a:r>
          </a:p>
        </p:txBody>
      </p:sp>
      <p:sp>
        <p:nvSpPr>
          <p:cNvPr id="5" name="Google Shape;687;p40">
            <a:extLst>
              <a:ext uri="{FF2B5EF4-FFF2-40B4-BE49-F238E27FC236}">
                <a16:creationId xmlns:a16="http://schemas.microsoft.com/office/drawing/2014/main" id="{50CC2BA6-0C14-0055-CF16-02A75088724A}"/>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10</a:t>
            </a:r>
            <a:endParaRPr dirty="0"/>
          </a:p>
        </p:txBody>
      </p:sp>
    </p:spTree>
    <p:extLst>
      <p:ext uri="{BB962C8B-B14F-4D97-AF65-F5344CB8AC3E}">
        <p14:creationId xmlns:p14="http://schemas.microsoft.com/office/powerpoint/2010/main" val="24801573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7D0F-0D8A-BC0E-90B1-FEEA0F6AEE37}"/>
              </a:ext>
            </a:extLst>
          </p:cNvPr>
          <p:cNvSpPr>
            <a:spLocks noGrp="1"/>
          </p:cNvSpPr>
          <p:nvPr>
            <p:ph type="title"/>
          </p:nvPr>
        </p:nvSpPr>
        <p:spPr/>
        <p:txBody>
          <a:bodyPr/>
          <a:lstStyle/>
          <a:p>
            <a:r>
              <a:rPr lang="en-ZA" dirty="0"/>
              <a:t>Conclusion</a:t>
            </a:r>
          </a:p>
        </p:txBody>
      </p:sp>
      <p:sp>
        <p:nvSpPr>
          <p:cNvPr id="3" name="Rectangle 2">
            <a:extLst>
              <a:ext uri="{FF2B5EF4-FFF2-40B4-BE49-F238E27FC236}">
                <a16:creationId xmlns:a16="http://schemas.microsoft.com/office/drawing/2014/main" id="{CD00A511-E58D-9B37-01BD-B61229A94648}"/>
              </a:ext>
            </a:extLst>
          </p:cNvPr>
          <p:cNvSpPr/>
          <p:nvPr/>
        </p:nvSpPr>
        <p:spPr>
          <a:xfrm>
            <a:off x="685800" y="1964352"/>
            <a:ext cx="11000232" cy="452852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ZA" sz="2300" dirty="0">
                <a:solidFill>
                  <a:schemeClr val="bg1"/>
                </a:solidFill>
              </a:rPr>
              <a:t>Although the retirement wave will be felt slightly less and later in GP, the province faces  a high educator turnover rate, where about 5% of younger educators (50 years and below) leave the schooling system per year, appointments will therefore increase</a:t>
            </a:r>
          </a:p>
          <a:p>
            <a:pPr marL="285750" indent="-285750">
              <a:buFont typeface="Arial" panose="020B0604020202020204" pitchFamily="34" charset="0"/>
              <a:buChar char="•"/>
            </a:pPr>
            <a:r>
              <a:rPr lang="en-ZA" sz="2300" dirty="0">
                <a:solidFill>
                  <a:schemeClr val="bg1"/>
                </a:solidFill>
              </a:rPr>
              <a:t>Due to high predicted population growth rates of school-aged children (~27% from 2021 to 2030), educator numbers (incl. educators in management and leadership positions)  will need to rise in GP, and new classrooms and schools will need to be built </a:t>
            </a:r>
            <a:r>
              <a:rPr lang="en-US" sz="2300" dirty="0">
                <a:solidFill>
                  <a:schemeClr val="bg1"/>
                </a:solidFill>
              </a:rPr>
              <a:t>to respond to the higher enrolment numbers adequately</a:t>
            </a:r>
            <a:r>
              <a:rPr lang="en-ZA" sz="2300" dirty="0">
                <a:solidFill>
                  <a:schemeClr val="bg1"/>
                </a:solidFill>
              </a:rPr>
              <a:t>; if the sector does not expand, LE ratios and class sizes will increase even further</a:t>
            </a:r>
          </a:p>
          <a:p>
            <a:pPr marL="285750" indent="-285750">
              <a:buFont typeface="Arial" panose="020B0604020202020204" pitchFamily="34" charset="0"/>
              <a:buChar char="•"/>
            </a:pPr>
            <a:r>
              <a:rPr lang="en-ZA" sz="2300" dirty="0">
                <a:solidFill>
                  <a:schemeClr val="bg1"/>
                </a:solidFill>
              </a:rPr>
              <a:t>The real unit cost for all educators is expected to increase (~1%)  slightly in Gauteng over the period 2022-2030; the real unit cost of teachers is projected to increase by (+2%), while the real unit cost of senior educator educators is expected to decline (-3%)</a:t>
            </a:r>
          </a:p>
        </p:txBody>
      </p:sp>
    </p:spTree>
    <p:extLst>
      <p:ext uri="{BB962C8B-B14F-4D97-AF65-F5344CB8AC3E}">
        <p14:creationId xmlns:p14="http://schemas.microsoft.com/office/powerpoint/2010/main" val="255241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FD51A6-02CF-F8F6-56E3-62F3BE120000}"/>
              </a:ext>
            </a:extLst>
          </p:cNvPr>
          <p:cNvPicPr>
            <a:picLocks noChangeAspect="1"/>
          </p:cNvPicPr>
          <p:nvPr/>
        </p:nvPicPr>
        <p:blipFill>
          <a:blip r:embed="rId4"/>
          <a:stretch>
            <a:fillRect/>
          </a:stretch>
        </p:blipFill>
        <p:spPr>
          <a:xfrm>
            <a:off x="2050674" y="1342106"/>
            <a:ext cx="8388284" cy="5313600"/>
          </a:xfrm>
          <a:prstGeom prst="rect">
            <a:avLst/>
          </a:prstGeom>
        </p:spPr>
      </p:pic>
      <p:sp>
        <p:nvSpPr>
          <p:cNvPr id="2" name="TextBox 1">
            <a:extLst>
              <a:ext uri="{FF2B5EF4-FFF2-40B4-BE49-F238E27FC236}">
                <a16:creationId xmlns:a16="http://schemas.microsoft.com/office/drawing/2014/main" id="{8D7768B4-4C88-1F33-53BD-93CB1E68CF76}"/>
              </a:ext>
            </a:extLst>
          </p:cNvPr>
          <p:cNvSpPr txBox="1"/>
          <p:nvPr/>
        </p:nvSpPr>
        <p:spPr>
          <a:xfrm>
            <a:off x="6794175" y="4099558"/>
            <a:ext cx="2725297" cy="523220"/>
          </a:xfrm>
          <a:prstGeom prst="rect">
            <a:avLst/>
          </a:prstGeom>
          <a:noFill/>
        </p:spPr>
        <p:txBody>
          <a:bodyPr wrap="square" rtlCol="0">
            <a:spAutoFit/>
          </a:bodyPr>
          <a:lstStyle/>
          <a:p>
            <a:pPr algn="ctr"/>
            <a:r>
              <a:rPr lang="en-ZA" sz="2800" b="1" dirty="0">
                <a:solidFill>
                  <a:srgbClr val="FF0000"/>
                </a:solidFill>
              </a:rPr>
              <a:t>First-time joiners</a:t>
            </a:r>
          </a:p>
        </p:txBody>
      </p:sp>
      <p:sp>
        <p:nvSpPr>
          <p:cNvPr id="10" name="TextBox 9">
            <a:extLst>
              <a:ext uri="{FF2B5EF4-FFF2-40B4-BE49-F238E27FC236}">
                <a16:creationId xmlns:a16="http://schemas.microsoft.com/office/drawing/2014/main" id="{558A867E-0043-8B48-2C92-5B009768DE19}"/>
              </a:ext>
            </a:extLst>
          </p:cNvPr>
          <p:cNvSpPr txBox="1"/>
          <p:nvPr/>
        </p:nvSpPr>
        <p:spPr>
          <a:xfrm>
            <a:off x="4272602" y="2092604"/>
            <a:ext cx="3360991" cy="954107"/>
          </a:xfrm>
          <a:prstGeom prst="rect">
            <a:avLst/>
          </a:prstGeom>
          <a:noFill/>
        </p:spPr>
        <p:txBody>
          <a:bodyPr wrap="square" rtlCol="0">
            <a:spAutoFit/>
          </a:bodyPr>
          <a:lstStyle/>
          <a:p>
            <a:pPr algn="ctr"/>
            <a:r>
              <a:rPr lang="en-ZA" sz="2800" b="1" dirty="0">
                <a:solidFill>
                  <a:srgbClr val="00B050"/>
                </a:solidFill>
              </a:rPr>
              <a:t>Newly graduated teachers</a:t>
            </a:r>
          </a:p>
        </p:txBody>
      </p:sp>
      <p:grpSp>
        <p:nvGrpSpPr>
          <p:cNvPr id="35" name="Group 34">
            <a:extLst>
              <a:ext uri="{FF2B5EF4-FFF2-40B4-BE49-F238E27FC236}">
                <a16:creationId xmlns:a16="http://schemas.microsoft.com/office/drawing/2014/main" id="{F3D6ABE4-26F1-28A0-99C5-882B4A1F71FE}"/>
              </a:ext>
            </a:extLst>
          </p:cNvPr>
          <p:cNvGrpSpPr/>
          <p:nvPr/>
        </p:nvGrpSpPr>
        <p:grpSpPr>
          <a:xfrm>
            <a:off x="5404371" y="1500593"/>
            <a:ext cx="1979519" cy="4553374"/>
            <a:chOff x="4913279" y="1134832"/>
            <a:chExt cx="1979519" cy="4553374"/>
          </a:xfrm>
        </p:grpSpPr>
        <p:sp>
          <p:nvSpPr>
            <p:cNvPr id="30" name="TextBox 29">
              <a:extLst>
                <a:ext uri="{FF2B5EF4-FFF2-40B4-BE49-F238E27FC236}">
                  <a16:creationId xmlns:a16="http://schemas.microsoft.com/office/drawing/2014/main" id="{D798888B-2686-BAC0-F738-B54BF0335332}"/>
                </a:ext>
              </a:extLst>
            </p:cNvPr>
            <p:cNvSpPr txBox="1"/>
            <p:nvPr/>
          </p:nvSpPr>
          <p:spPr>
            <a:xfrm>
              <a:off x="4913279" y="1134832"/>
              <a:ext cx="1979519" cy="646331"/>
            </a:xfrm>
            <a:prstGeom prst="rect">
              <a:avLst/>
            </a:prstGeom>
            <a:noFill/>
          </p:spPr>
          <p:txBody>
            <a:bodyPr wrap="square" rtlCol="0">
              <a:spAutoFit/>
            </a:bodyPr>
            <a:lstStyle/>
            <a:p>
              <a:pPr algn="ctr"/>
              <a:r>
                <a:rPr lang="en-ZA" sz="3600" b="1" dirty="0"/>
                <a:t>403 000</a:t>
              </a:r>
            </a:p>
          </p:txBody>
        </p:sp>
        <p:cxnSp>
          <p:nvCxnSpPr>
            <p:cNvPr id="31" name="Straight Connector 30">
              <a:extLst>
                <a:ext uri="{FF2B5EF4-FFF2-40B4-BE49-F238E27FC236}">
                  <a16:creationId xmlns:a16="http://schemas.microsoft.com/office/drawing/2014/main" id="{54911422-789F-06DE-5A83-5D0FDEF18D28}"/>
                </a:ext>
              </a:extLst>
            </p:cNvPr>
            <p:cNvCxnSpPr>
              <a:cxnSpLocks/>
            </p:cNvCxnSpPr>
            <p:nvPr/>
          </p:nvCxnSpPr>
          <p:spPr>
            <a:xfrm>
              <a:off x="5747761" y="1716652"/>
              <a:ext cx="0" cy="3971554"/>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F7CF8A6-F525-F09B-AC1D-552A8446E34F}"/>
              </a:ext>
            </a:extLst>
          </p:cNvPr>
          <p:cNvGrpSpPr/>
          <p:nvPr/>
        </p:nvGrpSpPr>
        <p:grpSpPr>
          <a:xfrm>
            <a:off x="7449015" y="1482971"/>
            <a:ext cx="1979519" cy="4570996"/>
            <a:chOff x="8315698" y="1117210"/>
            <a:chExt cx="1979519" cy="4570996"/>
          </a:xfrm>
        </p:grpSpPr>
        <p:sp>
          <p:nvSpPr>
            <p:cNvPr id="33" name="TextBox 32">
              <a:extLst>
                <a:ext uri="{FF2B5EF4-FFF2-40B4-BE49-F238E27FC236}">
                  <a16:creationId xmlns:a16="http://schemas.microsoft.com/office/drawing/2014/main" id="{445D2ACB-EB1B-F9F6-9B5F-AF45DCCF7B2A}"/>
                </a:ext>
              </a:extLst>
            </p:cNvPr>
            <p:cNvSpPr txBox="1"/>
            <p:nvPr/>
          </p:nvSpPr>
          <p:spPr>
            <a:xfrm>
              <a:off x="8315698" y="1117210"/>
              <a:ext cx="1979519" cy="646331"/>
            </a:xfrm>
            <a:prstGeom prst="rect">
              <a:avLst/>
            </a:prstGeom>
            <a:noFill/>
          </p:spPr>
          <p:txBody>
            <a:bodyPr wrap="square" rtlCol="0">
              <a:spAutoFit/>
            </a:bodyPr>
            <a:lstStyle/>
            <a:p>
              <a:pPr algn="ctr"/>
              <a:r>
                <a:rPr lang="en-ZA" sz="3600" b="1" dirty="0"/>
                <a:t>467 000</a:t>
              </a:r>
            </a:p>
          </p:txBody>
        </p:sp>
        <p:cxnSp>
          <p:nvCxnSpPr>
            <p:cNvPr id="34" name="Straight Connector 33">
              <a:extLst>
                <a:ext uri="{FF2B5EF4-FFF2-40B4-BE49-F238E27FC236}">
                  <a16:creationId xmlns:a16="http://schemas.microsoft.com/office/drawing/2014/main" id="{46D10690-90A4-11C9-BF1F-9CB4CB634537}"/>
                </a:ext>
              </a:extLst>
            </p:cNvPr>
            <p:cNvCxnSpPr>
              <a:cxnSpLocks/>
            </p:cNvCxnSpPr>
            <p:nvPr/>
          </p:nvCxnSpPr>
          <p:spPr>
            <a:xfrm>
              <a:off x="9286806" y="1716652"/>
              <a:ext cx="0" cy="3971554"/>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BC5428AB-8EFF-9F60-409E-D8EF3EB316F2}"/>
              </a:ext>
            </a:extLst>
          </p:cNvPr>
          <p:cNvSpPr>
            <a:spLocks noGrp="1"/>
          </p:cNvSpPr>
          <p:nvPr>
            <p:ph type="title"/>
          </p:nvPr>
        </p:nvSpPr>
        <p:spPr/>
        <p:txBody>
          <a:bodyPr/>
          <a:lstStyle/>
          <a:p>
            <a:r>
              <a:rPr lang="en-ZA" sz="4400" b="1" dirty="0"/>
              <a:t>The ‘main graph’: </a:t>
            </a:r>
            <a:r>
              <a:rPr lang="en-ZA" sz="4400" b="1" dirty="0">
                <a:solidFill>
                  <a:srgbClr val="FF0000"/>
                </a:solidFill>
              </a:rPr>
              <a:t>Focus on the LE ratio</a:t>
            </a:r>
            <a:br>
              <a:rPr lang="en-ZA" sz="4400" b="1" dirty="0">
                <a:solidFill>
                  <a:srgbClr val="FF0000"/>
                </a:solidFill>
              </a:rPr>
            </a:br>
            <a:endParaRPr lang="en-ZA" dirty="0"/>
          </a:p>
        </p:txBody>
      </p:sp>
    </p:spTree>
    <p:custDataLst>
      <p:tags r:id="rId1"/>
    </p:custDataLst>
    <p:extLst>
      <p:ext uri="{BB962C8B-B14F-4D97-AF65-F5344CB8AC3E}">
        <p14:creationId xmlns:p14="http://schemas.microsoft.com/office/powerpoint/2010/main" val="3926757042"/>
      </p:ext>
    </p:extLst>
  </p:cSld>
  <p:clrMapOvr>
    <a:masterClrMapping/>
  </p:clrMapOvr>
  <mc:AlternateContent xmlns:mc="http://schemas.openxmlformats.org/markup-compatibility/2006" xmlns:p14="http://schemas.microsoft.com/office/powerpoint/2010/main">
    <mc:Choice Requires="p14">
      <p:transition spd="slow" p14:dur="2000" advTm="266897"/>
    </mc:Choice>
    <mc:Fallback xmlns="">
      <p:transition spd="slow" advTm="2668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FD51A6-02CF-F8F6-56E3-62F3BE120000}"/>
              </a:ext>
            </a:extLst>
          </p:cNvPr>
          <p:cNvPicPr>
            <a:picLocks noChangeAspect="1"/>
          </p:cNvPicPr>
          <p:nvPr/>
        </p:nvPicPr>
        <p:blipFill>
          <a:blip r:embed="rId4"/>
          <a:stretch>
            <a:fillRect/>
          </a:stretch>
        </p:blipFill>
        <p:spPr>
          <a:xfrm>
            <a:off x="2050674" y="1342106"/>
            <a:ext cx="8388284" cy="5313600"/>
          </a:xfrm>
          <a:prstGeom prst="rect">
            <a:avLst/>
          </a:prstGeom>
        </p:spPr>
      </p:pic>
      <p:sp>
        <p:nvSpPr>
          <p:cNvPr id="2" name="TextBox 1">
            <a:extLst>
              <a:ext uri="{FF2B5EF4-FFF2-40B4-BE49-F238E27FC236}">
                <a16:creationId xmlns:a16="http://schemas.microsoft.com/office/drawing/2014/main" id="{8D7768B4-4C88-1F33-53BD-93CB1E68CF76}"/>
              </a:ext>
            </a:extLst>
          </p:cNvPr>
          <p:cNvSpPr txBox="1"/>
          <p:nvPr/>
        </p:nvSpPr>
        <p:spPr>
          <a:xfrm>
            <a:off x="6794175" y="4099558"/>
            <a:ext cx="2725297" cy="523220"/>
          </a:xfrm>
          <a:prstGeom prst="rect">
            <a:avLst/>
          </a:prstGeom>
          <a:noFill/>
        </p:spPr>
        <p:txBody>
          <a:bodyPr wrap="square" rtlCol="0">
            <a:spAutoFit/>
          </a:bodyPr>
          <a:lstStyle/>
          <a:p>
            <a:pPr algn="ctr"/>
            <a:r>
              <a:rPr lang="en-ZA" sz="2800" b="1" dirty="0">
                <a:solidFill>
                  <a:srgbClr val="FF0000"/>
                </a:solidFill>
              </a:rPr>
              <a:t>First-time joiners</a:t>
            </a:r>
          </a:p>
        </p:txBody>
      </p:sp>
      <p:sp>
        <p:nvSpPr>
          <p:cNvPr id="10" name="TextBox 9">
            <a:extLst>
              <a:ext uri="{FF2B5EF4-FFF2-40B4-BE49-F238E27FC236}">
                <a16:creationId xmlns:a16="http://schemas.microsoft.com/office/drawing/2014/main" id="{558A867E-0043-8B48-2C92-5B009768DE19}"/>
              </a:ext>
            </a:extLst>
          </p:cNvPr>
          <p:cNvSpPr txBox="1"/>
          <p:nvPr/>
        </p:nvSpPr>
        <p:spPr>
          <a:xfrm>
            <a:off x="4272602" y="2092604"/>
            <a:ext cx="3360991" cy="954107"/>
          </a:xfrm>
          <a:prstGeom prst="rect">
            <a:avLst/>
          </a:prstGeom>
          <a:noFill/>
        </p:spPr>
        <p:txBody>
          <a:bodyPr wrap="square" rtlCol="0">
            <a:spAutoFit/>
          </a:bodyPr>
          <a:lstStyle/>
          <a:p>
            <a:pPr algn="ctr"/>
            <a:r>
              <a:rPr lang="en-ZA" sz="2800" b="1" dirty="0">
                <a:solidFill>
                  <a:srgbClr val="00B050"/>
                </a:solidFill>
              </a:rPr>
              <a:t>Newly graduated teachers</a:t>
            </a:r>
          </a:p>
        </p:txBody>
      </p:sp>
      <p:sp>
        <p:nvSpPr>
          <p:cNvPr id="23" name="TextBox 22">
            <a:extLst>
              <a:ext uri="{FF2B5EF4-FFF2-40B4-BE49-F238E27FC236}">
                <a16:creationId xmlns:a16="http://schemas.microsoft.com/office/drawing/2014/main" id="{935829CC-07BD-D289-F85B-D51CC2FA8E67}"/>
              </a:ext>
            </a:extLst>
          </p:cNvPr>
          <p:cNvSpPr txBox="1"/>
          <p:nvPr/>
        </p:nvSpPr>
        <p:spPr>
          <a:xfrm>
            <a:off x="8729962" y="2650595"/>
            <a:ext cx="1316103" cy="707886"/>
          </a:xfrm>
          <a:prstGeom prst="rect">
            <a:avLst/>
          </a:prstGeom>
          <a:noFill/>
        </p:spPr>
        <p:txBody>
          <a:bodyPr wrap="square" rtlCol="0">
            <a:spAutoFit/>
          </a:bodyPr>
          <a:lstStyle/>
          <a:p>
            <a:pPr algn="ctr"/>
            <a:r>
              <a:rPr lang="en-ZA" sz="4000" b="1" dirty="0">
                <a:solidFill>
                  <a:srgbClr val="FF0000"/>
                </a:solidFill>
              </a:rPr>
              <a:t>20%</a:t>
            </a:r>
          </a:p>
        </p:txBody>
      </p:sp>
      <p:grpSp>
        <p:nvGrpSpPr>
          <p:cNvPr id="21" name="Group 20">
            <a:extLst>
              <a:ext uri="{FF2B5EF4-FFF2-40B4-BE49-F238E27FC236}">
                <a16:creationId xmlns:a16="http://schemas.microsoft.com/office/drawing/2014/main" id="{E9AB5206-5377-782B-C7F0-810C975F6FB5}"/>
              </a:ext>
            </a:extLst>
          </p:cNvPr>
          <p:cNvGrpSpPr/>
          <p:nvPr/>
        </p:nvGrpSpPr>
        <p:grpSpPr>
          <a:xfrm>
            <a:off x="5501856" y="4816529"/>
            <a:ext cx="1218422" cy="1272400"/>
            <a:chOff x="5093889" y="4450768"/>
            <a:chExt cx="1218422" cy="1272400"/>
          </a:xfrm>
        </p:grpSpPr>
        <p:sp>
          <p:nvSpPr>
            <p:cNvPr id="6" name="TextBox 5">
              <a:extLst>
                <a:ext uri="{FF2B5EF4-FFF2-40B4-BE49-F238E27FC236}">
                  <a16:creationId xmlns:a16="http://schemas.microsoft.com/office/drawing/2014/main" id="{AF2050EC-5EC7-B25E-9C8D-64B62969AB9F}"/>
                </a:ext>
              </a:extLst>
            </p:cNvPr>
            <p:cNvSpPr txBox="1"/>
            <p:nvPr/>
          </p:nvSpPr>
          <p:spPr>
            <a:xfrm>
              <a:off x="5093889" y="4450768"/>
              <a:ext cx="1218422" cy="707886"/>
            </a:xfrm>
            <a:prstGeom prst="rect">
              <a:avLst/>
            </a:prstGeom>
            <a:noFill/>
          </p:spPr>
          <p:txBody>
            <a:bodyPr wrap="square" rtlCol="0">
              <a:spAutoFit/>
            </a:bodyPr>
            <a:lstStyle/>
            <a:p>
              <a:pPr algn="ctr"/>
              <a:r>
                <a:rPr lang="en-ZA" sz="4000" b="1" dirty="0"/>
                <a:t>29.8</a:t>
              </a:r>
            </a:p>
          </p:txBody>
        </p:sp>
        <p:cxnSp>
          <p:nvCxnSpPr>
            <p:cNvPr id="13" name="Straight Connector 12">
              <a:extLst>
                <a:ext uri="{FF2B5EF4-FFF2-40B4-BE49-F238E27FC236}">
                  <a16:creationId xmlns:a16="http://schemas.microsoft.com/office/drawing/2014/main" id="{4DEB7EE8-220A-2E3A-31DB-EB99C3415EC7}"/>
                </a:ext>
              </a:extLst>
            </p:cNvPr>
            <p:cNvCxnSpPr>
              <a:cxnSpLocks/>
            </p:cNvCxnSpPr>
            <p:nvPr/>
          </p:nvCxnSpPr>
          <p:spPr>
            <a:xfrm>
              <a:off x="5744408" y="5067497"/>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5EC1316-189B-C628-5162-C147E78DF82E}"/>
              </a:ext>
            </a:extLst>
          </p:cNvPr>
          <p:cNvGrpSpPr/>
          <p:nvPr/>
        </p:nvGrpSpPr>
        <p:grpSpPr>
          <a:xfrm>
            <a:off x="7800302" y="4825341"/>
            <a:ext cx="1218415" cy="1243018"/>
            <a:chOff x="8680888" y="4427935"/>
            <a:chExt cx="1218415" cy="1243018"/>
          </a:xfrm>
        </p:grpSpPr>
        <p:sp>
          <p:nvSpPr>
            <p:cNvPr id="18" name="TextBox 17">
              <a:extLst>
                <a:ext uri="{FF2B5EF4-FFF2-40B4-BE49-F238E27FC236}">
                  <a16:creationId xmlns:a16="http://schemas.microsoft.com/office/drawing/2014/main" id="{5D168A0A-DDCD-D82D-7E7A-2A5DF4FABB62}"/>
                </a:ext>
              </a:extLst>
            </p:cNvPr>
            <p:cNvSpPr txBox="1"/>
            <p:nvPr/>
          </p:nvSpPr>
          <p:spPr>
            <a:xfrm>
              <a:off x="8680888" y="4427935"/>
              <a:ext cx="1218415" cy="707886"/>
            </a:xfrm>
            <a:prstGeom prst="rect">
              <a:avLst/>
            </a:prstGeom>
            <a:noFill/>
          </p:spPr>
          <p:txBody>
            <a:bodyPr wrap="square" rtlCol="0">
              <a:spAutoFit/>
            </a:bodyPr>
            <a:lstStyle/>
            <a:p>
              <a:pPr algn="ctr"/>
              <a:r>
                <a:rPr lang="en-ZA" sz="4000" b="1" dirty="0"/>
                <a:t>27.4</a:t>
              </a:r>
            </a:p>
          </p:txBody>
        </p:sp>
        <p:cxnSp>
          <p:nvCxnSpPr>
            <p:cNvPr id="20" name="Straight Connector 19">
              <a:extLst>
                <a:ext uri="{FF2B5EF4-FFF2-40B4-BE49-F238E27FC236}">
                  <a16:creationId xmlns:a16="http://schemas.microsoft.com/office/drawing/2014/main" id="{BDAB8DD0-F824-F88A-5867-5C3C239ABFAA}"/>
                </a:ext>
              </a:extLst>
            </p:cNvPr>
            <p:cNvCxnSpPr>
              <a:cxnSpLocks/>
            </p:cNvCxnSpPr>
            <p:nvPr/>
          </p:nvCxnSpPr>
          <p:spPr>
            <a:xfrm>
              <a:off x="9290096" y="5015282"/>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382E7D0-8EC5-89CF-C56A-E7C12B6A4DE0}"/>
              </a:ext>
            </a:extLst>
          </p:cNvPr>
          <p:cNvGrpSpPr/>
          <p:nvPr/>
        </p:nvGrpSpPr>
        <p:grpSpPr>
          <a:xfrm>
            <a:off x="2809781" y="4816529"/>
            <a:ext cx="1192769" cy="1243763"/>
            <a:chOff x="8674423" y="4427190"/>
            <a:chExt cx="1192769" cy="1243763"/>
          </a:xfrm>
        </p:grpSpPr>
        <p:sp>
          <p:nvSpPr>
            <p:cNvPr id="26" name="TextBox 25">
              <a:extLst>
                <a:ext uri="{FF2B5EF4-FFF2-40B4-BE49-F238E27FC236}">
                  <a16:creationId xmlns:a16="http://schemas.microsoft.com/office/drawing/2014/main" id="{33856342-178C-305A-91CB-0D68064DAD6F}"/>
                </a:ext>
              </a:extLst>
            </p:cNvPr>
            <p:cNvSpPr txBox="1"/>
            <p:nvPr/>
          </p:nvSpPr>
          <p:spPr>
            <a:xfrm>
              <a:off x="8674423" y="4427190"/>
              <a:ext cx="1192769" cy="707886"/>
            </a:xfrm>
            <a:prstGeom prst="rect">
              <a:avLst/>
            </a:prstGeom>
            <a:noFill/>
          </p:spPr>
          <p:txBody>
            <a:bodyPr wrap="square" rtlCol="0">
              <a:spAutoFit/>
            </a:bodyPr>
            <a:lstStyle/>
            <a:p>
              <a:pPr algn="ctr"/>
              <a:r>
                <a:rPr lang="en-ZA" sz="4000" b="1" dirty="0"/>
                <a:t>27.4</a:t>
              </a:r>
            </a:p>
          </p:txBody>
        </p:sp>
        <p:cxnSp>
          <p:nvCxnSpPr>
            <p:cNvPr id="27" name="Straight Connector 26">
              <a:extLst>
                <a:ext uri="{FF2B5EF4-FFF2-40B4-BE49-F238E27FC236}">
                  <a16:creationId xmlns:a16="http://schemas.microsoft.com/office/drawing/2014/main" id="{4EE2BCDC-4E9E-4545-E368-F566BC88EFCA}"/>
                </a:ext>
              </a:extLst>
            </p:cNvPr>
            <p:cNvCxnSpPr>
              <a:cxnSpLocks/>
            </p:cNvCxnSpPr>
            <p:nvPr/>
          </p:nvCxnSpPr>
          <p:spPr>
            <a:xfrm>
              <a:off x="9290096" y="5015282"/>
              <a:ext cx="0" cy="655671"/>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7" name="Oval 46">
            <a:extLst>
              <a:ext uri="{FF2B5EF4-FFF2-40B4-BE49-F238E27FC236}">
                <a16:creationId xmlns:a16="http://schemas.microsoft.com/office/drawing/2014/main" id="{F7DAF3C3-18FD-ECB2-5614-943A69E8AFEE}"/>
              </a:ext>
            </a:extLst>
          </p:cNvPr>
          <p:cNvSpPr/>
          <p:nvPr/>
        </p:nvSpPr>
        <p:spPr>
          <a:xfrm rot="5400000">
            <a:off x="6212992" y="2616315"/>
            <a:ext cx="482510" cy="1244816"/>
          </a:xfrm>
          <a:prstGeom prst="ellipse">
            <a:avLst/>
          </a:prstGeom>
          <a:solidFill>
            <a:srgbClr val="92D050">
              <a:alpha val="43922"/>
            </a:srgbClr>
          </a:solidFill>
          <a:ln w="127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itle 2">
            <a:extLst>
              <a:ext uri="{FF2B5EF4-FFF2-40B4-BE49-F238E27FC236}">
                <a16:creationId xmlns:a16="http://schemas.microsoft.com/office/drawing/2014/main" id="{BC5428AB-8EFF-9F60-409E-D8EF3EB316F2}"/>
              </a:ext>
            </a:extLst>
          </p:cNvPr>
          <p:cNvSpPr>
            <a:spLocks noGrp="1"/>
          </p:cNvSpPr>
          <p:nvPr>
            <p:ph type="title"/>
          </p:nvPr>
        </p:nvSpPr>
        <p:spPr/>
        <p:txBody>
          <a:bodyPr/>
          <a:lstStyle/>
          <a:p>
            <a:r>
              <a:rPr lang="en-ZA" sz="4400" b="1" dirty="0"/>
              <a:t>The ‘main graph’: </a:t>
            </a:r>
            <a:r>
              <a:rPr lang="en-ZA" sz="4400" b="1" dirty="0">
                <a:solidFill>
                  <a:srgbClr val="FF0000"/>
                </a:solidFill>
              </a:rPr>
              <a:t>Focus on the LE ratio</a:t>
            </a:r>
            <a:br>
              <a:rPr lang="en-ZA" sz="4400" b="1" dirty="0">
                <a:solidFill>
                  <a:srgbClr val="FF0000"/>
                </a:solidFill>
              </a:rPr>
            </a:br>
            <a:endParaRPr lang="en-ZA" dirty="0"/>
          </a:p>
        </p:txBody>
      </p:sp>
    </p:spTree>
    <p:custDataLst>
      <p:tags r:id="rId1"/>
    </p:custDataLst>
    <p:extLst>
      <p:ext uri="{BB962C8B-B14F-4D97-AF65-F5344CB8AC3E}">
        <p14:creationId xmlns:p14="http://schemas.microsoft.com/office/powerpoint/2010/main" val="4273360964"/>
      </p:ext>
    </p:extLst>
  </p:cSld>
  <p:clrMapOvr>
    <a:masterClrMapping/>
  </p:clrMapOvr>
  <mc:AlternateContent xmlns:mc="http://schemas.openxmlformats.org/markup-compatibility/2006" xmlns:p14="http://schemas.microsoft.com/office/powerpoint/2010/main">
    <mc:Choice Requires="p14">
      <p:transition spd="slow" p14:dur="2000" advTm="266897"/>
    </mc:Choice>
    <mc:Fallback xmlns="">
      <p:transition spd="slow" advTm="26689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11.4|13.2|7|8.9|6.8|9.2|23.9|4.8|18.4|8.7|19.2|8.3|4.7|24.7|4.3|7|10.4|12.6|11.6|27.4|5.7|5.3"/>
</p:tagLst>
</file>

<file path=ppt/tags/tag10.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1.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2.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3.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4.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5.xml><?xml version="1.0" encoding="utf-8"?>
<p:tagLst xmlns:a="http://schemas.openxmlformats.org/drawingml/2006/main" xmlns:r="http://schemas.openxmlformats.org/officeDocument/2006/relationships" xmlns:p="http://schemas.openxmlformats.org/presentationml/2006/main">
  <p:tag name="TIMING" val="|28.7|12.7|7.6|5.6|18|26.5|29|10.8|14.1|8.7|4.5|20.2|27.9|6.6|5.3|4.9|7.8|15.5|9.6|5.8|5.2|5.5|6|17.6|4.1"/>
</p:tagLst>
</file>

<file path=ppt/tags/tag16.xml><?xml version="1.0" encoding="utf-8"?>
<p:tagLst xmlns:a="http://schemas.openxmlformats.org/drawingml/2006/main" xmlns:r="http://schemas.openxmlformats.org/officeDocument/2006/relationships" xmlns:p="http://schemas.openxmlformats.org/presentationml/2006/main">
  <p:tag name="TIMING" val="|21.1|5.5|34.3"/>
</p:tagLst>
</file>

<file path=ppt/tags/tag2.xml><?xml version="1.0" encoding="utf-8"?>
<p:tagLst xmlns:a="http://schemas.openxmlformats.org/drawingml/2006/main" xmlns:r="http://schemas.openxmlformats.org/officeDocument/2006/relationships" xmlns:p="http://schemas.openxmlformats.org/presentationml/2006/main">
  <p:tag name="TIMING" val="|3.7|11.4|13.2|7|8.9|6.8|9.2|23.9|4.8|18.4|8.7|19.2|8.3|4.7|24.7|4.3|7|10.4|12.6|11.6|27.4|5.7|5.3"/>
</p:tagLst>
</file>

<file path=ppt/tags/tag3.xml><?xml version="1.0" encoding="utf-8"?>
<p:tagLst xmlns:a="http://schemas.openxmlformats.org/drawingml/2006/main" xmlns:r="http://schemas.openxmlformats.org/officeDocument/2006/relationships" xmlns:p="http://schemas.openxmlformats.org/presentationml/2006/main">
  <p:tag name="TIMING" val="|3.7|11.4|13.2|7|8.9|6.8|9.2|23.9|4.8|18.4|8.7|19.2|8.3|4.7|24.7|4.3|7|10.4|12.6|11.6|27.4|5.7|5.3"/>
</p:tagLst>
</file>

<file path=ppt/tags/tag4.xml><?xml version="1.0" encoding="utf-8"?>
<p:tagLst xmlns:a="http://schemas.openxmlformats.org/drawingml/2006/main" xmlns:r="http://schemas.openxmlformats.org/officeDocument/2006/relationships" xmlns:p="http://schemas.openxmlformats.org/presentationml/2006/main">
  <p:tag name="TIMING" val="|3.7|11.4|13.2|7|8.9|6.8|9.2|23.9|4.8|18.4|8.7|19.2|8.3|4.7|24.7|4.3|7|10.4|12.6|11.6|27.4|5.7|5.3"/>
</p:tagLst>
</file>

<file path=ppt/tags/tag5.xml><?xml version="1.0" encoding="utf-8"?>
<p:tagLst xmlns:a="http://schemas.openxmlformats.org/drawingml/2006/main" xmlns:r="http://schemas.openxmlformats.org/officeDocument/2006/relationships" xmlns:p="http://schemas.openxmlformats.org/presentationml/2006/main">
  <p:tag name="TIMING" val="|15|2.4|6.1|4.6|3.8|10.7|4.7|11.2|24.4|8.7|2.4|7.1|8|7.2"/>
</p:tagLst>
</file>

<file path=ppt/tags/tag6.xml><?xml version="1.0" encoding="utf-8"?>
<p:tagLst xmlns:a="http://schemas.openxmlformats.org/drawingml/2006/main" xmlns:r="http://schemas.openxmlformats.org/officeDocument/2006/relationships" xmlns:p="http://schemas.openxmlformats.org/presentationml/2006/main">
  <p:tag name="TIMING" val="|21.7|5.3|7.4|2.6|4|4.5|4.3|3.5|4.8|10.6|13.8|5.4|4.9|3.6|15.3"/>
</p:tagLst>
</file>

<file path=ppt/tags/tag7.xml><?xml version="1.0" encoding="utf-8"?>
<p:tagLst xmlns:a="http://schemas.openxmlformats.org/drawingml/2006/main" xmlns:r="http://schemas.openxmlformats.org/officeDocument/2006/relationships" xmlns:p="http://schemas.openxmlformats.org/presentationml/2006/main">
  <p:tag name="TIMING" val="|21.7|5.3|7.4|2.6|4|4.5|4.3|3.5|4.8|10.6|13.8|5.4|4.9|3.6|15.3"/>
</p:tagLst>
</file>

<file path=ppt/tags/tag8.xml><?xml version="1.0" encoding="utf-8"?>
<p:tagLst xmlns:a="http://schemas.openxmlformats.org/drawingml/2006/main" xmlns:r="http://schemas.openxmlformats.org/officeDocument/2006/relationships" xmlns:p="http://schemas.openxmlformats.org/presentationml/2006/main">
  <p:tag name="TIMING" val="|21.7|5.3|7.4|2.6|4|4.5|4.3|3.5|4.8|10.6|13.8|5.4|4.9|3.6|15.3"/>
</p:tagLst>
</file>

<file path=ppt/tags/tag9.xml><?xml version="1.0" encoding="utf-8"?>
<p:tagLst xmlns:a="http://schemas.openxmlformats.org/drawingml/2006/main" xmlns:r="http://schemas.openxmlformats.org/officeDocument/2006/relationships" xmlns:p="http://schemas.openxmlformats.org/presentationml/2006/main">
  <p:tag name="TIMING" val="|8.2|5.5|5.8"/>
</p:tagLst>
</file>

<file path=ppt/theme/theme1.xml><?xml version="1.0" encoding="utf-8"?>
<a:theme xmlns:a="http://schemas.openxmlformats.org/drawingml/2006/main" name="Header, section and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11475</TotalTime>
  <Words>9102</Words>
  <Application>Microsoft Office PowerPoint</Application>
  <PresentationFormat>Widescreen</PresentationFormat>
  <Paragraphs>2339</Paragraphs>
  <Slides>78</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78</vt:i4>
      </vt:variant>
    </vt:vector>
  </HeadingPairs>
  <TitlesOfParts>
    <vt:vector size="85" baseType="lpstr">
      <vt:lpstr>Arial</vt:lpstr>
      <vt:lpstr>Calibri</vt:lpstr>
      <vt:lpstr>Calisto MT</vt:lpstr>
      <vt:lpstr>Cambria</vt:lpstr>
      <vt:lpstr>Times New Roman</vt:lpstr>
      <vt:lpstr>Header, section and title slides</vt:lpstr>
      <vt:lpstr>Office Theme</vt:lpstr>
      <vt:lpstr>Gauteng Province  24 October 2023</vt:lpstr>
      <vt:lpstr>Introduction (1) </vt:lpstr>
      <vt:lpstr>Introduction (2)</vt:lpstr>
      <vt:lpstr>Objective</vt:lpstr>
      <vt:lpstr>National Background</vt:lpstr>
      <vt:lpstr>The ‘main graph’: Focus on the LE ratio </vt:lpstr>
      <vt:lpstr>The ‘main graph’: Focus on the LE ratio </vt:lpstr>
      <vt:lpstr>The ‘main graph’: Focus on the LE ratio </vt:lpstr>
      <vt:lpstr>The ‘main graph’: Focus on the LE ratio </vt:lpstr>
      <vt:lpstr>More educators retiring in the  coming years </vt:lpstr>
      <vt:lpstr>Many more school-age children than  we expected </vt:lpstr>
      <vt:lpstr>Many more school-age children than  we expected </vt:lpstr>
      <vt:lpstr>Many more school-age children than  we expected </vt:lpstr>
      <vt:lpstr>How much will we be able to spend on educators in future? </vt:lpstr>
      <vt:lpstr>Spending on educators, GDP and government non-interest spending </vt:lpstr>
      <vt:lpstr>Spending on educators, GDP and government non-interest spending </vt:lpstr>
      <vt:lpstr>Spending on educators, GDP and government non-interest spending </vt:lpstr>
      <vt:lpstr>Spending on educators, GDP and government non-interest spending </vt:lpstr>
      <vt:lpstr>Spending on educators, GDP and government non-interest spending </vt:lpstr>
      <vt:lpstr>Spending on educators, GDP and government non-interest spending </vt:lpstr>
      <vt:lpstr>What an LE ratio increase of 1.0 means</vt:lpstr>
      <vt:lpstr>Future demand, Workforce size and the Economy</vt:lpstr>
      <vt:lpstr>Overview</vt:lpstr>
      <vt:lpstr>Gauteng educator demand summary</vt:lpstr>
      <vt:lpstr>Age distributions and projected retirements and resignations</vt:lpstr>
      <vt:lpstr>Educator age distribution (2021)</vt:lpstr>
      <vt:lpstr>Educator age distribution (2021)</vt:lpstr>
      <vt:lpstr>Older teacher proportions for senior educators and primary schools educators</vt:lpstr>
      <vt:lpstr>Older teacher proportions for senior educators and primary schools educators</vt:lpstr>
      <vt:lpstr>Educator age distribution in 2021 &amp; 2030</vt:lpstr>
      <vt:lpstr>Educator age distribution in 2021 &amp; 2030</vt:lpstr>
      <vt:lpstr>Projected resignation &amp; retirements (GP)</vt:lpstr>
      <vt:lpstr>Projected resignation &amp; retirements (GP)</vt:lpstr>
      <vt:lpstr>Older leaver trend estimates to 2035</vt:lpstr>
      <vt:lpstr>Projected educators leaving</vt:lpstr>
      <vt:lpstr>Provincial population and enrolment trends</vt:lpstr>
      <vt:lpstr>Provincial enrolment trends (2012-2021)</vt:lpstr>
      <vt:lpstr>Provincial enrolment trends (2012-2021)</vt:lpstr>
      <vt:lpstr>Correlation between population and enrolment growth (2012-2021)</vt:lpstr>
      <vt:lpstr>Projected growth in school-aged population</vt:lpstr>
      <vt:lpstr>School aged-population estimates to 2030</vt:lpstr>
      <vt:lpstr>School-aged population estimates to 2030</vt:lpstr>
      <vt:lpstr>Public and independent school growth</vt:lpstr>
      <vt:lpstr>Educator, school and enrolment growth</vt:lpstr>
      <vt:lpstr>Educator, school and enrolment growth</vt:lpstr>
      <vt:lpstr>Educator, school and enrolment growth</vt:lpstr>
      <vt:lpstr>School growth from 2012 to 2021 </vt:lpstr>
      <vt:lpstr>School growth from 2012 to 2021 </vt:lpstr>
      <vt:lpstr>Implications on appointments,  infrastructure &amp; class sizes</vt:lpstr>
      <vt:lpstr>Projected increase in appointments</vt:lpstr>
      <vt:lpstr>Ongoing GP school infrastructure projects</vt:lpstr>
      <vt:lpstr>Ongoing GP school infrastructure projects</vt:lpstr>
      <vt:lpstr>Learner-public educator ratios (‘12 &amp; ‘21)</vt:lpstr>
      <vt:lpstr>Grade 3 class sizes  (2017/18 School Monitoring Survey) </vt:lpstr>
      <vt:lpstr>Largest classes - School Monitoring Survey 2017/18</vt:lpstr>
      <vt:lpstr>Educator growth by teachers and senior educator positions</vt:lpstr>
      <vt:lpstr>Changes in teacher and SMT numbers</vt:lpstr>
      <vt:lpstr>Changes in teacher and SMT numbers</vt:lpstr>
      <vt:lpstr>Proportional split by educator rank</vt:lpstr>
      <vt:lpstr>Proportional split by educator rank</vt:lpstr>
      <vt:lpstr>Expected financial implications to 2030</vt:lpstr>
      <vt:lpstr>Unit cost drivers</vt:lpstr>
      <vt:lpstr>Real and nominal costs</vt:lpstr>
      <vt:lpstr>Projected unit costs trends| All educators</vt:lpstr>
      <vt:lpstr>Projected unit costs trends| All educators</vt:lpstr>
      <vt:lpstr>Indexed unit costs trends| All educators</vt:lpstr>
      <vt:lpstr>Projected unit costs trends| All educators</vt:lpstr>
      <vt:lpstr>Between and within province movement</vt:lpstr>
      <vt:lpstr>Inter-provincial educator movement (7-yr)</vt:lpstr>
      <vt:lpstr>Inter-provincial educator movement (7-yr)</vt:lpstr>
      <vt:lpstr>Inter-provincial educator movement (7-yr)</vt:lpstr>
      <vt:lpstr>Inter-provincial educator movement (7-yr)</vt:lpstr>
      <vt:lpstr>Educator movement between schools </vt:lpstr>
      <vt:lpstr>Gender imbalances in management</vt:lpstr>
      <vt:lpstr>Percentage of educators that are female</vt:lpstr>
      <vt:lpstr>Percentage of educators that are female</vt:lpstr>
      <vt:lpstr>General questions and discussion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B</dc:creator>
  <cp:lastModifiedBy>Bianca Bohmer</cp:lastModifiedBy>
  <cp:revision>292</cp:revision>
  <dcterms:created xsi:type="dcterms:W3CDTF">2023-03-09T16:51:31Z</dcterms:created>
  <dcterms:modified xsi:type="dcterms:W3CDTF">2023-10-25T08:30:41Z</dcterms:modified>
</cp:coreProperties>
</file>