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71" r:id="rId3"/>
    <p:sldId id="286" r:id="rId4"/>
    <p:sldId id="285" r:id="rId5"/>
    <p:sldId id="287" r:id="rId6"/>
    <p:sldId id="265" r:id="rId7"/>
    <p:sldId id="283" r:id="rId8"/>
    <p:sldId id="2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0AC4A5C-488D-4C84-968C-6344E8087A4A}">
          <p14:sldIdLst>
            <p14:sldId id="261"/>
            <p14:sldId id="271"/>
            <p14:sldId id="286"/>
            <p14:sldId id="285"/>
            <p14:sldId id="287"/>
            <p14:sldId id="265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CC"/>
    <a:srgbClr val="66FFCC"/>
    <a:srgbClr val="FF99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4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91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40" d="100"/>
          <a:sy n="140" d="100"/>
        </p:scale>
        <p:origin x="1032" y="-7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1D1F5-C468-4E00-ABDE-E8153A2E4A8F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35A60-1AF7-4930-9B62-A69BEE595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153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C35A60-1AF7-4930-9B62-A69BEE5957F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472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C35A60-1AF7-4930-9B62-A69BEE5957F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566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C35A60-1AF7-4930-9B62-A69BEE5957F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056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DHET’s teacher education report has up to now lacked specialisation breakdown. But this is something I may be able to do via DBE-DHET collaboration.</a:t>
            </a:r>
          </a:p>
          <a:p>
            <a:r>
              <a:rPr lang="en-GB" dirty="0"/>
              <a:t>VBA processing: about 44K cells, of which 10K used. Much of the complexity invested in the financial side.  </a:t>
            </a:r>
          </a:p>
          <a:p>
            <a:r>
              <a:rPr lang="en-GB" dirty="0"/>
              <a:t>Key element was testing: retroactive run, </a:t>
            </a:r>
            <a:r>
              <a:rPr lang="en-GB"/>
              <a:t>also peer-reviewing.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C35A60-1AF7-4930-9B62-A69BEE5957F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644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LE ratio: </a:t>
            </a:r>
            <a:r>
              <a:rPr lang="en-GB" dirty="0">
                <a:sym typeface="Wingdings" panose="05000000000000000000" pitchFamily="2" charset="2"/>
              </a:rPr>
              <a:t> </a:t>
            </a:r>
            <a:r>
              <a:rPr lang="en-GB" dirty="0"/>
              <a:t>POS 1 to 12 over eds in </a:t>
            </a:r>
            <a:r>
              <a:rPr lang="en-GB" dirty="0" err="1"/>
              <a:t>Persal</a:t>
            </a:r>
            <a:r>
              <a:rPr lang="en-GB" dirty="0"/>
              <a:t> (with a few exclusions). </a:t>
            </a:r>
            <a:r>
              <a:rPr lang="en-GB" dirty="0">
                <a:sym typeface="Wingdings" panose="05000000000000000000" pitchFamily="2" charset="2"/>
              </a:rPr>
              <a:t> H</a:t>
            </a:r>
            <a:r>
              <a:rPr lang="en-GB" dirty="0"/>
              <a:t>istorical worsening, has pushed some 400,000 across 40-threshold. </a:t>
            </a:r>
            <a:r>
              <a:rPr lang="en-GB" dirty="0">
                <a:sym typeface="Wingdings" panose="05000000000000000000" pitchFamily="2" charset="2"/>
              </a:rPr>
              <a:t> </a:t>
            </a:r>
            <a:r>
              <a:rPr lang="en-GB" dirty="0"/>
              <a:t>Move from 29.8 to 31.6 pushes 360,000 grades 1 to 3 learners beyond the 40 limit. </a:t>
            </a:r>
          </a:p>
          <a:p>
            <a:r>
              <a:rPr lang="en-GB" dirty="0"/>
              <a:t>Newly graduated teachers: </a:t>
            </a:r>
            <a:r>
              <a:rPr lang="en-GB" dirty="0">
                <a:sym typeface="Wingdings" panose="05000000000000000000" pitchFamily="2" charset="2"/>
              </a:rPr>
              <a:t> </a:t>
            </a:r>
            <a:r>
              <a:rPr lang="en-GB" dirty="0"/>
              <a:t>The 31,000 is a dramatic increase, was half this in 2014. This rise is arguably a second time we’ve misunderstood demand. </a:t>
            </a:r>
            <a:r>
              <a:rPr lang="en-GB" dirty="0">
                <a:sym typeface="Wingdings" panose="05000000000000000000" pitchFamily="2" charset="2"/>
              </a:rPr>
              <a:t> </a:t>
            </a:r>
            <a:r>
              <a:rPr lang="en-GB" dirty="0"/>
              <a:t>Number rises by around 10% for all scenarios if reserve pool effects removed. </a:t>
            </a:r>
            <a:r>
              <a:rPr lang="en-GB" dirty="0">
                <a:sym typeface="Wingdings" panose="05000000000000000000" pitchFamily="2" charset="2"/>
              </a:rPr>
              <a:t> </a:t>
            </a:r>
            <a:r>
              <a:rPr lang="en-US" dirty="0"/>
              <a:t>Annual real % increase in total cost 2022-2030: 1.8% is IMF projection for 2024. </a:t>
            </a:r>
          </a:p>
          <a:p>
            <a:r>
              <a:rPr lang="en-US" dirty="0"/>
              <a:t>To conclude: All this in important </a:t>
            </a:r>
            <a:r>
              <a:rPr lang="en-US" dirty="0" err="1"/>
              <a:t>i.t.o.</a:t>
            </a:r>
            <a:r>
              <a:rPr lang="en-US" dirty="0"/>
              <a:t> (1) understanding unit cost trend (provincial planners will look beyond Treasury manuals); (2) bringing about a more long-term demand-focused debate around education service delivery (central bargaining will consider trade-offs).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C35A60-1AF7-4930-9B62-A69BEE5957F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416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N.B. This is work-in-progress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C35A60-1AF7-4930-9B62-A69BEE5957F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549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2021 unpublished DHET report.</a:t>
            </a:r>
          </a:p>
          <a:p>
            <a:r>
              <a:rPr lang="en-GB" dirty="0"/>
              <a:t>21,000 total ‘current’ demand from my 2023 report, includes independent.</a:t>
            </a:r>
          </a:p>
          <a:p>
            <a:r>
              <a:rPr lang="en-GB" dirty="0"/>
              <a:t>Supply over demand uses average across 2 sets of demand figures.</a:t>
            </a:r>
          </a:p>
          <a:p>
            <a:r>
              <a:rPr lang="en-GB" dirty="0"/>
              <a:t>The very level that is LEAST urgent in terms of demographics is where we have an OVER-supply. HOWEVER, this is blind to expected growth in future years at the secondary level. These are things I must resolve by next report.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C35A60-1AF7-4930-9B62-A69BEE5957F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236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C35A60-1AF7-4930-9B62-A69BEE5957F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985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11BD-3944-4BA3-A35D-65D757685784}" type="datetimeFigureOut">
              <a:rPr lang="en-ZA" smtClean="0"/>
              <a:t>2023/10/26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92B0-794C-4D6A-AA03-6C503BB2FD8C}" type="slidenum">
              <a:rPr lang="en-ZA" smtClean="0"/>
              <a:t>‹#›</a:t>
            </a:fld>
            <a:endParaRPr lang="en-ZA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A523C8-1CE0-858A-83A3-C41410DF12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338" y="6136565"/>
            <a:ext cx="2438740" cy="66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83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11BD-3944-4BA3-A35D-65D757685784}" type="datetimeFigureOut">
              <a:rPr lang="en-ZA" smtClean="0"/>
              <a:t>2023/10/26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92B0-794C-4D6A-AA03-6C503BB2FD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7390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11BD-3944-4BA3-A35D-65D757685784}" type="datetimeFigureOut">
              <a:rPr lang="en-ZA" smtClean="0"/>
              <a:t>2023/10/26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92B0-794C-4D6A-AA03-6C503BB2FD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8530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11BD-3944-4BA3-A35D-65D757685784}" type="datetimeFigureOut">
              <a:rPr lang="en-ZA" smtClean="0"/>
              <a:t>2023/10/26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92B0-794C-4D6A-AA03-6C503BB2FD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17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11BD-3944-4BA3-A35D-65D757685784}" type="datetimeFigureOut">
              <a:rPr lang="en-ZA" smtClean="0"/>
              <a:t>2023/10/26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92B0-794C-4D6A-AA03-6C503BB2FD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667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11BD-3944-4BA3-A35D-65D757685784}" type="datetimeFigureOut">
              <a:rPr lang="en-ZA" smtClean="0"/>
              <a:t>2023/10/26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92B0-794C-4D6A-AA03-6C503BB2FD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2598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11BD-3944-4BA3-A35D-65D757685784}" type="datetimeFigureOut">
              <a:rPr lang="en-ZA" smtClean="0"/>
              <a:t>2023/10/26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92B0-794C-4D6A-AA03-6C503BB2FD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1110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11BD-3944-4BA3-A35D-65D757685784}" type="datetimeFigureOut">
              <a:rPr lang="en-ZA" smtClean="0"/>
              <a:t>2023/10/26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92B0-794C-4D6A-AA03-6C503BB2FD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3788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11BD-3944-4BA3-A35D-65D757685784}" type="datetimeFigureOut">
              <a:rPr lang="en-ZA" smtClean="0"/>
              <a:t>2023/10/26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92B0-794C-4D6A-AA03-6C503BB2FD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458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11BD-3944-4BA3-A35D-65D757685784}" type="datetimeFigureOut">
              <a:rPr lang="en-ZA" smtClean="0"/>
              <a:t>2023/10/26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92B0-794C-4D6A-AA03-6C503BB2FD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6429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11BD-3944-4BA3-A35D-65D757685784}" type="datetimeFigureOut">
              <a:rPr lang="en-ZA" smtClean="0"/>
              <a:t>2023/10/26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92B0-794C-4D6A-AA03-6C503BB2FD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4563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A11BD-3944-4BA3-A35D-65D757685784}" type="datetimeFigureOut">
              <a:rPr lang="en-ZA" smtClean="0"/>
              <a:t>2023/10/26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C92B0-794C-4D6A-AA03-6C503BB2FD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6178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:a16="http://schemas.microsoft.com/office/drawing/2014/main" id="{6F7BCC0D-D248-11B3-887C-8228A05AADA8}"/>
              </a:ext>
            </a:extLst>
          </p:cNvPr>
          <p:cNvSpPr txBox="1"/>
          <p:nvPr/>
        </p:nvSpPr>
        <p:spPr>
          <a:xfrm>
            <a:off x="1579336" y="1462319"/>
            <a:ext cx="9033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Teacher demographics in South Africa: </a:t>
            </a:r>
          </a:p>
          <a:p>
            <a:pPr algn="ctr"/>
            <a:r>
              <a:rPr lang="en-US" sz="4000" b="1" dirty="0"/>
              <a:t>National and provincial insights</a:t>
            </a:r>
            <a:endParaRPr lang="en-ZA" sz="40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CF6CE5-FB39-4355-511E-BD699B853F60}"/>
              </a:ext>
            </a:extLst>
          </p:cNvPr>
          <p:cNvSpPr txBox="1"/>
          <p:nvPr/>
        </p:nvSpPr>
        <p:spPr>
          <a:xfrm>
            <a:off x="1579336" y="3739865"/>
            <a:ext cx="9033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Martin Gustafsson</a:t>
            </a:r>
            <a:endParaRPr lang="en-ZA" sz="32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E8EDCFC-CED5-C644-9A10-3DF2E8C3BA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782" y="4984750"/>
            <a:ext cx="2590800" cy="86677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19FD55B-DB68-544D-D25A-E9640576D48A}"/>
              </a:ext>
            </a:extLst>
          </p:cNvPr>
          <p:cNvSpPr/>
          <p:nvPr/>
        </p:nvSpPr>
        <p:spPr>
          <a:xfrm>
            <a:off x="1454686" y="1462319"/>
            <a:ext cx="9282628" cy="1323439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5F9F30-0A0D-2D5E-4773-0DDF563CE457}"/>
              </a:ext>
            </a:extLst>
          </p:cNvPr>
          <p:cNvSpPr txBox="1"/>
          <p:nvPr/>
        </p:nvSpPr>
        <p:spPr>
          <a:xfrm>
            <a:off x="1579336" y="4324640"/>
            <a:ext cx="9033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September 2023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36066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:a16="http://schemas.microsoft.com/office/drawing/2014/main" id="{6F7BCC0D-D248-11B3-887C-8228A05AADA8}"/>
              </a:ext>
            </a:extLst>
          </p:cNvPr>
          <p:cNvSpPr txBox="1"/>
          <p:nvPr/>
        </p:nvSpPr>
        <p:spPr>
          <a:xfrm>
            <a:off x="477077" y="886119"/>
            <a:ext cx="115161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/>
              <a:t>CONTENTS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What’s already published and in-the-pipeline [1 slide]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From </a:t>
            </a:r>
            <a:r>
              <a:rPr lang="en-US" sz="3600" b="1" dirty="0">
                <a:solidFill>
                  <a:srgbClr val="FF0000"/>
                </a:solidFill>
              </a:rPr>
              <a:t>data</a:t>
            </a:r>
            <a:r>
              <a:rPr lang="en-US" sz="3600" b="1" dirty="0"/>
              <a:t> to </a:t>
            </a:r>
            <a:r>
              <a:rPr lang="en-US" sz="3600" b="1" dirty="0">
                <a:solidFill>
                  <a:srgbClr val="FF0000"/>
                </a:solidFill>
              </a:rPr>
              <a:t>actuals</a:t>
            </a:r>
            <a:r>
              <a:rPr lang="en-US" sz="3600" b="1" dirty="0"/>
              <a:t> to </a:t>
            </a:r>
            <a:r>
              <a:rPr lang="en-US" sz="3600" b="1" dirty="0">
                <a:solidFill>
                  <a:srgbClr val="FF0000"/>
                </a:solidFill>
              </a:rPr>
              <a:t>future estimates</a:t>
            </a:r>
            <a:r>
              <a:rPr lang="en-US" sz="3600" b="1" dirty="0"/>
              <a:t> to </a:t>
            </a:r>
            <a:r>
              <a:rPr lang="en-US" sz="3600" b="1" dirty="0">
                <a:solidFill>
                  <a:srgbClr val="FF0000"/>
                </a:solidFill>
              </a:rPr>
              <a:t>policy </a:t>
            </a:r>
            <a:r>
              <a:rPr lang="en-US" sz="3600" b="1" dirty="0"/>
              <a:t>[1]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Future demand, workforce size and the economy [1]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New </a:t>
            </a:r>
            <a:r>
              <a:rPr lang="en-US" sz="3600" b="1" dirty="0" err="1"/>
              <a:t>specialisation</a:t>
            </a:r>
            <a:r>
              <a:rPr lang="en-US" sz="3600" b="1" dirty="0"/>
              <a:t>-specific demand figures [3]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46177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7050262-D2DE-55CD-12A5-90A1C76F660E}"/>
              </a:ext>
            </a:extLst>
          </p:cNvPr>
          <p:cNvSpPr txBox="1"/>
          <p:nvPr/>
        </p:nvSpPr>
        <p:spPr>
          <a:xfrm>
            <a:off x="500593" y="227124"/>
            <a:ext cx="10638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WHAT’S ALREADY PUBLISHED AND IN-THE-PIPELINE</a:t>
            </a:r>
            <a:endParaRPr lang="en-ZA" sz="36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61EFC6-205A-C5D3-822D-A9CF3A038EBB}"/>
              </a:ext>
            </a:extLst>
          </p:cNvPr>
          <p:cNvSpPr txBox="1"/>
          <p:nvPr/>
        </p:nvSpPr>
        <p:spPr>
          <a:xfrm>
            <a:off x="349067" y="1007313"/>
            <a:ext cx="11233325" cy="830997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/>
              <a:t>2020 (</a:t>
            </a:r>
            <a:r>
              <a:rPr lang="es-ES" sz="2400" b="1" dirty="0" err="1"/>
              <a:t>released</a:t>
            </a:r>
            <a:r>
              <a:rPr lang="es-ES" sz="2400" b="1" dirty="0"/>
              <a:t> 2022): </a:t>
            </a:r>
            <a:r>
              <a:rPr lang="es-ES" sz="2400" b="1" dirty="0" err="1"/>
              <a:t>DHET’s</a:t>
            </a:r>
            <a:r>
              <a:rPr lang="es-ES" sz="2400" b="1" dirty="0"/>
              <a:t> </a:t>
            </a:r>
            <a:r>
              <a:rPr lang="en-US" sz="2400" b="1" i="1" dirty="0"/>
              <a:t>School teacher supply and demand in South Africa in 2019 and beyond</a:t>
            </a:r>
            <a:r>
              <a:rPr lang="es-ES" sz="2400" b="1" i="1" dirty="0"/>
              <a:t>  </a:t>
            </a:r>
            <a:endParaRPr lang="en-ZA" sz="2400" b="1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BFB6BA-1688-D2FB-7166-4599C71F2AE1}"/>
              </a:ext>
            </a:extLst>
          </p:cNvPr>
          <p:cNvSpPr txBox="1"/>
          <p:nvPr/>
        </p:nvSpPr>
        <p:spPr>
          <a:xfrm>
            <a:off x="2250043" y="1446975"/>
            <a:ext cx="8996159" cy="70788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Rudimentary demand projections </a:t>
            </a:r>
            <a:r>
              <a:rPr lang="en-US" sz="2000" b="1" dirty="0"/>
              <a:t>without</a:t>
            </a:r>
            <a:r>
              <a:rPr lang="en-US" sz="2000" dirty="0"/>
              <a:t> age-specific attrition but </a:t>
            </a:r>
            <a:r>
              <a:rPr lang="en-US" sz="2000" b="1" dirty="0"/>
              <a:t>with </a:t>
            </a:r>
            <a:r>
              <a:rPr lang="en-US" sz="2000" dirty="0" err="1"/>
              <a:t>specialisation</a:t>
            </a:r>
            <a:r>
              <a:rPr lang="en-US" sz="2000" dirty="0"/>
              <a:t>-specific demand using </a:t>
            </a:r>
            <a:r>
              <a:rPr lang="en-US" sz="2000" b="1" dirty="0"/>
              <a:t>enrolment </a:t>
            </a:r>
            <a:r>
              <a:rPr lang="en-US" sz="2000" dirty="0"/>
              <a:t>approach.</a:t>
            </a:r>
            <a:endParaRPr lang="en-ZA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DE8816-8511-3C9B-2D40-4FF0D5D6812E}"/>
              </a:ext>
            </a:extLst>
          </p:cNvPr>
          <p:cNvSpPr txBox="1"/>
          <p:nvPr/>
        </p:nvSpPr>
        <p:spPr>
          <a:xfrm>
            <a:off x="364111" y="2317130"/>
            <a:ext cx="10789987" cy="46166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/>
              <a:t>2022: </a:t>
            </a:r>
            <a:r>
              <a:rPr lang="en-US" sz="2400" b="1" dirty="0"/>
              <a:t>Initial </a:t>
            </a:r>
            <a:r>
              <a:rPr lang="en-US" sz="2400" b="1" i="1" dirty="0"/>
              <a:t>Projections of educators by age and average cost to 2070 </a:t>
            </a:r>
            <a:endParaRPr lang="en-ZA" sz="2400" b="1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F3AB5E-7F6B-1C3F-9659-E1AC9095D18C}"/>
              </a:ext>
            </a:extLst>
          </p:cNvPr>
          <p:cNvSpPr txBox="1"/>
          <p:nvPr/>
        </p:nvSpPr>
        <p:spPr>
          <a:xfrm>
            <a:off x="408788" y="3539524"/>
            <a:ext cx="10789985" cy="830997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/>
              <a:t>2023: </a:t>
            </a:r>
            <a:r>
              <a:rPr lang="en-US" sz="2400" b="1" dirty="0"/>
              <a:t>Final </a:t>
            </a:r>
            <a:r>
              <a:rPr lang="en-US" sz="2400" b="1" i="1" dirty="0"/>
              <a:t>Projections of educators by age and average cost to 2070 </a:t>
            </a:r>
            <a:r>
              <a:rPr lang="en-US" sz="2400" b="1" dirty="0"/>
              <a:t>[accompanied by Excel tool]</a:t>
            </a:r>
            <a:endParaRPr lang="en-ZA" sz="2400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2EFD1A-A011-B644-D7CD-6BDBFC0269CC}"/>
              </a:ext>
            </a:extLst>
          </p:cNvPr>
          <p:cNvSpPr txBox="1"/>
          <p:nvPr/>
        </p:nvSpPr>
        <p:spPr>
          <a:xfrm>
            <a:off x="408789" y="2915473"/>
            <a:ext cx="10789984" cy="46166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/>
              <a:t>2023: </a:t>
            </a:r>
            <a:r>
              <a:rPr lang="en-US" sz="2400" b="1" i="1" dirty="0">
                <a:solidFill>
                  <a:srgbClr val="FF0000"/>
                </a:solidFill>
              </a:rPr>
              <a:t>Provincial </a:t>
            </a:r>
            <a:r>
              <a:rPr lang="en-US" sz="2400" b="1" i="1" dirty="0"/>
              <a:t>educator demand projections for South Africa: 2021-2030</a:t>
            </a:r>
            <a:endParaRPr lang="en-ZA" sz="2400" b="1" i="1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BA63505-DE99-8D3E-0A4A-1B1B22DD75AD}"/>
              </a:ext>
            </a:extLst>
          </p:cNvPr>
          <p:cNvCxnSpPr>
            <a:cxnSpLocks/>
          </p:cNvCxnSpPr>
          <p:nvPr/>
        </p:nvCxnSpPr>
        <p:spPr>
          <a:xfrm flipH="1">
            <a:off x="10042358" y="2510990"/>
            <a:ext cx="517777" cy="745557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A04A246-7FD0-E5CA-D6FE-3BB5247DD8AC}"/>
              </a:ext>
            </a:extLst>
          </p:cNvPr>
          <p:cNvSpPr txBox="1"/>
          <p:nvPr/>
        </p:nvSpPr>
        <p:spPr>
          <a:xfrm>
            <a:off x="2381653" y="3992991"/>
            <a:ext cx="8562795" cy="70788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Enhancements: New algorithm for converting joiners by age to first-time joiners; accounting for ‘reserve pool’; link to GDP growth projections.  </a:t>
            </a:r>
            <a:endParaRPr lang="en-ZA" sz="200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730AD09-8D72-0568-6330-97044E82438F}"/>
              </a:ext>
            </a:extLst>
          </p:cNvPr>
          <p:cNvSpPr/>
          <p:nvPr/>
        </p:nvSpPr>
        <p:spPr>
          <a:xfrm>
            <a:off x="132856" y="2409954"/>
            <a:ext cx="216211" cy="1616614"/>
          </a:xfrm>
          <a:custGeom>
            <a:avLst/>
            <a:gdLst>
              <a:gd name="connsiteX0" fmla="*/ 225076 w 225076"/>
              <a:gd name="connsiteY0" fmla="*/ 0 h 2326105"/>
              <a:gd name="connsiteX1" fmla="*/ 487 w 225076"/>
              <a:gd name="connsiteY1" fmla="*/ 1363578 h 2326105"/>
              <a:gd name="connsiteX2" fmla="*/ 176950 w 225076"/>
              <a:gd name="connsiteY2" fmla="*/ 2326105 h 2326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5076" h="2326105">
                <a:moveTo>
                  <a:pt x="225076" y="0"/>
                </a:moveTo>
                <a:cubicBezTo>
                  <a:pt x="116792" y="487947"/>
                  <a:pt x="8508" y="975894"/>
                  <a:pt x="487" y="1363578"/>
                </a:cubicBezTo>
                <a:cubicBezTo>
                  <a:pt x="-7534" y="1751262"/>
                  <a:pt x="84708" y="2038683"/>
                  <a:pt x="176950" y="2326105"/>
                </a:cubicBezTo>
              </a:path>
            </a:pathLst>
          </a:custGeom>
          <a:noFill/>
          <a:ln w="50800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B345B9D-9051-7310-F91C-5934F2323FEB}"/>
              </a:ext>
            </a:extLst>
          </p:cNvPr>
          <p:cNvSpPr txBox="1"/>
          <p:nvPr/>
        </p:nvSpPr>
        <p:spPr>
          <a:xfrm rot="5400000">
            <a:off x="10550050" y="3488735"/>
            <a:ext cx="2466320" cy="58477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0000"/>
                </a:solidFill>
              </a:rPr>
              <a:t>tdd.sun.ac.za</a:t>
            </a:r>
            <a:endParaRPr lang="en-ZA" sz="3200" b="1" i="1" dirty="0">
              <a:solidFill>
                <a:srgbClr val="FF0000"/>
              </a:solidFill>
            </a:endParaRPr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0CC87604-7E3F-0CB5-A079-685E86315E76}"/>
              </a:ext>
            </a:extLst>
          </p:cNvPr>
          <p:cNvSpPr/>
          <p:nvPr/>
        </p:nvSpPr>
        <p:spPr>
          <a:xfrm>
            <a:off x="11004170" y="2203285"/>
            <a:ext cx="584775" cy="3288054"/>
          </a:xfrm>
          <a:prstGeom prst="rightBrace">
            <a:avLst>
              <a:gd name="adj1" fmla="val 27536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2993481-F75D-FAEC-0006-72E5A8B039E2}"/>
              </a:ext>
            </a:extLst>
          </p:cNvPr>
          <p:cNvSpPr txBox="1"/>
          <p:nvPr/>
        </p:nvSpPr>
        <p:spPr>
          <a:xfrm>
            <a:off x="408788" y="4779012"/>
            <a:ext cx="10789985" cy="46166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/>
              <a:t>2023: </a:t>
            </a:r>
            <a:r>
              <a:rPr lang="en-US" sz="2400" b="1" dirty="0"/>
              <a:t>YouTube video: ‘Demand and supply of teachers in South Africa (July 2023)’</a:t>
            </a:r>
            <a:endParaRPr lang="en-ZA" sz="2400" b="1" i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590276-7C88-34F5-A537-B6037160B9CA}"/>
              </a:ext>
            </a:extLst>
          </p:cNvPr>
          <p:cNvSpPr txBox="1"/>
          <p:nvPr/>
        </p:nvSpPr>
        <p:spPr>
          <a:xfrm>
            <a:off x="424831" y="5668997"/>
            <a:ext cx="10789985" cy="46166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dirty="0"/>
              <a:t>2023: </a:t>
            </a:r>
            <a:r>
              <a:rPr lang="en-US" sz="2400" b="1" dirty="0"/>
              <a:t>New report on specialization-specific demand</a:t>
            </a:r>
            <a:endParaRPr lang="en-ZA" sz="2400" b="1" i="1" dirty="0"/>
          </a:p>
        </p:txBody>
      </p:sp>
    </p:spTree>
    <p:extLst>
      <p:ext uri="{BB962C8B-B14F-4D97-AF65-F5344CB8AC3E}">
        <p14:creationId xmlns:p14="http://schemas.microsoft.com/office/powerpoint/2010/main" val="1040355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9A6C8543-CE1A-36B9-6EA4-E481FCBFDECA}"/>
              </a:ext>
            </a:extLst>
          </p:cNvPr>
          <p:cNvSpPr/>
          <p:nvPr/>
        </p:nvSpPr>
        <p:spPr>
          <a:xfrm>
            <a:off x="2698099" y="1623265"/>
            <a:ext cx="7536764" cy="3842068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ZA" sz="2800" b="1" dirty="0">
                <a:solidFill>
                  <a:schemeClr val="tx1"/>
                </a:solidFill>
              </a:rPr>
              <a:t>Excel model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050262-D2DE-55CD-12A5-90A1C76F660E}"/>
              </a:ext>
            </a:extLst>
          </p:cNvPr>
          <p:cNvSpPr txBox="1"/>
          <p:nvPr/>
        </p:nvSpPr>
        <p:spPr>
          <a:xfrm>
            <a:off x="500592" y="227124"/>
            <a:ext cx="11446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FROM 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DATA</a:t>
            </a:r>
            <a:r>
              <a:rPr lang="en-US" sz="3600" b="1" dirty="0"/>
              <a:t> TO </a:t>
            </a:r>
            <a:r>
              <a:rPr lang="en-US" sz="3600" b="1" dirty="0">
                <a:solidFill>
                  <a:srgbClr val="00B050"/>
                </a:solidFill>
              </a:rPr>
              <a:t>ACTUALS</a:t>
            </a:r>
            <a:r>
              <a:rPr lang="en-US" sz="3600" b="1" dirty="0"/>
              <a:t> TO </a:t>
            </a:r>
            <a:r>
              <a:rPr lang="en-US" sz="3600" b="1" dirty="0">
                <a:solidFill>
                  <a:srgbClr val="FF0000"/>
                </a:solidFill>
              </a:rPr>
              <a:t>FUTURE ESTIMATES</a:t>
            </a:r>
            <a:r>
              <a:rPr lang="en-US" sz="3600" b="1" dirty="0"/>
              <a:t> TO </a:t>
            </a:r>
            <a:r>
              <a:rPr lang="en-US" sz="3600" b="1" dirty="0">
                <a:solidFill>
                  <a:schemeClr val="bg1">
                    <a:lumMod val="50000"/>
                  </a:schemeClr>
                </a:solidFill>
              </a:rPr>
              <a:t>POLICY </a:t>
            </a:r>
            <a:endParaRPr lang="en-ZA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3C0DB2-D6F2-FFF8-643E-004EE69D6D1D}"/>
              </a:ext>
            </a:extLst>
          </p:cNvPr>
          <p:cNvSpPr txBox="1"/>
          <p:nvPr/>
        </p:nvSpPr>
        <p:spPr>
          <a:xfrm>
            <a:off x="220738" y="2154995"/>
            <a:ext cx="2200394" cy="1077218"/>
          </a:xfrm>
          <a:prstGeom prst="rect">
            <a:avLst/>
          </a:prstGeom>
          <a:noFill/>
          <a:ln w="508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2">
                    <a:lumMod val="50000"/>
                  </a:schemeClr>
                </a:solidFill>
              </a:rPr>
              <a:t>Persal </a:t>
            </a:r>
            <a:r>
              <a:rPr lang="es-ES" sz="3200" b="1" dirty="0" err="1">
                <a:solidFill>
                  <a:schemeClr val="accent2">
                    <a:lumMod val="50000"/>
                  </a:schemeClr>
                </a:solidFill>
              </a:rPr>
              <a:t>payroll</a:t>
            </a:r>
            <a:r>
              <a:rPr lang="es-ES" sz="3200" b="1" dirty="0">
                <a:solidFill>
                  <a:schemeClr val="accent2">
                    <a:lumMod val="50000"/>
                  </a:schemeClr>
                </a:solidFill>
              </a:rPr>
              <a:t> data</a:t>
            </a:r>
            <a:endParaRPr lang="en-ZA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FD5E92-0A1F-2F2B-0354-3D96FBFAD2D5}"/>
              </a:ext>
            </a:extLst>
          </p:cNvPr>
          <p:cNvSpPr txBox="1"/>
          <p:nvPr/>
        </p:nvSpPr>
        <p:spPr>
          <a:xfrm>
            <a:off x="269321" y="5199093"/>
            <a:ext cx="2133908" cy="1077218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2">
                    <a:lumMod val="50000"/>
                  </a:schemeClr>
                </a:solidFill>
              </a:rPr>
              <a:t>SA</a:t>
            </a:r>
            <a:r>
              <a:rPr lang="en-ZA" sz="3200" b="1" dirty="0">
                <a:solidFill>
                  <a:schemeClr val="accent2">
                    <a:lumMod val="50000"/>
                  </a:schemeClr>
                </a:solidFill>
              </a:rPr>
              <a:t>-SAMS data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0D4B34-7707-FF40-12A3-6BA0ABD41470}"/>
              </a:ext>
            </a:extLst>
          </p:cNvPr>
          <p:cNvSpPr txBox="1"/>
          <p:nvPr/>
        </p:nvSpPr>
        <p:spPr>
          <a:xfrm>
            <a:off x="220738" y="3434707"/>
            <a:ext cx="2190088" cy="1569660"/>
          </a:xfrm>
          <a:prstGeom prst="rect">
            <a:avLst/>
          </a:prstGeom>
          <a:noFill/>
          <a:ln w="508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3200" b="1" dirty="0">
                <a:solidFill>
                  <a:schemeClr val="accent2">
                    <a:lumMod val="50000"/>
                  </a:schemeClr>
                </a:solidFill>
              </a:rPr>
              <a:t>Teacher graduates data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CEE837-6D24-6008-43B1-480A4764F33D}"/>
              </a:ext>
            </a:extLst>
          </p:cNvPr>
          <p:cNvSpPr txBox="1"/>
          <p:nvPr/>
        </p:nvSpPr>
        <p:spPr>
          <a:xfrm>
            <a:off x="4033649" y="989399"/>
            <a:ext cx="3214921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>
                <a:solidFill>
                  <a:srgbClr val="FF0000"/>
                </a:solidFill>
              </a:rPr>
              <a:t>Population</a:t>
            </a:r>
            <a:r>
              <a:rPr lang="es-ES" sz="2400" b="1" dirty="0">
                <a:solidFill>
                  <a:srgbClr val="FF0000"/>
                </a:solidFill>
              </a:rPr>
              <a:t> </a:t>
            </a:r>
            <a:r>
              <a:rPr lang="es-ES" sz="2400" b="1" dirty="0" err="1">
                <a:solidFill>
                  <a:srgbClr val="FF0000"/>
                </a:solidFill>
              </a:rPr>
              <a:t>projections</a:t>
            </a:r>
            <a:endParaRPr lang="en-ZA" sz="2400" b="1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B7B0DA-29DA-B092-A049-9ABB50FEA58A}"/>
              </a:ext>
            </a:extLst>
          </p:cNvPr>
          <p:cNvSpPr txBox="1"/>
          <p:nvPr/>
        </p:nvSpPr>
        <p:spPr>
          <a:xfrm>
            <a:off x="2952369" y="1916468"/>
            <a:ext cx="2862469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>
                <a:solidFill>
                  <a:srgbClr val="00B050"/>
                </a:solidFill>
              </a:rPr>
              <a:t>Educators by age, salary notch, whether level 1 teacher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B1C9125-C5D1-2BC2-D224-021C48F30623}"/>
              </a:ext>
            </a:extLst>
          </p:cNvPr>
          <p:cNvSpPr txBox="1"/>
          <p:nvPr/>
        </p:nvSpPr>
        <p:spPr>
          <a:xfrm>
            <a:off x="7299336" y="989400"/>
            <a:ext cx="2688741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>
                <a:solidFill>
                  <a:srgbClr val="FF0000"/>
                </a:solidFill>
              </a:rPr>
              <a:t>Economic</a:t>
            </a:r>
            <a:r>
              <a:rPr lang="es-ES" sz="2400" b="1" dirty="0">
                <a:solidFill>
                  <a:srgbClr val="FF0000"/>
                </a:solidFill>
              </a:rPr>
              <a:t> </a:t>
            </a:r>
            <a:r>
              <a:rPr lang="es-ES" sz="2400" b="1" dirty="0" err="1">
                <a:solidFill>
                  <a:srgbClr val="FF0000"/>
                </a:solidFill>
              </a:rPr>
              <a:t>forecasts</a:t>
            </a:r>
            <a:endParaRPr lang="en-ZA" sz="2400" b="1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56CDCC9-813F-A471-1693-74943BA8DB46}"/>
              </a:ext>
            </a:extLst>
          </p:cNvPr>
          <p:cNvSpPr txBox="1"/>
          <p:nvPr/>
        </p:nvSpPr>
        <p:spPr>
          <a:xfrm>
            <a:off x="6034410" y="1739781"/>
            <a:ext cx="2862469" cy="101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ZA" sz="2000" b="1" dirty="0"/>
              <a:t>Assumptions around:</a:t>
            </a:r>
          </a:p>
          <a:p>
            <a:r>
              <a:rPr lang="en-ZA" sz="2000" b="1" dirty="0"/>
              <a:t>- Changes in joiner ages</a:t>
            </a:r>
          </a:p>
          <a:p>
            <a:r>
              <a:rPr lang="en-ZA" sz="2000" b="1" dirty="0"/>
              <a:t>- Workforce growth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8A89F9B-99EA-68B3-7FFB-80D8DE4F7076}"/>
              </a:ext>
            </a:extLst>
          </p:cNvPr>
          <p:cNvCxnSpPr>
            <a:cxnSpLocks/>
            <a:stCxn id="25" idx="2"/>
            <a:endCxn id="26" idx="0"/>
          </p:cNvCxnSpPr>
          <p:nvPr/>
        </p:nvCxnSpPr>
        <p:spPr>
          <a:xfrm flipH="1">
            <a:off x="7465645" y="1451065"/>
            <a:ext cx="1178062" cy="288716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1348178-AC35-81B7-2AC6-66965B0183CF}"/>
              </a:ext>
            </a:extLst>
          </p:cNvPr>
          <p:cNvCxnSpPr>
            <a:cxnSpLocks/>
            <a:stCxn id="40" idx="2"/>
            <a:endCxn id="42" idx="0"/>
          </p:cNvCxnSpPr>
          <p:nvPr/>
        </p:nvCxnSpPr>
        <p:spPr>
          <a:xfrm flipH="1">
            <a:off x="7262008" y="4114307"/>
            <a:ext cx="1706775" cy="872923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BE9F783-21F8-280D-8E80-21427EC73670}"/>
              </a:ext>
            </a:extLst>
          </p:cNvPr>
          <p:cNvSpPr txBox="1"/>
          <p:nvPr/>
        </p:nvSpPr>
        <p:spPr>
          <a:xfrm>
            <a:off x="8488163" y="3406421"/>
            <a:ext cx="961240" cy="70788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>
                <a:solidFill>
                  <a:srgbClr val="FF0000"/>
                </a:solidFill>
              </a:rPr>
              <a:t>Joiners by age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9294207-CF5F-69E5-8CFE-86B4BFE99532}"/>
              </a:ext>
            </a:extLst>
          </p:cNvPr>
          <p:cNvSpPr txBox="1"/>
          <p:nvPr/>
        </p:nvSpPr>
        <p:spPr>
          <a:xfrm>
            <a:off x="6382505" y="4987230"/>
            <a:ext cx="1759006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/>
              <a:t>ALGORITHM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90C23A4-8AD2-4F8D-00C9-F4F7A7B59CFD}"/>
              </a:ext>
            </a:extLst>
          </p:cNvPr>
          <p:cNvCxnSpPr>
            <a:cxnSpLocks/>
            <a:stCxn id="2" idx="3"/>
            <a:endCxn id="21" idx="1"/>
          </p:cNvCxnSpPr>
          <p:nvPr/>
        </p:nvCxnSpPr>
        <p:spPr>
          <a:xfrm flipV="1">
            <a:off x="2421132" y="2424300"/>
            <a:ext cx="531237" cy="269304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FC84B1B-0DC6-383C-8ABA-A48922AEE2BE}"/>
              </a:ext>
            </a:extLst>
          </p:cNvPr>
          <p:cNvCxnSpPr>
            <a:cxnSpLocks/>
            <a:stCxn id="4" idx="3"/>
            <a:endCxn id="42" idx="1"/>
          </p:cNvCxnSpPr>
          <p:nvPr/>
        </p:nvCxnSpPr>
        <p:spPr>
          <a:xfrm>
            <a:off x="2410826" y="4219537"/>
            <a:ext cx="3971679" cy="967748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2909C0D-66B4-6DC1-DFF5-8A436F979F4A}"/>
              </a:ext>
            </a:extLst>
          </p:cNvPr>
          <p:cNvCxnSpPr>
            <a:cxnSpLocks/>
            <a:stCxn id="2" idx="3"/>
            <a:endCxn id="42" idx="1"/>
          </p:cNvCxnSpPr>
          <p:nvPr/>
        </p:nvCxnSpPr>
        <p:spPr>
          <a:xfrm>
            <a:off x="2421132" y="2693604"/>
            <a:ext cx="3961373" cy="2493681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C40402E-3ABD-0756-D5C3-F43AF9CFB2AB}"/>
              </a:ext>
            </a:extLst>
          </p:cNvPr>
          <p:cNvCxnSpPr>
            <a:cxnSpLocks/>
            <a:stCxn id="2" idx="3"/>
            <a:endCxn id="19" idx="1"/>
          </p:cNvCxnSpPr>
          <p:nvPr/>
        </p:nvCxnSpPr>
        <p:spPr>
          <a:xfrm>
            <a:off x="2421132" y="2693604"/>
            <a:ext cx="452537" cy="1364301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E7F085C4-6223-AE7F-7A4D-D3CE2272DB1F}"/>
              </a:ext>
            </a:extLst>
          </p:cNvPr>
          <p:cNvCxnSpPr>
            <a:cxnSpLocks/>
            <a:stCxn id="21" idx="3"/>
            <a:endCxn id="64" idx="1"/>
          </p:cNvCxnSpPr>
          <p:nvPr/>
        </p:nvCxnSpPr>
        <p:spPr>
          <a:xfrm>
            <a:off x="5814838" y="2424300"/>
            <a:ext cx="652052" cy="838975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48C1F78E-D20E-494C-6ED1-401B1C2EF696}"/>
              </a:ext>
            </a:extLst>
          </p:cNvPr>
          <p:cNvSpPr txBox="1"/>
          <p:nvPr/>
        </p:nvSpPr>
        <p:spPr>
          <a:xfrm>
            <a:off x="6466890" y="3063220"/>
            <a:ext cx="1912829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/>
              <a:t>VBA processing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558CAD7-C41A-2C4C-75EC-DA3CD7A60694}"/>
              </a:ext>
            </a:extLst>
          </p:cNvPr>
          <p:cNvCxnSpPr>
            <a:cxnSpLocks/>
            <a:stCxn id="64" idx="2"/>
            <a:endCxn id="22" idx="0"/>
          </p:cNvCxnSpPr>
          <p:nvPr/>
        </p:nvCxnSpPr>
        <p:spPr>
          <a:xfrm flipH="1">
            <a:off x="7054495" y="3463330"/>
            <a:ext cx="368810" cy="249961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40BA98DE-9853-3490-C4DB-6512C4C0F22B}"/>
              </a:ext>
            </a:extLst>
          </p:cNvPr>
          <p:cNvCxnSpPr>
            <a:cxnSpLocks/>
            <a:stCxn id="64" idx="3"/>
            <a:endCxn id="40" idx="0"/>
          </p:cNvCxnSpPr>
          <p:nvPr/>
        </p:nvCxnSpPr>
        <p:spPr>
          <a:xfrm>
            <a:off x="8379719" y="3263275"/>
            <a:ext cx="589064" cy="143146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3C23E00-71FC-9A5C-8399-A218E812BB58}"/>
              </a:ext>
            </a:extLst>
          </p:cNvPr>
          <p:cNvCxnSpPr>
            <a:cxnSpLocks/>
            <a:stCxn id="26" idx="2"/>
            <a:endCxn id="64" idx="0"/>
          </p:cNvCxnSpPr>
          <p:nvPr/>
        </p:nvCxnSpPr>
        <p:spPr>
          <a:xfrm flipH="1">
            <a:off x="7423305" y="2755444"/>
            <a:ext cx="42340" cy="307776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5945E87-DA70-30BC-EA37-93C96AA73F16}"/>
              </a:ext>
            </a:extLst>
          </p:cNvPr>
          <p:cNvCxnSpPr>
            <a:cxnSpLocks/>
            <a:stCxn id="42" idx="3"/>
            <a:endCxn id="6" idx="1"/>
          </p:cNvCxnSpPr>
          <p:nvPr/>
        </p:nvCxnSpPr>
        <p:spPr>
          <a:xfrm flipV="1">
            <a:off x="8141511" y="4899040"/>
            <a:ext cx="363898" cy="288245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D6A0D37C-CA68-4EC4-08E7-6878A3D8773A}"/>
              </a:ext>
            </a:extLst>
          </p:cNvPr>
          <p:cNvCxnSpPr>
            <a:cxnSpLocks/>
            <a:stCxn id="12" idx="2"/>
            <a:endCxn id="26" idx="0"/>
          </p:cNvCxnSpPr>
          <p:nvPr/>
        </p:nvCxnSpPr>
        <p:spPr>
          <a:xfrm>
            <a:off x="5641110" y="1451064"/>
            <a:ext cx="1824535" cy="288717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A398AA0C-D241-5051-37A0-05C9599B3F67}"/>
              </a:ext>
            </a:extLst>
          </p:cNvPr>
          <p:cNvSpPr txBox="1"/>
          <p:nvPr/>
        </p:nvSpPr>
        <p:spPr>
          <a:xfrm>
            <a:off x="2849075" y="5592843"/>
            <a:ext cx="2965763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ZA" sz="2000" b="1" dirty="0">
                <a:solidFill>
                  <a:srgbClr val="00B050"/>
                </a:solidFill>
              </a:rPr>
              <a:t>Specialisation-specific</a:t>
            </a:r>
          </a:p>
          <a:p>
            <a:r>
              <a:rPr lang="en-ZA" sz="2000" b="1" dirty="0">
                <a:solidFill>
                  <a:srgbClr val="00B050"/>
                </a:solidFill>
              </a:rPr>
              <a:t>- Teacher numbers by age</a:t>
            </a:r>
          </a:p>
          <a:p>
            <a:r>
              <a:rPr lang="en-ZA" sz="2000" b="1" dirty="0">
                <a:solidFill>
                  <a:srgbClr val="00B050"/>
                </a:solidFill>
              </a:rPr>
              <a:t>- Attrition by age</a:t>
            </a:r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5B02F54F-8DFC-2378-E6F8-BE0923CEDBA7}"/>
              </a:ext>
            </a:extLst>
          </p:cNvPr>
          <p:cNvCxnSpPr>
            <a:cxnSpLocks/>
            <a:stCxn id="3" idx="3"/>
            <a:endCxn id="143" idx="1"/>
          </p:cNvCxnSpPr>
          <p:nvPr/>
        </p:nvCxnSpPr>
        <p:spPr>
          <a:xfrm>
            <a:off x="2403229" y="5737702"/>
            <a:ext cx="445846" cy="362973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DEA0ECC-E561-3464-ED48-B698B9796F36}"/>
              </a:ext>
            </a:extLst>
          </p:cNvPr>
          <p:cNvSpPr txBox="1"/>
          <p:nvPr/>
        </p:nvSpPr>
        <p:spPr>
          <a:xfrm>
            <a:off x="9191749" y="2620020"/>
            <a:ext cx="961240" cy="70788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>
                <a:solidFill>
                  <a:srgbClr val="FF0000"/>
                </a:solidFill>
              </a:rPr>
              <a:t>Unit costs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FFB1053-C4EE-3427-B14B-05435EA03BDB}"/>
              </a:ext>
            </a:extLst>
          </p:cNvPr>
          <p:cNvCxnSpPr>
            <a:cxnSpLocks/>
            <a:stCxn id="64" idx="3"/>
            <a:endCxn id="18" idx="1"/>
          </p:cNvCxnSpPr>
          <p:nvPr/>
        </p:nvCxnSpPr>
        <p:spPr>
          <a:xfrm flipV="1">
            <a:off x="8379719" y="2973963"/>
            <a:ext cx="812030" cy="289312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4C1391B-B526-749A-5CF0-498D044E6BFE}"/>
              </a:ext>
            </a:extLst>
          </p:cNvPr>
          <p:cNvSpPr txBox="1"/>
          <p:nvPr/>
        </p:nvSpPr>
        <p:spPr>
          <a:xfrm>
            <a:off x="2873669" y="3088409"/>
            <a:ext cx="2862469" cy="1938992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ZA" sz="2000" b="1" dirty="0">
                <a:solidFill>
                  <a:srgbClr val="00B050"/>
                </a:solidFill>
              </a:rPr>
              <a:t>Age-specific </a:t>
            </a:r>
          </a:p>
          <a:p>
            <a:r>
              <a:rPr lang="en-ZA" sz="2000" b="1" dirty="0">
                <a:solidFill>
                  <a:srgbClr val="00B050"/>
                </a:solidFill>
              </a:rPr>
              <a:t>- Joining rates</a:t>
            </a:r>
          </a:p>
          <a:p>
            <a:r>
              <a:rPr lang="en-ZA" sz="2000" b="1" dirty="0">
                <a:solidFill>
                  <a:srgbClr val="00B050"/>
                </a:solidFill>
              </a:rPr>
              <a:t>- Attrition rates</a:t>
            </a:r>
            <a:br>
              <a:rPr lang="en-ZA" sz="2000" b="1" dirty="0">
                <a:solidFill>
                  <a:srgbClr val="00B050"/>
                </a:solidFill>
              </a:rPr>
            </a:br>
            <a:r>
              <a:rPr lang="en-ZA" sz="2000" b="1" dirty="0">
                <a:solidFill>
                  <a:srgbClr val="00B050"/>
                </a:solidFill>
              </a:rPr>
              <a:t>- Benefits as % of basic</a:t>
            </a:r>
          </a:p>
          <a:p>
            <a:r>
              <a:rPr lang="en-ZA" sz="2000" b="1" dirty="0">
                <a:solidFill>
                  <a:srgbClr val="00B050"/>
                </a:solidFill>
              </a:rPr>
              <a:t>- Promotion rates</a:t>
            </a:r>
          </a:p>
          <a:p>
            <a:r>
              <a:rPr lang="en-ZA" sz="2000" b="1" dirty="0">
                <a:solidFill>
                  <a:srgbClr val="00B050"/>
                </a:solidFill>
              </a:rPr>
              <a:t>- Promotion ‘bonuses’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095019C-53A7-DDEB-07B6-DF5AEA03B4D8}"/>
              </a:ext>
            </a:extLst>
          </p:cNvPr>
          <p:cNvSpPr txBox="1"/>
          <p:nvPr/>
        </p:nvSpPr>
        <p:spPr>
          <a:xfrm>
            <a:off x="5988006" y="3713291"/>
            <a:ext cx="2132978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>
                <a:solidFill>
                  <a:srgbClr val="FF0000"/>
                </a:solidFill>
              </a:rPr>
              <a:t>Future educators by the three dimensions</a:t>
            </a:r>
          </a:p>
        </p:txBody>
      </p: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852A5A09-DF92-CE18-0E3B-D31A473BCF12}"/>
              </a:ext>
            </a:extLst>
          </p:cNvPr>
          <p:cNvCxnSpPr>
            <a:cxnSpLocks/>
            <a:stCxn id="26" idx="3"/>
            <a:endCxn id="237" idx="1"/>
          </p:cNvCxnSpPr>
          <p:nvPr/>
        </p:nvCxnSpPr>
        <p:spPr>
          <a:xfrm>
            <a:off x="8896879" y="2247613"/>
            <a:ext cx="1455833" cy="30009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Box 236">
            <a:extLst>
              <a:ext uri="{FF2B5EF4-FFF2-40B4-BE49-F238E27FC236}">
                <a16:creationId xmlns:a16="http://schemas.microsoft.com/office/drawing/2014/main" id="{F4613845-C7DD-A6D2-CDA3-25813C58CBEC}"/>
              </a:ext>
            </a:extLst>
          </p:cNvPr>
          <p:cNvSpPr txBox="1"/>
          <p:nvPr/>
        </p:nvSpPr>
        <p:spPr>
          <a:xfrm>
            <a:off x="10352712" y="1769790"/>
            <a:ext cx="1646959" cy="101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ZA" sz="2000" b="1" dirty="0">
                <a:solidFill>
                  <a:schemeClr val="bg1">
                    <a:lumMod val="50000"/>
                  </a:schemeClr>
                </a:solidFill>
              </a:rPr>
              <a:t>DBE strategy around e.g. infrastructure</a:t>
            </a:r>
          </a:p>
        </p:txBody>
      </p:sp>
      <p:cxnSp>
        <p:nvCxnSpPr>
          <p:cNvPr id="241" name="Straight Arrow Connector 240">
            <a:extLst>
              <a:ext uri="{FF2B5EF4-FFF2-40B4-BE49-F238E27FC236}">
                <a16:creationId xmlns:a16="http://schemas.microsoft.com/office/drawing/2014/main" id="{14965F75-F38F-2DD7-721A-DE285AF45756}"/>
              </a:ext>
            </a:extLst>
          </p:cNvPr>
          <p:cNvCxnSpPr>
            <a:cxnSpLocks/>
            <a:stCxn id="18" idx="1"/>
            <a:endCxn id="26" idx="3"/>
          </p:cNvCxnSpPr>
          <p:nvPr/>
        </p:nvCxnSpPr>
        <p:spPr>
          <a:xfrm flipH="1" flipV="1">
            <a:off x="8896879" y="2247613"/>
            <a:ext cx="294870" cy="72635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>
            <a:extLst>
              <a:ext uri="{FF2B5EF4-FFF2-40B4-BE49-F238E27FC236}">
                <a16:creationId xmlns:a16="http://schemas.microsoft.com/office/drawing/2014/main" id="{21EFD8E3-FB65-215B-8BDC-C977910C5719}"/>
              </a:ext>
            </a:extLst>
          </p:cNvPr>
          <p:cNvSpPr txBox="1"/>
          <p:nvPr/>
        </p:nvSpPr>
        <p:spPr>
          <a:xfrm>
            <a:off x="10439621" y="4777235"/>
            <a:ext cx="1646959" cy="1631216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D</a:t>
            </a:r>
            <a:r>
              <a:rPr lang="en-ZA" sz="2000" b="1" dirty="0">
                <a:solidFill>
                  <a:schemeClr val="bg1">
                    <a:lumMod val="50000"/>
                  </a:schemeClr>
                </a:solidFill>
              </a:rPr>
              <a:t>HET’s </a:t>
            </a:r>
            <a:r>
              <a:rPr lang="en-ZA" sz="2000" b="1" i="1" dirty="0">
                <a:solidFill>
                  <a:schemeClr val="bg1">
                    <a:lumMod val="50000"/>
                  </a:schemeClr>
                </a:solidFill>
              </a:rPr>
              <a:t>Ministerial Statement on Enrolment Planning</a:t>
            </a:r>
            <a:endParaRPr lang="en-ZA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48" name="Straight Arrow Connector 247">
            <a:extLst>
              <a:ext uri="{FF2B5EF4-FFF2-40B4-BE49-F238E27FC236}">
                <a16:creationId xmlns:a16="http://schemas.microsoft.com/office/drawing/2014/main" id="{1CCD961A-BF7B-5CD4-D15A-A1583B286747}"/>
              </a:ext>
            </a:extLst>
          </p:cNvPr>
          <p:cNvCxnSpPr>
            <a:cxnSpLocks/>
            <a:stCxn id="246" idx="3"/>
            <a:endCxn id="247" idx="1"/>
          </p:cNvCxnSpPr>
          <p:nvPr/>
        </p:nvCxnSpPr>
        <p:spPr>
          <a:xfrm flipV="1">
            <a:off x="9788771" y="5592843"/>
            <a:ext cx="650850" cy="799667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5D16710-C760-7AE7-D8CE-B5169C91C4EB}"/>
              </a:ext>
            </a:extLst>
          </p:cNvPr>
          <p:cNvSpPr txBox="1"/>
          <p:nvPr/>
        </p:nvSpPr>
        <p:spPr>
          <a:xfrm>
            <a:off x="8505409" y="4391208"/>
            <a:ext cx="1342877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>
                <a:solidFill>
                  <a:srgbClr val="FF0000"/>
                </a:solidFill>
              </a:rPr>
              <a:t>First-time joiners per year</a:t>
            </a:r>
          </a:p>
        </p:txBody>
      </p:sp>
      <p:cxnSp>
        <p:nvCxnSpPr>
          <p:cNvPr id="254" name="Straight Arrow Connector 253">
            <a:extLst>
              <a:ext uri="{FF2B5EF4-FFF2-40B4-BE49-F238E27FC236}">
                <a16:creationId xmlns:a16="http://schemas.microsoft.com/office/drawing/2014/main" id="{C02CE272-75C1-5D83-BD6E-4CDBE4A3638B}"/>
              </a:ext>
            </a:extLst>
          </p:cNvPr>
          <p:cNvCxnSpPr>
            <a:cxnSpLocks/>
            <a:stCxn id="6" idx="3"/>
            <a:endCxn id="247" idx="1"/>
          </p:cNvCxnSpPr>
          <p:nvPr/>
        </p:nvCxnSpPr>
        <p:spPr>
          <a:xfrm>
            <a:off x="9848286" y="4899040"/>
            <a:ext cx="591335" cy="693803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>
            <a:extLst>
              <a:ext uri="{FF2B5EF4-FFF2-40B4-BE49-F238E27FC236}">
                <a16:creationId xmlns:a16="http://schemas.microsoft.com/office/drawing/2014/main" id="{4CA6E8A5-0FC9-21CF-7EC6-435E8FC75B78}"/>
              </a:ext>
            </a:extLst>
          </p:cNvPr>
          <p:cNvCxnSpPr>
            <a:cxnSpLocks/>
            <a:stCxn id="143" idx="3"/>
            <a:endCxn id="247" idx="1"/>
          </p:cNvCxnSpPr>
          <p:nvPr/>
        </p:nvCxnSpPr>
        <p:spPr>
          <a:xfrm flipV="1">
            <a:off x="5814838" y="5592843"/>
            <a:ext cx="4624783" cy="507832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id="{52E96137-2CFE-5783-13F0-B93949A68431}"/>
              </a:ext>
            </a:extLst>
          </p:cNvPr>
          <p:cNvSpPr txBox="1"/>
          <p:nvPr/>
        </p:nvSpPr>
        <p:spPr>
          <a:xfrm>
            <a:off x="7359417" y="6038567"/>
            <a:ext cx="2429354" cy="707886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>
                <a:solidFill>
                  <a:srgbClr val="00B050"/>
                </a:solidFill>
              </a:rPr>
              <a:t>DHET’s </a:t>
            </a:r>
            <a:r>
              <a:rPr lang="en-ZA" sz="2000" b="1" i="1" dirty="0">
                <a:solidFill>
                  <a:srgbClr val="00B050"/>
                </a:solidFill>
              </a:rPr>
              <a:t>Trends in teacher education</a:t>
            </a:r>
            <a:endParaRPr lang="en-ZA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7050262-D2DE-55CD-12A5-90A1C76F660E}"/>
              </a:ext>
            </a:extLst>
          </p:cNvPr>
          <p:cNvSpPr txBox="1"/>
          <p:nvPr/>
        </p:nvSpPr>
        <p:spPr>
          <a:xfrm>
            <a:off x="500593" y="227124"/>
            <a:ext cx="11482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FUTURE DEMAND, WORKFORCE SIZE AND THE ECONOMY</a:t>
            </a:r>
            <a:endParaRPr lang="en-ZA" sz="3600" b="1" dirty="0"/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EBFF519C-3C82-5B1E-03CF-B961C48DC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499076"/>
              </p:ext>
            </p:extLst>
          </p:nvPr>
        </p:nvGraphicFramePr>
        <p:xfrm>
          <a:off x="262349" y="1340260"/>
          <a:ext cx="11662914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5210">
                  <a:extLst>
                    <a:ext uri="{9D8B030D-6E8A-4147-A177-3AD203B41FA5}">
                      <a16:colId xmlns:a16="http://schemas.microsoft.com/office/drawing/2014/main" val="780787987"/>
                    </a:ext>
                  </a:extLst>
                </a:gridCol>
                <a:gridCol w="2019426">
                  <a:extLst>
                    <a:ext uri="{9D8B030D-6E8A-4147-A177-3AD203B41FA5}">
                      <a16:colId xmlns:a16="http://schemas.microsoft.com/office/drawing/2014/main" val="731110757"/>
                    </a:ext>
                  </a:extLst>
                </a:gridCol>
                <a:gridCol w="2019426">
                  <a:extLst>
                    <a:ext uri="{9D8B030D-6E8A-4147-A177-3AD203B41FA5}">
                      <a16:colId xmlns:a16="http://schemas.microsoft.com/office/drawing/2014/main" val="847419007"/>
                    </a:ext>
                  </a:extLst>
                </a:gridCol>
                <a:gridCol w="1623455">
                  <a:extLst>
                    <a:ext uri="{9D8B030D-6E8A-4147-A177-3AD203B41FA5}">
                      <a16:colId xmlns:a16="http://schemas.microsoft.com/office/drawing/2014/main" val="83481726"/>
                    </a:ext>
                  </a:extLst>
                </a:gridCol>
                <a:gridCol w="2415397">
                  <a:extLst>
                    <a:ext uri="{9D8B030D-6E8A-4147-A177-3AD203B41FA5}">
                      <a16:colId xmlns:a16="http://schemas.microsoft.com/office/drawing/2014/main" val="426115464"/>
                    </a:ext>
                  </a:extLst>
                </a:gridCol>
              </a:tblGrid>
              <a:tr h="420105">
                <a:tc>
                  <a:txBody>
                    <a:bodyPr/>
                    <a:lstStyle/>
                    <a:p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Now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2030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874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Focus on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LE (of 2011)</a:t>
                      </a:r>
                      <a:endParaRPr lang="en-ZA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Keep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LE at present levels</a:t>
                      </a:r>
                      <a:endParaRPr lang="en-ZA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Constant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educators</a:t>
                      </a:r>
                      <a:endParaRPr lang="en-ZA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689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LE ratio (was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27.4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in 2011)</a:t>
                      </a:r>
                      <a:endParaRPr lang="en-ZA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29.8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27.4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29.8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31.6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453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Total educators</a:t>
                      </a:r>
                      <a:endParaRPr lang="en-ZA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403 000 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467 000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428 000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403 000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6673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Newly graduated teachers</a:t>
                      </a:r>
                      <a:endParaRPr lang="en-ZA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31 000</a:t>
                      </a:r>
                      <a:endParaRPr lang="en-ZA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40 000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33 000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28 000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948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Above-CPI annual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CoL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increase</a:t>
                      </a:r>
                      <a:endParaRPr lang="en-ZA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b="1" dirty="0">
                          <a:solidFill>
                            <a:srgbClr val="FF0000"/>
                          </a:solidFill>
                        </a:rPr>
                        <a:t>1.8</a:t>
                      </a:r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ZA" sz="2000" b="1" dirty="0">
                          <a:solidFill>
                            <a:schemeClr val="tx1"/>
                          </a:solidFill>
                        </a:rPr>
                        <a:t>2015-2019,</a:t>
                      </a:r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ZA" sz="2400" b="1" dirty="0">
                          <a:solidFill>
                            <a:srgbClr val="FF0000"/>
                          </a:solidFill>
                        </a:rPr>
                        <a:t>-2.5 </a:t>
                      </a:r>
                      <a:r>
                        <a:rPr lang="en-ZA" sz="2000" b="1" dirty="0">
                          <a:solidFill>
                            <a:schemeClr val="tx1"/>
                          </a:solidFill>
                        </a:rPr>
                        <a:t>2019-2023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</a:t>
                      </a:r>
                      <a:endParaRPr kumimoji="0" lang="en-ZA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</a:t>
                      </a:r>
                      <a:endParaRPr kumimoji="0" lang="en-ZA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621066"/>
                  </a:ext>
                </a:extLst>
              </a:tr>
              <a:tr h="42010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Annual real % increase in unit cost 2022-2030</a:t>
                      </a:r>
                      <a:endParaRPr lang="en-ZA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b="1" dirty="0">
                          <a:solidFill>
                            <a:srgbClr val="FF0000"/>
                          </a:solidFill>
                        </a:rPr>
                        <a:t>0.4%</a:t>
                      </a:r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ZA" sz="2000" b="1" dirty="0">
                          <a:solidFill>
                            <a:schemeClr val="tx1"/>
                          </a:solidFill>
                        </a:rPr>
                        <a:t>2011-2022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0.1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628011"/>
                  </a:ext>
                </a:extLst>
              </a:tr>
              <a:tr h="420105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Annual real % increase in total cost 2022-2030</a:t>
                      </a:r>
                      <a:endParaRPr lang="en-ZA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b="1" dirty="0">
                          <a:solidFill>
                            <a:srgbClr val="FF0000"/>
                          </a:solidFill>
                        </a:rPr>
                        <a:t>0.8%</a:t>
                      </a:r>
                      <a:r>
                        <a:rPr lang="en-ZA" sz="2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ZA" sz="2000" b="1" dirty="0">
                          <a:solidFill>
                            <a:schemeClr val="tx1"/>
                          </a:solidFill>
                        </a:rPr>
                        <a:t>2011-2022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1.8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0.8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0.1</a:t>
                      </a:r>
                      <a:endParaRPr lang="en-ZA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5454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0C5A39D6-AC64-BF03-8B6C-C788A30DA10E}"/>
              </a:ext>
            </a:extLst>
          </p:cNvPr>
          <p:cNvSpPr/>
          <p:nvPr/>
        </p:nvSpPr>
        <p:spPr>
          <a:xfrm>
            <a:off x="5804077" y="2788213"/>
            <a:ext cx="769529" cy="499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7030A0"/>
                </a:solidFill>
                <a:sym typeface="Wingdings" panose="05000000000000000000" pitchFamily="2" charset="2"/>
              </a:rPr>
              <a:t></a:t>
            </a:r>
            <a:endParaRPr lang="en-ZA" sz="2800" b="1" dirty="0">
              <a:solidFill>
                <a:srgbClr val="7030A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D52E27-FC51-DA3D-F39C-501ACFDD9BC7}"/>
              </a:ext>
            </a:extLst>
          </p:cNvPr>
          <p:cNvSpPr/>
          <p:nvPr/>
        </p:nvSpPr>
        <p:spPr>
          <a:xfrm>
            <a:off x="9598551" y="3263485"/>
            <a:ext cx="769529" cy="499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7030A0"/>
                </a:solidFill>
                <a:sym typeface="Wingdings" panose="05000000000000000000" pitchFamily="2" charset="2"/>
              </a:rPr>
              <a:t></a:t>
            </a:r>
            <a:endParaRPr lang="en-ZA" sz="2800" b="1" dirty="0">
              <a:solidFill>
                <a:srgbClr val="7030A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26A3B7-D1EF-635D-BEA0-9C98D9F61E46}"/>
              </a:ext>
            </a:extLst>
          </p:cNvPr>
          <p:cNvSpPr/>
          <p:nvPr/>
        </p:nvSpPr>
        <p:spPr>
          <a:xfrm>
            <a:off x="7787995" y="2827147"/>
            <a:ext cx="769529" cy="499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7030A0"/>
                </a:solidFill>
                <a:sym typeface="Wingdings" panose="05000000000000000000" pitchFamily="2" charset="2"/>
              </a:rPr>
              <a:t></a:t>
            </a:r>
            <a:endParaRPr lang="en-ZA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43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DE1F3EE-8507-FADA-595C-7D8140A86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749" y="971674"/>
            <a:ext cx="7240657" cy="565920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8431AC8-31ED-16FE-4E0F-163EC25409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269" y="918630"/>
            <a:ext cx="3894348" cy="304377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7050262-D2DE-55CD-12A5-90A1C76F660E}"/>
              </a:ext>
            </a:extLst>
          </p:cNvPr>
          <p:cNvSpPr txBox="1"/>
          <p:nvPr/>
        </p:nvSpPr>
        <p:spPr>
          <a:xfrm>
            <a:off x="500593" y="227124"/>
            <a:ext cx="10638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/>
              <a:t>NEW SPECIALISATION-SPECIFIC DEMAND FIGURES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18CCD916-11EB-DE26-8DE7-DE0E6D788E96}"/>
              </a:ext>
            </a:extLst>
          </p:cNvPr>
          <p:cNvSpPr/>
          <p:nvPr/>
        </p:nvSpPr>
        <p:spPr>
          <a:xfrm>
            <a:off x="3962400" y="1736035"/>
            <a:ext cx="795130" cy="64633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E7B388-50D2-3DEE-8DDC-B62A65FCCF3C}"/>
              </a:ext>
            </a:extLst>
          </p:cNvPr>
          <p:cNvSpPr/>
          <p:nvPr/>
        </p:nvSpPr>
        <p:spPr>
          <a:xfrm>
            <a:off x="335269" y="4413010"/>
            <a:ext cx="4152480" cy="221786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</a:rPr>
              <a:t>EC, GP, LP SA-SAMS combined: teachers (public + private) found in 2021-2023 - </a:t>
            </a:r>
            <a:r>
              <a:rPr lang="en-US" sz="2800" b="1" dirty="0">
                <a:solidFill>
                  <a:srgbClr val="FF0000"/>
                </a:solidFill>
              </a:rPr>
              <a:t>169,952</a:t>
            </a:r>
            <a:r>
              <a:rPr lang="en-ZA" sz="2800" dirty="0">
                <a:solidFill>
                  <a:schemeClr val="tx1"/>
                </a:solidFill>
              </a:rPr>
              <a:t> individuals (±</a:t>
            </a:r>
            <a:r>
              <a:rPr lang="en-ZA" sz="2800" b="1" dirty="0">
                <a:solidFill>
                  <a:srgbClr val="FF0000"/>
                </a:solidFill>
              </a:rPr>
              <a:t>36%</a:t>
            </a:r>
            <a:r>
              <a:rPr lang="en-ZA" sz="2800" dirty="0">
                <a:solidFill>
                  <a:schemeClr val="tx1"/>
                </a:solidFill>
              </a:rPr>
              <a:t> of country)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AF4139E-349F-02F0-DE13-53D49DC8DDC0}"/>
              </a:ext>
            </a:extLst>
          </p:cNvPr>
          <p:cNvCxnSpPr/>
          <p:nvPr/>
        </p:nvCxnSpPr>
        <p:spPr>
          <a:xfrm flipV="1">
            <a:off x="9382539" y="1325217"/>
            <a:ext cx="0" cy="406841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3CCBD468-55DB-078D-B628-24BF04678B85}"/>
              </a:ext>
            </a:extLst>
          </p:cNvPr>
          <p:cNvSpPr/>
          <p:nvPr/>
        </p:nvSpPr>
        <p:spPr>
          <a:xfrm>
            <a:off x="9819579" y="1325217"/>
            <a:ext cx="2037152" cy="123385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</a:rPr>
              <a:t>6</a:t>
            </a:r>
            <a:r>
              <a:rPr lang="en-US" sz="2400" dirty="0">
                <a:solidFill>
                  <a:schemeClr val="tx1"/>
                </a:solidFill>
              </a:rPr>
              <a:t> percentage points </a:t>
            </a:r>
            <a:r>
              <a:rPr lang="en-US" sz="2400" b="1" dirty="0">
                <a:solidFill>
                  <a:srgbClr val="FF0000"/>
                </a:solidFill>
              </a:rPr>
              <a:t>under</a:t>
            </a:r>
            <a:r>
              <a:rPr lang="en-US" sz="2400" dirty="0">
                <a:solidFill>
                  <a:schemeClr val="tx1"/>
                </a:solidFill>
              </a:rPr>
              <a:t>-represented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07E715-C009-933B-C732-DF2502F3CDEA}"/>
              </a:ext>
            </a:extLst>
          </p:cNvPr>
          <p:cNvSpPr/>
          <p:nvPr/>
        </p:nvSpPr>
        <p:spPr>
          <a:xfrm>
            <a:off x="10133198" y="3126403"/>
            <a:ext cx="1813727" cy="68481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chemeClr val="tx1"/>
                </a:solidFill>
              </a:rPr>
              <a:t> points </a:t>
            </a:r>
            <a:r>
              <a:rPr lang="en-US" sz="2400" b="1" dirty="0">
                <a:solidFill>
                  <a:srgbClr val="FF0000"/>
                </a:solidFill>
              </a:rPr>
              <a:t>over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35F23AC-F666-6AD5-6075-F74CB4E4553E}"/>
              </a:ext>
            </a:extLst>
          </p:cNvPr>
          <p:cNvSpPr/>
          <p:nvPr/>
        </p:nvSpPr>
        <p:spPr>
          <a:xfrm>
            <a:off x="10133197" y="4536234"/>
            <a:ext cx="1813727" cy="68481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chemeClr val="tx1"/>
                </a:solidFill>
              </a:rPr>
              <a:t> points </a:t>
            </a:r>
            <a:r>
              <a:rPr lang="en-US" sz="2400" b="1" dirty="0">
                <a:solidFill>
                  <a:srgbClr val="FF0000"/>
                </a:solidFill>
              </a:rPr>
              <a:t>over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90758B2-F842-90A5-6376-C44E2F1A448A}"/>
              </a:ext>
            </a:extLst>
          </p:cNvPr>
          <p:cNvCxnSpPr>
            <a:cxnSpLocks/>
          </p:cNvCxnSpPr>
          <p:nvPr/>
        </p:nvCxnSpPr>
        <p:spPr>
          <a:xfrm flipV="1">
            <a:off x="2948608" y="1099930"/>
            <a:ext cx="0" cy="224783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676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571CD3-988E-96FB-5762-E9DFAA3F1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76197"/>
            <a:ext cx="9250017" cy="555862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7050262-D2DE-55CD-12A5-90A1C76F660E}"/>
              </a:ext>
            </a:extLst>
          </p:cNvPr>
          <p:cNvSpPr txBox="1"/>
          <p:nvPr/>
        </p:nvSpPr>
        <p:spPr>
          <a:xfrm>
            <a:off x="500593" y="227124"/>
            <a:ext cx="10638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/>
              <a:t>NEW SPECIALISATION-SPECIFIC DEMAND FIGURES (contd.)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A9424BB-E311-D4BA-15D0-2AF9529371B6}"/>
              </a:ext>
            </a:extLst>
          </p:cNvPr>
          <p:cNvSpPr/>
          <p:nvPr/>
        </p:nvSpPr>
        <p:spPr>
          <a:xfrm>
            <a:off x="8825948" y="-9622"/>
            <a:ext cx="3366052" cy="164327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Supply over demand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Foundation: </a:t>
            </a:r>
            <a:r>
              <a:rPr lang="en-US" sz="2400" b="1" dirty="0">
                <a:solidFill>
                  <a:srgbClr val="FF0000"/>
                </a:solidFill>
              </a:rPr>
              <a:t>0.86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Grades 4 to 7: </a:t>
            </a:r>
            <a:r>
              <a:rPr lang="en-US" sz="2400" b="1" dirty="0">
                <a:solidFill>
                  <a:srgbClr val="FF0000"/>
                </a:solidFill>
              </a:rPr>
              <a:t>0.79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Grades 8 to 12: </a:t>
            </a:r>
            <a:r>
              <a:rPr lang="en-US" sz="2400" b="1" dirty="0">
                <a:solidFill>
                  <a:srgbClr val="FF0000"/>
                </a:solidFill>
              </a:rPr>
              <a:t>2.34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FC195D-E39E-EDF0-C56F-2AF1A0B6AF6F}"/>
              </a:ext>
            </a:extLst>
          </p:cNvPr>
          <p:cNvSpPr/>
          <p:nvPr/>
        </p:nvSpPr>
        <p:spPr>
          <a:xfrm>
            <a:off x="7777409" y="3003983"/>
            <a:ext cx="3929269" cy="312151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3 advantages over enrolment-based approach: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Takes into account subject-specific LE ratios.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Takes into account age.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chemeClr val="tx1"/>
                </a:solidFill>
              </a:rPr>
              <a:t>If data good enough, subject-specific attrition rates.</a:t>
            </a:r>
            <a:endParaRPr lang="en-Z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834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7050262-D2DE-55CD-12A5-90A1C76F660E}"/>
              </a:ext>
            </a:extLst>
          </p:cNvPr>
          <p:cNvSpPr txBox="1"/>
          <p:nvPr/>
        </p:nvSpPr>
        <p:spPr>
          <a:xfrm>
            <a:off x="500593" y="227124"/>
            <a:ext cx="10638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/>
              <a:t>NEW SPECIALISATION-SPECIFIC DEMAND FIGURES (contd.)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0FFD69F-703D-BFCF-10D0-71799C994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97945"/>
              </p:ext>
            </p:extLst>
          </p:nvPr>
        </p:nvGraphicFramePr>
        <p:xfrm>
          <a:off x="500593" y="869811"/>
          <a:ext cx="6347793" cy="5593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0605">
                  <a:extLst>
                    <a:ext uri="{9D8B030D-6E8A-4147-A177-3AD203B41FA5}">
                      <a16:colId xmlns:a16="http://schemas.microsoft.com/office/drawing/2014/main" val="2736546432"/>
                    </a:ext>
                  </a:extLst>
                </a:gridCol>
                <a:gridCol w="940178">
                  <a:extLst>
                    <a:ext uri="{9D8B030D-6E8A-4147-A177-3AD203B41FA5}">
                      <a16:colId xmlns:a16="http://schemas.microsoft.com/office/drawing/2014/main" val="2914894577"/>
                    </a:ext>
                  </a:extLst>
                </a:gridCol>
                <a:gridCol w="795130">
                  <a:extLst>
                    <a:ext uri="{9D8B030D-6E8A-4147-A177-3AD203B41FA5}">
                      <a16:colId xmlns:a16="http://schemas.microsoft.com/office/drawing/2014/main" val="2634049136"/>
                    </a:ext>
                  </a:extLst>
                </a:gridCol>
                <a:gridCol w="781880">
                  <a:extLst>
                    <a:ext uri="{9D8B030D-6E8A-4147-A177-3AD203B41FA5}">
                      <a16:colId xmlns:a16="http://schemas.microsoft.com/office/drawing/2014/main" val="3808817422"/>
                    </a:ext>
                  </a:extLst>
                </a:gridCol>
              </a:tblGrid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Teachers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Older diff.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425851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Mathematics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19,747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 dirty="0">
                          <a:effectLst/>
                        </a:rPr>
                        <a:t>14.1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 dirty="0">
                          <a:effectLst/>
                        </a:rPr>
                        <a:t>-2.0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629231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Life Orientation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17,073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 dirty="0">
                          <a:effectLst/>
                        </a:rPr>
                        <a:t>12.2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1.2</a:t>
                      </a:r>
                      <a:endParaRPr lang="en-ZA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925317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History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13,172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9.4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2.4</a:t>
                      </a:r>
                      <a:endParaRPr lang="en-ZA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186558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Life Sciences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13,167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9.4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0.1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365975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Physical Sciences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11,311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8.1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 dirty="0">
                          <a:effectLst/>
                        </a:rPr>
                        <a:t>-1.4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508550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Mathematical Literacy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8,984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6.4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0.0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211630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Geography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7,868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5.6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1.2</a:t>
                      </a:r>
                      <a:endParaRPr lang="en-ZA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493533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Business Studies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7,651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5.5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 dirty="0">
                          <a:effectLst/>
                        </a:rPr>
                        <a:t>-0.2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043897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Creative Arts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6,926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5.0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0.6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475885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Accounting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6,461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4.6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-0.5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778768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Economics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6,170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4.4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 dirty="0">
                          <a:effectLst/>
                        </a:rPr>
                        <a:t>-0.2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432189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Agriculture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4,525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3.2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0.2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243008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Tourism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3,697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2.6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 dirty="0">
                          <a:effectLst/>
                        </a:rPr>
                        <a:t>-0.2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222680"/>
                  </a:ext>
                </a:extLst>
              </a:tr>
              <a:tr h="190219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Computer Applications Technology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2,224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1.6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 dirty="0">
                          <a:effectLst/>
                        </a:rPr>
                        <a:t>-0.5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42432"/>
                  </a:ext>
                </a:extLst>
              </a:tr>
              <a:tr h="190219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Engineering Graphics and Design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1,871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>
                          <a:effectLst/>
                        </a:rPr>
                        <a:t>1.3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 dirty="0">
                          <a:effectLst/>
                        </a:rPr>
                        <a:t>-0.2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838049"/>
                  </a:ext>
                </a:extLst>
              </a:tr>
              <a:tr h="128174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Consumer Studies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1,197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 dirty="0">
                          <a:effectLst/>
                        </a:rPr>
                        <a:t>0.9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u="none" strike="noStrike" dirty="0">
                          <a:effectLst/>
                        </a:rPr>
                        <a:t>0.1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28" marR="6328" marT="632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85181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74597FE-A6A0-C791-5088-D8A483B7345F}"/>
              </a:ext>
            </a:extLst>
          </p:cNvPr>
          <p:cNvSpPr/>
          <p:nvPr/>
        </p:nvSpPr>
        <p:spPr>
          <a:xfrm>
            <a:off x="8026212" y="1259834"/>
            <a:ext cx="3929270" cy="1620078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E.g. there are an estimated 20,000 secondary-level mathematics teachers in the country</a:t>
            </a:r>
            <a:endParaRPr lang="en-ZA" sz="240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88386C6-3A2C-B547-8CDF-411522CC9193}"/>
              </a:ext>
            </a:extLst>
          </p:cNvPr>
          <p:cNvCxnSpPr>
            <a:cxnSpLocks/>
            <a:stCxn id="3" idx="1"/>
          </p:cNvCxnSpPr>
          <p:nvPr/>
        </p:nvCxnSpPr>
        <p:spPr>
          <a:xfrm flipH="1" flipV="1">
            <a:off x="5367130" y="1630017"/>
            <a:ext cx="2659082" cy="43985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A3CB572-F01D-5134-6A23-8216F0B36564}"/>
              </a:ext>
            </a:extLst>
          </p:cNvPr>
          <p:cNvSpPr/>
          <p:nvPr/>
        </p:nvSpPr>
        <p:spPr>
          <a:xfrm>
            <a:off x="8026212" y="3266700"/>
            <a:ext cx="3929270" cy="77357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</a:rPr>
              <a:t>Red positive </a:t>
            </a:r>
            <a:r>
              <a:rPr lang="en-US" sz="2400" dirty="0">
                <a:solidFill>
                  <a:schemeClr val="tx1"/>
                </a:solidFill>
              </a:rPr>
              <a:t>means more likely to be older.</a:t>
            </a:r>
            <a:endParaRPr lang="en-ZA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FAEDE65-35CC-0279-2A80-9AAE57D1F853}"/>
              </a:ext>
            </a:extLst>
          </p:cNvPr>
          <p:cNvCxnSpPr>
            <a:cxnSpLocks/>
            <a:stCxn id="6" idx="1"/>
          </p:cNvCxnSpPr>
          <p:nvPr/>
        </p:nvCxnSpPr>
        <p:spPr>
          <a:xfrm flipH="1" flipV="1">
            <a:off x="6626087" y="2338849"/>
            <a:ext cx="1400125" cy="1314639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3F9666E4-5498-8482-DC54-4E3531EF9314}"/>
              </a:ext>
            </a:extLst>
          </p:cNvPr>
          <p:cNvSpPr/>
          <p:nvPr/>
        </p:nvSpPr>
        <p:spPr>
          <a:xfrm>
            <a:off x="2360907" y="3985591"/>
            <a:ext cx="2091824" cy="128877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16 subjects here account for 95% of non-language teaching demand.</a:t>
            </a:r>
            <a:endParaRPr lang="en-ZA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642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22973</TotalTime>
  <Words>942</Words>
  <Application>Microsoft Office PowerPoint</Application>
  <PresentationFormat>Widescreen</PresentationFormat>
  <Paragraphs>192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Martin Gustafsson</cp:lastModifiedBy>
  <cp:revision>409</cp:revision>
  <dcterms:created xsi:type="dcterms:W3CDTF">2018-03-08T17:03:23Z</dcterms:created>
  <dcterms:modified xsi:type="dcterms:W3CDTF">2023-10-26T08:59:49Z</dcterms:modified>
</cp:coreProperties>
</file>