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2.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3.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4.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65"/>
  </p:notesMasterIdLst>
  <p:sldIdLst>
    <p:sldId id="256" r:id="rId3"/>
    <p:sldId id="257" r:id="rId4"/>
    <p:sldId id="318" r:id="rId5"/>
    <p:sldId id="319" r:id="rId6"/>
    <p:sldId id="258" r:id="rId7"/>
    <p:sldId id="259" r:id="rId8"/>
    <p:sldId id="324" r:id="rId9"/>
    <p:sldId id="260" r:id="rId10"/>
    <p:sldId id="261" r:id="rId11"/>
    <p:sldId id="262" r:id="rId12"/>
    <p:sldId id="263" r:id="rId13"/>
    <p:sldId id="264" r:id="rId14"/>
    <p:sldId id="266" r:id="rId15"/>
    <p:sldId id="267" r:id="rId16"/>
    <p:sldId id="268" r:id="rId17"/>
    <p:sldId id="269" r:id="rId18"/>
    <p:sldId id="270" r:id="rId19"/>
    <p:sldId id="271" r:id="rId20"/>
    <p:sldId id="289"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327" r:id="rId39"/>
    <p:sldId id="291" r:id="rId40"/>
    <p:sldId id="292" r:id="rId41"/>
    <p:sldId id="293" r:id="rId42"/>
    <p:sldId id="325"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20" r:id="rId56"/>
    <p:sldId id="317" r:id="rId57"/>
    <p:sldId id="322" r:id="rId58"/>
    <p:sldId id="323" r:id="rId59"/>
    <p:sldId id="315" r:id="rId60"/>
    <p:sldId id="307" r:id="rId61"/>
    <p:sldId id="306" r:id="rId62"/>
    <p:sldId id="309" r:id="rId63"/>
    <p:sldId id="326" r:id="rId64"/>
  </p:sldIdLst>
  <p:sldSz cx="12192000" cy="6858000"/>
  <p:notesSz cx="6858000" cy="9144000"/>
  <p:embeddedFontLst>
    <p:embeddedFont>
      <p:font typeface="Calibri" panose="020F0502020204030204" pitchFamily="34" charset="0"/>
      <p:regular r:id="rId66"/>
      <p:bold r:id="rId67"/>
      <p:italic r:id="rId68"/>
      <p:boldItalic r:id="rId69"/>
    </p:embeddedFont>
    <p:embeddedFont>
      <p:font typeface="Cambria" panose="02040503050406030204" pitchFamily="18" charset="0"/>
      <p:regular r:id="rId70"/>
      <p:bold r:id="rId71"/>
      <p:italic r:id="rId72"/>
      <p:boldItalic r:id="rId73"/>
    </p:embeddedFont>
    <p:embeddedFont>
      <p:font typeface="EB Garamond" panose="00000500000000000000" pitchFamily="2" charset="0"/>
      <p:regular r:id="rId74"/>
      <p:bold r:id="rId75"/>
      <p:italic r:id="rId76"/>
      <p:boldItalic r:id="rId77"/>
    </p:embeddedFont>
    <p:embeddedFont>
      <p:font typeface="Gill Sans MT" panose="020B0502020104020203" pitchFamily="34" charset="0"/>
      <p:regular r:id="rId78"/>
      <p:bold r:id="rId79"/>
      <p:italic r:id="rId80"/>
      <p:boldItalic r:id="rId81"/>
    </p:embeddedFont>
    <p:embeddedFont>
      <p:font typeface="Lustria" panose="020B0604020202020204" charset="0"/>
      <p:regular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ieMQKzOccD/Wkif/XELqNjgn6oN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brielle Wills" initials="" lastIdx="25" clrIdx="0"/>
  <p:cmAuthor id="1" name="Wills, G, Dr [gabriellewills@sun.ac.za]" initials="WGD[" lastIdx="6" clrIdx="1">
    <p:extLst>
      <p:ext uri="{19B8F6BF-5375-455C-9EA6-DF929625EA0E}">
        <p15:presenceInfo xmlns:p15="http://schemas.microsoft.com/office/powerpoint/2012/main" userId="S::gabriellewills@sun.ac.za::a46995ad-4ed9-4cbe-8e3e-529d65b255a8" providerId="AD"/>
      </p:ext>
    </p:extLst>
  </p:cmAuthor>
  <p:cmAuthor id="2" name="Bianca Bohmer" initials="BB" lastIdx="15" clrIdx="2">
    <p:extLst>
      <p:ext uri="{19B8F6BF-5375-455C-9EA6-DF929625EA0E}">
        <p15:presenceInfo xmlns:p15="http://schemas.microsoft.com/office/powerpoint/2012/main" userId="6a09901f5d5f8b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208BFC-F924-453E-95EB-64B5D0F5600D}">
  <a:tblStyle styleId="{E4208BFC-F924-453E-95EB-64B5D0F5600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2D8DB5A-A200-4312-86B2-F43B8A216FA8}"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1A29EF-37F3-4FA7-9AAA-2339EE2A5515}"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7.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5.fntdata"/><Relationship Id="rId75" Type="http://schemas.openxmlformats.org/officeDocument/2006/relationships/font" Target="fonts/font10.fntdata"/><Relationship Id="rId83" Type="http://customschemas.google.com/relationships/presentationmetadata" Target="meta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5-KN.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5-KN.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7712351173493"/>
          <c:y val="7.3728310929319682E-2"/>
          <c:w val="0.83830668030623146"/>
          <c:h val="0.65193336735933072"/>
        </c:manualLayout>
      </c:layout>
      <c:lineChart>
        <c:grouping val="standard"/>
        <c:varyColors val="0"/>
        <c:ser>
          <c:idx val="18"/>
          <c:order val="0"/>
          <c:tx>
            <c:strRef>
              <c:f>'HeadCountShift-Prov-21_30_WC'!$Q$2</c:f>
              <c:strCache>
                <c:ptCount val="1"/>
                <c:pt idx="0">
                  <c:v>2012</c:v>
                </c:pt>
              </c:strCache>
            </c:strRef>
          </c:tx>
          <c:spPr>
            <a:ln w="38100" cap="rnd">
              <a:solidFill>
                <a:srgbClr val="EE6000"/>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'HeadCountShift-Prov-21_30_WC'!$Q$5:$Q$49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A76-49D2-8FFF-5A00CF7DA2AA}"/>
            </c:ext>
          </c:extLst>
        </c:ser>
        <c:ser>
          <c:idx val="0"/>
          <c:order val="1"/>
          <c:tx>
            <c:strRef>
              <c:f>'HeadCountShift-Prov-21_30_WC'!$R$2</c:f>
              <c:strCache>
                <c:ptCount val="1"/>
                <c:pt idx="0">
                  <c:v>2021</c:v>
                </c:pt>
              </c:strCache>
            </c:strRef>
          </c:tx>
          <c:spPr>
            <a:ln w="38100" cap="rnd">
              <a:solidFill>
                <a:srgbClr val="2E70D2"/>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'HeadCountShift-Prov-21_30_WC'!$R$5:$R$49</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3A76-49D2-8FFF-5A00CF7DA2AA}"/>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2"/>
                <c:tx>
                  <c:strRef>
                    <c:extLst>
                      <c:ext uri="{02D57815-91ED-43cb-92C2-25804820EDAC}">
                        <c15:formulaRef>
                          <c15:sqref>'HeadCountShift-Prov-21_30_WC'!$S$2</c15:sqref>
                        </c15:formulaRef>
                      </c:ext>
                    </c:extLst>
                    <c:strCache>
                      <c:ptCount val="1"/>
                      <c:pt idx="0">
                        <c:v>2030</c:v>
                      </c:pt>
                    </c:strCache>
                  </c:strRef>
                </c:tx>
                <c:spPr>
                  <a:ln w="28575" cap="rnd">
                    <a:solidFill>
                      <a:schemeClr val="accent2"/>
                    </a:solidFill>
                    <a:round/>
                  </a:ln>
                  <a:effectLst/>
                </c:spPr>
                <c:marker>
                  <c:symbol val="none"/>
                </c:marker>
                <c:cat>
                  <c:numRef>
                    <c:extLst>
                      <c:ext uri="{02D57815-91ED-43cb-92C2-25804820EDAC}">
                        <c15:formulaRef>
                          <c15:sqref>'HeadCountShift-Prov-21_30_WC'!$K$5:$K$49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'HeadCountShift-Prov-21_30_WC'!$S$5:$S$49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0"/>
                <c:extLst>
                  <c:ext xmlns:c16="http://schemas.microsoft.com/office/drawing/2014/chart" uri="{C3380CC4-5D6E-409C-BE32-E72D297353CC}">
                    <c16:uniqueId val="{00000002-3A76-49D2-8FFF-5A00CF7DA2AA}"/>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0"/>
              <c:y val="8.111714679881644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5851763094830541"/>
          <c:y val="0.90905062595630637"/>
          <c:w val="0.26770606006666486"/>
          <c:h val="6.446723413190336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strRef>
          </c:tx>
          <c:spPr>
            <a:ln w="381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ser>
        <c:ser>
          <c:idx val="1"/>
          <c:order val="1"/>
          <c:tx>
            <c:strRef>
              <c:f>'Pub&amp;Ind Schools- Enrol (Adj)'!$C$87</c:f>
              <c:strCache>
                <c:ptCount val="1"/>
                <c:pt idx="0">
                  <c:v>FS</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3.9536979424580395E-3"/>
                  <c:y val="-1.6547403751439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ser>
        <c:ser>
          <c:idx val="2"/>
          <c:order val="2"/>
          <c:tx>
            <c:strRef>
              <c:f>'Pub&amp;Ind Schools- Enrol (Adj)'!$C$88</c:f>
              <c:strCache>
                <c:ptCount val="1"/>
                <c:pt idx="0">
                  <c:v>GP</c:v>
                </c:pt>
              </c:strCache>
            </c:strRef>
          </c:tx>
          <c:spPr>
            <a:ln w="38100"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c:ext xmlns:c16="http://schemas.microsoft.com/office/drawing/2014/chart" uri="{C3380CC4-5D6E-409C-BE32-E72D297353CC}">
              <c16:uniqueId val="{00000002-CEE0-43AC-9D2C-9C341DBDEDDF}"/>
            </c:ext>
          </c:extLst>
        </c:ser>
        <c:ser>
          <c:idx val="3"/>
          <c:order val="3"/>
          <c:tx>
            <c:strRef>
              <c:f>'Pub&amp;Ind Schools- Enrol (Adj)'!$C$89</c:f>
              <c:strCache>
                <c:ptCount val="1"/>
                <c:pt idx="0">
                  <c:v>KN</c:v>
                </c:pt>
              </c:strCache>
            </c:strRef>
          </c:tx>
          <c:spPr>
            <a:ln w="381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c:ext xmlns:c16="http://schemas.microsoft.com/office/drawing/2014/chart" uri="{C3380CC4-5D6E-409C-BE32-E72D297353CC}">
              <c16:uniqueId val="{00000003-CEE0-43AC-9D2C-9C341DBDEDDF}"/>
            </c:ext>
          </c:extLst>
        </c:ser>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2.6357986283052953E-3"/>
                  <c:y val="2.757900625239908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ser>
          <c:idx val="5"/>
          <c:order val="5"/>
          <c:tx>
            <c:strRef>
              <c:f>'Pub&amp;Ind Schools- Enrol (Adj)'!$C$91</c:f>
              <c:strCache>
                <c:ptCount val="1"/>
                <c:pt idx="0">
                  <c:v>MP</c:v>
                </c:pt>
              </c:strCache>
            </c:strRef>
          </c:tx>
          <c:spPr>
            <a:ln w="127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2.7675885597207826E-2"/>
                  <c:y val="1.3789503126199795E-2"/>
                </c:manualLayout>
              </c:layout>
              <c:spPr>
                <a:noFill/>
                <a:ln>
                  <a:noFill/>
                </a:ln>
                <a:effectLst/>
              </c:spPr>
              <c:txPr>
                <a:bodyPr wrap="square" lIns="38100" tIns="19050" rIns="38100" bIns="19050" anchor="ctr">
                  <a:spAutoFit/>
                </a:bodyPr>
                <a:lstStyle/>
                <a:p>
                  <a:pPr>
                    <a:defRPr sz="1400" b="0">
                      <a:solidFill>
                        <a:srgbClr val="FF0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c:ext xmlns:c16="http://schemas.microsoft.com/office/drawing/2014/chart" uri="{C3380CC4-5D6E-409C-BE32-E72D297353CC}">
              <c16:uniqueId val="{00000005-CEE0-43AC-9D2C-9C341DBDEDDF}"/>
            </c:ext>
          </c:extLst>
        </c:ser>
        <c:ser>
          <c:idx val="6"/>
          <c:order val="6"/>
          <c:tx>
            <c:strRef>
              <c:f>'Pub&amp;Ind Schools- Enrol (Adj)'!$C$92</c:f>
              <c:strCache>
                <c:ptCount val="1"/>
                <c:pt idx="0">
                  <c:v>NC</c:v>
                </c:pt>
              </c:strCache>
            </c:strRef>
          </c:tx>
          <c:spPr>
            <a:ln w="158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3.2947482853818801E-2"/>
                  <c:y val="-2.20632050019196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sz="1400" b="0">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(Adj)'!$D$92:$M$92</c:f>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c:ext xmlns:c16="http://schemas.microsoft.com/office/drawing/2014/chart" uri="{C3380CC4-5D6E-409C-BE32-E72D297353CC}">
              <c16:uniqueId val="{00000006-CEE0-43AC-9D2C-9C341DBDEDDF}"/>
            </c:ext>
          </c:extLst>
        </c:ser>
        <c:ser>
          <c:idx val="7"/>
          <c:order val="7"/>
          <c:tx>
            <c:strRef>
              <c:f>'Pub&amp;Ind Schools- Enrol (Adj)'!$C$93</c:f>
              <c:strCache>
                <c:ptCount val="1"/>
                <c:pt idx="0">
                  <c:v>NW</c:v>
                </c:pt>
              </c:strCache>
            </c:strRef>
          </c:tx>
          <c:spPr>
            <a:ln w="158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4E-3"/>
                  <c:y val="-1.93053043766797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c:ext xmlns:c16="http://schemas.microsoft.com/office/drawing/2014/chart" uri="{C3380CC4-5D6E-409C-BE32-E72D297353CC}">
              <c16:uniqueId val="{00000007-CEE0-43AC-9D2C-9C341DBDEDDF}"/>
            </c:ext>
          </c:extLst>
        </c:ser>
        <c:ser>
          <c:idx val="8"/>
          <c:order val="8"/>
          <c:tx>
            <c:strRef>
              <c:f>'Pub&amp;Ind Schools- Enrol (Adj)'!$C$94</c:f>
              <c:strCache>
                <c:ptCount val="1"/>
                <c:pt idx="0">
                  <c:v>WC</c:v>
                </c:pt>
              </c:strCache>
            </c:strRef>
          </c:tx>
          <c:spPr>
            <a:ln w="15875"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strRef>
          </c:tx>
          <c:spPr>
            <a:ln w="38100"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2.6357986283052953E-3"/>
                  <c:y val="-2.7579006252399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25"/>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8622908315635"/>
          <c:y val="0.13392604309447742"/>
          <c:w val="0.74621008568086711"/>
          <c:h val="0.68271851693568142"/>
        </c:manualLayout>
      </c:layout>
      <c:lineChart>
        <c:grouping val="standard"/>
        <c:varyColors val="0"/>
        <c:ser>
          <c:idx val="3"/>
          <c:order val="3"/>
          <c:tx>
            <c:strRef>
              <c:f>'Pub&amp;Ind Schools- Enrol (Adj)'!$C$89</c:f>
              <c:strCache>
                <c:ptCount val="1"/>
                <c:pt idx="0">
                  <c:v>KN</c:v>
                </c:pt>
              </c:strCache>
              <c:extLst xmlns:c15="http://schemas.microsoft.com/office/drawing/2012/chart"/>
            </c:strRef>
          </c:tx>
          <c:spPr>
            <a:ln w="38100" cap="rnd">
              <a:solidFill>
                <a:srgbClr val="00B0F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3-CEE0-43AC-9D2C-9C341DBDEDDF}"/>
            </c:ext>
          </c:extLst>
        </c:ser>
        <c:ser>
          <c:idx val="9"/>
          <c:order val="9"/>
          <c:tx>
            <c:strRef>
              <c:f>'Pub&amp;Ind Schools- Enrol (Adj)'!$C$95</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7.7858281630554423E-3"/>
                  <c:y val="-1.103160250095983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extLst>
          <c:ext xmlns:c15="http://schemas.microsoft.com/office/drawing/2012/chart" uri="{02D57815-91ED-43cb-92C2-25804820EDAC}">
            <c15:filteredLineSeries>
              <c15:ser>
                <c:idx val="0"/>
                <c:order val="0"/>
                <c:tx>
                  <c:strRef>
                    <c:extLst>
                      <c:ext uri="{02D57815-91ED-43cb-92C2-25804820EDAC}">
                        <c15:formulaRef>
                          <c15:sqref>'Pub&amp;Ind Schools- Enrol (Adj)'!$C$86</c15:sqref>
                        </c15:formulaRef>
                      </c:ext>
                    </c:extLst>
                    <c:strCache>
                      <c:ptCount val="1"/>
                      <c:pt idx="0">
                        <c:v>EC</c:v>
                      </c:pt>
                    </c:strCache>
                  </c:strRef>
                </c:tx>
                <c:spPr>
                  <a:ln w="38100">
                    <a:solidFill>
                      <a:srgbClr val="FF0000"/>
                    </a:solidFill>
                    <a:prstDash val="solid"/>
                  </a:ln>
                </c:spPr>
                <c:marker>
                  <c:symbol val="none"/>
                </c:marker>
                <c:dLbls>
                  <c:dLbl>
                    <c:idx val="0"/>
                    <c:delete val="1"/>
                    <c:extLst>
                      <c:ext uri="{CE6537A1-D6FC-4f65-9D91-7224C49458BB}"/>
                      <c:ext xmlns:c16="http://schemas.microsoft.com/office/drawing/2014/chart" uri="{C3380CC4-5D6E-409C-BE32-E72D297353CC}">
                        <c16:uniqueId val="{00000032-CEE0-43AC-9D2C-9C341DBDEDDF}"/>
                      </c:ext>
                    </c:extLst>
                  </c:dLbl>
                  <c:dLbl>
                    <c:idx val="1"/>
                    <c:delete val="1"/>
                    <c:extLst>
                      <c:ext uri="{CE6537A1-D6FC-4f65-9D91-7224C49458BB}"/>
                      <c:ext xmlns:c16="http://schemas.microsoft.com/office/drawing/2014/chart" uri="{C3380CC4-5D6E-409C-BE32-E72D297353CC}">
                        <c16:uniqueId val="{00000034-CEE0-43AC-9D2C-9C341DBDEDDF}"/>
                      </c:ext>
                    </c:extLst>
                  </c:dLbl>
                  <c:dLbl>
                    <c:idx val="2"/>
                    <c:delete val="1"/>
                    <c:extLst>
                      <c:ext uri="{CE6537A1-D6FC-4f65-9D91-7224C49458BB}"/>
                      <c:ext xmlns:c16="http://schemas.microsoft.com/office/drawing/2014/chart" uri="{C3380CC4-5D6E-409C-BE32-E72D297353CC}">
                        <c16:uniqueId val="{00000039-CEE0-43AC-9D2C-9C341DBDEDDF}"/>
                      </c:ext>
                    </c:extLst>
                  </c:dLbl>
                  <c:dLbl>
                    <c:idx val="3"/>
                    <c:delete val="1"/>
                    <c:extLst>
                      <c:ext uri="{CE6537A1-D6FC-4f65-9D91-7224C49458BB}"/>
                      <c:ext xmlns:c16="http://schemas.microsoft.com/office/drawing/2014/chart" uri="{C3380CC4-5D6E-409C-BE32-E72D297353CC}">
                        <c16:uniqueId val="{0000003D-CEE0-43AC-9D2C-9C341DBDEDDF}"/>
                      </c:ext>
                    </c:extLst>
                  </c:dLbl>
                  <c:dLbl>
                    <c:idx val="4"/>
                    <c:delete val="1"/>
                    <c:extLst>
                      <c:ext uri="{CE6537A1-D6FC-4f65-9D91-7224C49458BB}"/>
                      <c:ext xmlns:c16="http://schemas.microsoft.com/office/drawing/2014/chart" uri="{C3380CC4-5D6E-409C-BE32-E72D297353CC}">
                        <c16:uniqueId val="{0000003F-CEE0-43AC-9D2C-9C341DBDEDDF}"/>
                      </c:ext>
                    </c:extLst>
                  </c:dLbl>
                  <c:dLbl>
                    <c:idx val="5"/>
                    <c:delete val="1"/>
                    <c:extLst>
                      <c:ext uri="{CE6537A1-D6FC-4f65-9D91-7224C49458BB}"/>
                      <c:ext xmlns:c16="http://schemas.microsoft.com/office/drawing/2014/chart" uri="{C3380CC4-5D6E-409C-BE32-E72D297353CC}">
                        <c16:uniqueId val="{00000046-CEE0-43AC-9D2C-9C341DBDEDDF}"/>
                      </c:ext>
                    </c:extLst>
                  </c:dLbl>
                  <c:dLbl>
                    <c:idx val="6"/>
                    <c:delete val="1"/>
                    <c:extLst>
                      <c:ext uri="{CE6537A1-D6FC-4f65-9D91-7224C49458BB}"/>
                      <c:ext xmlns:c16="http://schemas.microsoft.com/office/drawing/2014/chart" uri="{C3380CC4-5D6E-409C-BE32-E72D297353CC}">
                        <c16:uniqueId val="{00000045-CEE0-43AC-9D2C-9C341DBDEDDF}"/>
                      </c:ext>
                    </c:extLst>
                  </c:dLbl>
                  <c:dLbl>
                    <c:idx val="7"/>
                    <c:delete val="1"/>
                    <c:extLst>
                      <c:ext uri="{CE6537A1-D6FC-4f65-9D91-7224C49458BB}"/>
                      <c:ext xmlns:c16="http://schemas.microsoft.com/office/drawing/2014/chart" uri="{C3380CC4-5D6E-409C-BE32-E72D297353CC}">
                        <c16:uniqueId val="{00000044-CEE0-43AC-9D2C-9C341DBDEDDF}"/>
                      </c:ext>
                    </c:extLst>
                  </c:dLbl>
                  <c:dLbl>
                    <c:idx val="8"/>
                    <c:delete val="1"/>
                    <c:extLst>
                      <c:ex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uri="{CE6537A1-D6FC-4f65-9D91-7224C49458BB}">
                      <c15:showLeaderLines val="0"/>
                    </c:ext>
                  </c:extLst>
                </c:dLbls>
                <c:cat>
                  <c:numRef>
                    <c:extLst>
                      <c:ex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'Pub&amp;Ind Schools- Enrol (Adj)'!$D$86:$M$86</c15:sqref>
                        </c15:formulaRef>
                      </c:ext>
                    </c:extLst>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'Pub&amp;Ind Schools- Enrol (Adj)'!$C$87</c15:sqref>
                        </c15:formulaRef>
                      </c:ext>
                    </c:extLst>
                    <c:strCache>
                      <c:ptCount val="1"/>
                      <c:pt idx="0">
                        <c:v>FS</c:v>
                      </c:pt>
                    </c:strCache>
                  </c:strRef>
                </c:tx>
                <c:spPr>
                  <a:ln w="38100"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1.4496892455680381E-2"/>
                        <c:y val="-1.654740375143975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(Adj)'!$D$87:$M$87</c15:sqref>
                        </c15:formulaRef>
                      </c:ext>
                    </c:extLst>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xmlns:c15="http://schemas.microsoft.com/office/drawing/2012/chart">
                  <c:ext xmlns:c16="http://schemas.microsoft.com/office/drawing/2014/chart" uri="{C3380CC4-5D6E-409C-BE32-E72D297353CC}">
                    <c16:uniqueId val="{00000001-CEE0-43AC-9D2C-9C341DBDED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'Pub&amp;Ind Schools- Enrol (Adj)'!$C$88</c15:sqref>
                        </c15:formulaRef>
                      </c:ext>
                    </c:extLst>
                    <c:strCache>
                      <c:ptCount val="1"/>
                      <c:pt idx="0">
                        <c:v>GP</c:v>
                      </c:pt>
                    </c:strCache>
                  </c:strRef>
                </c:tx>
                <c:spPr>
                  <a:ln w="38100"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xmlns:c15="http://schemas.microsoft.com/office/drawing/2012/char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(Adj)'!$D$88:$M$88</c15:sqref>
                        </c15:formulaRef>
                      </c:ext>
                    </c:extLst>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xmlns:c15="http://schemas.microsoft.com/office/drawing/2012/chart">
                  <c:ext xmlns:c16="http://schemas.microsoft.com/office/drawing/2014/chart" uri="{C3380CC4-5D6E-409C-BE32-E72D297353CC}">
                    <c16:uniqueId val="{00000002-CEE0-43AC-9D2C-9C341DBDED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'Pub&amp;Ind Schools- Enrol (Adj)'!$C$90</c15:sqref>
                        </c15:formulaRef>
                      </c:ext>
                    </c:extLst>
                    <c:strCache>
                      <c:ptCount val="1"/>
                      <c:pt idx="0">
                        <c:v>LP</c:v>
                      </c:pt>
                    </c:strCache>
                  </c:strRef>
                </c:tx>
                <c:spPr>
                  <a:ln w="38100"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6.5894965707637213E-3"/>
                        <c:y val="2.757900625240009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(Adj)'!$D$90:$M$90</c15:sqref>
                        </c15:formulaRef>
                      </c:ext>
                    </c:extLst>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xmlns:c15="http://schemas.microsoft.com/office/drawing/2012/chart">
                  <c:ext xmlns:c16="http://schemas.microsoft.com/office/drawing/2014/chart" uri="{C3380CC4-5D6E-409C-BE32-E72D297353CC}">
                    <c16:uniqueId val="{00000004-CEE0-43AC-9D2C-9C341DBDED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'Pub&amp;Ind Schools- Enrol (Adj)'!$C$91</c15:sqref>
                        </c15:formulaRef>
                      </c:ext>
                    </c:extLst>
                    <c:strCache>
                      <c:ptCount val="1"/>
                      <c:pt idx="0">
                        <c:v>MP</c:v>
                      </c:pt>
                    </c:strCache>
                  </c:strRef>
                </c:tx>
                <c:spPr>
                  <a:ln w="12700">
                    <a:solidFill>
                      <a:srgbClr val="FF0000"/>
                    </a:solidFill>
                    <a:prstDash val="solid"/>
                  </a:ln>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1.18610938273747E-2"/>
                        <c:y val="-5.5158012504799691E-3"/>
                      </c:manualLayout>
                    </c:layout>
                    <c:spPr>
                      <a:noFill/>
                      <a:ln>
                        <a:noFill/>
                      </a:ln>
                      <a:effectLst/>
                    </c:spPr>
                    <c:txPr>
                      <a:bodyPr wrap="square" lIns="38100" tIns="19050" rIns="38100" bIns="19050" anchor="ctr">
                        <a:spAutoFit/>
                      </a:bodyPr>
                      <a:lstStyle/>
                      <a:p>
                        <a:pPr>
                          <a:defRPr b="0">
                            <a:solidFill>
                              <a:srgbClr val="FF0000"/>
                            </a:solidFill>
                          </a:defRPr>
                        </a:pPr>
                        <a:endParaRPr lang="en-US"/>
                      </a:p>
                    </c:txP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(Adj)'!$D$91:$M$91</c15:sqref>
                        </c15:formulaRef>
                      </c:ext>
                    </c:extLst>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xmlns:c15="http://schemas.microsoft.com/office/drawing/2012/chart">
                  <c:ext xmlns:c16="http://schemas.microsoft.com/office/drawing/2014/chart" uri="{C3380CC4-5D6E-409C-BE32-E72D297353CC}">
                    <c16:uniqueId val="{00000005-CEE0-43AC-9D2C-9C341DBDED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'Pub&amp;Ind Schools- Enrol (Adj)'!$C$92</c15:sqref>
                        </c15:formulaRef>
                      </c:ext>
                    </c:extLst>
                    <c:strCache>
                      <c:ptCount val="1"/>
                      <c:pt idx="0">
                        <c:v>NC</c:v>
                      </c:pt>
                    </c:strCache>
                  </c:strRef>
                </c:tx>
                <c:spPr>
                  <a:ln w="15875"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xmlns:c15="http://schemas.microsoft.com/office/drawing/2012/char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1.4496892455679995E-2"/>
                        <c:y val="-1.378950312619984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b="0">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(Adj)'!$D$92:$M$92</c15:sqref>
                        </c15:formulaRef>
                      </c:ext>
                    </c:extLst>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xmlns:c15="http://schemas.microsoft.com/office/drawing/2012/chart">
                  <c:ext xmlns:c16="http://schemas.microsoft.com/office/drawing/2014/chart" uri="{C3380CC4-5D6E-409C-BE32-E72D297353CC}">
                    <c16:uniqueId val="{00000006-CEE0-43AC-9D2C-9C341DBDED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'Pub&amp;Ind Schools- Enrol (Adj)'!$C$93</c15:sqref>
                        </c15:formulaRef>
                      </c:ext>
                    </c:extLst>
                    <c:strCache>
                      <c:ptCount val="1"/>
                      <c:pt idx="0">
                        <c:v>NW</c:v>
                      </c:pt>
                    </c:strCache>
                  </c:strRef>
                </c:tx>
                <c:spPr>
                  <a:ln w="15875"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3E-2"/>
                        <c:y val="-2.757900625239959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(Adj)'!$D$93:$M$93</c15:sqref>
                        </c15:formulaRef>
                      </c:ext>
                    </c:extLst>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xmlns:c15="http://schemas.microsoft.com/office/drawing/2012/chart">
                  <c:ext xmlns:c16="http://schemas.microsoft.com/office/drawing/2014/chart" uri="{C3380CC4-5D6E-409C-BE32-E72D297353CC}">
                    <c16:uniqueId val="{00000007-CEE0-43AC-9D2C-9C341DBDED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'Pub&amp;Ind Schools- Enrol (Adj)'!$C$94</c15:sqref>
                        </c15:formulaRef>
                      </c:ext>
                    </c:extLst>
                    <c:strCache>
                      <c:ptCount val="1"/>
                      <c:pt idx="0">
                        <c:v>WC</c:v>
                      </c:pt>
                    </c:strCache>
                  </c:strRef>
                </c:tx>
                <c:spPr>
                  <a:ln w="15875"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6.8928818471063267E-4"/>
                        <c:y val="-2.757900625239959E-3"/>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xmlns:c15="http://schemas.microsoft.com/office/drawing/2012/char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(Adj)'!$D$94:$M$94</c15:sqref>
                        </c15:formulaRef>
                      </c:ext>
                    </c:extLst>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xmlns:c15="http://schemas.microsoft.com/office/drawing/2012/chart">
                  <c:ext xmlns:c16="http://schemas.microsoft.com/office/drawing/2014/chart" uri="{C3380CC4-5D6E-409C-BE32-E72D297353CC}">
                    <c16:uniqueId val="{00000008-CEE0-43AC-9D2C-9C341DBDEDDF}"/>
                  </c:ext>
                </c:extLst>
              </c15:ser>
            </c15:filteredLineSeries>
          </c:ext>
        </c:extLst>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3"/>
          <c:min val="0.8"/>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0"/>
              <c:y val="7.106416526174146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Projected number of school-aged children (7-18 </a:t>
            </a:r>
            <a:r>
              <a:rPr lang="en-US" dirty="0" err="1"/>
              <a:t>yrs</a:t>
            </a:r>
            <a:r>
              <a:rPr lang="en-US" dirty="0"/>
              <a:t>) in KZN</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4"/>
          <c:order val="4"/>
          <c:tx>
            <c:strRef>
              <c:f>'Ages 7-18'!$C$6</c:f>
              <c:strCache>
                <c:ptCount val="1"/>
                <c:pt idx="0">
                  <c:v>KZ</c:v>
                </c:pt>
              </c:strCache>
              <c:extLst xmlns:c15="http://schemas.microsoft.com/office/drawing/2012/chart"/>
            </c:strRef>
          </c:tx>
          <c:spPr>
            <a:ln w="38100" cap="rnd">
              <a:solidFill>
                <a:srgbClr val="00B0F0"/>
              </a:solidFill>
              <a:prstDash val="sysDash"/>
              <a:round/>
            </a:ln>
            <a:effectLst/>
          </c:spPr>
          <c:marker>
            <c:symbol val="none"/>
          </c:marker>
          <c:cat>
            <c:numRef>
              <c:f>'Ages 7-18'!$AE$1:$AW$1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extLst xmlns:c15="http://schemas.microsoft.com/office/drawing/2012/chart"/>
            </c:numRef>
          </c:cat>
          <c:val>
            <c:numRef>
              <c:f>'Ages 7-18'!$AE$6:$AW$6</c:f>
              <c:numCache>
                <c:formatCode>#\ ###\ ##0</c:formatCode>
                <c:ptCount val="19"/>
                <c:pt idx="0">
                  <c:v>2485821.7000000002</c:v>
                </c:pt>
                <c:pt idx="1">
                  <c:v>2479218.5</c:v>
                </c:pt>
                <c:pt idx="2">
                  <c:v>2486464.4</c:v>
                </c:pt>
                <c:pt idx="3">
                  <c:v>2502374.7000000002</c:v>
                </c:pt>
                <c:pt idx="4">
                  <c:v>2526669.2999999998</c:v>
                </c:pt>
                <c:pt idx="5">
                  <c:v>2558619.4000000004</c:v>
                </c:pt>
                <c:pt idx="6">
                  <c:v>2589195.7999999998</c:v>
                </c:pt>
                <c:pt idx="7">
                  <c:v>2618658.2000000002</c:v>
                </c:pt>
                <c:pt idx="8">
                  <c:v>2654446.6</c:v>
                </c:pt>
                <c:pt idx="9">
                  <c:v>2690377.6</c:v>
                </c:pt>
                <c:pt idx="10">
                  <c:v>2715328.7</c:v>
                </c:pt>
                <c:pt idx="11">
                  <c:v>2735106</c:v>
                </c:pt>
                <c:pt idx="12">
                  <c:v>2737774</c:v>
                </c:pt>
                <c:pt idx="13">
                  <c:v>2736502</c:v>
                </c:pt>
                <c:pt idx="14">
                  <c:v>2724651</c:v>
                </c:pt>
                <c:pt idx="15">
                  <c:v>2707739</c:v>
                </c:pt>
                <c:pt idx="16">
                  <c:v>2688937</c:v>
                </c:pt>
                <c:pt idx="17">
                  <c:v>2671556</c:v>
                </c:pt>
                <c:pt idx="18">
                  <c:v>2657716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DFD9-4117-A5C6-02A231657602}"/>
            </c:ext>
          </c:extLst>
        </c:ser>
        <c:dLbls>
          <c:showLegendKey val="0"/>
          <c:showVal val="0"/>
          <c:showCatName val="0"/>
          <c:showSerName val="0"/>
          <c:showPercent val="0"/>
          <c:showBubbleSize val="0"/>
        </c:dLbls>
        <c:smooth val="0"/>
        <c:axId val="299244479"/>
        <c:axId val="288071167"/>
        <c:extLst>
          <c:ext xmlns:c15="http://schemas.microsoft.com/office/drawing/2012/chart" uri="{02D57815-91ED-43cb-92C2-25804820EDAC}">
            <c15:filteredLineSeries>
              <c15:ser>
                <c:idx val="0"/>
                <c:order val="0"/>
                <c:tx>
                  <c:strRef>
                    <c:extLst>
                      <c:ext uri="{02D57815-91ED-43cb-92C2-25804820EDAC}">
                        <c15:formulaRef>
                          <c15:sqref>'Ages 7-18'!$C$2</c15:sqref>
                        </c15:formulaRef>
                      </c:ext>
                    </c:extLst>
                    <c:strCache>
                      <c:ptCount val="1"/>
                      <c:pt idx="0">
                        <c:v>SA</c:v>
                      </c:pt>
                    </c:strCache>
                  </c:strRef>
                </c:tx>
                <c:spPr>
                  <a:ln w="38100" cap="rnd">
                    <a:solidFill>
                      <a:schemeClr val="bg1">
                        <a:lumMod val="50000"/>
                      </a:schemeClr>
                    </a:solidFill>
                    <a:round/>
                  </a:ln>
                  <a:effectLst/>
                </c:spPr>
                <c:marker>
                  <c:symbol val="none"/>
                </c:marker>
                <c:cat>
                  <c:numRef>
                    <c:extLst>
                      <c:ex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c:ext uri="{02D57815-91ED-43cb-92C2-25804820EDAC}">
                        <c15:formulaRef>
                          <c15:sqref>'Ages 7-18'!$AE$2:$AW$2</c15:sqref>
                        </c15:formulaRef>
                      </c:ext>
                    </c:extLst>
                    <c:numCache>
                      <c:formatCode>#\ ###\ ##0</c:formatCode>
                      <c:ptCount val="19"/>
                      <c:pt idx="0">
                        <c:v>11109414</c:v>
                      </c:pt>
                      <c:pt idx="1">
                        <c:v>11172758</c:v>
                      </c:pt>
                      <c:pt idx="2">
                        <c:v>11279469</c:v>
                      </c:pt>
                      <c:pt idx="3">
                        <c:v>11426731</c:v>
                      </c:pt>
                      <c:pt idx="4">
                        <c:v>11569810</c:v>
                      </c:pt>
                      <c:pt idx="5">
                        <c:v>11731992</c:v>
                      </c:pt>
                      <c:pt idx="6">
                        <c:v>11923333</c:v>
                      </c:pt>
                      <c:pt idx="7">
                        <c:v>12131893</c:v>
                      </c:pt>
                      <c:pt idx="8">
                        <c:v>12357305</c:v>
                      </c:pt>
                      <c:pt idx="9">
                        <c:v>12557770</c:v>
                      </c:pt>
                      <c:pt idx="10">
                        <c:v>12781534</c:v>
                      </c:pt>
                      <c:pt idx="11">
                        <c:v>12979432</c:v>
                      </c:pt>
                      <c:pt idx="12">
                        <c:v>13078590</c:v>
                      </c:pt>
                      <c:pt idx="13">
                        <c:v>13146926</c:v>
                      </c:pt>
                      <c:pt idx="14">
                        <c:v>13182537</c:v>
                      </c:pt>
                      <c:pt idx="15">
                        <c:v>13186195</c:v>
                      </c:pt>
                      <c:pt idx="16">
                        <c:v>13174803</c:v>
                      </c:pt>
                      <c:pt idx="17">
                        <c:v>13162114</c:v>
                      </c:pt>
                      <c:pt idx="18">
                        <c:v>13142511</c:v>
                      </c:pt>
                    </c:numCache>
                  </c:numRef>
                </c:val>
                <c:smooth val="0"/>
                <c:extLst>
                  <c:ext xmlns:c16="http://schemas.microsoft.com/office/drawing/2014/chart" uri="{C3380CC4-5D6E-409C-BE32-E72D297353CC}">
                    <c16:uniqueId val="{00000009-DFD9-4117-A5C6-02A23165760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'Ages 7-18'!$C$3</c15:sqref>
                        </c15:formulaRef>
                      </c:ext>
                    </c:extLst>
                    <c:strCache>
                      <c:ptCount val="1"/>
                      <c:pt idx="0">
                        <c:v>EC</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7-18'!$AE$3:$AW$3</c15:sqref>
                        </c15:formulaRef>
                      </c:ext>
                    </c:extLst>
                    <c:numCache>
                      <c:formatCode>#\ ###\ ##0</c:formatCode>
                      <c:ptCount val="19"/>
                      <c:pt idx="0">
                        <c:v>1657201.6</c:v>
                      </c:pt>
                      <c:pt idx="1">
                        <c:v>1655561.2</c:v>
                      </c:pt>
                      <c:pt idx="2">
                        <c:v>1651910.7000000002</c:v>
                      </c:pt>
                      <c:pt idx="3">
                        <c:v>1647367</c:v>
                      </c:pt>
                      <c:pt idx="4">
                        <c:v>1631865.2000000002</c:v>
                      </c:pt>
                      <c:pt idx="5">
                        <c:v>1618228.1</c:v>
                      </c:pt>
                      <c:pt idx="6">
                        <c:v>1607770.6999999997</c:v>
                      </c:pt>
                      <c:pt idx="7">
                        <c:v>1599979.3000000003</c:v>
                      </c:pt>
                      <c:pt idx="8">
                        <c:v>1595122.3</c:v>
                      </c:pt>
                      <c:pt idx="9">
                        <c:v>1598475.1999999997</c:v>
                      </c:pt>
                      <c:pt idx="10">
                        <c:v>1586166.9999999998</c:v>
                      </c:pt>
                      <c:pt idx="11">
                        <c:v>1560487.5</c:v>
                      </c:pt>
                      <c:pt idx="12">
                        <c:v>1521156.6999999997</c:v>
                      </c:pt>
                      <c:pt idx="13">
                        <c:v>1479820.9</c:v>
                      </c:pt>
                      <c:pt idx="14">
                        <c:v>1440328.2999999998</c:v>
                      </c:pt>
                      <c:pt idx="15">
                        <c:v>1407002.1</c:v>
                      </c:pt>
                      <c:pt idx="16">
                        <c:v>1384297.4</c:v>
                      </c:pt>
                      <c:pt idx="17">
                        <c:v>1370642.9</c:v>
                      </c:pt>
                      <c:pt idx="18">
                        <c:v>1361637</c:v>
                      </c:pt>
                    </c:numCache>
                  </c:numRef>
                </c:val>
                <c:smooth val="0"/>
                <c:extLst xmlns:c15="http://schemas.microsoft.com/office/drawing/2012/chart">
                  <c:ext xmlns:c16="http://schemas.microsoft.com/office/drawing/2014/chart" uri="{C3380CC4-5D6E-409C-BE32-E72D297353CC}">
                    <c16:uniqueId val="{00000000-DFD9-4117-A5C6-02A23165760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'Ages 7-18'!$C$4</c15:sqref>
                        </c15:formulaRef>
                      </c:ext>
                    </c:extLst>
                    <c:strCache>
                      <c:ptCount val="1"/>
                      <c:pt idx="0">
                        <c:v>FS</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7-18'!$AE$4:$AW$4</c15:sqref>
                        </c15:formulaRef>
                      </c:ext>
                    </c:extLst>
                    <c:numCache>
                      <c:formatCode>#\ ###\ ##0</c:formatCode>
                      <c:ptCount val="19"/>
                      <c:pt idx="0">
                        <c:v>592444.80000000005</c:v>
                      </c:pt>
                      <c:pt idx="1">
                        <c:v>594223.10000000009</c:v>
                      </c:pt>
                      <c:pt idx="2">
                        <c:v>598797.39999999991</c:v>
                      </c:pt>
                      <c:pt idx="3">
                        <c:v>608299.6</c:v>
                      </c:pt>
                      <c:pt idx="4">
                        <c:v>618320.4</c:v>
                      </c:pt>
                      <c:pt idx="5">
                        <c:v>630446.10000000009</c:v>
                      </c:pt>
                      <c:pt idx="6">
                        <c:v>643300.5</c:v>
                      </c:pt>
                      <c:pt idx="7">
                        <c:v>656755.80000000005</c:v>
                      </c:pt>
                      <c:pt idx="8">
                        <c:v>667998.79999999993</c:v>
                      </c:pt>
                      <c:pt idx="9">
                        <c:v>676489</c:v>
                      </c:pt>
                      <c:pt idx="10">
                        <c:v>682764.80000000005</c:v>
                      </c:pt>
                      <c:pt idx="11">
                        <c:v>685087.40000000014</c:v>
                      </c:pt>
                      <c:pt idx="12">
                        <c:v>683518</c:v>
                      </c:pt>
                      <c:pt idx="13">
                        <c:v>681988.7</c:v>
                      </c:pt>
                      <c:pt idx="14">
                        <c:v>678363.7</c:v>
                      </c:pt>
                      <c:pt idx="15">
                        <c:v>671481.90000000014</c:v>
                      </c:pt>
                      <c:pt idx="16">
                        <c:v>664481.9</c:v>
                      </c:pt>
                      <c:pt idx="17">
                        <c:v>657795.6</c:v>
                      </c:pt>
                      <c:pt idx="18">
                        <c:v>650820.1</c:v>
                      </c:pt>
                    </c:numCache>
                  </c:numRef>
                </c:val>
                <c:smooth val="0"/>
                <c:extLst xmlns:c15="http://schemas.microsoft.com/office/drawing/2012/chart">
                  <c:ext xmlns:c16="http://schemas.microsoft.com/office/drawing/2014/chart" uri="{C3380CC4-5D6E-409C-BE32-E72D297353CC}">
                    <c16:uniqueId val="{00000001-DFD9-4117-A5C6-02A23165760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'Ages 7-18'!$C$5</c15:sqref>
                        </c15:formulaRef>
                      </c:ext>
                    </c:extLst>
                    <c:strCache>
                      <c:ptCount val="1"/>
                      <c:pt idx="0">
                        <c:v>GT</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7-18'!$AE$5:$AW$5</c15:sqref>
                        </c15:formulaRef>
                      </c:ext>
                    </c:extLst>
                    <c:numCache>
                      <c:formatCode>#\ ###\ ##0</c:formatCode>
                      <c:ptCount val="19"/>
                      <c:pt idx="0">
                        <c:v>1962793.2999999998</c:v>
                      </c:pt>
                      <c:pt idx="1">
                        <c:v>1993299.7999999998</c:v>
                      </c:pt>
                      <c:pt idx="2">
                        <c:v>2044108.1</c:v>
                      </c:pt>
                      <c:pt idx="3">
                        <c:v>2095874.1</c:v>
                      </c:pt>
                      <c:pt idx="4">
                        <c:v>2143089.9</c:v>
                      </c:pt>
                      <c:pt idx="5">
                        <c:v>2187191.7999999998</c:v>
                      </c:pt>
                      <c:pt idx="6">
                        <c:v>2245875.5</c:v>
                      </c:pt>
                      <c:pt idx="7">
                        <c:v>2328267</c:v>
                      </c:pt>
                      <c:pt idx="8">
                        <c:v>2422009.5</c:v>
                      </c:pt>
                      <c:pt idx="9">
                        <c:v>2498533.2999999998</c:v>
                      </c:pt>
                      <c:pt idx="10">
                        <c:v>2618662.2000000002</c:v>
                      </c:pt>
                      <c:pt idx="11">
                        <c:v>2737184.7</c:v>
                      </c:pt>
                      <c:pt idx="12">
                        <c:v>2835847</c:v>
                      </c:pt>
                      <c:pt idx="13">
                        <c:v>2920835</c:v>
                      </c:pt>
                      <c:pt idx="14">
                        <c:v>2989793</c:v>
                      </c:pt>
                      <c:pt idx="15">
                        <c:v>3050744</c:v>
                      </c:pt>
                      <c:pt idx="16">
                        <c:v>3101472</c:v>
                      </c:pt>
                      <c:pt idx="17">
                        <c:v>3147482</c:v>
                      </c:pt>
                      <c:pt idx="18">
                        <c:v>3180884</c:v>
                      </c:pt>
                    </c:numCache>
                  </c:numRef>
                </c:val>
                <c:smooth val="0"/>
                <c:extLst xmlns:c15="http://schemas.microsoft.com/office/drawing/2012/chart">
                  <c:ext xmlns:c16="http://schemas.microsoft.com/office/drawing/2014/chart" uri="{C3380CC4-5D6E-409C-BE32-E72D297353CC}">
                    <c16:uniqueId val="{00000002-DFD9-4117-A5C6-02A23165760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'Ages 7-18'!$C$7</c15:sqref>
                        </c15:formulaRef>
                      </c:ext>
                    </c:extLst>
                    <c:strCache>
                      <c:ptCount val="1"/>
                      <c:pt idx="0">
                        <c:v>LM</c:v>
                      </c:pt>
                    </c:strCache>
                  </c:strRef>
                </c:tx>
                <c:spPr>
                  <a:ln w="38100" cap="rnd">
                    <a:solidFill>
                      <a:srgbClr val="FFC000"/>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7-18'!$AE$7:$AW$7</c15:sqref>
                        </c15:formulaRef>
                      </c:ext>
                    </c:extLst>
                    <c:numCache>
                      <c:formatCode>#\ ###\ ##0</c:formatCode>
                      <c:ptCount val="19"/>
                      <c:pt idx="0">
                        <c:v>1395864.2000000002</c:v>
                      </c:pt>
                      <c:pt idx="1">
                        <c:v>1396658.9</c:v>
                      </c:pt>
                      <c:pt idx="2">
                        <c:v>1396052.1</c:v>
                      </c:pt>
                      <c:pt idx="3">
                        <c:v>1395771.8</c:v>
                      </c:pt>
                      <c:pt idx="4">
                        <c:v>1396049.7999999998</c:v>
                      </c:pt>
                      <c:pt idx="5">
                        <c:v>1404459.5999999999</c:v>
                      </c:pt>
                      <c:pt idx="6">
                        <c:v>1418832.7999999998</c:v>
                      </c:pt>
                      <c:pt idx="7">
                        <c:v>1439874.9000000001</c:v>
                      </c:pt>
                      <c:pt idx="8">
                        <c:v>1467441.7000000002</c:v>
                      </c:pt>
                      <c:pt idx="9">
                        <c:v>1507386.3000000003</c:v>
                      </c:pt>
                      <c:pt idx="10">
                        <c:v>1535928.2999999998</c:v>
                      </c:pt>
                      <c:pt idx="11">
                        <c:v>1557230.4</c:v>
                      </c:pt>
                      <c:pt idx="12">
                        <c:v>1569695.4</c:v>
                      </c:pt>
                      <c:pt idx="13">
                        <c:v>1576594.6</c:v>
                      </c:pt>
                      <c:pt idx="14">
                        <c:v>1585695.6</c:v>
                      </c:pt>
                      <c:pt idx="15">
                        <c:v>1596571.7000000002</c:v>
                      </c:pt>
                      <c:pt idx="16">
                        <c:v>1608467.2</c:v>
                      </c:pt>
                      <c:pt idx="17">
                        <c:v>1614237.7999999998</c:v>
                      </c:pt>
                      <c:pt idx="18">
                        <c:v>1612124.7999999998</c:v>
                      </c:pt>
                    </c:numCache>
                  </c:numRef>
                </c:val>
                <c:smooth val="0"/>
                <c:extLst xmlns:c15="http://schemas.microsoft.com/office/drawing/2012/chart">
                  <c:ext xmlns:c16="http://schemas.microsoft.com/office/drawing/2014/chart" uri="{C3380CC4-5D6E-409C-BE32-E72D297353CC}">
                    <c16:uniqueId val="{00000004-DFD9-4117-A5C6-02A23165760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'Ages 7-18'!$C$8</c15:sqref>
                        </c15:formulaRef>
                      </c:ext>
                    </c:extLst>
                    <c:strCache>
                      <c:ptCount val="1"/>
                      <c:pt idx="0">
                        <c:v>MP</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7-18'!$AE$8:$AW$8</c15:sqref>
                        </c15:formulaRef>
                      </c:ext>
                    </c:extLst>
                    <c:numCache>
                      <c:formatCode>#\ ###\ ##0</c:formatCode>
                      <c:ptCount val="19"/>
                      <c:pt idx="0">
                        <c:v>977748.7</c:v>
                      </c:pt>
                      <c:pt idx="1">
                        <c:v>986089.20000000007</c:v>
                      </c:pt>
                      <c:pt idx="2">
                        <c:v>998639.3</c:v>
                      </c:pt>
                      <c:pt idx="3">
                        <c:v>1013568.4000000001</c:v>
                      </c:pt>
                      <c:pt idx="4">
                        <c:v>1026821.3999999999</c:v>
                      </c:pt>
                      <c:pt idx="5">
                        <c:v>1040528.4999999999</c:v>
                      </c:pt>
                      <c:pt idx="6">
                        <c:v>1056214.1000000001</c:v>
                      </c:pt>
                      <c:pt idx="7">
                        <c:v>1072553.1000000001</c:v>
                      </c:pt>
                      <c:pt idx="8">
                        <c:v>1090490.8</c:v>
                      </c:pt>
                      <c:pt idx="9">
                        <c:v>1100594.0999999999</c:v>
                      </c:pt>
                      <c:pt idx="10">
                        <c:v>1115015.5</c:v>
                      </c:pt>
                      <c:pt idx="11">
                        <c:v>1129643.2000000002</c:v>
                      </c:pt>
                      <c:pt idx="12">
                        <c:v>1141156</c:v>
                      </c:pt>
                      <c:pt idx="13">
                        <c:v>1151673.1000000001</c:v>
                      </c:pt>
                      <c:pt idx="14">
                        <c:v>1159263.6000000001</c:v>
                      </c:pt>
                      <c:pt idx="15">
                        <c:v>1162685.6000000001</c:v>
                      </c:pt>
                      <c:pt idx="16">
                        <c:v>1162032</c:v>
                      </c:pt>
                      <c:pt idx="17">
                        <c:v>1163525.1000000001</c:v>
                      </c:pt>
                      <c:pt idx="18">
                        <c:v>1165728.3</c:v>
                      </c:pt>
                    </c:numCache>
                  </c:numRef>
                </c:val>
                <c:smooth val="0"/>
                <c:extLst xmlns:c15="http://schemas.microsoft.com/office/drawing/2012/chart">
                  <c:ext xmlns:c16="http://schemas.microsoft.com/office/drawing/2014/chart" uri="{C3380CC4-5D6E-409C-BE32-E72D297353CC}">
                    <c16:uniqueId val="{00000005-DFD9-4117-A5C6-02A23165760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'Ages 7-18'!$C$9</c15:sqref>
                        </c15:formulaRef>
                      </c:ext>
                    </c:extLst>
                    <c:strCache>
                      <c:ptCount val="1"/>
                      <c:pt idx="0">
                        <c:v>NC</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7-18'!$AE$9:$AW$9</c15:sqref>
                        </c15:formulaRef>
                      </c:ext>
                    </c:extLst>
                    <c:numCache>
                      <c:formatCode>#\ ###\ ##0</c:formatCode>
                      <c:ptCount val="19"/>
                      <c:pt idx="0">
                        <c:v>254075.45</c:v>
                      </c:pt>
                      <c:pt idx="1">
                        <c:v>255820.76</c:v>
                      </c:pt>
                      <c:pt idx="2">
                        <c:v>260056.02000000002</c:v>
                      </c:pt>
                      <c:pt idx="3">
                        <c:v>263311.01</c:v>
                      </c:pt>
                      <c:pt idx="4">
                        <c:v>265286.78000000003</c:v>
                      </c:pt>
                      <c:pt idx="5">
                        <c:v>267626.77999999997</c:v>
                      </c:pt>
                      <c:pt idx="6">
                        <c:v>270234.59999999998</c:v>
                      </c:pt>
                      <c:pt idx="7">
                        <c:v>271986.33999999997</c:v>
                      </c:pt>
                      <c:pt idx="8">
                        <c:v>273870.46000000002</c:v>
                      </c:pt>
                      <c:pt idx="9">
                        <c:v>277560.30000000005</c:v>
                      </c:pt>
                      <c:pt idx="10">
                        <c:v>279606.90000000002</c:v>
                      </c:pt>
                      <c:pt idx="11">
                        <c:v>281234.59999999998</c:v>
                      </c:pt>
                      <c:pt idx="12">
                        <c:v>282346.90000000002</c:v>
                      </c:pt>
                      <c:pt idx="13">
                        <c:v>283285</c:v>
                      </c:pt>
                      <c:pt idx="14">
                        <c:v>282545.30000000005</c:v>
                      </c:pt>
                      <c:pt idx="15">
                        <c:v>282887.3</c:v>
                      </c:pt>
                      <c:pt idx="16">
                        <c:v>282654.19999999995</c:v>
                      </c:pt>
                      <c:pt idx="17">
                        <c:v>282093.30000000005</c:v>
                      </c:pt>
                      <c:pt idx="18">
                        <c:v>281208.40000000002</c:v>
                      </c:pt>
                    </c:numCache>
                  </c:numRef>
                </c:val>
                <c:smooth val="0"/>
                <c:extLst xmlns:c15="http://schemas.microsoft.com/office/drawing/2012/chart">
                  <c:ext xmlns:c16="http://schemas.microsoft.com/office/drawing/2014/chart" uri="{C3380CC4-5D6E-409C-BE32-E72D297353CC}">
                    <c16:uniqueId val="{00000006-DFD9-4117-A5C6-02A23165760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'Ages 7-18'!$C$10</c15:sqref>
                        </c15:formulaRef>
                      </c:ext>
                    </c:extLst>
                    <c:strCache>
                      <c:ptCount val="1"/>
                      <c:pt idx="0">
                        <c:v>NW</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7-18'!$AE$10:$AW$10</c15:sqref>
                        </c15:formulaRef>
                      </c:ext>
                    </c:extLst>
                    <c:numCache>
                      <c:formatCode>#\ ###\ ##0</c:formatCode>
                      <c:ptCount val="19"/>
                      <c:pt idx="0">
                        <c:v>742943.1</c:v>
                      </c:pt>
                      <c:pt idx="1">
                        <c:v>749988.79999999993</c:v>
                      </c:pt>
                      <c:pt idx="2">
                        <c:v>756915.6</c:v>
                      </c:pt>
                      <c:pt idx="3">
                        <c:v>775506.10000000009</c:v>
                      </c:pt>
                      <c:pt idx="4">
                        <c:v>795331</c:v>
                      </c:pt>
                      <c:pt idx="5">
                        <c:v>816401.90000000014</c:v>
                      </c:pt>
                      <c:pt idx="6">
                        <c:v>838958.2</c:v>
                      </c:pt>
                      <c:pt idx="7">
                        <c:v>862773.49999999988</c:v>
                      </c:pt>
                      <c:pt idx="8">
                        <c:v>882504.8</c:v>
                      </c:pt>
                      <c:pt idx="9">
                        <c:v>893529.8</c:v>
                      </c:pt>
                      <c:pt idx="10">
                        <c:v>915328.90000000014</c:v>
                      </c:pt>
                      <c:pt idx="11">
                        <c:v>932704.60000000009</c:v>
                      </c:pt>
                      <c:pt idx="12">
                        <c:v>941529</c:v>
                      </c:pt>
                      <c:pt idx="13">
                        <c:v>948191.79999999981</c:v>
                      </c:pt>
                      <c:pt idx="14">
                        <c:v>954250.4</c:v>
                      </c:pt>
                      <c:pt idx="15">
                        <c:v>951268.89999999991</c:v>
                      </c:pt>
                      <c:pt idx="16">
                        <c:v>945177.8</c:v>
                      </c:pt>
                      <c:pt idx="17">
                        <c:v>937962.1</c:v>
                      </c:pt>
                      <c:pt idx="18">
                        <c:v>930322.5</c:v>
                      </c:pt>
                    </c:numCache>
                  </c:numRef>
                </c:val>
                <c:smooth val="0"/>
                <c:extLst xmlns:c15="http://schemas.microsoft.com/office/drawing/2012/chart">
                  <c:ext xmlns:c16="http://schemas.microsoft.com/office/drawing/2014/chart" uri="{C3380CC4-5D6E-409C-BE32-E72D297353CC}">
                    <c16:uniqueId val="{00000007-DFD9-4117-A5C6-02A23165760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'Ages 7-18'!$C$11</c15:sqref>
                        </c15:formulaRef>
                      </c:ext>
                    </c:extLst>
                    <c:strCache>
                      <c:ptCount val="1"/>
                      <c:pt idx="0">
                        <c:v>WC</c:v>
                      </c:pt>
                    </c:strCache>
                  </c:strRef>
                </c:tx>
                <c:spPr>
                  <a:ln w="22225"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7-18'!$AE$11:$AW$11</c15:sqref>
                        </c15:formulaRef>
                      </c:ext>
                    </c:extLst>
                    <c:numCache>
                      <c:formatCode>#\ ###\ ##0</c:formatCode>
                      <c:ptCount val="19"/>
                      <c:pt idx="0">
                        <c:v>1068009.3</c:v>
                      </c:pt>
                      <c:pt idx="1">
                        <c:v>1084595.7</c:v>
                      </c:pt>
                      <c:pt idx="2">
                        <c:v>1109812.9000000001</c:v>
                      </c:pt>
                      <c:pt idx="3">
                        <c:v>1141499.8999999999</c:v>
                      </c:pt>
                      <c:pt idx="4">
                        <c:v>1171850.3999999999</c:v>
                      </c:pt>
                      <c:pt idx="5">
                        <c:v>1199307.3</c:v>
                      </c:pt>
                      <c:pt idx="6">
                        <c:v>1226265.2</c:v>
                      </c:pt>
                      <c:pt idx="7">
                        <c:v>1254191.6000000001</c:v>
                      </c:pt>
                      <c:pt idx="8">
                        <c:v>1281201.5</c:v>
                      </c:pt>
                      <c:pt idx="9">
                        <c:v>1298800.6000000001</c:v>
                      </c:pt>
                      <c:pt idx="10">
                        <c:v>1331324.6000000001</c:v>
                      </c:pt>
                      <c:pt idx="11">
                        <c:v>1367974.7999999998</c:v>
                      </c:pt>
                      <c:pt idx="12">
                        <c:v>1400690</c:v>
                      </c:pt>
                      <c:pt idx="13">
                        <c:v>1428122</c:v>
                      </c:pt>
                      <c:pt idx="14">
                        <c:v>1447716.5</c:v>
                      </c:pt>
                      <c:pt idx="15">
                        <c:v>1463311.7000000002</c:v>
                      </c:pt>
                      <c:pt idx="16">
                        <c:v>1477196.9</c:v>
                      </c:pt>
                      <c:pt idx="17">
                        <c:v>1487874.5</c:v>
                      </c:pt>
                      <c:pt idx="18">
                        <c:v>1496730.6999999997</c:v>
                      </c:pt>
                    </c:numCache>
                  </c:numRef>
                </c:val>
                <c:smooth val="0"/>
                <c:extLst xmlns:c15="http://schemas.microsoft.com/office/drawing/2012/chart">
                  <c:ext xmlns:c16="http://schemas.microsoft.com/office/drawing/2014/chart" uri="{C3380CC4-5D6E-409C-BE32-E72D297353CC}">
                    <c16:uniqueId val="{00000008-DFD9-4117-A5C6-02A231657602}"/>
                  </c:ext>
                </c:extLst>
              </c15:ser>
            </c15:filteredLineSeries>
          </c:ext>
        </c:extLst>
      </c:lineChart>
      <c:catAx>
        <c:axId val="299244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71167"/>
        <c:crosses val="autoZero"/>
        <c:auto val="1"/>
        <c:lblAlgn val="ctr"/>
        <c:lblOffset val="100"/>
        <c:noMultiLvlLbl val="0"/>
      </c:catAx>
      <c:valAx>
        <c:axId val="2880711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244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3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3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3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'Unit Costs_Unadjusted'!$AA$22</c:f>
              <c:strCache>
                <c:ptCount val="1"/>
                <c:pt idx="0">
                  <c:v>KN</c:v>
                </c:pt>
              </c:strCache>
              <c:extLst xmlns:c15="http://schemas.microsoft.com/office/drawing/2012/chart"/>
            </c:strRef>
          </c:tx>
          <c:spPr>
            <a:ln w="38100" cap="rnd">
              <a:solidFill>
                <a:srgbClr val="00B0F0"/>
              </a:solidFill>
              <a:round/>
            </a:ln>
            <a:effectLst/>
          </c:spPr>
          <c:marker>
            <c:symbol val="none"/>
          </c:marker>
          <c:dLbls>
            <c:dLbl>
              <c:idx val="0"/>
              <c:layout>
                <c:manualLayout>
                  <c:x val="-3.5098453926922832E-2"/>
                  <c:y val="-0.10663120129703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F3-425E-8F06-FB39309AA509}"/>
                </c:ext>
              </c:extLst>
            </c:dLbl>
            <c:dLbl>
              <c:idx val="8"/>
              <c:layout>
                <c:manualLayout>
                  <c:x val="-1.4039381570769295E-2"/>
                  <c:y val="-9.952245454390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F3-425E-8F06-FB39309AA50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B0F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Costs_Unadjusted'!$AA$23:$AA$31</c:f>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40AD-40E6-93B2-EB9343921347}"/>
            </c:ext>
          </c:extLst>
        </c:ser>
        <c:ser>
          <c:idx val="9"/>
          <c:order val="9"/>
          <c:tx>
            <c:strRef>
              <c:f>'Unit Costs_Unadjusted'!$AG$22</c:f>
              <c:strCache>
                <c:ptCount val="1"/>
                <c:pt idx="0">
                  <c:v>SA</c:v>
                </c:pt>
              </c:strCache>
            </c:strRef>
          </c:tx>
          <c:spPr>
            <a:ln w="41275" cap="rnd">
              <a:solidFill>
                <a:schemeClr val="bg1">
                  <a:lumMod val="50000"/>
                </a:schemeClr>
              </a:solidFill>
              <a:round/>
            </a:ln>
            <a:effectLst/>
          </c:spPr>
          <c:marker>
            <c:symbol val="none"/>
          </c:marker>
          <c:dLbls>
            <c:dLbl>
              <c:idx val="0"/>
              <c:layout>
                <c:manualLayout>
                  <c:x val="-5.9667371675768792E-2"/>
                  <c:y val="6.75330941547910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F3-425E-8F06-FB39309AA509}"/>
                </c:ext>
              </c:extLst>
            </c:dLbl>
            <c:dLbl>
              <c:idx val="8"/>
              <c:layout>
                <c:manualLayout>
                  <c:x val="0"/>
                  <c:y val="8.1750587661062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F3-425E-8F06-FB39309AA50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Costs_Unadjusted'!$AG$23:$AG$31</c:f>
              <c:numCache>
                <c:formatCode>#\ ###\ ###\ ##0</c:formatCode>
                <c:ptCount val="9"/>
                <c:pt idx="0">
                  <c:v>463745.52089990099</c:v>
                </c:pt>
                <c:pt idx="1">
                  <c:v>464756.9975024797</c:v>
                </c:pt>
                <c:pt idx="2">
                  <c:v>465363.99158493092</c:v>
                </c:pt>
                <c:pt idx="3">
                  <c:v>465772.36636250746</c:v>
                </c:pt>
                <c:pt idx="4">
                  <c:v>465872.44774147874</c:v>
                </c:pt>
                <c:pt idx="5">
                  <c:v>465879.14195474668</c:v>
                </c:pt>
                <c:pt idx="6">
                  <c:v>465655.42213708139</c:v>
                </c:pt>
                <c:pt idx="7">
                  <c:v>465341.78191762604</c:v>
                </c:pt>
                <c:pt idx="8">
                  <c:v>464872.80390877812</c:v>
                </c:pt>
              </c:numCache>
            </c:numRef>
          </c:val>
          <c:smooth val="0"/>
          <c:extLst>
            <c:ext xmlns:c16="http://schemas.microsoft.com/office/drawing/2014/chart" uri="{C3380CC4-5D6E-409C-BE32-E72D297353CC}">
              <c16:uniqueId val="{00000001-40AD-40E6-93B2-EB9343921347}"/>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Costs_Unadjusted'!$X$22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Costs_Unadjusted'!$X$23:$X$31</c15:sqref>
                        </c15:formulaRef>
                      </c:ext>
                    </c:extLst>
                    <c:numCache>
                      <c:formatCode>#,##0</c:formatCode>
                      <c:ptCount val="9"/>
                      <c:pt idx="0">
                        <c:v>475712.43952273653</c:v>
                      </c:pt>
                      <c:pt idx="1">
                        <c:v>476152.82624464761</c:v>
                      </c:pt>
                      <c:pt idx="2">
                        <c:v>476246.10320697876</c:v>
                      </c:pt>
                      <c:pt idx="3">
                        <c:v>476139.17488660233</c:v>
                      </c:pt>
                      <c:pt idx="4">
                        <c:v>475760.68713183008</c:v>
                      </c:pt>
                      <c:pt idx="5">
                        <c:v>475203.86711755046</c:v>
                      </c:pt>
                      <c:pt idx="6">
                        <c:v>474296.49063623254</c:v>
                      </c:pt>
                      <c:pt idx="7">
                        <c:v>473230.3209384731</c:v>
                      </c:pt>
                      <c:pt idx="8">
                        <c:v>472094.60721642623</c:v>
                      </c:pt>
                    </c:numCache>
                  </c:numRef>
                </c:val>
                <c:smooth val="0"/>
                <c:extLst>
                  <c:ext xmlns:c16="http://schemas.microsoft.com/office/drawing/2014/chart" uri="{C3380CC4-5D6E-409C-BE32-E72D297353CC}">
                    <c16:uniqueId val="{00000002-40AD-40E6-93B2-EB934392134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Costs_Unadjusted'!$Y$22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xmlns:c15="http://schemas.microsoft.com/office/drawing/2012/chart">
                  <c:ext xmlns:c16="http://schemas.microsoft.com/office/drawing/2014/chart" uri="{C3380CC4-5D6E-409C-BE32-E72D297353CC}">
                    <c16:uniqueId val="{00000003-40AD-40E6-93B2-EB934392134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Costs_Unadjusted'!$Z$22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Costs_Unadjusted'!$Z$23:$Z$31</c15:sqref>
                        </c15:formulaRef>
                      </c:ext>
                    </c:extLst>
                    <c:numCache>
                      <c:formatCode>#,##0</c:formatCode>
                      <c:ptCount val="9"/>
                      <c:pt idx="0">
                        <c:v>451123.21270669252</c:v>
                      </c:pt>
                      <c:pt idx="1">
                        <c:v>453182.027812468</c:v>
                      </c:pt>
                      <c:pt idx="2">
                        <c:v>454799.11269070703</c:v>
                      </c:pt>
                      <c:pt idx="3">
                        <c:v>456238.6547589901</c:v>
                      </c:pt>
                      <c:pt idx="4">
                        <c:v>457192.35907942138</c:v>
                      </c:pt>
                      <c:pt idx="5">
                        <c:v>457973.80044524372</c:v>
                      </c:pt>
                      <c:pt idx="6">
                        <c:v>458506.67791800934</c:v>
                      </c:pt>
                      <c:pt idx="7">
                        <c:v>458898.82295186655</c:v>
                      </c:pt>
                      <c:pt idx="8">
                        <c:v>458949.20683284698</c:v>
                      </c:pt>
                    </c:numCache>
                  </c:numRef>
                </c:val>
                <c:smooth val="0"/>
                <c:extLst xmlns:c15="http://schemas.microsoft.com/office/drawing/2012/chart">
                  <c:ext xmlns:c16="http://schemas.microsoft.com/office/drawing/2014/chart" uri="{C3380CC4-5D6E-409C-BE32-E72D297353CC}">
                    <c16:uniqueId val="{00000004-40AD-40E6-93B2-EB934392134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Costs_Unadjusted'!$AB$22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Costs_Unadjusted'!$AB$23:$AB$31</c15:sqref>
                        </c15:formulaRef>
                      </c:ext>
                    </c:extLst>
                    <c:numCache>
                      <c:formatCode>#,##0</c:formatCode>
                      <c:ptCount val="9"/>
                      <c:pt idx="0">
                        <c:v>469549.28524177842</c:v>
                      </c:pt>
                      <c:pt idx="1">
                        <c:v>468587.83366708312</c:v>
                      </c:pt>
                      <c:pt idx="2">
                        <c:v>467096.96654040384</c:v>
                      </c:pt>
                      <c:pt idx="3">
                        <c:v>465446.18732592964</c:v>
                      </c:pt>
                      <c:pt idx="4">
                        <c:v>463798.6808339</c:v>
                      </c:pt>
                      <c:pt idx="5">
                        <c:v>462216.18411319499</c:v>
                      </c:pt>
                      <c:pt idx="6">
                        <c:v>460335.85789323738</c:v>
                      </c:pt>
                      <c:pt idx="7">
                        <c:v>458650.56463936518</c:v>
                      </c:pt>
                      <c:pt idx="8">
                        <c:v>457167.69734748203</c:v>
                      </c:pt>
                    </c:numCache>
                  </c:numRef>
                </c:val>
                <c:smooth val="0"/>
                <c:extLst xmlns:c15="http://schemas.microsoft.com/office/drawing/2012/chart">
                  <c:ext xmlns:c16="http://schemas.microsoft.com/office/drawing/2014/chart" uri="{C3380CC4-5D6E-409C-BE32-E72D297353CC}">
                    <c16:uniqueId val="{00000000-40AD-40E6-93B2-EB934392134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Costs_Unadjusted'!$AC$22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Costs_Unadjusted'!$AC$23:$AC$31</c15:sqref>
                        </c15:formulaRef>
                      </c:ext>
                    </c:extLst>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numRef>
                </c:val>
                <c:smooth val="0"/>
                <c:extLst xmlns:c15="http://schemas.microsoft.com/office/drawing/2012/chart">
                  <c:ext xmlns:c16="http://schemas.microsoft.com/office/drawing/2014/chart" uri="{C3380CC4-5D6E-409C-BE32-E72D297353CC}">
                    <c16:uniqueId val="{00000006-40AD-40E6-93B2-EB934392134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Costs_Unadjusted'!$AD$22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7-40AD-40E6-93B2-EB934392134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Costs_Unadjusted'!$AE$22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8-40AD-40E6-93B2-EB934392134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Costs_Unadjusted'!$AF$22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Costs_Unadjusted'!$AF$23:$AF$31</c15:sqref>
                        </c15:formulaRef>
                      </c:ext>
                    </c:extLst>
                    <c:numCache>
                      <c:formatCode>#,##0</c:formatCode>
                      <c:ptCount val="9"/>
                      <c:pt idx="0">
                        <c:v>462256.68117429153</c:v>
                      </c:pt>
                      <c:pt idx="1">
                        <c:v>461857.93918197887</c:v>
                      </c:pt>
                      <c:pt idx="2">
                        <c:v>461251.91869616677</c:v>
                      </c:pt>
                      <c:pt idx="3">
                        <c:v>460600.32563729252</c:v>
                      </c:pt>
                      <c:pt idx="4">
                        <c:v>459769.90469987359</c:v>
                      </c:pt>
                      <c:pt idx="5">
                        <c:v>459088.42221537884</c:v>
                      </c:pt>
                      <c:pt idx="6">
                        <c:v>458424.19248543819</c:v>
                      </c:pt>
                      <c:pt idx="7">
                        <c:v>457898.0817921086</c:v>
                      </c:pt>
                      <c:pt idx="8">
                        <c:v>457353.07080909901</c:v>
                      </c:pt>
                    </c:numCache>
                  </c:numRef>
                </c:val>
                <c:smooth val="0"/>
                <c:extLst xmlns:c15="http://schemas.microsoft.com/office/drawing/2012/chart">
                  <c:ext xmlns:c16="http://schemas.microsoft.com/office/drawing/2014/chart" uri="{C3380CC4-5D6E-409C-BE32-E72D297353CC}">
                    <c16:uniqueId val="{00000009-40AD-40E6-93B2-EB9343921347}"/>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490000"/>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'Unit Costs_Adjusted'!$X$22</c:f>
              <c:strCache>
                <c:ptCount val="1"/>
                <c:pt idx="0">
                  <c:v>EC</c:v>
                </c:pt>
              </c:strCache>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Costs_Adjusted'!$X$61:$X$69</c:f>
              <c:numCache>
                <c:formatCode>0.00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ser>
        <c:ser>
          <c:idx val="1"/>
          <c:order val="1"/>
          <c:tx>
            <c:strRef>
              <c:f>'Unit Costs_Adjusted'!$Y$22</c:f>
              <c:strCache>
                <c:ptCount val="1"/>
                <c:pt idx="0">
                  <c:v>FS</c:v>
                </c:pt>
              </c:strCache>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Costs_Adjusted'!$Y$61:$Y$69</c:f>
              <c:numCache>
                <c:formatCode>0.00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c:ext xmlns:c16="http://schemas.microsoft.com/office/drawing/2014/chart" uri="{C3380CC4-5D6E-409C-BE32-E72D297353CC}">
              <c16:uniqueId val="{00000001-5EBD-4D00-BEE9-C5E0ABF7D008}"/>
            </c:ext>
          </c:extLst>
        </c:ser>
        <c:ser>
          <c:idx val="2"/>
          <c:order val="2"/>
          <c:tx>
            <c:strRef>
              <c:f>'Unit Costs_Adjusted'!$Z$22</c:f>
              <c:strCache>
                <c:ptCount val="1"/>
                <c:pt idx="0">
                  <c:v>GP</c:v>
                </c:pt>
              </c:strCache>
            </c:strRef>
          </c:tx>
          <c:spPr>
            <a:ln w="3810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Costs_Adjusted'!$Z$61:$Z$69</c:f>
              <c:numCache>
                <c:formatCode>0.00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c:ext xmlns:c16="http://schemas.microsoft.com/office/drawing/2014/chart" uri="{C3380CC4-5D6E-409C-BE32-E72D297353CC}">
              <c16:uniqueId val="{00000002-5EBD-4D00-BEE9-C5E0ABF7D008}"/>
            </c:ext>
          </c:extLst>
        </c:ser>
        <c:ser>
          <c:idx val="3"/>
          <c:order val="3"/>
          <c:tx>
            <c:strRef>
              <c:f>'Unit Costs_Adjusted'!$AA$22</c:f>
              <c:strCache>
                <c:ptCount val="1"/>
                <c:pt idx="0">
                  <c:v>KN</c:v>
                </c:pt>
              </c:strCache>
            </c:strRef>
          </c:tx>
          <c:spPr>
            <a:ln w="38100" cap="rnd">
              <a:solidFill>
                <a:srgbClr val="00B0F0"/>
              </a:solidFill>
              <a:round/>
            </a:ln>
            <a:effectLst/>
          </c:spPr>
          <c:marker>
            <c:symbol val="none"/>
          </c:marker>
          <c:dLbls>
            <c:dLbl>
              <c:idx val="8"/>
              <c:layout>
                <c:manualLayout>
                  <c:x val="1.0384215991692628E-2"/>
                  <c:y val="2.0389416447944241E-2"/>
                </c:manualLayout>
              </c:layout>
              <c:numFmt formatCode="#,##0.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B4-432E-B96E-B0D3AF3134B7}"/>
                </c:ext>
              </c:extLst>
            </c:dLbl>
            <c:numFmt formatCode="#,##0.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Costs_Adjusted'!$AA$61:$AA$69</c:f>
              <c:numCache>
                <c:formatCode>0.00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c:ext xmlns:c16="http://schemas.microsoft.com/office/drawing/2014/chart" uri="{C3380CC4-5D6E-409C-BE32-E72D297353CC}">
              <c16:uniqueId val="{00000003-5EBD-4D00-BEE9-C5E0ABF7D008}"/>
            </c:ext>
          </c:extLst>
        </c:ser>
        <c:ser>
          <c:idx val="4"/>
          <c:order val="4"/>
          <c:tx>
            <c:strRef>
              <c:f>'Unit Costs_Adjusted'!$AB$22</c:f>
              <c:strCache>
                <c:ptCount val="1"/>
                <c:pt idx="0">
                  <c:v>LP</c:v>
                </c:pt>
              </c:strCache>
            </c:strRef>
          </c:tx>
          <c:spPr>
            <a:ln w="3810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Costs_Adjusted'!$AB$61:$AB$69</c:f>
              <c:numCache>
                <c:formatCode>0.00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c:ext xmlns:c16="http://schemas.microsoft.com/office/drawing/2014/chart" uri="{C3380CC4-5D6E-409C-BE32-E72D297353CC}">
              <c16:uniqueId val="{00000004-5EBD-4D00-BEE9-C5E0ABF7D008}"/>
            </c:ext>
          </c:extLst>
        </c:ser>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0.00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c:ext xmlns:c16="http://schemas.microsoft.com/office/drawing/2014/chart" uri="{C3380CC4-5D6E-409C-BE32-E72D297353CC}">
              <c16:uniqueId val="{00000005-5EBD-4D00-BEE9-C5E0ABF7D008}"/>
            </c:ext>
          </c:extLst>
        </c:ser>
        <c:ser>
          <c:idx val="6"/>
          <c:order val="6"/>
          <c:tx>
            <c:strRef>
              <c:f>'Unit Costs_Adjusted'!$AD$22</c:f>
              <c:strCache>
                <c:ptCount val="1"/>
                <c:pt idx="0">
                  <c:v>NC</c:v>
                </c:pt>
              </c:strCache>
            </c:strRef>
          </c:tx>
          <c:spPr>
            <a:ln w="1905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Costs_Adjusted'!$AD$61:$AD$69</c:f>
              <c:numCache>
                <c:formatCode>0.00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c:ext xmlns:c16="http://schemas.microsoft.com/office/drawing/2014/chart" uri="{C3380CC4-5D6E-409C-BE32-E72D297353CC}">
              <c16:uniqueId val="{00000006-5EBD-4D00-BEE9-C5E0ABF7D008}"/>
            </c:ext>
          </c:extLst>
        </c:ser>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0.00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c:ext xmlns:c16="http://schemas.microsoft.com/office/drawing/2014/chart" uri="{C3380CC4-5D6E-409C-BE32-E72D297353CC}">
              <c16:uniqueId val="{00000007-5EBD-4D00-BEE9-C5E0ABF7D008}"/>
            </c:ext>
          </c:extLst>
        </c:ser>
        <c:ser>
          <c:idx val="8"/>
          <c:order val="8"/>
          <c:tx>
            <c:strRef>
              <c:f>'Unit Costs_Adjusted'!$AF$22</c:f>
              <c:strCache>
                <c:ptCount val="1"/>
                <c:pt idx="0">
                  <c:v>WC</c:v>
                </c:pt>
              </c:strCache>
            </c:strRef>
          </c:tx>
          <c:spPr>
            <a:ln w="1905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Costs_Adjusted'!$AF$61:$AF$69</c:f>
              <c:numCache>
                <c:formatCode>0.00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c:ext xmlns:c16="http://schemas.microsoft.com/office/drawing/2014/chart" uri="{C3380CC4-5D6E-409C-BE32-E72D297353CC}">
              <c16:uniqueId val="{00000008-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'Unit Costs_Adjusted'!$AA$22</c:f>
              <c:strCache>
                <c:ptCount val="1"/>
                <c:pt idx="0">
                  <c:v>KN</c:v>
                </c:pt>
              </c:strCache>
              <c:extLst xmlns:c15="http://schemas.microsoft.com/office/drawing/2012/chart"/>
            </c:strRef>
          </c:tx>
          <c:spPr>
            <a:ln w="38100" cap="rnd">
              <a:solidFill>
                <a:srgbClr val="00B0F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Costs_Adjusted'!$AA$61:$AA$69</c:f>
              <c:numCache>
                <c:formatCode>0.00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Costs_Adjusted'!$X$61:$X$69</c15:sqref>
                        </c15:formulaRef>
                      </c:ext>
                    </c:extLst>
                    <c:numCache>
                      <c:formatCode>0.00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Costs_Adjusted'!$Y$61:$Y$69</c15:sqref>
                        </c15:formulaRef>
                      </c:ext>
                    </c:extLst>
                    <c:numCache>
                      <c:formatCode>0.00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xmlns:c15="http://schemas.microsoft.com/office/drawing/2012/chart">
                  <c:ext xmlns:c16="http://schemas.microsoft.com/office/drawing/2014/chart" uri="{C3380CC4-5D6E-409C-BE32-E72D297353CC}">
                    <c16:uniqueId val="{00000001-5EBD-4D00-BEE9-C5E0ABF7D00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Costs_Adjusted'!$Z$61:$Z$69</c15:sqref>
                        </c15:formulaRef>
                      </c:ext>
                    </c:extLst>
                    <c:numCache>
                      <c:formatCode>0.00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xmlns:c15="http://schemas.microsoft.com/office/drawing/2012/chart">
                  <c:ext xmlns:c16="http://schemas.microsoft.com/office/drawing/2014/chart" uri="{C3380CC4-5D6E-409C-BE32-E72D297353CC}">
                    <c16:uniqueId val="{00000002-5EBD-4D00-BEE9-C5E0ABF7D00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Costs_Adjusted'!$AB$22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Costs_Adjusted'!$AB$61:$AB$69</c15:sqref>
                        </c15:formulaRef>
                      </c:ext>
                    </c:extLst>
                    <c:numCache>
                      <c:formatCode>0.00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xmlns:c15="http://schemas.microsoft.com/office/drawing/2012/chart">
                  <c:ext xmlns:c16="http://schemas.microsoft.com/office/drawing/2014/chart" uri="{C3380CC4-5D6E-409C-BE32-E72D297353CC}">
                    <c16:uniqueId val="{00000004-5EBD-4D00-BEE9-C5E0ABF7D00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Costs_Adjusted'!$AC$22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Costs_Adjusted'!$AC$61:$AC$69</c15:sqref>
                        </c15:formulaRef>
                      </c:ext>
                    </c:extLst>
                    <c:numCache>
                      <c:formatCode>0.00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xmlns:c15="http://schemas.microsoft.com/office/drawing/2012/chart">
                  <c:ext xmlns:c16="http://schemas.microsoft.com/office/drawing/2014/chart" uri="{C3380CC4-5D6E-409C-BE32-E72D297353CC}">
                    <c16:uniqueId val="{00000005-5EBD-4D00-BEE9-C5E0ABF7D00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Costs_Adjusted'!$AD$61:$AD$69</c15:sqref>
                        </c15:formulaRef>
                      </c:ext>
                    </c:extLst>
                    <c:numCache>
                      <c:formatCode>0.00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xmlns:c15="http://schemas.microsoft.com/office/drawing/2012/chart">
                  <c:ext xmlns:c16="http://schemas.microsoft.com/office/drawing/2014/chart" uri="{C3380CC4-5D6E-409C-BE32-E72D297353CC}">
                    <c16:uniqueId val="{00000006-5EBD-4D00-BEE9-C5E0ABF7D008}"/>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Costs_Adjusted'!$AE$61:$AE$69</c15:sqref>
                        </c15:formulaRef>
                      </c:ext>
                    </c:extLst>
                    <c:numCache>
                      <c:formatCode>0.00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xmlns:c15="http://schemas.microsoft.com/office/drawing/2012/chart">
                  <c:ext xmlns:c16="http://schemas.microsoft.com/office/drawing/2014/chart" uri="{C3380CC4-5D6E-409C-BE32-E72D297353CC}">
                    <c16:uniqueId val="{00000007-5EBD-4D00-BEE9-C5E0ABF7D00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Costs_Adjusted'!$AF$61:$AF$69</c15:sqref>
                        </c15:formulaRef>
                      </c:ext>
                    </c:extLst>
                    <c:numCache>
                      <c:formatCode>0.00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xmlns:c15="http://schemas.microsoft.com/office/drawing/2012/chart">
                  <c:ext xmlns:c16="http://schemas.microsoft.com/office/drawing/2014/chart" uri="{C3380CC4-5D6E-409C-BE32-E72D297353CC}">
                    <c16:uniqueId val="{00000008-5EBD-4D00-BEE9-C5E0ABF7D008}"/>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'Unit Costs_Adjusted'!$E$22</c:f>
              <c:strCache>
                <c:ptCount val="1"/>
                <c:pt idx="0">
                  <c:v>KN</c:v>
                </c:pt>
              </c:strCache>
              <c:extLst xmlns:c15="http://schemas.microsoft.com/office/drawing/2012/chart"/>
            </c:strRef>
          </c:tx>
          <c:spPr>
            <a:ln w="38100" cap="rnd">
              <a:solidFill>
                <a:srgbClr val="00B0F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Costs_Adjusted'!$E$23:$E$31</c:f>
              <c:numCache>
                <c:formatCode>#,##0</c:formatCode>
                <c:ptCount val="9"/>
                <c:pt idx="0">
                  <c:v>425723.22990119067</c:v>
                </c:pt>
                <c:pt idx="1">
                  <c:v>427386.92105409445</c:v>
                </c:pt>
                <c:pt idx="2">
                  <c:v>428622.73799881752</c:v>
                </c:pt>
                <c:pt idx="3">
                  <c:v>429575.29228286131</c:v>
                </c:pt>
                <c:pt idx="4">
                  <c:v>430223.34300597868</c:v>
                </c:pt>
                <c:pt idx="5">
                  <c:v>430836.24555922323</c:v>
                </c:pt>
                <c:pt idx="6">
                  <c:v>431269.73712905589</c:v>
                </c:pt>
                <c:pt idx="7">
                  <c:v>431672.4905386648</c:v>
                </c:pt>
                <c:pt idx="8">
                  <c:v>431911.72963170498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57F2-49DA-97CD-FFC26F5DAFAE}"/>
            </c:ext>
          </c:extLst>
        </c:ser>
        <c:ser>
          <c:idx val="9"/>
          <c:order val="9"/>
          <c:tx>
            <c:strRef>
              <c:f>'Unit Costs_Adjusted'!$K$22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Costs_Adjusted'!$K$23:$K$31</c:f>
              <c:numCache>
                <c:formatCode>#\ ###\ ###\ ##0</c:formatCode>
                <c:ptCount val="9"/>
                <c:pt idx="0">
                  <c:v>421578.56846976286</c:v>
                </c:pt>
                <c:pt idx="1">
                  <c:v>422971.33276772365</c:v>
                </c:pt>
                <c:pt idx="2">
                  <c:v>423929.83443068794</c:v>
                </c:pt>
                <c:pt idx="3">
                  <c:v>424692.50236958038</c:v>
                </c:pt>
                <c:pt idx="4">
                  <c:v>425190.00904472888</c:v>
                </c:pt>
                <c:pt idx="5">
                  <c:v>425590.7281550442</c:v>
                </c:pt>
                <c:pt idx="6">
                  <c:v>425808.87445678737</c:v>
                </c:pt>
                <c:pt idx="7">
                  <c:v>426023.70505211316</c:v>
                </c:pt>
                <c:pt idx="8">
                  <c:v>426112.95019737299</c:v>
                </c:pt>
              </c:numCache>
            </c:numRef>
          </c:val>
          <c:smooth val="0"/>
          <c:extLst>
            <c:ext xmlns:c16="http://schemas.microsoft.com/office/drawing/2014/chart" uri="{C3380CC4-5D6E-409C-BE32-E72D297353CC}">
              <c16:uniqueId val="{00000009-57F2-49DA-97CD-FFC26F5DAFAE}"/>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Costs_Adjusted'!$B$22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Costs_Adjusted'!$B$23:$B$31</c15:sqref>
                        </c15:formulaRef>
                      </c:ext>
                    </c:extLst>
                    <c:numCache>
                      <c:formatCode>#,##0</c:formatCode>
                      <c:ptCount val="9"/>
                      <c:pt idx="0">
                        <c:v>427097.8334989599</c:v>
                      </c:pt>
                      <c:pt idx="1">
                        <c:v>428818.11735196615</c:v>
                      </c:pt>
                      <c:pt idx="2">
                        <c:v>430091.15619645768</c:v>
                      </c:pt>
                      <c:pt idx="3">
                        <c:v>431201.96379511687</c:v>
                      </c:pt>
                      <c:pt idx="4">
                        <c:v>431899.1364343302</c:v>
                      </c:pt>
                      <c:pt idx="5">
                        <c:v>432385.07681308489</c:v>
                      </c:pt>
                      <c:pt idx="6">
                        <c:v>432467.0902814258</c:v>
                      </c:pt>
                      <c:pt idx="7">
                        <c:v>432376.28012678929</c:v>
                      </c:pt>
                      <c:pt idx="8">
                        <c:v>432239.64476698905</c:v>
                      </c:pt>
                    </c:numCache>
                  </c:numRef>
                </c:val>
                <c:smooth val="0"/>
                <c:extLst>
                  <c:ext xmlns:c16="http://schemas.microsoft.com/office/drawing/2014/chart" uri="{C3380CC4-5D6E-409C-BE32-E72D297353CC}">
                    <c16:uniqueId val="{00000000-57F2-49DA-97CD-FFC26F5DAFA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Costs_Adjusted'!$C$22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Costs_Adjusted'!$C$23:$C$31</c15:sqref>
                        </c15:formulaRef>
                      </c:ext>
                    </c:extLst>
                    <c:numCache>
                      <c:formatCode>#,##0</c:formatCode>
                      <c:ptCount val="9"/>
                      <c:pt idx="0">
                        <c:v>420236.64934882807</c:v>
                      </c:pt>
                      <c:pt idx="1">
                        <c:v>421938.08865094552</c:v>
                      </c:pt>
                      <c:pt idx="2">
                        <c:v>423240.99128698348</c:v>
                      </c:pt>
                      <c:pt idx="3">
                        <c:v>424387.19682532555</c:v>
                      </c:pt>
                      <c:pt idx="4">
                        <c:v>425282.94947282097</c:v>
                      </c:pt>
                      <c:pt idx="5">
                        <c:v>426164.00407871057</c:v>
                      </c:pt>
                      <c:pt idx="6">
                        <c:v>427057.20125230122</c:v>
                      </c:pt>
                      <c:pt idx="7">
                        <c:v>427963.65846497624</c:v>
                      </c:pt>
                      <c:pt idx="8">
                        <c:v>428701.82970927277</c:v>
                      </c:pt>
                    </c:numCache>
                  </c:numRef>
                </c:val>
                <c:smooth val="0"/>
                <c:extLst xmlns:c15="http://schemas.microsoft.com/office/drawing/2012/chart">
                  <c:ext xmlns:c16="http://schemas.microsoft.com/office/drawing/2014/chart" uri="{C3380CC4-5D6E-409C-BE32-E72D297353CC}">
                    <c16:uniqueId val="{00000001-57F2-49DA-97CD-FFC26F5DAFA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Costs_Adjusted'!$D$22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Costs_Adjusted'!$D$23:$D$31</c15:sqref>
                        </c15:formulaRef>
                      </c:ext>
                    </c:extLst>
                    <c:numCache>
                      <c:formatCode>#,##0</c:formatCode>
                      <c:ptCount val="9"/>
                      <c:pt idx="0">
                        <c:v>407720.75551603263</c:v>
                      </c:pt>
                      <c:pt idx="1">
                        <c:v>409780.55505580513</c:v>
                      </c:pt>
                      <c:pt idx="2">
                        <c:v>411430.31821747357</c:v>
                      </c:pt>
                      <c:pt idx="3">
                        <c:v>412896.25586619682</c:v>
                      </c:pt>
                      <c:pt idx="4">
                        <c:v>414067.57312266796</c:v>
                      </c:pt>
                      <c:pt idx="5">
                        <c:v>415034.31841160305</c:v>
                      </c:pt>
                      <c:pt idx="6">
                        <c:v>415806.90120326803</c:v>
                      </c:pt>
                      <c:pt idx="7">
                        <c:v>416526.04984678741</c:v>
                      </c:pt>
                      <c:pt idx="8">
                        <c:v>417011.82605946244</c:v>
                      </c:pt>
                    </c:numCache>
                  </c:numRef>
                </c:val>
                <c:smooth val="0"/>
                <c:extLst xmlns:c15="http://schemas.microsoft.com/office/drawing/2012/chart">
                  <c:ext xmlns:c16="http://schemas.microsoft.com/office/drawing/2014/chart" uri="{C3380CC4-5D6E-409C-BE32-E72D297353CC}">
                    <c16:uniqueId val="{00000002-57F2-49DA-97CD-FFC26F5DAFA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Costs_Adjusted'!$F$22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Costs_Adjusted'!$F$23:$F$31</c15:sqref>
                        </c15:formulaRef>
                      </c:ext>
                    </c:extLst>
                    <c:numCache>
                      <c:formatCode>#,##0</c:formatCode>
                      <c:ptCount val="9"/>
                      <c:pt idx="0">
                        <c:v>435568.27204958699</c:v>
                      </c:pt>
                      <c:pt idx="1">
                        <c:v>435367.87168393662</c:v>
                      </c:pt>
                      <c:pt idx="2">
                        <c:v>434627.89045946882</c:v>
                      </c:pt>
                      <c:pt idx="3">
                        <c:v>433757.40270027996</c:v>
                      </c:pt>
                      <c:pt idx="4">
                        <c:v>432822.31173473375</c:v>
                      </c:pt>
                      <c:pt idx="5">
                        <c:v>431974.15399137471</c:v>
                      </c:pt>
                      <c:pt idx="6">
                        <c:v>430976.08516733674</c:v>
                      </c:pt>
                      <c:pt idx="7">
                        <c:v>430153.37282327691</c:v>
                      </c:pt>
                      <c:pt idx="8">
                        <c:v>429409.68772395985</c:v>
                      </c:pt>
                    </c:numCache>
                  </c:numRef>
                </c:val>
                <c:smooth val="0"/>
                <c:extLst xmlns:c15="http://schemas.microsoft.com/office/drawing/2012/chart">
                  <c:ext xmlns:c16="http://schemas.microsoft.com/office/drawing/2014/chart" uri="{C3380CC4-5D6E-409C-BE32-E72D297353CC}">
                    <c16:uniqueId val="{00000004-57F2-49DA-97CD-FFC26F5DAFAE}"/>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Costs_Adjusted'!$G$22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Costs_Adjusted'!$G$23:$G$31</c15:sqref>
                        </c15:formulaRef>
                      </c:ext>
                    </c:extLst>
                    <c:numCache>
                      <c:formatCode>#,##0</c:formatCode>
                      <c:ptCount val="9"/>
                      <c:pt idx="0">
                        <c:v>422906.84154735098</c:v>
                      </c:pt>
                      <c:pt idx="1">
                        <c:v>424687.59137271758</c:v>
                      </c:pt>
                      <c:pt idx="2">
                        <c:v>425914.73438510025</c:v>
                      </c:pt>
                      <c:pt idx="3">
                        <c:v>426878.2799974347</c:v>
                      </c:pt>
                      <c:pt idx="4">
                        <c:v>427519.68675343465</c:v>
                      </c:pt>
                      <c:pt idx="5">
                        <c:v>428015.33908672887</c:v>
                      </c:pt>
                      <c:pt idx="6">
                        <c:v>428249.15950402431</c:v>
                      </c:pt>
                      <c:pt idx="7">
                        <c:v>428537.78548617201</c:v>
                      </c:pt>
                      <c:pt idx="8">
                        <c:v>428716.98541544453</c:v>
                      </c:pt>
                    </c:numCache>
                  </c:numRef>
                </c:val>
                <c:smooth val="0"/>
                <c:extLst xmlns:c15="http://schemas.microsoft.com/office/drawing/2012/chart">
                  <c:ext xmlns:c16="http://schemas.microsoft.com/office/drawing/2014/chart" uri="{C3380CC4-5D6E-409C-BE32-E72D297353CC}">
                    <c16:uniqueId val="{00000005-57F2-49DA-97CD-FFC26F5DAFA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Costs_Adjusted'!$H$22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Costs_Adjusted'!$H$23:$H$31</c15:sqref>
                        </c15:formulaRef>
                      </c:ext>
                    </c:extLst>
                    <c:numCache>
                      <c:formatCode>#,##0</c:formatCode>
                      <c:ptCount val="9"/>
                      <c:pt idx="0">
                        <c:v>407003.80167556053</c:v>
                      </c:pt>
                      <c:pt idx="1">
                        <c:v>409791.43973425886</c:v>
                      </c:pt>
                      <c:pt idx="2">
                        <c:v>411984.65286274243</c:v>
                      </c:pt>
                      <c:pt idx="3">
                        <c:v>414003.06531004736</c:v>
                      </c:pt>
                      <c:pt idx="4">
                        <c:v>415434.75336117228</c:v>
                      </c:pt>
                      <c:pt idx="5">
                        <c:v>416615.24871470279</c:v>
                      </c:pt>
                      <c:pt idx="6">
                        <c:v>417652.63437333493</c:v>
                      </c:pt>
                      <c:pt idx="7">
                        <c:v>418733.70206151414</c:v>
                      </c:pt>
                      <c:pt idx="8">
                        <c:v>419637.56876002275</c:v>
                      </c:pt>
                    </c:numCache>
                  </c:numRef>
                </c:val>
                <c:smooth val="0"/>
                <c:extLst xmlns:c15="http://schemas.microsoft.com/office/drawing/2012/chart">
                  <c:ext xmlns:c16="http://schemas.microsoft.com/office/drawing/2014/chart" uri="{C3380CC4-5D6E-409C-BE32-E72D297353CC}">
                    <c16:uniqueId val="{00000006-57F2-49DA-97CD-FFC26F5DAFA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Costs_Adjusted'!$I$22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Costs_Adjusted'!$I$23:$I$31</c15:sqref>
                        </c15:formulaRef>
                      </c:ext>
                    </c:extLst>
                    <c:numCache>
                      <c:formatCode>#,##0</c:formatCode>
                      <c:ptCount val="9"/>
                      <c:pt idx="0">
                        <c:v>415171.53984414111</c:v>
                      </c:pt>
                      <c:pt idx="1">
                        <c:v>417097.3532865569</c:v>
                      </c:pt>
                      <c:pt idx="2">
                        <c:v>418488.80751449708</c:v>
                      </c:pt>
                      <c:pt idx="3">
                        <c:v>419622.20527495665</c:v>
                      </c:pt>
                      <c:pt idx="4">
                        <c:v>420452.10589798674</c:v>
                      </c:pt>
                      <c:pt idx="5">
                        <c:v>421106.29631754739</c:v>
                      </c:pt>
                      <c:pt idx="6">
                        <c:v>421590.50008862588</c:v>
                      </c:pt>
                      <c:pt idx="7">
                        <c:v>421980.36350735585</c:v>
                      </c:pt>
                      <c:pt idx="8">
                        <c:v>422203.0127092154</c:v>
                      </c:pt>
                    </c:numCache>
                  </c:numRef>
                </c:val>
                <c:smooth val="0"/>
                <c:extLst xmlns:c15="http://schemas.microsoft.com/office/drawing/2012/chart">
                  <c:ext xmlns:c16="http://schemas.microsoft.com/office/drawing/2014/chart" uri="{C3380CC4-5D6E-409C-BE32-E72D297353CC}">
                    <c16:uniqueId val="{00000007-57F2-49DA-97CD-FFC26F5DAFA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Costs_Adjusted'!$J$22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Costs_Adjusted'!$J$23:$J$31</c15:sqref>
                        </c15:formulaRef>
                      </c:ext>
                    </c:extLst>
                    <c:numCache>
                      <c:formatCode>#,##0</c:formatCode>
                      <c:ptCount val="9"/>
                      <c:pt idx="0">
                        <c:v>420713.31785980205</c:v>
                      </c:pt>
                      <c:pt idx="1">
                        <c:v>421474.03569226072</c:v>
                      </c:pt>
                      <c:pt idx="2">
                        <c:v>422046.08013001329</c:v>
                      </c:pt>
                      <c:pt idx="3">
                        <c:v>422470.7809837879</c:v>
                      </c:pt>
                      <c:pt idx="4">
                        <c:v>422771.51280972734</c:v>
                      </c:pt>
                      <c:pt idx="5">
                        <c:v>422977.72992553242</c:v>
                      </c:pt>
                      <c:pt idx="6">
                        <c:v>423117.24742378894</c:v>
                      </c:pt>
                      <c:pt idx="7">
                        <c:v>423308.19924305129</c:v>
                      </c:pt>
                      <c:pt idx="8">
                        <c:v>423327.5119227703</c:v>
                      </c:pt>
                    </c:numCache>
                  </c:numRef>
                </c:val>
                <c:smooth val="0"/>
                <c:extLst xmlns:c15="http://schemas.microsoft.com/office/drawing/2012/chart">
                  <c:ext xmlns:c16="http://schemas.microsoft.com/office/drawing/2014/chart" uri="{C3380CC4-5D6E-409C-BE32-E72D297353CC}">
                    <c16:uniqueId val="{00000008-57F2-49DA-97CD-FFC26F5DAFAE}"/>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'Unit Costs_Adjusted'!$P$22</c:f>
              <c:strCache>
                <c:ptCount val="1"/>
                <c:pt idx="0">
                  <c:v>KN</c:v>
                </c:pt>
              </c:strCache>
              <c:extLst xmlns:c15="http://schemas.microsoft.com/office/drawing/2012/chart"/>
            </c:strRef>
          </c:tx>
          <c:spPr>
            <a:ln w="38100" cap="rnd">
              <a:solidFill>
                <a:srgbClr val="00B0F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Costs_Adjusted'!$P$23:$P$31</c:f>
              <c:numCache>
                <c:formatCode>#,##0</c:formatCode>
                <c:ptCount val="9"/>
                <c:pt idx="0">
                  <c:v>619966.87318681937</c:v>
                </c:pt>
                <c:pt idx="1">
                  <c:v>618763.04115984868</c:v>
                </c:pt>
                <c:pt idx="2">
                  <c:v>617122.35805856215</c:v>
                </c:pt>
                <c:pt idx="3">
                  <c:v>615431.87054813514</c:v>
                </c:pt>
                <c:pt idx="4">
                  <c:v>613187.85198962677</c:v>
                </c:pt>
                <c:pt idx="5">
                  <c:v>611135.4344300474</c:v>
                </c:pt>
                <c:pt idx="6">
                  <c:v>608983.8349295794</c:v>
                </c:pt>
                <c:pt idx="7">
                  <c:v>606498.87923924811</c:v>
                </c:pt>
                <c:pt idx="8">
                  <c:v>603916.38211120479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C486-46E7-BD87-8DD75C674C1D}"/>
            </c:ext>
          </c:extLst>
        </c:ser>
        <c:ser>
          <c:idx val="9"/>
          <c:order val="9"/>
          <c:tx>
            <c:strRef>
              <c:f>'Unit Costs_Adjusted'!$V$22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Costs_Adjusted'!$V$23:$V$31</c:f>
              <c:numCache>
                <c:formatCode>#\ ###\ ###\ ##0</c:formatCode>
                <c:ptCount val="9"/>
                <c:pt idx="0">
                  <c:v>620131.71358132712</c:v>
                </c:pt>
                <c:pt idx="1">
                  <c:v>617408.06240908313</c:v>
                </c:pt>
                <c:pt idx="2">
                  <c:v>614362.03659499192</c:v>
                </c:pt>
                <c:pt idx="3">
                  <c:v>611195.54673628393</c:v>
                </c:pt>
                <c:pt idx="4">
                  <c:v>607784.07363677444</c:v>
                </c:pt>
                <c:pt idx="5">
                  <c:v>604634.92589325877</c:v>
                </c:pt>
                <c:pt idx="6">
                  <c:v>601484.09100405395</c:v>
                </c:pt>
                <c:pt idx="7">
                  <c:v>598284.68283917755</c:v>
                </c:pt>
                <c:pt idx="8">
                  <c:v>595097.56387270289</c:v>
                </c:pt>
              </c:numCache>
            </c:numRef>
          </c:val>
          <c:smooth val="0"/>
          <c:extLst>
            <c:ext xmlns:c16="http://schemas.microsoft.com/office/drawing/2014/chart" uri="{C3380CC4-5D6E-409C-BE32-E72D297353CC}">
              <c16:uniqueId val="{00000009-C486-46E7-BD87-8DD75C674C1D}"/>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Costs_Adjusted'!$M$22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Costs_Adjusted'!$M$23:$M$31</c15:sqref>
                        </c15:formulaRef>
                      </c:ext>
                    </c:extLst>
                    <c:numCache>
                      <c:formatCode>#,##0</c:formatCode>
                      <c:ptCount val="9"/>
                      <c:pt idx="0">
                        <c:v>621425.20331158314</c:v>
                      </c:pt>
                      <c:pt idx="1">
                        <c:v>621063.2680900183</c:v>
                      </c:pt>
                      <c:pt idx="2">
                        <c:v>620080.47758891887</c:v>
                      </c:pt>
                      <c:pt idx="3">
                        <c:v>618726.64102162421</c:v>
                      </c:pt>
                      <c:pt idx="4">
                        <c:v>616901.56181908131</c:v>
                      </c:pt>
                      <c:pt idx="5">
                        <c:v>614957.15766249981</c:v>
                      </c:pt>
                      <c:pt idx="6">
                        <c:v>612432.34834290389</c:v>
                      </c:pt>
                      <c:pt idx="7">
                        <c:v>608777.78481357661</c:v>
                      </c:pt>
                      <c:pt idx="8">
                        <c:v>605213.88365633436</c:v>
                      </c:pt>
                    </c:numCache>
                  </c:numRef>
                </c:val>
                <c:smooth val="0"/>
                <c:extLst>
                  <c:ext xmlns:c16="http://schemas.microsoft.com/office/drawing/2014/chart" uri="{C3380CC4-5D6E-409C-BE32-E72D297353CC}">
                    <c16:uniqueId val="{00000000-C486-46E7-BD87-8DD75C674C1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Costs_Adjusted'!$N$22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Costs_Adjusted'!$N$23:$N$31</c15:sqref>
                        </c15:formulaRef>
                      </c:ext>
                    </c:extLst>
                    <c:numCache>
                      <c:formatCode>#,##0</c:formatCode>
                      <c:ptCount val="9"/>
                      <c:pt idx="0">
                        <c:v>627501.82027508796</c:v>
                      </c:pt>
                      <c:pt idx="1">
                        <c:v>624213.75074195687</c:v>
                      </c:pt>
                      <c:pt idx="2">
                        <c:v>619936.1550974641</c:v>
                      </c:pt>
                      <c:pt idx="3">
                        <c:v>615739.1318988658</c:v>
                      </c:pt>
                      <c:pt idx="4">
                        <c:v>611313.06451955996</c:v>
                      </c:pt>
                      <c:pt idx="5">
                        <c:v>607623.37075408944</c:v>
                      </c:pt>
                      <c:pt idx="6">
                        <c:v>604256.36748828006</c:v>
                      </c:pt>
                      <c:pt idx="7">
                        <c:v>601071.74192471104</c:v>
                      </c:pt>
                      <c:pt idx="8">
                        <c:v>597586.46530154243</c:v>
                      </c:pt>
                    </c:numCache>
                  </c:numRef>
                </c:val>
                <c:smooth val="0"/>
                <c:extLst xmlns:c15="http://schemas.microsoft.com/office/drawing/2012/chart">
                  <c:ext xmlns:c16="http://schemas.microsoft.com/office/drawing/2014/chart" uri="{C3380CC4-5D6E-409C-BE32-E72D297353CC}">
                    <c16:uniqueId val="{00000001-C486-46E7-BD87-8DD75C674C1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Costs_Adjusted'!$O$22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Costs_Adjusted'!$O$23:$O$31</c15:sqref>
                        </c15:formulaRef>
                      </c:ext>
                    </c:extLst>
                    <c:numCache>
                      <c:formatCode>#,##0</c:formatCode>
                      <c:ptCount val="9"/>
                      <c:pt idx="0">
                        <c:v>609961.53385831311</c:v>
                      </c:pt>
                      <c:pt idx="1">
                        <c:v>607932.8940304931</c:v>
                      </c:pt>
                      <c:pt idx="2">
                        <c:v>605745.78514930338</c:v>
                      </c:pt>
                      <c:pt idx="3">
                        <c:v>603625.33962797129</c:v>
                      </c:pt>
                      <c:pt idx="4">
                        <c:v>601276.5502807087</c:v>
                      </c:pt>
                      <c:pt idx="5">
                        <c:v>599195.66845113644</c:v>
                      </c:pt>
                      <c:pt idx="6">
                        <c:v>597570.19435168942</c:v>
                      </c:pt>
                      <c:pt idx="7">
                        <c:v>595926.15072501823</c:v>
                      </c:pt>
                      <c:pt idx="8">
                        <c:v>593969.0468800388</c:v>
                      </c:pt>
                    </c:numCache>
                  </c:numRef>
                </c:val>
                <c:smooth val="0"/>
                <c:extLst xmlns:c15="http://schemas.microsoft.com/office/drawing/2012/chart">
                  <c:ext xmlns:c16="http://schemas.microsoft.com/office/drawing/2014/chart" uri="{C3380CC4-5D6E-409C-BE32-E72D297353CC}">
                    <c16:uniqueId val="{00000002-C486-46E7-BD87-8DD75C674C1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Costs_Adjusted'!$Q$22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Costs_Adjusted'!$Q$23:$Q$31</c15:sqref>
                        </c15:formulaRef>
                      </c:ext>
                    </c:extLst>
                    <c:numCache>
                      <c:formatCode>#,##0</c:formatCode>
                      <c:ptCount val="9"/>
                      <c:pt idx="0">
                        <c:v>639202.62227746099</c:v>
                      </c:pt>
                      <c:pt idx="1">
                        <c:v>630894.68408428901</c:v>
                      </c:pt>
                      <c:pt idx="2">
                        <c:v>622662.97866547061</c:v>
                      </c:pt>
                      <c:pt idx="3">
                        <c:v>614981.04256650363</c:v>
                      </c:pt>
                      <c:pt idx="4">
                        <c:v>607980.6318184858</c:v>
                      </c:pt>
                      <c:pt idx="5">
                        <c:v>601696.73363431648</c:v>
                      </c:pt>
                      <c:pt idx="6">
                        <c:v>595203.91776237206</c:v>
                      </c:pt>
                      <c:pt idx="7">
                        <c:v>589622.40251294558</c:v>
                      </c:pt>
                      <c:pt idx="8">
                        <c:v>584653.92520099855</c:v>
                      </c:pt>
                    </c:numCache>
                  </c:numRef>
                </c:val>
                <c:smooth val="0"/>
                <c:extLst xmlns:c15="http://schemas.microsoft.com/office/drawing/2012/chart">
                  <c:ext xmlns:c16="http://schemas.microsoft.com/office/drawing/2014/chart" uri="{C3380CC4-5D6E-409C-BE32-E72D297353CC}">
                    <c16:uniqueId val="{00000004-C486-46E7-BD87-8DD75C674C1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'Unit Costs_Adjusted'!$R$22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Costs_Adjusted'!$R$23:$R$31</c15:sqref>
                        </c15:formulaRef>
                      </c:ext>
                    </c:extLst>
                    <c:numCache>
                      <c:formatCode>#,##0</c:formatCode>
                      <c:ptCount val="9"/>
                      <c:pt idx="0">
                        <c:v>614494.50111719163</c:v>
                      </c:pt>
                      <c:pt idx="1">
                        <c:v>613139.08530171064</c:v>
                      </c:pt>
                      <c:pt idx="2">
                        <c:v>610985.18756662891</c:v>
                      </c:pt>
                      <c:pt idx="3">
                        <c:v>608457.01109838067</c:v>
                      </c:pt>
                      <c:pt idx="4">
                        <c:v>605139.52831193001</c:v>
                      </c:pt>
                      <c:pt idx="5">
                        <c:v>601487.79984223738</c:v>
                      </c:pt>
                      <c:pt idx="6">
                        <c:v>598056.79955283098</c:v>
                      </c:pt>
                      <c:pt idx="7">
                        <c:v>594709.39064685593</c:v>
                      </c:pt>
                      <c:pt idx="8">
                        <c:v>591748.24918937555</c:v>
                      </c:pt>
                    </c:numCache>
                  </c:numRef>
                </c:val>
                <c:smooth val="0"/>
                <c:extLst xmlns:c15="http://schemas.microsoft.com/office/drawing/2012/chart">
                  <c:ext xmlns:c16="http://schemas.microsoft.com/office/drawing/2014/chart" uri="{C3380CC4-5D6E-409C-BE32-E72D297353CC}">
                    <c16:uniqueId val="{00000005-C486-46E7-BD87-8DD75C674C1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Costs_Adjusted'!$S$22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Costs_Adjusted'!$S$23:$S$31</c15:sqref>
                        </c15:formulaRef>
                      </c:ext>
                    </c:extLst>
                    <c:numCache>
                      <c:formatCode>#,##0</c:formatCode>
                      <c:ptCount val="9"/>
                      <c:pt idx="0">
                        <c:v>623360.21509190835</c:v>
                      </c:pt>
                      <c:pt idx="1">
                        <c:v>618820.85748427338</c:v>
                      </c:pt>
                      <c:pt idx="2">
                        <c:v>614746.6822769657</c:v>
                      </c:pt>
                      <c:pt idx="3">
                        <c:v>610584.08771367441</c:v>
                      </c:pt>
                      <c:pt idx="4">
                        <c:v>605519.15277064708</c:v>
                      </c:pt>
                      <c:pt idx="5">
                        <c:v>601244.77766471566</c:v>
                      </c:pt>
                      <c:pt idx="6">
                        <c:v>597082.82923308306</c:v>
                      </c:pt>
                      <c:pt idx="7">
                        <c:v>593611.62785108841</c:v>
                      </c:pt>
                      <c:pt idx="8">
                        <c:v>588730.76362049382</c:v>
                      </c:pt>
                    </c:numCache>
                  </c:numRef>
                </c:val>
                <c:smooth val="0"/>
                <c:extLst xmlns:c15="http://schemas.microsoft.com/office/drawing/2012/chart">
                  <c:ext xmlns:c16="http://schemas.microsoft.com/office/drawing/2014/chart" uri="{C3380CC4-5D6E-409C-BE32-E72D297353CC}">
                    <c16:uniqueId val="{00000006-C486-46E7-BD87-8DD75C674C1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Costs_Adjusted'!$T$22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Costs_Adjusted'!$T$23:$T$31</c15:sqref>
                        </c15:formulaRef>
                      </c:ext>
                    </c:extLst>
                    <c:numCache>
                      <c:formatCode>#,##0</c:formatCode>
                      <c:ptCount val="9"/>
                      <c:pt idx="0">
                        <c:v>609299.88323942968</c:v>
                      </c:pt>
                      <c:pt idx="1">
                        <c:v>608164.79526367027</c:v>
                      </c:pt>
                      <c:pt idx="2">
                        <c:v>607083.48897417914</c:v>
                      </c:pt>
                      <c:pt idx="3">
                        <c:v>605293.74475083209</c:v>
                      </c:pt>
                      <c:pt idx="4">
                        <c:v>603164.98852170468</c:v>
                      </c:pt>
                      <c:pt idx="5">
                        <c:v>601046.27996522805</c:v>
                      </c:pt>
                      <c:pt idx="6">
                        <c:v>598032.54177125474</c:v>
                      </c:pt>
                      <c:pt idx="7">
                        <c:v>595092.87156323425</c:v>
                      </c:pt>
                      <c:pt idx="8">
                        <c:v>591973.23644558957</c:v>
                      </c:pt>
                    </c:numCache>
                  </c:numRef>
                </c:val>
                <c:smooth val="0"/>
                <c:extLst xmlns:c15="http://schemas.microsoft.com/office/drawing/2012/chart">
                  <c:ext xmlns:c16="http://schemas.microsoft.com/office/drawing/2014/chart" uri="{C3380CC4-5D6E-409C-BE32-E72D297353CC}">
                    <c16:uniqueId val="{00000007-C486-46E7-BD87-8DD75C674C1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Costs_Adjusted'!$U$22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Costs_Adjusted'!$U$23:$U$31</c15:sqref>
                        </c15:formulaRef>
                      </c:ext>
                    </c:extLst>
                    <c:numCache>
                      <c:formatCode>#,##0</c:formatCode>
                      <c:ptCount val="9"/>
                      <c:pt idx="0">
                        <c:v>626618.07785912184</c:v>
                      </c:pt>
                      <c:pt idx="1">
                        <c:v>619049.39506034926</c:v>
                      </c:pt>
                      <c:pt idx="2">
                        <c:v>611993.84642326715</c:v>
                      </c:pt>
                      <c:pt idx="3">
                        <c:v>604818.7215939837</c:v>
                      </c:pt>
                      <c:pt idx="4">
                        <c:v>598471.82260915416</c:v>
                      </c:pt>
                      <c:pt idx="5">
                        <c:v>593171.11869359191</c:v>
                      </c:pt>
                      <c:pt idx="6">
                        <c:v>588719.15266564523</c:v>
                      </c:pt>
                      <c:pt idx="7">
                        <c:v>584791.1414591322</c:v>
                      </c:pt>
                      <c:pt idx="8">
                        <c:v>581413.85086119524</c:v>
                      </c:pt>
                    </c:numCache>
                  </c:numRef>
                </c:val>
                <c:smooth val="0"/>
                <c:extLst xmlns:c15="http://schemas.microsoft.com/office/drawing/2012/chart">
                  <c:ext xmlns:c16="http://schemas.microsoft.com/office/drawing/2014/chart" uri="{C3380CC4-5D6E-409C-BE32-E72D297353CC}">
                    <c16:uniqueId val="{00000008-C486-46E7-BD87-8DD75C674C1D}"/>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5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7270762156"/>
          <c:y val="0.12673113649321469"/>
          <c:w val="0.83473064151209608"/>
          <c:h val="0.65095840292690688"/>
        </c:manualLayout>
      </c:layout>
      <c:lineChart>
        <c:grouping val="standard"/>
        <c:varyColors val="0"/>
        <c:ser>
          <c:idx val="3"/>
          <c:order val="3"/>
          <c:tx>
            <c:strRef>
              <c:f>'Headcount Data'!$R$1</c:f>
              <c:strCache>
                <c:ptCount val="1"/>
                <c:pt idx="0">
                  <c:v>KN</c:v>
                </c:pt>
              </c:strCache>
              <c:extLst xmlns:c15="http://schemas.microsoft.com/office/drawing/2012/chart"/>
            </c:strRef>
          </c:tx>
          <c:spPr>
            <a:ln w="38100" cap="rnd">
              <a:solidFill>
                <a:srgbClr val="00B0F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Data'!$R$408:$R$452</c:f>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3-41B5-4BDA-962D-1FA03E50DE0C}"/>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9-41B5-4BDA-962D-1FA03E50DE0C}"/>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41B5-4BDA-962D-1FA03E50DE0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41B5-4BDA-962D-1FA03E50DE0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41B5-4BDA-962D-1FA03E50DE0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41B5-4BDA-962D-1FA03E50DE0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 Data'!$T$1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Data'!$T$408:$T$452</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41B5-4BDA-962D-1FA03E50DE0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41B5-4BDA-962D-1FA03E50DE0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41B5-4BDA-962D-1FA03E50DE0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41B5-4BDA-962D-1FA03E50DE0C}"/>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a:t>% of educators at this age</a:t>
                </a:r>
                <a:endParaRPr lang="en-US"/>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8.3635398690611526E-2"/>
          <c:w val="0.83830668030623146"/>
          <c:h val="0.6667811935166057"/>
        </c:manualLayout>
      </c:layout>
      <c:lineChart>
        <c:grouping val="standard"/>
        <c:varyColors val="0"/>
        <c:ser>
          <c:idx val="3"/>
          <c:order val="3"/>
          <c:tx>
            <c:strRef>
              <c:f>'HeadCountShift-Prov-21_30'!$AC$2</c:f>
              <c:strCache>
                <c:ptCount val="1"/>
                <c:pt idx="0">
                  <c:v>KN</c:v>
                </c:pt>
              </c:strCache>
              <c:extLst xmlns:c15="http://schemas.microsoft.com/office/drawing/2012/chart"/>
            </c:strRef>
          </c:tx>
          <c:spPr>
            <a:ln w="38100" cap="rnd">
              <a:solidFill>
                <a:srgbClr val="00B0F0"/>
              </a:solidFill>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'HeadCountShift-Prov-21_30'!$AC$5:$AC$49</c:f>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3-A6EC-47CA-ACDF-7AB20129A8DF}"/>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'HeadCountShift-Prov-21_30'!$Z$5:$Z$49</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A6EC-47CA-ACDF-7AB20129A8D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'HeadCountShift-Prov-21_30'!$AA$5:$AA$49</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A6EC-47CA-ACDF-7AB20129A8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'HeadCountShift-Prov-21_30'!$AB$5:$AB$49</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A6EC-47CA-ACDF-7AB20129A8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'HeadCountShift-Prov-21_30'!$AD$5:$AD$49</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A6EC-47CA-ACDF-7AB20129A8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'HeadCountShift-Prov-21_30'!$AE$5:$AE$49</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A6EC-47CA-ACDF-7AB20129A8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'HeadCountShift-Prov-21_30'!$AF$5:$AF$49</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A6EC-47CA-ACDF-7AB20129A8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'HeadCountShift-Prov-21_30'!$AG$5:$AG$49</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A6EC-47CA-ACDF-7AB20129A8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'HeadCountShift-Prov-21_30'!$AH$5:$AH$49</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A6EC-47CA-ACDF-7AB20129A8D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'HeadCountShift-Prov-21_30'!$AI$5:$AI$49</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A6EC-47CA-ACDF-7AB20129A8DF}"/>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'HeadCountShift-Prov-21_30'!$AJ$5:$AJ$49</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A6EC-47CA-ACDF-7AB20129A8D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'HeadCountShift-Prov-21_30'!$AK$5:$AK$49</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A6EC-47CA-ACDF-7AB20129A8D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'HeadCountShift-Prov-21_30'!$AL$5:$AL$49</c15:sqref>
                        </c15:formulaRef>
                      </c:ext>
                    </c:extLst>
                    <c:numCache>
                      <c:formatCode>0.0%</c:formatCode>
                      <c:ptCount val="45"/>
                      <c:pt idx="0">
                        <c:v>1.5630698692231543E-4</c:v>
                      </c:pt>
                      <c:pt idx="1">
                        <c:v>1.185327984160892E-3</c:v>
                      </c:pt>
                      <c:pt idx="2">
                        <c:v>1.0485593706038659E-2</c:v>
                      </c:pt>
                      <c:pt idx="3">
                        <c:v>1.9629552440994111E-2</c:v>
                      </c:pt>
                      <c:pt idx="4">
                        <c:v>2.7340697129161675E-2</c:v>
                      </c:pt>
                      <c:pt idx="5">
                        <c:v>3.3241285885479081E-2</c:v>
                      </c:pt>
                      <c:pt idx="6">
                        <c:v>3.226436721721461E-2</c:v>
                      </c:pt>
                      <c:pt idx="7">
                        <c:v>3.1026936904079611E-2</c:v>
                      </c:pt>
                      <c:pt idx="8">
                        <c:v>2.9489918199343511E-2</c:v>
                      </c:pt>
                      <c:pt idx="9">
                        <c:v>2.805710415255562E-2</c:v>
                      </c:pt>
                      <c:pt idx="10">
                        <c:v>2.7119262231021728E-2</c:v>
                      </c:pt>
                      <c:pt idx="11">
                        <c:v>2.6585213359037151E-2</c:v>
                      </c:pt>
                      <c:pt idx="12">
                        <c:v>2.5986036575834939E-2</c:v>
                      </c:pt>
                      <c:pt idx="13">
                        <c:v>2.6402855207627782E-2</c:v>
                      </c:pt>
                      <c:pt idx="14">
                        <c:v>2.6363778460897203E-2</c:v>
                      </c:pt>
                      <c:pt idx="15">
                        <c:v>2.8070129734799144E-2</c:v>
                      </c:pt>
                      <c:pt idx="16">
                        <c:v>2.8096180899286199E-2</c:v>
                      </c:pt>
                      <c:pt idx="17">
                        <c:v>2.6819673839420622E-2</c:v>
                      </c:pt>
                      <c:pt idx="18">
                        <c:v>2.5087271401031626E-2</c:v>
                      </c:pt>
                      <c:pt idx="19">
                        <c:v>2.3823789923409576E-2</c:v>
                      </c:pt>
                      <c:pt idx="20">
                        <c:v>2.1453133955087793E-2</c:v>
                      </c:pt>
                      <c:pt idx="21">
                        <c:v>2.0684624602719741E-2</c:v>
                      </c:pt>
                      <c:pt idx="22">
                        <c:v>2.0059396655030481E-2</c:v>
                      </c:pt>
                      <c:pt idx="23">
                        <c:v>1.9629552440994111E-2</c:v>
                      </c:pt>
                      <c:pt idx="24">
                        <c:v>1.9746782681185848E-2</c:v>
                      </c:pt>
                      <c:pt idx="25">
                        <c:v>1.904340124003543E-2</c:v>
                      </c:pt>
                      <c:pt idx="26">
                        <c:v>1.8887094253113114E-2</c:v>
                      </c:pt>
                      <c:pt idx="27">
                        <c:v>1.7597561611004012E-2</c:v>
                      </c:pt>
                      <c:pt idx="28">
                        <c:v>1.7376126712864065E-2</c:v>
                      </c:pt>
                      <c:pt idx="29">
                        <c:v>1.6907205752097119E-2</c:v>
                      </c:pt>
                      <c:pt idx="30">
                        <c:v>1.781899650914396E-2</c:v>
                      </c:pt>
                      <c:pt idx="31">
                        <c:v>1.7506382535299327E-2</c:v>
                      </c:pt>
                      <c:pt idx="32">
                        <c:v>1.9994268743812847E-2</c:v>
                      </c:pt>
                      <c:pt idx="33">
                        <c:v>2.3406971291616736E-2</c:v>
                      </c:pt>
                      <c:pt idx="34">
                        <c:v>2.5907883082373781E-2</c:v>
                      </c:pt>
                      <c:pt idx="35">
                        <c:v>2.9919762413379878E-2</c:v>
                      </c:pt>
                      <c:pt idx="36">
                        <c:v>3.1834523003178239E-2</c:v>
                      </c:pt>
                      <c:pt idx="37">
                        <c:v>3.3540874277080183E-2</c:v>
                      </c:pt>
                      <c:pt idx="38">
                        <c:v>3.1222320637732507E-2</c:v>
                      </c:pt>
                      <c:pt idx="39">
                        <c:v>2.8708383264731935E-2</c:v>
                      </c:pt>
                      <c:pt idx="40">
                        <c:v>2.0775803678424427E-2</c:v>
                      </c:pt>
                      <c:pt idx="41">
                        <c:v>1.8561454697024957E-2</c:v>
                      </c:pt>
                      <c:pt idx="42">
                        <c:v>1.5800031261397385E-2</c:v>
                      </c:pt>
                      <c:pt idx="43">
                        <c:v>1.2686917105194602E-2</c:v>
                      </c:pt>
                      <c:pt idx="44">
                        <c:v>3.6992653571614651E-3</c:v>
                      </c:pt>
                    </c:numCache>
                  </c:numRef>
                </c:val>
                <c:smooth val="1"/>
                <c:extLst xmlns:c15="http://schemas.microsoft.com/office/drawing/2012/chart">
                  <c:ext xmlns:c16="http://schemas.microsoft.com/office/drawing/2014/chart" uri="{C3380CC4-5D6E-409C-BE32-E72D297353CC}">
                    <c16:uniqueId val="{0000000C-A6EC-47CA-ACDF-7AB20129A8DF}"/>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'HeadCountShift-Prov-21_30'!$AM$5:$AM$49</c15:sqref>
                        </c15:formulaRef>
                      </c:ext>
                    </c:extLst>
                    <c:numCache>
                      <c:formatCode>0.0%</c:formatCode>
                      <c:ptCount val="45"/>
                      <c:pt idx="0">
                        <c:v>1.3348164627363738E-4</c:v>
                      </c:pt>
                      <c:pt idx="1">
                        <c:v>1.0567296996662958E-3</c:v>
                      </c:pt>
                      <c:pt idx="2">
                        <c:v>9.2880978865406E-3</c:v>
                      </c:pt>
                      <c:pt idx="3">
                        <c:v>1.7508342602892104E-2</c:v>
                      </c:pt>
                      <c:pt idx="4">
                        <c:v>2.4816462736373748E-2</c:v>
                      </c:pt>
                      <c:pt idx="5">
                        <c:v>3.0411568409343715E-2</c:v>
                      </c:pt>
                      <c:pt idx="6">
                        <c:v>3.0244716351501669E-2</c:v>
                      </c:pt>
                      <c:pt idx="7">
                        <c:v>2.9799777530589544E-2</c:v>
                      </c:pt>
                      <c:pt idx="8">
                        <c:v>2.903225806451613E-2</c:v>
                      </c:pt>
                      <c:pt idx="9">
                        <c:v>2.8064516129032258E-2</c:v>
                      </c:pt>
                      <c:pt idx="10">
                        <c:v>2.6796440489432704E-2</c:v>
                      </c:pt>
                      <c:pt idx="11">
                        <c:v>2.4638487208008899E-2</c:v>
                      </c:pt>
                      <c:pt idx="12">
                        <c:v>2.2402669632925473E-2</c:v>
                      </c:pt>
                      <c:pt idx="13">
                        <c:v>2.1668520578420468E-2</c:v>
                      </c:pt>
                      <c:pt idx="14">
                        <c:v>2.1245828698553949E-2</c:v>
                      </c:pt>
                      <c:pt idx="15">
                        <c:v>2.3058954393770856E-2</c:v>
                      </c:pt>
                      <c:pt idx="16">
                        <c:v>2.3670745272525027E-2</c:v>
                      </c:pt>
                      <c:pt idx="17">
                        <c:v>2.3314794215795329E-2</c:v>
                      </c:pt>
                      <c:pt idx="18">
                        <c:v>2.289210233592881E-2</c:v>
                      </c:pt>
                      <c:pt idx="19">
                        <c:v>2.210233592880979E-2</c:v>
                      </c:pt>
                      <c:pt idx="20">
                        <c:v>2.2024471635150165E-2</c:v>
                      </c:pt>
                      <c:pt idx="21">
                        <c:v>2.3270300333704117E-2</c:v>
                      </c:pt>
                      <c:pt idx="22">
                        <c:v>2.3403781979977754E-2</c:v>
                      </c:pt>
                      <c:pt idx="23">
                        <c:v>2.5072302558398221E-2</c:v>
                      </c:pt>
                      <c:pt idx="24">
                        <c:v>2.7007786429365962E-2</c:v>
                      </c:pt>
                      <c:pt idx="25">
                        <c:v>2.5862068965517241E-2</c:v>
                      </c:pt>
                      <c:pt idx="26">
                        <c:v>2.5116796440489433E-2</c:v>
                      </c:pt>
                      <c:pt idx="27">
                        <c:v>2.4416017797552838E-2</c:v>
                      </c:pt>
                      <c:pt idx="28">
                        <c:v>2.1868743047830923E-2</c:v>
                      </c:pt>
                      <c:pt idx="29">
                        <c:v>2.1868743047830923E-2</c:v>
                      </c:pt>
                      <c:pt idx="30">
                        <c:v>2.353726362625139E-2</c:v>
                      </c:pt>
                      <c:pt idx="31">
                        <c:v>2.2858731924360401E-2</c:v>
                      </c:pt>
                      <c:pt idx="32">
                        <c:v>2.5339265850945494E-2</c:v>
                      </c:pt>
                      <c:pt idx="33">
                        <c:v>2.8086763070077864E-2</c:v>
                      </c:pt>
                      <c:pt idx="34">
                        <c:v>3.1368186874304781E-2</c:v>
                      </c:pt>
                      <c:pt idx="35">
                        <c:v>3.2024471635150167E-2</c:v>
                      </c:pt>
                      <c:pt idx="36">
                        <c:v>3.2669632925472744E-2</c:v>
                      </c:pt>
                      <c:pt idx="37">
                        <c:v>3.4571746384872079E-2</c:v>
                      </c:pt>
                      <c:pt idx="38">
                        <c:v>2.9466073414905449E-2</c:v>
                      </c:pt>
                      <c:pt idx="39">
                        <c:v>2.4004449388209122E-2</c:v>
                      </c:pt>
                      <c:pt idx="40">
                        <c:v>1.5406006674082314E-2</c:v>
                      </c:pt>
                      <c:pt idx="41">
                        <c:v>1.2191323692992214E-2</c:v>
                      </c:pt>
                      <c:pt idx="42">
                        <c:v>8.4983314794215802E-3</c:v>
                      </c:pt>
                      <c:pt idx="43">
                        <c:v>6.6295884315906561E-3</c:v>
                      </c:pt>
                      <c:pt idx="44">
                        <c:v>1.2903225806451613E-3</c:v>
                      </c:pt>
                    </c:numCache>
                  </c:numRef>
                </c:val>
                <c:smooth val="1"/>
                <c:extLst xmlns:c15="http://schemas.microsoft.com/office/drawing/2012/chart">
                  <c:ext xmlns:c16="http://schemas.microsoft.com/office/drawing/2014/chart" uri="{C3380CC4-5D6E-409C-BE32-E72D297353CC}">
                    <c16:uniqueId val="{0000000D-A6EC-47CA-ACDF-7AB20129A8DF}"/>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'HeadCountShift-Prov-21_30'!$AN$5:$AN$49</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A6EC-47CA-ACDF-7AB20129A8DF}"/>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'HeadCountShift-Prov-21_30'!$AO$5:$AO$49</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A6EC-47CA-ACDF-7AB20129A8D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'HeadCountShift-Prov-21_30'!$AP$5:$AP$49</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A6EC-47CA-ACDF-7AB20129A8DF}"/>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'HeadCountShift-Prov-21_30'!$AQ$5:$AQ$49</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A6EC-47CA-ACDF-7AB20129A8DF}"/>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'HeadCountShift-Prov-21_30'!$AR$5:$AR$49</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A6EC-47CA-ACDF-7AB20129A8DF}"/>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'HeadCountShift-Prov-21_30'!$AS$5:$AS$49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1"/>
                <c:extLst xmlns:c15="http://schemas.microsoft.com/office/drawing/2012/chart">
                  <c:ext xmlns:c16="http://schemas.microsoft.com/office/drawing/2014/chart" uri="{C3380CC4-5D6E-409C-BE32-E72D297353CC}">
                    <c16:uniqueId val="{00000013-A6EC-47CA-ACDF-7AB20129A8DF}"/>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 of educators at this age</a:t>
                </a:r>
              </a:p>
            </c:rich>
          </c:tx>
          <c:layout>
            <c:manualLayout>
              <c:xMode val="edge"/>
              <c:yMode val="edge"/>
              <c:x val="2.1070910921426336E-2"/>
              <c:y val="8.7112132218673435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17555356896877519"/>
          <c:y val="0.85617213040369888"/>
          <c:w val="0.43343519003604825"/>
          <c:h val="0.138703395059678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8.3635398690611526E-2"/>
          <c:w val="0.83830668030623146"/>
          <c:h val="0.6667811935166057"/>
        </c:manualLayout>
      </c:layout>
      <c:lineChart>
        <c:grouping val="standard"/>
        <c:varyColors val="0"/>
        <c:ser>
          <c:idx val="3"/>
          <c:order val="3"/>
          <c:tx>
            <c:strRef>
              <c:f>'HeadCountShift-Prov-21_30'!$AC$2</c:f>
              <c:strCache>
                <c:ptCount val="1"/>
                <c:pt idx="0">
                  <c:v>KN</c:v>
                </c:pt>
              </c:strCache>
              <c:extLst xmlns:c15="http://schemas.microsoft.com/office/drawing/2012/chart"/>
            </c:strRef>
          </c:tx>
          <c:spPr>
            <a:ln w="38100" cap="rnd">
              <a:solidFill>
                <a:srgbClr val="00B0F0"/>
              </a:solidFill>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'HeadCountShift-Prov-21_30'!$AC$5:$AC$49</c:f>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3-A6EC-47CA-ACDF-7AB20129A8DF}"/>
            </c:ext>
          </c:extLst>
        </c:ser>
        <c:ser>
          <c:idx val="13"/>
          <c:order val="13"/>
          <c:tx>
            <c:strRef>
              <c:f>'HeadCountShift-Prov-21_30'!$AM$2</c:f>
              <c:strCache>
                <c:ptCount val="1"/>
                <c:pt idx="0">
                  <c:v>KN '30</c:v>
                </c:pt>
              </c:strCache>
              <c:extLst xmlns:c15="http://schemas.microsoft.com/office/drawing/2012/chart"/>
            </c:strRef>
          </c:tx>
          <c:spPr>
            <a:ln w="50800" cap="rnd">
              <a:solidFill>
                <a:srgbClr val="00B0F0"/>
              </a:solidFill>
              <a:prstDash val="sysDash"/>
              <a:round/>
            </a:ln>
            <a:effectLst/>
          </c:spPr>
          <c:marker>
            <c:symbol val="none"/>
          </c:marker>
          <c:cat>
            <c:numRef>
              <c:f>'HeadCountShift-Prov-21_30'!$Y$5:$Y$49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'HeadCountShift-Prov-21_30'!$AM$5:$AM$49</c:f>
              <c:numCache>
                <c:formatCode>0.0%</c:formatCode>
                <c:ptCount val="45"/>
                <c:pt idx="0">
                  <c:v>1.3348164627363738E-4</c:v>
                </c:pt>
                <c:pt idx="1">
                  <c:v>1.0567296996662958E-3</c:v>
                </c:pt>
                <c:pt idx="2">
                  <c:v>9.2880978865406E-3</c:v>
                </c:pt>
                <c:pt idx="3">
                  <c:v>1.7508342602892104E-2</c:v>
                </c:pt>
                <c:pt idx="4">
                  <c:v>2.4816462736373748E-2</c:v>
                </c:pt>
                <c:pt idx="5">
                  <c:v>3.0411568409343715E-2</c:v>
                </c:pt>
                <c:pt idx="6">
                  <c:v>3.0244716351501669E-2</c:v>
                </c:pt>
                <c:pt idx="7">
                  <c:v>2.9799777530589544E-2</c:v>
                </c:pt>
                <c:pt idx="8">
                  <c:v>2.903225806451613E-2</c:v>
                </c:pt>
                <c:pt idx="9">
                  <c:v>2.8064516129032258E-2</c:v>
                </c:pt>
                <c:pt idx="10">
                  <c:v>2.6796440489432704E-2</c:v>
                </c:pt>
                <c:pt idx="11">
                  <c:v>2.4638487208008899E-2</c:v>
                </c:pt>
                <c:pt idx="12">
                  <c:v>2.2402669632925473E-2</c:v>
                </c:pt>
                <c:pt idx="13">
                  <c:v>2.1668520578420468E-2</c:v>
                </c:pt>
                <c:pt idx="14">
                  <c:v>2.1245828698553949E-2</c:v>
                </c:pt>
                <c:pt idx="15">
                  <c:v>2.3058954393770856E-2</c:v>
                </c:pt>
                <c:pt idx="16">
                  <c:v>2.3670745272525027E-2</c:v>
                </c:pt>
                <c:pt idx="17">
                  <c:v>2.3314794215795329E-2</c:v>
                </c:pt>
                <c:pt idx="18">
                  <c:v>2.289210233592881E-2</c:v>
                </c:pt>
                <c:pt idx="19">
                  <c:v>2.210233592880979E-2</c:v>
                </c:pt>
                <c:pt idx="20">
                  <c:v>2.2024471635150165E-2</c:v>
                </c:pt>
                <c:pt idx="21">
                  <c:v>2.3270300333704117E-2</c:v>
                </c:pt>
                <c:pt idx="22">
                  <c:v>2.3403781979977754E-2</c:v>
                </c:pt>
                <c:pt idx="23">
                  <c:v>2.5072302558398221E-2</c:v>
                </c:pt>
                <c:pt idx="24">
                  <c:v>2.7007786429365962E-2</c:v>
                </c:pt>
                <c:pt idx="25">
                  <c:v>2.5862068965517241E-2</c:v>
                </c:pt>
                <c:pt idx="26">
                  <c:v>2.5116796440489433E-2</c:v>
                </c:pt>
                <c:pt idx="27">
                  <c:v>2.4416017797552838E-2</c:v>
                </c:pt>
                <c:pt idx="28">
                  <c:v>2.1868743047830923E-2</c:v>
                </c:pt>
                <c:pt idx="29">
                  <c:v>2.1868743047830923E-2</c:v>
                </c:pt>
                <c:pt idx="30">
                  <c:v>2.353726362625139E-2</c:v>
                </c:pt>
                <c:pt idx="31">
                  <c:v>2.2858731924360401E-2</c:v>
                </c:pt>
                <c:pt idx="32">
                  <c:v>2.5339265850945494E-2</c:v>
                </c:pt>
                <c:pt idx="33">
                  <c:v>2.8086763070077864E-2</c:v>
                </c:pt>
                <c:pt idx="34">
                  <c:v>3.1368186874304781E-2</c:v>
                </c:pt>
                <c:pt idx="35">
                  <c:v>3.2024471635150167E-2</c:v>
                </c:pt>
                <c:pt idx="36">
                  <c:v>3.2669632925472744E-2</c:v>
                </c:pt>
                <c:pt idx="37">
                  <c:v>3.4571746384872079E-2</c:v>
                </c:pt>
                <c:pt idx="38">
                  <c:v>2.9466073414905449E-2</c:v>
                </c:pt>
                <c:pt idx="39">
                  <c:v>2.4004449388209122E-2</c:v>
                </c:pt>
                <c:pt idx="40">
                  <c:v>1.5406006674082314E-2</c:v>
                </c:pt>
                <c:pt idx="41">
                  <c:v>1.2191323692992214E-2</c:v>
                </c:pt>
                <c:pt idx="42">
                  <c:v>8.4983314794215802E-3</c:v>
                </c:pt>
                <c:pt idx="43">
                  <c:v>6.6295884315906561E-3</c:v>
                </c:pt>
                <c:pt idx="44">
                  <c:v>1.2903225806451613E-3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D-A6EC-47CA-ACDF-7AB20129A8DF}"/>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'HeadCountShift-Prov-21_30'!$Z$5:$Z$49</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A6EC-47CA-ACDF-7AB20129A8D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'HeadCountShift-Prov-21_30'!$AA$5:$AA$49</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A6EC-47CA-ACDF-7AB20129A8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'HeadCountShift-Prov-21_30'!$AB$5:$AB$49</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A6EC-47CA-ACDF-7AB20129A8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'HeadCountShift-Prov-21_30'!$AD$5:$AD$49</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A6EC-47CA-ACDF-7AB20129A8D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'HeadCountShift-Prov-21_30'!$AE$2</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'HeadCountShift-Prov-21_30'!$AE$5:$AE$49</c15:sqref>
                        </c15:formulaRef>
                      </c:ext>
                    </c:extLst>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numRef>
                </c:val>
                <c:smooth val="1"/>
                <c:extLst xmlns:c15="http://schemas.microsoft.com/office/drawing/2012/chart">
                  <c:ext xmlns:c16="http://schemas.microsoft.com/office/drawing/2014/chart" uri="{C3380CC4-5D6E-409C-BE32-E72D297353CC}">
                    <c16:uniqueId val="{00000005-A6EC-47CA-ACDF-7AB20129A8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'HeadCountShift-Prov-21_30'!$AF$5:$AF$49</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A6EC-47CA-ACDF-7AB20129A8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'HeadCountShift-Prov-21_30'!$AG$5:$AG$49</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A6EC-47CA-ACDF-7AB20129A8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'HeadCountShift-Prov-21_30'!$AH$5:$AH$49</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A6EC-47CA-ACDF-7AB20129A8DF}"/>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'HeadCountShift-Prov-21_30'!$AI$5:$AI$49</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A6EC-47CA-ACDF-7AB20129A8DF}"/>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'HeadCountShift-Prov-21_30'!$AJ$5:$AJ$49</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A6EC-47CA-ACDF-7AB20129A8DF}"/>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'HeadCountShift-Prov-21_30'!$AK$5:$AK$49</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A6EC-47CA-ACDF-7AB20129A8DF}"/>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'HeadCountShift-Prov-21_30'!$AL$5:$AL$49</c15:sqref>
                        </c15:formulaRef>
                      </c:ext>
                    </c:extLst>
                    <c:numCache>
                      <c:formatCode>0.0%</c:formatCode>
                      <c:ptCount val="45"/>
                      <c:pt idx="0">
                        <c:v>1.5630698692231543E-4</c:v>
                      </c:pt>
                      <c:pt idx="1">
                        <c:v>1.185327984160892E-3</c:v>
                      </c:pt>
                      <c:pt idx="2">
                        <c:v>1.0485593706038659E-2</c:v>
                      </c:pt>
                      <c:pt idx="3">
                        <c:v>1.9629552440994111E-2</c:v>
                      </c:pt>
                      <c:pt idx="4">
                        <c:v>2.7340697129161675E-2</c:v>
                      </c:pt>
                      <c:pt idx="5">
                        <c:v>3.3241285885479081E-2</c:v>
                      </c:pt>
                      <c:pt idx="6">
                        <c:v>3.226436721721461E-2</c:v>
                      </c:pt>
                      <c:pt idx="7">
                        <c:v>3.1026936904079611E-2</c:v>
                      </c:pt>
                      <c:pt idx="8">
                        <c:v>2.9489918199343511E-2</c:v>
                      </c:pt>
                      <c:pt idx="9">
                        <c:v>2.805710415255562E-2</c:v>
                      </c:pt>
                      <c:pt idx="10">
                        <c:v>2.7119262231021728E-2</c:v>
                      </c:pt>
                      <c:pt idx="11">
                        <c:v>2.6585213359037151E-2</c:v>
                      </c:pt>
                      <c:pt idx="12">
                        <c:v>2.5986036575834939E-2</c:v>
                      </c:pt>
                      <c:pt idx="13">
                        <c:v>2.6402855207627782E-2</c:v>
                      </c:pt>
                      <c:pt idx="14">
                        <c:v>2.6363778460897203E-2</c:v>
                      </c:pt>
                      <c:pt idx="15">
                        <c:v>2.8070129734799144E-2</c:v>
                      </c:pt>
                      <c:pt idx="16">
                        <c:v>2.8096180899286199E-2</c:v>
                      </c:pt>
                      <c:pt idx="17">
                        <c:v>2.6819673839420622E-2</c:v>
                      </c:pt>
                      <c:pt idx="18">
                        <c:v>2.5087271401031626E-2</c:v>
                      </c:pt>
                      <c:pt idx="19">
                        <c:v>2.3823789923409576E-2</c:v>
                      </c:pt>
                      <c:pt idx="20">
                        <c:v>2.1453133955087793E-2</c:v>
                      </c:pt>
                      <c:pt idx="21">
                        <c:v>2.0684624602719741E-2</c:v>
                      </c:pt>
                      <c:pt idx="22">
                        <c:v>2.0059396655030481E-2</c:v>
                      </c:pt>
                      <c:pt idx="23">
                        <c:v>1.9629552440994111E-2</c:v>
                      </c:pt>
                      <c:pt idx="24">
                        <c:v>1.9746782681185848E-2</c:v>
                      </c:pt>
                      <c:pt idx="25">
                        <c:v>1.904340124003543E-2</c:v>
                      </c:pt>
                      <c:pt idx="26">
                        <c:v>1.8887094253113114E-2</c:v>
                      </c:pt>
                      <c:pt idx="27">
                        <c:v>1.7597561611004012E-2</c:v>
                      </c:pt>
                      <c:pt idx="28">
                        <c:v>1.7376126712864065E-2</c:v>
                      </c:pt>
                      <c:pt idx="29">
                        <c:v>1.6907205752097119E-2</c:v>
                      </c:pt>
                      <c:pt idx="30">
                        <c:v>1.781899650914396E-2</c:v>
                      </c:pt>
                      <c:pt idx="31">
                        <c:v>1.7506382535299327E-2</c:v>
                      </c:pt>
                      <c:pt idx="32">
                        <c:v>1.9994268743812847E-2</c:v>
                      </c:pt>
                      <c:pt idx="33">
                        <c:v>2.3406971291616736E-2</c:v>
                      </c:pt>
                      <c:pt idx="34">
                        <c:v>2.5907883082373781E-2</c:v>
                      </c:pt>
                      <c:pt idx="35">
                        <c:v>2.9919762413379878E-2</c:v>
                      </c:pt>
                      <c:pt idx="36">
                        <c:v>3.1834523003178239E-2</c:v>
                      </c:pt>
                      <c:pt idx="37">
                        <c:v>3.3540874277080183E-2</c:v>
                      </c:pt>
                      <c:pt idx="38">
                        <c:v>3.1222320637732507E-2</c:v>
                      </c:pt>
                      <c:pt idx="39">
                        <c:v>2.8708383264731935E-2</c:v>
                      </c:pt>
                      <c:pt idx="40">
                        <c:v>2.0775803678424427E-2</c:v>
                      </c:pt>
                      <c:pt idx="41">
                        <c:v>1.8561454697024957E-2</c:v>
                      </c:pt>
                      <c:pt idx="42">
                        <c:v>1.5800031261397385E-2</c:v>
                      </c:pt>
                      <c:pt idx="43">
                        <c:v>1.2686917105194602E-2</c:v>
                      </c:pt>
                      <c:pt idx="44">
                        <c:v>3.6992653571614651E-3</c:v>
                      </c:pt>
                    </c:numCache>
                  </c:numRef>
                </c:val>
                <c:smooth val="1"/>
                <c:extLst xmlns:c15="http://schemas.microsoft.com/office/drawing/2012/chart">
                  <c:ext xmlns:c16="http://schemas.microsoft.com/office/drawing/2014/chart" uri="{C3380CC4-5D6E-409C-BE32-E72D297353CC}">
                    <c16:uniqueId val="{0000000C-A6EC-47CA-ACDF-7AB20129A8DF}"/>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'HeadCountShift-Prov-21_30'!$AN$5:$AN$49</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A6EC-47CA-ACDF-7AB20129A8DF}"/>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'HeadCountShift-Prov-21_30'!$AO$2</c15:sqref>
                        </c15:formulaRef>
                      </c:ext>
                    </c:extLst>
                    <c:strCache>
                      <c:ptCount val="1"/>
                      <c:pt idx="0">
                        <c:v>MP '30</c:v>
                      </c:pt>
                    </c:strCache>
                  </c:strRef>
                </c:tx>
                <c:spPr>
                  <a:ln w="254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'HeadCountShift-Prov-21_30'!$AO$5:$AO$49</c15:sqref>
                        </c15:formulaRef>
                      </c:ext>
                    </c:extLst>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numRef>
                </c:val>
                <c:smooth val="1"/>
                <c:extLst xmlns:c15="http://schemas.microsoft.com/office/drawing/2012/chart">
                  <c:ext xmlns:c16="http://schemas.microsoft.com/office/drawing/2014/chart" uri="{C3380CC4-5D6E-409C-BE32-E72D297353CC}">
                    <c16:uniqueId val="{0000000F-A6EC-47CA-ACDF-7AB20129A8DF}"/>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'HeadCountShift-Prov-21_30'!$AP$5:$AP$49</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A6EC-47CA-ACDF-7AB20129A8DF}"/>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'HeadCountShift-Prov-21_30'!$AQ$5:$AQ$49</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A6EC-47CA-ACDF-7AB20129A8DF}"/>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'HeadCountShift-Prov-21_30'!$AR$5:$AR$49</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A6EC-47CA-ACDF-7AB20129A8DF}"/>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'HeadCountShift-Prov-21_30'!$Y$5:$Y$49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'HeadCountShift-Prov-21_30'!$AS$5:$AS$49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1"/>
                <c:extLst xmlns:c15="http://schemas.microsoft.com/office/drawing/2012/chart">
                  <c:ext xmlns:c16="http://schemas.microsoft.com/office/drawing/2014/chart" uri="{C3380CC4-5D6E-409C-BE32-E72D297353CC}">
                    <c16:uniqueId val="{00000013-A6EC-47CA-ACDF-7AB20129A8DF}"/>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 of educators at this age</a:t>
                </a:r>
              </a:p>
            </c:rich>
          </c:tx>
          <c:layout>
            <c:manualLayout>
              <c:xMode val="edge"/>
              <c:yMode val="edge"/>
              <c:x val="2.1070910921426336E-2"/>
              <c:y val="8.7112132218673435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17555356896877519"/>
          <c:y val="0.85617213040369888"/>
          <c:w val="0.70284862962581551"/>
          <c:h val="0.138703395059678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6414649845359"/>
          <c:y val="4.8488877041661334E-2"/>
          <c:w val="0.83951553625723052"/>
          <c:h val="0.63557574080811907"/>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EB-4943-8810-636D4054B48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EB-4943-8810-636D4054B48D}"/>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1.5479679614013184E-2</c:v>
                </c:pt>
                <c:pt idx="1">
                  <c:v>1.1694854264123786E-2</c:v>
                </c:pt>
                <c:pt idx="2">
                  <c:v>1.8999279447293689E-2</c:v>
                </c:pt>
                <c:pt idx="3">
                  <c:v>7.4972049893679985E-3</c:v>
                </c:pt>
                <c:pt idx="4">
                  <c:v>9.4082106058153963E-3</c:v>
                </c:pt>
                <c:pt idx="5">
                  <c:v>1.0528710232996457E-2</c:v>
                </c:pt>
                <c:pt idx="6">
                  <c:v>6.9941623526820138E-3</c:v>
                </c:pt>
                <c:pt idx="7">
                  <c:v>6.0676168234498114E-3</c:v>
                </c:pt>
                <c:pt idx="8">
                  <c:v>9.1693460210234591E-3</c:v>
                </c:pt>
                <c:pt idx="9">
                  <c:v>7.497219132369299E-3</c:v>
                </c:pt>
                <c:pt idx="10">
                  <c:v>8.0867630700778639E-3</c:v>
                </c:pt>
                <c:pt idx="11">
                  <c:v>8.6540600667408228E-3</c:v>
                </c:pt>
                <c:pt idx="12">
                  <c:v>9.2102335928809786E-3</c:v>
                </c:pt>
                <c:pt idx="13">
                  <c:v>9.9666295884315911E-3</c:v>
                </c:pt>
                <c:pt idx="14">
                  <c:v>1.0878754171301446E-2</c:v>
                </c:pt>
                <c:pt idx="15">
                  <c:v>1.1768631813125695E-2</c:v>
                </c:pt>
                <c:pt idx="16">
                  <c:v>1.268075639599555E-2</c:v>
                </c:pt>
                <c:pt idx="17">
                  <c:v>1.3526140155728587E-2</c:v>
                </c:pt>
                <c:pt idx="18">
                  <c:v>1.4260289210233593E-2</c:v>
                </c:pt>
                <c:pt idx="19">
                  <c:v>1.4905450500556174E-2</c:v>
                </c:pt>
                <c:pt idx="20">
                  <c:v>1.5561735261401557E-2</c:v>
                </c:pt>
                <c:pt idx="21">
                  <c:v>1.6151279199110122E-2</c:v>
                </c:pt>
                <c:pt idx="22">
                  <c:v>1.6662958843159065E-2</c:v>
                </c:pt>
              </c:numCache>
            </c:numRef>
          </c:val>
          <c:extLst>
            <c:ext xmlns:c16="http://schemas.microsoft.com/office/drawing/2014/chart" uri="{C3380CC4-5D6E-409C-BE32-E72D297353CC}">
              <c16:uniqueId val="{00000000-A33D-4A8D-946D-1CB3361707CE}"/>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EB-4943-8810-636D4054B48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EB-4943-8810-636D4054B48D}"/>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3.3022611124630993E-2</c:v>
                </c:pt>
                <c:pt idx="1">
                  <c:v>3.6566263785111019E-2</c:v>
                </c:pt>
                <c:pt idx="2">
                  <c:v>5.6955452888568646E-2</c:v>
                </c:pt>
                <c:pt idx="3">
                  <c:v>3.3978560624328649E-2</c:v>
                </c:pt>
                <c:pt idx="4">
                  <c:v>3.197928467389545E-2</c:v>
                </c:pt>
                <c:pt idx="5">
                  <c:v>3.1423650602801154E-2</c:v>
                </c:pt>
                <c:pt idx="6">
                  <c:v>2.5454345192201785E-2</c:v>
                </c:pt>
                <c:pt idx="7">
                  <c:v>1.9621537857127266E-2</c:v>
                </c:pt>
                <c:pt idx="8">
                  <c:v>2.2419971203706712E-2</c:v>
                </c:pt>
                <c:pt idx="9">
                  <c:v>2.853170189098999E-2</c:v>
                </c:pt>
                <c:pt idx="10">
                  <c:v>2.8209121245828698E-2</c:v>
                </c:pt>
                <c:pt idx="11">
                  <c:v>2.799777530589544E-2</c:v>
                </c:pt>
                <c:pt idx="12">
                  <c:v>2.7519466073414905E-2</c:v>
                </c:pt>
                <c:pt idx="13">
                  <c:v>2.696329254727475E-2</c:v>
                </c:pt>
                <c:pt idx="14">
                  <c:v>2.6262513904338154E-2</c:v>
                </c:pt>
                <c:pt idx="15">
                  <c:v>2.5739710789766408E-2</c:v>
                </c:pt>
                <c:pt idx="16">
                  <c:v>2.5139043381535039E-2</c:v>
                </c:pt>
                <c:pt idx="17">
                  <c:v>2.4816462736373748E-2</c:v>
                </c:pt>
                <c:pt idx="18">
                  <c:v>2.4627363737486096E-2</c:v>
                </c:pt>
                <c:pt idx="19">
                  <c:v>2.4538375973303671E-2</c:v>
                </c:pt>
                <c:pt idx="20">
                  <c:v>2.460511679644049E-2</c:v>
                </c:pt>
                <c:pt idx="21">
                  <c:v>2.4760845383759732E-2</c:v>
                </c:pt>
                <c:pt idx="22">
                  <c:v>2.5127919911012236E-2</c:v>
                </c:pt>
              </c:numCache>
            </c:numRef>
          </c:val>
          <c:extLst>
            <c:ext xmlns:c16="http://schemas.microsoft.com/office/drawing/2014/chart" uri="{C3380CC4-5D6E-409C-BE32-E72D297353CC}">
              <c16:uniqueId val="{00000001-A33D-4A8D-946D-1CB3361707CE}"/>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dLbls>
            <c:dLbl>
              <c:idx val="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6="http://schemas.microsoft.com/office/drawing/2014/chart" uri="{C3380CC4-5D6E-409C-BE32-E72D297353CC}">
                  <c16:uniqueId val="{00000001-21EB-4943-8810-636D4054B48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EB-4943-8810-636D4054B48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EB-4943-8810-636D4054B48D}"/>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1.221021891631662E-2</c:v>
                </c:pt>
                <c:pt idx="1">
                  <c:v>1.2901382215354655E-2</c:v>
                </c:pt>
                <c:pt idx="2">
                  <c:v>1.9232399440512016E-2</c:v>
                </c:pt>
                <c:pt idx="3">
                  <c:v>1.8151127868996208E-2</c:v>
                </c:pt>
                <c:pt idx="4">
                  <c:v>1.761881642121163E-2</c:v>
                </c:pt>
                <c:pt idx="5">
                  <c:v>1.8728539087295139E-2</c:v>
                </c:pt>
                <c:pt idx="6">
                  <c:v>2.1819583654587509E-2</c:v>
                </c:pt>
                <c:pt idx="7">
                  <c:v>2.1171181002684593E-2</c:v>
                </c:pt>
                <c:pt idx="8">
                  <c:v>2.6566204410379657E-2</c:v>
                </c:pt>
                <c:pt idx="9">
                  <c:v>2.604004449388209E-2</c:v>
                </c:pt>
                <c:pt idx="10">
                  <c:v>2.8275862068965516E-2</c:v>
                </c:pt>
                <c:pt idx="11">
                  <c:v>3.0066740823136817E-2</c:v>
                </c:pt>
                <c:pt idx="12">
                  <c:v>3.2157953281423804E-2</c:v>
                </c:pt>
                <c:pt idx="13">
                  <c:v>3.3492769744160177E-2</c:v>
                </c:pt>
                <c:pt idx="14">
                  <c:v>3.4571746384872079E-2</c:v>
                </c:pt>
                <c:pt idx="15">
                  <c:v>3.5773081201334815E-2</c:v>
                </c:pt>
                <c:pt idx="16">
                  <c:v>3.7208008898776415E-2</c:v>
                </c:pt>
                <c:pt idx="17">
                  <c:v>3.7619577308120135E-2</c:v>
                </c:pt>
                <c:pt idx="18">
                  <c:v>3.753058954393771E-2</c:v>
                </c:pt>
                <c:pt idx="19">
                  <c:v>3.7252502780867627E-2</c:v>
                </c:pt>
                <c:pt idx="20">
                  <c:v>3.7018909899888763E-2</c:v>
                </c:pt>
                <c:pt idx="21">
                  <c:v>3.5372636262513905E-2</c:v>
                </c:pt>
                <c:pt idx="22">
                  <c:v>3.3604004449388207E-2</c:v>
                </c:pt>
              </c:numCache>
            </c:numRef>
          </c:val>
          <c:extLst>
            <c:ext xmlns:c16="http://schemas.microsoft.com/office/drawing/2014/chart" uri="{C3380CC4-5D6E-409C-BE32-E72D297353CC}">
              <c16:uniqueId val="{00000002-A33D-4A8D-946D-1CB3361707CE}"/>
            </c:ext>
          </c:extLst>
        </c:ser>
        <c:dLbls>
          <c:showLegendKey val="0"/>
          <c:showVal val="0"/>
          <c:showCatName val="0"/>
          <c:showSerName val="0"/>
          <c:showPercent val="0"/>
          <c:showBubbleSize val="0"/>
        </c:dLbls>
        <c:gapWidth val="5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2668183887476"/>
          <c:y val="5.2418512924237153E-2"/>
          <c:w val="0.86899093810888717"/>
          <c:h val="0.79593194812751966"/>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sysDash"/>
              <a:round/>
            </a:ln>
            <a:effectLst/>
          </c:spPr>
          <c:marker>
            <c:symbol val="none"/>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2341</c:v>
                </c:pt>
                <c:pt idx="10" formatCode="#\ ###\ ###\ ##0">
                  <c:v>2542</c:v>
                </c:pt>
                <c:pt idx="11" formatCode="#\ ###\ ###\ ##0">
                  <c:v>2703</c:v>
                </c:pt>
                <c:pt idx="12" formatCode="#\ ###\ ###\ ##0">
                  <c:v>2891</c:v>
                </c:pt>
                <c:pt idx="13" formatCode="#\ ###\ ###\ ##0">
                  <c:v>3011</c:v>
                </c:pt>
                <c:pt idx="14" formatCode="#\ ###\ ###\ ##0">
                  <c:v>3108</c:v>
                </c:pt>
                <c:pt idx="15" formatCode="#\ ###\ ###\ ##0">
                  <c:v>3216</c:v>
                </c:pt>
                <c:pt idx="16" formatCode="#\ ###\ ###\ ##0">
                  <c:v>3345</c:v>
                </c:pt>
                <c:pt idx="17" formatCode="#\ ###\ ###\ ##0">
                  <c:v>3382</c:v>
                </c:pt>
                <c:pt idx="18" formatCode="#\ ###\ ###\ ##0">
                  <c:v>3374</c:v>
                </c:pt>
                <c:pt idx="19" formatCode="#\ ###\ ###\ ##0">
                  <c:v>3349</c:v>
                </c:pt>
                <c:pt idx="20" formatCode="#\ ###\ ###\ ##0">
                  <c:v>3328</c:v>
                </c:pt>
                <c:pt idx="21" formatCode="#\ ###\ ###\ ##0">
                  <c:v>3180</c:v>
                </c:pt>
                <c:pt idx="22" formatCode="#\ ###\ ###\ ##0">
                  <c:v>3021</c:v>
                </c:pt>
              </c:numCache>
            </c:numRef>
          </c:val>
          <c:smooth val="1"/>
          <c:extLst>
            <c:ext xmlns:c16="http://schemas.microsoft.com/office/drawing/2014/chart" uri="{C3380CC4-5D6E-409C-BE32-E72D297353CC}">
              <c16:uniqueId val="{00000000-0158-4797-865B-20AE44F126FD}"/>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1154</c:v>
                </c:pt>
                <c:pt idx="1">
                  <c:v>1219</c:v>
                </c:pt>
                <c:pt idx="2">
                  <c:v>1815</c:v>
                </c:pt>
                <c:pt idx="3">
                  <c:v>1656</c:v>
                </c:pt>
                <c:pt idx="4">
                  <c:v>1633</c:v>
                </c:pt>
                <c:pt idx="5">
                  <c:v>1729</c:v>
                </c:pt>
                <c:pt idx="6">
                  <c:v>1981</c:v>
                </c:pt>
                <c:pt idx="7">
                  <c:v>1940</c:v>
                </c:pt>
                <c:pt idx="8">
                  <c:v>2454</c:v>
                </c:pt>
              </c:numCache>
            </c:numRef>
          </c:val>
          <c:smooth val="1"/>
          <c:extLst>
            <c:ext xmlns:c16="http://schemas.microsoft.com/office/drawing/2014/chart" uri="{C3380CC4-5D6E-409C-BE32-E72D297353CC}">
              <c16:uniqueId val="{00000001-0158-4797-865B-20AE44F126FD}"/>
            </c:ext>
          </c:extLst>
        </c:ser>
        <c:dLbls>
          <c:showLegendKey val="0"/>
          <c:showVal val="0"/>
          <c:showCatName val="0"/>
          <c:showSerName val="0"/>
          <c:showPercent val="0"/>
          <c:showBubbleSize val="0"/>
        </c:dLbls>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Leavers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674</c:v>
                      </c:pt>
                      <c:pt idx="10" formatCode="#\ ###\ ###\ ##0">
                        <c:v>727</c:v>
                      </c:pt>
                      <c:pt idx="11" formatCode="#\ ###\ ###\ ##0">
                        <c:v>778</c:v>
                      </c:pt>
                      <c:pt idx="12" formatCode="#\ ###\ ###\ ##0">
                        <c:v>828</c:v>
                      </c:pt>
                      <c:pt idx="13" formatCode="#\ ###\ ###\ ##0">
                        <c:v>896</c:v>
                      </c:pt>
                      <c:pt idx="14" formatCode="#\ ###\ ###\ ##0">
                        <c:v>978</c:v>
                      </c:pt>
                      <c:pt idx="15" formatCode="#\ ###\ ###\ ##0">
                        <c:v>1058</c:v>
                      </c:pt>
                      <c:pt idx="16" formatCode="#\ ###\ ###\ ##0">
                        <c:v>1140</c:v>
                      </c:pt>
                      <c:pt idx="17" formatCode="#\ ###\ ###\ ##0">
                        <c:v>1216</c:v>
                      </c:pt>
                      <c:pt idx="18" formatCode="#\ ###\ ###\ ##0">
                        <c:v>1282</c:v>
                      </c:pt>
                      <c:pt idx="19" formatCode="#\ ###\ ###\ ##0">
                        <c:v>1340</c:v>
                      </c:pt>
                      <c:pt idx="20" formatCode="#\ ###\ ###\ ##0">
                        <c:v>1399</c:v>
                      </c:pt>
                      <c:pt idx="21" formatCode="#\ ###\ ###\ ##0">
                        <c:v>1452</c:v>
                      </c:pt>
                      <c:pt idx="22" formatCode="#\ ###\ ###\ ##0">
                        <c:v>1498</c:v>
                      </c:pt>
                    </c:numCache>
                  </c:numRef>
                </c:val>
                <c:smooth val="1"/>
                <c:extLst>
                  <c:ext xmlns:c16="http://schemas.microsoft.com/office/drawing/2014/chart" uri="{C3380CC4-5D6E-409C-BE32-E72D297353CC}">
                    <c16:uniqueId val="{00000002-0158-4797-865B-20AE44F126FD}"/>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Leavers aged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2565</c:v>
                      </c:pt>
                      <c:pt idx="10" formatCode="#\ ###\ ###\ ##0">
                        <c:v>2536</c:v>
                      </c:pt>
                      <c:pt idx="11" formatCode="#\ ###\ ###\ ##0">
                        <c:v>2517</c:v>
                      </c:pt>
                      <c:pt idx="12" formatCode="#\ ###\ ###\ ##0">
                        <c:v>2474</c:v>
                      </c:pt>
                      <c:pt idx="13" formatCode="#\ ###\ ###\ ##0">
                        <c:v>2424</c:v>
                      </c:pt>
                      <c:pt idx="14" formatCode="#\ ###\ ###\ ##0">
                        <c:v>2361</c:v>
                      </c:pt>
                      <c:pt idx="15" formatCode="#\ ###\ ###\ ##0">
                        <c:v>2314</c:v>
                      </c:pt>
                      <c:pt idx="16" formatCode="#\ ###\ ###\ ##0">
                        <c:v>2260</c:v>
                      </c:pt>
                      <c:pt idx="17" formatCode="#\ ###\ ###\ ##0">
                        <c:v>2231</c:v>
                      </c:pt>
                      <c:pt idx="18" formatCode="#\ ###\ ###\ ##0">
                        <c:v>2214</c:v>
                      </c:pt>
                      <c:pt idx="19" formatCode="#\ ###\ ###\ ##0">
                        <c:v>2206</c:v>
                      </c:pt>
                      <c:pt idx="20" formatCode="#\ ###\ ###\ ##0">
                        <c:v>2212</c:v>
                      </c:pt>
                      <c:pt idx="21" formatCode="#\ ###\ ###\ ##0">
                        <c:v>2226</c:v>
                      </c:pt>
                      <c:pt idx="22" formatCode="#\ ###\ ###\ ##0">
                        <c:v>2259</c:v>
                      </c:pt>
                    </c:numCache>
                  </c:numRef>
                </c:val>
                <c:smooth val="1"/>
                <c:extLst xmlns:c15="http://schemas.microsoft.com/office/drawing/2012/chart">
                  <c:ext xmlns:c16="http://schemas.microsoft.com/office/drawing/2014/chart" uri="{C3380CC4-5D6E-409C-BE32-E72D297353CC}">
                    <c16:uniqueId val="{00000003-0158-4797-865B-20AE44F126FD}"/>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1463</c:v>
                      </c:pt>
                      <c:pt idx="1">
                        <c:v>1105</c:v>
                      </c:pt>
                      <c:pt idx="2">
                        <c:v>1793</c:v>
                      </c:pt>
                      <c:pt idx="3">
                        <c:v>684</c:v>
                      </c:pt>
                      <c:pt idx="4">
                        <c:v>872</c:v>
                      </c:pt>
                      <c:pt idx="5">
                        <c:v>972</c:v>
                      </c:pt>
                      <c:pt idx="6">
                        <c:v>635</c:v>
                      </c:pt>
                      <c:pt idx="7">
                        <c:v>556</c:v>
                      </c:pt>
                      <c:pt idx="8">
                        <c:v>847</c:v>
                      </c:pt>
                    </c:numCache>
                  </c:numRef>
                </c:val>
                <c:smooth val="0"/>
                <c:extLst xmlns:c15="http://schemas.microsoft.com/office/drawing/2012/chart">
                  <c:ext xmlns:c16="http://schemas.microsoft.com/office/drawing/2014/chart" uri="{C3380CC4-5D6E-409C-BE32-E72D297353CC}">
                    <c16:uniqueId val="{00000004-0158-4797-865B-20AE44F126FD}"/>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3121</c:v>
                      </c:pt>
                      <c:pt idx="1">
                        <c:v>3455</c:v>
                      </c:pt>
                      <c:pt idx="2">
                        <c:v>5375</c:v>
                      </c:pt>
                      <c:pt idx="3">
                        <c:v>3100</c:v>
                      </c:pt>
                      <c:pt idx="4">
                        <c:v>2964</c:v>
                      </c:pt>
                      <c:pt idx="5">
                        <c:v>2901</c:v>
                      </c:pt>
                      <c:pt idx="6">
                        <c:v>2311</c:v>
                      </c:pt>
                      <c:pt idx="7">
                        <c:v>1798</c:v>
                      </c:pt>
                      <c:pt idx="8">
                        <c:v>2071</c:v>
                      </c:pt>
                    </c:numCache>
                  </c:numRef>
                </c:val>
                <c:smooth val="0"/>
                <c:extLst xmlns:c15="http://schemas.microsoft.com/office/drawing/2012/chart">
                  <c:ext xmlns:c16="http://schemas.microsoft.com/office/drawing/2014/chart" uri="{C3380CC4-5D6E-409C-BE32-E72D297353CC}">
                    <c16:uniqueId val="{00000005-0158-4797-865B-20AE44F126FD}"/>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Cumulative percentage of estimated leavers aged 56-65 as a percentage of total educators in 2022</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Headcount!$F$155</c:f>
              <c:strCache>
                <c:ptCount val="1"/>
                <c:pt idx="0">
                  <c:v>KN</c:v>
                </c:pt>
              </c:strCache>
              <c:extLst xmlns:c15="http://schemas.microsoft.com/office/drawing/2012/chart"/>
            </c:strRef>
          </c:tx>
          <c:spPr>
            <a:ln w="38100" cap="rnd">
              <a:solidFill>
                <a:srgbClr val="00B0F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Headcount!$F$156:$F$169</c:f>
              <c:numCache>
                <c:formatCode>0%</c:formatCode>
                <c:ptCount val="14"/>
                <c:pt idx="0">
                  <c:v>2.604004449388209E-2</c:v>
                </c:pt>
                <c:pt idx="1">
                  <c:v>5.4315906562847606E-2</c:v>
                </c:pt>
                <c:pt idx="2">
                  <c:v>8.4382647385984416E-2</c:v>
                </c:pt>
                <c:pt idx="3">
                  <c:v>0.11654060066740822</c:v>
                </c:pt>
                <c:pt idx="4">
                  <c:v>0.15003337041156839</c:v>
                </c:pt>
                <c:pt idx="5">
                  <c:v>0.18460511679644048</c:v>
                </c:pt>
                <c:pt idx="6">
                  <c:v>0.2203781979977753</c:v>
                </c:pt>
                <c:pt idx="7">
                  <c:v>0.25758620689655171</c:v>
                </c:pt>
                <c:pt idx="8">
                  <c:v>0.29520578420467186</c:v>
                </c:pt>
                <c:pt idx="9">
                  <c:v>0.33273637374860959</c:v>
                </c:pt>
                <c:pt idx="10">
                  <c:v>0.36998887652947721</c:v>
                </c:pt>
                <c:pt idx="11">
                  <c:v>0.40700778642936597</c:v>
                </c:pt>
                <c:pt idx="12">
                  <c:v>0.44238042269187988</c:v>
                </c:pt>
                <c:pt idx="13">
                  <c:v>0.4759844271412681</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5A00-4D06-B341-37A219109B62}"/>
            </c:ext>
          </c:extLst>
        </c:ser>
        <c:ser>
          <c:idx val="9"/>
          <c:order val="9"/>
          <c:tx>
            <c:strRef>
              <c:f>Headcount!$L$155</c:f>
              <c:strCache>
                <c:ptCount val="1"/>
                <c:pt idx="0">
                  <c:v>SA</c:v>
                </c:pt>
              </c:strCache>
            </c:strRef>
          </c:tx>
          <c:spPr>
            <a:ln w="38100" cap="rnd">
              <a:solidFill>
                <a:schemeClr val="bg1">
                  <a:lumMod val="50000"/>
                </a:schemeClr>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Headcount!$L$156:$L$169</c:f>
              <c:numCache>
                <c:formatCode>0%</c:formatCode>
                <c:ptCount val="14"/>
                <c:pt idx="0">
                  <c:v>3.1152033268299663E-2</c:v>
                </c:pt>
                <c:pt idx="1">
                  <c:v>6.460285473977076E-2</c:v>
                </c:pt>
                <c:pt idx="2">
                  <c:v>0.10008854774301915</c:v>
                </c:pt>
                <c:pt idx="3">
                  <c:v>0.13772503829258245</c:v>
                </c:pt>
                <c:pt idx="4">
                  <c:v>0.17675017450564953</c:v>
                </c:pt>
                <c:pt idx="5">
                  <c:v>0.217223152644963</c:v>
                </c:pt>
                <c:pt idx="6">
                  <c:v>0.25897378345513783</c:v>
                </c:pt>
                <c:pt idx="7">
                  <c:v>0.30151123125759988</c:v>
                </c:pt>
                <c:pt idx="8">
                  <c:v>0.34389328887036258</c:v>
                </c:pt>
                <c:pt idx="9">
                  <c:v>0.38536520394345763</c:v>
                </c:pt>
                <c:pt idx="10">
                  <c:v>0.42535227942609216</c:v>
                </c:pt>
                <c:pt idx="11">
                  <c:v>0.46367692653003834</c:v>
                </c:pt>
                <c:pt idx="12">
                  <c:v>0.49894803308084479</c:v>
                </c:pt>
                <c:pt idx="13">
                  <c:v>0.53156764036297166</c:v>
                </c:pt>
              </c:numCache>
            </c:numRef>
          </c:val>
          <c:smooth val="0"/>
          <c:extLst>
            <c:ext xmlns:c16="http://schemas.microsoft.com/office/drawing/2014/chart" uri="{C3380CC4-5D6E-409C-BE32-E72D297353CC}">
              <c16:uniqueId val="{00000009-5A00-4D06-B341-37A219109B62}"/>
            </c:ext>
          </c:extLst>
        </c:ser>
        <c:dLbls>
          <c:showLegendKey val="0"/>
          <c:showVal val="0"/>
          <c:showCatName val="0"/>
          <c:showSerName val="0"/>
          <c:showPercent val="0"/>
          <c:showBubbleSize val="0"/>
        </c:dLbls>
        <c:smooth val="0"/>
        <c:axId val="1350578991"/>
        <c:axId val="1350603951"/>
        <c:extLst>
          <c:ext xmlns:c15="http://schemas.microsoft.com/office/drawing/2012/chart" uri="{02D57815-91ED-43cb-92C2-25804820EDAC}">
            <c15:filteredLineSeries>
              <c15:ser>
                <c:idx val="0"/>
                <c:order val="0"/>
                <c:tx>
                  <c:strRef>
                    <c:extLst>
                      <c:ext uri="{02D57815-91ED-43cb-92C2-25804820EDAC}">
                        <c15:formulaRef>
                          <c15:sqref>Headcount!$C$155</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Headcount!$C$156:$C$169</c15:sqref>
                        </c15:formulaRef>
                      </c:ext>
                    </c:extLst>
                    <c:numCache>
                      <c:formatCode>0%</c:formatCode>
                      <c:ptCount val="14"/>
                      <c:pt idx="0">
                        <c:v>3.2145911575502922E-2</c:v>
                      </c:pt>
                      <c:pt idx="1">
                        <c:v>6.6987691964451729E-2</c:v>
                      </c:pt>
                      <c:pt idx="2">
                        <c:v>0.10439519577585246</c:v>
                      </c:pt>
                      <c:pt idx="3">
                        <c:v>0.14500055776596141</c:v>
                      </c:pt>
                      <c:pt idx="4">
                        <c:v>0.18817164317852231</c:v>
                      </c:pt>
                      <c:pt idx="5">
                        <c:v>0.23409437400066935</c:v>
                      </c:pt>
                      <c:pt idx="6">
                        <c:v>0.28258282824526831</c:v>
                      </c:pt>
                      <c:pt idx="7">
                        <c:v>0.33306064775220323</c:v>
                      </c:pt>
                      <c:pt idx="8">
                        <c:v>0.3831480310861563</c:v>
                      </c:pt>
                      <c:pt idx="9">
                        <c:v>0.43204551370245048</c:v>
                      </c:pt>
                      <c:pt idx="10">
                        <c:v>0.47828431190272563</c:v>
                      </c:pt>
                      <c:pt idx="11">
                        <c:v>0.52238500725095749</c:v>
                      </c:pt>
                      <c:pt idx="12">
                        <c:v>0.56174469192726728</c:v>
                      </c:pt>
                      <c:pt idx="13">
                        <c:v>0.59747889785446029</c:v>
                      </c:pt>
                    </c:numCache>
                  </c:numRef>
                </c:val>
                <c:smooth val="0"/>
                <c:extLst>
                  <c:ext xmlns:c16="http://schemas.microsoft.com/office/drawing/2014/chart" uri="{C3380CC4-5D6E-409C-BE32-E72D297353CC}">
                    <c16:uniqueId val="{00000000-5A00-4D06-B341-37A219109B6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Headcount!$D$155</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Headcount!$D$156:$D$169</c15:sqref>
                        </c15:formulaRef>
                      </c:ext>
                    </c:extLst>
                    <c:numCache>
                      <c:formatCode>0%</c:formatCode>
                      <c:ptCount val="14"/>
                      <c:pt idx="0">
                        <c:v>3.2400392191817451E-2</c:v>
                      </c:pt>
                      <c:pt idx="1">
                        <c:v>6.765308851056244E-2</c:v>
                      </c:pt>
                      <c:pt idx="2">
                        <c:v>0.10424280238880471</c:v>
                      </c:pt>
                      <c:pt idx="3">
                        <c:v>0.14208039932257777</c:v>
                      </c:pt>
                      <c:pt idx="4">
                        <c:v>0.18022996702023353</c:v>
                      </c:pt>
                      <c:pt idx="5">
                        <c:v>0.2192263125055709</c:v>
                      </c:pt>
                      <c:pt idx="6">
                        <c:v>0.25844549425082447</c:v>
                      </c:pt>
                      <c:pt idx="7">
                        <c:v>0.29775381050004457</c:v>
                      </c:pt>
                      <c:pt idx="8">
                        <c:v>0.33675015598538194</c:v>
                      </c:pt>
                      <c:pt idx="9">
                        <c:v>0.37481058917907123</c:v>
                      </c:pt>
                      <c:pt idx="10">
                        <c:v>0.41113289954541404</c:v>
                      </c:pt>
                      <c:pt idx="11">
                        <c:v>0.44495944380069524</c:v>
                      </c:pt>
                      <c:pt idx="12">
                        <c:v>0.47575541492111595</c:v>
                      </c:pt>
                      <c:pt idx="13">
                        <c:v>0.5041001871824583</c:v>
                      </c:pt>
                    </c:numCache>
                  </c:numRef>
                </c:val>
                <c:smooth val="0"/>
                <c:extLst xmlns:c15="http://schemas.microsoft.com/office/drawing/2012/chart">
                  <c:ext xmlns:c16="http://schemas.microsoft.com/office/drawing/2014/chart" uri="{C3380CC4-5D6E-409C-BE32-E72D297353CC}">
                    <c16:uniqueId val="{00000001-5A00-4D06-B341-37A219109B6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Headcount!$E$155</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Headcount!$E$156:$E$169</c15:sqref>
                        </c15:formulaRef>
                      </c:ext>
                    </c:extLst>
                    <c:numCache>
                      <c:formatCode>0%</c:formatCode>
                      <c:ptCount val="14"/>
                      <c:pt idx="0">
                        <c:v>2.5191476058979836E-2</c:v>
                      </c:pt>
                      <c:pt idx="1">
                        <c:v>5.2831761579742613E-2</c:v>
                      </c:pt>
                      <c:pt idx="2">
                        <c:v>8.2569165841713116E-2</c:v>
                      </c:pt>
                      <c:pt idx="3">
                        <c:v>0.11414317720002083</c:v>
                      </c:pt>
                      <c:pt idx="4">
                        <c:v>0.14716302818735996</c:v>
                      </c:pt>
                      <c:pt idx="5">
                        <c:v>0.18162871880373052</c:v>
                      </c:pt>
                      <c:pt idx="6">
                        <c:v>0.21739696764445371</c:v>
                      </c:pt>
                      <c:pt idx="7">
                        <c:v>0.25410305840671077</c:v>
                      </c:pt>
                      <c:pt idx="8">
                        <c:v>0.2916688375970406</c:v>
                      </c:pt>
                      <c:pt idx="9">
                        <c:v>0.32939092377429274</c:v>
                      </c:pt>
                      <c:pt idx="10">
                        <c:v>0.36668316573750848</c:v>
                      </c:pt>
                      <c:pt idx="11">
                        <c:v>0.40318084718386915</c:v>
                      </c:pt>
                      <c:pt idx="12">
                        <c:v>0.43784192153389262</c:v>
                      </c:pt>
                      <c:pt idx="13">
                        <c:v>0.47077059344552707</c:v>
                      </c:pt>
                    </c:numCache>
                  </c:numRef>
                </c:val>
                <c:smooth val="0"/>
                <c:extLst xmlns:c15="http://schemas.microsoft.com/office/drawing/2012/chart">
                  <c:ext xmlns:c16="http://schemas.microsoft.com/office/drawing/2014/chart" uri="{C3380CC4-5D6E-409C-BE32-E72D297353CC}">
                    <c16:uniqueId val="{00000002-5A00-4D06-B341-37A219109B6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Headcount!$G$155</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Headcount!$G$156:$G$169</c15:sqref>
                        </c15:formulaRef>
                      </c:ext>
                    </c:extLst>
                    <c:numCache>
                      <c:formatCode>0%</c:formatCode>
                      <c:ptCount val="14"/>
                      <c:pt idx="0">
                        <c:v>4.0509674374705047E-2</c:v>
                      </c:pt>
                      <c:pt idx="1">
                        <c:v>8.4945729117508251E-2</c:v>
                      </c:pt>
                      <c:pt idx="2">
                        <c:v>0.13255309108069843</c:v>
                      </c:pt>
                      <c:pt idx="3">
                        <c:v>0.1833128834355828</c:v>
                      </c:pt>
                      <c:pt idx="4">
                        <c:v>0.23524303916941952</c:v>
                      </c:pt>
                      <c:pt idx="5">
                        <c:v>0.2890608777725342</c:v>
                      </c:pt>
                      <c:pt idx="6">
                        <c:v>0.34484190655969793</c:v>
                      </c:pt>
                      <c:pt idx="7">
                        <c:v>0.39994336951392162</c:v>
                      </c:pt>
                      <c:pt idx="8">
                        <c:v>0.45381783860311464</c:v>
                      </c:pt>
                      <c:pt idx="9">
                        <c:v>0.50476639924492683</c:v>
                      </c:pt>
                      <c:pt idx="10">
                        <c:v>0.5530344502123643</c:v>
                      </c:pt>
                      <c:pt idx="11">
                        <c:v>0.59798017932987257</c:v>
                      </c:pt>
                      <c:pt idx="12">
                        <c:v>0.63724398301085416</c:v>
                      </c:pt>
                      <c:pt idx="13">
                        <c:v>0.67216611609249644</c:v>
                      </c:pt>
                    </c:numCache>
                  </c:numRef>
                </c:val>
                <c:smooth val="0"/>
                <c:extLst xmlns:c15="http://schemas.microsoft.com/office/drawing/2012/chart">
                  <c:ext xmlns:c16="http://schemas.microsoft.com/office/drawing/2014/chart" uri="{C3380CC4-5D6E-409C-BE32-E72D297353CC}">
                    <c16:uniqueId val="{00000004-5A00-4D06-B341-37A219109B6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Headcount!$H$155</c15:sqref>
                        </c15:formulaRef>
                      </c:ext>
                    </c:extLst>
                    <c:strCache>
                      <c:ptCount val="1"/>
                      <c:pt idx="0">
                        <c:v>MP</c:v>
                      </c:pt>
                    </c:strCache>
                  </c:strRef>
                </c:tx>
                <c:spPr>
                  <a:ln w="15875"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Headcount!$H$156:$H$169</c15:sqref>
                        </c15:formulaRef>
                      </c:ext>
                    </c:extLst>
                    <c:numCache>
                      <c:formatCode>0%</c:formatCode>
                      <c:ptCount val="14"/>
                      <c:pt idx="0">
                        <c:v>3.2428892748341542E-2</c:v>
                      </c:pt>
                      <c:pt idx="1">
                        <c:v>6.7534094468012423E-2</c:v>
                      </c:pt>
                      <c:pt idx="2">
                        <c:v>0.1060558608319335</c:v>
                      </c:pt>
                      <c:pt idx="3">
                        <c:v>0.14745323577143182</c:v>
                      </c:pt>
                      <c:pt idx="4">
                        <c:v>0.19098596361358655</c:v>
                      </c:pt>
                      <c:pt idx="5">
                        <c:v>0.23645474475414971</c:v>
                      </c:pt>
                      <c:pt idx="6">
                        <c:v>0.28323320900834215</c:v>
                      </c:pt>
                      <c:pt idx="7">
                        <c:v>0.33049568658713668</c:v>
                      </c:pt>
                      <c:pt idx="8">
                        <c:v>0.37659083791247905</c:v>
                      </c:pt>
                      <c:pt idx="9">
                        <c:v>0.42074993593941296</c:v>
                      </c:pt>
                      <c:pt idx="10">
                        <c:v>0.46237508185519466</c:v>
                      </c:pt>
                      <c:pt idx="11">
                        <c:v>0.50129544742761156</c:v>
                      </c:pt>
                      <c:pt idx="12">
                        <c:v>0.53651453463542409</c:v>
                      </c:pt>
                      <c:pt idx="13">
                        <c:v>0.56857329954730518</c:v>
                      </c:pt>
                    </c:numCache>
                  </c:numRef>
                </c:val>
                <c:smooth val="0"/>
                <c:extLst xmlns:c15="http://schemas.microsoft.com/office/drawing/2012/chart">
                  <c:ext xmlns:c16="http://schemas.microsoft.com/office/drawing/2014/chart" uri="{C3380CC4-5D6E-409C-BE32-E72D297353CC}">
                    <c16:uniqueId val="{00000005-5A00-4D06-B341-37A219109B6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Headcount!$I$155</c15:sqref>
                        </c15:formulaRef>
                      </c:ext>
                    </c:extLst>
                    <c:strCache>
                      <c:ptCount val="1"/>
                      <c:pt idx="0">
                        <c:v>NC</c:v>
                      </c:pt>
                    </c:strCache>
                  </c:strRef>
                </c:tx>
                <c:spPr>
                  <a:ln w="158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Headcount!$I$156:$I$169</c15:sqref>
                        </c15:formulaRef>
                      </c:ext>
                    </c:extLst>
                    <c:numCache>
                      <c:formatCode>0%</c:formatCode>
                      <c:ptCount val="14"/>
                      <c:pt idx="0">
                        <c:v>3.0081775700934579E-2</c:v>
                      </c:pt>
                      <c:pt idx="1">
                        <c:v>6.1818535825545168E-2</c:v>
                      </c:pt>
                      <c:pt idx="2">
                        <c:v>9.4334112149532703E-2</c:v>
                      </c:pt>
                      <c:pt idx="3">
                        <c:v>0.1277258566978193</c:v>
                      </c:pt>
                      <c:pt idx="4">
                        <c:v>0.16238317757009343</c:v>
                      </c:pt>
                      <c:pt idx="5">
                        <c:v>0.19859813084112146</c:v>
                      </c:pt>
                      <c:pt idx="6">
                        <c:v>0.23471573208722737</c:v>
                      </c:pt>
                      <c:pt idx="7">
                        <c:v>0.27151479750778812</c:v>
                      </c:pt>
                      <c:pt idx="8">
                        <c:v>0.30831386292834884</c:v>
                      </c:pt>
                      <c:pt idx="9">
                        <c:v>0.34511292834890961</c:v>
                      </c:pt>
                      <c:pt idx="10">
                        <c:v>0.38142523364485975</c:v>
                      </c:pt>
                      <c:pt idx="11">
                        <c:v>0.41579049844236754</c:v>
                      </c:pt>
                      <c:pt idx="12">
                        <c:v>0.44772196261682234</c:v>
                      </c:pt>
                      <c:pt idx="13">
                        <c:v>0.47751168224299056</c:v>
                      </c:pt>
                    </c:numCache>
                  </c:numRef>
                </c:val>
                <c:smooth val="0"/>
                <c:extLst xmlns:c15="http://schemas.microsoft.com/office/drawing/2012/chart">
                  <c:ext xmlns:c16="http://schemas.microsoft.com/office/drawing/2014/chart" uri="{C3380CC4-5D6E-409C-BE32-E72D297353CC}">
                    <c16:uniqueId val="{00000006-5A00-4D06-B341-37A219109B6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Headcount!$J$155</c15:sqref>
                        </c15:formulaRef>
                      </c:ext>
                    </c:extLst>
                    <c:strCache>
                      <c:ptCount val="1"/>
                      <c:pt idx="0">
                        <c:v>NW</c:v>
                      </c:pt>
                    </c:strCache>
                  </c:strRef>
                </c:tx>
                <c:spPr>
                  <a:ln w="15875"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Headcount!$J$156:$J$169</c15:sqref>
                        </c15:formulaRef>
                      </c:ext>
                    </c:extLst>
                    <c:numCache>
                      <c:formatCode>0%</c:formatCode>
                      <c:ptCount val="14"/>
                      <c:pt idx="0">
                        <c:v>3.1936619718309862E-2</c:v>
                      </c:pt>
                      <c:pt idx="1">
                        <c:v>6.6373239436619713E-2</c:v>
                      </c:pt>
                      <c:pt idx="2">
                        <c:v>0.1030281690140845</c:v>
                      </c:pt>
                      <c:pt idx="3">
                        <c:v>0.14186619718309859</c:v>
                      </c:pt>
                      <c:pt idx="4">
                        <c:v>0.18221830985915494</c:v>
                      </c:pt>
                      <c:pt idx="5">
                        <c:v>0.22450704225352114</c:v>
                      </c:pt>
                      <c:pt idx="6">
                        <c:v>0.26816901408450705</c:v>
                      </c:pt>
                      <c:pt idx="7">
                        <c:v>0.31271126760563384</c:v>
                      </c:pt>
                      <c:pt idx="8">
                        <c:v>0.35686619718309864</c:v>
                      </c:pt>
                      <c:pt idx="9">
                        <c:v>0.40042253521126764</c:v>
                      </c:pt>
                      <c:pt idx="10">
                        <c:v>0.4420422535211268</c:v>
                      </c:pt>
                      <c:pt idx="11">
                        <c:v>0.48147887323943667</c:v>
                      </c:pt>
                      <c:pt idx="12">
                        <c:v>0.51750000000000007</c:v>
                      </c:pt>
                      <c:pt idx="13">
                        <c:v>0.55024647887323952</c:v>
                      </c:pt>
                    </c:numCache>
                  </c:numRef>
                </c:val>
                <c:smooth val="0"/>
                <c:extLst xmlns:c15="http://schemas.microsoft.com/office/drawing/2012/chart">
                  <c:ext xmlns:c16="http://schemas.microsoft.com/office/drawing/2014/chart" uri="{C3380CC4-5D6E-409C-BE32-E72D297353CC}">
                    <c16:uniqueId val="{00000007-5A00-4D06-B341-37A219109B6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Headcount!$K$155</c15:sqref>
                        </c15:formulaRef>
                      </c:ext>
                    </c:extLst>
                    <c:strCache>
                      <c:ptCount val="1"/>
                      <c:pt idx="0">
                        <c:v>WC</c:v>
                      </c:pt>
                    </c:strCache>
                  </c:strRef>
                </c:tx>
                <c:spPr>
                  <a:ln w="158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Headcount!$K$156:$K$169</c15:sqref>
                        </c15:formulaRef>
                      </c:ext>
                    </c:extLst>
                    <c:numCache>
                      <c:formatCode>0%</c:formatCode>
                      <c:ptCount val="14"/>
                      <c:pt idx="0">
                        <c:v>3.9088494338039986E-2</c:v>
                      </c:pt>
                      <c:pt idx="1">
                        <c:v>7.6611212078848037E-2</c:v>
                      </c:pt>
                      <c:pt idx="2">
                        <c:v>0.11346288270655669</c:v>
                      </c:pt>
                      <c:pt idx="3">
                        <c:v>0.1504263945197819</c:v>
                      </c:pt>
                      <c:pt idx="4">
                        <c:v>0.18722214455473227</c:v>
                      </c:pt>
                      <c:pt idx="5">
                        <c:v>0.22326296658744582</c:v>
                      </c:pt>
                      <c:pt idx="6">
                        <c:v>0.25871662239619742</c:v>
                      </c:pt>
                      <c:pt idx="7">
                        <c:v>0.29405843701943241</c:v>
                      </c:pt>
                      <c:pt idx="8">
                        <c:v>0.32881308541870546</c:v>
                      </c:pt>
                      <c:pt idx="9">
                        <c:v>0.36222563959177967</c:v>
                      </c:pt>
                      <c:pt idx="10">
                        <c:v>0.39365301272193487</c:v>
                      </c:pt>
                      <c:pt idx="11">
                        <c:v>0.42317908569830842</c:v>
                      </c:pt>
                      <c:pt idx="12">
                        <c:v>0.45066405703900464</c:v>
                      </c:pt>
                      <c:pt idx="13">
                        <c:v>0.47599608555850692</c:v>
                      </c:pt>
                    </c:numCache>
                  </c:numRef>
                </c:val>
                <c:smooth val="0"/>
                <c:extLst xmlns:c15="http://schemas.microsoft.com/office/drawing/2012/chart">
                  <c:ext xmlns:c16="http://schemas.microsoft.com/office/drawing/2014/chart" uri="{C3380CC4-5D6E-409C-BE32-E72D297353CC}">
                    <c16:uniqueId val="{00000008-5A00-4D06-B341-37A219109B62}"/>
                  </c:ext>
                </c:extLst>
              </c15:ser>
            </c15:filteredLineSeries>
          </c:ext>
        </c:extLst>
      </c:lineChart>
      <c:catAx>
        <c:axId val="13505789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50603951"/>
        <c:crosses val="autoZero"/>
        <c:auto val="1"/>
        <c:lblAlgn val="ctr"/>
        <c:lblOffset val="100"/>
        <c:noMultiLvlLbl val="0"/>
      </c:catAx>
      <c:valAx>
        <c:axId val="1350603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5057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14139027217867E-2"/>
          <c:y val="5.471905016130775E-2"/>
          <c:w val="0.36819376604991805"/>
          <c:h val="0.62687472595468829"/>
        </c:manualLayout>
      </c:layout>
      <c:lineChart>
        <c:grouping val="standard"/>
        <c:varyColors val="0"/>
        <c:ser>
          <c:idx val="3"/>
          <c:order val="3"/>
          <c:tx>
            <c:strRef>
              <c:f>'Teachers-NonTeachers'!$E$3</c:f>
              <c:strCache>
                <c:ptCount val="1"/>
                <c:pt idx="0">
                  <c:v>KN</c:v>
                </c:pt>
              </c:strCache>
              <c:extLst xmlns:c15="http://schemas.microsoft.com/office/drawing/2012/chart"/>
            </c:strRef>
          </c:tx>
          <c:spPr>
            <a:ln w="38100" cap="rnd">
              <a:solidFill>
                <a:srgbClr val="00B0F0"/>
              </a:solidFill>
              <a:round/>
            </a:ln>
            <a:effectLst/>
          </c:spPr>
          <c:marker>
            <c:symbol val="none"/>
          </c:marker>
          <c:dLbls>
            <c:dLbl>
              <c:idx val="0"/>
              <c:layout>
                <c:manualLayout>
                  <c:x val="-1.7475300657731799E-2"/>
                  <c:y val="7.871830112916700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1F-4893-B425-F59DBD4D7DE9}"/>
                </c:ext>
              </c:extLst>
            </c:dLbl>
            <c:dLbl>
              <c:idx val="11"/>
              <c:layout>
                <c:manualLayout>
                  <c:x val="8.1551403069415017E-3"/>
                  <c:y val="-6.5028161802355378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1F-4893-B425-F59DBD4D7DE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'Teachers-NonTeachers'!$E$13:$E$27</c:f>
              <c:numCache>
                <c:formatCode>0%</c:formatCode>
                <c:ptCount val="15"/>
                <c:pt idx="0">
                  <c:v>5.9619718309859154E-2</c:v>
                </c:pt>
                <c:pt idx="1">
                  <c:v>6.1690140845070421E-2</c:v>
                </c:pt>
                <c:pt idx="2">
                  <c:v>6.367605633802817E-2</c:v>
                </c:pt>
                <c:pt idx="3">
                  <c:v>6.5436619718309857E-2</c:v>
                </c:pt>
                <c:pt idx="4">
                  <c:v>6.6563380281690135E-2</c:v>
                </c:pt>
                <c:pt idx="5">
                  <c:v>6.7507042253521124E-2</c:v>
                </c:pt>
                <c:pt idx="6">
                  <c:v>6.8760563380281692E-2</c:v>
                </c:pt>
                <c:pt idx="7">
                  <c:v>7.0098591549295777E-2</c:v>
                </c:pt>
                <c:pt idx="8">
                  <c:v>7.0845070422535211E-2</c:v>
                </c:pt>
                <c:pt idx="9">
                  <c:v>7.1211267605633802E-2</c:v>
                </c:pt>
                <c:pt idx="10">
                  <c:v>7.1507042253521128E-2</c:v>
                </c:pt>
                <c:pt idx="11">
                  <c:v>7.1915492957746477E-2</c:v>
                </c:pt>
                <c:pt idx="12">
                  <c:v>7.1478873239436622E-2</c:v>
                </c:pt>
                <c:pt idx="13">
                  <c:v>7.0999999999999994E-2</c:v>
                </c:pt>
                <c:pt idx="14">
                  <c:v>7.011267605633803E-2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133A-4D60-B610-089CE7370A61}"/>
            </c:ext>
          </c:extLst>
        </c:ser>
        <c:ser>
          <c:idx val="9"/>
          <c:order val="9"/>
          <c:tx>
            <c:strRef>
              <c:f>'Teachers-NonTeachers'!$K$3</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dLbls>
            <c:dLbl>
              <c:idx val="0"/>
              <c:layout>
                <c:manualLayout>
                  <c:x val="-2.3300400876975727E-2"/>
                  <c:y val="-0.10609857978279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1F-4893-B425-F59DBD4D7DE9}"/>
                </c:ext>
              </c:extLst>
            </c:dLbl>
            <c:dLbl>
              <c:idx val="7"/>
              <c:layout>
                <c:manualLayout>
                  <c:x val="-1.9805340745429403E-2"/>
                  <c:y val="-9.2408440455978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1F-4893-B425-F59DBD4D7DE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'Teachers-NonTeachers'!$K$13:$K$27</c:f>
              <c:numCache>
                <c:formatCode>0%</c:formatCode>
                <c:ptCount val="15"/>
                <c:pt idx="0">
                  <c:v>6.1551186017478152E-2</c:v>
                </c:pt>
                <c:pt idx="1">
                  <c:v>6.3339575530586764E-2</c:v>
                </c:pt>
                <c:pt idx="2">
                  <c:v>6.5230961298377035E-2</c:v>
                </c:pt>
                <c:pt idx="3">
                  <c:v>6.6969413233458175E-2</c:v>
                </c:pt>
                <c:pt idx="4">
                  <c:v>6.8314606741573039E-2</c:v>
                </c:pt>
                <c:pt idx="5">
                  <c:v>6.9506866416978771E-2</c:v>
                </c:pt>
                <c:pt idx="6">
                  <c:v>7.0786516853932585E-2</c:v>
                </c:pt>
                <c:pt idx="7">
                  <c:v>7.1507490636704113E-2</c:v>
                </c:pt>
                <c:pt idx="8">
                  <c:v>7.1669787765293383E-2</c:v>
                </c:pt>
                <c:pt idx="9">
                  <c:v>7.1379525593008739E-2</c:v>
                </c:pt>
                <c:pt idx="10">
                  <c:v>7.0658551810237197E-2</c:v>
                </c:pt>
                <c:pt idx="11">
                  <c:v>7.0000000000000007E-2</c:v>
                </c:pt>
                <c:pt idx="12">
                  <c:v>6.8467540574282143E-2</c:v>
                </c:pt>
                <c:pt idx="13">
                  <c:v>6.71629213483146E-2</c:v>
                </c:pt>
                <c:pt idx="14">
                  <c:v>6.551498127340824E-2</c:v>
                </c:pt>
              </c:numCache>
            </c:numRef>
          </c:val>
          <c:smooth val="0"/>
          <c:extLst xmlns:c15="http://schemas.microsoft.com/office/drawing/2012/chart">
            <c:ext xmlns:c16="http://schemas.microsoft.com/office/drawing/2014/chart" uri="{C3380CC4-5D6E-409C-BE32-E72D297353CC}">
              <c16:uniqueId val="{00000009-133A-4D60-B610-089CE7370A61}"/>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'Teachers-NonTeachers'!$B$13:$B$27</c15:sqref>
                        </c15:formulaRef>
                      </c:ext>
                    </c:extLst>
                    <c:numCache>
                      <c:formatCode>0%</c:formatCode>
                      <c:ptCount val="15"/>
                      <c:pt idx="0">
                        <c:v>5.3172130125888069E-2</c:v>
                      </c:pt>
                      <c:pt idx="1">
                        <c:v>5.6063816527483483E-2</c:v>
                      </c:pt>
                      <c:pt idx="2">
                        <c:v>5.8930574598030659E-2</c:v>
                      </c:pt>
                      <c:pt idx="3">
                        <c:v>6.1697619344384891E-2</c:v>
                      </c:pt>
                      <c:pt idx="4">
                        <c:v>6.3941169138726162E-2</c:v>
                      </c:pt>
                      <c:pt idx="5">
                        <c:v>6.5636295650006227E-2</c:v>
                      </c:pt>
                      <c:pt idx="6">
                        <c:v>6.7680418795961608E-2</c:v>
                      </c:pt>
                      <c:pt idx="7">
                        <c:v>6.8827122024180482E-2</c:v>
                      </c:pt>
                      <c:pt idx="8">
                        <c:v>6.8752337031035768E-2</c:v>
                      </c:pt>
                      <c:pt idx="9">
                        <c:v>6.8079272092733387E-2</c:v>
                      </c:pt>
                      <c:pt idx="10">
                        <c:v>6.6434002243549797E-2</c:v>
                      </c:pt>
                      <c:pt idx="11">
                        <c:v>6.5362084008475638E-2</c:v>
                      </c:pt>
                      <c:pt idx="12">
                        <c:v>6.2669824255266113E-2</c:v>
                      </c:pt>
                      <c:pt idx="13">
                        <c:v>6.0700486102455438E-2</c:v>
                      </c:pt>
                      <c:pt idx="14">
                        <c:v>5.8132868004487102E-2</c:v>
                      </c:pt>
                    </c:numCache>
                  </c:numRef>
                </c:val>
                <c:smooth val="0"/>
                <c:extLst>
                  <c:ext xmlns:c16="http://schemas.microsoft.com/office/drawing/2014/chart" uri="{C3380CC4-5D6E-409C-BE32-E72D297353CC}">
                    <c16:uniqueId val="{00000000-133A-4D60-B610-089CE7370A6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'Teachers-NonTeachers'!$C$13:$C$27</c15:sqref>
                        </c15:formulaRef>
                      </c:ext>
                    </c:extLst>
                    <c:numCache>
                      <c:formatCode>0%</c:formatCode>
                      <c:ptCount val="15"/>
                      <c:pt idx="0">
                        <c:v>7.0326291213484424E-2</c:v>
                      </c:pt>
                      <c:pt idx="1">
                        <c:v>7.2433232731621208E-2</c:v>
                      </c:pt>
                      <c:pt idx="2">
                        <c:v>7.3344342577301977E-2</c:v>
                      </c:pt>
                      <c:pt idx="3">
                        <c:v>7.5052673537953418E-2</c:v>
                      </c:pt>
                      <c:pt idx="4">
                        <c:v>7.5451284095438761E-2</c:v>
                      </c:pt>
                      <c:pt idx="5">
                        <c:v>7.7045726325380107E-2</c:v>
                      </c:pt>
                      <c:pt idx="6">
                        <c:v>7.7102670690735148E-2</c:v>
                      </c:pt>
                      <c:pt idx="7">
                        <c:v>7.7501281248220491E-2</c:v>
                      </c:pt>
                      <c:pt idx="8">
                        <c:v>7.7672114344285628E-2</c:v>
                      </c:pt>
                      <c:pt idx="9">
                        <c:v>7.7159615056090203E-2</c:v>
                      </c:pt>
                      <c:pt idx="10">
                        <c:v>7.6647115767894763E-2</c:v>
                      </c:pt>
                      <c:pt idx="11">
                        <c:v>7.5622117191503899E-2</c:v>
                      </c:pt>
                      <c:pt idx="12">
                        <c:v>7.3856841865497402E-2</c:v>
                      </c:pt>
                      <c:pt idx="13">
                        <c:v>7.26610101930414E-2</c:v>
                      </c:pt>
                      <c:pt idx="14">
                        <c:v>7.1180456693810151E-2</c:v>
                      </c:pt>
                    </c:numCache>
                  </c:numRef>
                </c:val>
                <c:smooth val="0"/>
                <c:extLst xmlns:c15="http://schemas.microsoft.com/office/drawing/2012/chart">
                  <c:ext xmlns:c16="http://schemas.microsoft.com/office/drawing/2014/chart" uri="{C3380CC4-5D6E-409C-BE32-E72D297353CC}">
                    <c16:uniqueId val="{00000001-133A-4D60-B610-089CE7370A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'Teachers-NonTeachers'!$D$13:$D$27</c15:sqref>
                        </c15:formulaRef>
                      </c:ext>
                    </c:extLst>
                    <c:numCache>
                      <c:formatCode>0%</c:formatCode>
                      <c:ptCount val="15"/>
                      <c:pt idx="0">
                        <c:v>7.595958930072351E-2</c:v>
                      </c:pt>
                      <c:pt idx="1">
                        <c:v>7.7657102361685645E-2</c:v>
                      </c:pt>
                      <c:pt idx="2">
                        <c:v>7.9321654003988329E-2</c:v>
                      </c:pt>
                      <c:pt idx="3">
                        <c:v>8.0541226494388315E-2</c:v>
                      </c:pt>
                      <c:pt idx="4">
                        <c:v>8.1909125368755872E-2</c:v>
                      </c:pt>
                      <c:pt idx="5">
                        <c:v>8.3079255731166674E-2</c:v>
                      </c:pt>
                      <c:pt idx="6">
                        <c:v>8.4529558152182868E-2</c:v>
                      </c:pt>
                      <c:pt idx="7">
                        <c:v>8.5518400711966647E-2</c:v>
                      </c:pt>
                      <c:pt idx="8">
                        <c:v>8.6556685399739611E-2</c:v>
                      </c:pt>
                      <c:pt idx="9">
                        <c:v>8.7413682284885538E-2</c:v>
                      </c:pt>
                      <c:pt idx="10">
                        <c:v>8.7825700018128783E-2</c:v>
                      </c:pt>
                      <c:pt idx="11">
                        <c:v>8.8006987820755805E-2</c:v>
                      </c:pt>
                      <c:pt idx="12">
                        <c:v>8.7562008668853109E-2</c:v>
                      </c:pt>
                      <c:pt idx="13">
                        <c:v>8.7265355900917982E-2</c:v>
                      </c:pt>
                      <c:pt idx="14">
                        <c:v>8.6325955469123389E-2</c:v>
                      </c:pt>
                    </c:numCache>
                  </c:numRef>
                </c:val>
                <c:smooth val="0"/>
                <c:extLst xmlns:c15="http://schemas.microsoft.com/office/drawing/2012/chart">
                  <c:ext xmlns:c16="http://schemas.microsoft.com/office/drawing/2014/chart" uri="{C3380CC4-5D6E-409C-BE32-E72D297353CC}">
                    <c16:uniqueId val="{00000002-133A-4D60-B610-089CE7370A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'Teachers-NonTeachers'!$F$13:$F$27</c15:sqref>
                        </c15:formulaRef>
                      </c:ext>
                    </c:extLst>
                    <c:numCache>
                      <c:formatCode>0%</c:formatCode>
                      <c:ptCount val="15"/>
                      <c:pt idx="0">
                        <c:v>5.8532842927093438E-2</c:v>
                      </c:pt>
                      <c:pt idx="1">
                        <c:v>6.3406819053636307E-2</c:v>
                      </c:pt>
                      <c:pt idx="2">
                        <c:v>6.7129995261412098E-2</c:v>
                      </c:pt>
                      <c:pt idx="3">
                        <c:v>6.9928018593316335E-2</c:v>
                      </c:pt>
                      <c:pt idx="4">
                        <c:v>7.1304465554978907E-2</c:v>
                      </c:pt>
                      <c:pt idx="5">
                        <c:v>7.2929124263826528E-2</c:v>
                      </c:pt>
                      <c:pt idx="6">
                        <c:v>7.4666606494121893E-2</c:v>
                      </c:pt>
                      <c:pt idx="7">
                        <c:v>7.4373265338357739E-2</c:v>
                      </c:pt>
                      <c:pt idx="8">
                        <c:v>7.3380418349617532E-2</c:v>
                      </c:pt>
                      <c:pt idx="9">
                        <c:v>7.119164203353115E-2</c:v>
                      </c:pt>
                      <c:pt idx="10">
                        <c:v>6.9025430421734327E-2</c:v>
                      </c:pt>
                      <c:pt idx="11">
                        <c:v>6.6746395288489746E-2</c:v>
                      </c:pt>
                      <c:pt idx="12">
                        <c:v>6.2978089672134849E-2</c:v>
                      </c:pt>
                      <c:pt idx="13">
                        <c:v>6.0180066340230612E-2</c:v>
                      </c:pt>
                      <c:pt idx="14">
                        <c:v>5.6772795992508521E-2</c:v>
                      </c:pt>
                    </c:numCache>
                  </c:numRef>
                </c:val>
                <c:smooth val="0"/>
                <c:extLst xmlns:c15="http://schemas.microsoft.com/office/drawing/2012/chart">
                  <c:ext xmlns:c16="http://schemas.microsoft.com/office/drawing/2014/chart" uri="{C3380CC4-5D6E-409C-BE32-E72D297353CC}">
                    <c16:uniqueId val="{00000004-133A-4D60-B610-089CE7370A61}"/>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'Teachers-NonTeachers'!$G$13:$G$27</c15:sqref>
                        </c15:formulaRef>
                      </c:ext>
                    </c:extLst>
                    <c:numCache>
                      <c:formatCode>0%</c:formatCode>
                      <c:ptCount val="15"/>
                      <c:pt idx="0">
                        <c:v>6.1205442079190146E-2</c:v>
                      </c:pt>
                      <c:pt idx="1">
                        <c:v>6.3646480238360198E-2</c:v>
                      </c:pt>
                      <c:pt idx="2">
                        <c:v>6.71285493771763E-2</c:v>
                      </c:pt>
                      <c:pt idx="3">
                        <c:v>6.974907563628531E-2</c:v>
                      </c:pt>
                      <c:pt idx="4">
                        <c:v>7.1723444735614025E-2</c:v>
                      </c:pt>
                      <c:pt idx="5">
                        <c:v>7.3446530495028181E-2</c:v>
                      </c:pt>
                      <c:pt idx="6">
                        <c:v>7.5385001974369092E-2</c:v>
                      </c:pt>
                      <c:pt idx="7">
                        <c:v>7.617474961410059E-2</c:v>
                      </c:pt>
                      <c:pt idx="8">
                        <c:v>7.5779875794234841E-2</c:v>
                      </c:pt>
                      <c:pt idx="9">
                        <c:v>7.4846537674552183E-2</c:v>
                      </c:pt>
                      <c:pt idx="10">
                        <c:v>7.3482428115015971E-2</c:v>
                      </c:pt>
                      <c:pt idx="11">
                        <c:v>7.2190113795455355E-2</c:v>
                      </c:pt>
                      <c:pt idx="12">
                        <c:v>7.0359335176077828E-2</c:v>
                      </c:pt>
                      <c:pt idx="13">
                        <c:v>6.8600351796675882E-2</c:v>
                      </c:pt>
                      <c:pt idx="14">
                        <c:v>6.6554187457371572E-2</c:v>
                      </c:pt>
                    </c:numCache>
                  </c:numRef>
                </c:val>
                <c:smooth val="0"/>
                <c:extLst xmlns:c15="http://schemas.microsoft.com/office/drawing/2012/chart">
                  <c:ext xmlns:c16="http://schemas.microsoft.com/office/drawing/2014/chart" uri="{C3380CC4-5D6E-409C-BE32-E72D297353CC}">
                    <c16:uniqueId val="{00000005-133A-4D60-B610-089CE7370A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'Teachers-NonTeachers'!$H$13:$H$27</c15:sqref>
                        </c15:formulaRef>
                      </c:ext>
                    </c:extLst>
                    <c:numCache>
                      <c:formatCode>0%</c:formatCode>
                      <c:ptCount val="15"/>
                      <c:pt idx="0">
                        <c:v>9.8751418842224742E-2</c:v>
                      </c:pt>
                      <c:pt idx="1">
                        <c:v>9.925589607768949E-2</c:v>
                      </c:pt>
                      <c:pt idx="2">
                        <c:v>9.9129776768823313E-2</c:v>
                      </c:pt>
                      <c:pt idx="3">
                        <c:v>9.9634254004288061E-2</c:v>
                      </c:pt>
                      <c:pt idx="4">
                        <c:v>0.10089544709294992</c:v>
                      </c:pt>
                      <c:pt idx="5">
                        <c:v>0.10203052087274561</c:v>
                      </c:pt>
                      <c:pt idx="6">
                        <c:v>0.10228275949047799</c:v>
                      </c:pt>
                      <c:pt idx="7">
                        <c:v>0.10354395257913987</c:v>
                      </c:pt>
                      <c:pt idx="8">
                        <c:v>0.10341783327027368</c:v>
                      </c:pt>
                      <c:pt idx="9">
                        <c:v>0.10543574221213267</c:v>
                      </c:pt>
                      <c:pt idx="10">
                        <c:v>0.1061924580653298</c:v>
                      </c:pt>
                      <c:pt idx="11">
                        <c:v>0.10568798082986505</c:v>
                      </c:pt>
                      <c:pt idx="12">
                        <c:v>0.10568798082986505</c:v>
                      </c:pt>
                      <c:pt idx="13">
                        <c:v>0.10581410013873124</c:v>
                      </c:pt>
                      <c:pt idx="14">
                        <c:v>0.1051835035944003</c:v>
                      </c:pt>
                    </c:numCache>
                  </c:numRef>
                </c:val>
                <c:smooth val="0"/>
                <c:extLst xmlns:c15="http://schemas.microsoft.com/office/drawing/2012/chart">
                  <c:ext xmlns:c16="http://schemas.microsoft.com/office/drawing/2014/chart" uri="{C3380CC4-5D6E-409C-BE32-E72D297353CC}">
                    <c16:uniqueId val="{00000006-133A-4D60-B610-089CE7370A6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'Teachers-NonTeachers'!$I$13:$I$27</c15:sqref>
                        </c15:formulaRef>
                      </c:ext>
                    </c:extLst>
                    <c:numCache>
                      <c:formatCode>0%</c:formatCode>
                      <c:ptCount val="15"/>
                      <c:pt idx="0">
                        <c:v>8.0589371546651092E-2</c:v>
                      </c:pt>
                      <c:pt idx="1">
                        <c:v>8.2880373747810071E-2</c:v>
                      </c:pt>
                      <c:pt idx="2">
                        <c:v>8.5306140784331339E-2</c:v>
                      </c:pt>
                      <c:pt idx="3">
                        <c:v>8.7776829432640049E-2</c:v>
                      </c:pt>
                      <c:pt idx="4">
                        <c:v>8.9304164233412697E-2</c:v>
                      </c:pt>
                      <c:pt idx="5">
                        <c:v>9.1101028704909937E-2</c:v>
                      </c:pt>
                      <c:pt idx="6">
                        <c:v>9.2313912223170563E-2</c:v>
                      </c:pt>
                      <c:pt idx="7">
                        <c:v>9.3706482188580922E-2</c:v>
                      </c:pt>
                      <c:pt idx="8">
                        <c:v>9.4290463141817535E-2</c:v>
                      </c:pt>
                      <c:pt idx="9">
                        <c:v>9.4919365706841563E-2</c:v>
                      </c:pt>
                      <c:pt idx="10">
                        <c:v>9.4155698306455232E-2</c:v>
                      </c:pt>
                      <c:pt idx="11">
                        <c:v>9.3796325412155782E-2</c:v>
                      </c:pt>
                      <c:pt idx="12">
                        <c:v>9.2987736399982035E-2</c:v>
                      </c:pt>
                      <c:pt idx="13">
                        <c:v>9.1819774493508824E-2</c:v>
                      </c:pt>
                      <c:pt idx="14">
                        <c:v>9.0022910022011585E-2</c:v>
                      </c:pt>
                    </c:numCache>
                  </c:numRef>
                </c:val>
                <c:smooth val="0"/>
                <c:extLst xmlns:c15="http://schemas.microsoft.com/office/drawing/2012/chart">
                  <c:ext xmlns:c16="http://schemas.microsoft.com/office/drawing/2014/chart" uri="{C3380CC4-5D6E-409C-BE32-E72D297353CC}">
                    <c16:uniqueId val="{00000007-133A-4D60-B610-089CE7370A6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'Teachers-NonTeachers'!$J$13:$J$27</c15:sqref>
                        </c15:formulaRef>
                      </c:ext>
                    </c:extLst>
                    <c:numCache>
                      <c:formatCode>0%</c:formatCode>
                      <c:ptCount val="15"/>
                      <c:pt idx="0">
                        <c:v>9.4714809000523287E-2</c:v>
                      </c:pt>
                      <c:pt idx="1">
                        <c:v>9.2586778301064016E-2</c:v>
                      </c:pt>
                      <c:pt idx="2">
                        <c:v>9.1923949066806204E-2</c:v>
                      </c:pt>
                      <c:pt idx="3">
                        <c:v>9.2028606314320596E-2</c:v>
                      </c:pt>
                      <c:pt idx="4">
                        <c:v>9.1923949066806204E-2</c:v>
                      </c:pt>
                      <c:pt idx="5">
                        <c:v>9.1854177568463286E-2</c:v>
                      </c:pt>
                      <c:pt idx="6">
                        <c:v>9.1993720565149137E-2</c:v>
                      </c:pt>
                      <c:pt idx="7">
                        <c:v>9.2342578056863772E-2</c:v>
                      </c:pt>
                      <c:pt idx="8">
                        <c:v>9.2691435548578407E-2</c:v>
                      </c:pt>
                      <c:pt idx="9">
                        <c:v>9.2482121053549624E-2</c:v>
                      </c:pt>
                      <c:pt idx="10">
                        <c:v>9.1784406070120353E-2</c:v>
                      </c:pt>
                      <c:pt idx="11">
                        <c:v>9.1121576835862556E-2</c:v>
                      </c:pt>
                      <c:pt idx="12">
                        <c:v>9.0388976103261812E-2</c:v>
                      </c:pt>
                      <c:pt idx="13">
                        <c:v>8.9307517878946446E-2</c:v>
                      </c:pt>
                      <c:pt idx="14">
                        <c:v>8.8679574393860108E-2</c:v>
                      </c:pt>
                    </c:numCache>
                  </c:numRef>
                </c:val>
                <c:smooth val="0"/>
                <c:extLst xmlns:c15="http://schemas.microsoft.com/office/drawing/2012/chart">
                  <c:ext xmlns:c16="http://schemas.microsoft.com/office/drawing/2014/chart" uri="{C3380CC4-5D6E-409C-BE32-E72D297353CC}">
                    <c16:uniqueId val="{00000008-133A-4D60-B610-089CE7370A6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'Teachers-NonTeachers'!$L$13:$L$27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133A-4D60-B610-089CE7370A6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'Teachers-NonTeachers'!$M$13:$M$27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133A-4D60-B610-089CE7370A6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'Teachers-NonTeachers'!$N$13:$N$27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133A-4D60-B610-089CE7370A6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'Teachers-NonTeachers'!$O$13:$O$27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133A-4D60-B610-089CE7370A6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'Teachers-NonTeachers'!$P$13:$P$27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133A-4D60-B610-089CE7370A6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'Teachers-NonTeachers'!$Q$13:$Q$27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133A-4D60-B610-089CE7370A6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'Teachers-NonTeachers'!$R$13:$R$27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133A-4D60-B610-089CE7370A6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'Teachers-NonTeachers'!$S$13:$S$27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133A-4D60-B610-089CE7370A6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'Teachers-NonTeachers'!$T$13:$T$27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133A-4D60-B610-089CE7370A6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'Teachers-NonTeachers'!$U$13:$U$27</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133A-4D60-B610-089CE7370A61}"/>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noMultiLvlLbl val="0"/>
      </c:catAx>
      <c:valAx>
        <c:axId val="39834131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4595851980927"/>
          <c:y val="6.7031004891951795E-2"/>
          <c:w val="0.89164211643332125"/>
          <c:h val="0.65021953232152263"/>
        </c:manualLayout>
      </c:layout>
      <c:lineChart>
        <c:grouping val="standard"/>
        <c:varyColors val="0"/>
        <c:ser>
          <c:idx val="3"/>
          <c:order val="3"/>
          <c:tx>
            <c:strRef>
              <c:f>'Teachers-NonTeachers'!$E$31</c:f>
              <c:strCache>
                <c:ptCount val="1"/>
                <c:pt idx="0">
                  <c:v>KN</c:v>
                </c:pt>
              </c:strCache>
              <c:extLst xmlns:c15="http://schemas.microsoft.com/office/drawing/2012/chart"/>
            </c:strRef>
          </c:tx>
          <c:spPr>
            <a:ln w="38100" cap="rnd">
              <a:solidFill>
                <a:srgbClr val="00B0F0"/>
              </a:solidFill>
              <a:round/>
            </a:ln>
            <a:effectLst/>
          </c:spPr>
          <c:marker>
            <c:symbol val="none"/>
          </c:marker>
          <c:dLbls>
            <c:dLbl>
              <c:idx val="11"/>
              <c:layout>
                <c:manualLayout>
                  <c:x val="-5.8013962386853142E-2"/>
                  <c:y val="7.511131513801383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B0F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4F-4A9E-8EF9-2723857D6B7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'Teachers-NonTeachers'!$E$41:$E$55</c:f>
              <c:numCache>
                <c:formatCode>0%</c:formatCode>
                <c:ptCount val="15"/>
                <c:pt idx="0">
                  <c:v>7.1269841269841275E-2</c:v>
                </c:pt>
                <c:pt idx="1">
                  <c:v>7.5396825396825393E-2</c:v>
                </c:pt>
                <c:pt idx="2">
                  <c:v>7.8148148148148147E-2</c:v>
                </c:pt>
                <c:pt idx="3">
                  <c:v>8.1851851851851856E-2</c:v>
                </c:pt>
                <c:pt idx="4">
                  <c:v>8.4920634920634924E-2</c:v>
                </c:pt>
                <c:pt idx="5">
                  <c:v>8.7513227513227515E-2</c:v>
                </c:pt>
                <c:pt idx="6">
                  <c:v>9.026455026455027E-2</c:v>
                </c:pt>
                <c:pt idx="7">
                  <c:v>9.3544973544973542E-2</c:v>
                </c:pt>
                <c:pt idx="8">
                  <c:v>9.5185185185185192E-2</c:v>
                </c:pt>
                <c:pt idx="9">
                  <c:v>9.5978835978835983E-2</c:v>
                </c:pt>
                <c:pt idx="10">
                  <c:v>9.6190476190476187E-2</c:v>
                </c:pt>
                <c:pt idx="11">
                  <c:v>9.6984126984126978E-2</c:v>
                </c:pt>
                <c:pt idx="12">
                  <c:v>9.4338624338624333E-2</c:v>
                </c:pt>
                <c:pt idx="13">
                  <c:v>9.1904761904761906E-2</c:v>
                </c:pt>
                <c:pt idx="14">
                  <c:v>8.8201058201058197E-2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3-8D4F-4ADF-937A-ED601238A073}"/>
            </c:ext>
          </c:extLst>
        </c:ser>
        <c:ser>
          <c:idx val="9"/>
          <c:order val="9"/>
          <c:tx>
            <c:strRef>
              <c:f>'Teachers-NonTeachers'!$K$31</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dLbls>
            <c:dLbl>
              <c:idx val="0"/>
              <c:layout>
                <c:manualLayout>
                  <c:x val="-5.8013962386853045E-2"/>
                  <c:y val="-7.868804443030028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F-4A9E-8EF9-2723857D6B71}"/>
                </c:ext>
              </c:extLst>
            </c:dLbl>
            <c:dLbl>
              <c:idx val="9"/>
              <c:layout>
                <c:manualLayout>
                  <c:x val="-5.8013962386853045E-2"/>
                  <c:y val="-8.2264773722586629E-2"/>
                </c:manualLayout>
              </c:layout>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4F-4A9E-8EF9-2723857D6B7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'Teachers-NonTeachers'!$K$41:$K$55</c:f>
              <c:numCache>
                <c:formatCode>0%</c:formatCode>
                <c:ptCount val="15"/>
                <c:pt idx="0">
                  <c:v>7.1059963088786746E-2</c:v>
                </c:pt>
                <c:pt idx="1">
                  <c:v>7.5362352913517269E-2</c:v>
                </c:pt>
                <c:pt idx="2">
                  <c:v>7.9406129142225723E-2</c:v>
                </c:pt>
                <c:pt idx="3">
                  <c:v>8.4213990995544788E-2</c:v>
                </c:pt>
                <c:pt idx="4">
                  <c:v>8.8340053368442084E-2</c:v>
                </c:pt>
                <c:pt idx="5">
                  <c:v>9.2712974173905893E-2</c:v>
                </c:pt>
                <c:pt idx="6">
                  <c:v>9.7168181123558517E-2</c:v>
                </c:pt>
                <c:pt idx="7">
                  <c:v>0.10080052663132281</c:v>
                </c:pt>
                <c:pt idx="8">
                  <c:v>0.10312804899552128</c:v>
                </c:pt>
                <c:pt idx="9">
                  <c:v>0.10396266560086519</c:v>
                </c:pt>
                <c:pt idx="10">
                  <c:v>0.10362176586065429</c:v>
                </c:pt>
                <c:pt idx="11">
                  <c:v>0.10236396337091068</c:v>
                </c:pt>
                <c:pt idx="12">
                  <c:v>9.7638387661780443E-2</c:v>
                </c:pt>
                <c:pt idx="13">
                  <c:v>9.2759994827728079E-2</c:v>
                </c:pt>
                <c:pt idx="14">
                  <c:v>8.6635554667387649E-2</c:v>
                </c:pt>
              </c:numCache>
            </c:numRef>
          </c:val>
          <c:smooth val="1"/>
          <c:extLst xmlns:c15="http://schemas.microsoft.com/office/drawing/2012/chart">
            <c:ext xmlns:c16="http://schemas.microsoft.com/office/drawing/2014/chart" uri="{C3380CC4-5D6E-409C-BE32-E72D297353CC}">
              <c16:uniqueId val="{00000009-8D4F-4ADF-937A-ED601238A073}"/>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'Teachers-NonTeachers'!$B$41:$B$55</c15:sqref>
                        </c15:formulaRef>
                      </c:ext>
                    </c:extLst>
                    <c:numCache>
                      <c:formatCode>0%</c:formatCode>
                      <c:ptCount val="15"/>
                      <c:pt idx="0">
                        <c:v>7.0514227196254844E-2</c:v>
                      </c:pt>
                      <c:pt idx="1">
                        <c:v>7.3952161509765191E-2</c:v>
                      </c:pt>
                      <c:pt idx="2">
                        <c:v>7.7316948284690226E-2</c:v>
                      </c:pt>
                      <c:pt idx="3">
                        <c:v>8.1340062906883184E-2</c:v>
                      </c:pt>
                      <c:pt idx="4">
                        <c:v>8.5216882451905493E-2</c:v>
                      </c:pt>
                      <c:pt idx="5">
                        <c:v>9.0483505230049013E-2</c:v>
                      </c:pt>
                      <c:pt idx="6">
                        <c:v>9.6262160778289807E-2</c:v>
                      </c:pt>
                      <c:pt idx="7">
                        <c:v>0.10057786555482408</c:v>
                      </c:pt>
                      <c:pt idx="8">
                        <c:v>0.10138248847926268</c:v>
                      </c:pt>
                      <c:pt idx="9">
                        <c:v>0.10072416063199473</c:v>
                      </c:pt>
                      <c:pt idx="10">
                        <c:v>9.7651964011411019E-2</c:v>
                      </c:pt>
                      <c:pt idx="11">
                        <c:v>9.4799210006583284E-2</c:v>
                      </c:pt>
                      <c:pt idx="12">
                        <c:v>8.6606685685026705E-2</c:v>
                      </c:pt>
                      <c:pt idx="13">
                        <c:v>8.046229244385926E-2</c:v>
                      </c:pt>
                      <c:pt idx="14">
                        <c:v>7.307439104674128E-2</c:v>
                      </c:pt>
                    </c:numCache>
                  </c:numRef>
                </c:val>
                <c:smooth val="1"/>
                <c:extLst>
                  <c:ext xmlns:c16="http://schemas.microsoft.com/office/drawing/2014/chart" uri="{C3380CC4-5D6E-409C-BE32-E72D297353CC}">
                    <c16:uniqueId val="{00000000-8D4F-4ADF-937A-ED601238A07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'Teachers-NonTeachers'!$C$41:$C$55</c15:sqref>
                        </c15:formulaRef>
                      </c:ext>
                    </c:extLst>
                    <c:numCache>
                      <c:formatCode>0%</c:formatCode>
                      <c:ptCount val="15"/>
                      <c:pt idx="0">
                        <c:v>7.2790649989747797E-2</c:v>
                      </c:pt>
                      <c:pt idx="1">
                        <c:v>7.9147016608570847E-2</c:v>
                      </c:pt>
                      <c:pt idx="2">
                        <c:v>8.3657986467090426E-2</c:v>
                      </c:pt>
                      <c:pt idx="3">
                        <c:v>8.5708427311872046E-2</c:v>
                      </c:pt>
                      <c:pt idx="4">
                        <c:v>8.7143735903219194E-2</c:v>
                      </c:pt>
                      <c:pt idx="5">
                        <c:v>8.775886815665368E-2</c:v>
                      </c:pt>
                      <c:pt idx="6">
                        <c:v>8.878408857904449E-2</c:v>
                      </c:pt>
                      <c:pt idx="7">
                        <c:v>8.8579044494566328E-2</c:v>
                      </c:pt>
                      <c:pt idx="8">
                        <c:v>8.9194176748000814E-2</c:v>
                      </c:pt>
                      <c:pt idx="9">
                        <c:v>8.7553824072175518E-2</c:v>
                      </c:pt>
                      <c:pt idx="10">
                        <c:v>8.3657986467090426E-2</c:v>
                      </c:pt>
                      <c:pt idx="11">
                        <c:v>7.8736928439614523E-2</c:v>
                      </c:pt>
                      <c:pt idx="12">
                        <c:v>7.3405782243182283E-2</c:v>
                      </c:pt>
                      <c:pt idx="13">
                        <c:v>6.7869591962271894E-2</c:v>
                      </c:pt>
                      <c:pt idx="14">
                        <c:v>6.2743489850317816E-2</c:v>
                      </c:pt>
                    </c:numCache>
                  </c:numRef>
                </c:val>
                <c:smooth val="1"/>
                <c:extLst xmlns:c15="http://schemas.microsoft.com/office/drawing/2012/chart">
                  <c:ext xmlns:c16="http://schemas.microsoft.com/office/drawing/2014/chart" uri="{C3380CC4-5D6E-409C-BE32-E72D297353CC}">
                    <c16:uniqueId val="{00000001-8D4F-4ADF-937A-ED601238A07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'Teachers-NonTeachers'!$D$41:$D$55</c15:sqref>
                        </c15:formulaRef>
                      </c:ext>
                    </c:extLst>
                    <c:numCache>
                      <c:formatCode>0%</c:formatCode>
                      <c:ptCount val="15"/>
                      <c:pt idx="0">
                        <c:v>6.8654861758310037E-2</c:v>
                      </c:pt>
                      <c:pt idx="1">
                        <c:v>7.3190431811121462E-2</c:v>
                      </c:pt>
                      <c:pt idx="2">
                        <c:v>7.6856166511338919E-2</c:v>
                      </c:pt>
                      <c:pt idx="3">
                        <c:v>8.1081081081081086E-2</c:v>
                      </c:pt>
                      <c:pt idx="4">
                        <c:v>8.4622553588070831E-2</c:v>
                      </c:pt>
                      <c:pt idx="5">
                        <c:v>8.8288288288288289E-2</c:v>
                      </c:pt>
                      <c:pt idx="6">
                        <c:v>9.2016154085119609E-2</c:v>
                      </c:pt>
                      <c:pt idx="7">
                        <c:v>9.5557626592109354E-2</c:v>
                      </c:pt>
                      <c:pt idx="8">
                        <c:v>9.9223361292326812E-2</c:v>
                      </c:pt>
                      <c:pt idx="9">
                        <c:v>0.10108729419074247</c:v>
                      </c:pt>
                      <c:pt idx="10">
                        <c:v>0.10251630941286113</c:v>
                      </c:pt>
                      <c:pt idx="11">
                        <c:v>0.10301335818577198</c:v>
                      </c:pt>
                      <c:pt idx="12">
                        <c:v>0.10146008077042559</c:v>
                      </c:pt>
                      <c:pt idx="13">
                        <c:v>9.9596147872009946E-2</c:v>
                      </c:pt>
                      <c:pt idx="14">
                        <c:v>9.630319975147561E-2</c:v>
                      </c:pt>
                    </c:numCache>
                  </c:numRef>
                </c:val>
                <c:smooth val="0"/>
                <c:extLst xmlns:c15="http://schemas.microsoft.com/office/drawing/2012/chart">
                  <c:ext xmlns:c16="http://schemas.microsoft.com/office/drawing/2014/chart" uri="{C3380CC4-5D6E-409C-BE32-E72D297353CC}">
                    <c16:uniqueId val="{00000002-8D4F-4ADF-937A-ED601238A07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'Teachers-NonTeachers'!$F$41:$F$55</c15:sqref>
                        </c15:formulaRef>
                      </c:ext>
                    </c:extLst>
                    <c:numCache>
                      <c:formatCode>0%</c:formatCode>
                      <c:ptCount val="15"/>
                      <c:pt idx="0">
                        <c:v>7.8886578886578892E-2</c:v>
                      </c:pt>
                      <c:pt idx="1">
                        <c:v>8.1774081774081769E-2</c:v>
                      </c:pt>
                      <c:pt idx="2">
                        <c:v>8.5816585816585814E-2</c:v>
                      </c:pt>
                      <c:pt idx="3">
                        <c:v>9.3208593208593205E-2</c:v>
                      </c:pt>
                      <c:pt idx="4">
                        <c:v>9.7944097944097946E-2</c:v>
                      </c:pt>
                      <c:pt idx="5">
                        <c:v>0.10395010395010396</c:v>
                      </c:pt>
                      <c:pt idx="6">
                        <c:v>0.11168861168861169</c:v>
                      </c:pt>
                      <c:pt idx="7">
                        <c:v>0.11307461307461307</c:v>
                      </c:pt>
                      <c:pt idx="8">
                        <c:v>0.11503811503811504</c:v>
                      </c:pt>
                      <c:pt idx="9">
                        <c:v>0.11342111342111343</c:v>
                      </c:pt>
                      <c:pt idx="10">
                        <c:v>0.11226611226611227</c:v>
                      </c:pt>
                      <c:pt idx="11">
                        <c:v>0.10810810810810811</c:v>
                      </c:pt>
                      <c:pt idx="12">
                        <c:v>9.7020097020097021E-2</c:v>
                      </c:pt>
                      <c:pt idx="13">
                        <c:v>8.8242088242088249E-2</c:v>
                      </c:pt>
                      <c:pt idx="14">
                        <c:v>7.7038577038577041E-2</c:v>
                      </c:pt>
                    </c:numCache>
                  </c:numRef>
                </c:val>
                <c:smooth val="1"/>
                <c:extLst xmlns:c15="http://schemas.microsoft.com/office/drawing/2012/chart">
                  <c:ext xmlns:c16="http://schemas.microsoft.com/office/drawing/2014/chart" uri="{C3380CC4-5D6E-409C-BE32-E72D297353CC}">
                    <c16:uniqueId val="{00000004-8D4F-4ADF-937A-ED601238A073}"/>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'Teachers-NonTeachers'!$G$31</c15:sqref>
                        </c15:formulaRef>
                      </c:ext>
                    </c:extLst>
                    <c:strCache>
                      <c:ptCount val="1"/>
                      <c:pt idx="0">
                        <c:v>MP</c:v>
                      </c:pt>
                    </c:strCache>
                  </c:strRef>
                </c:tx>
                <c:spPr>
                  <a:ln w="19050" cap="rnd">
                    <a:solidFill>
                      <a:srgbClr val="FF0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'Teachers-NonTeachers'!$G$41:$G$55</c15:sqref>
                        </c15:formulaRef>
                      </c:ext>
                    </c:extLst>
                    <c:numCache>
                      <c:formatCode>0%</c:formatCode>
                      <c:ptCount val="15"/>
                      <c:pt idx="0">
                        <c:v>7.0878062207541975E-2</c:v>
                      </c:pt>
                      <c:pt idx="1">
                        <c:v>7.445637214423341E-2</c:v>
                      </c:pt>
                      <c:pt idx="2">
                        <c:v>7.9273327828241119E-2</c:v>
                      </c:pt>
                      <c:pt idx="3">
                        <c:v>8.4503165428020915E-2</c:v>
                      </c:pt>
                      <c:pt idx="4">
                        <c:v>8.90448665015139E-2</c:v>
                      </c:pt>
                      <c:pt idx="5">
                        <c:v>9.3861822185521609E-2</c:v>
                      </c:pt>
                      <c:pt idx="6">
                        <c:v>9.7440132122213044E-2</c:v>
                      </c:pt>
                      <c:pt idx="7">
                        <c:v>9.9366914395816131E-2</c:v>
                      </c:pt>
                      <c:pt idx="8">
                        <c:v>9.991742361684558E-2</c:v>
                      </c:pt>
                      <c:pt idx="9">
                        <c:v>9.8816405174786681E-2</c:v>
                      </c:pt>
                      <c:pt idx="10">
                        <c:v>9.5513349848609957E-2</c:v>
                      </c:pt>
                      <c:pt idx="11">
                        <c:v>9.1935039911918523E-2</c:v>
                      </c:pt>
                      <c:pt idx="12">
                        <c:v>8.4916047343793002E-2</c:v>
                      </c:pt>
                      <c:pt idx="13">
                        <c:v>7.8998073217726394E-2</c:v>
                      </c:pt>
                      <c:pt idx="14">
                        <c:v>7.1428571428571425E-2</c:v>
                      </c:pt>
                    </c:numCache>
                  </c:numRef>
                </c:val>
                <c:smooth val="1"/>
                <c:extLst xmlns:c15="http://schemas.microsoft.com/office/drawing/2012/chart">
                  <c:ext xmlns:c16="http://schemas.microsoft.com/office/drawing/2014/chart" uri="{C3380CC4-5D6E-409C-BE32-E72D297353CC}">
                    <c16:uniqueId val="{00000005-8D4F-4ADF-937A-ED601238A0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'Teachers-NonTeachers'!$H$41:$H$55</c15:sqref>
                        </c15:formulaRef>
                      </c:ext>
                    </c:extLst>
                    <c:numCache>
                      <c:formatCode>0%</c:formatCode>
                      <c:ptCount val="15"/>
                      <c:pt idx="0">
                        <c:v>8.109261630388391E-2</c:v>
                      </c:pt>
                      <c:pt idx="1">
                        <c:v>8.6641058472044383E-2</c:v>
                      </c:pt>
                      <c:pt idx="2">
                        <c:v>9.1762697396500212E-2</c:v>
                      </c:pt>
                      <c:pt idx="3">
                        <c:v>9.5603926589842084E-2</c:v>
                      </c:pt>
                      <c:pt idx="4">
                        <c:v>9.9445155783183956E-2</c:v>
                      </c:pt>
                      <c:pt idx="5">
                        <c:v>0.10499359795134443</c:v>
                      </c:pt>
                      <c:pt idx="6">
                        <c:v>0.107981220657277</c:v>
                      </c:pt>
                      <c:pt idx="7">
                        <c:v>0.11011523687580026</c:v>
                      </c:pt>
                      <c:pt idx="8">
                        <c:v>0.11438326931284677</c:v>
                      </c:pt>
                      <c:pt idx="9">
                        <c:v>0.11481007255655143</c:v>
                      </c:pt>
                      <c:pt idx="10">
                        <c:v>0.11566367904396073</c:v>
                      </c:pt>
                      <c:pt idx="11">
                        <c:v>0.11438326931284677</c:v>
                      </c:pt>
                      <c:pt idx="12">
                        <c:v>0.11224925309432351</c:v>
                      </c:pt>
                      <c:pt idx="13">
                        <c:v>0.10840802390098164</c:v>
                      </c:pt>
                      <c:pt idx="14">
                        <c:v>0.10542040119504908</c:v>
                      </c:pt>
                    </c:numCache>
                  </c:numRef>
                </c:val>
                <c:smooth val="1"/>
                <c:extLst xmlns:c15="http://schemas.microsoft.com/office/drawing/2012/chart">
                  <c:ext xmlns:c16="http://schemas.microsoft.com/office/drawing/2014/chart" uri="{C3380CC4-5D6E-409C-BE32-E72D297353CC}">
                    <c16:uniqueId val="{00000006-8D4F-4ADF-937A-ED601238A0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'Teachers-NonTeachers'!$I$31</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'Teachers-NonTeachers'!$I$41:$I$55</c15:sqref>
                        </c15:formulaRef>
                      </c:ext>
                    </c:extLst>
                    <c:numCache>
                      <c:formatCode>0%</c:formatCode>
                      <c:ptCount val="15"/>
                      <c:pt idx="0">
                        <c:v>7.2324482814790689E-2</c:v>
                      </c:pt>
                      <c:pt idx="1">
                        <c:v>7.818863007004398E-2</c:v>
                      </c:pt>
                      <c:pt idx="2">
                        <c:v>8.2586740511483958E-2</c:v>
                      </c:pt>
                      <c:pt idx="3">
                        <c:v>8.6984850952923923E-2</c:v>
                      </c:pt>
                      <c:pt idx="4">
                        <c:v>9.1545854373676488E-2</c:v>
                      </c:pt>
                      <c:pt idx="5">
                        <c:v>9.8061573546180156E-2</c:v>
                      </c:pt>
                      <c:pt idx="6">
                        <c:v>0.10457729271868382</c:v>
                      </c:pt>
                      <c:pt idx="7">
                        <c:v>0.1089754031601238</c:v>
                      </c:pt>
                      <c:pt idx="8">
                        <c:v>0.11060433295324971</c:v>
                      </c:pt>
                      <c:pt idx="9">
                        <c:v>0.11190747678775045</c:v>
                      </c:pt>
                      <c:pt idx="10">
                        <c:v>0.11207036976706304</c:v>
                      </c:pt>
                      <c:pt idx="11">
                        <c:v>0.10978986805668675</c:v>
                      </c:pt>
                      <c:pt idx="12">
                        <c:v>0.1031112559048705</c:v>
                      </c:pt>
                      <c:pt idx="13">
                        <c:v>9.7410001628929793E-2</c:v>
                      </c:pt>
                      <c:pt idx="14">
                        <c:v>9.2034533311614264E-2</c:v>
                      </c:pt>
                    </c:numCache>
                  </c:numRef>
                </c:val>
                <c:smooth val="1"/>
                <c:extLst xmlns:c15="http://schemas.microsoft.com/office/drawing/2012/chart">
                  <c:ext xmlns:c16="http://schemas.microsoft.com/office/drawing/2014/chart" uri="{C3380CC4-5D6E-409C-BE32-E72D297353CC}">
                    <c16:uniqueId val="{00000007-8D4F-4ADF-937A-ED601238A0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'Teachers-NonTeachers'!$J$31</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'Teachers-NonTeachers'!$J$41:$J$55</c15:sqref>
                        </c15:formulaRef>
                      </c:ext>
                    </c:extLst>
                    <c:numCache>
                      <c:formatCode>0%</c:formatCode>
                      <c:ptCount val="15"/>
                      <c:pt idx="0">
                        <c:v>9.6197183098591543E-2</c:v>
                      </c:pt>
                      <c:pt idx="1">
                        <c:v>9.7323943661971835E-2</c:v>
                      </c:pt>
                      <c:pt idx="2">
                        <c:v>9.943661971830986E-2</c:v>
                      </c:pt>
                      <c:pt idx="3">
                        <c:v>0.10225352112676056</c:v>
                      </c:pt>
                      <c:pt idx="4">
                        <c:v>0.10380281690140845</c:v>
                      </c:pt>
                      <c:pt idx="5">
                        <c:v>0.10394366197183098</c:v>
                      </c:pt>
                      <c:pt idx="6">
                        <c:v>0.10408450704225353</c:v>
                      </c:pt>
                      <c:pt idx="7">
                        <c:v>0.10450704225352113</c:v>
                      </c:pt>
                      <c:pt idx="8">
                        <c:v>0.10408450704225353</c:v>
                      </c:pt>
                      <c:pt idx="9">
                        <c:v>0.10281690140845071</c:v>
                      </c:pt>
                      <c:pt idx="10">
                        <c:v>9.9718309859154933E-2</c:v>
                      </c:pt>
                      <c:pt idx="11">
                        <c:v>9.6197183098591543E-2</c:v>
                      </c:pt>
                      <c:pt idx="12">
                        <c:v>9.2394366197183095E-2</c:v>
                      </c:pt>
                      <c:pt idx="13">
                        <c:v>8.9436619718309865E-2</c:v>
                      </c:pt>
                      <c:pt idx="14">
                        <c:v>8.4788732394366198E-2</c:v>
                      </c:pt>
                    </c:numCache>
                  </c:numRef>
                </c:val>
                <c:smooth val="1"/>
                <c:extLst xmlns:c15="http://schemas.microsoft.com/office/drawing/2012/chart">
                  <c:ext xmlns:c16="http://schemas.microsoft.com/office/drawing/2014/chart" uri="{C3380CC4-5D6E-409C-BE32-E72D297353CC}">
                    <c16:uniqueId val="{00000008-8D4F-4ADF-937A-ED601238A0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'Teachers-NonTeachers'!$L$31</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'Teachers-NonTeachers'!$L$41:$L$55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A-8D4F-4ADF-937A-ED601238A0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'Teachers-NonTeachers'!$M$31</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'Teachers-NonTeachers'!$M$41:$M$55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B-8D4F-4ADF-937A-ED601238A0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'Teachers-NonTeachers'!$N$31</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'Teachers-NonTeachers'!$N$41:$N$55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C-8D4F-4ADF-937A-ED601238A07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'Teachers-NonTeachers'!$O$31</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'Teachers-NonTeachers'!$O$41:$O$55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D-8D4F-4ADF-937A-ED601238A07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'Teachers-NonTeachers'!$P$31</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'Teachers-NonTeachers'!$P$41:$P$55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E-8D4F-4ADF-937A-ED601238A07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'Teachers-NonTeachers'!$Q$31</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'Teachers-NonTeachers'!$Q$41:$Q$55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0F-8D4F-4ADF-937A-ED601238A07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'Teachers-NonTeachers'!$R$31</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'Teachers-NonTeachers'!$R$41:$R$55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0-8D4F-4ADF-937A-ED601238A07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'Teachers-NonTeachers'!$S$31</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'Teachers-NonTeachers'!$S$41:$S$55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1-8D4F-4ADF-937A-ED601238A07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'Teachers-NonTeachers'!$T$31</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'Teachers-NonTeachers'!$T$41:$T$55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2-8D4F-4ADF-937A-ED601238A07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'Teachers-NonTeachers'!$U$31</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'Teachers-NonTeachers'!$U$41:$U$55</c15:sqref>
                        </c15:formulaRef>
                      </c:ext>
                    </c:extLst>
                    <c:numCache>
                      <c:formatCode>General</c:formatCode>
                      <c:ptCount val="15"/>
                    </c:numCache>
                  </c:numRef>
                </c:val>
                <c:smooth val="1"/>
                <c:extLst xmlns:c15="http://schemas.microsoft.com/office/drawing/2012/chart">
                  <c:ext xmlns:c16="http://schemas.microsoft.com/office/drawing/2014/chart" uri="{C3380CC4-5D6E-409C-BE32-E72D297353CC}">
                    <c16:uniqueId val="{00000013-8D4F-4ADF-937A-ED601238A073}"/>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tickMarkSkip val="2"/>
        <c:noMultiLvlLbl val="0"/>
      </c:catAx>
      <c:valAx>
        <c:axId val="39834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5562ac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55562ac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55562ac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55562ac931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55562ac931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g255562ac931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55562ac931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55562ac931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255562ac931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666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800" b="0" i="0" u="none" strike="noStrike" baseline="0" dirty="0">
                <a:solidFill>
                  <a:srgbClr val="000000"/>
                </a:solidFill>
                <a:latin typeface="EB Garamond" panose="020F0502020204030204" pitchFamily="2" charset="0"/>
              </a:rPr>
              <a:t>The cost of educators is determined by the number of educators employed, the notch distribution of these educators, the value assigned to each notch and the benefits packages that educators receive. </a:t>
            </a:r>
          </a:p>
          <a:p>
            <a:endParaRPr lang="en-US" sz="1800" b="0" i="0" u="none" strike="noStrike" baseline="0" dirty="0">
              <a:solidFill>
                <a:srgbClr val="000000"/>
              </a:solidFill>
              <a:latin typeface="EB Garamond" panose="020F0502020204030204" pitchFamily="2" charset="0"/>
            </a:endParaRPr>
          </a:p>
          <a:p>
            <a:r>
              <a:rPr lang="en-US" sz="1800" b="1" i="0" u="none" strike="noStrike" baseline="0" dirty="0">
                <a:solidFill>
                  <a:srgbClr val="000000"/>
                </a:solidFill>
                <a:latin typeface="EB Garamond" panose="020F0502020204030204" pitchFamily="2" charset="0"/>
              </a:rPr>
              <a:t>The total number of educators</a:t>
            </a:r>
            <a:r>
              <a:rPr lang="en-US" sz="1800" b="0" i="0" u="none" strike="noStrike" baseline="0" dirty="0">
                <a:solidFill>
                  <a:srgbClr val="000000"/>
                </a:solidFill>
                <a:latin typeface="EB Garamond" panose="020F0502020204030204" pitchFamily="2" charset="0"/>
              </a:rPr>
              <a:t> should be largely informed by </a:t>
            </a:r>
            <a:r>
              <a:rPr lang="en-US" sz="1800" b="1" i="0" u="none" strike="noStrike" baseline="0" dirty="0">
                <a:solidFill>
                  <a:srgbClr val="000000"/>
                </a:solidFill>
                <a:latin typeface="EB Garamond" panose="020F0502020204030204" pitchFamily="2" charset="0"/>
              </a:rPr>
              <a:t>learner enrolment and class size</a:t>
            </a:r>
            <a:r>
              <a:rPr lang="en-US" sz="1800" b="0" i="0" u="none" strike="noStrike" baseline="0" dirty="0">
                <a:solidFill>
                  <a:srgbClr val="000000"/>
                </a:solidFill>
                <a:latin typeface="EB Garamond" panose="020F0502020204030204" pitchFamily="2" charset="0"/>
              </a:rPr>
              <a:t> norms however hiring decisions would also be informed and constrained by the available budget. </a:t>
            </a:r>
          </a:p>
          <a:p>
            <a:r>
              <a:rPr lang="en-US" sz="1800" b="1" i="0" u="none" strike="noStrike" baseline="0" dirty="0">
                <a:solidFill>
                  <a:srgbClr val="000000"/>
                </a:solidFill>
                <a:latin typeface="EB Garamond" panose="020F0502020204030204" pitchFamily="2" charset="0"/>
              </a:rPr>
              <a:t>The distribution of educators across notches </a:t>
            </a:r>
            <a:r>
              <a:rPr lang="en-US" sz="1800" b="0" i="0" u="none" strike="noStrike" baseline="0" dirty="0">
                <a:solidFill>
                  <a:srgbClr val="000000"/>
                </a:solidFill>
                <a:latin typeface="EB Garamond" panose="020F0502020204030204" pitchFamily="2" charset="0"/>
              </a:rPr>
              <a:t>is determined by </a:t>
            </a:r>
            <a:r>
              <a:rPr lang="en-US" sz="1800" b="1" i="0" u="none" strike="noStrike" baseline="0" dirty="0">
                <a:solidFill>
                  <a:srgbClr val="000000"/>
                </a:solidFill>
                <a:latin typeface="EB Garamond" panose="020F0502020204030204" pitchFamily="2" charset="0"/>
              </a:rPr>
              <a:t>experience</a:t>
            </a:r>
            <a:r>
              <a:rPr lang="en-US" sz="1800" b="0" i="0" u="none" strike="noStrike" baseline="0" dirty="0">
                <a:solidFill>
                  <a:srgbClr val="000000"/>
                </a:solidFill>
                <a:latin typeface="EB Garamond" panose="020F0502020204030204" pitchFamily="2" charset="0"/>
              </a:rPr>
              <a:t> – a higher level of experience would lead to higher salaries on average which would drive up the total cost of educators. The average tenure of educators is influenced by attrition rates, especially among younger educators, as well as workforce growth. </a:t>
            </a:r>
          </a:p>
          <a:p>
            <a:r>
              <a:rPr lang="en-US" sz="1800" b="1" i="0" u="none" strike="noStrike" baseline="0" dirty="0">
                <a:solidFill>
                  <a:srgbClr val="000000"/>
                </a:solidFill>
                <a:latin typeface="EB Garamond" panose="00000500000000000000" pitchFamily="2" charset="0"/>
              </a:rPr>
              <a:t>How experience is translated into notch level differences is determined by the notch progression percentage </a:t>
            </a:r>
            <a:r>
              <a:rPr lang="en-US" sz="1800" b="0" i="0" u="none" strike="noStrike" baseline="0" dirty="0">
                <a:solidFill>
                  <a:srgbClr val="000000"/>
                </a:solidFill>
                <a:latin typeface="EB Garamond" panose="00000500000000000000" pitchFamily="2" charset="0"/>
              </a:rPr>
              <a:t>– currently 1.5%. A higher notch progression percentage will lead to higher compensation expenditure.</a:t>
            </a:r>
          </a:p>
          <a:p>
            <a:r>
              <a:rPr lang="en-US" sz="1800" b="1" i="0" u="none" strike="noStrike" baseline="0" dirty="0">
                <a:solidFill>
                  <a:srgbClr val="000000"/>
                </a:solidFill>
                <a:latin typeface="EB Garamond" panose="00000500000000000000" pitchFamily="2" charset="0"/>
              </a:rPr>
              <a:t> The proportion of educators at each rank will also affect the notch distribution</a:t>
            </a:r>
          </a:p>
          <a:p>
            <a:endParaRPr lang="en-US" sz="1800" b="1" i="0" u="none" strike="noStrike" baseline="0" dirty="0">
              <a:solidFill>
                <a:srgbClr val="000000"/>
              </a:solidFill>
              <a:latin typeface="EB Garamond" panose="00000500000000000000" pitchFamily="2" charset="0"/>
            </a:endParaRPr>
          </a:p>
          <a:p>
            <a:r>
              <a:rPr lang="en-US" sz="1800" b="0" i="0" u="none" strike="noStrike" baseline="0" dirty="0">
                <a:solidFill>
                  <a:srgbClr val="000000"/>
                </a:solidFill>
                <a:latin typeface="EB Garamond" panose="00000500000000000000" pitchFamily="2" charset="0"/>
              </a:rPr>
              <a:t>The notch values are increased according to the </a:t>
            </a:r>
            <a:r>
              <a:rPr lang="en-US" sz="1800" b="1" i="0" u="none" strike="noStrike" baseline="0" dirty="0">
                <a:solidFill>
                  <a:srgbClr val="000000"/>
                </a:solidFill>
                <a:latin typeface="EB Garamond" panose="00000500000000000000" pitchFamily="2" charset="0"/>
              </a:rPr>
              <a:t>cost-of-living adjustments </a:t>
            </a:r>
            <a:r>
              <a:rPr lang="en-US" sz="1800" b="0" i="0" u="none" strike="noStrike" baseline="0" dirty="0">
                <a:solidFill>
                  <a:srgbClr val="000000"/>
                </a:solidFill>
                <a:latin typeface="EB Garamond" panose="00000500000000000000" pitchFamily="2" charset="0"/>
              </a:rPr>
              <a:t>that are the outcome of collective bargaining agreements. </a:t>
            </a:r>
            <a:endParaRPr lang="en-ZA" sz="1800" b="1" i="0" u="none" strike="noStrike" baseline="0" dirty="0">
              <a:latin typeface="EB Garamond" panose="00000500000000000000" pitchFamily="2" charset="0"/>
            </a:endParaRPr>
          </a:p>
        </p:txBody>
      </p:sp>
      <p:sp>
        <p:nvSpPr>
          <p:cNvPr id="585" name="Google Shape;585;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5562ac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55562ac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55562ac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307883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7243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1" name="Google Shape;61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55562ac931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55562ac931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255562ac931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08" name="Google Shape;70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55562ac931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g255562ac931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55562ac931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55562ac931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0" name="Google Shape;730;g255562ac931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27" name="Google Shape;827;p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55562ac931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g255562ac931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4588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extLst>
      <p:ext uri="{BB962C8B-B14F-4D97-AF65-F5344CB8AC3E}">
        <p14:creationId xmlns:p14="http://schemas.microsoft.com/office/powerpoint/2010/main" val="18010687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extLst>
      <p:ext uri="{BB962C8B-B14F-4D97-AF65-F5344CB8AC3E}">
        <p14:creationId xmlns:p14="http://schemas.microsoft.com/office/powerpoint/2010/main" val="25848006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7" name="Google Shape;74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1" name="Google Shape;74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55562ac93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55562ac931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55562ac931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5562ac931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255562ac93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2"/>
          <p:cNvSpPr txBox="1">
            <a:spLocks noGrp="1"/>
          </p:cNvSpPr>
          <p:nvPr>
            <p:ph type="ctrTitle"/>
          </p:nvPr>
        </p:nvSpPr>
        <p:spPr>
          <a:xfrm>
            <a:off x="2194560" y="1214438"/>
            <a:ext cx="9144000" cy="29517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mbria"/>
              <a:buNone/>
              <a:defRPr sz="6000" b="1">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2"/>
          <p:cNvSpPr txBox="1">
            <a:spLocks noGrp="1"/>
          </p:cNvSpPr>
          <p:nvPr>
            <p:ph type="subTitle" idx="1"/>
          </p:nvPr>
        </p:nvSpPr>
        <p:spPr>
          <a:xfrm>
            <a:off x="2194560" y="4166234"/>
            <a:ext cx="9144000" cy="10915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mbria"/>
                <a:ea typeface="Cambria"/>
                <a:cs typeface="Cambria"/>
                <a:sym typeface="Cambri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2"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pic>
        <p:nvPicPr>
          <p:cNvPr id="22" name="Google Shape;22;p52"/>
          <p:cNvPicPr preferRelativeResize="0"/>
          <p:nvPr/>
        </p:nvPicPr>
        <p:blipFill rotWithShape="1">
          <a:blip r:embed="rId3">
            <a:alphaModFix/>
          </a:blip>
          <a:srcRect/>
          <a:stretch/>
        </p:blipFill>
        <p:spPr>
          <a:xfrm>
            <a:off x="8851013" y="5742097"/>
            <a:ext cx="2554838" cy="792000"/>
          </a:xfrm>
          <a:prstGeom prst="rect">
            <a:avLst/>
          </a:prstGeom>
          <a:noFill/>
          <a:ln>
            <a:noFill/>
          </a:ln>
        </p:spPr>
      </p:pic>
      <p:pic>
        <p:nvPicPr>
          <p:cNvPr id="23" name="Google Shape;23;p52"/>
          <p:cNvPicPr preferRelativeResize="0"/>
          <p:nvPr/>
        </p:nvPicPr>
        <p:blipFill rotWithShape="1">
          <a:blip r:embed="rId4">
            <a:alphaModFix/>
          </a:blip>
          <a:srcRect l="49597" t="5638" r="-309" b="12790"/>
          <a:stretch/>
        </p:blipFill>
        <p:spPr>
          <a:xfrm>
            <a:off x="5436461" y="5742097"/>
            <a:ext cx="2652835" cy="792000"/>
          </a:xfrm>
          <a:prstGeom prst="rect">
            <a:avLst/>
          </a:prstGeom>
          <a:noFill/>
          <a:ln>
            <a:noFill/>
          </a:ln>
        </p:spPr>
      </p:pic>
      <p:pic>
        <p:nvPicPr>
          <p:cNvPr id="24" name="Google Shape;24;p52"/>
          <p:cNvPicPr preferRelativeResize="0"/>
          <p:nvPr/>
        </p:nvPicPr>
        <p:blipFill rotWithShape="1">
          <a:blip r:embed="rId4">
            <a:alphaModFix/>
          </a:blip>
          <a:srcRect l="-2558" t="4389" r="59716" b="2811"/>
          <a:stretch/>
        </p:blipFill>
        <p:spPr>
          <a:xfrm>
            <a:off x="2704865" y="5742097"/>
            <a:ext cx="1969880" cy="792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 name="Google Shape;97;p62"/>
          <p:cNvGrpSpPr/>
          <p:nvPr/>
        </p:nvGrpSpPr>
        <p:grpSpPr>
          <a:xfrm>
            <a:off x="701038" y="1466243"/>
            <a:ext cx="919944" cy="182880"/>
            <a:chOff x="701039" y="1581150"/>
            <a:chExt cx="540001" cy="239237"/>
          </a:xfrm>
        </p:grpSpPr>
        <p:cxnSp>
          <p:nvCxnSpPr>
            <p:cNvPr id="98" name="Google Shape;98;p62"/>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99" name="Google Shape;99;p62"/>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00" name="Google Shape;100;p62"/>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08" name="Google Shape;108;p63"/>
          <p:cNvGrpSpPr/>
          <p:nvPr/>
        </p:nvGrpSpPr>
        <p:grpSpPr>
          <a:xfrm>
            <a:off x="701038" y="1466243"/>
            <a:ext cx="919944" cy="182880"/>
            <a:chOff x="701039" y="1581150"/>
            <a:chExt cx="540001" cy="239237"/>
          </a:xfrm>
        </p:grpSpPr>
        <p:cxnSp>
          <p:nvCxnSpPr>
            <p:cNvPr id="109" name="Google Shape;109;p63"/>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110" name="Google Shape;110;p63"/>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11" name="Google Shape;111;p63"/>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64"/>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7"/>
        <p:cNvGrpSpPr/>
        <p:nvPr/>
      </p:nvGrpSpPr>
      <p:grpSpPr>
        <a:xfrm>
          <a:off x="0" y="0"/>
          <a:ext cx="0" cy="0"/>
          <a:chOff x="0" y="0"/>
          <a:chExt cx="0" cy="0"/>
        </a:xfrm>
      </p:grpSpPr>
      <p:sp>
        <p:nvSpPr>
          <p:cNvPr id="118" name="Google Shape;118;p65"/>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65"/>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120" name="Google Shape;120;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6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67"/>
          <p:cNvSpPr>
            <a:spLocks noGrp="1"/>
          </p:cNvSpPr>
          <p:nvPr>
            <p:ph type="pic" idx="2"/>
          </p:nvPr>
        </p:nvSpPr>
        <p:spPr>
          <a:xfrm>
            <a:off x="5183188" y="987425"/>
            <a:ext cx="6172200" cy="4873625"/>
          </a:xfrm>
          <a:prstGeom prst="rect">
            <a:avLst/>
          </a:prstGeom>
          <a:noFill/>
          <a:ln>
            <a:noFill/>
          </a:ln>
        </p:spPr>
      </p:sp>
      <p:sp>
        <p:nvSpPr>
          <p:cNvPr id="133" name="Google Shape;133;p6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6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3" name="Google Shape;143;p68"/>
          <p:cNvGrpSpPr/>
          <p:nvPr/>
        </p:nvGrpSpPr>
        <p:grpSpPr>
          <a:xfrm>
            <a:off x="701038" y="1581150"/>
            <a:ext cx="792000" cy="180000"/>
            <a:chOff x="701039" y="1581150"/>
            <a:chExt cx="540001" cy="239237"/>
          </a:xfrm>
        </p:grpSpPr>
        <p:cxnSp>
          <p:nvCxnSpPr>
            <p:cNvPr id="144" name="Google Shape;144;p68"/>
            <p:cNvCxnSpPr/>
            <p:nvPr/>
          </p:nvCxnSpPr>
          <p:spPr>
            <a:xfrm rot="10800000" flipH="1">
              <a:off x="701040" y="1820386"/>
              <a:ext cx="540000" cy="1"/>
            </a:xfrm>
            <a:prstGeom prst="straightConnector1">
              <a:avLst/>
            </a:prstGeom>
            <a:noFill/>
            <a:ln w="76200" cap="flat" cmpd="sng">
              <a:solidFill>
                <a:srgbClr val="851C00"/>
              </a:solidFill>
              <a:prstDash val="solid"/>
              <a:miter lim="800000"/>
              <a:headEnd type="none" w="sm" len="sm"/>
              <a:tailEnd type="none" w="sm" len="sm"/>
            </a:ln>
          </p:spPr>
        </p:cxnSp>
        <p:cxnSp>
          <p:nvCxnSpPr>
            <p:cNvPr id="145" name="Google Shape;145;p68"/>
            <p:cNvCxnSpPr/>
            <p:nvPr/>
          </p:nvCxnSpPr>
          <p:spPr>
            <a:xfrm>
              <a:off x="701040" y="1700768"/>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146" name="Google Shape;146;p68"/>
            <p:cNvCxnSpPr/>
            <p:nvPr/>
          </p:nvCxnSpPr>
          <p:spPr>
            <a:xfrm>
              <a:off x="701039" y="1581150"/>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6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6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3"/>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3"/>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53"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32"/>
        <p:cNvGrpSpPr/>
        <p:nvPr/>
      </p:nvGrpSpPr>
      <p:grpSpPr>
        <a:xfrm>
          <a:off x="0" y="0"/>
          <a:ext cx="0" cy="0"/>
          <a:chOff x="0" y="0"/>
          <a:chExt cx="0" cy="0"/>
        </a:xfrm>
      </p:grpSpPr>
      <p:sp>
        <p:nvSpPr>
          <p:cNvPr id="33" name="Google Shape;33;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61"/>
          <p:cNvGrpSpPr/>
          <p:nvPr/>
        </p:nvGrpSpPr>
        <p:grpSpPr>
          <a:xfrm>
            <a:off x="701038" y="1595007"/>
            <a:ext cx="792000" cy="166145"/>
            <a:chOff x="701039" y="1599565"/>
            <a:chExt cx="540001" cy="220822"/>
          </a:xfrm>
        </p:grpSpPr>
        <p:cxnSp>
          <p:nvCxnSpPr>
            <p:cNvPr id="38" name="Google Shape;38;p61"/>
            <p:cNvCxnSpPr/>
            <p:nvPr/>
          </p:nvCxnSpPr>
          <p:spPr>
            <a:xfrm rot="10800000" flipH="1">
              <a:off x="701040" y="1820386"/>
              <a:ext cx="540000" cy="1"/>
            </a:xfrm>
            <a:prstGeom prst="straightConnector1">
              <a:avLst/>
            </a:prstGeom>
            <a:noFill/>
            <a:ln w="76200" cap="flat" cmpd="sng">
              <a:solidFill>
                <a:srgbClr val="548135"/>
              </a:solidFill>
              <a:prstDash val="solid"/>
              <a:miter lim="800000"/>
              <a:headEnd type="none" w="sm" len="sm"/>
              <a:tailEnd type="none" w="sm" len="sm"/>
            </a:ln>
          </p:spPr>
        </p:cxnSp>
        <p:cxnSp>
          <p:nvCxnSpPr>
            <p:cNvPr id="39" name="Google Shape;39;p61"/>
            <p:cNvCxnSpPr/>
            <p:nvPr/>
          </p:nvCxnSpPr>
          <p:spPr>
            <a:xfrm>
              <a:off x="701040" y="1700769"/>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40" name="Google Shape;40;p61"/>
            <p:cNvCxnSpPr/>
            <p:nvPr/>
          </p:nvCxnSpPr>
          <p:spPr>
            <a:xfrm>
              <a:off x="701039" y="1599565"/>
              <a:ext cx="252000" cy="0"/>
            </a:xfrm>
            <a:prstGeom prst="straightConnector1">
              <a:avLst/>
            </a:prstGeom>
            <a:noFill/>
            <a:ln w="76200" cap="flat" cmpd="sng">
              <a:solidFill>
                <a:srgbClr val="A8D08C"/>
              </a:solidFill>
              <a:prstDash val="solid"/>
              <a:miter lim="800000"/>
              <a:headEnd type="none"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7"/>
        <p:cNvGrpSpPr/>
        <p:nvPr/>
      </p:nvGrpSpPr>
      <p:grpSpPr>
        <a:xfrm>
          <a:off x="0" y="0"/>
          <a:ext cx="0" cy="0"/>
          <a:chOff x="0" y="0"/>
          <a:chExt cx="0" cy="0"/>
        </a:xfrm>
      </p:grpSpPr>
      <p:sp>
        <p:nvSpPr>
          <p:cNvPr id="48" name="Google Shape;48;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2" name="Google Shape;52;p55"/>
          <p:cNvGrpSpPr/>
          <p:nvPr/>
        </p:nvGrpSpPr>
        <p:grpSpPr>
          <a:xfrm>
            <a:off x="701038" y="1466243"/>
            <a:ext cx="919944" cy="182880"/>
            <a:chOff x="701039" y="1581150"/>
            <a:chExt cx="540001" cy="239237"/>
          </a:xfrm>
        </p:grpSpPr>
        <p:cxnSp>
          <p:nvCxnSpPr>
            <p:cNvPr id="53" name="Google Shape;53;p55"/>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54" name="Google Shape;54;p55"/>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55" name="Google Shape;55;p55"/>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56"/>
        <p:cNvGrpSpPr/>
        <p:nvPr/>
      </p:nvGrpSpPr>
      <p:grpSpPr>
        <a:xfrm>
          <a:off x="0" y="0"/>
          <a:ext cx="0" cy="0"/>
          <a:chOff x="0" y="0"/>
          <a:chExt cx="0" cy="0"/>
        </a:xfrm>
      </p:grpSpPr>
      <p:sp>
        <p:nvSpPr>
          <p:cNvPr id="57" name="Google Shape;5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56"/>
          <p:cNvSpPr/>
          <p:nvPr/>
        </p:nvSpPr>
        <p:spPr>
          <a:xfrm>
            <a:off x="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60" name="Google Shape;60;p56"/>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57"/>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7"/>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5" name="Google Shape;6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57"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9"/>
        <p:cNvGrpSpPr/>
        <p:nvPr/>
      </p:nvGrpSpPr>
      <p:grpSpPr>
        <a:xfrm>
          <a:off x="0" y="0"/>
          <a:ext cx="0" cy="0"/>
          <a:chOff x="0" y="0"/>
          <a:chExt cx="0" cy="0"/>
        </a:xfrm>
      </p:grpSpPr>
      <p:sp>
        <p:nvSpPr>
          <p:cNvPr id="70" name="Google Shape;70;p58"/>
          <p:cNvSpPr/>
          <p:nvPr/>
        </p:nvSpPr>
        <p:spPr>
          <a:xfrm>
            <a:off x="815340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71" name="Google Shape;71;p58"/>
          <p:cNvSpPr txBox="1">
            <a:spLocks noGrp="1"/>
          </p:cNvSpPr>
          <p:nvPr>
            <p:ph type="title"/>
          </p:nvPr>
        </p:nvSpPr>
        <p:spPr>
          <a:xfrm>
            <a:off x="865632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8"/>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76"/>
        <p:cNvGrpSpPr/>
        <p:nvPr/>
      </p:nvGrpSpPr>
      <p:grpSpPr>
        <a:xfrm>
          <a:off x="0" y="0"/>
          <a:ext cx="0" cy="0"/>
          <a:chOff x="0" y="0"/>
          <a:chExt cx="0" cy="0"/>
        </a:xfrm>
      </p:grpSpPr>
      <p:sp>
        <p:nvSpPr>
          <p:cNvPr id="77" name="Google Shape;77;p59"/>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78" name="Google Shape;78;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82" name="Google Shape;82;p59"/>
          <p:cNvGrpSpPr/>
          <p:nvPr/>
        </p:nvGrpSpPr>
        <p:grpSpPr>
          <a:xfrm>
            <a:off x="700943" y="1664283"/>
            <a:ext cx="10671048" cy="96870"/>
            <a:chOff x="700984" y="1691638"/>
            <a:chExt cx="7275721" cy="128749"/>
          </a:xfrm>
        </p:grpSpPr>
        <p:cxnSp>
          <p:nvCxnSpPr>
            <p:cNvPr id="83" name="Google Shape;83;p59"/>
            <p:cNvCxnSpPr/>
            <p:nvPr/>
          </p:nvCxnSpPr>
          <p:spPr>
            <a:xfrm rot="10800000" flipH="1">
              <a:off x="700984" y="1820386"/>
              <a:ext cx="7275721" cy="1"/>
            </a:xfrm>
            <a:prstGeom prst="straightConnector1">
              <a:avLst/>
            </a:prstGeom>
            <a:noFill/>
            <a:ln w="76200" cap="flat" cmpd="sng">
              <a:solidFill>
                <a:srgbClr val="851C00"/>
              </a:solidFill>
              <a:prstDash val="solid"/>
              <a:miter lim="800000"/>
              <a:headEnd type="none" w="sm" len="sm"/>
              <a:tailEnd type="none" w="sm" len="sm"/>
            </a:ln>
          </p:spPr>
        </p:cxnSp>
        <p:cxnSp>
          <p:nvCxnSpPr>
            <p:cNvPr id="84" name="Google Shape;84;p59"/>
            <p:cNvCxnSpPr/>
            <p:nvPr/>
          </p:nvCxnSpPr>
          <p:spPr>
            <a:xfrm>
              <a:off x="701039" y="1691638"/>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85"/>
        <p:cNvGrpSpPr/>
        <p:nvPr/>
      </p:nvGrpSpPr>
      <p:grpSpPr>
        <a:xfrm>
          <a:off x="0" y="0"/>
          <a:ext cx="0" cy="0"/>
          <a:chOff x="0" y="0"/>
          <a:chExt cx="0" cy="0"/>
        </a:xfrm>
      </p:grpSpPr>
      <p:sp>
        <p:nvSpPr>
          <p:cNvPr id="86" name="Google Shape;86;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60"/>
          <p:cNvSpPr/>
          <p:nvPr/>
        </p:nvSpPr>
        <p:spPr>
          <a:xfrm>
            <a:off x="0" y="0"/>
            <a:ext cx="8483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89" name="Google Shape;89;p60"/>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www.education.gov.za/Programmes/EMIS/StatisticalPublications.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education.gov.za/Programmes/EMIS/StatisticalPublications.aspx"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education.gov.za/Programmes/EMIS/StatisticalPublications.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www.sapeople.com/2023/05/09/kwazulu-natal-900-rural-schools-are-facing-closure/" TargetMode="External"/><Relationship Id="rId7" Type="http://schemas.openxmlformats.org/officeDocument/2006/relationships/image" Target="../media/image16.png"/><Relationship Id="rId2" Type="http://schemas.openxmlformats.org/officeDocument/2006/relationships/hyperlink" Target="https://www.iol.co.za/education/kzn-education-department-to-close-more-than-900-schools-by-2028-c925b74b-250e-43ce-921f-ec3ee5c5b460"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sabcnews.com/sabcnews/kzn-education-department-plans-to-close-over-900-rural-school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ctrTitle"/>
          </p:nvPr>
        </p:nvSpPr>
        <p:spPr>
          <a:xfrm>
            <a:off x="2194560" y="1254283"/>
            <a:ext cx="9144000" cy="17024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mbria"/>
              <a:buNone/>
            </a:pPr>
            <a:r>
              <a:rPr lang="en-US" sz="6700" dirty="0"/>
              <a:t>KwaZulu-Natal Province</a:t>
            </a:r>
            <a:br>
              <a:rPr lang="en-US" sz="7200" i="1" dirty="0"/>
            </a:br>
            <a:br>
              <a:rPr lang="en-US" sz="1600" i="1" dirty="0"/>
            </a:br>
            <a:r>
              <a:rPr lang="en-US" sz="4000" dirty="0"/>
              <a:t>23 July 2023</a:t>
            </a:r>
            <a:endParaRPr sz="3200" dirty="0"/>
          </a:p>
        </p:txBody>
      </p:sp>
      <p:sp>
        <p:nvSpPr>
          <p:cNvPr id="158" name="Google Shape;158;p1"/>
          <p:cNvSpPr txBox="1">
            <a:spLocks noGrp="1"/>
          </p:cNvSpPr>
          <p:nvPr>
            <p:ph type="subTitle" idx="1"/>
          </p:nvPr>
        </p:nvSpPr>
        <p:spPr>
          <a:xfrm>
            <a:off x="2194560" y="3235569"/>
            <a:ext cx="9144000" cy="19844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800"/>
              <a:buNone/>
            </a:pPr>
            <a:r>
              <a:rPr lang="en-US" sz="4800"/>
              <a:t>Educator Demand Projections</a:t>
            </a:r>
            <a:endParaRPr/>
          </a:p>
          <a:p>
            <a:pPr marL="0" lvl="0" indent="0" algn="ctr" rtl="0">
              <a:lnSpc>
                <a:spcPct val="90000"/>
              </a:lnSpc>
              <a:spcBef>
                <a:spcPts val="1000"/>
              </a:spcBef>
              <a:spcAft>
                <a:spcPts val="0"/>
              </a:spcAft>
              <a:buClr>
                <a:schemeClr val="dk1"/>
              </a:buClr>
              <a:buSzPts val="4800"/>
              <a:buNone/>
            </a:pPr>
            <a:r>
              <a:rPr lang="en-US" sz="4800"/>
              <a:t>2021-2030 </a:t>
            </a:r>
            <a:br>
              <a:rPr lang="en-US" sz="4800"/>
            </a:br>
            <a:br>
              <a:rPr lang="en-US" sz="4400" b="1"/>
            </a:br>
            <a:br>
              <a:rPr lang="en-US" sz="3200" b="1"/>
            </a:br>
            <a:br>
              <a:rPr lang="en-US" sz="1050" b="1"/>
            </a:br>
            <a:endParaRPr sz="4800" b="1"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mbria"/>
              <a:buNone/>
            </a:pPr>
            <a:r>
              <a:rPr lang="en-US"/>
              <a:t>Age distributions and projected retirements and resignations</a:t>
            </a:r>
            <a:endParaRPr/>
          </a:p>
        </p:txBody>
      </p:sp>
      <p:sp>
        <p:nvSpPr>
          <p:cNvPr id="209" name="Google Shape;209;p2"/>
          <p:cNvSpPr txBox="1">
            <a:spLocks noGrp="1"/>
          </p:cNvSpPr>
          <p:nvPr>
            <p:ph type="body" idx="1"/>
          </p:nvPr>
        </p:nvSpPr>
        <p:spPr>
          <a:xfrm>
            <a:off x="2438400" y="4589500"/>
            <a:ext cx="8909100" cy="166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600" b="1" dirty="0">
                <a:solidFill>
                  <a:srgbClr val="7A1A00"/>
                </a:solidFill>
                <a:latin typeface="Calibri"/>
                <a:ea typeface="Calibri"/>
                <a:cs typeface="Calibri"/>
                <a:sym typeface="Calibri"/>
              </a:rPr>
              <a:t>Main highlights</a:t>
            </a:r>
            <a:r>
              <a:rPr lang="en-US" sz="1600" dirty="0">
                <a:solidFill>
                  <a:srgbClr val="7A1A00"/>
                </a:solidFill>
                <a:latin typeface="Calibri"/>
                <a:ea typeface="Calibri"/>
                <a:cs typeface="Calibri"/>
                <a:sym typeface="Calibri"/>
              </a:rPr>
              <a:t>: </a:t>
            </a:r>
            <a:endParaRPr sz="1600" dirty="0">
              <a:solidFill>
                <a:srgbClr val="7A1A00"/>
              </a:solidFill>
              <a:latin typeface="Calibri"/>
              <a:ea typeface="Calibri"/>
              <a:cs typeface="Calibri"/>
              <a:sym typeface="Calibri"/>
            </a:endParaRPr>
          </a:p>
          <a:p>
            <a:pPr marL="457200" lvl="0" indent="-330200" algn="l" rtl="0">
              <a:lnSpc>
                <a:spcPct val="100000"/>
              </a:lnSpc>
              <a:spcBef>
                <a:spcPts val="0"/>
              </a:spcBef>
              <a:spcAft>
                <a:spcPts val="0"/>
              </a:spcAft>
              <a:buClr>
                <a:srgbClr val="7A1A00"/>
              </a:buClr>
              <a:buSzPts val="1600"/>
              <a:buFont typeface="Calibri"/>
              <a:buChar char="●"/>
            </a:pPr>
            <a:r>
              <a:rPr lang="en-US" sz="1600" dirty="0">
                <a:solidFill>
                  <a:srgbClr val="7A1A00"/>
                </a:solidFill>
                <a:latin typeface="Calibri"/>
                <a:ea typeface="Calibri"/>
                <a:cs typeface="Calibri"/>
                <a:sym typeface="Calibri"/>
              </a:rPr>
              <a:t>The age distribution in KZN had a peak at around 49 years of age in 2021 (lower than national peak of 53) </a:t>
            </a:r>
            <a:endParaRPr sz="1600" b="1" dirty="0">
              <a:solidFill>
                <a:srgbClr val="7A1A00"/>
              </a:solidFill>
              <a:latin typeface="Calibri"/>
              <a:ea typeface="Calibri"/>
              <a:cs typeface="Calibri"/>
              <a:sym typeface="Calibri"/>
            </a:endParaRPr>
          </a:p>
          <a:p>
            <a:pPr marL="457200" lvl="0" indent="-330200" algn="l" rtl="0">
              <a:lnSpc>
                <a:spcPct val="100000"/>
              </a:lnSpc>
              <a:spcBef>
                <a:spcPts val="0"/>
              </a:spcBef>
              <a:spcAft>
                <a:spcPts val="0"/>
              </a:spcAft>
              <a:buClr>
                <a:srgbClr val="7A1A00"/>
              </a:buClr>
              <a:buSzPts val="1600"/>
              <a:buFont typeface="Calibri"/>
              <a:buChar char="●"/>
            </a:pPr>
            <a:r>
              <a:rPr lang="en-US" sz="1600" dirty="0">
                <a:solidFill>
                  <a:srgbClr val="7A1A00"/>
                </a:solidFill>
                <a:latin typeface="Calibri"/>
                <a:ea typeface="Calibri"/>
                <a:cs typeface="Calibri"/>
                <a:sym typeface="Calibri"/>
              </a:rPr>
              <a:t>From 2018 onwards, the majority of educators that exit PERSAL are for age-related retirement as opposed to resignations.  </a:t>
            </a:r>
            <a:endParaRPr sz="1600" dirty="0">
              <a:solidFill>
                <a:srgbClr val="7A1A00"/>
              </a:solidFill>
              <a:latin typeface="Calibri"/>
              <a:ea typeface="Calibri"/>
              <a:cs typeface="Calibri"/>
              <a:sym typeface="Calibri"/>
            </a:endParaRPr>
          </a:p>
          <a:p>
            <a:pPr marL="457200" lvl="0" indent="-330200" algn="l" rtl="0">
              <a:lnSpc>
                <a:spcPct val="100000"/>
              </a:lnSpc>
              <a:spcBef>
                <a:spcPts val="0"/>
              </a:spcBef>
              <a:spcAft>
                <a:spcPts val="0"/>
              </a:spcAft>
              <a:buClr>
                <a:srgbClr val="7A1A00"/>
              </a:buClr>
              <a:buSzPts val="1600"/>
              <a:buFont typeface="Calibri"/>
              <a:buChar char="●"/>
            </a:pPr>
            <a:r>
              <a:rPr lang="en-US" sz="1600" dirty="0">
                <a:solidFill>
                  <a:srgbClr val="7A1A00"/>
                </a:solidFill>
                <a:latin typeface="Calibri"/>
                <a:ea typeface="Calibri"/>
                <a:cs typeface="Calibri"/>
                <a:sym typeface="Calibri"/>
              </a:rPr>
              <a:t>The number of senior educators (SMT positions and other specialists) that are retiring is expected to increase (65% were 50+ years old in 2021)</a:t>
            </a:r>
            <a:endParaRPr dirty="0"/>
          </a:p>
        </p:txBody>
      </p:sp>
      <p:sp>
        <p:nvSpPr>
          <p:cNvPr id="210" name="Google Shape;210;p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b="1">
                <a:solidFill>
                  <a:schemeClr val="lt1"/>
                </a:solidFill>
                <a:latin typeface="Calibri"/>
                <a:ea typeface="Calibri"/>
                <a:cs typeface="Calibri"/>
                <a:sym typeface="Calibri"/>
              </a:rPr>
              <a:t>2</a:t>
            </a:r>
            <a:endParaRPr sz="2800" b="1">
              <a:solidFill>
                <a:schemeClr val="lt1"/>
              </a:solidFill>
              <a:latin typeface="Calibri"/>
              <a:ea typeface="Calibri"/>
              <a:cs typeface="Calibri"/>
            </a:endParaRPr>
          </a:p>
        </p:txBody>
      </p:sp>
      <p:sp>
        <p:nvSpPr>
          <p:cNvPr id="211" name="Google Shape;211;p2"/>
          <p:cNvSpPr/>
          <p:nvPr/>
        </p:nvSpPr>
        <p:spPr>
          <a:xfrm>
            <a:off x="10658300"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b="1">
                <a:solidFill>
                  <a:schemeClr val="lt1"/>
                </a:solidFill>
                <a:latin typeface="Calibri"/>
                <a:ea typeface="Calibri"/>
                <a:cs typeface="Calibri"/>
                <a:sym typeface="Calibri"/>
              </a:rPr>
              <a:t>1</a:t>
            </a:r>
            <a:endParaRPr sz="2800" b="1">
              <a:solidFill>
                <a:schemeClr val="lt1"/>
              </a:solidFill>
              <a:latin typeface="Calibri"/>
              <a:ea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682700" y="365125"/>
            <a:ext cx="10671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graphicFrame>
        <p:nvGraphicFramePr>
          <p:cNvPr id="218" name="Google Shape;218;p4"/>
          <p:cNvGraphicFramePr/>
          <p:nvPr/>
        </p:nvGraphicFramePr>
        <p:xfrm>
          <a:off x="436098" y="1899139"/>
          <a:ext cx="10917600" cy="4093800"/>
        </p:xfrm>
        <a:graphic>
          <a:graphicData uri="http://schemas.openxmlformats.org/drawingml/2006/chart">
            <c:chart xmlns:c="http://schemas.openxmlformats.org/drawingml/2006/chart" xmlns:r="http://schemas.openxmlformats.org/officeDocument/2006/relationships" r:id="rId3"/>
          </a:graphicData>
        </a:graphic>
      </p:graphicFrame>
      <p:sp>
        <p:nvSpPr>
          <p:cNvPr id="219" name="Google Shape;219;p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1</a:t>
            </a:r>
            <a:endParaRPr/>
          </a:p>
        </p:txBody>
      </p:sp>
      <p:sp>
        <p:nvSpPr>
          <p:cNvPr id="220" name="Google Shape;220;p4"/>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0" i="1" u="none" strike="noStrike" cap="none">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cxnSp>
        <p:nvCxnSpPr>
          <p:cNvPr id="221" name="Google Shape;221;p4"/>
          <p:cNvCxnSpPr/>
          <p:nvPr/>
        </p:nvCxnSpPr>
        <p:spPr>
          <a:xfrm>
            <a:off x="7851787" y="3166222"/>
            <a:ext cx="0" cy="1906922"/>
          </a:xfrm>
          <a:prstGeom prst="straightConnector1">
            <a:avLst/>
          </a:prstGeom>
          <a:noFill/>
          <a:ln w="28575" cap="flat" cmpd="sng">
            <a:solidFill>
              <a:srgbClr val="00B0F0"/>
            </a:solidFill>
            <a:prstDash val="dot"/>
            <a:miter lim="800000"/>
            <a:headEnd type="none" w="sm" len="sm"/>
            <a:tailEnd type="none" w="sm" len="sm"/>
          </a:ln>
        </p:spPr>
      </p:cxnSp>
      <p:sp>
        <p:nvSpPr>
          <p:cNvPr id="222" name="Google Shape;222;p4"/>
          <p:cNvSpPr/>
          <p:nvPr/>
        </p:nvSpPr>
        <p:spPr>
          <a:xfrm>
            <a:off x="7263937" y="2497238"/>
            <a:ext cx="1175700" cy="42412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u="none" dirty="0">
                <a:solidFill>
                  <a:srgbClr val="00B0F0"/>
                </a:solidFill>
                <a:latin typeface="Calibri"/>
                <a:ea typeface="Calibri"/>
                <a:cs typeface="Calibri"/>
                <a:sym typeface="Calibri"/>
              </a:rPr>
              <a:t>Age: 49</a:t>
            </a:r>
            <a:endParaRPr dirty="0"/>
          </a:p>
        </p:txBody>
      </p:sp>
      <p:sp>
        <p:nvSpPr>
          <p:cNvPr id="223" name="Google Shape;223;p4"/>
          <p:cNvSpPr/>
          <p:nvPr/>
        </p:nvSpPr>
        <p:spPr>
          <a:xfrm>
            <a:off x="2430600" y="1645825"/>
            <a:ext cx="4687500" cy="1520400"/>
          </a:xfrm>
          <a:prstGeom prst="roundRect">
            <a:avLst>
              <a:gd name="adj" fmla="val 23516"/>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300" dirty="0">
                <a:solidFill>
                  <a:schemeClr val="lt1"/>
                </a:solidFill>
                <a:latin typeface="Calibri"/>
                <a:ea typeface="Calibri"/>
                <a:cs typeface="Calibri"/>
                <a:sym typeface="Calibri"/>
              </a:rPr>
              <a:t>A </a:t>
            </a:r>
            <a:r>
              <a:rPr lang="en-US" sz="2300" b="1" dirty="0">
                <a:solidFill>
                  <a:schemeClr val="lt1"/>
                </a:solidFill>
                <a:latin typeface="Calibri"/>
                <a:ea typeface="Calibri"/>
                <a:cs typeface="Calibri"/>
                <a:sym typeface="Calibri"/>
              </a:rPr>
              <a:t>lower proportion </a:t>
            </a:r>
            <a:r>
              <a:rPr lang="en-US" sz="2300" dirty="0">
                <a:solidFill>
                  <a:schemeClr val="lt1"/>
                </a:solidFill>
                <a:latin typeface="Calibri"/>
                <a:ea typeface="Calibri"/>
                <a:cs typeface="Calibri"/>
                <a:sym typeface="Calibri"/>
              </a:rPr>
              <a:t>of educators are </a:t>
            </a:r>
            <a:r>
              <a:rPr lang="en-US" sz="2300" b="1" dirty="0">
                <a:solidFill>
                  <a:schemeClr val="lt1"/>
                </a:solidFill>
                <a:latin typeface="Calibri"/>
                <a:ea typeface="Calibri"/>
                <a:cs typeface="Calibri"/>
                <a:sym typeface="Calibri"/>
              </a:rPr>
              <a:t>over 50 years old </a:t>
            </a:r>
            <a:r>
              <a:rPr lang="en-US" sz="2300" dirty="0">
                <a:solidFill>
                  <a:schemeClr val="lt1"/>
                </a:solidFill>
                <a:latin typeface="Calibri"/>
                <a:ea typeface="Calibri"/>
                <a:cs typeface="Calibri"/>
                <a:sym typeface="Calibri"/>
              </a:rPr>
              <a:t>in KwaZulu-Natal than in the rest of the country</a:t>
            </a:r>
            <a:endParaRPr sz="1700"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8" grpId="0">
        <p:bldSub>
          <a:bldChart bld="series"/>
        </p:bldSub>
      </p:bldGraphic>
      <p:bldP spid="2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7B4ABA-1ED5-423E-AAC8-F323A7807802}"/>
              </a:ext>
            </a:extLst>
          </p:cNvPr>
          <p:cNvGraphicFramePr>
            <a:graphicFrameLocks noGrp="1"/>
          </p:cNvGraphicFramePr>
          <p:nvPr>
            <p:extLst>
              <p:ext uri="{D42A27DB-BD31-4B8C-83A1-F6EECF244321}">
                <p14:modId xmlns:p14="http://schemas.microsoft.com/office/powerpoint/2010/main" val="382343796"/>
              </p:ext>
            </p:extLst>
          </p:nvPr>
        </p:nvGraphicFramePr>
        <p:xfrm>
          <a:off x="4388635" y="231973"/>
          <a:ext cx="6761965" cy="5567254"/>
        </p:xfrm>
        <a:graphic>
          <a:graphicData uri="http://schemas.openxmlformats.org/drawingml/2006/table">
            <a:tbl>
              <a:tblPr/>
              <a:tblGrid>
                <a:gridCol w="1261501">
                  <a:extLst>
                    <a:ext uri="{9D8B030D-6E8A-4147-A177-3AD203B41FA5}">
                      <a16:colId xmlns:a16="http://schemas.microsoft.com/office/drawing/2014/main" val="2162878114"/>
                    </a:ext>
                  </a:extLst>
                </a:gridCol>
                <a:gridCol w="44450">
                  <a:extLst>
                    <a:ext uri="{9D8B030D-6E8A-4147-A177-3AD203B41FA5}">
                      <a16:colId xmlns:a16="http://schemas.microsoft.com/office/drawing/2014/main" val="2152899001"/>
                    </a:ext>
                  </a:extLst>
                </a:gridCol>
                <a:gridCol w="1789038">
                  <a:extLst>
                    <a:ext uri="{9D8B030D-6E8A-4147-A177-3AD203B41FA5}">
                      <a16:colId xmlns:a16="http://schemas.microsoft.com/office/drawing/2014/main" val="2732421268"/>
                    </a:ext>
                  </a:extLst>
                </a:gridCol>
                <a:gridCol w="65650">
                  <a:extLst>
                    <a:ext uri="{9D8B030D-6E8A-4147-A177-3AD203B41FA5}">
                      <a16:colId xmlns:a16="http://schemas.microsoft.com/office/drawing/2014/main" val="1838412173"/>
                    </a:ext>
                  </a:extLst>
                </a:gridCol>
                <a:gridCol w="1767838">
                  <a:extLst>
                    <a:ext uri="{9D8B030D-6E8A-4147-A177-3AD203B41FA5}">
                      <a16:colId xmlns:a16="http://schemas.microsoft.com/office/drawing/2014/main" val="59010999"/>
                    </a:ext>
                  </a:extLst>
                </a:gridCol>
                <a:gridCol w="60962">
                  <a:extLst>
                    <a:ext uri="{9D8B030D-6E8A-4147-A177-3AD203B41FA5}">
                      <a16:colId xmlns:a16="http://schemas.microsoft.com/office/drawing/2014/main" val="2308592313"/>
                    </a:ext>
                  </a:extLst>
                </a:gridCol>
                <a:gridCol w="1772526">
                  <a:extLst>
                    <a:ext uri="{9D8B030D-6E8A-4147-A177-3AD203B41FA5}">
                      <a16:colId xmlns:a16="http://schemas.microsoft.com/office/drawing/2014/main" val="1559013939"/>
                    </a:ext>
                  </a:extLst>
                </a:gridCol>
              </a:tblGrid>
              <a:tr h="450959">
                <a:tc>
                  <a:txBody>
                    <a:bodyPr/>
                    <a:lstStyle/>
                    <a:p>
                      <a:pPr algn="l" fontAlgn="b"/>
                      <a:endParaRPr lang="en-US" sz="16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mn-lt"/>
                      </a:endParaRPr>
                    </a:p>
                  </a:txBody>
                  <a:tcPr marL="9525" marR="9525" marT="9525" marB="0" anchor="b">
                    <a:lnL>
                      <a:noFill/>
                    </a:lnL>
                    <a:lnR>
                      <a:noFill/>
                    </a:lnR>
                    <a:lnT>
                      <a:noFill/>
                    </a:lnT>
                    <a:lnB>
                      <a:noFill/>
                    </a:lnB>
                    <a:noFill/>
                  </a:tcPr>
                </a:tc>
                <a:tc gridSpan="5">
                  <a:txBody>
                    <a:bodyPr/>
                    <a:lstStyle/>
                    <a:p>
                      <a:pPr algn="ctr" fontAlgn="b"/>
                      <a:r>
                        <a:rPr lang="en-US" sz="2000" b="1" i="0" u="none" strike="noStrike" dirty="0">
                          <a:solidFill>
                            <a:srgbClr val="000000"/>
                          </a:solidFill>
                          <a:effectLst/>
                          <a:latin typeface="+mn-lt"/>
                        </a:rPr>
                        <a:t>Percentage of educators aged 50+ in 2021</a:t>
                      </a:r>
                    </a:p>
                  </a:txBody>
                  <a:tcPr marL="9525" marR="9525" marT="9525" marB="0" anchor="b">
                    <a:lnL>
                      <a:noFill/>
                    </a:lnL>
                    <a:lnR>
                      <a:noFill/>
                    </a:lnR>
                    <a:lnT>
                      <a:noFill/>
                    </a:lnT>
                    <a:lnB w="19050" cap="flat" cmpd="sng" algn="ctr">
                      <a:solidFill>
                        <a:schemeClr val="bg1">
                          <a:lumMod val="50000"/>
                        </a:schemeClr>
                      </a:solidFill>
                      <a:prstDash val="solid"/>
                      <a:round/>
                      <a:headEnd type="none" w="med" len="med"/>
                      <a:tailEnd type="none" w="med" len="med"/>
                    </a:lnB>
                  </a:tcPr>
                </a:tc>
                <a:tc hMerge="1">
                  <a:txBody>
                    <a:bodyPr/>
                    <a:lstStyle/>
                    <a:p>
                      <a:endParaRPr lang="en-ZA"/>
                    </a:p>
                  </a:txBody>
                  <a:tcPr>
                    <a:lnL w="12700" cmpd="sng">
                      <a:noFill/>
                      <a:prstDash val="solid"/>
                    </a:ln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21359036"/>
                  </a:ext>
                </a:extLst>
              </a:tr>
              <a:tr h="777392">
                <a:tc>
                  <a:txBody>
                    <a:bodyPr/>
                    <a:lstStyle/>
                    <a:p>
                      <a:pPr algn="ctr" rtl="0" fontAlgn="ctr"/>
                      <a:r>
                        <a:rPr lang="en-US" sz="1900" b="1" i="0" u="none" strike="noStrike" dirty="0">
                          <a:solidFill>
                            <a:srgbClr val="000000"/>
                          </a:solidFill>
                          <a:effectLst/>
                          <a:latin typeface="+mn-lt"/>
                        </a:rPr>
                        <a:t>Province</a:t>
                      </a:r>
                    </a:p>
                  </a:txBody>
                  <a:tcPr marL="9525" marR="9525" marT="9525" marB="0" anchor="ctr">
                    <a:lnL>
                      <a:noFill/>
                    </a:lnL>
                    <a:lnR>
                      <a:noFill/>
                    </a:lnR>
                    <a:lnT>
                      <a:noFill/>
                    </a:lnT>
                    <a:lnB>
                      <a:noFill/>
                    </a:lnB>
                  </a:tcPr>
                </a:tc>
                <a:tc>
                  <a:txBody>
                    <a:bodyPr/>
                    <a:lstStyle/>
                    <a:p>
                      <a:pPr algn="ctr" rtl="0" fontAlgn="ctr"/>
                      <a:endParaRPr lang="en-US" sz="1900" b="1" i="0" u="none" strike="noStrike" dirty="0">
                        <a:solidFill>
                          <a:srgbClr val="000000"/>
                        </a:solidFill>
                        <a:effectLst/>
                        <a:latin typeface="+mn-lt"/>
                      </a:endParaRPr>
                    </a:p>
                  </a:txBody>
                  <a:tcPr marL="9525" marR="9525" marT="9525" marB="0" anchor="ctr">
                    <a:lnL>
                      <a:noFill/>
                    </a:lnL>
                    <a:lnR>
                      <a:noFill/>
                    </a:lnR>
                    <a:lnT>
                      <a:noFill/>
                    </a:lnT>
                    <a:lnB>
                      <a:noFill/>
                    </a:lnB>
                    <a:noFill/>
                  </a:tcPr>
                </a:tc>
                <a:tc>
                  <a:txBody>
                    <a:bodyPr/>
                    <a:lstStyle/>
                    <a:p>
                      <a:pPr algn="ctr" rtl="0" fontAlgn="ctr"/>
                      <a:r>
                        <a:rPr lang="en-US" sz="1900" b="1" i="0" u="none" strike="noStrike" dirty="0">
                          <a:solidFill>
                            <a:srgbClr val="000000"/>
                          </a:solidFill>
                          <a:effectLst/>
                          <a:latin typeface="+mn-lt"/>
                        </a:rPr>
                        <a:t>All educators</a:t>
                      </a: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2000" b="1" i="0" u="none" strike="noStrike">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a:noFill/>
                    </a:lnB>
                  </a:tcPr>
                </a:tc>
                <a:tc>
                  <a:txBody>
                    <a:bodyPr/>
                    <a:lstStyle/>
                    <a:p>
                      <a:pPr algn="ctr" rtl="0" fontAlgn="ctr"/>
                      <a:r>
                        <a:rPr lang="en-US" sz="1900" b="1" i="0" u="none" strike="noStrike" dirty="0">
                          <a:solidFill>
                            <a:srgbClr val="000000"/>
                          </a:solidFill>
                          <a:effectLst/>
                          <a:latin typeface="+mn-lt"/>
                        </a:rPr>
                        <a:t>Senior educators</a:t>
                      </a:r>
                      <a:br>
                        <a:rPr lang="en-US" sz="2000" b="1" i="0" u="none" strike="noStrike" dirty="0">
                          <a:solidFill>
                            <a:srgbClr val="000000"/>
                          </a:solidFill>
                          <a:effectLst/>
                          <a:latin typeface="+mn-lt"/>
                        </a:rPr>
                      </a:br>
                      <a:r>
                        <a:rPr lang="en-US" sz="1400" b="0" i="0" u="none" strike="noStrike" dirty="0">
                          <a:solidFill>
                            <a:srgbClr val="000000"/>
                          </a:solidFill>
                          <a:effectLst/>
                          <a:latin typeface="+mn-lt"/>
                        </a:rPr>
                        <a:t>(HOD, Dep.- principals, Principals &amp; Other)</a:t>
                      </a:r>
                      <a:endParaRPr lang="en-US" sz="2000" b="1" i="0" u="none" strike="noStrike" dirty="0">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2000" b="1" i="0" u="none" strike="noStrike">
                        <a:solidFill>
                          <a:srgbClr val="000000"/>
                        </a:solidFill>
                        <a:effectLst/>
                        <a:latin typeface="+mn-lt"/>
                      </a:endParaRP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a:noFill/>
                    </a:lnB>
                  </a:tcPr>
                </a:tc>
                <a:tc>
                  <a:txBody>
                    <a:bodyPr/>
                    <a:lstStyle/>
                    <a:p>
                      <a:pPr algn="ctr" rtl="0" fontAlgn="ctr"/>
                      <a:r>
                        <a:rPr lang="en-US" sz="1900" b="1" i="0" u="none" strike="noStrike" dirty="0">
                          <a:solidFill>
                            <a:srgbClr val="000000"/>
                          </a:solidFill>
                          <a:effectLst/>
                          <a:latin typeface="+mn-lt"/>
                        </a:rPr>
                        <a:t>Primary school educators</a:t>
                      </a:r>
                    </a:p>
                  </a:txBody>
                  <a:tcPr marL="9525" marR="9525" marT="9525" marB="0" anchor="ctr">
                    <a:lnL>
                      <a:noFill/>
                    </a:lnL>
                    <a:lnR>
                      <a:noFill/>
                    </a:lnR>
                    <a:lnT w="190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97390439"/>
                  </a:ext>
                </a:extLst>
              </a:tr>
              <a:tr h="388757">
                <a:tc>
                  <a:txBody>
                    <a:bodyPr/>
                    <a:lstStyle/>
                    <a:p>
                      <a:pPr algn="ctr" rtl="0" fontAlgn="ctr"/>
                      <a:r>
                        <a:rPr lang="en-US" sz="2000" b="1" i="0" u="none" strike="noStrike" dirty="0">
                          <a:solidFill>
                            <a:srgbClr val="000000"/>
                          </a:solidFill>
                          <a:effectLst/>
                          <a:latin typeface="+mn-lt"/>
                        </a:rPr>
                        <a:t>EC</a:t>
                      </a:r>
                    </a:p>
                  </a:txBody>
                  <a:tcPr marL="9525" marR="9525" marT="9525" marB="0" anchor="ctr">
                    <a:lnL>
                      <a:noFill/>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51%</a:t>
                      </a:r>
                    </a:p>
                  </a:txBody>
                  <a:tcPr marL="9525" marR="9525" marT="9525" marB="0" anchor="ctr">
                    <a:lnL w="19050" cap="flat" cmpd="sng" algn="ctr">
                      <a:solidFill>
                        <a:schemeClr val="bg1"/>
                      </a:solid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71%</a:t>
                      </a:r>
                    </a:p>
                  </a:txBody>
                  <a:tcPr marL="9525" marR="9525" marT="9525" marB="0" anchor="ctr">
                    <a:lnL w="19050" cap="flat" cmpd="sng" algn="ctr">
                      <a:no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a:noFill/>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58%</a:t>
                      </a:r>
                    </a:p>
                  </a:txBody>
                  <a:tcPr marL="9525" marR="9525" marT="9525" marB="0" anchor="ctr">
                    <a:lnL w="19050" cap="flat" cmpd="sng" algn="ctr">
                      <a:noFill/>
                      <a:prstDash val="solid"/>
                      <a:round/>
                      <a:headEnd type="none" w="med" len="med"/>
                      <a:tailEnd type="none" w="med" len="med"/>
                    </a:lnL>
                    <a:lnR>
                      <a:noFill/>
                    </a:lnR>
                    <a:lnT w="6350" cap="flat" cmpd="sng" algn="ctr">
                      <a:solidFill>
                        <a:srgbClr val="80808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7058553"/>
                  </a:ext>
                </a:extLst>
              </a:tr>
              <a:tr h="388757">
                <a:tc>
                  <a:txBody>
                    <a:bodyPr/>
                    <a:lstStyle/>
                    <a:p>
                      <a:pPr algn="ctr" rtl="0" fontAlgn="ctr"/>
                      <a:r>
                        <a:rPr lang="en-US" sz="2000" b="1" i="0" u="none" strike="noStrike" dirty="0">
                          <a:solidFill>
                            <a:srgbClr val="000000"/>
                          </a:solidFill>
                          <a:effectLst/>
                          <a:latin typeface="+mn-lt"/>
                        </a:rPr>
                        <a:t>FS</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43%</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dirty="0">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49%</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76716592"/>
                  </a:ext>
                </a:extLst>
              </a:tr>
              <a:tr h="388757">
                <a:tc>
                  <a:txBody>
                    <a:bodyPr/>
                    <a:lstStyle/>
                    <a:p>
                      <a:pPr algn="ctr" rtl="0" fontAlgn="ctr"/>
                      <a:r>
                        <a:rPr lang="en-US" sz="2000" b="1" i="0" u="none" strike="noStrike" dirty="0">
                          <a:solidFill>
                            <a:srgbClr val="000000"/>
                          </a:solidFill>
                          <a:effectLst/>
                          <a:latin typeface="+mn-lt"/>
                        </a:rPr>
                        <a:t>GP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41%</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42%</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09458870"/>
                  </a:ext>
                </a:extLst>
              </a:tr>
              <a:tr h="388757">
                <a:tc>
                  <a:txBody>
                    <a:bodyPr/>
                    <a:lstStyle/>
                    <a:p>
                      <a:pPr algn="ctr" rtl="0" fontAlgn="ctr"/>
                      <a:r>
                        <a:rPr lang="en-US" sz="2000" b="1" i="0" u="none" strike="noStrike" dirty="0">
                          <a:solidFill>
                            <a:srgbClr val="000000"/>
                          </a:solidFill>
                          <a:effectLst/>
                          <a:latin typeface="+mn-lt"/>
                        </a:rPr>
                        <a:t>KN</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39%</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65%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44%</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8819989"/>
                  </a:ext>
                </a:extLst>
              </a:tr>
              <a:tr h="388757">
                <a:tc>
                  <a:txBody>
                    <a:bodyPr/>
                    <a:lstStyle/>
                    <a:p>
                      <a:pPr algn="ctr" rtl="0" fontAlgn="ctr"/>
                      <a:r>
                        <a:rPr lang="en-US" sz="2000" b="1" i="0" u="none" strike="noStrike" dirty="0">
                          <a:solidFill>
                            <a:srgbClr val="000000"/>
                          </a:solidFill>
                          <a:effectLst/>
                          <a:latin typeface="+mn-lt"/>
                        </a:rPr>
                        <a:t>LP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58%</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81%</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dirty="0">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63%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33382625"/>
                  </a:ext>
                </a:extLst>
              </a:tr>
              <a:tr h="388757">
                <a:tc>
                  <a:txBody>
                    <a:bodyPr/>
                    <a:lstStyle/>
                    <a:p>
                      <a:pPr algn="ctr" rtl="0" fontAlgn="ctr"/>
                      <a:r>
                        <a:rPr lang="en-US" sz="2000" b="1" i="0" u="none" strike="noStrike" dirty="0">
                          <a:solidFill>
                            <a:srgbClr val="000000"/>
                          </a:solidFill>
                          <a:effectLst/>
                          <a:latin typeface="+mn-lt"/>
                        </a:rPr>
                        <a:t>MP</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50%</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55%</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3095908"/>
                  </a:ext>
                </a:extLst>
              </a:tr>
              <a:tr h="388757">
                <a:tc>
                  <a:txBody>
                    <a:bodyPr/>
                    <a:lstStyle/>
                    <a:p>
                      <a:pPr algn="ctr" rtl="0" fontAlgn="ctr"/>
                      <a:r>
                        <a:rPr lang="en-US" sz="2000" b="1" i="0" u="none" strike="noStrike" dirty="0">
                          <a:solidFill>
                            <a:srgbClr val="000000"/>
                          </a:solidFill>
                          <a:effectLst/>
                          <a:latin typeface="+mn-lt"/>
                        </a:rPr>
                        <a:t>NC</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43%</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mn-lt"/>
                        </a:rPr>
                        <a:t>69%</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44%</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0576801"/>
                  </a:ext>
                </a:extLst>
              </a:tr>
              <a:tr h="388757">
                <a:tc>
                  <a:txBody>
                    <a:bodyPr/>
                    <a:lstStyle/>
                    <a:p>
                      <a:pPr algn="ctr" rtl="0" fontAlgn="ctr"/>
                      <a:r>
                        <a:rPr lang="en-US" sz="2000" b="1" i="0" u="none" strike="noStrike" dirty="0">
                          <a:solidFill>
                            <a:srgbClr val="000000"/>
                          </a:solidFill>
                          <a:effectLst/>
                          <a:latin typeface="+mn-lt"/>
                        </a:rPr>
                        <a:t>NW</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F9EF"/>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47%</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70%</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52%</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41851600"/>
                  </a:ext>
                </a:extLst>
              </a:tr>
              <a:tr h="388757">
                <a:tc>
                  <a:txBody>
                    <a:bodyPr/>
                    <a:lstStyle/>
                    <a:p>
                      <a:pPr algn="ctr" rtl="0" fontAlgn="ctr"/>
                      <a:r>
                        <a:rPr lang="en-US" sz="2000" b="1" i="0" u="none" strike="noStrike" dirty="0">
                          <a:solidFill>
                            <a:srgbClr val="000000"/>
                          </a:solidFill>
                          <a:effectLst/>
                          <a:latin typeface="+mn-lt"/>
                        </a:rPr>
                        <a:t>WC</a:t>
                      </a:r>
                    </a:p>
                  </a:txBody>
                  <a:tcPr marL="9525" marR="9525" marT="9525" marB="0" anchor="ctr">
                    <a:lnL>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9EF"/>
                    </a:solid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mn-lt"/>
                        </a:rPr>
                        <a:t>42%</a:t>
                      </a:r>
                    </a:p>
                  </a:txBody>
                  <a:tcPr marL="9525" marR="9525" marT="9525" marB="0" anchor="ctr">
                    <a:lnL w="19050" cap="flat" cmpd="sng" algn="ctr">
                      <a:solidFill>
                        <a:schemeClr val="bg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mn-lt"/>
                        </a:rPr>
                        <a:t>73%</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mn-lt"/>
                        </a:rPr>
                        <a:t>40%</a:t>
                      </a:r>
                    </a:p>
                  </a:txBody>
                  <a:tcPr marL="9525" marR="9525" marT="9525" marB="0" anchor="ctr">
                    <a:lnL w="19050" cap="flat" cmpd="sng" algn="ctr">
                      <a:no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50289787"/>
                  </a:ext>
                </a:extLst>
              </a:tr>
              <a:tr h="388757">
                <a:tc>
                  <a:txBody>
                    <a:bodyPr/>
                    <a:lstStyle/>
                    <a:p>
                      <a:pPr algn="ctr" rtl="0" fontAlgn="ctr"/>
                      <a:r>
                        <a:rPr lang="en-US" sz="2000" b="1" i="0" u="none" strike="noStrike" dirty="0">
                          <a:solidFill>
                            <a:srgbClr val="000000"/>
                          </a:solidFill>
                          <a:effectLst/>
                          <a:latin typeface="+mn-lt"/>
                        </a:rPr>
                        <a:t>SA</a:t>
                      </a:r>
                    </a:p>
                  </a:txBody>
                  <a:tcPr marL="9525" marR="9525" marT="9525" marB="0" anchor="ctr">
                    <a:lnL>
                      <a:noFill/>
                    </a:lnL>
                    <a:lnR w="190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a:noFill/>
                    </a:lnB>
                    <a:noFill/>
                  </a:tcPr>
                </a:tc>
                <a:tc>
                  <a:txBody>
                    <a:bodyPr/>
                    <a:lstStyle/>
                    <a:p>
                      <a:pPr algn="ctr" rtl="0" fontAlgn="ctr"/>
                      <a:endParaRPr lang="en-US" sz="2000" b="1" i="0" u="none" strike="noStrike" dirty="0">
                        <a:solidFill>
                          <a:srgbClr val="000000"/>
                        </a:solidFill>
                        <a:effectLst/>
                        <a:latin typeface="+mn-lt"/>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a:noFill/>
                    </a:lnB>
                    <a:noFill/>
                  </a:tcPr>
                </a:tc>
                <a:tc>
                  <a:txBody>
                    <a:bodyPr/>
                    <a:lstStyle/>
                    <a:p>
                      <a:pPr algn="ctr" rtl="0" fontAlgn="ctr"/>
                      <a:r>
                        <a:rPr lang="en-US" sz="1800" b="0" i="0" u="none" strike="noStrike" dirty="0">
                          <a:solidFill>
                            <a:srgbClr val="000000"/>
                          </a:solidFill>
                          <a:effectLst/>
                          <a:latin typeface="+mn-lt"/>
                        </a:rPr>
                        <a:t>46%</a:t>
                      </a:r>
                    </a:p>
                  </a:txBody>
                  <a:tcPr marL="9525" marR="9525" marT="9525" marB="0" anchor="ctr">
                    <a:lnL w="19050" cap="flat" cmpd="sng" algn="ctr">
                      <a:solidFill>
                        <a:schemeClr val="bg1"/>
                      </a:solid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a:noFill/>
                    </a:lnB>
                    <a:noFill/>
                  </a:tcPr>
                </a:tc>
                <a:tc>
                  <a:txBody>
                    <a:bodyPr/>
                    <a:lstStyle/>
                    <a:p>
                      <a:pPr algn="ctr" rtl="0" fontAlgn="ctr"/>
                      <a:endParaRPr lang="en-US" sz="1800" b="0" i="0" u="none" strike="noStrike">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a:noFill/>
                    </a:lnB>
                    <a:noFill/>
                  </a:tcPr>
                </a:tc>
                <a:tc>
                  <a:txBody>
                    <a:bodyPr/>
                    <a:lstStyle/>
                    <a:p>
                      <a:pPr algn="ctr" rtl="0" fontAlgn="ctr"/>
                      <a:r>
                        <a:rPr lang="en-US" sz="1800" b="0" i="0" u="none" strike="noStrike" dirty="0">
                          <a:solidFill>
                            <a:srgbClr val="000000"/>
                          </a:solidFill>
                          <a:effectLst/>
                          <a:latin typeface="+mn-lt"/>
                        </a:rPr>
                        <a:t>69%</a:t>
                      </a:r>
                    </a:p>
                  </a:txBody>
                  <a:tcPr marL="9525" marR="9525" marT="9525" marB="0" anchor="ctr">
                    <a:lnL w="1905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a:noFill/>
                    </a:lnB>
                    <a:noFill/>
                  </a:tcPr>
                </a:tc>
                <a:tc>
                  <a:txBody>
                    <a:bodyPr/>
                    <a:lstStyle/>
                    <a:p>
                      <a:pPr algn="ctr" rtl="0" fontAlgn="ctr"/>
                      <a:endParaRPr lang="en-US" sz="1800" b="0" i="0" u="none" strike="noStrike" dirty="0">
                        <a:solidFill>
                          <a:srgbClr val="000000"/>
                        </a:solidFill>
                        <a:effectLst/>
                        <a:latin typeface="+mn-lt"/>
                      </a:endParaRPr>
                    </a:p>
                  </a:txBody>
                  <a:tcPr marL="9525" marR="9525" marT="9525" marB="0" anchor="ctr">
                    <a:lnL w="1905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a:noFill/>
                    </a:lnB>
                    <a:noFill/>
                  </a:tcPr>
                </a:tc>
                <a:tc>
                  <a:txBody>
                    <a:bodyPr/>
                    <a:lstStyle/>
                    <a:p>
                      <a:pPr algn="ctr" rtl="0" fontAlgn="b"/>
                      <a:r>
                        <a:rPr lang="en-US" sz="1800" b="0" i="0" u="none" strike="noStrike" dirty="0">
                          <a:solidFill>
                            <a:srgbClr val="000000"/>
                          </a:solidFill>
                          <a:effectLst/>
                          <a:latin typeface="+mn-lt"/>
                        </a:rPr>
                        <a:t>49%</a:t>
                      </a:r>
                    </a:p>
                  </a:txBody>
                  <a:tcPr marL="9525" marR="9525" marT="9525" marB="0" anchor="ctr">
                    <a:lnL w="19050" cap="flat" cmpd="sng" algn="ctr">
                      <a:noFill/>
                      <a:prstDash val="solid"/>
                      <a:round/>
                      <a:headEnd type="none" w="med" len="med"/>
                      <a:tailEnd type="none" w="med" len="med"/>
                    </a:lnL>
                    <a:lnR>
                      <a:noFill/>
                    </a:lnR>
                    <a:lnT w="6350" cap="flat" cmpd="sng" algn="ctr">
                      <a:solidFill>
                        <a:schemeClr val="bg1">
                          <a:lumMod val="50000"/>
                        </a:schemeClr>
                      </a:solidFill>
                      <a:prstDash val="solid"/>
                      <a:round/>
                      <a:headEnd type="none" w="med" len="med"/>
                      <a:tailEnd type="none" w="med" len="med"/>
                    </a:lnT>
                    <a:lnB>
                      <a:noFill/>
                    </a:lnB>
                    <a:noFill/>
                  </a:tcPr>
                </a:tc>
                <a:extLst>
                  <a:ext uri="{0D108BD9-81ED-4DB2-BD59-A6C34878D82A}">
                    <a16:rowId xmlns:a16="http://schemas.microsoft.com/office/drawing/2014/main" val="3008122395"/>
                  </a:ext>
                </a:extLst>
              </a:tr>
            </a:tbl>
          </a:graphicData>
        </a:graphic>
      </p:graphicFrame>
      <p:sp>
        <p:nvSpPr>
          <p:cNvPr id="228" name="Google Shape;228;p5"/>
          <p:cNvSpPr txBox="1">
            <a:spLocks noGrp="1"/>
          </p:cNvSpPr>
          <p:nvPr>
            <p:ph type="title"/>
          </p:nvPr>
        </p:nvSpPr>
        <p:spPr>
          <a:xfrm>
            <a:off x="463797" y="452801"/>
            <a:ext cx="3235569" cy="61742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Font typeface="Arial"/>
              <a:buNone/>
            </a:pPr>
            <a:r>
              <a:rPr lang="en-US" sz="4400" dirty="0">
                <a:latin typeface="Calibri"/>
                <a:ea typeface="Calibri"/>
                <a:cs typeface="Calibri"/>
                <a:sym typeface="Calibri"/>
              </a:rPr>
              <a:t>Percentage of educators aged 50+ in 2021</a:t>
            </a:r>
            <a:br>
              <a:rPr lang="en-US" sz="4400" dirty="0">
                <a:latin typeface="Calibri"/>
                <a:ea typeface="Calibri"/>
                <a:cs typeface="Calibri"/>
                <a:sym typeface="Calibri"/>
              </a:rPr>
            </a:br>
            <a:br>
              <a:rPr lang="en-US" sz="6600" dirty="0">
                <a:latin typeface="Calibri"/>
                <a:ea typeface="Calibri"/>
                <a:cs typeface="Calibri"/>
                <a:sym typeface="Calibri"/>
              </a:rPr>
            </a:br>
            <a:r>
              <a:rPr lang="en-US" sz="2000" b="1" dirty="0">
                <a:solidFill>
                  <a:schemeClr val="bg1"/>
                </a:solidFill>
                <a:latin typeface="+mj-lt"/>
                <a:ea typeface="Calibri"/>
                <a:cs typeface="Calibri"/>
                <a:sym typeface="Calibri"/>
              </a:rPr>
              <a:t>KZN has</a:t>
            </a:r>
            <a:r>
              <a:rPr lang="en-US" sz="2000" dirty="0">
                <a:solidFill>
                  <a:schemeClr val="bg1"/>
                </a:solidFill>
                <a:latin typeface="+mj-lt"/>
                <a:ea typeface="Calibri"/>
                <a:cs typeface="Calibri"/>
                <a:sym typeface="Calibri"/>
              </a:rPr>
              <a:t> </a:t>
            </a:r>
            <a:r>
              <a:rPr lang="en-US" sz="2000" i="1" dirty="0">
                <a:solidFill>
                  <a:schemeClr val="bg1"/>
                </a:solidFill>
                <a:latin typeface="+mj-lt"/>
                <a:ea typeface="Calibri"/>
                <a:cs typeface="Calibri"/>
                <a:sym typeface="Calibri"/>
              </a:rPr>
              <a:t>relatively</a:t>
            </a:r>
            <a:r>
              <a:rPr lang="en-US" sz="2000" b="1" dirty="0">
                <a:solidFill>
                  <a:schemeClr val="bg1"/>
                </a:solidFill>
                <a:latin typeface="+mj-lt"/>
                <a:ea typeface="Calibri"/>
                <a:cs typeface="Calibri"/>
                <a:sym typeface="Calibri"/>
              </a:rPr>
              <a:t> fewer older educators, </a:t>
            </a:r>
            <a:r>
              <a:rPr lang="en-US" sz="2000" dirty="0">
                <a:solidFill>
                  <a:schemeClr val="bg1"/>
                </a:solidFill>
                <a:latin typeface="+mj-lt"/>
                <a:ea typeface="Calibri"/>
                <a:cs typeface="Calibri"/>
                <a:sym typeface="Calibri"/>
              </a:rPr>
              <a:t>aged </a:t>
            </a:r>
            <a:r>
              <a:rPr lang="en-US" sz="2000" b="1" dirty="0">
                <a:solidFill>
                  <a:schemeClr val="bg1"/>
                </a:solidFill>
                <a:latin typeface="+mj-lt"/>
                <a:ea typeface="Calibri"/>
                <a:cs typeface="Calibri"/>
                <a:sym typeface="Calibri"/>
              </a:rPr>
              <a:t>50 years and older </a:t>
            </a:r>
            <a:r>
              <a:rPr lang="en-US" sz="2000" dirty="0">
                <a:solidFill>
                  <a:schemeClr val="bg1"/>
                </a:solidFill>
                <a:latin typeface="+mj-lt"/>
                <a:ea typeface="Calibri"/>
                <a:cs typeface="Calibri"/>
                <a:sym typeface="Calibri"/>
              </a:rPr>
              <a:t>in 2021 than the rest of the country, however, retirement and promotion </a:t>
            </a:r>
            <a:r>
              <a:rPr lang="en-US" sz="2000" u="sng" dirty="0">
                <a:solidFill>
                  <a:schemeClr val="bg1"/>
                </a:solidFill>
                <a:latin typeface="+mj-lt"/>
                <a:ea typeface="Calibri"/>
                <a:cs typeface="Calibri"/>
                <a:sym typeface="Calibri"/>
              </a:rPr>
              <a:t>numbers</a:t>
            </a:r>
            <a:r>
              <a:rPr lang="en-US" sz="2000" dirty="0">
                <a:solidFill>
                  <a:schemeClr val="bg1"/>
                </a:solidFill>
                <a:latin typeface="+mj-lt"/>
                <a:ea typeface="Calibri"/>
                <a:cs typeface="Calibri"/>
                <a:sym typeface="Calibri"/>
              </a:rPr>
              <a:t> will still rise noticeably</a:t>
            </a:r>
            <a:endParaRPr sz="2000" b="0" dirty="0">
              <a:solidFill>
                <a:schemeClr val="bg1"/>
              </a:solidFill>
              <a:latin typeface="+mj-lt"/>
              <a:ea typeface="Arial"/>
              <a:cs typeface="Arial"/>
              <a:sym typeface="Arial"/>
            </a:endParaRPr>
          </a:p>
          <a:p>
            <a:pPr marL="0" lvl="0" indent="0" algn="l" rtl="0">
              <a:lnSpc>
                <a:spcPct val="90000"/>
              </a:lnSpc>
              <a:spcBef>
                <a:spcPts val="0"/>
              </a:spcBef>
              <a:spcAft>
                <a:spcPts val="0"/>
              </a:spcAft>
              <a:buClr>
                <a:schemeClr val="lt1"/>
              </a:buClr>
              <a:buSzPts val="4200"/>
              <a:buFont typeface="Cambria"/>
              <a:buNone/>
            </a:pPr>
            <a:endParaRPr dirty="0"/>
          </a:p>
        </p:txBody>
      </p:sp>
      <p:sp>
        <p:nvSpPr>
          <p:cNvPr id="230" name="Google Shape;230;p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31" name="Google Shape;231;p5"/>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dirty="0">
                <a:solidFill>
                  <a:schemeClr val="dk1"/>
                </a:solidFill>
                <a:latin typeface="Calibri"/>
                <a:ea typeface="Calibri"/>
                <a:cs typeface="Calibri"/>
                <a:sym typeface="Calibri"/>
              </a:rPr>
              <a:t>Source: </a:t>
            </a:r>
            <a:r>
              <a:rPr lang="en-US" sz="1050" i="1" dirty="0" err="1">
                <a:solidFill>
                  <a:schemeClr val="dk1"/>
                </a:solidFill>
                <a:latin typeface="Calibri"/>
                <a:ea typeface="Calibri"/>
                <a:cs typeface="Calibri"/>
                <a:sym typeface="Calibri"/>
              </a:rPr>
              <a:t>Anonymised</a:t>
            </a:r>
            <a:r>
              <a:rPr lang="en-US" sz="1050" i="1" dirty="0">
                <a:solidFill>
                  <a:schemeClr val="dk1"/>
                </a:solidFill>
                <a:latin typeface="Calibri"/>
                <a:ea typeface="Calibri"/>
                <a:cs typeface="Calibri"/>
                <a:sym typeface="Calibri"/>
              </a:rPr>
              <a:t> PERSAL data from 2021, only educators (Rank 60 000 – 69 999) are considered. ECD practitioners, TVET lecturers and ABET teachers were removed. The 2021 </a:t>
            </a:r>
            <a:r>
              <a:rPr lang="en-US" sz="1050" i="1" dirty="0" err="1">
                <a:solidFill>
                  <a:schemeClr val="dk1"/>
                </a:solidFill>
                <a:latin typeface="Calibri"/>
                <a:ea typeface="Calibri"/>
                <a:cs typeface="Calibri"/>
                <a:sym typeface="Calibri"/>
              </a:rPr>
              <a:t>rankclass</a:t>
            </a:r>
            <a:r>
              <a:rPr lang="en-US" sz="1050" i="1" dirty="0">
                <a:solidFill>
                  <a:schemeClr val="dk1"/>
                </a:solidFill>
                <a:latin typeface="Calibri"/>
                <a:ea typeface="Calibri"/>
                <a:cs typeface="Calibri"/>
                <a:sym typeface="Calibri"/>
              </a:rPr>
              <a:t> file was expanded to include ranks found only in years prior to 2021, used to classify educators by rank. Primary school only includes all educators that are in a component that is classified as a Primary school. </a:t>
            </a:r>
            <a:endParaRPr dirty="0"/>
          </a:p>
        </p:txBody>
      </p:sp>
      <p:sp>
        <p:nvSpPr>
          <p:cNvPr id="2" name="Rectangle: Rounded Corners 1">
            <a:extLst>
              <a:ext uri="{FF2B5EF4-FFF2-40B4-BE49-F238E27FC236}">
                <a16:creationId xmlns:a16="http://schemas.microsoft.com/office/drawing/2014/main" id="{777FB854-6C85-282D-7352-05D5BAC28A2F}"/>
              </a:ext>
            </a:extLst>
          </p:cNvPr>
          <p:cNvSpPr/>
          <p:nvPr/>
        </p:nvSpPr>
        <p:spPr>
          <a:xfrm>
            <a:off x="4464050" y="3094654"/>
            <a:ext cx="6761975" cy="38762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7"/>
          <p:cNvSpPr txBox="1">
            <a:spLocks noGrp="1"/>
          </p:cNvSpPr>
          <p:nvPr>
            <p:ph type="title"/>
          </p:nvPr>
        </p:nvSpPr>
        <p:spPr>
          <a:xfrm>
            <a:off x="838200" y="200750"/>
            <a:ext cx="10515600" cy="104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in 2021 &amp; 2030</a:t>
            </a:r>
            <a:endParaRPr/>
          </a:p>
        </p:txBody>
      </p:sp>
      <p:sp>
        <p:nvSpPr>
          <p:cNvPr id="249" name="Google Shape;249;p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50" name="Google Shape;250;p7"/>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graphicFrame>
        <p:nvGraphicFramePr>
          <p:cNvPr id="251" name="Google Shape;251;p7"/>
          <p:cNvGraphicFramePr/>
          <p:nvPr/>
        </p:nvGraphicFramePr>
        <p:xfrm>
          <a:off x="653143" y="1973944"/>
          <a:ext cx="10700654" cy="4086378"/>
        </p:xfrm>
        <a:graphic>
          <a:graphicData uri="http://schemas.openxmlformats.org/drawingml/2006/chart">
            <c:chart xmlns:c="http://schemas.openxmlformats.org/drawingml/2006/chart" xmlns:r="http://schemas.openxmlformats.org/officeDocument/2006/relationships" r:id="rId3"/>
          </a:graphicData>
        </a:graphic>
      </p:graphicFrame>
      <p:sp>
        <p:nvSpPr>
          <p:cNvPr id="252" name="Google Shape;252;p7"/>
          <p:cNvSpPr/>
          <p:nvPr/>
        </p:nvSpPr>
        <p:spPr>
          <a:xfrm>
            <a:off x="6779329" y="5546079"/>
            <a:ext cx="1828799" cy="51904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253" name="Google Shape;253;p7"/>
          <p:cNvSpPr/>
          <p:nvPr/>
        </p:nvSpPr>
        <p:spPr>
          <a:xfrm>
            <a:off x="7824355" y="5505114"/>
            <a:ext cx="783773"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2021</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2030</a:t>
            </a:r>
            <a:endParaRPr/>
          </a:p>
        </p:txBody>
      </p:sp>
      <p:sp>
        <p:nvSpPr>
          <p:cNvPr id="254" name="Google Shape;254;p7"/>
          <p:cNvSpPr/>
          <p:nvPr/>
        </p:nvSpPr>
        <p:spPr>
          <a:xfrm>
            <a:off x="695304" y="1364882"/>
            <a:ext cx="2354700" cy="609000"/>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dirty="0">
                <a:solidFill>
                  <a:schemeClr val="lt1"/>
                </a:solidFill>
                <a:latin typeface="Calibri"/>
                <a:ea typeface="Calibri"/>
                <a:cs typeface="Calibri"/>
                <a:sym typeface="Calibri"/>
              </a:rPr>
              <a:t>Assume constant 2021 educator numbers</a:t>
            </a:r>
            <a:endParaRPr dirty="0"/>
          </a:p>
        </p:txBody>
      </p:sp>
      <p:cxnSp>
        <p:nvCxnSpPr>
          <p:cNvPr id="255" name="Google Shape;255;p7"/>
          <p:cNvCxnSpPr/>
          <p:nvPr/>
        </p:nvCxnSpPr>
        <p:spPr>
          <a:xfrm>
            <a:off x="7538663" y="5693800"/>
            <a:ext cx="365760" cy="0"/>
          </a:xfrm>
          <a:prstGeom prst="straightConnector1">
            <a:avLst/>
          </a:prstGeom>
          <a:noFill/>
          <a:ln w="34925" cap="flat" cmpd="sng">
            <a:solidFill>
              <a:srgbClr val="7F7F7F"/>
            </a:solidFill>
            <a:prstDash val="solid"/>
            <a:miter lim="800000"/>
            <a:headEnd type="none" w="sm" len="sm"/>
            <a:tailEnd type="none" w="sm" len="sm"/>
          </a:ln>
        </p:spPr>
      </p:cxnSp>
      <p:cxnSp>
        <p:nvCxnSpPr>
          <p:cNvPr id="256" name="Google Shape;256;p7"/>
          <p:cNvCxnSpPr/>
          <p:nvPr/>
        </p:nvCxnSpPr>
        <p:spPr>
          <a:xfrm>
            <a:off x="7538663" y="5970228"/>
            <a:ext cx="365760" cy="0"/>
          </a:xfrm>
          <a:prstGeom prst="straightConnector1">
            <a:avLst/>
          </a:prstGeom>
          <a:noFill/>
          <a:ln w="34925" cap="flat" cmpd="sng">
            <a:solidFill>
              <a:srgbClr val="7F7F7F"/>
            </a:solidFill>
            <a:prstDash val="dash"/>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8"/>
          <p:cNvSpPr txBox="1">
            <a:spLocks noGrp="1"/>
          </p:cNvSpPr>
          <p:nvPr>
            <p:ph type="title"/>
          </p:nvPr>
        </p:nvSpPr>
        <p:spPr>
          <a:xfrm>
            <a:off x="838200" y="603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in 2021 &amp; 2030</a:t>
            </a:r>
            <a:endParaRPr/>
          </a:p>
        </p:txBody>
      </p:sp>
      <p:sp>
        <p:nvSpPr>
          <p:cNvPr id="263" name="Google Shape;263;p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64" name="Google Shape;264;p8"/>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graphicFrame>
        <p:nvGraphicFramePr>
          <p:cNvPr id="265" name="Google Shape;265;p8"/>
          <p:cNvGraphicFramePr/>
          <p:nvPr/>
        </p:nvGraphicFramePr>
        <p:xfrm>
          <a:off x="653143" y="1973944"/>
          <a:ext cx="10700654" cy="4086378"/>
        </p:xfrm>
        <a:graphic>
          <a:graphicData uri="http://schemas.openxmlformats.org/drawingml/2006/chart">
            <c:chart xmlns:c="http://schemas.openxmlformats.org/drawingml/2006/chart" xmlns:r="http://schemas.openxmlformats.org/officeDocument/2006/relationships" r:id="rId3"/>
          </a:graphicData>
        </a:graphic>
      </p:graphicFrame>
      <p:sp>
        <p:nvSpPr>
          <p:cNvPr id="266" name="Google Shape;266;p8"/>
          <p:cNvSpPr/>
          <p:nvPr/>
        </p:nvSpPr>
        <p:spPr>
          <a:xfrm>
            <a:off x="6779329" y="5546079"/>
            <a:ext cx="1828799" cy="51904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267" name="Google Shape;267;p8"/>
          <p:cNvSpPr/>
          <p:nvPr/>
        </p:nvSpPr>
        <p:spPr>
          <a:xfrm>
            <a:off x="7824355" y="5505114"/>
            <a:ext cx="783773"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2021</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2030</a:t>
            </a:r>
            <a:endParaRPr/>
          </a:p>
        </p:txBody>
      </p:sp>
      <p:sp>
        <p:nvSpPr>
          <p:cNvPr id="268" name="Google Shape;268;p8"/>
          <p:cNvSpPr/>
          <p:nvPr/>
        </p:nvSpPr>
        <p:spPr>
          <a:xfrm>
            <a:off x="653154" y="1364882"/>
            <a:ext cx="2354700" cy="609000"/>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cxnSp>
        <p:nvCxnSpPr>
          <p:cNvPr id="269" name="Google Shape;269;p8"/>
          <p:cNvCxnSpPr/>
          <p:nvPr/>
        </p:nvCxnSpPr>
        <p:spPr>
          <a:xfrm>
            <a:off x="7824355" y="3147934"/>
            <a:ext cx="0" cy="1906922"/>
          </a:xfrm>
          <a:prstGeom prst="straightConnector1">
            <a:avLst/>
          </a:prstGeom>
          <a:noFill/>
          <a:ln w="28575" cap="flat" cmpd="sng">
            <a:solidFill>
              <a:srgbClr val="00B0F0"/>
            </a:solidFill>
            <a:prstDash val="dot"/>
            <a:miter lim="800000"/>
            <a:headEnd type="none" w="sm" len="sm"/>
            <a:tailEnd type="none" w="sm" len="sm"/>
          </a:ln>
        </p:spPr>
      </p:cxnSp>
      <p:sp>
        <p:nvSpPr>
          <p:cNvPr id="270" name="Google Shape;270;p8"/>
          <p:cNvSpPr/>
          <p:nvPr/>
        </p:nvSpPr>
        <p:spPr>
          <a:xfrm>
            <a:off x="7236505" y="2606815"/>
            <a:ext cx="1175700" cy="424129"/>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0B0F0"/>
                </a:solidFill>
                <a:latin typeface="Calibri"/>
                <a:ea typeface="Calibri"/>
                <a:cs typeface="Calibri"/>
                <a:sym typeface="Calibri"/>
              </a:rPr>
              <a:t>Age: 49</a:t>
            </a:r>
            <a:endParaRPr/>
          </a:p>
        </p:txBody>
      </p:sp>
      <p:cxnSp>
        <p:nvCxnSpPr>
          <p:cNvPr id="271" name="Google Shape;271;p8"/>
          <p:cNvCxnSpPr/>
          <p:nvPr/>
        </p:nvCxnSpPr>
        <p:spPr>
          <a:xfrm>
            <a:off x="7538663" y="5693800"/>
            <a:ext cx="365760" cy="0"/>
          </a:xfrm>
          <a:prstGeom prst="straightConnector1">
            <a:avLst/>
          </a:prstGeom>
          <a:noFill/>
          <a:ln w="34925" cap="flat" cmpd="sng">
            <a:solidFill>
              <a:srgbClr val="7F7F7F"/>
            </a:solidFill>
            <a:prstDash val="solid"/>
            <a:miter lim="800000"/>
            <a:headEnd type="none" w="sm" len="sm"/>
            <a:tailEnd type="none" w="sm" len="sm"/>
          </a:ln>
        </p:spPr>
      </p:cxnSp>
      <p:cxnSp>
        <p:nvCxnSpPr>
          <p:cNvPr id="272" name="Google Shape;272;p8"/>
          <p:cNvCxnSpPr/>
          <p:nvPr/>
        </p:nvCxnSpPr>
        <p:spPr>
          <a:xfrm>
            <a:off x="7538663" y="5970228"/>
            <a:ext cx="365760" cy="0"/>
          </a:xfrm>
          <a:prstGeom prst="straightConnector1">
            <a:avLst/>
          </a:prstGeom>
          <a:noFill/>
          <a:ln w="34925" cap="flat" cmpd="sng">
            <a:solidFill>
              <a:srgbClr val="7F7F7F"/>
            </a:solidFill>
            <a:prstDash val="dash"/>
            <a:miter lim="800000"/>
            <a:headEnd type="none" w="sm" len="sm"/>
            <a:tailEnd type="none" w="sm" len="sm"/>
          </a:ln>
        </p:spPr>
      </p:cxnSp>
      <p:sp>
        <p:nvSpPr>
          <p:cNvPr id="273" name="Google Shape;273;p8"/>
          <p:cNvSpPr/>
          <p:nvPr/>
        </p:nvSpPr>
        <p:spPr>
          <a:xfrm>
            <a:off x="2767782" y="2319438"/>
            <a:ext cx="4375427" cy="998881"/>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00B0F0"/>
                </a:solidFill>
                <a:latin typeface="Calibri"/>
                <a:ea typeface="Calibri"/>
                <a:cs typeface="Calibri"/>
                <a:sym typeface="Calibri"/>
              </a:rPr>
              <a:t>An even flatter age distribution is expected in 2030, </a:t>
            </a:r>
            <a:r>
              <a:rPr lang="en-US" sz="2000">
                <a:solidFill>
                  <a:srgbClr val="00B0F0"/>
                </a:solidFill>
                <a:latin typeface="Calibri"/>
                <a:ea typeface="Calibri"/>
                <a:cs typeface="Calibri"/>
                <a:sym typeface="Calibri"/>
              </a:rPr>
              <a:t>with a higher proportion of younger educators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txBox="1">
            <a:spLocks noGrp="1"/>
          </p:cNvSpPr>
          <p:nvPr>
            <p:ph type="title"/>
          </p:nvPr>
        </p:nvSpPr>
        <p:spPr>
          <a:xfrm>
            <a:off x="838200" y="-158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(KN)</a:t>
            </a:r>
            <a:endParaRPr/>
          </a:p>
        </p:txBody>
      </p:sp>
      <p:cxnSp>
        <p:nvCxnSpPr>
          <p:cNvPr id="279" name="Google Shape;279;p9"/>
          <p:cNvCxnSpPr/>
          <p:nvPr/>
        </p:nvCxnSpPr>
        <p:spPr>
          <a:xfrm>
            <a:off x="875626"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280" name="Google Shape;280;p9"/>
          <p:cNvSpPr/>
          <p:nvPr/>
        </p:nvSpPr>
        <p:spPr>
          <a:xfrm>
            <a:off x="919167" y="1803923"/>
            <a:ext cx="4557159" cy="8081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88361C"/>
                </a:solidFill>
                <a:latin typeface="Cambria"/>
                <a:ea typeface="Cambria"/>
                <a:cs typeface="Cambria"/>
                <a:sym typeface="Cambria"/>
              </a:rPr>
              <a:t>Percentage </a:t>
            </a:r>
            <a:r>
              <a:rPr lang="en-US" sz="2400" dirty="0">
                <a:solidFill>
                  <a:srgbClr val="88361C"/>
                </a:solidFill>
                <a:latin typeface="Cambria"/>
                <a:ea typeface="Cambria"/>
                <a:cs typeface="Cambria"/>
                <a:sym typeface="Cambr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sz="2400" dirty="0">
                <a:solidFill>
                  <a:srgbClr val="88361C"/>
                </a:solidFill>
                <a:latin typeface="Cambria"/>
                <a:ea typeface="Cambria"/>
                <a:cs typeface="Cambria"/>
                <a:sym typeface="Cambria"/>
              </a:rPr>
              <a:t>of educators resigning or retiring</a:t>
            </a:r>
            <a:endParaRPr sz="1100" dirty="0"/>
          </a:p>
        </p:txBody>
      </p:sp>
      <p:sp>
        <p:nvSpPr>
          <p:cNvPr id="281" name="Google Shape;281;p9"/>
          <p:cNvSpPr/>
          <p:nvPr/>
        </p:nvSpPr>
        <p:spPr>
          <a:xfrm>
            <a:off x="657699" y="1086921"/>
            <a:ext cx="2354700" cy="609000"/>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dirty="0">
                <a:solidFill>
                  <a:schemeClr val="lt1"/>
                </a:solidFill>
                <a:latin typeface="Calibri"/>
                <a:ea typeface="Calibri"/>
                <a:cs typeface="Calibri"/>
                <a:sym typeface="Calibri"/>
              </a:rPr>
              <a:t>Assume constant 2021 educator numbers</a:t>
            </a:r>
            <a:endParaRPr dirty="0"/>
          </a:p>
        </p:txBody>
      </p:sp>
      <p:sp>
        <p:nvSpPr>
          <p:cNvPr id="282" name="Google Shape;282;p9"/>
          <p:cNvSpPr/>
          <p:nvPr/>
        </p:nvSpPr>
        <p:spPr>
          <a:xfrm>
            <a:off x="6492650" y="1419625"/>
            <a:ext cx="5059200" cy="4655100"/>
          </a:xfrm>
          <a:prstGeom prst="rect">
            <a:avLst/>
          </a:prstGeom>
          <a:noFill/>
          <a:ln>
            <a:noFill/>
          </a:ln>
        </p:spPr>
        <p:txBody>
          <a:bodyPr spcFirstLastPara="1" wrap="square" lIns="91425" tIns="45700" rIns="91425" bIns="45700" anchor="t" anchorCtr="0">
            <a:noAutofit/>
          </a:bodyPr>
          <a:lstStyle/>
          <a:p>
            <a:pPr marL="285750" marR="0" lvl="0" indent="-292100" algn="l" rtl="0">
              <a:spcBef>
                <a:spcPts val="0"/>
              </a:spcBef>
              <a:spcAft>
                <a:spcPts val="0"/>
              </a:spcAft>
              <a:buClr>
                <a:schemeClr val="dk1"/>
              </a:buClr>
              <a:buSzPts val="2500"/>
              <a:buFont typeface="Arial"/>
              <a:buChar char="•"/>
            </a:pPr>
            <a:r>
              <a:rPr lang="en-US" sz="2500" dirty="0">
                <a:solidFill>
                  <a:schemeClr val="dk1"/>
                </a:solidFill>
                <a:latin typeface="Calibri"/>
                <a:ea typeface="Calibri"/>
                <a:cs typeface="Calibri"/>
                <a:sym typeface="Calibri"/>
              </a:rPr>
              <a:t>Number of retirees (ages 56 to 65) projected to exit PERSAL in KZN is increasing but is similar to the proportion of educators that resign</a:t>
            </a:r>
            <a:endParaRPr sz="1500" dirty="0"/>
          </a:p>
          <a:p>
            <a:pPr marL="285750" marR="0" lvl="0" indent="-292100" algn="l" rtl="0">
              <a:spcBef>
                <a:spcPts val="0"/>
              </a:spcBef>
              <a:spcAft>
                <a:spcPts val="0"/>
              </a:spcAft>
              <a:buClr>
                <a:schemeClr val="dk1"/>
              </a:buClr>
              <a:buSzPts val="2500"/>
              <a:buFont typeface="Arial"/>
              <a:buChar char="•"/>
            </a:pPr>
            <a:r>
              <a:rPr lang="en-US" sz="2500" dirty="0">
                <a:solidFill>
                  <a:schemeClr val="dk1"/>
                </a:solidFill>
                <a:latin typeface="Calibri"/>
                <a:ea typeface="Calibri"/>
                <a:cs typeface="Calibri"/>
                <a:sym typeface="Calibri"/>
              </a:rPr>
              <a:t>Large spike in resignations due to the pension reform </a:t>
            </a:r>
            <a:r>
              <a:rPr lang="en-ZA" sz="2500" dirty="0">
                <a:solidFill>
                  <a:schemeClr val="dk1"/>
                </a:solidFill>
                <a:latin typeface="Calibri"/>
                <a:ea typeface="Calibri"/>
                <a:cs typeface="Calibri"/>
                <a:sym typeface="Calibri"/>
              </a:rPr>
              <a:t>rumours</a:t>
            </a:r>
            <a:r>
              <a:rPr lang="en-US" sz="2500" dirty="0">
                <a:solidFill>
                  <a:schemeClr val="dk1"/>
                </a:solidFill>
                <a:latin typeface="Calibri"/>
                <a:ea typeface="Calibri"/>
                <a:cs typeface="Calibri"/>
                <a:sym typeface="Calibri"/>
              </a:rPr>
              <a:t> in 2015</a:t>
            </a:r>
            <a:endParaRPr sz="1500" dirty="0"/>
          </a:p>
          <a:p>
            <a:pPr marL="285750" marR="0" lvl="0" indent="-292100" algn="l" rtl="0">
              <a:spcBef>
                <a:spcPts val="0"/>
              </a:spcBef>
              <a:spcAft>
                <a:spcPts val="0"/>
              </a:spcAft>
              <a:buClr>
                <a:schemeClr val="dk1"/>
              </a:buClr>
              <a:buSzPts val="2500"/>
              <a:buFont typeface="Arial"/>
              <a:buChar char="•"/>
            </a:pPr>
            <a:r>
              <a:rPr lang="en-US" sz="2500" dirty="0">
                <a:solidFill>
                  <a:schemeClr val="dk1"/>
                </a:solidFill>
                <a:latin typeface="Calibri"/>
                <a:ea typeface="Calibri"/>
                <a:cs typeface="Calibri"/>
                <a:sym typeface="Calibri"/>
              </a:rPr>
              <a:t>The number of young teachers (ages 21-30) resigning is projected to increase as the number of newly hired young teachers increases. </a:t>
            </a:r>
            <a:endParaRPr sz="1500" dirty="0"/>
          </a:p>
        </p:txBody>
      </p:sp>
      <p:sp>
        <p:nvSpPr>
          <p:cNvPr id="283" name="Google Shape;283;p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284" name="Google Shape;284;p9"/>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10-year PERSAL data, only educators (Rank 60 000 – 69 999) are considered. ECD practitioners, TVET lecturers and ABET teachers were removed. Estimates to 2035 derived from the National and provincial models – assumption of no growth in educator numbers.  </a:t>
            </a:r>
            <a:endParaRPr/>
          </a:p>
        </p:txBody>
      </p:sp>
      <p:graphicFrame>
        <p:nvGraphicFramePr>
          <p:cNvPr id="285" name="Google Shape;285;p9"/>
          <p:cNvGraphicFramePr/>
          <p:nvPr>
            <p:extLst>
              <p:ext uri="{D42A27DB-BD31-4B8C-83A1-F6EECF244321}">
                <p14:modId xmlns:p14="http://schemas.microsoft.com/office/powerpoint/2010/main" val="2239641898"/>
              </p:ext>
            </p:extLst>
          </p:nvPr>
        </p:nvGraphicFramePr>
        <p:xfrm>
          <a:off x="919167" y="2705874"/>
          <a:ext cx="4557159" cy="3368802"/>
        </p:xfrm>
        <a:graphic>
          <a:graphicData uri="http://schemas.openxmlformats.org/drawingml/2006/chart">
            <c:chart xmlns:c="http://schemas.openxmlformats.org/drawingml/2006/chart" xmlns:r="http://schemas.openxmlformats.org/officeDocument/2006/relationships" r:id="rId3"/>
          </a:graphicData>
        </a:graphic>
      </p:graphicFrame>
      <p:sp>
        <p:nvSpPr>
          <p:cNvPr id="286" name="Google Shape;286;p9"/>
          <p:cNvSpPr/>
          <p:nvPr/>
        </p:nvSpPr>
        <p:spPr>
          <a:xfrm>
            <a:off x="3101065" y="2705874"/>
            <a:ext cx="2331720" cy="2291795"/>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cxnSp>
        <p:nvCxnSpPr>
          <p:cNvPr id="287" name="Google Shape;287;p9"/>
          <p:cNvCxnSpPr/>
          <p:nvPr/>
        </p:nvCxnSpPr>
        <p:spPr>
          <a:xfrm>
            <a:off x="4329619" y="2790819"/>
            <a:ext cx="343819" cy="0"/>
          </a:xfrm>
          <a:prstGeom prst="straightConnector1">
            <a:avLst/>
          </a:prstGeom>
          <a:noFill/>
          <a:ln w="9525" cap="flat" cmpd="sng">
            <a:solidFill>
              <a:schemeClr val="dk1"/>
            </a:solidFill>
            <a:prstDash val="solid"/>
            <a:miter lim="800000"/>
            <a:headEnd type="none" w="sm" len="sm"/>
            <a:tailEnd type="stealth" w="sm" len="sm"/>
          </a:ln>
        </p:spPr>
      </p:cxnSp>
      <p:sp>
        <p:nvSpPr>
          <p:cNvPr id="288" name="Google Shape;288;p9"/>
          <p:cNvSpPr/>
          <p:nvPr/>
        </p:nvSpPr>
        <p:spPr>
          <a:xfrm rot="-5400000">
            <a:off x="-805341" y="3931468"/>
            <a:ext cx="3108960" cy="1828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rgbClr val="3F3F3F"/>
                </a:solidFill>
                <a:latin typeface="Calibri"/>
                <a:ea typeface="Calibri"/>
                <a:cs typeface="Calibri"/>
                <a:sym typeface="Calibri"/>
              </a:rPr>
              <a:t>% of educators resigning or retiring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0"/>
          <p:cNvSpPr txBox="1">
            <a:spLocks noGrp="1"/>
          </p:cNvSpPr>
          <p:nvPr>
            <p:ph type="title"/>
          </p:nvPr>
        </p:nvSpPr>
        <p:spPr>
          <a:xfrm>
            <a:off x="838200" y="-158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(KN)</a:t>
            </a:r>
            <a:endParaRPr/>
          </a:p>
        </p:txBody>
      </p:sp>
      <p:cxnSp>
        <p:nvCxnSpPr>
          <p:cNvPr id="294" name="Google Shape;294;p10"/>
          <p:cNvCxnSpPr/>
          <p:nvPr/>
        </p:nvCxnSpPr>
        <p:spPr>
          <a:xfrm>
            <a:off x="919168" y="2597871"/>
            <a:ext cx="4557300" cy="0"/>
          </a:xfrm>
          <a:prstGeom prst="straightConnector1">
            <a:avLst/>
          </a:prstGeom>
          <a:noFill/>
          <a:ln w="28575" cap="flat" cmpd="sng">
            <a:solidFill>
              <a:srgbClr val="88361C"/>
            </a:solidFill>
            <a:prstDash val="solid"/>
            <a:miter lim="800000"/>
            <a:headEnd type="none" w="sm" len="sm"/>
            <a:tailEnd type="none" w="sm" len="sm"/>
          </a:ln>
        </p:spPr>
      </p:cxnSp>
      <p:sp>
        <p:nvSpPr>
          <p:cNvPr id="295" name="Google Shape;295;p10"/>
          <p:cNvSpPr/>
          <p:nvPr/>
        </p:nvSpPr>
        <p:spPr>
          <a:xfrm>
            <a:off x="919167" y="2089563"/>
            <a:ext cx="4557300" cy="522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Retirement headcount</a:t>
            </a:r>
            <a:endParaRPr/>
          </a:p>
        </p:txBody>
      </p:sp>
      <p:sp>
        <p:nvSpPr>
          <p:cNvPr id="296" name="Google Shape;296;p10"/>
          <p:cNvSpPr/>
          <p:nvPr/>
        </p:nvSpPr>
        <p:spPr>
          <a:xfrm>
            <a:off x="617479" y="1346857"/>
            <a:ext cx="2354700" cy="609000"/>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97" name="Google Shape;297;p10"/>
          <p:cNvSpPr/>
          <p:nvPr/>
        </p:nvSpPr>
        <p:spPr>
          <a:xfrm>
            <a:off x="6426125" y="1597075"/>
            <a:ext cx="5415300" cy="4477800"/>
          </a:xfrm>
          <a:prstGeom prst="rect">
            <a:avLst/>
          </a:prstGeom>
          <a:noFill/>
          <a:ln>
            <a:noFill/>
          </a:ln>
        </p:spPr>
        <p:txBody>
          <a:bodyPr spcFirstLastPara="1" wrap="square" lIns="91425" tIns="45700" rIns="91425" bIns="45700" anchor="t" anchorCtr="0">
            <a:noAutofit/>
          </a:bodyPr>
          <a:lstStyle/>
          <a:p>
            <a:pPr marL="285750" marR="0" lvl="0" indent="-30480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The number of retirements is projected to increase, peaking in ~2030-31 and then declining again</a:t>
            </a:r>
            <a:endParaRPr sz="2700">
              <a:solidFill>
                <a:schemeClr val="dk1"/>
              </a:solidFill>
              <a:latin typeface="Calibri"/>
              <a:ea typeface="Calibri"/>
              <a:cs typeface="Calibri"/>
              <a:sym typeface="Calibri"/>
            </a:endParaRPr>
          </a:p>
          <a:p>
            <a:pPr marL="457200" marR="0" lvl="0" indent="0" algn="l" rtl="0">
              <a:spcBef>
                <a:spcPts val="0"/>
              </a:spcBef>
              <a:spcAft>
                <a:spcPts val="0"/>
              </a:spcAft>
              <a:buNone/>
            </a:pPr>
            <a:endParaRPr sz="2700">
              <a:solidFill>
                <a:schemeClr val="dk1"/>
              </a:solidFill>
              <a:latin typeface="Calibri"/>
              <a:ea typeface="Calibri"/>
              <a:cs typeface="Calibri"/>
              <a:sym typeface="Calibri"/>
            </a:endParaRPr>
          </a:p>
          <a:p>
            <a:pPr marL="285750" marR="0" lvl="0" indent="-304800" algn="l" rtl="0">
              <a:spcBef>
                <a:spcPts val="0"/>
              </a:spcBef>
              <a:spcAft>
                <a:spcPts val="0"/>
              </a:spcAft>
              <a:buClr>
                <a:schemeClr val="dk1"/>
              </a:buClr>
              <a:buSzPts val="2700"/>
              <a:buFont typeface="Arial"/>
              <a:buChar char="•"/>
            </a:pPr>
            <a:r>
              <a:rPr lang="en-US" sz="2700">
                <a:solidFill>
                  <a:schemeClr val="dk1"/>
                </a:solidFill>
                <a:latin typeface="Calibri"/>
                <a:ea typeface="Calibri"/>
                <a:cs typeface="Calibri"/>
                <a:sym typeface="Calibri"/>
              </a:rPr>
              <a:t>The number of retirements is projected to increase from about 2,350 in 2022 to about 3,400 in 2030, an increase of about 1,050 retirements annually</a:t>
            </a:r>
            <a:endParaRPr sz="1700"/>
          </a:p>
        </p:txBody>
      </p:sp>
      <p:sp>
        <p:nvSpPr>
          <p:cNvPr id="298" name="Google Shape;298;p10"/>
          <p:cNvSpPr/>
          <p:nvPr/>
        </p:nvSpPr>
        <p:spPr>
          <a:xfrm rot="-5400000">
            <a:off x="-643562" y="3879758"/>
            <a:ext cx="2838030" cy="3159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F3F3F"/>
                </a:solidFill>
                <a:latin typeface="Calibri"/>
                <a:ea typeface="Calibri"/>
                <a:cs typeface="Calibri"/>
                <a:sym typeface="Calibri"/>
              </a:rPr>
              <a:t>Number of retirements</a:t>
            </a:r>
            <a:endParaRPr/>
          </a:p>
        </p:txBody>
      </p:sp>
      <p:sp>
        <p:nvSpPr>
          <p:cNvPr id="299" name="Google Shape;299;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00" name="Google Shape;300;p10"/>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graphicFrame>
        <p:nvGraphicFramePr>
          <p:cNvPr id="301" name="Google Shape;301;p10"/>
          <p:cNvGraphicFramePr/>
          <p:nvPr/>
        </p:nvGraphicFramePr>
        <p:xfrm>
          <a:off x="919243" y="2690684"/>
          <a:ext cx="4557300" cy="3291900"/>
        </p:xfrm>
        <a:graphic>
          <a:graphicData uri="http://schemas.openxmlformats.org/drawingml/2006/chart">
            <c:chart xmlns:c="http://schemas.openxmlformats.org/drawingml/2006/chart" xmlns:r="http://schemas.openxmlformats.org/officeDocument/2006/relationships" r:id="rId3"/>
          </a:graphicData>
        </a:graphic>
      </p:graphicFrame>
      <p:sp>
        <p:nvSpPr>
          <p:cNvPr id="302" name="Google Shape;302;p10"/>
          <p:cNvSpPr/>
          <p:nvPr/>
        </p:nvSpPr>
        <p:spPr>
          <a:xfrm>
            <a:off x="3091542" y="2745735"/>
            <a:ext cx="2206171" cy="2564679"/>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cxnSp>
        <p:nvCxnSpPr>
          <p:cNvPr id="303" name="Google Shape;303;p10"/>
          <p:cNvCxnSpPr/>
          <p:nvPr/>
        </p:nvCxnSpPr>
        <p:spPr>
          <a:xfrm>
            <a:off x="4410650" y="2818541"/>
            <a:ext cx="328618" cy="0"/>
          </a:xfrm>
          <a:prstGeom prst="straightConnector1">
            <a:avLst/>
          </a:prstGeom>
          <a:noFill/>
          <a:ln w="9525" cap="flat" cmpd="sng">
            <a:solidFill>
              <a:schemeClr val="dk1"/>
            </a:solidFill>
            <a:prstDash val="solid"/>
            <a:miter lim="800000"/>
            <a:headEnd type="none" w="sm" len="sm"/>
            <a:tailEnd type="stealth"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1"/>
          <p:cNvSpPr txBox="1">
            <a:spLocks noGrp="1"/>
          </p:cNvSpPr>
          <p:nvPr>
            <p:ph type="title"/>
          </p:nvPr>
        </p:nvSpPr>
        <p:spPr>
          <a:xfrm>
            <a:off x="601350" y="250325"/>
            <a:ext cx="8219100" cy="1586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Older leaver trend projections to 2035</a:t>
            </a:r>
            <a:endParaRPr/>
          </a:p>
        </p:txBody>
      </p:sp>
      <p:sp>
        <p:nvSpPr>
          <p:cNvPr id="310" name="Google Shape;310;p11"/>
          <p:cNvSpPr/>
          <p:nvPr/>
        </p:nvSpPr>
        <p:spPr>
          <a:xfrm>
            <a:off x="601350" y="6381750"/>
            <a:ext cx="8219100" cy="335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sp>
        <p:nvSpPr>
          <p:cNvPr id="311" name="Google Shape;311;p11"/>
          <p:cNvSpPr/>
          <p:nvPr/>
        </p:nvSpPr>
        <p:spPr>
          <a:xfrm>
            <a:off x="601354" y="5637057"/>
            <a:ext cx="2354700" cy="609000"/>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graphicFrame>
        <p:nvGraphicFramePr>
          <p:cNvPr id="312" name="Google Shape;312;p11"/>
          <p:cNvGraphicFramePr/>
          <p:nvPr>
            <p:extLst>
              <p:ext uri="{D42A27DB-BD31-4B8C-83A1-F6EECF244321}">
                <p14:modId xmlns:p14="http://schemas.microsoft.com/office/powerpoint/2010/main" val="2041212445"/>
              </p:ext>
            </p:extLst>
          </p:nvPr>
        </p:nvGraphicFramePr>
        <p:xfrm>
          <a:off x="646049" y="2000649"/>
          <a:ext cx="8129700" cy="3577200"/>
        </p:xfrm>
        <a:graphic>
          <a:graphicData uri="http://schemas.openxmlformats.org/drawingml/2006/chart">
            <c:chart xmlns:c="http://schemas.openxmlformats.org/drawingml/2006/chart" xmlns:r="http://schemas.openxmlformats.org/officeDocument/2006/relationships" r:id="rId3"/>
          </a:graphicData>
        </a:graphic>
      </p:graphicFrame>
      <p:sp>
        <p:nvSpPr>
          <p:cNvPr id="313" name="Google Shape;313;p11"/>
          <p:cNvSpPr/>
          <p:nvPr/>
        </p:nvSpPr>
        <p:spPr>
          <a:xfrm>
            <a:off x="9144000" y="0"/>
            <a:ext cx="3048000" cy="6858000"/>
          </a:xfrm>
          <a:prstGeom prst="rect">
            <a:avLst/>
          </a:prstGeom>
          <a:solidFill>
            <a:srgbClr val="550000"/>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3200">
              <a:solidFill>
                <a:schemeClr val="lt1"/>
              </a:solidFill>
            </a:endParaRPr>
          </a:p>
        </p:txBody>
      </p:sp>
      <p:sp>
        <p:nvSpPr>
          <p:cNvPr id="314" name="Google Shape;314;p1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cxnSp>
        <p:nvCxnSpPr>
          <p:cNvPr id="315" name="Google Shape;315;p11"/>
          <p:cNvCxnSpPr/>
          <p:nvPr/>
        </p:nvCxnSpPr>
        <p:spPr>
          <a:xfrm rot="10800000">
            <a:off x="1223775" y="3090300"/>
            <a:ext cx="7200000" cy="9900"/>
          </a:xfrm>
          <a:prstGeom prst="straightConnector1">
            <a:avLst/>
          </a:prstGeom>
          <a:noFill/>
          <a:ln w="28575" cap="flat" cmpd="sng">
            <a:solidFill>
              <a:srgbClr val="BFBFBF"/>
            </a:solidFill>
            <a:prstDash val="dot"/>
            <a:miter lim="800000"/>
            <a:headEnd type="none" w="sm" len="sm"/>
            <a:tailEnd type="none" w="sm" len="sm"/>
          </a:ln>
        </p:spPr>
      </p:cxnSp>
      <p:sp>
        <p:nvSpPr>
          <p:cNvPr id="316" name="Google Shape;316;p11"/>
          <p:cNvSpPr/>
          <p:nvPr/>
        </p:nvSpPr>
        <p:spPr>
          <a:xfrm>
            <a:off x="11353798" y="200753"/>
            <a:ext cx="487800" cy="50400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17" name="Google Shape;317;p11"/>
          <p:cNvSpPr txBox="1"/>
          <p:nvPr/>
        </p:nvSpPr>
        <p:spPr>
          <a:xfrm>
            <a:off x="9318600" y="1063850"/>
            <a:ext cx="2752200" cy="498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700" b="1" dirty="0">
                <a:solidFill>
                  <a:schemeClr val="lt1"/>
                </a:solidFill>
                <a:latin typeface="Calibri"/>
                <a:ea typeface="Calibri"/>
                <a:cs typeface="Calibri"/>
                <a:sym typeface="Calibri"/>
              </a:rPr>
              <a:t>About 43,000</a:t>
            </a:r>
            <a:endParaRPr sz="3200" b="1" dirty="0">
              <a:solidFill>
                <a:schemeClr val="lt1"/>
              </a:solidFill>
              <a:latin typeface="Calibri"/>
              <a:ea typeface="Calibri"/>
              <a:cs typeface="Calibri"/>
              <a:sym typeface="Calibri"/>
            </a:endParaRPr>
          </a:p>
          <a:p>
            <a:pPr marL="0" lvl="0" indent="0" algn="ctr" rtl="0">
              <a:spcBef>
                <a:spcPts val="0"/>
              </a:spcBef>
              <a:spcAft>
                <a:spcPts val="0"/>
              </a:spcAft>
              <a:buNone/>
            </a:pPr>
            <a:r>
              <a:rPr lang="en-US" sz="3400" b="1" dirty="0">
                <a:solidFill>
                  <a:schemeClr val="lt1"/>
                </a:solidFill>
                <a:latin typeface="Calibri"/>
                <a:ea typeface="Calibri"/>
                <a:cs typeface="Calibri"/>
                <a:sym typeface="Calibri"/>
              </a:rPr>
              <a:t>educators estimated to retire by 2035 in KZN</a:t>
            </a:r>
            <a:endParaRPr sz="3100" dirty="0">
              <a:solidFill>
                <a:schemeClr val="lt1"/>
              </a:solidFill>
            </a:endParaRPr>
          </a:p>
          <a:p>
            <a:pPr marL="0" lvl="0" indent="0" algn="ctr" rtl="0">
              <a:spcBef>
                <a:spcPts val="0"/>
              </a:spcBef>
              <a:spcAft>
                <a:spcPts val="0"/>
              </a:spcAft>
              <a:buNone/>
            </a:pPr>
            <a:r>
              <a:rPr lang="en-US" sz="3400" b="1" i="1" dirty="0">
                <a:solidFill>
                  <a:schemeClr val="lt1"/>
                </a:solidFill>
                <a:latin typeface="Calibri"/>
                <a:ea typeface="Calibri"/>
                <a:cs typeface="Calibri"/>
                <a:sym typeface="Calibri"/>
              </a:rPr>
              <a:t>(48% of total educators in 2022)</a:t>
            </a:r>
            <a:endParaRPr sz="3100"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2"/>
          <p:cNvSpPr txBox="1">
            <a:spLocks noGrp="1"/>
          </p:cNvSpPr>
          <p:nvPr>
            <p:ph type="title"/>
          </p:nvPr>
        </p:nvSpPr>
        <p:spPr>
          <a:xfrm>
            <a:off x="609600" y="-158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educators leaving</a:t>
            </a:r>
            <a:endParaRPr/>
          </a:p>
        </p:txBody>
      </p:sp>
      <p:cxnSp>
        <p:nvCxnSpPr>
          <p:cNvPr id="323" name="Google Shape;323;p12"/>
          <p:cNvCxnSpPr/>
          <p:nvPr/>
        </p:nvCxnSpPr>
        <p:spPr>
          <a:xfrm>
            <a:off x="838200" y="2681182"/>
            <a:ext cx="4557159" cy="0"/>
          </a:xfrm>
          <a:prstGeom prst="straightConnector1">
            <a:avLst/>
          </a:prstGeom>
          <a:noFill/>
          <a:ln w="28575" cap="flat" cmpd="sng">
            <a:solidFill>
              <a:srgbClr val="88361C"/>
            </a:solidFill>
            <a:prstDash val="solid"/>
            <a:miter lim="800000"/>
            <a:headEnd type="none" w="sm" len="sm"/>
            <a:tailEnd type="none" w="sm" len="sm"/>
          </a:ln>
        </p:spPr>
      </p:cxnSp>
      <p:cxnSp>
        <p:nvCxnSpPr>
          <p:cNvPr id="324" name="Google Shape;324;p12"/>
          <p:cNvCxnSpPr/>
          <p:nvPr/>
        </p:nvCxnSpPr>
        <p:spPr>
          <a:xfrm>
            <a:off x="6796640" y="2681182"/>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325" name="Google Shape;325;p12"/>
          <p:cNvSpPr/>
          <p:nvPr/>
        </p:nvSpPr>
        <p:spPr>
          <a:xfrm>
            <a:off x="838200" y="1742982"/>
            <a:ext cx="4557300" cy="92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(School </a:t>
            </a:r>
            <a:r>
              <a:rPr lang="en-US" sz="2000">
                <a:solidFill>
                  <a:srgbClr val="88361C"/>
                </a:solidFill>
                <a:latin typeface="Cambria"/>
                <a:ea typeface="Cambria"/>
                <a:cs typeface="Cambria"/>
                <a:sym typeface="Cambri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based</a:t>
            </a:r>
            <a:r>
              <a:rPr lang="en-US" sz="2000">
                <a:solidFill>
                  <a:srgbClr val="88361C"/>
                </a:solidFill>
                <a:latin typeface="Cambria"/>
                <a:ea typeface="Cambria"/>
                <a:cs typeface="Cambria"/>
                <a:sym typeface="Cambria"/>
              </a:rPr>
              <a:t> teachers)</a:t>
            </a:r>
            <a:endParaRPr sz="4000">
              <a:solidFill>
                <a:srgbClr val="88361C"/>
              </a:solidFill>
              <a:latin typeface="Cambria"/>
              <a:ea typeface="Cambria"/>
              <a:cs typeface="Cambria"/>
              <a:sym typeface="Cambria"/>
            </a:endParaRPr>
          </a:p>
        </p:txBody>
      </p:sp>
      <p:sp>
        <p:nvSpPr>
          <p:cNvPr id="326" name="Google Shape;326;p12"/>
          <p:cNvSpPr/>
          <p:nvPr/>
        </p:nvSpPr>
        <p:spPr>
          <a:xfrm>
            <a:off x="6796639" y="1757188"/>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327" name="Google Shape;327;p12"/>
          <p:cNvGraphicFramePr/>
          <p:nvPr>
            <p:extLst>
              <p:ext uri="{D42A27DB-BD31-4B8C-83A1-F6EECF244321}">
                <p14:modId xmlns:p14="http://schemas.microsoft.com/office/powerpoint/2010/main" val="1621199304"/>
              </p:ext>
            </p:extLst>
          </p:nvPr>
        </p:nvGraphicFramePr>
        <p:xfrm>
          <a:off x="416827" y="2697784"/>
          <a:ext cx="10901100" cy="3710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8" name="Google Shape;328;p12"/>
          <p:cNvGraphicFramePr/>
          <p:nvPr>
            <p:extLst>
              <p:ext uri="{D42A27DB-BD31-4B8C-83A1-F6EECF244321}">
                <p14:modId xmlns:p14="http://schemas.microsoft.com/office/powerpoint/2010/main" val="2997218279"/>
              </p:ext>
            </p:extLst>
          </p:nvPr>
        </p:nvGraphicFramePr>
        <p:xfrm>
          <a:off x="6537716" y="2643086"/>
          <a:ext cx="4816082" cy="3550730"/>
        </p:xfrm>
        <a:graphic>
          <a:graphicData uri="http://schemas.openxmlformats.org/drawingml/2006/chart">
            <c:chart xmlns:c="http://schemas.openxmlformats.org/drawingml/2006/chart" xmlns:r="http://schemas.openxmlformats.org/officeDocument/2006/relationships" r:id="rId4"/>
          </a:graphicData>
        </a:graphic>
      </p:graphicFrame>
      <p:sp>
        <p:nvSpPr>
          <p:cNvPr id="329" name="Google Shape;329;p12"/>
          <p:cNvSpPr/>
          <p:nvPr/>
        </p:nvSpPr>
        <p:spPr>
          <a:xfrm rot="-5400000">
            <a:off x="-1246351" y="3775239"/>
            <a:ext cx="3331211"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of teacher resigning &amp; retiring</a:t>
            </a:r>
            <a:endParaRPr dirty="0"/>
          </a:p>
        </p:txBody>
      </p:sp>
      <p:sp>
        <p:nvSpPr>
          <p:cNvPr id="330" name="Google Shape;330;p12"/>
          <p:cNvSpPr/>
          <p:nvPr/>
        </p:nvSpPr>
        <p:spPr>
          <a:xfrm rot="-5400000">
            <a:off x="4906664" y="3775239"/>
            <a:ext cx="2727532"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senior educator resigning &amp; retiring</a:t>
            </a:r>
            <a:endParaRPr/>
          </a:p>
        </p:txBody>
      </p:sp>
      <p:sp>
        <p:nvSpPr>
          <p:cNvPr id="331" name="Google Shape;331;p12"/>
          <p:cNvSpPr/>
          <p:nvPr/>
        </p:nvSpPr>
        <p:spPr>
          <a:xfrm>
            <a:off x="1860579" y="4136965"/>
            <a:ext cx="3753300" cy="1041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rgbClr val="00B0F0"/>
                </a:solidFill>
                <a:latin typeface="Calibri"/>
                <a:ea typeface="Calibri"/>
                <a:cs typeface="Calibri"/>
                <a:sym typeface="Calibri"/>
              </a:rPr>
              <a:t>A similar proportion of teachers are expected to resign and retire </a:t>
            </a:r>
            <a:r>
              <a:rPr lang="en-US" sz="1800" dirty="0">
                <a:solidFill>
                  <a:srgbClr val="00B0F0"/>
                </a:solidFill>
                <a:latin typeface="Calibri"/>
                <a:ea typeface="Calibri"/>
                <a:cs typeface="Calibri"/>
                <a:sym typeface="Calibri"/>
              </a:rPr>
              <a:t>in KN as the SA average</a:t>
            </a:r>
            <a:endParaRPr dirty="0"/>
          </a:p>
        </p:txBody>
      </p:sp>
      <p:sp>
        <p:nvSpPr>
          <p:cNvPr id="332" name="Google Shape;332;p12"/>
          <p:cNvSpPr/>
          <p:nvPr/>
        </p:nvSpPr>
        <p:spPr>
          <a:xfrm>
            <a:off x="7235686" y="3882919"/>
            <a:ext cx="4605793" cy="13085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00B0F0"/>
                </a:solidFill>
                <a:latin typeface="Calibri"/>
                <a:ea typeface="Calibri"/>
                <a:cs typeface="Calibri"/>
                <a:sym typeface="Calibri"/>
              </a:rPr>
              <a:t>A lower proportion of senior educators leave relative to the SA average</a:t>
            </a:r>
            <a:r>
              <a:rPr lang="en-US" sz="1800" b="1" dirty="0">
                <a:solidFill>
                  <a:srgbClr val="00B0F0"/>
                </a:solidFill>
                <a:latin typeface="Calibri"/>
                <a:ea typeface="Calibri"/>
                <a:cs typeface="Calibri"/>
                <a:sym typeface="Calibri"/>
              </a:rPr>
              <a:t>, but careful succession planning </a:t>
            </a:r>
            <a:r>
              <a:rPr lang="en-US" sz="1800" dirty="0">
                <a:solidFill>
                  <a:srgbClr val="00B0F0"/>
                </a:solidFill>
                <a:latin typeface="Calibri"/>
                <a:ea typeface="Calibri"/>
                <a:cs typeface="Calibri"/>
                <a:sym typeface="Calibri"/>
              </a:rPr>
              <a:t>is still needed, during this period as high numbers of HODs, deputies, and principals leave the system</a:t>
            </a:r>
            <a:endParaRPr dirty="0"/>
          </a:p>
        </p:txBody>
      </p:sp>
      <p:sp>
        <p:nvSpPr>
          <p:cNvPr id="333" name="Google Shape;333;p1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34" name="Google Shape;334;p12"/>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sp>
        <p:nvSpPr>
          <p:cNvPr id="335" name="Google Shape;335;p12"/>
          <p:cNvSpPr/>
          <p:nvPr/>
        </p:nvSpPr>
        <p:spPr>
          <a:xfrm>
            <a:off x="683229" y="1117370"/>
            <a:ext cx="2354700" cy="609000"/>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33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1"/>
          <p:cNvSpPr txBox="1">
            <a:spLocks noGrp="1"/>
          </p:cNvSpPr>
          <p:nvPr>
            <p:ph type="title"/>
          </p:nvPr>
        </p:nvSpPr>
        <p:spPr>
          <a:xfrm>
            <a:off x="422031" y="479337"/>
            <a:ext cx="7276800" cy="951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solidFill>
                  <a:schemeClr val="dk1"/>
                </a:solidFill>
              </a:rPr>
              <a:t>Projected increase in appointments</a:t>
            </a:r>
            <a:endParaRPr/>
          </a:p>
        </p:txBody>
      </p:sp>
      <p:sp>
        <p:nvSpPr>
          <p:cNvPr id="560" name="Google Shape;560;p31"/>
          <p:cNvSpPr/>
          <p:nvPr/>
        </p:nvSpPr>
        <p:spPr>
          <a:xfrm>
            <a:off x="940065" y="1674253"/>
            <a:ext cx="3061500" cy="1473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6"/>
                </a:solidFill>
                <a:latin typeface="Calibri"/>
                <a:ea typeface="Calibri"/>
                <a:cs typeface="Calibri"/>
                <a:sym typeface="Calibri"/>
              </a:rPr>
              <a:t>~1 500</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Additional educators will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need to be appointed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on average annually</a:t>
            </a:r>
            <a:endParaRPr/>
          </a:p>
        </p:txBody>
      </p:sp>
      <p:sp>
        <p:nvSpPr>
          <p:cNvPr id="561" name="Google Shape;561;p31"/>
          <p:cNvSpPr/>
          <p:nvPr/>
        </p:nvSpPr>
        <p:spPr>
          <a:xfrm>
            <a:off x="549984" y="5311677"/>
            <a:ext cx="3025790"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latin typeface="Calibri"/>
                <a:ea typeface="Calibri"/>
                <a:cs typeface="Calibri"/>
                <a:sym typeface="Calibri"/>
              </a:rPr>
              <a:t>Average </a:t>
            </a:r>
            <a:r>
              <a:rPr lang="en-US" sz="2000">
                <a:solidFill>
                  <a:srgbClr val="000000"/>
                </a:solidFill>
                <a:latin typeface="Calibri"/>
                <a:ea typeface="Calibri"/>
                <a:cs typeface="Calibri"/>
                <a:sym typeface="Calibri"/>
              </a:rPr>
              <a:t>number of annual joiners over the period 2012 - 2021</a:t>
            </a:r>
            <a:endParaRPr/>
          </a:p>
        </p:txBody>
      </p:sp>
      <p:sp>
        <p:nvSpPr>
          <p:cNvPr id="562" name="Google Shape;562;p31"/>
          <p:cNvSpPr/>
          <p:nvPr/>
        </p:nvSpPr>
        <p:spPr>
          <a:xfrm>
            <a:off x="4241002" y="5311677"/>
            <a:ext cx="3457738"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00000"/>
                </a:solidFill>
                <a:latin typeface="Calibri"/>
                <a:ea typeface="Calibri"/>
                <a:cs typeface="Calibri"/>
                <a:sym typeface="Calibri"/>
              </a:rPr>
              <a:t>Projected </a:t>
            </a:r>
            <a:r>
              <a:rPr lang="en-US" sz="2000">
                <a:latin typeface="Calibri"/>
                <a:ea typeface="Calibri"/>
                <a:cs typeface="Calibri"/>
                <a:sym typeface="Calibri"/>
              </a:rPr>
              <a:t>average </a:t>
            </a:r>
            <a:r>
              <a:rPr lang="en-US" sz="2000">
                <a:solidFill>
                  <a:srgbClr val="000000"/>
                </a:solidFill>
                <a:latin typeface="Calibri"/>
                <a:ea typeface="Calibri"/>
                <a:cs typeface="Calibri"/>
                <a:sym typeface="Calibri"/>
              </a:rPr>
              <a:t>number of annual joiners needed from 2028 – 2030* </a:t>
            </a:r>
            <a:endParaRPr/>
          </a:p>
        </p:txBody>
      </p:sp>
      <p:sp>
        <p:nvSpPr>
          <p:cNvPr id="563" name="Google Shape;563;p31"/>
          <p:cNvSpPr/>
          <p:nvPr/>
        </p:nvSpPr>
        <p:spPr>
          <a:xfrm>
            <a:off x="8225450" y="200750"/>
            <a:ext cx="3862200" cy="53634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100"/>
              <a:buFont typeface="Calibri"/>
              <a:buChar char="•"/>
            </a:pPr>
            <a:r>
              <a:rPr lang="en-US" sz="2400" dirty="0">
                <a:solidFill>
                  <a:schemeClr val="lt1"/>
                </a:solidFill>
                <a:latin typeface="Calibri"/>
                <a:ea typeface="Calibri"/>
                <a:cs typeface="Calibri"/>
                <a:sym typeface="Calibri"/>
              </a:rPr>
              <a:t>L</a:t>
            </a:r>
            <a:r>
              <a:rPr lang="en-US" sz="2500" dirty="0">
                <a:solidFill>
                  <a:schemeClr val="lt1"/>
                </a:solidFill>
                <a:latin typeface="Calibri"/>
                <a:ea typeface="Calibri"/>
                <a:cs typeface="Calibri"/>
                <a:sym typeface="Calibri"/>
              </a:rPr>
              <a:t>arge increase in expected annual appointments from  ~2028 – 2030, mostly due to age-related retirement. </a:t>
            </a:r>
            <a:endParaRPr sz="2500" dirty="0">
              <a:solidFill>
                <a:schemeClr val="lt1"/>
              </a:solidFill>
              <a:latin typeface="Calibri"/>
              <a:ea typeface="Calibri"/>
              <a:cs typeface="Calibri"/>
              <a:sym typeface="Calibri"/>
            </a:endParaRPr>
          </a:p>
          <a:p>
            <a:pPr marL="457200" marR="0" lvl="0" indent="0" algn="l" rtl="0">
              <a:spcBef>
                <a:spcPts val="0"/>
              </a:spcBef>
              <a:spcAft>
                <a:spcPts val="0"/>
              </a:spcAft>
              <a:buNone/>
            </a:pPr>
            <a:endParaRPr sz="2500" dirty="0">
              <a:solidFill>
                <a:schemeClr val="lt1"/>
              </a:solidFill>
              <a:latin typeface="Calibri"/>
              <a:ea typeface="Calibri"/>
              <a:cs typeface="Calibri"/>
              <a:sym typeface="Calibri"/>
            </a:endParaRPr>
          </a:p>
          <a:p>
            <a:pPr marL="285750" marR="0" lvl="0" indent="-304800" algn="l" rtl="0">
              <a:spcBef>
                <a:spcPts val="0"/>
              </a:spcBef>
              <a:spcAft>
                <a:spcPts val="0"/>
              </a:spcAft>
              <a:buClr>
                <a:schemeClr val="lt1"/>
              </a:buClr>
              <a:buSzPts val="2400"/>
              <a:buFont typeface="Calibri"/>
              <a:buChar char="•"/>
            </a:pPr>
            <a:r>
              <a:rPr lang="en-US" sz="2500" dirty="0">
                <a:solidFill>
                  <a:schemeClr val="lt1"/>
                </a:solidFill>
                <a:latin typeface="Calibri"/>
                <a:ea typeface="Calibri"/>
                <a:cs typeface="Calibri"/>
                <a:sym typeface="Calibri"/>
              </a:rPr>
              <a:t>H</a:t>
            </a:r>
            <a:r>
              <a:rPr lang="en-US" sz="2500"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igher proportions of very young teachers (≤30 years of age)</a:t>
            </a:r>
            <a:endParaRPr sz="1800" dirty="0">
              <a:latin typeface="Calibri"/>
              <a:ea typeface="Calibri"/>
              <a:cs typeface="Calibri"/>
              <a:sym typeface="Calibri"/>
            </a:endParaRPr>
          </a:p>
          <a:p>
            <a:pPr marL="285750" marR="0" lvl="0" indent="-152400" algn="l" rtl="0">
              <a:spcBef>
                <a:spcPts val="0"/>
              </a:spcBef>
              <a:spcAft>
                <a:spcPts val="0"/>
              </a:spcAft>
              <a:buClr>
                <a:schemeClr val="dk1"/>
              </a:buClr>
              <a:buSzPts val="2100"/>
              <a:buFont typeface="Arial"/>
              <a:buNone/>
            </a:pPr>
            <a:endParaRPr sz="2500" dirty="0">
              <a:solidFill>
                <a:schemeClr val="lt1"/>
              </a:solidFill>
              <a:latin typeface="Calibri"/>
              <a:ea typeface="Calibri"/>
              <a:cs typeface="Calibri"/>
              <a:sym typeface="Calibri"/>
            </a:endParaRPr>
          </a:p>
          <a:p>
            <a:pPr marL="285750" marR="0" lvl="0" indent="-311150" algn="l" rtl="0">
              <a:spcBef>
                <a:spcPts val="0"/>
              </a:spcBef>
              <a:spcAft>
                <a:spcPts val="0"/>
              </a:spcAft>
              <a:buClr>
                <a:schemeClr val="lt1"/>
              </a:buClr>
              <a:buSzPts val="2500"/>
              <a:buFont typeface="Calibri"/>
              <a:buChar char="•"/>
            </a:pPr>
            <a:r>
              <a:rPr lang="en-US" sz="2500" dirty="0">
                <a:solidFill>
                  <a:schemeClr val="lt1"/>
                </a:solidFill>
                <a:latin typeface="Calibri"/>
                <a:ea typeface="Calibri"/>
                <a:cs typeface="Calibri"/>
                <a:sym typeface="Calibri"/>
              </a:rPr>
              <a:t>Must strengthen sourcing &amp; appointment processes</a:t>
            </a:r>
            <a:endParaRPr sz="2500" dirty="0">
              <a:solidFill>
                <a:schemeClr val="lt1"/>
              </a:solidFill>
              <a:latin typeface="Calibri"/>
              <a:ea typeface="Calibri"/>
              <a:cs typeface="Calibri"/>
              <a:sym typeface="Calibri"/>
            </a:endParaRPr>
          </a:p>
          <a:p>
            <a:pPr marL="457200" marR="0" lvl="0" indent="0" algn="l" rtl="0">
              <a:spcBef>
                <a:spcPts val="0"/>
              </a:spcBef>
              <a:spcAft>
                <a:spcPts val="0"/>
              </a:spcAft>
              <a:buNone/>
            </a:pPr>
            <a:endParaRPr sz="2500" dirty="0">
              <a:solidFill>
                <a:schemeClr val="lt1"/>
              </a:solidFill>
              <a:latin typeface="Calibri"/>
              <a:ea typeface="Calibri"/>
              <a:cs typeface="Calibri"/>
              <a:sym typeface="Calibri"/>
            </a:endParaRPr>
          </a:p>
          <a:p>
            <a:pPr marL="285750" marR="0" lvl="0" indent="-311150" algn="l" rtl="0">
              <a:spcBef>
                <a:spcPts val="0"/>
              </a:spcBef>
              <a:spcAft>
                <a:spcPts val="0"/>
              </a:spcAft>
              <a:buClr>
                <a:schemeClr val="lt1"/>
              </a:buClr>
              <a:buSzPts val="2500"/>
              <a:buFont typeface="Calibri"/>
              <a:buChar char="•"/>
            </a:pPr>
            <a:r>
              <a:rPr lang="en-US" sz="2500" dirty="0">
                <a:solidFill>
                  <a:schemeClr val="lt1"/>
                </a:solidFill>
                <a:latin typeface="Calibri"/>
                <a:ea typeface="Calibri"/>
                <a:cs typeface="Calibri"/>
                <a:sym typeface="Calibri"/>
              </a:rPr>
              <a:t>If the province does not keep up with appointments, LE ratios will rise </a:t>
            </a:r>
            <a:endParaRPr sz="2500" dirty="0">
              <a:solidFill>
                <a:schemeClr val="lt1"/>
              </a:solidFill>
              <a:latin typeface="Calibri"/>
              <a:ea typeface="Calibri"/>
              <a:cs typeface="Calibri"/>
              <a:sym typeface="Calibri"/>
            </a:endParaRPr>
          </a:p>
          <a:p>
            <a:pPr marL="285750" marR="0" lvl="0" indent="-152400" algn="l" rtl="0">
              <a:spcBef>
                <a:spcPts val="0"/>
              </a:spcBef>
              <a:spcAft>
                <a:spcPts val="0"/>
              </a:spcAft>
              <a:buClr>
                <a:schemeClr val="dk1"/>
              </a:buClr>
              <a:buSzPts val="2100"/>
              <a:buFont typeface="Arial"/>
              <a:buNone/>
            </a:pPr>
            <a:endParaRPr sz="2200" dirty="0">
              <a:solidFill>
                <a:schemeClr val="lt1"/>
              </a:solidFill>
              <a:latin typeface="Calibri"/>
              <a:ea typeface="Calibri"/>
              <a:cs typeface="Calibri"/>
              <a:sym typeface="Calibri"/>
            </a:endParaRPr>
          </a:p>
        </p:txBody>
      </p:sp>
      <p:grpSp>
        <p:nvGrpSpPr>
          <p:cNvPr id="564" name="Google Shape;564;p31"/>
          <p:cNvGrpSpPr/>
          <p:nvPr/>
        </p:nvGrpSpPr>
        <p:grpSpPr>
          <a:xfrm>
            <a:off x="1022170" y="2897414"/>
            <a:ext cx="5918018" cy="2332257"/>
            <a:chOff x="1022170" y="2724150"/>
            <a:chExt cx="5918018" cy="2696474"/>
          </a:xfrm>
        </p:grpSpPr>
        <p:sp>
          <p:nvSpPr>
            <p:cNvPr id="565" name="Google Shape;565;p31"/>
            <p:cNvSpPr/>
            <p:nvPr/>
          </p:nvSpPr>
          <p:spPr>
            <a:xfrm>
              <a:off x="1022170" y="3634162"/>
              <a:ext cx="1940633" cy="1786462"/>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5 221</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66" name="Google Shape;566;p31"/>
            <p:cNvSpPr/>
            <p:nvPr/>
          </p:nvSpPr>
          <p:spPr>
            <a:xfrm>
              <a:off x="4999555" y="2724150"/>
              <a:ext cx="1940633" cy="2679693"/>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~6 700</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67" name="Google Shape;567;p31"/>
            <p:cNvSpPr/>
            <p:nvPr/>
          </p:nvSpPr>
          <p:spPr>
            <a:xfrm rot="-1555997">
              <a:off x="3355619" y="3117933"/>
              <a:ext cx="1096744" cy="273396"/>
            </a:xfrm>
            <a:prstGeom prst="rightArrow">
              <a:avLst>
                <a:gd name="adj1" fmla="val 35640"/>
                <a:gd name="adj2" fmla="val 50000"/>
              </a:avLst>
            </a:prstGeom>
            <a:solidFill>
              <a:srgbClr val="59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568" name="Google Shape;568;p31"/>
          <p:cNvCxnSpPr/>
          <p:nvPr/>
        </p:nvCxnSpPr>
        <p:spPr>
          <a:xfrm rot="10800000" flipH="1">
            <a:off x="1022170" y="5242255"/>
            <a:ext cx="5918018" cy="21162"/>
          </a:xfrm>
          <a:prstGeom prst="straightConnector1">
            <a:avLst/>
          </a:prstGeom>
          <a:noFill/>
          <a:ln w="9525" cap="flat" cmpd="sng">
            <a:solidFill>
              <a:schemeClr val="dk1"/>
            </a:solidFill>
            <a:prstDash val="solid"/>
            <a:miter lim="800000"/>
            <a:headEnd type="none" w="sm" len="sm"/>
            <a:tailEnd type="none" w="sm" len="sm"/>
          </a:ln>
        </p:spPr>
      </p:cxnSp>
      <p:sp>
        <p:nvSpPr>
          <p:cNvPr id="569" name="Google Shape;569;p3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570" name="Google Shape;570;p31"/>
          <p:cNvSpPr/>
          <p:nvPr/>
        </p:nvSpPr>
        <p:spPr>
          <a:xfrm>
            <a:off x="122755" y="6503862"/>
            <a:ext cx="7575985" cy="2511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*Assumes that total educator numbers stays constant between 2022 - 2030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55562ac931_0_30"/>
          <p:cNvSpPr txBox="1">
            <a:spLocks noGrp="1"/>
          </p:cNvSpPr>
          <p:nvPr>
            <p:ph type="title"/>
          </p:nvPr>
        </p:nvSpPr>
        <p:spPr>
          <a:xfrm>
            <a:off x="698475" y="365125"/>
            <a:ext cx="10655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 (1) </a:t>
            </a:r>
            <a:endParaRPr/>
          </a:p>
        </p:txBody>
      </p:sp>
      <p:sp>
        <p:nvSpPr>
          <p:cNvPr id="166" name="Google Shape;166;g255562ac931_0_30"/>
          <p:cNvSpPr txBox="1"/>
          <p:nvPr/>
        </p:nvSpPr>
        <p:spPr>
          <a:xfrm>
            <a:off x="908251" y="1928067"/>
            <a:ext cx="10772400" cy="3739455"/>
          </a:xfrm>
          <a:prstGeom prst="rect">
            <a:avLst/>
          </a:prstGeom>
          <a:noFill/>
          <a:ln>
            <a:noFill/>
          </a:ln>
        </p:spPr>
        <p:txBody>
          <a:bodyPr spcFirstLastPara="1" wrap="square" lIns="91425" tIns="91425" rIns="91425" bIns="91425" anchor="t" anchorCtr="0">
            <a:spAutoFit/>
          </a:bodyPr>
          <a:lstStyle/>
          <a:p>
            <a:pPr marL="63500" lvl="0" algn="l" rtl="0">
              <a:spcBef>
                <a:spcPts val="0"/>
              </a:spcBef>
              <a:spcAft>
                <a:spcPts val="0"/>
              </a:spcAft>
              <a:buSzPts val="2600"/>
            </a:pPr>
            <a:r>
              <a:rPr lang="en-US" sz="3400" dirty="0">
                <a:latin typeface="Calibri"/>
                <a:ea typeface="Calibri"/>
                <a:cs typeface="Calibri"/>
                <a:sym typeface="Calibri"/>
              </a:rPr>
              <a:t>The proportion of educators that are 50 years or older has steadily risen between 2012 to 2021 in South Africa.  </a:t>
            </a:r>
          </a:p>
          <a:p>
            <a:pPr marL="63500" lvl="0" algn="l" rtl="0">
              <a:spcBef>
                <a:spcPts val="0"/>
              </a:spcBef>
              <a:spcAft>
                <a:spcPts val="0"/>
              </a:spcAft>
              <a:buSzPts val="2600"/>
            </a:pPr>
            <a:endParaRPr lang="en-US" sz="3400" dirty="0">
              <a:latin typeface="Calibri"/>
              <a:ea typeface="Calibri"/>
              <a:cs typeface="Calibri"/>
              <a:sym typeface="Calibri"/>
            </a:endParaRPr>
          </a:p>
          <a:p>
            <a:pPr marL="63500" lvl="0" algn="l" rtl="0">
              <a:spcBef>
                <a:spcPts val="0"/>
              </a:spcBef>
              <a:spcAft>
                <a:spcPts val="0"/>
              </a:spcAft>
              <a:buSzPts val="2600"/>
            </a:pPr>
            <a:r>
              <a:rPr lang="en-US" sz="3400" dirty="0">
                <a:latin typeface="Calibri"/>
                <a:ea typeface="Calibri"/>
                <a:cs typeface="Calibri"/>
                <a:sym typeface="Calibri"/>
              </a:rPr>
              <a:t>⇒ Nationally a </a:t>
            </a:r>
            <a:r>
              <a:rPr lang="en-US" sz="3400" b="1" dirty="0">
                <a:solidFill>
                  <a:schemeClr val="accent6">
                    <a:lumMod val="50000"/>
                  </a:schemeClr>
                </a:solidFill>
                <a:latin typeface="Calibri"/>
                <a:ea typeface="Calibri"/>
                <a:cs typeface="Calibri"/>
                <a:sym typeface="Calibri"/>
              </a:rPr>
              <a:t>wave of educator retirements is expected</a:t>
            </a:r>
            <a:r>
              <a:rPr lang="en-US" sz="3400" dirty="0">
                <a:latin typeface="Calibri"/>
                <a:ea typeface="Calibri"/>
                <a:cs typeface="Calibri"/>
                <a:sym typeface="Calibri"/>
              </a:rPr>
              <a:t> as older educators reach the standard retirement age of between 60 and 65. </a:t>
            </a:r>
            <a:endParaRPr sz="3400" dirty="0">
              <a:latin typeface="Calibri"/>
              <a:ea typeface="Calibri"/>
              <a:cs typeface="Calibri"/>
              <a:sym typeface="Calibri"/>
            </a:endParaRPr>
          </a:p>
          <a:p>
            <a:pPr marL="0" lvl="0" indent="0" algn="l" rtl="0">
              <a:spcBef>
                <a:spcPts val="0"/>
              </a:spcBef>
              <a:spcAft>
                <a:spcPts val="0"/>
              </a:spcAft>
              <a:buNone/>
            </a:pPr>
            <a:endParaRPr lang="en-ZA" sz="27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3"/>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Provincial population and enrolment trends</a:t>
            </a:r>
            <a:endParaRPr/>
          </a:p>
        </p:txBody>
      </p:sp>
      <p:sp>
        <p:nvSpPr>
          <p:cNvPr id="341" name="Google Shape;341;p13"/>
          <p:cNvSpPr txBox="1">
            <a:spLocks noGrp="1"/>
          </p:cNvSpPr>
          <p:nvPr>
            <p:ph type="body" idx="1"/>
          </p:nvPr>
        </p:nvSpPr>
        <p:spPr>
          <a:xfrm>
            <a:off x="2438400" y="4589475"/>
            <a:ext cx="8909100" cy="126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dirty="0">
                <a:solidFill>
                  <a:srgbClr val="7A1A00"/>
                </a:solidFill>
                <a:latin typeface="Calibri"/>
                <a:ea typeface="Calibri"/>
                <a:cs typeface="Calibri"/>
                <a:sym typeface="Calibri"/>
              </a:rPr>
              <a:t>Main finding:</a:t>
            </a:r>
            <a:r>
              <a:rPr lang="en-US" sz="2000" dirty="0">
                <a:solidFill>
                  <a:srgbClr val="7A1A00"/>
                </a:solidFill>
                <a:latin typeface="Calibri"/>
                <a:ea typeface="Calibri"/>
                <a:cs typeface="Calibri"/>
                <a:sym typeface="Calibri"/>
              </a:rPr>
              <a:t> Enrolment in KZN ordinary schools grew by 1% from 2012-2021 (~16K learners), and the school-aged population is forecast to </a:t>
            </a:r>
            <a:r>
              <a:rPr lang="en-US" sz="2000" b="1" dirty="0">
                <a:solidFill>
                  <a:srgbClr val="7A1A00"/>
                </a:solidFill>
                <a:latin typeface="Calibri"/>
                <a:ea typeface="Calibri"/>
                <a:cs typeface="Calibri"/>
                <a:sym typeface="Calibri"/>
              </a:rPr>
              <a:t>decline </a:t>
            </a:r>
            <a:r>
              <a:rPr lang="en-US" sz="2000" dirty="0">
                <a:solidFill>
                  <a:srgbClr val="7A1A00"/>
                </a:solidFill>
                <a:latin typeface="Calibri"/>
                <a:ea typeface="Calibri"/>
                <a:cs typeface="Calibri"/>
                <a:sym typeface="Calibri"/>
              </a:rPr>
              <a:t>by 1% (~33K learners) to 2030</a:t>
            </a:r>
            <a:endParaRPr sz="1400" dirty="0">
              <a:solidFill>
                <a:schemeClr val="dk1"/>
              </a:solidFill>
              <a:latin typeface="Arial"/>
              <a:ea typeface="Arial"/>
              <a:cs typeface="Arial"/>
              <a:sym typeface="Arial"/>
            </a:endParaRPr>
          </a:p>
          <a:p>
            <a:pPr marL="0" lvl="0" indent="0" algn="l" rtl="0">
              <a:lnSpc>
                <a:spcPct val="90000"/>
              </a:lnSpc>
              <a:spcBef>
                <a:spcPts val="0"/>
              </a:spcBef>
              <a:spcAft>
                <a:spcPts val="0"/>
              </a:spcAft>
              <a:buClr>
                <a:srgbClr val="888888"/>
              </a:buClr>
              <a:buSzPts val="2400"/>
              <a:buNone/>
            </a:pPr>
            <a:endParaRPr sz="2000" dirty="0">
              <a:solidFill>
                <a:srgbClr val="7A1A00"/>
              </a:solidFill>
              <a:latin typeface="Calibri"/>
              <a:ea typeface="Calibri"/>
              <a:cs typeface="Calibri"/>
              <a:sym typeface="Calibri"/>
            </a:endParaRPr>
          </a:p>
          <a:p>
            <a:pPr marL="0" lvl="0" indent="0" algn="l" rtl="0">
              <a:lnSpc>
                <a:spcPct val="90000"/>
              </a:lnSpc>
              <a:spcBef>
                <a:spcPts val="0"/>
              </a:spcBef>
              <a:spcAft>
                <a:spcPts val="0"/>
              </a:spcAft>
              <a:buClr>
                <a:srgbClr val="888888"/>
              </a:buClr>
              <a:buSzPts val="2400"/>
              <a:buNone/>
            </a:pPr>
            <a:endParaRPr dirty="0"/>
          </a:p>
        </p:txBody>
      </p:sp>
      <p:sp>
        <p:nvSpPr>
          <p:cNvPr id="342" name="Google Shape;342;p1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2" name="Rectangle 1">
            <a:extLst>
              <a:ext uri="{FF2B5EF4-FFF2-40B4-BE49-F238E27FC236}">
                <a16:creationId xmlns:a16="http://schemas.microsoft.com/office/drawing/2014/main" id="{96E14BB6-7B59-02E4-9318-FCFC34893BF7}"/>
              </a:ext>
            </a:extLst>
          </p:cNvPr>
          <p:cNvSpPr/>
          <p:nvPr/>
        </p:nvSpPr>
        <p:spPr>
          <a:xfrm>
            <a:off x="610533" y="1270000"/>
            <a:ext cx="1492587" cy="5486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7" name="Google Shape;347;p14"/>
          <p:cNvCxnSpPr/>
          <p:nvPr/>
        </p:nvCxnSpPr>
        <p:spPr>
          <a:xfrm>
            <a:off x="2269587" y="4257478"/>
            <a:ext cx="7498080" cy="0"/>
          </a:xfrm>
          <a:prstGeom prst="straightConnector1">
            <a:avLst/>
          </a:prstGeom>
          <a:noFill/>
          <a:ln w="38100" cap="flat" cmpd="sng">
            <a:solidFill>
              <a:srgbClr val="D8D8D8"/>
            </a:solidFill>
            <a:prstDash val="solid"/>
            <a:miter lim="800000"/>
            <a:headEnd type="none" w="sm" len="sm"/>
            <a:tailEnd type="none" w="sm" len="sm"/>
          </a:ln>
        </p:spPr>
      </p:cxnSp>
      <p:sp>
        <p:nvSpPr>
          <p:cNvPr id="348" name="Google Shape;34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Actual provincial enrolment trends (2012-2021)</a:t>
            </a:r>
            <a:endParaRPr dirty="0"/>
          </a:p>
        </p:txBody>
      </p:sp>
      <p:grpSp>
        <p:nvGrpSpPr>
          <p:cNvPr id="349" name="Google Shape;349;p14"/>
          <p:cNvGrpSpPr/>
          <p:nvPr/>
        </p:nvGrpSpPr>
        <p:grpSpPr>
          <a:xfrm>
            <a:off x="10260147" y="2154595"/>
            <a:ext cx="1574802" cy="601630"/>
            <a:chOff x="10260147" y="2206052"/>
            <a:chExt cx="1574802" cy="601630"/>
          </a:xfrm>
        </p:grpSpPr>
        <p:sp>
          <p:nvSpPr>
            <p:cNvPr id="350" name="Google Shape;350;p14"/>
            <p:cNvSpPr/>
            <p:nvPr/>
          </p:nvSpPr>
          <p:spPr>
            <a:xfrm>
              <a:off x="10485121" y="2206052"/>
              <a:ext cx="1349828" cy="60163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growth </a:t>
              </a:r>
              <a:endParaRPr/>
            </a:p>
          </p:txBody>
        </p:sp>
        <p:sp>
          <p:nvSpPr>
            <p:cNvPr id="351" name="Google Shape;351;p14"/>
            <p:cNvSpPr/>
            <p:nvPr/>
          </p:nvSpPr>
          <p:spPr>
            <a:xfrm>
              <a:off x="10260147" y="2276437"/>
              <a:ext cx="182880" cy="457200"/>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52" name="Google Shape;352;p14"/>
          <p:cNvGrpSpPr/>
          <p:nvPr/>
        </p:nvGrpSpPr>
        <p:grpSpPr>
          <a:xfrm>
            <a:off x="10260147" y="3086629"/>
            <a:ext cx="1574802" cy="906032"/>
            <a:chOff x="10260147" y="3086629"/>
            <a:chExt cx="1574802" cy="906032"/>
          </a:xfrm>
        </p:grpSpPr>
        <p:sp>
          <p:nvSpPr>
            <p:cNvPr id="353" name="Google Shape;353;p14"/>
            <p:cNvSpPr/>
            <p:nvPr/>
          </p:nvSpPr>
          <p:spPr>
            <a:xfrm>
              <a:off x="10485121" y="3086629"/>
              <a:ext cx="1349828" cy="8645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Moderate growth</a:t>
              </a:r>
              <a:endParaRPr/>
            </a:p>
          </p:txBody>
        </p:sp>
        <p:sp>
          <p:nvSpPr>
            <p:cNvPr id="354" name="Google Shape;354;p14"/>
            <p:cNvSpPr/>
            <p:nvPr/>
          </p:nvSpPr>
          <p:spPr>
            <a:xfrm>
              <a:off x="10260147" y="3103388"/>
              <a:ext cx="182880" cy="889273"/>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55" name="Google Shape;355;p14"/>
          <p:cNvGrpSpPr/>
          <p:nvPr/>
        </p:nvGrpSpPr>
        <p:grpSpPr>
          <a:xfrm>
            <a:off x="10260147" y="4101775"/>
            <a:ext cx="1574802" cy="270120"/>
            <a:chOff x="10260147" y="4101775"/>
            <a:chExt cx="1574802" cy="270120"/>
          </a:xfrm>
        </p:grpSpPr>
        <p:sp>
          <p:nvSpPr>
            <p:cNvPr id="356" name="Google Shape;356;p14"/>
            <p:cNvSpPr/>
            <p:nvPr/>
          </p:nvSpPr>
          <p:spPr>
            <a:xfrm>
              <a:off x="10485121" y="4101775"/>
              <a:ext cx="1349828" cy="2701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Stable </a:t>
              </a:r>
              <a:endParaRPr/>
            </a:p>
          </p:txBody>
        </p:sp>
        <p:sp>
          <p:nvSpPr>
            <p:cNvPr id="357" name="Google Shape;357;p14"/>
            <p:cNvSpPr/>
            <p:nvPr/>
          </p:nvSpPr>
          <p:spPr>
            <a:xfrm>
              <a:off x="10260147" y="4126329"/>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58" name="Google Shape;358;p14"/>
          <p:cNvGrpSpPr/>
          <p:nvPr/>
        </p:nvGrpSpPr>
        <p:grpSpPr>
          <a:xfrm>
            <a:off x="10247081" y="4533927"/>
            <a:ext cx="1559557" cy="306955"/>
            <a:chOff x="10247081" y="4533927"/>
            <a:chExt cx="1559557" cy="306955"/>
          </a:xfrm>
        </p:grpSpPr>
        <p:sp>
          <p:nvSpPr>
            <p:cNvPr id="359" name="Google Shape;359;p14"/>
            <p:cNvSpPr/>
            <p:nvPr/>
          </p:nvSpPr>
          <p:spPr>
            <a:xfrm>
              <a:off x="10456810" y="4533927"/>
              <a:ext cx="1349828" cy="30695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Decline</a:t>
              </a:r>
              <a:endParaRPr/>
            </a:p>
          </p:txBody>
        </p:sp>
        <p:sp>
          <p:nvSpPr>
            <p:cNvPr id="360" name="Google Shape;360;p14"/>
            <p:cNvSpPr/>
            <p:nvPr/>
          </p:nvSpPr>
          <p:spPr>
            <a:xfrm>
              <a:off x="10247081" y="4571377"/>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361" name="Google Shape;361;p14"/>
          <p:cNvGraphicFramePr/>
          <p:nvPr/>
        </p:nvGraphicFramePr>
        <p:xfrm>
          <a:off x="610533" y="1690688"/>
          <a:ext cx="9636548"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362" name="Google Shape;362;p1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363" name="Google Shape;363;p14"/>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8"/>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355"/>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352"/>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5"/>
          <p:cNvSpPr txBox="1">
            <a:spLocks noGrp="1"/>
          </p:cNvSpPr>
          <p:nvPr>
            <p:ph type="title"/>
          </p:nvPr>
        </p:nvSpPr>
        <p:spPr>
          <a:xfrm>
            <a:off x="3695175" y="156375"/>
            <a:ext cx="7436400" cy="14829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Actual provincial enrolment trends (2012-2021)</a:t>
            </a:r>
            <a:endParaRPr/>
          </a:p>
        </p:txBody>
      </p:sp>
      <p:sp>
        <p:nvSpPr>
          <p:cNvPr id="369" name="Google Shape;369;p15"/>
          <p:cNvSpPr/>
          <p:nvPr/>
        </p:nvSpPr>
        <p:spPr>
          <a:xfrm>
            <a:off x="4780777" y="6132349"/>
            <a:ext cx="7326900" cy="50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graphicFrame>
        <p:nvGraphicFramePr>
          <p:cNvPr id="370" name="Google Shape;370;p15"/>
          <p:cNvGraphicFramePr/>
          <p:nvPr>
            <p:extLst>
              <p:ext uri="{D42A27DB-BD31-4B8C-83A1-F6EECF244321}">
                <p14:modId xmlns:p14="http://schemas.microsoft.com/office/powerpoint/2010/main" val="1513751656"/>
              </p:ext>
            </p:extLst>
          </p:nvPr>
        </p:nvGraphicFramePr>
        <p:xfrm>
          <a:off x="3836505" y="1639275"/>
          <a:ext cx="7931426" cy="4391250"/>
        </p:xfrm>
        <a:graphic>
          <a:graphicData uri="http://schemas.openxmlformats.org/drawingml/2006/chart">
            <c:chart xmlns:c="http://schemas.openxmlformats.org/drawingml/2006/chart" xmlns:r="http://schemas.openxmlformats.org/officeDocument/2006/relationships" r:id="rId3"/>
          </a:graphicData>
        </a:graphic>
      </p:graphicFrame>
      <p:sp>
        <p:nvSpPr>
          <p:cNvPr id="371" name="Google Shape;371;p15"/>
          <p:cNvSpPr/>
          <p:nvPr/>
        </p:nvSpPr>
        <p:spPr>
          <a:xfrm>
            <a:off x="0" y="75"/>
            <a:ext cx="33507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00" b="1">
              <a:solidFill>
                <a:schemeClr val="lt1"/>
              </a:solidFill>
              <a:latin typeface="Calibri"/>
              <a:ea typeface="Calibri"/>
              <a:cs typeface="Calibri"/>
              <a:sym typeface="Calibri"/>
            </a:endParaRPr>
          </a:p>
        </p:txBody>
      </p:sp>
      <p:sp>
        <p:nvSpPr>
          <p:cNvPr id="372" name="Google Shape;372;p1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373" name="Google Shape;373;p15"/>
          <p:cNvSpPr txBox="1"/>
          <p:nvPr/>
        </p:nvSpPr>
        <p:spPr>
          <a:xfrm>
            <a:off x="229650" y="704850"/>
            <a:ext cx="3000000" cy="503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500" b="1">
                <a:solidFill>
                  <a:schemeClr val="lt1"/>
                </a:solidFill>
                <a:latin typeface="Calibri"/>
                <a:ea typeface="Calibri"/>
                <a:cs typeface="Calibri"/>
                <a:sym typeface="Calibri"/>
              </a:rPr>
              <a:t>Enrolment in KZN ordinary schools </a:t>
            </a:r>
            <a:r>
              <a:rPr lang="en-US" sz="3500">
                <a:solidFill>
                  <a:schemeClr val="lt1"/>
                </a:solidFill>
              </a:rPr>
              <a:t> </a:t>
            </a:r>
            <a:r>
              <a:rPr lang="en-US" sz="3500" b="1" u="sng">
                <a:solidFill>
                  <a:schemeClr val="lt1"/>
                </a:solidFill>
                <a:latin typeface="Calibri"/>
                <a:ea typeface="Calibri"/>
                <a:cs typeface="Calibri"/>
                <a:sym typeface="Calibri"/>
              </a:rPr>
              <a:t>grew </a:t>
            </a:r>
            <a:r>
              <a:rPr lang="en-US" sz="3500" b="1">
                <a:solidFill>
                  <a:schemeClr val="lt1"/>
                </a:solidFill>
                <a:latin typeface="Calibri"/>
                <a:ea typeface="Calibri"/>
                <a:cs typeface="Calibri"/>
                <a:sym typeface="Calibri"/>
              </a:rPr>
              <a:t>by 1% from 2012 to 2021</a:t>
            </a:r>
            <a:endParaRPr sz="3500" b="1">
              <a:solidFill>
                <a:schemeClr val="lt1"/>
              </a:solidFill>
              <a:latin typeface="Calibri"/>
              <a:ea typeface="Calibri"/>
              <a:cs typeface="Calibri"/>
              <a:sym typeface="Calibri"/>
            </a:endParaRPr>
          </a:p>
          <a:p>
            <a:pPr marL="0" lvl="0" indent="0" algn="ctr" rtl="0">
              <a:spcBef>
                <a:spcPts val="0"/>
              </a:spcBef>
              <a:spcAft>
                <a:spcPts val="0"/>
              </a:spcAft>
              <a:buNone/>
            </a:pPr>
            <a:r>
              <a:rPr lang="en-US" sz="3500" b="1">
                <a:solidFill>
                  <a:schemeClr val="lt1"/>
                </a:solidFill>
                <a:latin typeface="Calibri"/>
                <a:ea typeface="Calibri"/>
                <a:cs typeface="Calibri"/>
                <a:sym typeface="Calibri"/>
              </a:rPr>
              <a:t>… lower growth than national average</a:t>
            </a:r>
            <a:endParaRPr sz="3500" b="1">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16"/>
          <p:cNvPicPr preferRelativeResize="0"/>
          <p:nvPr/>
        </p:nvPicPr>
        <p:blipFill rotWithShape="1">
          <a:blip r:embed="rId3">
            <a:alphaModFix/>
          </a:blip>
          <a:srcRect/>
          <a:stretch/>
        </p:blipFill>
        <p:spPr>
          <a:xfrm>
            <a:off x="4675856" y="1079619"/>
            <a:ext cx="6538527" cy="4663844"/>
          </a:xfrm>
          <a:prstGeom prst="rect">
            <a:avLst/>
          </a:prstGeom>
          <a:noFill/>
          <a:ln>
            <a:noFill/>
          </a:ln>
        </p:spPr>
      </p:pic>
      <p:sp>
        <p:nvSpPr>
          <p:cNvPr id="379" name="Google Shape;379;p16"/>
          <p:cNvSpPr txBox="1">
            <a:spLocks noGrp="1"/>
          </p:cNvSpPr>
          <p:nvPr>
            <p:ph type="title"/>
          </p:nvPr>
        </p:nvSpPr>
        <p:spPr>
          <a:xfrm>
            <a:off x="548651" y="792475"/>
            <a:ext cx="3292800" cy="505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sz="4200"/>
              <a:t>Correlation between population </a:t>
            </a:r>
            <a:r>
              <a:rPr lang="en-US"/>
              <a:t>&amp; </a:t>
            </a:r>
            <a:r>
              <a:rPr lang="en-US" sz="4200"/>
              <a:t>enrolment growth</a:t>
            </a:r>
            <a:br>
              <a:rPr lang="en-US" sz="4200"/>
            </a:br>
            <a:r>
              <a:rPr lang="en-US" sz="4100"/>
              <a:t>(2012-2021)</a:t>
            </a:r>
            <a:endParaRPr sz="4100"/>
          </a:p>
        </p:txBody>
      </p:sp>
      <p:sp>
        <p:nvSpPr>
          <p:cNvPr id="380" name="Google Shape;380;p16"/>
          <p:cNvSpPr/>
          <p:nvPr/>
        </p:nvSpPr>
        <p:spPr>
          <a:xfrm>
            <a:off x="4595294" y="6084558"/>
            <a:ext cx="6996484"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 specific data V4.5 for school-aged population (Ages 7-18) estimates and enrolment taken from School Realities-EMIS (2012 – 2021) released by the DBE, for numbers on ordinary public and independent schools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1100">
                <a:solidFill>
                  <a:schemeClr val="dk1"/>
                </a:solidFill>
                <a:latin typeface="Calibri"/>
                <a:ea typeface="Calibri"/>
                <a:cs typeface="Calibri"/>
                <a:sym typeface="Calibri"/>
              </a:rPr>
              <a:t>)</a:t>
            </a:r>
            <a:endParaRPr sz="1100" i="1">
              <a:solidFill>
                <a:schemeClr val="dk1"/>
              </a:solidFill>
              <a:latin typeface="Calibri"/>
              <a:ea typeface="Calibri"/>
              <a:cs typeface="Calibri"/>
              <a:sym typeface="Calibri"/>
            </a:endParaRPr>
          </a:p>
        </p:txBody>
      </p:sp>
      <p:sp>
        <p:nvSpPr>
          <p:cNvPr id="381" name="Google Shape;381;p16"/>
          <p:cNvSpPr/>
          <p:nvPr/>
        </p:nvSpPr>
        <p:spPr>
          <a:xfrm>
            <a:off x="5449427" y="1695018"/>
            <a:ext cx="1472963" cy="282077"/>
          </a:xfrm>
          <a:prstGeom prst="roundRect">
            <a:avLst>
              <a:gd name="adj" fmla="val 16667"/>
            </a:avLst>
          </a:prstGeom>
          <a:solidFill>
            <a:srgbClr val="F2F2F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R</a:t>
            </a:r>
            <a:r>
              <a:rPr lang="en-US" sz="1600" baseline="30000">
                <a:solidFill>
                  <a:srgbClr val="000000"/>
                </a:solidFill>
                <a:latin typeface="Calibri"/>
                <a:ea typeface="Calibri"/>
                <a:cs typeface="Calibri"/>
                <a:sym typeface="Calibri"/>
              </a:rPr>
              <a:t>2</a:t>
            </a:r>
            <a:r>
              <a:rPr lang="en-US" sz="1600">
                <a:solidFill>
                  <a:srgbClr val="000000"/>
                </a:solidFill>
                <a:latin typeface="Calibri"/>
                <a:ea typeface="Calibri"/>
                <a:cs typeface="Calibri"/>
                <a:sym typeface="Calibri"/>
              </a:rPr>
              <a:t> =  0.9025</a:t>
            </a:r>
            <a:endParaRPr/>
          </a:p>
        </p:txBody>
      </p:sp>
      <p:sp>
        <p:nvSpPr>
          <p:cNvPr id="382" name="Google Shape;382;p16"/>
          <p:cNvSpPr/>
          <p:nvPr/>
        </p:nvSpPr>
        <p:spPr>
          <a:xfrm>
            <a:off x="5370286" y="5021943"/>
            <a:ext cx="580571" cy="1935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A5A5A5"/>
                </a:solidFill>
                <a:latin typeface="Calibri"/>
                <a:ea typeface="Calibri"/>
                <a:cs typeface="Calibri"/>
                <a:sym typeface="Calibri"/>
              </a:rPr>
              <a:t>45˚</a:t>
            </a:r>
            <a:endParaRPr/>
          </a:p>
        </p:txBody>
      </p:sp>
      <p:sp>
        <p:nvSpPr>
          <p:cNvPr id="383" name="Google Shape;383;p16"/>
          <p:cNvSpPr/>
          <p:nvPr/>
        </p:nvSpPr>
        <p:spPr>
          <a:xfrm>
            <a:off x="4963885" y="4738914"/>
            <a:ext cx="957941" cy="938896"/>
          </a:xfrm>
          <a:prstGeom prst="arc">
            <a:avLst>
              <a:gd name="adj1" fmla="val 18884976"/>
              <a:gd name="adj2" fmla="val 0"/>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6"/>
          <p:cNvSpPr/>
          <p:nvPr/>
        </p:nvSpPr>
        <p:spPr>
          <a:xfrm>
            <a:off x="8461829" y="3894688"/>
            <a:ext cx="2891969" cy="105652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C00000"/>
                </a:solidFill>
                <a:latin typeface="Calibri"/>
                <a:ea typeface="Calibri"/>
                <a:cs typeface="Calibri"/>
                <a:sym typeface="Calibri"/>
              </a:rPr>
              <a:t>Strong positive correlation between population and enrolment growth between 2012 and 2021</a:t>
            </a:r>
            <a:endParaRPr/>
          </a:p>
        </p:txBody>
      </p:sp>
      <p:sp>
        <p:nvSpPr>
          <p:cNvPr id="385" name="Google Shape;385;p1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7"/>
          <p:cNvSpPr txBox="1">
            <a:spLocks noGrp="1"/>
          </p:cNvSpPr>
          <p:nvPr>
            <p:ph type="title"/>
          </p:nvPr>
        </p:nvSpPr>
        <p:spPr>
          <a:xfrm>
            <a:off x="631700" y="306950"/>
            <a:ext cx="11552100" cy="14511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mbria"/>
              <a:buNone/>
            </a:pPr>
            <a:r>
              <a:rPr lang="en-US" sz="4400" i="1"/>
              <a:t>Projected </a:t>
            </a:r>
            <a:r>
              <a:rPr lang="en-US" sz="4400"/>
              <a:t>growth in school-aged </a:t>
            </a:r>
            <a:endParaRPr sz="4400"/>
          </a:p>
          <a:p>
            <a:pPr marL="0" lvl="0" indent="0" algn="l" rtl="0">
              <a:lnSpc>
                <a:spcPct val="90000"/>
              </a:lnSpc>
              <a:spcBef>
                <a:spcPts val="0"/>
              </a:spcBef>
              <a:spcAft>
                <a:spcPts val="0"/>
              </a:spcAft>
              <a:buClr>
                <a:schemeClr val="dk1"/>
              </a:buClr>
              <a:buSzPts val="4400"/>
              <a:buFont typeface="Cambria"/>
              <a:buNone/>
            </a:pPr>
            <a:r>
              <a:rPr lang="en-US" sz="4400"/>
              <a:t>population (2021-2030)</a:t>
            </a:r>
            <a:endParaRPr/>
          </a:p>
        </p:txBody>
      </p:sp>
      <p:sp>
        <p:nvSpPr>
          <p:cNvPr id="391" name="Google Shape;391;p1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cxnSp>
        <p:nvCxnSpPr>
          <p:cNvPr id="392" name="Google Shape;392;p17"/>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393" name="Google Shape;393;p17"/>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sp>
        <p:nvSpPr>
          <p:cNvPr id="395" name="Google Shape;395;p17"/>
          <p:cNvSpPr/>
          <p:nvPr/>
        </p:nvSpPr>
        <p:spPr>
          <a:xfrm>
            <a:off x="3722325" y="2745300"/>
            <a:ext cx="187800" cy="1837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17"/>
          <p:cNvPicPr preferRelativeResize="0"/>
          <p:nvPr/>
        </p:nvPicPr>
        <p:blipFill rotWithShape="1">
          <a:blip r:embed="rId3">
            <a:alphaModFix/>
          </a:blip>
          <a:srcRect l="5928" t="23777" r="17184" b="14237"/>
          <a:stretch/>
        </p:blipFill>
        <p:spPr>
          <a:xfrm>
            <a:off x="1564325" y="2669100"/>
            <a:ext cx="9148291" cy="4148426"/>
          </a:xfrm>
          <a:prstGeom prst="rect">
            <a:avLst/>
          </a:prstGeom>
          <a:noFill/>
          <a:ln>
            <a:noFill/>
          </a:ln>
        </p:spPr>
      </p:pic>
      <p:sp>
        <p:nvSpPr>
          <p:cNvPr id="2" name="Google Shape;394;p17">
            <a:extLst>
              <a:ext uri="{FF2B5EF4-FFF2-40B4-BE49-F238E27FC236}">
                <a16:creationId xmlns:a16="http://schemas.microsoft.com/office/drawing/2014/main" id="{478113B1-4DA4-F380-E2E4-A957ABB2D16F}"/>
              </a:ext>
            </a:extLst>
          </p:cNvPr>
          <p:cNvSpPr/>
          <p:nvPr/>
        </p:nvSpPr>
        <p:spPr>
          <a:xfrm>
            <a:off x="631700" y="1758038"/>
            <a:ext cx="10928601" cy="918600"/>
          </a:xfrm>
          <a:prstGeom prst="roundRect">
            <a:avLst>
              <a:gd name="adj" fmla="val 16667"/>
            </a:avLst>
          </a:prstGeom>
          <a:solidFill>
            <a:srgbClr val="550000"/>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US" sz="2500" b="1" dirty="0">
                <a:solidFill>
                  <a:schemeClr val="lt1"/>
                </a:solidFill>
                <a:latin typeface="Calibri"/>
                <a:ea typeface="Calibri"/>
                <a:cs typeface="Calibri"/>
                <a:sym typeface="Calibri"/>
              </a:rPr>
              <a:t>Population of children aged 7-18 in KZN is expected to </a:t>
            </a:r>
            <a:r>
              <a:rPr lang="en-US" sz="2500" b="1" u="sng" dirty="0">
                <a:solidFill>
                  <a:schemeClr val="lt1"/>
                </a:solidFill>
                <a:latin typeface="Calibri"/>
                <a:ea typeface="Calibri"/>
                <a:cs typeface="Calibri"/>
                <a:sym typeface="Calibri"/>
              </a:rPr>
              <a:t>decrease</a:t>
            </a:r>
            <a:r>
              <a:rPr lang="en-US" sz="2500" b="1" dirty="0">
                <a:solidFill>
                  <a:schemeClr val="lt1"/>
                </a:solidFill>
                <a:latin typeface="Calibri"/>
                <a:ea typeface="Calibri"/>
                <a:cs typeface="Calibri"/>
                <a:sym typeface="Calibri"/>
              </a:rPr>
              <a:t> by </a:t>
            </a:r>
          </a:p>
          <a:p>
            <a:pPr marL="0" lvl="0" indent="0" algn="ctr" rtl="0">
              <a:spcBef>
                <a:spcPts val="0"/>
              </a:spcBef>
              <a:spcAft>
                <a:spcPts val="0"/>
              </a:spcAft>
              <a:buClr>
                <a:schemeClr val="dk1"/>
              </a:buClr>
              <a:buFont typeface="Arial"/>
              <a:buNone/>
            </a:pPr>
            <a:r>
              <a:rPr lang="en-US" sz="2500" b="1" dirty="0">
                <a:solidFill>
                  <a:schemeClr val="lt1"/>
                </a:solidFill>
                <a:latin typeface="Calibri"/>
                <a:ea typeface="Calibri"/>
                <a:cs typeface="Calibri"/>
                <a:sym typeface="Calibri"/>
              </a:rPr>
              <a:t>~33K children (-1%) from 2021 to 2030</a:t>
            </a:r>
            <a:endParaRPr sz="3000" b="1" dirty="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8"/>
          <p:cNvSpPr txBox="1">
            <a:spLocks noGrp="1"/>
          </p:cNvSpPr>
          <p:nvPr>
            <p:ph type="title"/>
          </p:nvPr>
        </p:nvSpPr>
        <p:spPr>
          <a:xfrm>
            <a:off x="685800" y="365125"/>
            <a:ext cx="10515600" cy="14148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i="1"/>
              <a:t>Projected </a:t>
            </a:r>
            <a:r>
              <a:rPr lang="en-US"/>
              <a:t>school-aged population: 2021 to 2030</a:t>
            </a:r>
            <a:endParaRPr/>
          </a:p>
        </p:txBody>
      </p:sp>
      <p:sp>
        <p:nvSpPr>
          <p:cNvPr id="402" name="Google Shape;402;p18"/>
          <p:cNvSpPr/>
          <p:nvPr/>
        </p:nvSpPr>
        <p:spPr>
          <a:xfrm>
            <a:off x="6532171" y="2287502"/>
            <a:ext cx="228600" cy="3383280"/>
          </a:xfrm>
          <a:prstGeom prst="chevron">
            <a:avLst>
              <a:gd name="adj" fmla="val 87736"/>
            </a:avLst>
          </a:prstGeom>
          <a:solidFill>
            <a:srgbClr val="BFBFBF"/>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403" name="Google Shape;403;p18"/>
          <p:cNvGraphicFramePr/>
          <p:nvPr>
            <p:extLst>
              <p:ext uri="{D42A27DB-BD31-4B8C-83A1-F6EECF244321}">
                <p14:modId xmlns:p14="http://schemas.microsoft.com/office/powerpoint/2010/main" val="1248201799"/>
              </p:ext>
            </p:extLst>
          </p:nvPr>
        </p:nvGraphicFramePr>
        <p:xfrm>
          <a:off x="675251" y="1779925"/>
          <a:ext cx="5688841" cy="4144151"/>
        </p:xfrm>
        <a:graphic>
          <a:graphicData uri="http://schemas.openxmlformats.org/drawingml/2006/table">
            <a:tbl>
              <a:tblPr>
                <a:noFill/>
                <a:tableStyleId>{C2D8DB5A-A200-4312-86B2-F43B8A216FA8}</a:tableStyleId>
              </a:tblPr>
              <a:tblGrid>
                <a:gridCol w="828033">
                  <a:extLst>
                    <a:ext uri="{9D8B030D-6E8A-4147-A177-3AD203B41FA5}">
                      <a16:colId xmlns:a16="http://schemas.microsoft.com/office/drawing/2014/main" val="20000"/>
                    </a:ext>
                  </a:extLst>
                </a:gridCol>
                <a:gridCol w="1061712">
                  <a:extLst>
                    <a:ext uri="{9D8B030D-6E8A-4147-A177-3AD203B41FA5}">
                      <a16:colId xmlns:a16="http://schemas.microsoft.com/office/drawing/2014/main" val="20001"/>
                    </a:ext>
                  </a:extLst>
                </a:gridCol>
                <a:gridCol w="1061712">
                  <a:extLst>
                    <a:ext uri="{9D8B030D-6E8A-4147-A177-3AD203B41FA5}">
                      <a16:colId xmlns:a16="http://schemas.microsoft.com/office/drawing/2014/main" val="20002"/>
                    </a:ext>
                  </a:extLst>
                </a:gridCol>
                <a:gridCol w="1061712">
                  <a:extLst>
                    <a:ext uri="{9D8B030D-6E8A-4147-A177-3AD203B41FA5}">
                      <a16:colId xmlns:a16="http://schemas.microsoft.com/office/drawing/2014/main" val="20003"/>
                    </a:ext>
                  </a:extLst>
                </a:gridCol>
                <a:gridCol w="154898">
                  <a:extLst>
                    <a:ext uri="{9D8B030D-6E8A-4147-A177-3AD203B41FA5}">
                      <a16:colId xmlns:a16="http://schemas.microsoft.com/office/drawing/2014/main" val="20004"/>
                    </a:ext>
                  </a:extLst>
                </a:gridCol>
                <a:gridCol w="760387">
                  <a:extLst>
                    <a:ext uri="{9D8B030D-6E8A-4147-A177-3AD203B41FA5}">
                      <a16:colId xmlns:a16="http://schemas.microsoft.com/office/drawing/2014/main" val="20005"/>
                    </a:ext>
                  </a:extLst>
                </a:gridCol>
                <a:gridCol w="760387">
                  <a:extLst>
                    <a:ext uri="{9D8B030D-6E8A-4147-A177-3AD203B41FA5}">
                      <a16:colId xmlns:a16="http://schemas.microsoft.com/office/drawing/2014/main" val="20006"/>
                    </a:ext>
                  </a:extLst>
                </a:gridCol>
              </a:tblGrid>
              <a:tr h="341371">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gridSpan="3">
                  <a:txBody>
                    <a:bodyPr/>
                    <a:lstStyle/>
                    <a:p>
                      <a:pPr marL="0" marR="0" lvl="0" indent="0" algn="ctr" rtl="0">
                        <a:spcBef>
                          <a:spcPts val="0"/>
                        </a:spcBef>
                        <a:spcAft>
                          <a:spcPts val="0"/>
                        </a:spcAft>
                        <a:buNone/>
                      </a:pPr>
                      <a:r>
                        <a:rPr lang="en-US" sz="1600" b="1" u="none" strike="noStrike" cap="none"/>
                        <a:t>Number of children Aged 7-18</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'12-21</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rowSpan="2">
                  <a:txBody>
                    <a:bodyPr/>
                    <a:lstStyle/>
                    <a:p>
                      <a:pPr marL="0" marR="0" lvl="0" indent="0" algn="ctr" rtl="0">
                        <a:spcBef>
                          <a:spcPts val="0"/>
                        </a:spcBef>
                        <a:spcAft>
                          <a:spcPts val="0"/>
                        </a:spcAft>
                        <a:buNone/>
                      </a:pPr>
                      <a:r>
                        <a:rPr lang="en-US" sz="1600" b="1" u="none" strike="noStrike" cap="none" dirty="0"/>
                        <a:t>Growth </a:t>
                      </a:r>
                      <a:endParaRPr dirty="0"/>
                    </a:p>
                    <a:p>
                      <a:pPr marL="0" marR="0" lvl="0" indent="0" algn="ctr" rtl="0">
                        <a:spcBef>
                          <a:spcPts val="0"/>
                        </a:spcBef>
                        <a:spcAft>
                          <a:spcPts val="0"/>
                        </a:spcAft>
                        <a:buNone/>
                      </a:pPr>
                      <a:r>
                        <a:rPr lang="en-US" sz="1600" b="0" u="none" strike="noStrike" cap="none" dirty="0"/>
                        <a:t>'21-30</a:t>
                      </a:r>
                      <a:endParaRPr sz="1600" b="0" i="0" u="none" strike="noStrike" cap="none" dirty="0">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89996">
                <a:tc>
                  <a:txBody>
                    <a:bodyPr/>
                    <a:lstStyle/>
                    <a:p>
                      <a:pPr marL="0" marR="0" lvl="0" indent="0" algn="l" rtl="0">
                        <a:spcBef>
                          <a:spcPts val="0"/>
                        </a:spcBef>
                        <a:spcAft>
                          <a:spcPts val="0"/>
                        </a:spcAft>
                        <a:buNone/>
                      </a:pPr>
                      <a:r>
                        <a:rPr lang="en-US" sz="1600" b="1" u="none" strike="noStrike" cap="none"/>
                        <a:t>Province</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2012</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2021</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2030E</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50449">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2"/>
                  </a:ext>
                </a:extLst>
              </a:tr>
              <a:tr h="341371">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EC</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1 657 202</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1 598 475</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1 361 637</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tc>
                <a:extLst>
                  <a:ext uri="{0D108BD9-81ED-4DB2-BD59-A6C34878D82A}">
                    <a16:rowId xmlns:a16="http://schemas.microsoft.com/office/drawing/2014/main" val="10003"/>
                  </a:ext>
                </a:extLst>
              </a:tr>
              <a:tr h="341371">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FS</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592 445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676 489</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650 820</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14%</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extLst>
                  <a:ext uri="{0D108BD9-81ED-4DB2-BD59-A6C34878D82A}">
                    <a16:rowId xmlns:a16="http://schemas.microsoft.com/office/drawing/2014/main" val="10004"/>
                  </a:ext>
                </a:extLst>
              </a:tr>
              <a:tr h="341371">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GP</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1 962 793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2 498 533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3 180 884</a:t>
                      </a:r>
                      <a:endParaRPr/>
                    </a:p>
                  </a:txBody>
                  <a:tcPr marL="9525" marR="9525" marT="9525" marB="0" anchor="ctr">
                    <a:solidFill>
                      <a:schemeClr val="lt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extLst>
                  <a:ext uri="{0D108BD9-81ED-4DB2-BD59-A6C34878D82A}">
                    <a16:rowId xmlns:a16="http://schemas.microsoft.com/office/drawing/2014/main" val="10005"/>
                  </a:ext>
                </a:extLst>
              </a:tr>
              <a:tr h="341371">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KN</a:t>
                      </a:r>
                      <a:endParaRPr/>
                    </a:p>
                  </a:txBody>
                  <a:tcPr marL="9525" marR="9525" marT="9525" marB="0" anchor="ctr">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2 485 822</a:t>
                      </a:r>
                      <a:endParaRPr/>
                    </a:p>
                  </a:txBody>
                  <a:tcPr marL="9525" marR="9525" marT="9525" marB="0" anchor="ctr">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2 690 378</a:t>
                      </a:r>
                      <a:endParaRPr/>
                    </a:p>
                  </a:txBody>
                  <a:tcPr marL="9525" marR="9525" marT="9525" marB="0" anchor="ctr">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2 657 716</a:t>
                      </a:r>
                      <a:endParaRPr/>
                    </a:p>
                  </a:txBody>
                  <a:tcPr marL="9525" marR="9525" marT="9525" marB="0" anchor="ctr">
                    <a:solidFill>
                      <a:srgbClr val="DDEBFF"/>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rgbClr val="DDEBFF"/>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solidFill>
                      <a:srgbClr val="DDEBFF"/>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solidFill>
                      <a:srgbClr val="DDEBFF"/>
                    </a:solidFill>
                  </a:tcPr>
                </a:tc>
                <a:extLst>
                  <a:ext uri="{0D108BD9-81ED-4DB2-BD59-A6C34878D82A}">
                    <a16:rowId xmlns:a16="http://schemas.microsoft.com/office/drawing/2014/main" val="10006"/>
                  </a:ext>
                </a:extLst>
              </a:tr>
              <a:tr h="341371">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LP</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1 395 864</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1 507 386</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1 612 125</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7%</a:t>
                      </a:r>
                      <a:endParaRPr/>
                    </a:p>
                  </a:txBody>
                  <a:tcPr marL="9525" marR="9525" marT="9525" marB="0" anchor="ctr"/>
                </a:tc>
                <a:extLst>
                  <a:ext uri="{0D108BD9-81ED-4DB2-BD59-A6C34878D82A}">
                    <a16:rowId xmlns:a16="http://schemas.microsoft.com/office/drawing/2014/main" val="10007"/>
                  </a:ext>
                </a:extLst>
              </a:tr>
              <a:tr h="341371">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MP</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977 749</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1 100 594</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1 165 728</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13%</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6%</a:t>
                      </a:r>
                      <a:endParaRPr/>
                    </a:p>
                  </a:txBody>
                  <a:tcPr marL="9525" marR="9525" marT="9525" marB="0" anchor="ctr"/>
                </a:tc>
                <a:extLst>
                  <a:ext uri="{0D108BD9-81ED-4DB2-BD59-A6C34878D82A}">
                    <a16:rowId xmlns:a16="http://schemas.microsoft.com/office/drawing/2014/main" val="10008"/>
                  </a:ext>
                </a:extLst>
              </a:tr>
              <a:tr h="341371">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NC</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254 075</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277 560</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281 208</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9%</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tc>
                <a:extLst>
                  <a:ext uri="{0D108BD9-81ED-4DB2-BD59-A6C34878D82A}">
                    <a16:rowId xmlns:a16="http://schemas.microsoft.com/office/drawing/2014/main" val="10009"/>
                  </a:ext>
                </a:extLst>
              </a:tr>
              <a:tr h="341371">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NW</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742 943</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893 530</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930 323</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20%</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tc>
                <a:extLst>
                  <a:ext uri="{0D108BD9-81ED-4DB2-BD59-A6C34878D82A}">
                    <a16:rowId xmlns:a16="http://schemas.microsoft.com/office/drawing/2014/main" val="10010"/>
                  </a:ext>
                </a:extLst>
              </a:tr>
              <a:tr h="341371">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WC</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1 068 009</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1 298 801</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1 496 731</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22%</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11"/>
                  </a:ext>
                </a:extLst>
              </a:tr>
              <a:tr h="289996">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11 136 902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12 541 746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13 337 172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13%</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dirty="0">
                          <a:solidFill>
                            <a:srgbClr val="000000"/>
                          </a:solidFill>
                          <a:latin typeface="Calibri"/>
                          <a:ea typeface="Calibri"/>
                          <a:cs typeface="Calibri"/>
                          <a:sym typeface="Calibri"/>
                        </a:rPr>
                        <a:t>6%</a:t>
                      </a:r>
                      <a:endParaRPr dirty="0"/>
                    </a:p>
                  </a:txBody>
                  <a:tcPr marL="9525" marR="9525" marT="9525" marB="0" anchor="ctr">
                    <a:lnT w="12700" cap="flat" cmpd="sng">
                      <a:solidFill>
                        <a:srgbClr val="A5A5A5"/>
                      </a:solidFill>
                      <a:prstDash val="solid"/>
                      <a:round/>
                      <a:headEnd type="none" w="sm" len="sm"/>
                      <a:tailEnd type="none" w="sm" len="sm"/>
                    </a:lnT>
                    <a:solidFill>
                      <a:schemeClr val="lt1"/>
                    </a:solidFill>
                  </a:tcPr>
                </a:tc>
                <a:extLst>
                  <a:ext uri="{0D108BD9-81ED-4DB2-BD59-A6C34878D82A}">
                    <a16:rowId xmlns:a16="http://schemas.microsoft.com/office/drawing/2014/main" val="10012"/>
                  </a:ext>
                </a:extLst>
              </a:tr>
            </a:tbl>
          </a:graphicData>
        </a:graphic>
      </p:graphicFrame>
      <p:sp>
        <p:nvSpPr>
          <p:cNvPr id="404" name="Google Shape;404;p1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405" name="Google Shape;405;p18"/>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406" name="Google Shape;406;p18"/>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graphicFrame>
        <p:nvGraphicFramePr>
          <p:cNvPr id="407" name="Google Shape;407;p18"/>
          <p:cNvGraphicFramePr/>
          <p:nvPr>
            <p:extLst>
              <p:ext uri="{D42A27DB-BD31-4B8C-83A1-F6EECF244321}">
                <p14:modId xmlns:p14="http://schemas.microsoft.com/office/powerpoint/2010/main" val="4089508222"/>
              </p:ext>
            </p:extLst>
          </p:nvPr>
        </p:nvGraphicFramePr>
        <p:xfrm>
          <a:off x="7225748" y="1381539"/>
          <a:ext cx="4291001" cy="4542608"/>
        </p:xfrm>
        <a:graphic>
          <a:graphicData uri="http://schemas.openxmlformats.org/drawingml/2006/chart">
            <c:chart xmlns:c="http://schemas.openxmlformats.org/drawingml/2006/chart" xmlns:r="http://schemas.openxmlformats.org/officeDocument/2006/relationships" r:id="rId3"/>
          </a:graphicData>
        </a:graphic>
      </p:graphicFrame>
      <p:sp>
        <p:nvSpPr>
          <p:cNvPr id="408" name="Google Shape;408;p18"/>
          <p:cNvSpPr/>
          <p:nvPr/>
        </p:nvSpPr>
        <p:spPr>
          <a:xfrm>
            <a:off x="9545582" y="2875677"/>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2,69M</a:t>
            </a:r>
            <a:endParaRPr dirty="0"/>
          </a:p>
        </p:txBody>
      </p:sp>
      <p:sp>
        <p:nvSpPr>
          <p:cNvPr id="409" name="Google Shape;409;p18"/>
          <p:cNvSpPr/>
          <p:nvPr/>
        </p:nvSpPr>
        <p:spPr>
          <a:xfrm>
            <a:off x="8166476" y="2993657"/>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Calibri"/>
                <a:ea typeface="Calibri"/>
                <a:cs typeface="Calibri"/>
                <a:sym typeface="Calibri"/>
              </a:rPr>
              <a:t>2,49M</a:t>
            </a:r>
            <a:endParaRPr dirty="0"/>
          </a:p>
        </p:txBody>
      </p:sp>
      <p:cxnSp>
        <p:nvCxnSpPr>
          <p:cNvPr id="410" name="Google Shape;410;p18"/>
          <p:cNvCxnSpPr/>
          <p:nvPr/>
        </p:nvCxnSpPr>
        <p:spPr>
          <a:xfrm rot="10800000">
            <a:off x="9894982" y="3198138"/>
            <a:ext cx="0" cy="2053340"/>
          </a:xfrm>
          <a:prstGeom prst="straightConnector1">
            <a:avLst/>
          </a:prstGeom>
          <a:noFill/>
          <a:ln w="28575" cap="flat" cmpd="sng">
            <a:solidFill>
              <a:srgbClr val="7F7F7F"/>
            </a:solidFill>
            <a:prstDash val="dash"/>
            <a:miter lim="800000"/>
            <a:headEnd type="none" w="sm" len="sm"/>
            <a:tailEnd type="none" w="sm" len="sm"/>
          </a:ln>
        </p:spPr>
      </p:cxnSp>
      <p:sp>
        <p:nvSpPr>
          <p:cNvPr id="411" name="Google Shape;411;p18"/>
          <p:cNvSpPr/>
          <p:nvPr/>
        </p:nvSpPr>
        <p:spPr>
          <a:xfrm>
            <a:off x="10832547" y="3183573"/>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2,66M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9"/>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Public &amp; independent school growth (2012-2021)</a:t>
            </a:r>
            <a:endParaRPr/>
          </a:p>
        </p:txBody>
      </p:sp>
      <p:sp>
        <p:nvSpPr>
          <p:cNvPr id="417" name="Google Shape;417;p19"/>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a:solidFill>
                  <a:srgbClr val="7A1A00"/>
                </a:solidFill>
                <a:latin typeface="Calibri"/>
                <a:ea typeface="Calibri"/>
                <a:cs typeface="Calibri"/>
                <a:sym typeface="Calibri"/>
              </a:rPr>
              <a:t>Main highlights</a:t>
            </a:r>
            <a:r>
              <a:rPr lang="en-US" sz="2000">
                <a:solidFill>
                  <a:srgbClr val="7A1A00"/>
                </a:solidFill>
                <a:latin typeface="Calibri"/>
                <a:ea typeface="Calibri"/>
                <a:cs typeface="Calibri"/>
                <a:sym typeface="Calibri"/>
              </a:rPr>
              <a:t>: Between 2012 and 2021, educator numbers in KZN fell (-5%), and the number of public schools also decreased (-3%)</a:t>
            </a:r>
            <a:endParaRPr/>
          </a:p>
        </p:txBody>
      </p:sp>
      <p:sp>
        <p:nvSpPr>
          <p:cNvPr id="418" name="Google Shape;418;p1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3"/>
          <p:cNvSpPr txBox="1">
            <a:spLocks noGrp="1"/>
          </p:cNvSpPr>
          <p:nvPr>
            <p:ph type="title"/>
          </p:nvPr>
        </p:nvSpPr>
        <p:spPr>
          <a:xfrm>
            <a:off x="635175" y="365125"/>
            <a:ext cx="107187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Actual school growth from 2012 to 2021</a:t>
            </a:r>
            <a:endParaRPr dirty="0"/>
          </a:p>
        </p:txBody>
      </p:sp>
      <p:graphicFrame>
        <p:nvGraphicFramePr>
          <p:cNvPr id="425" name="Google Shape;425;p23"/>
          <p:cNvGraphicFramePr/>
          <p:nvPr/>
        </p:nvGraphicFramePr>
        <p:xfrm>
          <a:off x="1277258" y="2348091"/>
          <a:ext cx="10076400" cy="4130100"/>
        </p:xfrm>
        <a:graphic>
          <a:graphicData uri="http://schemas.openxmlformats.org/drawingml/2006/chart">
            <c:chart xmlns:c="http://schemas.openxmlformats.org/drawingml/2006/chart" xmlns:r="http://schemas.openxmlformats.org/officeDocument/2006/relationships" r:id="rId3"/>
          </a:graphicData>
        </a:graphic>
      </p:graphicFrame>
      <p:sp>
        <p:nvSpPr>
          <p:cNvPr id="426" name="Google Shape;426;p23"/>
          <p:cNvSpPr/>
          <p:nvPr/>
        </p:nvSpPr>
        <p:spPr>
          <a:xfrm>
            <a:off x="635168" y="641746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427" name="Google Shape;427;p23"/>
          <p:cNvGraphicFramePr/>
          <p:nvPr/>
        </p:nvGraphicFramePr>
        <p:xfrm>
          <a:off x="1899137" y="4984580"/>
          <a:ext cx="9360250" cy="404025"/>
        </p:xfrm>
        <a:graphic>
          <a:graphicData uri="http://schemas.openxmlformats.org/drawingml/2006/table">
            <a:tbl>
              <a:tblPr>
                <a:noFill/>
                <a:tableStyleId>{7B1A29EF-37F3-4FA7-9AAA-2339EE2A5515}</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a:solidFill>
                            <a:srgbClr val="595959"/>
                          </a:solidFill>
                        </a:rPr>
                        <a:t>EC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KN</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NW</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WC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1" u="none" strike="noStrike" cap="none">
                          <a:solidFill>
                            <a:srgbClr val="595959"/>
                          </a:solidFill>
                        </a:rPr>
                        <a:t>SA</a:t>
                      </a:r>
                      <a:endParaRPr sz="2200" b="1"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28" name="Google Shape;428;p2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29" name="Google Shape;429;p23"/>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30" name="Google Shape;430;p23"/>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431" name="Google Shape;431;p23"/>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433" name="Google Shape;433;p23"/>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434" name="Google Shape;434;p23"/>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35" name="Google Shape;435;p23"/>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36" name="Google Shape;436;p23"/>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437" name="Google Shape;437;p23"/>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438" name="Google Shape;438;p23"/>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439" name="Google Shape;439;p23"/>
          <p:cNvSpPr/>
          <p:nvPr/>
        </p:nvSpPr>
        <p:spPr>
          <a:xfrm>
            <a:off x="374663" y="5388612"/>
            <a:ext cx="1451400" cy="5793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independent schools (2021)</a:t>
            </a:r>
            <a:endParaRPr dirty="0"/>
          </a:p>
        </p:txBody>
      </p:sp>
      <p:cxnSp>
        <p:nvCxnSpPr>
          <p:cNvPr id="440" name="Google Shape;440;p23"/>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41" name="Google Shape;441;p23"/>
          <p:cNvCxnSpPr/>
          <p:nvPr/>
        </p:nvCxnSpPr>
        <p:spPr>
          <a:xfrm>
            <a:off x="10315235" y="1988457"/>
            <a:ext cx="0" cy="3732518"/>
          </a:xfrm>
          <a:prstGeom prst="straightConnector1">
            <a:avLst/>
          </a:prstGeom>
          <a:noFill/>
          <a:ln w="9525" cap="flat" cmpd="sng">
            <a:solidFill>
              <a:srgbClr val="BFBFBF"/>
            </a:solidFill>
            <a:prstDash val="solid"/>
            <a:miter lim="800000"/>
            <a:headEnd type="none" w="sm" len="sm"/>
            <a:tailEnd type="none" w="sm" len="sm"/>
          </a:ln>
        </p:spPr>
      </p:cxnSp>
      <p:cxnSp>
        <p:nvCxnSpPr>
          <p:cNvPr id="442" name="Google Shape;442;p23"/>
          <p:cNvCxnSpPr/>
          <p:nvPr/>
        </p:nvCxnSpPr>
        <p:spPr>
          <a:xfrm>
            <a:off x="5020850" y="2348625"/>
            <a:ext cx="10500" cy="1764000"/>
          </a:xfrm>
          <a:prstGeom prst="straightConnector1">
            <a:avLst/>
          </a:prstGeom>
          <a:noFill/>
          <a:ln w="9525" cap="flat" cmpd="sng">
            <a:solidFill>
              <a:schemeClr val="dk1"/>
            </a:solidFill>
            <a:prstDash val="solid"/>
            <a:miter lim="800000"/>
            <a:headEnd type="none" w="sm" len="sm"/>
            <a:tailEnd type="stealth" w="med" len="med"/>
          </a:ln>
        </p:spPr>
      </p:cxnSp>
      <p:sp>
        <p:nvSpPr>
          <p:cNvPr id="443" name="Google Shape;443;p23"/>
          <p:cNvSpPr/>
          <p:nvPr/>
        </p:nvSpPr>
        <p:spPr>
          <a:xfrm>
            <a:off x="4870275" y="5452630"/>
            <a:ext cx="617813" cy="274320"/>
          </a:xfrm>
          <a:prstGeom prst="roundRect">
            <a:avLst>
              <a:gd name="adj" fmla="val 16667"/>
            </a:avLst>
          </a:prstGeom>
          <a:solidFill>
            <a:srgbClr val="8836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alibri"/>
                <a:ea typeface="Calibri"/>
                <a:cs typeface="Calibri"/>
                <a:sym typeface="Calibri"/>
              </a:rPr>
              <a:t>4%</a:t>
            </a:r>
            <a:endParaRPr dirty="0"/>
          </a:p>
        </p:txBody>
      </p:sp>
      <p:sp>
        <p:nvSpPr>
          <p:cNvPr id="444" name="Google Shape;444;p23"/>
          <p:cNvSpPr/>
          <p:nvPr/>
        </p:nvSpPr>
        <p:spPr>
          <a:xfrm>
            <a:off x="579525" y="1429488"/>
            <a:ext cx="11304600" cy="918600"/>
          </a:xfrm>
          <a:prstGeom prst="roundRect">
            <a:avLst>
              <a:gd name="adj" fmla="val 16667"/>
            </a:avLst>
          </a:prstGeom>
          <a:solidFill>
            <a:srgbClr val="550000"/>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400" b="1">
                <a:solidFill>
                  <a:schemeClr val="lt1"/>
                </a:solidFill>
                <a:latin typeface="Calibri"/>
                <a:ea typeface="Calibri"/>
                <a:cs typeface="Calibri"/>
                <a:sym typeface="Calibri"/>
              </a:rPr>
              <a:t>2012-2021 in KZN: Decline in public schools (-3%) despite 1% increase in enrolment. </a:t>
            </a:r>
            <a:endParaRPr sz="2400" b="1">
              <a:solidFill>
                <a:schemeClr val="lt1"/>
              </a:solidFill>
              <a:latin typeface="Calibri"/>
              <a:ea typeface="Calibri"/>
              <a:cs typeface="Calibri"/>
              <a:sym typeface="Calibri"/>
            </a:endParaRPr>
          </a:p>
          <a:p>
            <a:pPr marL="0" lvl="0" indent="0" algn="ctr" rtl="0">
              <a:spcBef>
                <a:spcPts val="0"/>
              </a:spcBef>
              <a:spcAft>
                <a:spcPts val="0"/>
              </a:spcAft>
              <a:buNone/>
            </a:pPr>
            <a:r>
              <a:rPr lang="en-US" sz="2400" b="1">
                <a:solidFill>
                  <a:schemeClr val="lt1"/>
                </a:solidFill>
                <a:latin typeface="Calibri"/>
                <a:ea typeface="Calibri"/>
                <a:cs typeface="Calibri"/>
                <a:sym typeface="Calibri"/>
              </a:rPr>
              <a:t>No growth in the number of independent schools in KZN (0%). </a:t>
            </a:r>
            <a:endParaRPr sz="29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5">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5" grpId="0">
        <p:bldSub>
          <a:bldChart bld="series"/>
        </p:bldSub>
      </p:bldGraphic>
      <p:bldP spid="429" grpId="0" animBg="1"/>
      <p:bldP spid="430" grpId="0" animBg="1"/>
      <p:bldP spid="431" grpId="0" animBg="1"/>
      <p:bldP spid="433" grpId="0" animBg="1"/>
      <p:bldP spid="434" grpId="0" animBg="1"/>
      <p:bldP spid="435" grpId="0" animBg="1"/>
      <p:bldP spid="436" grpId="0" animBg="1"/>
      <p:bldP spid="437" grpId="0" animBg="1"/>
      <p:bldP spid="438" grpId="0" animBg="1"/>
      <p:bldP spid="439" grpId="0"/>
      <p:bldP spid="4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450" name="Google Shape;450;p22"/>
          <p:cNvGraphicFramePr/>
          <p:nvPr>
            <p:extLst>
              <p:ext uri="{D42A27DB-BD31-4B8C-83A1-F6EECF244321}">
                <p14:modId xmlns:p14="http://schemas.microsoft.com/office/powerpoint/2010/main" val="1508963693"/>
              </p:ext>
            </p:extLst>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451" name="Google Shape;451;p22"/>
          <p:cNvSpPr/>
          <p:nvPr/>
        </p:nvSpPr>
        <p:spPr>
          <a:xfrm>
            <a:off x="635168" y="641746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452" name="Google Shape;452;p22"/>
          <p:cNvGraphicFramePr/>
          <p:nvPr/>
        </p:nvGraphicFramePr>
        <p:xfrm>
          <a:off x="1899137" y="4984580"/>
          <a:ext cx="9360250" cy="404025"/>
        </p:xfrm>
        <a:graphic>
          <a:graphicData uri="http://schemas.openxmlformats.org/drawingml/2006/table">
            <a:tbl>
              <a:tblPr>
                <a:noFill/>
                <a:tableStyleId>{7B1A29EF-37F3-4FA7-9AAA-2339EE2A5515}</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a:solidFill>
                            <a:srgbClr val="595959"/>
                          </a:solidFill>
                        </a:rPr>
                        <a:t>EC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dirty="0">
                          <a:solidFill>
                            <a:srgbClr val="595959"/>
                          </a:solidFill>
                        </a:rPr>
                        <a:t>KN</a:t>
                      </a:r>
                      <a:endParaRPr sz="2200" b="0"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NW</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WC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1" u="none" strike="noStrike" cap="none" dirty="0">
                          <a:solidFill>
                            <a:srgbClr val="595959"/>
                          </a:solidFill>
                        </a:rPr>
                        <a:t>SA</a:t>
                      </a:r>
                      <a:endParaRPr sz="2200" b="1" i="0" u="none" strike="noStrike" cap="none" dirty="0">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53" name="Google Shape;453;p22"/>
          <p:cNvSpPr/>
          <p:nvPr/>
        </p:nvSpPr>
        <p:spPr>
          <a:xfrm>
            <a:off x="11353799" y="173604"/>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4</a:t>
            </a:r>
            <a:endParaRPr dirty="0"/>
          </a:p>
        </p:txBody>
      </p:sp>
      <p:sp>
        <p:nvSpPr>
          <p:cNvPr id="454" name="Google Shape;454;p22"/>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55" name="Google Shape;455;p22"/>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456" name="Google Shape;456;p22"/>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457" name="Google Shape;457;p22"/>
          <p:cNvSpPr/>
          <p:nvPr/>
        </p:nvSpPr>
        <p:spPr>
          <a:xfrm>
            <a:off x="4869419" y="5446655"/>
            <a:ext cx="617813" cy="274320"/>
          </a:xfrm>
          <a:prstGeom prst="roundRect">
            <a:avLst>
              <a:gd name="adj" fmla="val 16667"/>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Calibri"/>
                <a:ea typeface="Calibri"/>
                <a:cs typeface="Calibri"/>
                <a:sym typeface="Calibri"/>
              </a:rPr>
              <a:t>4%</a:t>
            </a:r>
            <a:endParaRPr dirty="0">
              <a:solidFill>
                <a:schemeClr val="bg1"/>
              </a:solidFill>
            </a:endParaRPr>
          </a:p>
        </p:txBody>
      </p:sp>
      <p:sp>
        <p:nvSpPr>
          <p:cNvPr id="458" name="Google Shape;458;p22"/>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459" name="Google Shape;459;p22"/>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60" name="Google Shape;460;p22"/>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61" name="Google Shape;461;p22"/>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462" name="Google Shape;462;p22"/>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463" name="Google Shape;463;p22"/>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464" name="Google Shape;464;p22"/>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465" name="Google Shape;465;p22"/>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66" name="Google Shape;466;p22"/>
          <p:cNvCxnSpPr/>
          <p:nvPr/>
        </p:nvCxnSpPr>
        <p:spPr>
          <a:xfrm>
            <a:off x="10315235" y="2149766"/>
            <a:ext cx="0" cy="3571209"/>
          </a:xfrm>
          <a:prstGeom prst="straightConnector1">
            <a:avLst/>
          </a:prstGeom>
          <a:noFill/>
          <a:ln w="9525" cap="flat" cmpd="sng">
            <a:solidFill>
              <a:srgbClr val="BFBFBF"/>
            </a:solidFill>
            <a:prstDash val="solid"/>
            <a:miter lim="800000"/>
            <a:headEnd type="none" w="sm" len="sm"/>
            <a:tailEnd type="none" w="sm" len="sm"/>
          </a:ln>
        </p:spPr>
      </p:cxnSp>
      <p:cxnSp>
        <p:nvCxnSpPr>
          <p:cNvPr id="467" name="Google Shape;467;p22"/>
          <p:cNvCxnSpPr/>
          <p:nvPr/>
        </p:nvCxnSpPr>
        <p:spPr>
          <a:xfrm>
            <a:off x="10689771" y="2823201"/>
            <a:ext cx="224971" cy="720952"/>
          </a:xfrm>
          <a:prstGeom prst="straightConnector1">
            <a:avLst/>
          </a:prstGeom>
          <a:noFill/>
          <a:ln w="9525" cap="flat" cmpd="sng">
            <a:solidFill>
              <a:schemeClr val="dk1"/>
            </a:solidFill>
            <a:prstDash val="solid"/>
            <a:miter lim="800000"/>
            <a:headEnd type="none" w="sm" len="sm"/>
            <a:tailEnd type="stealth" w="med" len="med"/>
          </a:ln>
        </p:spPr>
      </p:cxnSp>
      <p:sp>
        <p:nvSpPr>
          <p:cNvPr id="468" name="Google Shape;468;p22"/>
          <p:cNvSpPr/>
          <p:nvPr/>
        </p:nvSpPr>
        <p:spPr>
          <a:xfrm>
            <a:off x="8946037" y="704850"/>
            <a:ext cx="2895443" cy="213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262626"/>
                </a:solidFill>
                <a:latin typeface="Calibri"/>
                <a:ea typeface="Calibri"/>
                <a:cs typeface="Calibri"/>
                <a:sym typeface="Calibri"/>
              </a:rPr>
              <a:t>School growth was driven by independent school growth (+37%) from 2012 to 2021. In contrast, the number of public schools in SA decreased (-6%)</a:t>
            </a:r>
            <a:endParaRPr sz="2000" dirty="0"/>
          </a:p>
        </p:txBody>
      </p:sp>
      <p:sp>
        <p:nvSpPr>
          <p:cNvPr id="469" name="Google Shape;469;p22"/>
          <p:cNvSpPr txBox="1">
            <a:spLocks noGrp="1"/>
          </p:cNvSpPr>
          <p:nvPr>
            <p:ph type="title"/>
          </p:nvPr>
        </p:nvSpPr>
        <p:spPr>
          <a:xfrm>
            <a:off x="635175" y="365125"/>
            <a:ext cx="85089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Actual school growth from 2012 to 2021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4"/>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Educator growth: </a:t>
            </a:r>
            <a:r>
              <a:rPr lang="en-US" sz="5800"/>
              <a:t>Teachers &amp; SMT positions</a:t>
            </a:r>
            <a:endParaRPr sz="5800"/>
          </a:p>
        </p:txBody>
      </p:sp>
      <p:sp>
        <p:nvSpPr>
          <p:cNvPr id="475" name="Google Shape;475;p24"/>
          <p:cNvSpPr txBox="1">
            <a:spLocks noGrp="1"/>
          </p:cNvSpPr>
          <p:nvPr>
            <p:ph type="body" idx="1"/>
          </p:nvPr>
        </p:nvSpPr>
        <p:spPr>
          <a:xfrm>
            <a:off x="2438375" y="4631228"/>
            <a:ext cx="8909100" cy="106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dirty="0">
                <a:solidFill>
                  <a:srgbClr val="7A1A00"/>
                </a:solidFill>
                <a:latin typeface="Calibri"/>
                <a:ea typeface="Calibri"/>
                <a:cs typeface="Calibri"/>
                <a:sym typeface="Calibri"/>
              </a:rPr>
              <a:t>Main highlight: </a:t>
            </a:r>
            <a:r>
              <a:rPr lang="en-US" sz="2000" dirty="0">
                <a:solidFill>
                  <a:srgbClr val="7A1A00"/>
                </a:solidFill>
                <a:latin typeface="Calibri"/>
                <a:ea typeface="Calibri"/>
                <a:cs typeface="Calibri"/>
                <a:sym typeface="Calibri"/>
              </a:rPr>
              <a:t>Declines in educator numbers in KZN from 2012-20</a:t>
            </a:r>
            <a:r>
              <a:rPr lang="en-US" sz="2000" u="sng" dirty="0">
                <a:solidFill>
                  <a:srgbClr val="7A1A00"/>
                </a:solidFill>
                <a:latin typeface="Calibri"/>
                <a:ea typeface="Calibri"/>
                <a:cs typeface="Calibri"/>
                <a:sym typeface="Calibri"/>
              </a:rPr>
              <a:t>21</a:t>
            </a:r>
            <a:r>
              <a:rPr lang="en-US" sz="2000" dirty="0">
                <a:solidFill>
                  <a:srgbClr val="7A1A00"/>
                </a:solidFill>
                <a:latin typeface="Calibri"/>
                <a:ea typeface="Calibri"/>
                <a:cs typeface="Calibri"/>
                <a:sym typeface="Calibri"/>
              </a:rPr>
              <a:t>: Falling teacher numbers (-3%), declines in the number of HODs (-8%), Deputy Principals </a:t>
            </a:r>
          </a:p>
          <a:p>
            <a:pPr marL="0" lvl="0" indent="0" algn="l" rtl="0">
              <a:lnSpc>
                <a:spcPct val="100000"/>
              </a:lnSpc>
              <a:spcBef>
                <a:spcPts val="0"/>
              </a:spcBef>
              <a:spcAft>
                <a:spcPts val="0"/>
              </a:spcAft>
              <a:buNone/>
            </a:pPr>
            <a:r>
              <a:rPr lang="en-US" sz="2000" dirty="0">
                <a:solidFill>
                  <a:srgbClr val="7A1A00"/>
                </a:solidFill>
                <a:latin typeface="Calibri"/>
                <a:ea typeface="Calibri"/>
                <a:cs typeface="Calibri"/>
                <a:sym typeface="Calibri"/>
              </a:rPr>
              <a:t>(-11%) and Principals (-9%). </a:t>
            </a:r>
            <a:endParaRPr dirty="0"/>
          </a:p>
        </p:txBody>
      </p:sp>
      <p:sp>
        <p:nvSpPr>
          <p:cNvPr id="476" name="Google Shape;476;p2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t>Introduction (2)</a:t>
            </a:r>
            <a:endParaRPr dirty="0"/>
          </a:p>
        </p:txBody>
      </p:sp>
      <p:graphicFrame>
        <p:nvGraphicFramePr>
          <p:cNvPr id="179" name="Google Shape;179;p68"/>
          <p:cNvGraphicFramePr/>
          <p:nvPr>
            <p:extLst>
              <p:ext uri="{D42A27DB-BD31-4B8C-83A1-F6EECF244321}">
                <p14:modId xmlns:p14="http://schemas.microsoft.com/office/powerpoint/2010/main" val="2432667027"/>
              </p:ext>
            </p:extLst>
          </p:nvPr>
        </p:nvGraphicFramePr>
        <p:xfrm>
          <a:off x="838200" y="2085755"/>
          <a:ext cx="10515600" cy="3940291"/>
        </p:xfrm>
        <a:graphic>
          <a:graphicData uri="http://schemas.openxmlformats.org/drawingml/2006/chart">
            <c:chart xmlns:c="http://schemas.openxmlformats.org/drawingml/2006/chart" xmlns:r="http://schemas.openxmlformats.org/officeDocument/2006/relationships" r:id="rId3"/>
          </a:graphicData>
        </a:graphic>
      </p:graphicFrame>
      <p:sp>
        <p:nvSpPr>
          <p:cNvPr id="180" name="Google Shape;180;p68"/>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100" b="0" i="1" u="none" strike="noStrike" cap="none">
                <a:solidFill>
                  <a:schemeClr val="dk1"/>
                </a:solidFill>
                <a:latin typeface="Arial"/>
                <a:ea typeface="Arial"/>
                <a:cs typeface="Arial"/>
                <a:sym typeface="Arial"/>
              </a:rPr>
              <a:t>Source: Anonymised PERSAL data from 2021, only educators (Rank 60 000 – 69 999) are considered. ECD practitioners, TVET lecturers and ABET teachers were removed.  </a:t>
            </a:r>
            <a:endParaRPr/>
          </a:p>
        </p:txBody>
      </p:sp>
      <p:sp>
        <p:nvSpPr>
          <p:cNvPr id="181" name="Google Shape;181;p68"/>
          <p:cNvSpPr/>
          <p:nvPr/>
        </p:nvSpPr>
        <p:spPr>
          <a:xfrm>
            <a:off x="1753850" y="1765637"/>
            <a:ext cx="8529402" cy="3950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dirty="0">
                <a:solidFill>
                  <a:schemeClr val="dk1"/>
                </a:solidFill>
                <a:latin typeface="Arial"/>
                <a:ea typeface="Arial"/>
                <a:cs typeface="Arial"/>
                <a:sym typeface="Arial"/>
              </a:rPr>
              <a:t>National educator age distribution in 2012 &amp; 2021</a:t>
            </a:r>
            <a:endParaRPr dirty="0"/>
          </a:p>
        </p:txBody>
      </p:sp>
      <p:cxnSp>
        <p:nvCxnSpPr>
          <p:cNvPr id="182" name="Google Shape;182;p68"/>
          <p:cNvCxnSpPr/>
          <p:nvPr/>
        </p:nvCxnSpPr>
        <p:spPr>
          <a:xfrm>
            <a:off x="7270230" y="2878111"/>
            <a:ext cx="0" cy="2075688"/>
          </a:xfrm>
          <a:prstGeom prst="straightConnector1">
            <a:avLst/>
          </a:prstGeom>
          <a:noFill/>
          <a:ln w="19050" cap="flat" cmpd="sng">
            <a:solidFill>
              <a:srgbClr val="E6471C"/>
            </a:solidFill>
            <a:prstDash val="dash"/>
            <a:round/>
            <a:headEnd type="none" w="sm" len="sm"/>
            <a:tailEnd type="none" w="sm" len="sm"/>
          </a:ln>
        </p:spPr>
      </p:cxnSp>
      <p:cxnSp>
        <p:nvCxnSpPr>
          <p:cNvPr id="183" name="Google Shape;183;p68"/>
          <p:cNvCxnSpPr/>
          <p:nvPr/>
        </p:nvCxnSpPr>
        <p:spPr>
          <a:xfrm>
            <a:off x="8666814" y="2878111"/>
            <a:ext cx="0" cy="2075688"/>
          </a:xfrm>
          <a:prstGeom prst="straightConnector1">
            <a:avLst/>
          </a:prstGeom>
          <a:noFill/>
          <a:ln w="19050" cap="flat" cmpd="sng">
            <a:solidFill>
              <a:srgbClr val="0070C0"/>
            </a:solidFill>
            <a:prstDash val="dash"/>
            <a:round/>
            <a:headEnd type="none" w="sm" len="sm"/>
            <a:tailEnd type="none" w="sm" len="sm"/>
          </a:ln>
        </p:spPr>
      </p:cxnSp>
      <p:sp>
        <p:nvSpPr>
          <p:cNvPr id="184" name="Google Shape;184;p68"/>
          <p:cNvSpPr/>
          <p:nvPr/>
        </p:nvSpPr>
        <p:spPr>
          <a:xfrm>
            <a:off x="7285220" y="2578308"/>
            <a:ext cx="1364100" cy="168640"/>
          </a:xfrm>
          <a:prstGeom prst="rightArrow">
            <a:avLst>
              <a:gd name="adj1" fmla="val 50000"/>
              <a:gd name="adj2" fmla="val 50000"/>
            </a:avLst>
          </a:prstGeom>
          <a:solidFill>
            <a:srgbClr val="A5A5A5"/>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5" name="Google Shape;185;p68"/>
          <p:cNvSpPr/>
          <p:nvPr/>
        </p:nvSpPr>
        <p:spPr>
          <a:xfrm>
            <a:off x="9114021" y="2085755"/>
            <a:ext cx="2084879" cy="7923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595959"/>
                </a:solidFill>
                <a:latin typeface="Arial"/>
                <a:ea typeface="Arial"/>
                <a:cs typeface="Arial"/>
                <a:sym typeface="Arial"/>
              </a:rPr>
              <a:t>Peak in age shifted from 46 years to 53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9" grpId="0">
        <p:bldSub>
          <a:bldChart bld="series"/>
        </p:bldSub>
      </p:bldGraphic>
      <p:bldP spid="1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5"/>
          <p:cNvSpPr txBox="1">
            <a:spLocks noGrp="1"/>
          </p:cNvSpPr>
          <p:nvPr>
            <p:ph type="title"/>
          </p:nvPr>
        </p:nvSpPr>
        <p:spPr>
          <a:xfrm>
            <a:off x="594975" y="365125"/>
            <a:ext cx="10758900" cy="13257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dirty="0"/>
              <a:t>Changes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in</a:t>
            </a:r>
            <a:r>
              <a:rPr lang="en-US" dirty="0"/>
              <a:t> teacher and SMT numbers in PERSAL (publicly employed educators)</a:t>
            </a:r>
            <a:endParaRPr dirty="0"/>
          </a:p>
        </p:txBody>
      </p:sp>
      <p:graphicFrame>
        <p:nvGraphicFramePr>
          <p:cNvPr id="482" name="Google Shape;482;p25"/>
          <p:cNvGraphicFramePr/>
          <p:nvPr/>
        </p:nvGraphicFramePr>
        <p:xfrm>
          <a:off x="656768" y="2267570"/>
          <a:ext cx="11054000" cy="3648425"/>
        </p:xfrm>
        <a:graphic>
          <a:graphicData uri="http://schemas.openxmlformats.org/drawingml/2006/table">
            <a:tbl>
              <a:tblPr>
                <a:noFill/>
                <a:tableStyleId>{E4208BFC-F924-453E-95EB-64B5D0F5600D}</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73 050</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71 000</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dirty="0">
                          <a:solidFill>
                            <a:srgbClr val="000000"/>
                          </a:solidFill>
                          <a:latin typeface="Calibri"/>
                          <a:ea typeface="Calibri"/>
                          <a:cs typeface="Calibri"/>
                          <a:sym typeface="Calibri"/>
                        </a:rPr>
                        <a:t>-2 050</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dirty="0">
                          <a:solidFill>
                            <a:srgbClr val="000000"/>
                          </a:solidFill>
                          <a:latin typeface="Calibri"/>
                          <a:ea typeface="Calibri"/>
                          <a:cs typeface="Calibri"/>
                          <a:sym typeface="Calibri"/>
                        </a:rPr>
                        <a:t>-3%</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11 289</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10 330</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dirty="0">
                          <a:solidFill>
                            <a:srgbClr val="000000"/>
                          </a:solidFill>
                          <a:latin typeface="Calibri"/>
                          <a:ea typeface="Calibri"/>
                          <a:cs typeface="Calibri"/>
                          <a:sym typeface="Calibri"/>
                        </a:rPr>
                        <a:t>- 959</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dirty="0">
                          <a:solidFill>
                            <a:srgbClr val="000000"/>
                          </a:solidFill>
                          <a:latin typeface="Calibri"/>
                          <a:ea typeface="Calibri"/>
                          <a:cs typeface="Calibri"/>
                          <a:sym typeface="Calibri"/>
                        </a:rPr>
                        <a:t>-8%</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dirty="0">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2 642</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2 342</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dirty="0">
                          <a:solidFill>
                            <a:srgbClr val="000000"/>
                          </a:solidFill>
                          <a:latin typeface="Calibri"/>
                          <a:ea typeface="Calibri"/>
                          <a:cs typeface="Calibri"/>
                          <a:sym typeface="Calibri"/>
                        </a:rPr>
                        <a:t>- 300</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dirty="0">
                          <a:solidFill>
                            <a:srgbClr val="000000"/>
                          </a:solidFill>
                          <a:latin typeface="Calibri"/>
                          <a:ea typeface="Calibri"/>
                          <a:cs typeface="Calibri"/>
                          <a:sym typeface="Calibri"/>
                        </a:rPr>
                        <a:t>-11%</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5 584</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5 055</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dirty="0">
                          <a:solidFill>
                            <a:srgbClr val="000000"/>
                          </a:solidFill>
                          <a:latin typeface="Calibri"/>
                          <a:ea typeface="Calibri"/>
                          <a:cs typeface="Calibri"/>
                          <a:sym typeface="Calibri"/>
                        </a:rPr>
                        <a:t>- 529</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dirty="0">
                          <a:solidFill>
                            <a:srgbClr val="000000"/>
                          </a:solidFill>
                          <a:latin typeface="Calibri"/>
                          <a:ea typeface="Calibri"/>
                          <a:cs typeface="Calibri"/>
                          <a:sym typeface="Calibri"/>
                        </a:rPr>
                        <a:t>-9%</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44 317</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dirty="0">
                          <a:solidFill>
                            <a:srgbClr val="000000"/>
                          </a:solidFill>
                          <a:latin typeface="Calibri"/>
                          <a:ea typeface="Calibri"/>
                          <a:cs typeface="Calibri"/>
                          <a:sym typeface="Calibri"/>
                        </a:rPr>
                        <a:t>  12 008</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dirty="0">
                          <a:solidFill>
                            <a:srgbClr val="000000"/>
                          </a:solidFill>
                          <a:latin typeface="Calibri"/>
                          <a:ea typeface="Calibri"/>
                          <a:cs typeface="Calibri"/>
                          <a:sym typeface="Calibri"/>
                        </a:rPr>
                        <a:t>-12%</a:t>
                      </a:r>
                      <a:endParaRPr dirty="0"/>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483" name="Google Shape;483;p2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484" name="Google Shape;484;p25"/>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
        <p:nvSpPr>
          <p:cNvPr id="485" name="Google Shape;485;p25"/>
          <p:cNvSpPr/>
          <p:nvPr/>
        </p:nvSpPr>
        <p:spPr>
          <a:xfrm>
            <a:off x="478302" y="3845925"/>
            <a:ext cx="11232436" cy="2784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255562ac931_0_55"/>
          <p:cNvSpPr txBox="1">
            <a:spLocks noGrp="1"/>
          </p:cNvSpPr>
          <p:nvPr>
            <p:ph type="title"/>
          </p:nvPr>
        </p:nvSpPr>
        <p:spPr>
          <a:xfrm>
            <a:off x="647175" y="365125"/>
            <a:ext cx="10706700" cy="1460400"/>
          </a:xfrm>
          <a:prstGeom prst="rect">
            <a:avLst/>
          </a:prstGeom>
          <a:solidFill>
            <a:schemeClr val="lt1"/>
          </a:solidFill>
        </p:spPr>
        <p:txBody>
          <a:bodyPr spcFirstLastPara="1" wrap="square" lIns="91425" tIns="45700" rIns="91425" bIns="45700" anchor="ctr" anchorCtr="0">
            <a:noAutofit/>
          </a:bodyPr>
          <a:lstStyle/>
          <a:p>
            <a:pPr marL="0" lvl="0" indent="0" algn="l" rtl="0">
              <a:spcBef>
                <a:spcPts val="0"/>
              </a:spcBef>
              <a:spcAft>
                <a:spcPts val="0"/>
              </a:spcAft>
              <a:buNone/>
            </a:pPr>
            <a:r>
              <a:rPr lang="en-US" dirty="0"/>
              <a:t>Changes in teacher and SMT numbers in PERSAL – key highlights</a:t>
            </a:r>
            <a:endParaRPr dirty="0"/>
          </a:p>
        </p:txBody>
      </p:sp>
      <p:sp>
        <p:nvSpPr>
          <p:cNvPr id="492" name="Google Shape;492;g255562ac931_0_55"/>
          <p:cNvSpPr txBox="1">
            <a:spLocks noGrp="1"/>
          </p:cNvSpPr>
          <p:nvPr>
            <p:ph type="body" idx="1"/>
          </p:nvPr>
        </p:nvSpPr>
        <p:spPr>
          <a:xfrm>
            <a:off x="838200" y="2164850"/>
            <a:ext cx="10515600" cy="3330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700" b="1" dirty="0">
                <a:latin typeface="Calibri"/>
                <a:ea typeface="Calibri"/>
                <a:cs typeface="Calibri"/>
                <a:sym typeface="Calibri"/>
              </a:rPr>
              <a:t>In KZN between 2012-2021: </a:t>
            </a:r>
            <a:endParaRPr sz="2700" b="1" dirty="0">
              <a:latin typeface="Calibri"/>
              <a:ea typeface="Calibri"/>
              <a:cs typeface="Calibri"/>
              <a:sym typeface="Calibri"/>
            </a:endParaRPr>
          </a:p>
          <a:p>
            <a:pPr marL="457200" lvl="0" indent="-400050" algn="l" rtl="0">
              <a:spcBef>
                <a:spcPts val="1000"/>
              </a:spcBef>
              <a:spcAft>
                <a:spcPts val="0"/>
              </a:spcAft>
              <a:buSzPts val="2700"/>
              <a:buFont typeface="Calibri"/>
              <a:buChar char="•"/>
            </a:pPr>
            <a:r>
              <a:rPr lang="en-US" sz="2700" dirty="0">
                <a:latin typeface="Calibri"/>
                <a:ea typeface="Calibri"/>
                <a:cs typeface="Calibri"/>
                <a:sym typeface="Calibri"/>
              </a:rPr>
              <a:t>Learner enrolment growth of 1% but in PERSAL… </a:t>
            </a:r>
            <a:endParaRPr sz="2700" dirty="0">
              <a:latin typeface="Calibri"/>
              <a:ea typeface="Calibri"/>
              <a:cs typeface="Calibri"/>
              <a:sym typeface="Calibri"/>
            </a:endParaRPr>
          </a:p>
          <a:p>
            <a:pPr marL="457200" lvl="0" indent="0" algn="l" rtl="0">
              <a:spcBef>
                <a:spcPts val="1000"/>
              </a:spcBef>
              <a:spcAft>
                <a:spcPts val="0"/>
              </a:spcAft>
              <a:buNone/>
            </a:pPr>
            <a:endParaRPr sz="2700" dirty="0">
              <a:latin typeface="Calibri"/>
              <a:ea typeface="Calibri"/>
              <a:cs typeface="Calibri"/>
              <a:sym typeface="Calibri"/>
            </a:endParaRPr>
          </a:p>
          <a:p>
            <a:pPr marL="914400" lvl="1" indent="-400050" algn="l" rtl="0">
              <a:spcBef>
                <a:spcPts val="500"/>
              </a:spcBef>
              <a:spcAft>
                <a:spcPts val="0"/>
              </a:spcAft>
              <a:buSzPts val="2700"/>
              <a:buFont typeface="Calibri"/>
              <a:buChar char="•"/>
            </a:pPr>
            <a:r>
              <a:rPr lang="en-US" sz="2700" dirty="0">
                <a:latin typeface="Calibri"/>
                <a:ea typeface="Calibri"/>
                <a:cs typeface="Calibri"/>
                <a:sym typeface="Calibri"/>
              </a:rPr>
              <a:t>Teacher numbers </a:t>
            </a:r>
            <a:r>
              <a:rPr lang="en-US" sz="2700" dirty="0">
                <a:solidFill>
                  <a:srgbClr val="550000"/>
                </a:solidFill>
                <a:latin typeface="Calibri"/>
                <a:ea typeface="Calibri"/>
                <a:cs typeface="Calibri"/>
                <a:sym typeface="Calibri"/>
              </a:rPr>
              <a:t>decline </a:t>
            </a:r>
            <a:r>
              <a:rPr lang="en-US" sz="2700" dirty="0">
                <a:latin typeface="Calibri"/>
                <a:ea typeface="Calibri"/>
                <a:cs typeface="Calibri"/>
                <a:sym typeface="Calibri"/>
              </a:rPr>
              <a:t>(-3%) </a:t>
            </a:r>
            <a:endParaRPr sz="2700" dirty="0">
              <a:latin typeface="Calibri"/>
              <a:ea typeface="Calibri"/>
              <a:cs typeface="Calibri"/>
              <a:sym typeface="Calibri"/>
            </a:endParaRPr>
          </a:p>
          <a:p>
            <a:pPr marL="914400" lvl="1" indent="-400050" algn="l" rtl="0">
              <a:spcBef>
                <a:spcPts val="0"/>
              </a:spcBef>
              <a:spcAft>
                <a:spcPts val="0"/>
              </a:spcAft>
              <a:buSzPts val="2700"/>
              <a:buFont typeface="Calibri"/>
              <a:buChar char="•"/>
            </a:pPr>
            <a:r>
              <a:rPr lang="en-US" sz="2700" dirty="0">
                <a:latin typeface="Calibri"/>
                <a:ea typeface="Calibri"/>
                <a:cs typeface="Calibri"/>
                <a:sym typeface="Calibri"/>
              </a:rPr>
              <a:t>HODs numbers </a:t>
            </a:r>
            <a:r>
              <a:rPr lang="en-US" sz="2700" dirty="0">
                <a:solidFill>
                  <a:srgbClr val="550000"/>
                </a:solidFill>
                <a:latin typeface="Calibri"/>
                <a:ea typeface="Calibri"/>
                <a:cs typeface="Calibri"/>
                <a:sym typeface="Calibri"/>
              </a:rPr>
              <a:t>decline </a:t>
            </a:r>
            <a:r>
              <a:rPr lang="en-US" sz="2700" dirty="0">
                <a:latin typeface="Calibri"/>
                <a:ea typeface="Calibri"/>
                <a:cs typeface="Calibri"/>
                <a:sym typeface="Calibri"/>
              </a:rPr>
              <a:t>(-8%)</a:t>
            </a:r>
            <a:endParaRPr sz="2700" dirty="0">
              <a:latin typeface="Calibri"/>
              <a:ea typeface="Calibri"/>
              <a:cs typeface="Calibri"/>
              <a:sym typeface="Calibri"/>
            </a:endParaRPr>
          </a:p>
          <a:p>
            <a:pPr marL="914400" lvl="1" indent="-400050" algn="l" rtl="0">
              <a:spcBef>
                <a:spcPts val="0"/>
              </a:spcBef>
              <a:spcAft>
                <a:spcPts val="0"/>
              </a:spcAft>
              <a:buSzPts val="2700"/>
              <a:buFont typeface="Calibri"/>
              <a:buChar char="•"/>
            </a:pPr>
            <a:r>
              <a:rPr lang="en-US" sz="2700" dirty="0">
                <a:latin typeface="Calibri"/>
                <a:ea typeface="Calibri"/>
                <a:cs typeface="Calibri"/>
                <a:sym typeface="Calibri"/>
              </a:rPr>
              <a:t>Deputy Principals numbers </a:t>
            </a:r>
            <a:r>
              <a:rPr lang="en-US" sz="2700" dirty="0">
                <a:solidFill>
                  <a:srgbClr val="550000"/>
                </a:solidFill>
                <a:latin typeface="Calibri"/>
                <a:ea typeface="Calibri"/>
                <a:cs typeface="Calibri"/>
                <a:sym typeface="Calibri"/>
              </a:rPr>
              <a:t>decline </a:t>
            </a:r>
            <a:r>
              <a:rPr lang="en-US" sz="2700" dirty="0">
                <a:latin typeface="Calibri"/>
                <a:ea typeface="Calibri"/>
                <a:cs typeface="Calibri"/>
                <a:sym typeface="Calibri"/>
              </a:rPr>
              <a:t>(-11%) AND</a:t>
            </a:r>
            <a:endParaRPr sz="2700" dirty="0">
              <a:latin typeface="Calibri"/>
              <a:ea typeface="Calibri"/>
              <a:cs typeface="Calibri"/>
              <a:sym typeface="Calibri"/>
            </a:endParaRPr>
          </a:p>
          <a:p>
            <a:pPr marL="914400" lvl="1" indent="-400050" algn="l" rtl="0">
              <a:spcBef>
                <a:spcPts val="0"/>
              </a:spcBef>
              <a:spcAft>
                <a:spcPts val="0"/>
              </a:spcAft>
              <a:buSzPts val="2700"/>
              <a:buFont typeface="Calibri"/>
              <a:buChar char="•"/>
            </a:pPr>
            <a:r>
              <a:rPr lang="en-US" sz="2700" dirty="0">
                <a:latin typeface="Calibri"/>
                <a:ea typeface="Calibri"/>
                <a:cs typeface="Calibri"/>
                <a:sym typeface="Calibri"/>
              </a:rPr>
              <a:t>Principal numbers </a:t>
            </a:r>
            <a:r>
              <a:rPr lang="en-US" sz="2700" dirty="0">
                <a:solidFill>
                  <a:srgbClr val="550000"/>
                </a:solidFill>
                <a:latin typeface="Calibri"/>
                <a:ea typeface="Calibri"/>
                <a:cs typeface="Calibri"/>
                <a:sym typeface="Calibri"/>
              </a:rPr>
              <a:t>decline </a:t>
            </a:r>
            <a:r>
              <a:rPr lang="en-US" sz="2700" dirty="0">
                <a:latin typeface="Calibri"/>
                <a:ea typeface="Calibri"/>
                <a:cs typeface="Calibri"/>
                <a:sym typeface="Calibri"/>
              </a:rPr>
              <a:t>(-9%)   </a:t>
            </a:r>
            <a:r>
              <a:rPr lang="en-US" sz="2700" b="1" dirty="0">
                <a:latin typeface="Calibri"/>
                <a:ea typeface="Calibri"/>
                <a:cs typeface="Calibri"/>
                <a:sym typeface="Calibri"/>
              </a:rPr>
              <a:t>&gt;</a:t>
            </a:r>
            <a:r>
              <a:rPr lang="en-US" sz="2700" dirty="0">
                <a:latin typeface="Calibri"/>
                <a:ea typeface="Calibri"/>
                <a:cs typeface="Calibri"/>
                <a:sym typeface="Calibri"/>
              </a:rPr>
              <a:t> decline in public schools (-3%)</a:t>
            </a:r>
          </a:p>
          <a:p>
            <a:pPr marL="914400" lvl="1" indent="-400050" algn="l" rtl="0">
              <a:spcBef>
                <a:spcPts val="0"/>
              </a:spcBef>
              <a:spcAft>
                <a:spcPts val="0"/>
              </a:spcAft>
              <a:buSzPts val="2700"/>
              <a:buFont typeface="Calibri"/>
              <a:buChar char="•"/>
            </a:pPr>
            <a:endParaRPr lang="en-US" sz="2700" dirty="0">
              <a:latin typeface="Calibri"/>
              <a:cs typeface="Calibri"/>
              <a:sym typeface="Calibri"/>
            </a:endParaRPr>
          </a:p>
          <a:p>
            <a:pPr marL="3257550" lvl="7" indent="0">
              <a:spcBef>
                <a:spcPts val="0"/>
              </a:spcBef>
              <a:buSzPts val="2700"/>
              <a:buNone/>
            </a:pPr>
            <a:r>
              <a:rPr lang="en-US" sz="2800" dirty="0">
                <a:solidFill>
                  <a:schemeClr val="accent6"/>
                </a:solidFill>
              </a:rPr>
              <a:t>… Are principal posts being filled by “Acting principals”?</a:t>
            </a:r>
            <a:r>
              <a:rPr lang="en-US" dirty="0"/>
              <a:t>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8"/>
          <p:cNvSpPr txBox="1">
            <a:spLocks noGrp="1"/>
          </p:cNvSpPr>
          <p:nvPr>
            <p:ph type="title"/>
          </p:nvPr>
        </p:nvSpPr>
        <p:spPr>
          <a:xfrm>
            <a:off x="838199"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Proportional split by educator rank</a:t>
            </a:r>
            <a:endParaRPr/>
          </a:p>
        </p:txBody>
      </p:sp>
      <p:graphicFrame>
        <p:nvGraphicFramePr>
          <p:cNvPr id="498" name="Google Shape;498;p28"/>
          <p:cNvGraphicFramePr/>
          <p:nvPr>
            <p:extLst>
              <p:ext uri="{D42A27DB-BD31-4B8C-83A1-F6EECF244321}">
                <p14:modId xmlns:p14="http://schemas.microsoft.com/office/powerpoint/2010/main" val="385976855"/>
              </p:ext>
            </p:extLst>
          </p:nvPr>
        </p:nvGraphicFramePr>
        <p:xfrm>
          <a:off x="678547" y="2576845"/>
          <a:ext cx="10515525" cy="3361460"/>
        </p:xfrm>
        <a:graphic>
          <a:graphicData uri="http://schemas.openxmlformats.org/drawingml/2006/table">
            <a:tbl>
              <a:tblPr>
                <a:noFill/>
                <a:tableStyleId>{E4208BFC-F924-453E-95EB-64B5D0F5600D}</a:tableStyleId>
              </a:tblPr>
              <a:tblGrid>
                <a:gridCol w="815225">
                  <a:extLst>
                    <a:ext uri="{9D8B030D-6E8A-4147-A177-3AD203B41FA5}">
                      <a16:colId xmlns:a16="http://schemas.microsoft.com/office/drawing/2014/main" val="20000"/>
                    </a:ext>
                  </a:extLst>
                </a:gridCol>
                <a:gridCol w="774050">
                  <a:extLst>
                    <a:ext uri="{9D8B030D-6E8A-4147-A177-3AD203B41FA5}">
                      <a16:colId xmlns:a16="http://schemas.microsoft.com/office/drawing/2014/main" val="20001"/>
                    </a:ext>
                  </a:extLst>
                </a:gridCol>
                <a:gridCol w="774050">
                  <a:extLst>
                    <a:ext uri="{9D8B030D-6E8A-4147-A177-3AD203B41FA5}">
                      <a16:colId xmlns:a16="http://schemas.microsoft.com/office/drawing/2014/main" val="20002"/>
                    </a:ext>
                  </a:extLst>
                </a:gridCol>
                <a:gridCol w="131750">
                  <a:extLst>
                    <a:ext uri="{9D8B030D-6E8A-4147-A177-3AD203B41FA5}">
                      <a16:colId xmlns:a16="http://schemas.microsoft.com/office/drawing/2014/main" val="20003"/>
                    </a:ext>
                  </a:extLst>
                </a:gridCol>
                <a:gridCol w="774050">
                  <a:extLst>
                    <a:ext uri="{9D8B030D-6E8A-4147-A177-3AD203B41FA5}">
                      <a16:colId xmlns:a16="http://schemas.microsoft.com/office/drawing/2014/main" val="20004"/>
                    </a:ext>
                  </a:extLst>
                </a:gridCol>
                <a:gridCol w="774050">
                  <a:extLst>
                    <a:ext uri="{9D8B030D-6E8A-4147-A177-3AD203B41FA5}">
                      <a16:colId xmlns:a16="http://schemas.microsoft.com/office/drawing/2014/main" val="20005"/>
                    </a:ext>
                  </a:extLst>
                </a:gridCol>
                <a:gridCol w="131750">
                  <a:extLst>
                    <a:ext uri="{9D8B030D-6E8A-4147-A177-3AD203B41FA5}">
                      <a16:colId xmlns:a16="http://schemas.microsoft.com/office/drawing/2014/main" val="20006"/>
                    </a:ext>
                  </a:extLst>
                </a:gridCol>
                <a:gridCol w="732875">
                  <a:extLst>
                    <a:ext uri="{9D8B030D-6E8A-4147-A177-3AD203B41FA5}">
                      <a16:colId xmlns:a16="http://schemas.microsoft.com/office/drawing/2014/main" val="20007"/>
                    </a:ext>
                  </a:extLst>
                </a:gridCol>
                <a:gridCol w="732875">
                  <a:extLst>
                    <a:ext uri="{9D8B030D-6E8A-4147-A177-3AD203B41FA5}">
                      <a16:colId xmlns:a16="http://schemas.microsoft.com/office/drawing/2014/main" val="20008"/>
                    </a:ext>
                  </a:extLst>
                </a:gridCol>
                <a:gridCol w="131750">
                  <a:extLst>
                    <a:ext uri="{9D8B030D-6E8A-4147-A177-3AD203B41FA5}">
                      <a16:colId xmlns:a16="http://schemas.microsoft.com/office/drawing/2014/main" val="20009"/>
                    </a:ext>
                  </a:extLst>
                </a:gridCol>
                <a:gridCol w="732875">
                  <a:extLst>
                    <a:ext uri="{9D8B030D-6E8A-4147-A177-3AD203B41FA5}">
                      <a16:colId xmlns:a16="http://schemas.microsoft.com/office/drawing/2014/main" val="20010"/>
                    </a:ext>
                  </a:extLst>
                </a:gridCol>
                <a:gridCol w="732875">
                  <a:extLst>
                    <a:ext uri="{9D8B030D-6E8A-4147-A177-3AD203B41FA5}">
                      <a16:colId xmlns:a16="http://schemas.microsoft.com/office/drawing/2014/main" val="20011"/>
                    </a:ext>
                  </a:extLst>
                </a:gridCol>
                <a:gridCol w="131750">
                  <a:extLst>
                    <a:ext uri="{9D8B030D-6E8A-4147-A177-3AD203B41FA5}">
                      <a16:colId xmlns:a16="http://schemas.microsoft.com/office/drawing/2014/main" val="20012"/>
                    </a:ext>
                  </a:extLst>
                </a:gridCol>
                <a:gridCol w="732875">
                  <a:extLst>
                    <a:ext uri="{9D8B030D-6E8A-4147-A177-3AD203B41FA5}">
                      <a16:colId xmlns:a16="http://schemas.microsoft.com/office/drawing/2014/main" val="20013"/>
                    </a:ext>
                  </a:extLst>
                </a:gridCol>
                <a:gridCol w="732875">
                  <a:extLst>
                    <a:ext uri="{9D8B030D-6E8A-4147-A177-3AD203B41FA5}">
                      <a16:colId xmlns:a16="http://schemas.microsoft.com/office/drawing/2014/main" val="20014"/>
                    </a:ext>
                  </a:extLst>
                </a:gridCol>
                <a:gridCol w="131750">
                  <a:extLst>
                    <a:ext uri="{9D8B030D-6E8A-4147-A177-3AD203B41FA5}">
                      <a16:colId xmlns:a16="http://schemas.microsoft.com/office/drawing/2014/main" val="20015"/>
                    </a:ext>
                  </a:extLst>
                </a:gridCol>
                <a:gridCol w="774050">
                  <a:extLst>
                    <a:ext uri="{9D8B030D-6E8A-4147-A177-3AD203B41FA5}">
                      <a16:colId xmlns:a16="http://schemas.microsoft.com/office/drawing/2014/main" val="20016"/>
                    </a:ext>
                  </a:extLst>
                </a:gridCol>
                <a:gridCol w="774050">
                  <a:extLst>
                    <a:ext uri="{9D8B030D-6E8A-4147-A177-3AD203B41FA5}">
                      <a16:colId xmlns:a16="http://schemas.microsoft.com/office/drawing/2014/main" val="20017"/>
                    </a:ext>
                  </a:extLst>
                </a:gridCol>
              </a:tblGrid>
              <a:tr h="23900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All Educators</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Teacher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HOD</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dirty="0">
                          <a:solidFill>
                            <a:srgbClr val="000000"/>
                          </a:solidFill>
                          <a:latin typeface="Calibri"/>
                          <a:ea typeface="Calibri"/>
                          <a:cs typeface="Calibri"/>
                          <a:sym typeface="Calibri"/>
                        </a:rPr>
                        <a:t>Dep-Principal</a:t>
                      </a:r>
                      <a:endParaRPr dirty="0"/>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Principal</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a:txBody>
                    <a:bodyPr/>
                    <a:lstStyle/>
                    <a:p>
                      <a:pPr marL="0" marR="0" lvl="0" indent="0" algn="l" rtl="0">
                        <a:spcBef>
                          <a:spcPts val="0"/>
                        </a:spcBef>
                        <a:spcAft>
                          <a:spcPts val="0"/>
                        </a:spcAft>
                        <a:buNone/>
                      </a:pPr>
                      <a:endParaRPr sz="17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ctr" rtl="0">
                        <a:spcBef>
                          <a:spcPts val="0"/>
                        </a:spcBef>
                        <a:spcAft>
                          <a:spcPts val="0"/>
                        </a:spcAft>
                        <a:buNone/>
                      </a:pPr>
                      <a:r>
                        <a:rPr lang="en-US" sz="1700" b="1" i="0" u="none" strike="noStrike" cap="none">
                          <a:solidFill>
                            <a:srgbClr val="000000"/>
                          </a:solidFill>
                          <a:latin typeface="Calibri"/>
                          <a:ea typeface="Calibri"/>
                          <a:cs typeface="Calibri"/>
                          <a:sym typeface="Calibri"/>
                        </a:rPr>
                        <a:t>Other</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29425">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1425">
                <a:tc>
                  <a:txBody>
                    <a:bodyPr/>
                    <a:lstStyle/>
                    <a:p>
                      <a:pPr marL="0" marR="0" lvl="0" indent="0" algn="l" rtl="0">
                        <a:spcBef>
                          <a:spcPts val="0"/>
                        </a:spcBef>
                        <a:spcAft>
                          <a:spcPts val="0"/>
                        </a:spcAft>
                        <a:buNone/>
                      </a:pPr>
                      <a:endParaRPr sz="600" b="1"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4850" marR="4850" marT="48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100%</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100%</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dirty="0">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77%</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79%</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12%</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11%</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2.8%</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2.6%</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5.9%</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5.6%</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2.1%</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1.3%</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78%</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11%</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7%</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2.7%</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1.5%</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74%</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DDEBFF"/>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13%</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3.6%</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4.8%</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FE4B5"/>
                    </a:solidFill>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1"/>
                  </a:ext>
                </a:extLst>
              </a:tr>
              <a:tr h="248400">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SA</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79%</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a:solidFill>
                            <a:srgbClr val="000000"/>
                          </a:solidFill>
                          <a:latin typeface="Calibri"/>
                          <a:ea typeface="Calibri"/>
                          <a:cs typeface="Calibri"/>
                          <a:sym typeface="Calibri"/>
                        </a:rPr>
                        <a:t> </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2.1%</a:t>
                      </a:r>
                      <a:endParaRPr dirty="0"/>
                    </a:p>
                  </a:txBody>
                  <a:tcPr marL="0" marR="0"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499" name="Google Shape;499;p28"/>
          <p:cNvSpPr/>
          <p:nvPr/>
        </p:nvSpPr>
        <p:spPr>
          <a:xfrm>
            <a:off x="478302" y="6178011"/>
            <a:ext cx="11232436" cy="4757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Source: Anonymised PERSAL data from 2012 and 2021, only educators (Rank 60 000 – 70 000) are considered. ECD practitioners TVET lecturers and ABET teachers were removed. The 2021 rankclass file was expanded to include ranks found only in years prior to 2021. The percentage within each rank is calculated taking the total number of educator in that year for that rank over the total number of educators in that year. </a:t>
            </a:r>
            <a:endParaRPr/>
          </a:p>
        </p:txBody>
      </p:sp>
      <p:sp>
        <p:nvSpPr>
          <p:cNvPr id="500" name="Google Shape;500;p28"/>
          <p:cNvSpPr/>
          <p:nvPr/>
        </p:nvSpPr>
        <p:spPr>
          <a:xfrm rot="-5400000">
            <a:off x="3858781" y="3771096"/>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28"/>
          <p:cNvSpPr/>
          <p:nvPr/>
        </p:nvSpPr>
        <p:spPr>
          <a:xfrm rot="-5400000" flipH="1">
            <a:off x="8716987" y="54508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8"/>
          <p:cNvSpPr/>
          <p:nvPr/>
        </p:nvSpPr>
        <p:spPr>
          <a:xfrm rot="-5400000" flipH="1">
            <a:off x="8716987" y="3769798"/>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8"/>
          <p:cNvSpPr/>
          <p:nvPr/>
        </p:nvSpPr>
        <p:spPr>
          <a:xfrm rot="-5400000" flipH="1">
            <a:off x="7106254" y="432206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8"/>
          <p:cNvSpPr/>
          <p:nvPr/>
        </p:nvSpPr>
        <p:spPr>
          <a:xfrm rot="-5400000" flipH="1">
            <a:off x="5534351" y="432206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8"/>
          <p:cNvSpPr/>
          <p:nvPr/>
        </p:nvSpPr>
        <p:spPr>
          <a:xfrm rot="-5400000" flipH="1">
            <a:off x="3853957" y="323116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8"/>
          <p:cNvSpPr/>
          <p:nvPr/>
        </p:nvSpPr>
        <p:spPr>
          <a:xfrm rot="-5400000">
            <a:off x="3858779" y="4321467"/>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8"/>
          <p:cNvSpPr/>
          <p:nvPr/>
        </p:nvSpPr>
        <p:spPr>
          <a:xfrm rot="-5400000">
            <a:off x="3858777" y="543920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28"/>
          <p:cNvSpPr/>
          <p:nvPr/>
        </p:nvSpPr>
        <p:spPr>
          <a:xfrm rot="-5400000">
            <a:off x="5506091" y="323056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8"/>
          <p:cNvSpPr/>
          <p:nvPr/>
        </p:nvSpPr>
        <p:spPr>
          <a:xfrm rot="-5400000">
            <a:off x="8722622" y="3230561"/>
            <a:ext cx="182880" cy="182880"/>
          </a:xfrm>
          <a:prstGeom prst="rightArrow">
            <a:avLst>
              <a:gd name="adj1" fmla="val 38389"/>
              <a:gd name="adj2" fmla="val 73222"/>
            </a:avLst>
          </a:prstGeom>
          <a:solidFill>
            <a:srgbClr val="5C97EE"/>
          </a:solidFill>
          <a:ln w="12700" cap="flat" cmpd="sng">
            <a:solidFill>
              <a:srgbClr val="4A8C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8"/>
          <p:cNvSpPr/>
          <p:nvPr/>
        </p:nvSpPr>
        <p:spPr>
          <a:xfrm rot="-5400000" flipH="1">
            <a:off x="5534351" y="5439201"/>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8"/>
          <p:cNvSpPr/>
          <p:nvPr/>
        </p:nvSpPr>
        <p:spPr>
          <a:xfrm rot="-5400000" flipH="1">
            <a:off x="8716987" y="4863985"/>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8"/>
          <p:cNvSpPr/>
          <p:nvPr/>
        </p:nvSpPr>
        <p:spPr>
          <a:xfrm rot="-5400000" flipH="1">
            <a:off x="8716987" y="5153797"/>
            <a:ext cx="182880" cy="182880"/>
          </a:xfrm>
          <a:prstGeom prst="rightArrow">
            <a:avLst>
              <a:gd name="adj1" fmla="val 38389"/>
              <a:gd name="adj2" fmla="val 73222"/>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2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14" name="Google Shape;514;p28"/>
          <p:cNvSpPr/>
          <p:nvPr/>
        </p:nvSpPr>
        <p:spPr>
          <a:xfrm>
            <a:off x="2295937" y="1549549"/>
            <a:ext cx="9057861" cy="9384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In KZN proportional split remains similar: The  proportions of the different educator ranks </a:t>
            </a:r>
            <a:r>
              <a:rPr lang="en-US" sz="2000" dirty="0">
                <a:solidFill>
                  <a:schemeClr val="dk1"/>
                </a:solidFill>
                <a:latin typeface="Calibri"/>
                <a:ea typeface="Calibri"/>
                <a:cs typeface="Calibri"/>
                <a:sym typeface="Calibri"/>
              </a:rPr>
              <a:t>appear to be roughly in line with the national average in 2021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dirty="0"/>
              <a:t>Implications for LE ratios and class sizes </a:t>
            </a:r>
            <a:endParaRPr dirty="0"/>
          </a:p>
        </p:txBody>
      </p:sp>
      <p:sp>
        <p:nvSpPr>
          <p:cNvPr id="520" name="Google Shape;520;p30"/>
          <p:cNvSpPr txBox="1">
            <a:spLocks noGrp="1"/>
          </p:cNvSpPr>
          <p:nvPr>
            <p:ph type="body" idx="1"/>
          </p:nvPr>
        </p:nvSpPr>
        <p:spPr>
          <a:xfrm>
            <a:off x="2438400" y="4589479"/>
            <a:ext cx="8909100" cy="111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dirty="0">
                <a:solidFill>
                  <a:srgbClr val="7A1A00"/>
                </a:solidFill>
                <a:latin typeface="Calibri"/>
                <a:ea typeface="Calibri"/>
                <a:cs typeface="Calibri"/>
                <a:sym typeface="Calibri"/>
              </a:rPr>
              <a:t>Main finding:</a:t>
            </a:r>
            <a:r>
              <a:rPr lang="en-US" sz="2000" dirty="0">
                <a:solidFill>
                  <a:srgbClr val="7A1A00"/>
                </a:solidFill>
                <a:latin typeface="Calibri"/>
                <a:ea typeface="Calibri"/>
                <a:cs typeface="Calibri"/>
                <a:sym typeface="Calibri"/>
              </a:rPr>
              <a:t> Between 2012 and 2021, the LE ratio increased from 28.3 to 29.6. A further deterioration of the LE ratio will drive up class sizes and the number of excessively large classes</a:t>
            </a:r>
            <a:endParaRPr sz="2000" dirty="0">
              <a:solidFill>
                <a:srgbClr val="7A1A00"/>
              </a:solidFill>
              <a:highlight>
                <a:srgbClr val="FFFF00"/>
              </a:highlight>
              <a:latin typeface="Calibri"/>
              <a:ea typeface="Calibri"/>
              <a:cs typeface="Calibri"/>
              <a:sym typeface="Calibri"/>
            </a:endParaRPr>
          </a:p>
          <a:p>
            <a:pPr marL="0" lvl="0" indent="0" algn="l" rtl="0">
              <a:lnSpc>
                <a:spcPct val="90000"/>
              </a:lnSpc>
              <a:spcBef>
                <a:spcPts val="0"/>
              </a:spcBef>
              <a:spcAft>
                <a:spcPts val="0"/>
              </a:spcAft>
              <a:buClr>
                <a:srgbClr val="888888"/>
              </a:buClr>
              <a:buSzPts val="2400"/>
              <a:buNone/>
            </a:pPr>
            <a:endParaRPr dirty="0"/>
          </a:p>
        </p:txBody>
      </p:sp>
      <p:sp>
        <p:nvSpPr>
          <p:cNvPr id="521" name="Google Shape;521;p3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32"/>
          <p:cNvSpPr/>
          <p:nvPr/>
        </p:nvSpPr>
        <p:spPr>
          <a:xfrm>
            <a:off x="9488400" y="0"/>
            <a:ext cx="27036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7" name="Google Shape;527;p32"/>
          <p:cNvSpPr txBox="1">
            <a:spLocks noGrp="1"/>
          </p:cNvSpPr>
          <p:nvPr>
            <p:ph type="title"/>
          </p:nvPr>
        </p:nvSpPr>
        <p:spPr>
          <a:xfrm>
            <a:off x="615850" y="36527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LE ratios between 2012 and 2021</a:t>
            </a:r>
            <a:endParaRPr/>
          </a:p>
        </p:txBody>
      </p:sp>
      <p:sp>
        <p:nvSpPr>
          <p:cNvPr id="528" name="Google Shape;528;p32"/>
          <p:cNvSpPr txBox="1"/>
          <p:nvPr/>
        </p:nvSpPr>
        <p:spPr>
          <a:xfrm>
            <a:off x="838194" y="1778533"/>
            <a:ext cx="8343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44546A"/>
                </a:solidFill>
                <a:latin typeface="Times New Roman"/>
                <a:ea typeface="Times New Roman"/>
                <a:cs typeface="Times New Roman"/>
                <a:sym typeface="Times New Roman"/>
              </a:rPr>
              <a:t>National and provincial learner-to-public-educator ratios in 2012 and 2021, grades 1 to 12 in public ordinary schools in South Africa</a:t>
            </a:r>
            <a:endParaRPr sz="1800" i="1">
              <a:solidFill>
                <a:srgbClr val="44546A"/>
              </a:solidFill>
              <a:latin typeface="Times New Roman"/>
              <a:ea typeface="Times New Roman"/>
              <a:cs typeface="Times New Roman"/>
              <a:sym typeface="Times New Roman"/>
            </a:endParaRPr>
          </a:p>
        </p:txBody>
      </p:sp>
      <p:pic>
        <p:nvPicPr>
          <p:cNvPr id="529" name="Google Shape;529;p32"/>
          <p:cNvPicPr preferRelativeResize="0"/>
          <p:nvPr/>
        </p:nvPicPr>
        <p:blipFill rotWithShape="1">
          <a:blip r:embed="rId3">
            <a:alphaModFix/>
          </a:blip>
          <a:srcRect t="7155"/>
          <a:stretch/>
        </p:blipFill>
        <p:spPr>
          <a:xfrm>
            <a:off x="749545" y="2483675"/>
            <a:ext cx="8343144" cy="3854452"/>
          </a:xfrm>
          <a:prstGeom prst="rect">
            <a:avLst/>
          </a:prstGeom>
          <a:noFill/>
          <a:ln>
            <a:noFill/>
          </a:ln>
        </p:spPr>
      </p:pic>
      <p:sp>
        <p:nvSpPr>
          <p:cNvPr id="530" name="Google Shape;530;p32"/>
          <p:cNvSpPr/>
          <p:nvPr/>
        </p:nvSpPr>
        <p:spPr>
          <a:xfrm>
            <a:off x="1514273" y="2512575"/>
            <a:ext cx="4433400" cy="304500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32"/>
          <p:cNvSpPr/>
          <p:nvPr/>
        </p:nvSpPr>
        <p:spPr>
          <a:xfrm>
            <a:off x="631701" y="6252573"/>
            <a:ext cx="7959000" cy="392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 Estimates from Gustafsson (2022). </a:t>
            </a:r>
            <a:endParaRPr/>
          </a:p>
        </p:txBody>
      </p:sp>
      <p:sp>
        <p:nvSpPr>
          <p:cNvPr id="532" name="Google Shape;532;p3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533" name="Google Shape;533;p32"/>
          <p:cNvSpPr/>
          <p:nvPr/>
        </p:nvSpPr>
        <p:spPr>
          <a:xfrm>
            <a:off x="6794099" y="2512575"/>
            <a:ext cx="1410600" cy="304500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534" name="Google Shape;534;p32"/>
          <p:cNvSpPr/>
          <p:nvPr/>
        </p:nvSpPr>
        <p:spPr>
          <a:xfrm>
            <a:off x="9650423" y="887249"/>
            <a:ext cx="2385000" cy="518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KZN: </a:t>
            </a:r>
            <a:endParaRPr sz="3200">
              <a:solidFill>
                <a:schemeClr val="lt1"/>
              </a:solidFill>
              <a:latin typeface="Calibri"/>
              <a:ea typeface="Calibri"/>
              <a:cs typeface="Calibri"/>
              <a:sym typeface="Calibri"/>
            </a:endParaRPr>
          </a:p>
          <a:p>
            <a:pPr marL="0" marR="0" lvl="0" indent="0" algn="ctr" rtl="0">
              <a:spcBef>
                <a:spcPts val="0"/>
              </a:spcBef>
              <a:spcAft>
                <a:spcPts val="0"/>
              </a:spcAft>
              <a:buNone/>
            </a:pPr>
            <a:r>
              <a:rPr lang="en-US" sz="3200">
                <a:solidFill>
                  <a:schemeClr val="lt1"/>
                </a:solidFill>
                <a:latin typeface="Calibri"/>
                <a:ea typeface="Calibri"/>
                <a:cs typeface="Calibri"/>
                <a:sym typeface="Calibri"/>
              </a:rPr>
              <a:t>LE ratio </a:t>
            </a:r>
            <a:r>
              <a:rPr lang="en-US" sz="3200" b="1">
                <a:solidFill>
                  <a:schemeClr val="lt1"/>
                </a:solidFill>
                <a:latin typeface="Calibri"/>
                <a:ea typeface="Calibri"/>
                <a:cs typeface="Calibri"/>
                <a:sym typeface="Calibri"/>
              </a:rPr>
              <a:t>rose </a:t>
            </a:r>
            <a:r>
              <a:rPr lang="en-US" sz="3200">
                <a:solidFill>
                  <a:schemeClr val="lt1"/>
                </a:solidFill>
                <a:latin typeface="Calibri"/>
                <a:ea typeface="Calibri"/>
                <a:cs typeface="Calibri"/>
                <a:sym typeface="Calibri"/>
              </a:rPr>
              <a:t>from 28.3 learners per educator to 29.6 learners per educator between 2012 and 2021</a:t>
            </a:r>
            <a:endParaRPr sz="2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255562ac931_0_85"/>
          <p:cNvSpPr txBox="1">
            <a:spLocks noGrp="1"/>
          </p:cNvSpPr>
          <p:nvPr>
            <p:ph type="title"/>
          </p:nvPr>
        </p:nvSpPr>
        <p:spPr>
          <a:xfrm>
            <a:off x="644390" y="486075"/>
            <a:ext cx="8568600" cy="1325700"/>
          </a:xfrm>
          <a:prstGeom prst="rect">
            <a:avLst/>
          </a:prstGeom>
          <a:solidFill>
            <a:schemeClr val="lt1"/>
          </a:solidFill>
        </p:spPr>
        <p:txBody>
          <a:bodyPr spcFirstLastPara="1" wrap="square" lIns="91425" tIns="45700" rIns="91425" bIns="45700" anchor="ctr" anchorCtr="0">
            <a:noAutofit/>
          </a:bodyPr>
          <a:lstStyle/>
          <a:p>
            <a:pPr marL="0" lvl="0" indent="0" algn="l" rtl="0">
              <a:spcBef>
                <a:spcPts val="0"/>
              </a:spcBef>
              <a:spcAft>
                <a:spcPts val="0"/>
              </a:spcAft>
              <a:buNone/>
            </a:pPr>
            <a:r>
              <a:rPr lang="en-US" dirty="0"/>
              <a:t>Grade 3 class sizes </a:t>
            </a:r>
            <a:endParaRPr dirty="0"/>
          </a:p>
          <a:p>
            <a:pPr marL="0" lvl="0" indent="0" algn="l" rtl="0">
              <a:spcBef>
                <a:spcPts val="0"/>
              </a:spcBef>
              <a:spcAft>
                <a:spcPts val="0"/>
              </a:spcAft>
              <a:buNone/>
            </a:pPr>
            <a:r>
              <a:rPr lang="en-US" sz="3800" dirty="0"/>
              <a:t>(2017/18 School Monitoring Survey)</a:t>
            </a:r>
            <a:r>
              <a:rPr lang="en-US" sz="4100" dirty="0"/>
              <a:t> </a:t>
            </a:r>
            <a:endParaRPr sz="4100" dirty="0"/>
          </a:p>
        </p:txBody>
      </p:sp>
      <p:pic>
        <p:nvPicPr>
          <p:cNvPr id="541" name="Google Shape;541;g255562ac931_0_85"/>
          <p:cNvPicPr preferRelativeResize="0"/>
          <p:nvPr/>
        </p:nvPicPr>
        <p:blipFill>
          <a:blip r:embed="rId3">
            <a:alphaModFix/>
          </a:blip>
          <a:stretch>
            <a:fillRect/>
          </a:stretch>
        </p:blipFill>
        <p:spPr>
          <a:xfrm>
            <a:off x="698425" y="1811775"/>
            <a:ext cx="8460531" cy="4862374"/>
          </a:xfrm>
          <a:prstGeom prst="rect">
            <a:avLst/>
          </a:prstGeom>
          <a:noFill/>
          <a:ln>
            <a:noFill/>
          </a:ln>
        </p:spPr>
      </p:pic>
      <p:sp>
        <p:nvSpPr>
          <p:cNvPr id="542" name="Google Shape;542;g255562ac931_0_85"/>
          <p:cNvSpPr/>
          <p:nvPr/>
        </p:nvSpPr>
        <p:spPr>
          <a:xfrm>
            <a:off x="9158950" y="0"/>
            <a:ext cx="3094200" cy="6858000"/>
          </a:xfrm>
          <a:prstGeom prst="rect">
            <a:avLst/>
          </a:prstGeom>
          <a:solidFill>
            <a:srgbClr val="550000"/>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endParaRPr>
          </a:p>
        </p:txBody>
      </p:sp>
      <p:sp>
        <p:nvSpPr>
          <p:cNvPr id="543" name="Google Shape;543;g255562ac931_0_85"/>
          <p:cNvSpPr txBox="1"/>
          <p:nvPr/>
        </p:nvSpPr>
        <p:spPr>
          <a:xfrm>
            <a:off x="9388900" y="183000"/>
            <a:ext cx="2803200" cy="651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lt1"/>
                </a:solidFill>
              </a:rPr>
              <a:t>Post provisioning </a:t>
            </a:r>
            <a:r>
              <a:rPr lang="en-US" sz="2000" i="1">
                <a:solidFill>
                  <a:schemeClr val="lt1"/>
                </a:solidFill>
              </a:rPr>
              <a:t>guidelines </a:t>
            </a:r>
            <a:r>
              <a:rPr lang="en-US" sz="2000">
                <a:solidFill>
                  <a:schemeClr val="lt1"/>
                </a:solidFill>
              </a:rPr>
              <a:t>- Class sizes should not exceed 35 in Grade 3. </a:t>
            </a:r>
            <a:endParaRPr sz="2000">
              <a:solidFill>
                <a:schemeClr val="lt1"/>
              </a:solidFill>
            </a:endParaRPr>
          </a:p>
          <a:p>
            <a:pPr marL="0" lvl="0" indent="0" algn="l" rtl="0">
              <a:spcBef>
                <a:spcPts val="0"/>
              </a:spcBef>
              <a:spcAft>
                <a:spcPts val="0"/>
              </a:spcAft>
              <a:buNone/>
            </a:pPr>
            <a:endParaRPr sz="2000">
              <a:solidFill>
                <a:schemeClr val="lt1"/>
              </a:solidFill>
            </a:endParaRPr>
          </a:p>
          <a:p>
            <a:pPr marL="0" lvl="0" indent="0" algn="l" rtl="0">
              <a:spcBef>
                <a:spcPts val="0"/>
              </a:spcBef>
              <a:spcAft>
                <a:spcPts val="0"/>
              </a:spcAft>
              <a:buNone/>
            </a:pPr>
            <a:r>
              <a:rPr lang="en-US" sz="1800">
                <a:solidFill>
                  <a:schemeClr val="lt1"/>
                </a:solidFill>
              </a:rPr>
              <a:t>% of learners in grade 3 classes &gt; 40: </a:t>
            </a:r>
            <a:endParaRPr sz="1800">
              <a:solidFill>
                <a:schemeClr val="lt1"/>
              </a:solidFill>
            </a:endParaRPr>
          </a:p>
          <a:p>
            <a:pPr marL="0" lvl="0" indent="0" algn="l" rtl="0">
              <a:spcBef>
                <a:spcPts val="0"/>
              </a:spcBef>
              <a:spcAft>
                <a:spcPts val="0"/>
              </a:spcAft>
              <a:buNone/>
            </a:pPr>
            <a:r>
              <a:rPr lang="en-US" sz="1600">
                <a:solidFill>
                  <a:schemeClr val="lt1"/>
                </a:solidFill>
              </a:rPr>
              <a:t>48% in SA, 50% in KZN </a:t>
            </a:r>
            <a:endParaRPr sz="1600">
              <a:solidFill>
                <a:schemeClr val="lt1"/>
              </a:solidFill>
            </a:endParaRPr>
          </a:p>
          <a:p>
            <a:pPr marL="0" lvl="0" indent="0" algn="l" rtl="0">
              <a:spcBef>
                <a:spcPts val="0"/>
              </a:spcBef>
              <a:spcAft>
                <a:spcPts val="0"/>
              </a:spcAft>
              <a:buNone/>
            </a:pPr>
            <a:endParaRPr sz="1600">
              <a:solidFill>
                <a:schemeClr val="lt1"/>
              </a:solidFill>
            </a:endParaRPr>
          </a:p>
          <a:p>
            <a:pPr marL="0" lvl="0" indent="0" algn="l" rtl="0">
              <a:spcBef>
                <a:spcPts val="0"/>
              </a:spcBef>
              <a:spcAft>
                <a:spcPts val="0"/>
              </a:spcAft>
              <a:buNone/>
            </a:pPr>
            <a:r>
              <a:rPr lang="en-US" sz="1800">
                <a:solidFill>
                  <a:schemeClr val="lt1"/>
                </a:solidFill>
              </a:rPr>
              <a:t>% of learners in grade 3 classes &gt; 50: </a:t>
            </a:r>
            <a:endParaRPr sz="1800">
              <a:solidFill>
                <a:schemeClr val="lt1"/>
              </a:solidFill>
            </a:endParaRPr>
          </a:p>
          <a:p>
            <a:pPr marL="0" lvl="0" indent="0" algn="l" rtl="0">
              <a:spcBef>
                <a:spcPts val="0"/>
              </a:spcBef>
              <a:spcAft>
                <a:spcPts val="0"/>
              </a:spcAft>
              <a:buNone/>
            </a:pPr>
            <a:r>
              <a:rPr lang="en-US" sz="1600">
                <a:solidFill>
                  <a:schemeClr val="lt1"/>
                </a:solidFill>
              </a:rPr>
              <a:t>17% in SA, 19% in KZN</a:t>
            </a:r>
            <a:endParaRPr sz="1800">
              <a:solidFill>
                <a:schemeClr val="lt1"/>
              </a:solidFill>
            </a:endParaRPr>
          </a:p>
          <a:p>
            <a:pPr marL="0" lvl="0" indent="0" algn="l" rtl="0">
              <a:spcBef>
                <a:spcPts val="0"/>
              </a:spcBef>
              <a:spcAft>
                <a:spcPts val="0"/>
              </a:spcAft>
              <a:buNone/>
            </a:pPr>
            <a:endParaRPr sz="9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9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US" sz="1800">
                <a:solidFill>
                  <a:schemeClr val="lt1"/>
                </a:solidFill>
              </a:rPr>
              <a:t>% of learners in grade 3 classes &gt; 60: </a:t>
            </a:r>
            <a:endParaRPr sz="1800">
              <a:solidFill>
                <a:schemeClr val="lt1"/>
              </a:solidFill>
            </a:endParaRPr>
          </a:p>
          <a:p>
            <a:pPr marL="0" lvl="0" indent="0" algn="l" rtl="0">
              <a:spcBef>
                <a:spcPts val="0"/>
              </a:spcBef>
              <a:spcAft>
                <a:spcPts val="0"/>
              </a:spcAft>
              <a:buNone/>
            </a:pPr>
            <a:r>
              <a:rPr lang="en-US" sz="1600">
                <a:solidFill>
                  <a:schemeClr val="lt1"/>
                </a:solidFill>
              </a:rPr>
              <a:t>6% in SA, 7% in KZN</a:t>
            </a:r>
            <a:endParaRPr sz="9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chemeClr val="lt1"/>
              </a:solidFill>
              <a:latin typeface="Times New Roman"/>
              <a:ea typeface="Times New Roman"/>
              <a:cs typeface="Times New Roman"/>
              <a:sym typeface="Times New Roman"/>
            </a:endParaRPr>
          </a:p>
          <a:p>
            <a:pPr marL="0" lvl="0" indent="0" algn="l" rtl="0">
              <a:spcBef>
                <a:spcPts val="0"/>
              </a:spcBef>
              <a:spcAft>
                <a:spcPts val="0"/>
              </a:spcAft>
              <a:buNone/>
            </a:pPr>
            <a:r>
              <a:rPr lang="en-US" sz="1100">
                <a:solidFill>
                  <a:schemeClr val="lt1"/>
                </a:solidFill>
                <a:latin typeface="Times New Roman"/>
                <a:ea typeface="Times New Roman"/>
                <a:cs typeface="Times New Roman"/>
                <a:sym typeface="Times New Roman"/>
              </a:rPr>
              <a:t>Note: Nationally, grade 3 enrolment numbers had been rising from about 2011 and peaked in 2017 before starting to decline slightly, stabilising at about 1,1 million in 2021 (Gustafsson 2022a, p10-11). Holding other things constant, grade 3 class sizes will be similar or slightly smaller in 2022 than what is seen in these 2017/18 SMS estimates.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3"/>
          <p:cNvSpPr txBox="1">
            <a:spLocks noGrp="1"/>
          </p:cNvSpPr>
          <p:nvPr>
            <p:ph type="title"/>
          </p:nvPr>
        </p:nvSpPr>
        <p:spPr>
          <a:xfrm>
            <a:off x="681625" y="365125"/>
            <a:ext cx="7341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Largest classes - School Monitoring Survey 2017/18</a:t>
            </a:r>
            <a:endParaRPr/>
          </a:p>
        </p:txBody>
      </p:sp>
      <p:sp>
        <p:nvSpPr>
          <p:cNvPr id="549" name="Google Shape;549;p33"/>
          <p:cNvSpPr txBox="1"/>
          <p:nvPr/>
        </p:nvSpPr>
        <p:spPr>
          <a:xfrm>
            <a:off x="681625" y="1690825"/>
            <a:ext cx="7425300" cy="87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a:solidFill>
                  <a:srgbClr val="44546A"/>
                </a:solidFill>
                <a:latin typeface="Calibri"/>
                <a:ea typeface="Calibri"/>
                <a:cs typeface="Calibri"/>
                <a:sym typeface="Calibri"/>
              </a:rPr>
              <a:t>Percentage of grade 6 learners in schools with an educator reporting that their </a:t>
            </a:r>
            <a:r>
              <a:rPr lang="en-US" sz="1700" b="1">
                <a:solidFill>
                  <a:srgbClr val="44546A"/>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largest</a:t>
            </a:r>
            <a:r>
              <a:rPr lang="en-US" sz="1700" b="1">
                <a:solidFill>
                  <a:srgbClr val="44546A"/>
                </a:solidFill>
                <a:latin typeface="Calibri"/>
                <a:ea typeface="Calibri"/>
                <a:cs typeface="Calibri"/>
                <a:sym typeface="Calibri"/>
              </a:rPr>
              <a:t> </a:t>
            </a:r>
            <a:r>
              <a:rPr lang="en-US" sz="1700">
                <a:solidFill>
                  <a:srgbClr val="44546A"/>
                </a:solidFill>
                <a:latin typeface="Calibri"/>
                <a:ea typeface="Calibri"/>
                <a:cs typeface="Calibri"/>
                <a:sym typeface="Calibri"/>
              </a:rPr>
              <a:t>class is in the following class size category, disaggregated by province (SMS 2017/18)</a:t>
            </a:r>
            <a:endParaRPr sz="1700">
              <a:solidFill>
                <a:srgbClr val="44546A"/>
              </a:solidFill>
              <a:latin typeface="Calibri"/>
              <a:ea typeface="Calibri"/>
              <a:cs typeface="Calibri"/>
              <a:sym typeface="Calibri"/>
            </a:endParaRPr>
          </a:p>
        </p:txBody>
      </p:sp>
      <p:sp>
        <p:nvSpPr>
          <p:cNvPr id="550" name="Google Shape;550;p33"/>
          <p:cNvSpPr/>
          <p:nvPr/>
        </p:nvSpPr>
        <p:spPr>
          <a:xfrm>
            <a:off x="438400" y="6375925"/>
            <a:ext cx="7149600" cy="383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 using School Monitoring Survey 2017/18 (953 schools, learner weighted). </a:t>
            </a:r>
            <a:endParaRPr/>
          </a:p>
        </p:txBody>
      </p:sp>
      <p:sp>
        <p:nvSpPr>
          <p:cNvPr id="551" name="Google Shape;551;p3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552" name="Google Shape;552;p33"/>
          <p:cNvSpPr/>
          <p:nvPr/>
        </p:nvSpPr>
        <p:spPr>
          <a:xfrm>
            <a:off x="8214975" y="0"/>
            <a:ext cx="39771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p33"/>
          <p:cNvSpPr/>
          <p:nvPr/>
        </p:nvSpPr>
        <p:spPr>
          <a:xfrm>
            <a:off x="8437875" y="469350"/>
            <a:ext cx="3531300" cy="5919300"/>
          </a:xfrm>
          <a:prstGeom prst="rect">
            <a:avLst/>
          </a:prstGeom>
          <a:noFill/>
          <a:ln>
            <a:noFill/>
          </a:ln>
        </p:spPr>
        <p:txBody>
          <a:bodyPr spcFirstLastPara="1" wrap="square" lIns="91425" tIns="45700" rIns="91425" bIns="45700" anchor="t" anchorCtr="0">
            <a:noAutofit/>
          </a:bodyPr>
          <a:lstStyle/>
          <a:p>
            <a:pPr marL="285750" marR="0" lvl="0" indent="-317500" algn="l" rtl="0">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In 2017/18, KZN was amongst the top four provinces with the highest  percentage of </a:t>
            </a:r>
            <a:r>
              <a:rPr lang="en-US" sz="2500" b="1">
                <a:solidFill>
                  <a:schemeClr val="lt1"/>
                </a:solidFill>
                <a:latin typeface="Calibri"/>
                <a:ea typeface="Calibri"/>
                <a:cs typeface="Calibri"/>
                <a:sym typeface="Calibri"/>
              </a:rPr>
              <a:t>large</a:t>
            </a:r>
            <a:r>
              <a:rPr lang="en-US" sz="2500">
                <a:solidFill>
                  <a:schemeClr val="lt1"/>
                </a:solidFill>
                <a:latin typeface="Calibri"/>
                <a:ea typeface="Calibri"/>
                <a:cs typeface="Calibri"/>
                <a:sym typeface="Calibri"/>
              </a:rPr>
              <a:t> classes with more than 70 learners</a:t>
            </a:r>
            <a:endParaRPr sz="25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endParaRPr sz="2500">
              <a:solidFill>
                <a:schemeClr val="lt1"/>
              </a:solidFill>
              <a:latin typeface="Calibri"/>
              <a:ea typeface="Calibri"/>
              <a:cs typeface="Calibri"/>
              <a:sym typeface="Calibri"/>
            </a:endParaRPr>
          </a:p>
          <a:p>
            <a:pPr marL="285750" marR="0" lvl="0" indent="-317500" algn="l" rtl="0">
              <a:spcBef>
                <a:spcPts val="0"/>
              </a:spcBef>
              <a:spcAft>
                <a:spcPts val="0"/>
              </a:spcAft>
              <a:buClr>
                <a:schemeClr val="lt1"/>
              </a:buClr>
              <a:buSzPts val="2500"/>
              <a:buFont typeface="Arial"/>
              <a:buChar char="•"/>
            </a:pPr>
            <a:r>
              <a:rPr lang="en-US" sz="2500">
                <a:solidFill>
                  <a:schemeClr val="lt1"/>
                </a:solidFill>
                <a:latin typeface="Calibri"/>
                <a:ea typeface="Calibri"/>
                <a:cs typeface="Calibri"/>
                <a:sym typeface="Calibri"/>
              </a:rPr>
              <a:t>A further deterioration of the LE ratio will drive up class size and the number of excessively large classes, negatively impacting quality and teacher motivation</a:t>
            </a:r>
            <a:endParaRPr sz="1900">
              <a:solidFill>
                <a:schemeClr val="lt1"/>
              </a:solidFill>
            </a:endParaRPr>
          </a:p>
        </p:txBody>
      </p:sp>
      <p:pic>
        <p:nvPicPr>
          <p:cNvPr id="554" name="Google Shape;554;p33"/>
          <p:cNvPicPr preferRelativeResize="0"/>
          <p:nvPr/>
        </p:nvPicPr>
        <p:blipFill rotWithShape="1">
          <a:blip r:embed="rId3">
            <a:alphaModFix/>
          </a:blip>
          <a:srcRect t="7984" b="9534"/>
          <a:stretch/>
        </p:blipFill>
        <p:spPr>
          <a:xfrm>
            <a:off x="359175" y="2529781"/>
            <a:ext cx="7425299" cy="378811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1"/>
          <p:cNvSpPr txBox="1">
            <a:spLocks noGrp="1"/>
          </p:cNvSpPr>
          <p:nvPr>
            <p:ph type="title"/>
          </p:nvPr>
        </p:nvSpPr>
        <p:spPr>
          <a:xfrm>
            <a:off x="422031" y="479337"/>
            <a:ext cx="7276800" cy="951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solidFill>
                  <a:schemeClr val="dk1"/>
                </a:solidFill>
              </a:rPr>
              <a:t>Projected increase in appointments</a:t>
            </a:r>
            <a:endParaRPr/>
          </a:p>
        </p:txBody>
      </p:sp>
      <p:sp>
        <p:nvSpPr>
          <p:cNvPr id="560" name="Google Shape;560;p31"/>
          <p:cNvSpPr/>
          <p:nvPr/>
        </p:nvSpPr>
        <p:spPr>
          <a:xfrm>
            <a:off x="940065" y="1674253"/>
            <a:ext cx="3061500" cy="1473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6"/>
                </a:solidFill>
                <a:latin typeface="Calibri"/>
                <a:ea typeface="Calibri"/>
                <a:cs typeface="Calibri"/>
                <a:sym typeface="Calibri"/>
              </a:rPr>
              <a:t>~1 500</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Additional educators will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need to be appointed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on average annually</a:t>
            </a:r>
            <a:endParaRPr/>
          </a:p>
        </p:txBody>
      </p:sp>
      <p:sp>
        <p:nvSpPr>
          <p:cNvPr id="561" name="Google Shape;561;p31"/>
          <p:cNvSpPr/>
          <p:nvPr/>
        </p:nvSpPr>
        <p:spPr>
          <a:xfrm>
            <a:off x="549984" y="5311677"/>
            <a:ext cx="3025790"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latin typeface="Calibri"/>
                <a:ea typeface="Calibri"/>
                <a:cs typeface="Calibri"/>
                <a:sym typeface="Calibri"/>
              </a:rPr>
              <a:t>Average </a:t>
            </a:r>
            <a:r>
              <a:rPr lang="en-US" sz="2000">
                <a:solidFill>
                  <a:srgbClr val="000000"/>
                </a:solidFill>
                <a:latin typeface="Calibri"/>
                <a:ea typeface="Calibri"/>
                <a:cs typeface="Calibri"/>
                <a:sym typeface="Calibri"/>
              </a:rPr>
              <a:t>number of annual joiners over the period 2012 - 2021</a:t>
            </a:r>
            <a:endParaRPr/>
          </a:p>
        </p:txBody>
      </p:sp>
      <p:sp>
        <p:nvSpPr>
          <p:cNvPr id="562" name="Google Shape;562;p31"/>
          <p:cNvSpPr/>
          <p:nvPr/>
        </p:nvSpPr>
        <p:spPr>
          <a:xfrm>
            <a:off x="4241002" y="5311677"/>
            <a:ext cx="3457738"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00000"/>
                </a:solidFill>
                <a:latin typeface="Calibri"/>
                <a:ea typeface="Calibri"/>
                <a:cs typeface="Calibri"/>
                <a:sym typeface="Calibri"/>
              </a:rPr>
              <a:t>Projected </a:t>
            </a:r>
            <a:r>
              <a:rPr lang="en-US" sz="2000">
                <a:latin typeface="Calibri"/>
                <a:ea typeface="Calibri"/>
                <a:cs typeface="Calibri"/>
                <a:sym typeface="Calibri"/>
              </a:rPr>
              <a:t>average </a:t>
            </a:r>
            <a:r>
              <a:rPr lang="en-US" sz="2000">
                <a:solidFill>
                  <a:srgbClr val="000000"/>
                </a:solidFill>
                <a:latin typeface="Calibri"/>
                <a:ea typeface="Calibri"/>
                <a:cs typeface="Calibri"/>
                <a:sym typeface="Calibri"/>
              </a:rPr>
              <a:t>number of annual joiners needed from 2028 – 2030* </a:t>
            </a:r>
            <a:endParaRPr/>
          </a:p>
        </p:txBody>
      </p:sp>
      <p:sp>
        <p:nvSpPr>
          <p:cNvPr id="563" name="Google Shape;563;p31"/>
          <p:cNvSpPr/>
          <p:nvPr/>
        </p:nvSpPr>
        <p:spPr>
          <a:xfrm>
            <a:off x="8225450" y="200750"/>
            <a:ext cx="3862200" cy="53634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100"/>
              <a:buFont typeface="Calibri"/>
              <a:buChar char="•"/>
            </a:pPr>
            <a:r>
              <a:rPr lang="en-US" sz="2400">
                <a:solidFill>
                  <a:schemeClr val="lt1"/>
                </a:solidFill>
                <a:latin typeface="Calibri"/>
                <a:ea typeface="Calibri"/>
                <a:cs typeface="Calibri"/>
                <a:sym typeface="Calibri"/>
              </a:rPr>
              <a:t>L</a:t>
            </a:r>
            <a:r>
              <a:rPr lang="en-US" sz="2500">
                <a:solidFill>
                  <a:schemeClr val="lt1"/>
                </a:solidFill>
                <a:latin typeface="Calibri"/>
                <a:ea typeface="Calibri"/>
                <a:cs typeface="Calibri"/>
                <a:sym typeface="Calibri"/>
              </a:rPr>
              <a:t>arge increase in expected annual appointments from  ~2028 – 2030, mostly due to age-related retirement. </a:t>
            </a:r>
            <a:endParaRPr sz="2500">
              <a:solidFill>
                <a:schemeClr val="lt1"/>
              </a:solidFill>
              <a:latin typeface="Calibri"/>
              <a:ea typeface="Calibri"/>
              <a:cs typeface="Calibri"/>
              <a:sym typeface="Calibri"/>
            </a:endParaRPr>
          </a:p>
          <a:p>
            <a:pPr marL="457200" marR="0" lvl="0" indent="0" algn="l" rtl="0">
              <a:spcBef>
                <a:spcPts val="0"/>
              </a:spcBef>
              <a:spcAft>
                <a:spcPts val="0"/>
              </a:spcAft>
              <a:buNone/>
            </a:pPr>
            <a:endParaRPr sz="2500">
              <a:solidFill>
                <a:schemeClr val="lt1"/>
              </a:solidFill>
              <a:latin typeface="Calibri"/>
              <a:ea typeface="Calibri"/>
              <a:cs typeface="Calibri"/>
              <a:sym typeface="Calibri"/>
            </a:endParaRPr>
          </a:p>
          <a:p>
            <a:pPr marL="285750" marR="0" lvl="0" indent="-304800" algn="l" rtl="0">
              <a:spcBef>
                <a:spcPts val="0"/>
              </a:spcBef>
              <a:spcAft>
                <a:spcPts val="0"/>
              </a:spcAft>
              <a:buClr>
                <a:schemeClr val="lt1"/>
              </a:buClr>
              <a:buSzPts val="2400"/>
              <a:buFont typeface="Calibri"/>
              <a:buChar char="•"/>
            </a:pPr>
            <a:r>
              <a:rPr lang="en-US" sz="2500">
                <a:solidFill>
                  <a:schemeClr val="lt1"/>
                </a:solidFill>
                <a:latin typeface="Calibri"/>
                <a:ea typeface="Calibri"/>
                <a:cs typeface="Calibri"/>
                <a:sym typeface="Calibri"/>
              </a:rPr>
              <a:t>H</a:t>
            </a:r>
            <a:r>
              <a:rPr lang="en-US" sz="250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igher proportions of very young teachers (≤30 years of age)</a:t>
            </a:r>
            <a:endParaRPr sz="1800">
              <a:latin typeface="Calibri"/>
              <a:ea typeface="Calibri"/>
              <a:cs typeface="Calibri"/>
              <a:sym typeface="Calibri"/>
            </a:endParaRPr>
          </a:p>
          <a:p>
            <a:pPr marL="285750" marR="0" lvl="0" indent="-152400" algn="l" rtl="0">
              <a:spcBef>
                <a:spcPts val="0"/>
              </a:spcBef>
              <a:spcAft>
                <a:spcPts val="0"/>
              </a:spcAft>
              <a:buClr>
                <a:schemeClr val="dk1"/>
              </a:buClr>
              <a:buSzPts val="2100"/>
              <a:buFont typeface="Arial"/>
              <a:buNone/>
            </a:pPr>
            <a:endParaRPr sz="2500">
              <a:solidFill>
                <a:schemeClr val="lt1"/>
              </a:solidFill>
              <a:latin typeface="Calibri"/>
              <a:ea typeface="Calibri"/>
              <a:cs typeface="Calibri"/>
              <a:sym typeface="Calibri"/>
            </a:endParaRPr>
          </a:p>
          <a:p>
            <a:pPr marL="285750" marR="0" lvl="0" indent="-311150" algn="l" rtl="0">
              <a:spcBef>
                <a:spcPts val="0"/>
              </a:spcBef>
              <a:spcAft>
                <a:spcPts val="0"/>
              </a:spcAft>
              <a:buClr>
                <a:schemeClr val="lt1"/>
              </a:buClr>
              <a:buSzPts val="2500"/>
              <a:buFont typeface="Calibri"/>
              <a:buChar char="•"/>
            </a:pPr>
            <a:r>
              <a:rPr lang="en-US" sz="2500">
                <a:solidFill>
                  <a:schemeClr val="lt1"/>
                </a:solidFill>
                <a:latin typeface="Calibri"/>
                <a:ea typeface="Calibri"/>
                <a:cs typeface="Calibri"/>
                <a:sym typeface="Calibri"/>
              </a:rPr>
              <a:t>Must strengthen sourcing &amp; appointment processes</a:t>
            </a:r>
            <a:endParaRPr sz="2500">
              <a:solidFill>
                <a:schemeClr val="lt1"/>
              </a:solidFill>
              <a:latin typeface="Calibri"/>
              <a:ea typeface="Calibri"/>
              <a:cs typeface="Calibri"/>
              <a:sym typeface="Calibri"/>
            </a:endParaRPr>
          </a:p>
          <a:p>
            <a:pPr marL="457200" marR="0" lvl="0" indent="0" algn="l" rtl="0">
              <a:spcBef>
                <a:spcPts val="0"/>
              </a:spcBef>
              <a:spcAft>
                <a:spcPts val="0"/>
              </a:spcAft>
              <a:buNone/>
            </a:pPr>
            <a:endParaRPr sz="2500">
              <a:solidFill>
                <a:schemeClr val="lt1"/>
              </a:solidFill>
              <a:latin typeface="Calibri"/>
              <a:ea typeface="Calibri"/>
              <a:cs typeface="Calibri"/>
              <a:sym typeface="Calibri"/>
            </a:endParaRPr>
          </a:p>
          <a:p>
            <a:pPr marL="285750" marR="0" lvl="0" indent="-311150" algn="l" rtl="0">
              <a:spcBef>
                <a:spcPts val="0"/>
              </a:spcBef>
              <a:spcAft>
                <a:spcPts val="0"/>
              </a:spcAft>
              <a:buClr>
                <a:schemeClr val="lt1"/>
              </a:buClr>
              <a:buSzPts val="2500"/>
              <a:buFont typeface="Calibri"/>
              <a:buChar char="•"/>
            </a:pPr>
            <a:r>
              <a:rPr lang="en-US" sz="2500">
                <a:solidFill>
                  <a:schemeClr val="lt1"/>
                </a:solidFill>
                <a:latin typeface="Calibri"/>
                <a:ea typeface="Calibri"/>
                <a:cs typeface="Calibri"/>
                <a:sym typeface="Calibri"/>
              </a:rPr>
              <a:t>If do not keep up with appointments, LE ratios will rise </a:t>
            </a:r>
            <a:endParaRPr sz="2500">
              <a:solidFill>
                <a:schemeClr val="lt1"/>
              </a:solidFill>
              <a:latin typeface="Calibri"/>
              <a:ea typeface="Calibri"/>
              <a:cs typeface="Calibri"/>
              <a:sym typeface="Calibri"/>
            </a:endParaRPr>
          </a:p>
          <a:p>
            <a:pPr marL="285750" marR="0" lvl="0" indent="-152400" algn="l" rtl="0">
              <a:spcBef>
                <a:spcPts val="0"/>
              </a:spcBef>
              <a:spcAft>
                <a:spcPts val="0"/>
              </a:spcAft>
              <a:buClr>
                <a:schemeClr val="dk1"/>
              </a:buClr>
              <a:buSzPts val="2100"/>
              <a:buFont typeface="Arial"/>
              <a:buNone/>
            </a:pPr>
            <a:endParaRPr sz="2200">
              <a:solidFill>
                <a:schemeClr val="lt1"/>
              </a:solidFill>
              <a:latin typeface="Calibri"/>
              <a:ea typeface="Calibri"/>
              <a:cs typeface="Calibri"/>
              <a:sym typeface="Calibri"/>
            </a:endParaRPr>
          </a:p>
        </p:txBody>
      </p:sp>
      <p:grpSp>
        <p:nvGrpSpPr>
          <p:cNvPr id="564" name="Google Shape;564;p31"/>
          <p:cNvGrpSpPr/>
          <p:nvPr/>
        </p:nvGrpSpPr>
        <p:grpSpPr>
          <a:xfrm>
            <a:off x="1022170" y="2897414"/>
            <a:ext cx="5918018" cy="2332257"/>
            <a:chOff x="1022170" y="2724150"/>
            <a:chExt cx="5918018" cy="2696474"/>
          </a:xfrm>
        </p:grpSpPr>
        <p:sp>
          <p:nvSpPr>
            <p:cNvPr id="565" name="Google Shape;565;p31"/>
            <p:cNvSpPr/>
            <p:nvPr/>
          </p:nvSpPr>
          <p:spPr>
            <a:xfrm>
              <a:off x="1022170" y="3634162"/>
              <a:ext cx="1940633" cy="1786462"/>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5 221</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66" name="Google Shape;566;p31"/>
            <p:cNvSpPr/>
            <p:nvPr/>
          </p:nvSpPr>
          <p:spPr>
            <a:xfrm>
              <a:off x="4999555" y="2724150"/>
              <a:ext cx="1940633" cy="2679693"/>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~6 700</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67" name="Google Shape;567;p31"/>
            <p:cNvSpPr/>
            <p:nvPr/>
          </p:nvSpPr>
          <p:spPr>
            <a:xfrm rot="-1555997">
              <a:off x="3355619" y="3117933"/>
              <a:ext cx="1096744" cy="273396"/>
            </a:xfrm>
            <a:prstGeom prst="rightArrow">
              <a:avLst>
                <a:gd name="adj1" fmla="val 35640"/>
                <a:gd name="adj2" fmla="val 50000"/>
              </a:avLst>
            </a:prstGeom>
            <a:solidFill>
              <a:srgbClr val="59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568" name="Google Shape;568;p31"/>
          <p:cNvCxnSpPr/>
          <p:nvPr/>
        </p:nvCxnSpPr>
        <p:spPr>
          <a:xfrm rot="10800000" flipH="1">
            <a:off x="1022170" y="5242255"/>
            <a:ext cx="5918018" cy="21162"/>
          </a:xfrm>
          <a:prstGeom prst="straightConnector1">
            <a:avLst/>
          </a:prstGeom>
          <a:noFill/>
          <a:ln w="9525" cap="flat" cmpd="sng">
            <a:solidFill>
              <a:schemeClr val="dk1"/>
            </a:solidFill>
            <a:prstDash val="solid"/>
            <a:miter lim="800000"/>
            <a:headEnd type="none" w="sm" len="sm"/>
            <a:tailEnd type="none" w="sm" len="sm"/>
          </a:ln>
        </p:spPr>
      </p:cxnSp>
      <p:sp>
        <p:nvSpPr>
          <p:cNvPr id="569" name="Google Shape;569;p3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570" name="Google Shape;570;p31"/>
          <p:cNvSpPr/>
          <p:nvPr/>
        </p:nvSpPr>
        <p:spPr>
          <a:xfrm>
            <a:off x="122755" y="6503862"/>
            <a:ext cx="7575985" cy="25116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*Assumes that total educator numbers stays constant between 2022 - 2030</a:t>
            </a:r>
            <a:endParaRPr/>
          </a:p>
        </p:txBody>
      </p:sp>
    </p:spTree>
    <p:extLst>
      <p:ext uri="{BB962C8B-B14F-4D97-AF65-F5344CB8AC3E}">
        <p14:creationId xmlns:p14="http://schemas.microsoft.com/office/powerpoint/2010/main" val="2470615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6"/>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Expected financial implications to 2030</a:t>
            </a:r>
            <a:endParaRPr/>
          </a:p>
        </p:txBody>
      </p:sp>
      <p:sp>
        <p:nvSpPr>
          <p:cNvPr id="581" name="Google Shape;581;p36"/>
          <p:cNvSpPr txBox="1">
            <a:spLocks noGrp="1"/>
          </p:cNvSpPr>
          <p:nvPr>
            <p:ph type="body" idx="1"/>
          </p:nvPr>
        </p:nvSpPr>
        <p:spPr>
          <a:xfrm>
            <a:off x="2438400" y="4589480"/>
            <a:ext cx="8909100" cy="121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100" b="1" dirty="0">
                <a:solidFill>
                  <a:srgbClr val="7A1A00"/>
                </a:solidFill>
                <a:latin typeface="Calibri"/>
                <a:ea typeface="Calibri"/>
                <a:cs typeface="Calibri"/>
                <a:sym typeface="Calibri"/>
              </a:rPr>
              <a:t>Projected educator cost trends: </a:t>
            </a:r>
            <a:r>
              <a:rPr lang="en-US" sz="2100" dirty="0">
                <a:solidFill>
                  <a:srgbClr val="7A1A00"/>
                </a:solidFill>
                <a:latin typeface="Calibri"/>
                <a:ea typeface="Calibri"/>
                <a:cs typeface="Calibri"/>
                <a:sym typeface="Calibri"/>
              </a:rPr>
              <a:t>The unit cost of KZN’s educators is expected to remain constant (the unit cost of teachers is expected to increase by +1% and decline for senior educators by -3%).</a:t>
            </a:r>
            <a:endParaRPr sz="2500" dirty="0"/>
          </a:p>
        </p:txBody>
      </p:sp>
      <p:sp>
        <p:nvSpPr>
          <p:cNvPr id="582" name="Google Shape;582;p3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Unit cost drivers</a:t>
            </a:r>
            <a:endParaRPr/>
          </a:p>
        </p:txBody>
      </p:sp>
      <p:pic>
        <p:nvPicPr>
          <p:cNvPr id="588" name="Google Shape;588;p37"/>
          <p:cNvPicPr preferRelativeResize="0"/>
          <p:nvPr/>
        </p:nvPicPr>
        <p:blipFill rotWithShape="1">
          <a:blip r:embed="rId3">
            <a:alphaModFix/>
          </a:blip>
          <a:srcRect/>
          <a:stretch/>
        </p:blipFill>
        <p:spPr>
          <a:xfrm>
            <a:off x="1684020" y="1848518"/>
            <a:ext cx="8823960" cy="4644357"/>
          </a:xfrm>
          <a:prstGeom prst="rect">
            <a:avLst/>
          </a:prstGeom>
          <a:noFill/>
          <a:ln>
            <a:noFill/>
          </a:ln>
        </p:spPr>
      </p:pic>
      <p:sp>
        <p:nvSpPr>
          <p:cNvPr id="589" name="Google Shape;589;p3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55562ac931_0_30"/>
          <p:cNvSpPr txBox="1">
            <a:spLocks noGrp="1"/>
          </p:cNvSpPr>
          <p:nvPr>
            <p:ph type="title"/>
          </p:nvPr>
        </p:nvSpPr>
        <p:spPr>
          <a:xfrm>
            <a:off x="698475" y="365125"/>
            <a:ext cx="106554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Introduction (3) </a:t>
            </a:r>
            <a:endParaRPr dirty="0"/>
          </a:p>
        </p:txBody>
      </p:sp>
      <p:sp>
        <p:nvSpPr>
          <p:cNvPr id="166" name="Google Shape;166;g255562ac931_0_30"/>
          <p:cNvSpPr txBox="1"/>
          <p:nvPr/>
        </p:nvSpPr>
        <p:spPr>
          <a:xfrm>
            <a:off x="918525" y="1638625"/>
            <a:ext cx="10772400" cy="4893617"/>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3400" b="1" dirty="0">
                <a:latin typeface="Calibri"/>
                <a:ea typeface="Calibri"/>
                <a:cs typeface="Calibri"/>
                <a:sym typeface="Calibri"/>
              </a:rPr>
              <a:t>Implications of retirement wave: </a:t>
            </a:r>
          </a:p>
          <a:p>
            <a:pPr marL="457200" lvl="0" indent="-400050" algn="l" rtl="0">
              <a:spcBef>
                <a:spcPts val="0"/>
              </a:spcBef>
              <a:spcAft>
                <a:spcPts val="0"/>
              </a:spcAft>
              <a:buSzPts val="2700"/>
              <a:buFont typeface="Calibri"/>
              <a:buChar char="●"/>
            </a:pPr>
            <a:r>
              <a:rPr lang="en-US" sz="3400" b="1" dirty="0">
                <a:solidFill>
                  <a:schemeClr val="accent6">
                    <a:lumMod val="50000"/>
                  </a:schemeClr>
                </a:solidFill>
                <a:latin typeface="Calibri"/>
                <a:ea typeface="Calibri"/>
                <a:cs typeface="Calibri"/>
                <a:sym typeface="Calibri"/>
              </a:rPr>
              <a:t>Many more appointments: </a:t>
            </a:r>
            <a:r>
              <a:rPr lang="en-US" sz="3400" dirty="0">
                <a:latin typeface="Calibri"/>
                <a:ea typeface="Calibri"/>
                <a:cs typeface="Calibri"/>
                <a:sym typeface="Calibri"/>
              </a:rPr>
              <a:t>The retirement wave will open up both teaching &amp; school management &amp; leadership positions &amp; other office-based education specialists. </a:t>
            </a:r>
          </a:p>
          <a:p>
            <a:pPr marL="457200" lvl="0" indent="-400050" algn="l" rtl="0">
              <a:spcBef>
                <a:spcPts val="0"/>
              </a:spcBef>
              <a:spcAft>
                <a:spcPts val="0"/>
              </a:spcAft>
              <a:buSzPts val="2700"/>
              <a:buFont typeface="Calibri"/>
              <a:buChar char="●"/>
            </a:pPr>
            <a:endParaRPr lang="en-US" sz="3400" dirty="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3400" b="1" dirty="0">
                <a:solidFill>
                  <a:schemeClr val="accent6">
                    <a:lumMod val="50000"/>
                  </a:schemeClr>
                </a:solidFill>
                <a:latin typeface="Calibri"/>
                <a:ea typeface="Calibri"/>
                <a:cs typeface="Calibri"/>
                <a:sym typeface="Calibri"/>
              </a:rPr>
              <a:t>Total compensation of educators:</a:t>
            </a:r>
            <a:r>
              <a:rPr lang="en-US" sz="3400" dirty="0">
                <a:solidFill>
                  <a:schemeClr val="accent6">
                    <a:lumMod val="50000"/>
                  </a:schemeClr>
                </a:solidFill>
                <a:latin typeface="Calibri"/>
                <a:ea typeface="Calibri"/>
                <a:cs typeface="Calibri"/>
                <a:sym typeface="Calibri"/>
              </a:rPr>
              <a:t> </a:t>
            </a:r>
            <a:r>
              <a:rPr lang="en-US" sz="3400" dirty="0">
                <a:latin typeface="Calibri"/>
                <a:ea typeface="Calibri"/>
                <a:cs typeface="Calibri"/>
                <a:sym typeface="Calibri"/>
              </a:rPr>
              <a:t>Since older teachers earn more, when retiring they are replaced with younger (less costly) teachers. </a:t>
            </a:r>
          </a:p>
        </p:txBody>
      </p:sp>
    </p:spTree>
    <p:extLst>
      <p:ext uri="{BB962C8B-B14F-4D97-AF65-F5344CB8AC3E}">
        <p14:creationId xmlns:p14="http://schemas.microsoft.com/office/powerpoint/2010/main" val="400506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8"/>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mbria"/>
              <a:buNone/>
            </a:pPr>
            <a:r>
              <a:rPr lang="en-US" sz="5400" dirty="0"/>
              <a:t>Real and nominal costs</a:t>
            </a:r>
            <a:endParaRPr dirty="0"/>
          </a:p>
        </p:txBody>
      </p:sp>
      <p:sp>
        <p:nvSpPr>
          <p:cNvPr id="595" name="Google Shape;595;p38"/>
          <p:cNvSpPr/>
          <p:nvPr/>
        </p:nvSpPr>
        <p:spPr>
          <a:xfrm>
            <a:off x="548640" y="2316480"/>
            <a:ext cx="7025640" cy="37490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dirty="0">
                <a:solidFill>
                  <a:schemeClr val="lt1"/>
                </a:solidFill>
                <a:latin typeface="Calibri"/>
                <a:ea typeface="Calibri"/>
                <a:cs typeface="Calibri"/>
                <a:sym typeface="Calibri"/>
              </a:rPr>
              <a:t>A real increase in wages takes place when wages increase </a:t>
            </a:r>
            <a:r>
              <a:rPr lang="en-US" sz="4400" b="1" dirty="0">
                <a:solidFill>
                  <a:schemeClr val="lt1"/>
                </a:solidFill>
                <a:latin typeface="Calibri"/>
                <a:ea typeface="Calibri"/>
                <a:cs typeface="Calibri"/>
                <a:sym typeface="Calibri"/>
              </a:rPr>
              <a:t>above</a:t>
            </a:r>
            <a:r>
              <a:rPr lang="en-US" sz="4000" i="1" dirty="0">
                <a:solidFill>
                  <a:schemeClr val="lt1"/>
                </a:solidFill>
                <a:latin typeface="Calibri"/>
                <a:ea typeface="Calibri"/>
                <a:cs typeface="Calibri"/>
                <a:sym typeface="Calibri"/>
              </a:rPr>
              <a:t> the rate of inflation</a:t>
            </a:r>
            <a:endParaRPr dirty="0"/>
          </a:p>
          <a:p>
            <a:pPr marL="0" marR="0" lvl="0" indent="0" algn="ctr" rtl="0">
              <a:spcBef>
                <a:spcPts val="0"/>
              </a:spcBef>
              <a:spcAft>
                <a:spcPts val="0"/>
              </a:spcAft>
              <a:buNone/>
            </a:pPr>
            <a:endParaRPr sz="4000" i="1"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i="1" dirty="0">
                <a:solidFill>
                  <a:schemeClr val="lt1"/>
                </a:solidFill>
                <a:latin typeface="Calibri"/>
                <a:ea typeface="Calibri"/>
                <a:cs typeface="Calibri"/>
                <a:sym typeface="Calibri"/>
              </a:rPr>
              <a:t>Changes to real wages are an indicator of </a:t>
            </a:r>
            <a:r>
              <a:rPr lang="en-US" sz="4400" b="1" dirty="0">
                <a:solidFill>
                  <a:schemeClr val="lt1"/>
                </a:solidFill>
                <a:latin typeface="Calibri"/>
                <a:ea typeface="Calibri"/>
                <a:cs typeface="Calibri"/>
                <a:sym typeface="Calibri"/>
              </a:rPr>
              <a:t>purchasing power</a:t>
            </a:r>
            <a:endParaRPr sz="4000" b="1" dirty="0">
              <a:solidFill>
                <a:schemeClr val="lt1"/>
              </a:solidFill>
              <a:latin typeface="Calibri"/>
              <a:ea typeface="Calibri"/>
              <a:cs typeface="Calibri"/>
              <a:sym typeface="Calibri"/>
            </a:endParaRPr>
          </a:p>
        </p:txBody>
      </p:sp>
      <p:sp>
        <p:nvSpPr>
          <p:cNvPr id="596" name="Google Shape;596;p38"/>
          <p:cNvSpPr/>
          <p:nvPr/>
        </p:nvSpPr>
        <p:spPr>
          <a:xfrm>
            <a:off x="8793480" y="579126"/>
            <a:ext cx="3215640" cy="5958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Examples:</a:t>
            </a:r>
            <a:endParaRPr>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600">
                <a:solidFill>
                  <a:schemeClr val="dk1"/>
                </a:solidFill>
                <a:latin typeface="Calibri"/>
                <a:ea typeface="Calibri"/>
                <a:cs typeface="Calibri"/>
                <a:sym typeface="Calibri"/>
              </a:rPr>
              <a:t>In 2022 CPI was </a:t>
            </a:r>
            <a:r>
              <a:rPr lang="en-US" sz="2600" b="1">
                <a:solidFill>
                  <a:schemeClr val="dk1"/>
                </a:solidFill>
                <a:latin typeface="Calibri"/>
                <a:ea typeface="Calibri"/>
                <a:cs typeface="Calibri"/>
                <a:sym typeface="Calibri"/>
              </a:rPr>
              <a:t>7.2%</a:t>
            </a:r>
            <a:endParaRPr>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7.2%</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0%</a:t>
            </a:r>
            <a:endParaRPr>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9%</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1.8%</a:t>
            </a:r>
            <a:endParaRPr>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5%,</a:t>
            </a:r>
            <a:r>
              <a:rPr lang="en-US" sz="2300">
                <a:solidFill>
                  <a:schemeClr val="dk1"/>
                </a:solidFill>
                <a:latin typeface="Calibri"/>
                <a:ea typeface="Calibri"/>
                <a:cs typeface="Calibri"/>
                <a:sym typeface="Calibri"/>
              </a:rPr>
              <a:t> then real wages </a:t>
            </a:r>
            <a:r>
              <a:rPr lang="en-US" sz="2300" b="1" u="sng">
                <a:solidFill>
                  <a:schemeClr val="dk1"/>
                </a:solidFill>
                <a:latin typeface="Calibri"/>
                <a:ea typeface="Calibri"/>
                <a:cs typeface="Calibri"/>
                <a:sym typeface="Calibri"/>
              </a:rPr>
              <a:t>decrease</a:t>
            </a:r>
            <a:r>
              <a:rPr lang="en-US" sz="2300">
                <a:solidFill>
                  <a:schemeClr val="dk1"/>
                </a:solidFill>
                <a:latin typeface="Calibri"/>
                <a:ea typeface="Calibri"/>
                <a:cs typeface="Calibri"/>
                <a:sym typeface="Calibri"/>
              </a:rPr>
              <a:t> by 2.2%</a:t>
            </a:r>
            <a:endParaRPr>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571500" marR="0" lvl="0" indent="-3937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597" name="Google Shape;597;p3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9F6B-9A9D-EADD-AF01-C06AABB26E94}"/>
              </a:ext>
            </a:extLst>
          </p:cNvPr>
          <p:cNvSpPr>
            <a:spLocks noGrp="1"/>
          </p:cNvSpPr>
          <p:nvPr>
            <p:ph type="title"/>
          </p:nvPr>
        </p:nvSpPr>
        <p:spPr/>
        <p:txBody>
          <a:bodyPr/>
          <a:lstStyle/>
          <a:p>
            <a:r>
              <a:rPr lang="en-US" dirty="0"/>
              <a:t>Assumptions for KZN unit cost projections </a:t>
            </a:r>
            <a:endParaRPr lang="en-ZA" dirty="0"/>
          </a:p>
        </p:txBody>
      </p:sp>
      <p:sp>
        <p:nvSpPr>
          <p:cNvPr id="4" name="TextBox 3">
            <a:extLst>
              <a:ext uri="{FF2B5EF4-FFF2-40B4-BE49-F238E27FC236}">
                <a16:creationId xmlns:a16="http://schemas.microsoft.com/office/drawing/2014/main" id="{CF6B2B19-AE7F-4B7F-2722-5D44243F0070}"/>
              </a:ext>
            </a:extLst>
          </p:cNvPr>
          <p:cNvSpPr txBox="1"/>
          <p:nvPr/>
        </p:nvSpPr>
        <p:spPr>
          <a:xfrm>
            <a:off x="838200" y="1812758"/>
            <a:ext cx="11016916" cy="4832092"/>
          </a:xfrm>
          <a:prstGeom prst="rect">
            <a:avLst/>
          </a:prstGeom>
          <a:noFill/>
        </p:spPr>
        <p:txBody>
          <a:bodyPr wrap="square">
            <a:spAutoFit/>
          </a:bodyPr>
          <a:lstStyle/>
          <a:p>
            <a:r>
              <a:rPr lang="en-US" sz="2800" b="0" i="0" u="none" strike="noStrike" baseline="0" dirty="0">
                <a:solidFill>
                  <a:schemeClr val="tx1"/>
                </a:solidFill>
                <a:latin typeface="Calibri" panose="020F0502020204030204" pitchFamily="34" charset="0"/>
                <a:cs typeface="Calibri" panose="020F0502020204030204" pitchFamily="34" charset="0"/>
              </a:rPr>
              <a:t>All of the estimations of unit costs use real 2021 rands. </a:t>
            </a:r>
          </a:p>
          <a:p>
            <a:r>
              <a:rPr lang="en-US" sz="2800" b="0" i="0" u="none" strike="noStrike" baseline="0" dirty="0">
                <a:solidFill>
                  <a:schemeClr val="tx1"/>
                </a:solidFill>
                <a:latin typeface="Calibri" panose="020F0502020204030204" pitchFamily="34" charset="0"/>
                <a:cs typeface="Calibri" panose="020F0502020204030204" pitchFamily="34" charset="0"/>
              </a:rPr>
              <a:t>Two important assumptions: </a:t>
            </a:r>
          </a:p>
          <a:p>
            <a:pPr marL="457200" indent="-457200">
              <a:buFontTx/>
              <a:buChar char="-"/>
            </a:pPr>
            <a:r>
              <a:rPr lang="en-US" sz="2800" b="0" i="0" u="none" strike="noStrike" baseline="0" dirty="0">
                <a:solidFill>
                  <a:schemeClr val="tx1"/>
                </a:solidFill>
                <a:latin typeface="Calibri" panose="020F0502020204030204" pitchFamily="34" charset="0"/>
                <a:cs typeface="Calibri" panose="020F0502020204030204" pitchFamily="34" charset="0"/>
              </a:rPr>
              <a:t>cost-of-living increases would be equal to, but not exceed consumer price inflation for the years 2022 – 2030</a:t>
            </a:r>
          </a:p>
          <a:p>
            <a:pPr marL="457200" indent="-457200">
              <a:buFontTx/>
              <a:buChar char="-"/>
            </a:pPr>
            <a:r>
              <a:rPr lang="en-US" sz="2800" dirty="0">
                <a:solidFill>
                  <a:schemeClr val="tx1"/>
                </a:solidFill>
                <a:latin typeface="Calibri" panose="020F0502020204030204" pitchFamily="34" charset="0"/>
                <a:cs typeface="Calibri" panose="020F0502020204030204" pitchFamily="34" charset="0"/>
              </a:rPr>
              <a:t>Constant number educators from 2022-2030 </a:t>
            </a:r>
            <a:r>
              <a:rPr lang="en-US" sz="2800" dirty="0">
                <a:solidFill>
                  <a:schemeClr val="tx1"/>
                </a:solidFill>
                <a:latin typeface="Calibri" panose="020F0502020204030204" pitchFamily="34" charset="0"/>
                <a:cs typeface="Calibri" panose="020F0502020204030204" pitchFamily="34" charset="0"/>
                <a:sym typeface="Wingdings" panose="05000000000000000000" pitchFamily="2" charset="2"/>
              </a:rPr>
              <a:t> LE ratio unlikely to deteriorate given 1% decline expected in school-aged population in KZN</a:t>
            </a:r>
            <a:endParaRPr lang="en-US" sz="2800" dirty="0">
              <a:solidFill>
                <a:schemeClr val="tx1"/>
              </a:solidFill>
              <a:latin typeface="Calibri" panose="020F0502020204030204" pitchFamily="34" charset="0"/>
              <a:cs typeface="Calibri" panose="020F0502020204030204" pitchFamily="34" charset="0"/>
            </a:endParaRPr>
          </a:p>
          <a:p>
            <a:pPr marL="457200" indent="-457200">
              <a:buFontTx/>
              <a:buChar char="-"/>
            </a:pPr>
            <a:r>
              <a:rPr lang="en-US" sz="2800" b="0" i="0" u="none" strike="noStrike" baseline="0" dirty="0">
                <a:solidFill>
                  <a:schemeClr val="tx1"/>
                </a:solidFill>
                <a:latin typeface="Calibri" panose="020F0502020204030204" pitchFamily="34" charset="0"/>
                <a:cs typeface="Calibri" panose="020F0502020204030204" pitchFamily="34" charset="0"/>
              </a:rPr>
              <a:t>Province-specific attrition considered  </a:t>
            </a:r>
          </a:p>
          <a:p>
            <a:endParaRPr lang="en-US" sz="2400" b="0" i="0" u="none" strike="noStrike" baseline="0" dirty="0">
              <a:solidFill>
                <a:schemeClr val="tx1"/>
              </a:solidFill>
              <a:latin typeface="Calibri" panose="020F0502020204030204" pitchFamily="34" charset="0"/>
              <a:cs typeface="Calibri" panose="020F0502020204030204" pitchFamily="34" charset="0"/>
            </a:endParaRPr>
          </a:p>
          <a:p>
            <a:r>
              <a:rPr lang="en-US" sz="2000" b="0" i="0" u="none" strike="noStrike" baseline="0" dirty="0">
                <a:solidFill>
                  <a:schemeClr val="tx1"/>
                </a:solidFill>
                <a:latin typeface="Calibri" panose="020F0502020204030204" pitchFamily="34" charset="0"/>
                <a:cs typeface="Calibri" panose="020F0502020204030204" pitchFamily="34" charset="0"/>
              </a:rPr>
              <a:t>Educators in the model start at their 2021 notch values and these notch values are used to calculate their total compensation for the year. Educators are moved to a higher notch, with a value that is about 1.5% greater on an annual basis (notch progression). </a:t>
            </a:r>
            <a:endParaRPr lang="en-ZA"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888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sp>
        <p:nvSpPr>
          <p:cNvPr id="603" name="Google Shape;603;p39"/>
          <p:cNvSpPr txBox="1"/>
          <p:nvPr/>
        </p:nvSpPr>
        <p:spPr>
          <a:xfrm>
            <a:off x="2084070" y="6283782"/>
            <a:ext cx="97840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a:t>
            </a:r>
            <a:endParaRPr sz="1050">
              <a:solidFill>
                <a:schemeClr val="dk1"/>
              </a:solidFill>
              <a:latin typeface="Calibri"/>
              <a:ea typeface="Calibri"/>
              <a:cs typeface="Calibri"/>
              <a:sym typeface="Calibri"/>
            </a:endParaRPr>
          </a:p>
        </p:txBody>
      </p:sp>
      <p:graphicFrame>
        <p:nvGraphicFramePr>
          <p:cNvPr id="604" name="Google Shape;604;p39"/>
          <p:cNvGraphicFramePr/>
          <p:nvPr>
            <p:extLst>
              <p:ext uri="{D42A27DB-BD31-4B8C-83A1-F6EECF244321}">
                <p14:modId xmlns:p14="http://schemas.microsoft.com/office/powerpoint/2010/main" val="3800848842"/>
              </p:ext>
            </p:extLst>
          </p:nvPr>
        </p:nvGraphicFramePr>
        <p:xfrm>
          <a:off x="498621" y="2135288"/>
          <a:ext cx="10855179" cy="3573063"/>
        </p:xfrm>
        <a:graphic>
          <a:graphicData uri="http://schemas.openxmlformats.org/drawingml/2006/chart">
            <c:chart xmlns:c="http://schemas.openxmlformats.org/drawingml/2006/chart" xmlns:r="http://schemas.openxmlformats.org/officeDocument/2006/relationships" r:id="rId3"/>
          </a:graphicData>
        </a:graphic>
      </p:graphicFrame>
      <p:sp>
        <p:nvSpPr>
          <p:cNvPr id="605" name="Google Shape;605;p39"/>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06" name="Google Shape;606;p3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07" name="Google Shape;607;p39"/>
          <p:cNvSpPr/>
          <p:nvPr/>
        </p:nvSpPr>
        <p:spPr>
          <a:xfrm>
            <a:off x="325901" y="579929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608" name="Google Shape;608;p39"/>
          <p:cNvSpPr/>
          <p:nvPr/>
        </p:nvSpPr>
        <p:spPr>
          <a:xfrm>
            <a:off x="3323769" y="3728401"/>
            <a:ext cx="6590489" cy="103848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00B0F0"/>
                </a:solidFill>
                <a:latin typeface="Calibri"/>
                <a:ea typeface="Calibri"/>
                <a:cs typeface="Calibri"/>
                <a:sym typeface="Calibri"/>
              </a:rPr>
              <a:t>The real unit cost of educators in KN is expected to remain constant (0.3%) from 2022 to 2030</a:t>
            </a:r>
            <a:endParaRPr sz="2400">
              <a:solidFill>
                <a:srgbClr val="00B0F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Indexed unit costs trends| All educators</a:t>
            </a:r>
            <a:endParaRPr dirty="0"/>
          </a:p>
        </p:txBody>
      </p:sp>
      <p:sp>
        <p:nvSpPr>
          <p:cNvPr id="614" name="Google Shape;614;p40"/>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615" name="Google Shape;615;p40"/>
          <p:cNvGraphicFramePr/>
          <p:nvPr>
            <p:extLst>
              <p:ext uri="{D42A27DB-BD31-4B8C-83A1-F6EECF244321}">
                <p14:modId xmlns:p14="http://schemas.microsoft.com/office/powerpoint/2010/main" val="1306186844"/>
              </p:ext>
            </p:extLst>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616" name="Google Shape;616;p40"/>
          <p:cNvSpPr/>
          <p:nvPr/>
        </p:nvSpPr>
        <p:spPr>
          <a:xfrm>
            <a:off x="10795726" y="2836095"/>
            <a:ext cx="1030514"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GP</a:t>
            </a:r>
            <a:r>
              <a:rPr lang="en-US" sz="1800">
                <a:solidFill>
                  <a:schemeClr val="dk1"/>
                </a:solidFill>
                <a:latin typeface="Calibri"/>
                <a:ea typeface="Calibri"/>
                <a:cs typeface="Calibri"/>
                <a:sym typeface="Calibri"/>
              </a:rPr>
              <a:t>: 1% increase</a:t>
            </a:r>
            <a:endParaRPr/>
          </a:p>
        </p:txBody>
      </p:sp>
      <p:sp>
        <p:nvSpPr>
          <p:cNvPr id="617" name="Google Shape;617;p40"/>
          <p:cNvSpPr/>
          <p:nvPr/>
        </p:nvSpPr>
        <p:spPr>
          <a:xfrm>
            <a:off x="10794107" y="3853543"/>
            <a:ext cx="1236617"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DEA900"/>
                </a:solidFill>
                <a:latin typeface="Calibri"/>
                <a:ea typeface="Calibri"/>
                <a:cs typeface="Calibri"/>
                <a:sym typeface="Calibri"/>
              </a:rPr>
              <a:t>LP</a:t>
            </a:r>
            <a:r>
              <a:rPr lang="en-US" sz="1800">
                <a:solidFill>
                  <a:srgbClr val="DEA900"/>
                </a:solidFill>
                <a:latin typeface="Calibri"/>
                <a:ea typeface="Calibri"/>
                <a:cs typeface="Calibri"/>
                <a:sym typeface="Calibri"/>
              </a:rPr>
              <a:t> ~1.5% decrease</a:t>
            </a:r>
            <a:endParaRPr/>
          </a:p>
        </p:txBody>
      </p:sp>
      <p:sp>
        <p:nvSpPr>
          <p:cNvPr id="618" name="Google Shape;618;p40"/>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19" name="Google Shape;619;p40"/>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20" name="Google Shape;620;p4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21" name="Google Shape;621;p40"/>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Indexed unit costs trends| All educators</a:t>
            </a:r>
            <a:endParaRPr/>
          </a:p>
        </p:txBody>
      </p:sp>
      <p:sp>
        <p:nvSpPr>
          <p:cNvPr id="627" name="Google Shape;627;p41"/>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628" name="Google Shape;628;p41"/>
          <p:cNvGraphicFramePr/>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629" name="Google Shape;629;p41"/>
          <p:cNvSpPr/>
          <p:nvPr/>
        </p:nvSpPr>
        <p:spPr>
          <a:xfrm>
            <a:off x="10522857" y="2748858"/>
            <a:ext cx="1576754" cy="14655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B0F0"/>
                </a:solidFill>
                <a:latin typeface="Calibri"/>
                <a:ea typeface="Calibri"/>
                <a:cs typeface="Calibri"/>
                <a:sym typeface="Calibri"/>
              </a:rPr>
              <a:t>KN</a:t>
            </a:r>
            <a:r>
              <a:rPr lang="en-US" sz="1800">
                <a:solidFill>
                  <a:srgbClr val="00B0F0"/>
                </a:solidFill>
                <a:latin typeface="Calibri"/>
                <a:ea typeface="Calibri"/>
                <a:cs typeface="Calibri"/>
                <a:sym typeface="Calibri"/>
              </a:rPr>
              <a:t>: No significant change in real cost from </a:t>
            </a:r>
            <a:endParaRPr/>
          </a:p>
          <a:p>
            <a:pPr marL="0" marR="0" lvl="0" indent="0" algn="ctr" rtl="0">
              <a:spcBef>
                <a:spcPts val="0"/>
              </a:spcBef>
              <a:spcAft>
                <a:spcPts val="0"/>
              </a:spcAft>
              <a:buNone/>
            </a:pPr>
            <a:r>
              <a:rPr lang="en-US" sz="1800">
                <a:solidFill>
                  <a:srgbClr val="00B0F0"/>
                </a:solidFill>
                <a:latin typeface="Calibri"/>
                <a:ea typeface="Calibri"/>
                <a:cs typeface="Calibri"/>
                <a:sym typeface="Calibri"/>
              </a:rPr>
              <a:t>2022 - 2030</a:t>
            </a:r>
            <a:endParaRPr/>
          </a:p>
        </p:txBody>
      </p:sp>
      <p:sp>
        <p:nvSpPr>
          <p:cNvPr id="630" name="Google Shape;630;p41"/>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32" name="Google Shape;632;p4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33" name="Google Shape;633;p41"/>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2" name="Google Shape;605;p39">
            <a:extLst>
              <a:ext uri="{FF2B5EF4-FFF2-40B4-BE49-F238E27FC236}">
                <a16:creationId xmlns:a16="http://schemas.microsoft.com/office/drawing/2014/main" id="{8A987CFB-E060-BB6E-AA74-61F1EA7062D7}"/>
              </a:ext>
            </a:extLst>
          </p:cNvPr>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2"/>
          <p:cNvSpPr txBox="1">
            <a:spLocks noGrp="1"/>
          </p:cNvSpPr>
          <p:nvPr>
            <p:ph type="title"/>
          </p:nvPr>
        </p:nvSpPr>
        <p:spPr>
          <a:xfrm>
            <a:off x="690880" y="344804"/>
            <a:ext cx="10663020" cy="1465813"/>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Projected unit costs trends| Teachers vs Senior educators</a:t>
            </a:r>
            <a:endParaRPr dirty="0"/>
          </a:p>
        </p:txBody>
      </p:sp>
      <p:cxnSp>
        <p:nvCxnSpPr>
          <p:cNvPr id="639" name="Google Shape;639;p42"/>
          <p:cNvCxnSpPr/>
          <p:nvPr/>
        </p:nvCxnSpPr>
        <p:spPr>
          <a:xfrm>
            <a:off x="6629401" y="2598057"/>
            <a:ext cx="4724398" cy="0"/>
          </a:xfrm>
          <a:prstGeom prst="straightConnector1">
            <a:avLst/>
          </a:prstGeom>
          <a:noFill/>
          <a:ln w="28575" cap="flat" cmpd="sng">
            <a:solidFill>
              <a:srgbClr val="88361C"/>
            </a:solidFill>
            <a:prstDash val="solid"/>
            <a:miter lim="800000"/>
            <a:headEnd type="none" w="sm" len="sm"/>
            <a:tailEnd type="none" w="sm" len="sm"/>
          </a:ln>
        </p:spPr>
      </p:cxnSp>
      <p:grpSp>
        <p:nvGrpSpPr>
          <p:cNvPr id="640" name="Google Shape;640;p42"/>
          <p:cNvGrpSpPr/>
          <p:nvPr/>
        </p:nvGrpSpPr>
        <p:grpSpPr>
          <a:xfrm>
            <a:off x="1009650" y="1695070"/>
            <a:ext cx="4857750" cy="921575"/>
            <a:chOff x="1009650" y="1676482"/>
            <a:chExt cx="4557159" cy="921575"/>
          </a:xfrm>
        </p:grpSpPr>
        <p:cxnSp>
          <p:nvCxnSpPr>
            <p:cNvPr id="641" name="Google Shape;641;p42"/>
            <p:cNvCxnSpPr/>
            <p:nvPr/>
          </p:nvCxnSpPr>
          <p:spPr>
            <a:xfrm>
              <a:off x="1009650" y="2598057"/>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642" name="Google Shape;642;p42"/>
            <p:cNvSpPr/>
            <p:nvPr/>
          </p:nvSpPr>
          <p:spPr>
            <a:xfrm>
              <a:off x="1009650" y="16764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(School based teachers)</a:t>
              </a:r>
              <a:endParaRPr sz="4000">
                <a:solidFill>
                  <a:srgbClr val="88361C"/>
                </a:solidFill>
                <a:latin typeface="Cambria"/>
                <a:ea typeface="Cambria"/>
                <a:cs typeface="Cambria"/>
                <a:sym typeface="Cambria"/>
              </a:endParaRPr>
            </a:p>
          </p:txBody>
        </p:sp>
      </p:grpSp>
      <p:sp>
        <p:nvSpPr>
          <p:cNvPr id="643" name="Google Shape;643;p42"/>
          <p:cNvSpPr/>
          <p:nvPr/>
        </p:nvSpPr>
        <p:spPr>
          <a:xfrm>
            <a:off x="6629400" y="1690688"/>
            <a:ext cx="4724398"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644" name="Google Shape;644;p42"/>
          <p:cNvGraphicFramePr/>
          <p:nvPr/>
        </p:nvGraphicFramePr>
        <p:xfrm>
          <a:off x="1009650" y="2620291"/>
          <a:ext cx="5086350" cy="3539501"/>
        </p:xfrm>
        <a:graphic>
          <a:graphicData uri="http://schemas.openxmlformats.org/drawingml/2006/chart">
            <c:chart xmlns:c="http://schemas.openxmlformats.org/drawingml/2006/chart" xmlns:r="http://schemas.openxmlformats.org/officeDocument/2006/relationships" r:id="rId3"/>
          </a:graphicData>
        </a:graphic>
      </p:graphicFrame>
      <p:sp>
        <p:nvSpPr>
          <p:cNvPr id="645" name="Google Shape;645;p42"/>
          <p:cNvSpPr/>
          <p:nvPr/>
        </p:nvSpPr>
        <p:spPr>
          <a:xfrm rot="-5400000">
            <a:off x="-1005475" y="3642722"/>
            <a:ext cx="3392072" cy="5238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Average annual unit cost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(In 2021 Rands)</a:t>
            </a:r>
            <a:endParaRPr sz="1800">
              <a:solidFill>
                <a:schemeClr val="dk1"/>
              </a:solidFill>
              <a:latin typeface="Calibri"/>
              <a:ea typeface="Calibri"/>
              <a:cs typeface="Calibri"/>
              <a:sym typeface="Calibri"/>
            </a:endParaRPr>
          </a:p>
        </p:txBody>
      </p:sp>
      <p:graphicFrame>
        <p:nvGraphicFramePr>
          <p:cNvPr id="646" name="Google Shape;646;p42"/>
          <p:cNvGraphicFramePr/>
          <p:nvPr/>
        </p:nvGraphicFramePr>
        <p:xfrm>
          <a:off x="6267448" y="2620290"/>
          <a:ext cx="5086350" cy="3539501"/>
        </p:xfrm>
        <a:graphic>
          <a:graphicData uri="http://schemas.openxmlformats.org/drawingml/2006/chart">
            <c:chart xmlns:c="http://schemas.openxmlformats.org/drawingml/2006/chart" xmlns:r="http://schemas.openxmlformats.org/officeDocument/2006/relationships" r:id="rId4"/>
          </a:graphicData>
        </a:graphic>
      </p:graphicFrame>
      <p:sp>
        <p:nvSpPr>
          <p:cNvPr id="647" name="Google Shape;647;p42"/>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cxnSp>
        <p:nvCxnSpPr>
          <p:cNvPr id="648" name="Google Shape;648;p42"/>
          <p:cNvCxnSpPr/>
          <p:nvPr/>
        </p:nvCxnSpPr>
        <p:spPr>
          <a:xfrm>
            <a:off x="7505700" y="3028953"/>
            <a:ext cx="3448050" cy="0"/>
          </a:xfrm>
          <a:prstGeom prst="straightConnector1">
            <a:avLst/>
          </a:prstGeom>
          <a:noFill/>
          <a:ln w="12700" cap="flat" cmpd="sng">
            <a:solidFill>
              <a:srgbClr val="00B0F0"/>
            </a:solidFill>
            <a:prstDash val="dash"/>
            <a:miter lim="800000"/>
            <a:headEnd type="none" w="sm" len="sm"/>
            <a:tailEnd type="none" w="sm" len="sm"/>
          </a:ln>
        </p:spPr>
      </p:cxnSp>
      <p:cxnSp>
        <p:nvCxnSpPr>
          <p:cNvPr id="649" name="Google Shape;649;p42"/>
          <p:cNvCxnSpPr/>
          <p:nvPr/>
        </p:nvCxnSpPr>
        <p:spPr>
          <a:xfrm>
            <a:off x="10988220" y="3023510"/>
            <a:ext cx="0" cy="405490"/>
          </a:xfrm>
          <a:prstGeom prst="straightConnector1">
            <a:avLst/>
          </a:prstGeom>
          <a:noFill/>
          <a:ln w="12700" cap="flat" cmpd="sng">
            <a:solidFill>
              <a:srgbClr val="00B0F0"/>
            </a:solidFill>
            <a:prstDash val="dash"/>
            <a:miter lim="800000"/>
            <a:headEnd type="none" w="sm" len="sm"/>
            <a:tailEnd type="stealth" w="med" len="med"/>
          </a:ln>
        </p:spPr>
      </p:cxnSp>
      <p:sp>
        <p:nvSpPr>
          <p:cNvPr id="650" name="Google Shape;650;p42"/>
          <p:cNvSpPr/>
          <p:nvPr/>
        </p:nvSpPr>
        <p:spPr>
          <a:xfrm>
            <a:off x="10580929" y="2703451"/>
            <a:ext cx="1016100" cy="504000"/>
          </a:xfrm>
          <a:prstGeom prst="ellipse">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B0F0"/>
                </a:solidFill>
                <a:latin typeface="Calibri"/>
                <a:ea typeface="Calibri"/>
                <a:cs typeface="Calibri"/>
                <a:sym typeface="Calibri"/>
              </a:rPr>
              <a:t>-3%</a:t>
            </a:r>
            <a:endParaRPr/>
          </a:p>
        </p:txBody>
      </p:sp>
      <p:cxnSp>
        <p:nvCxnSpPr>
          <p:cNvPr id="651" name="Google Shape;651;p42"/>
          <p:cNvCxnSpPr/>
          <p:nvPr/>
        </p:nvCxnSpPr>
        <p:spPr>
          <a:xfrm>
            <a:off x="2247903" y="3305121"/>
            <a:ext cx="3448050" cy="0"/>
          </a:xfrm>
          <a:prstGeom prst="straightConnector1">
            <a:avLst/>
          </a:prstGeom>
          <a:noFill/>
          <a:ln w="12700" cap="flat" cmpd="sng">
            <a:solidFill>
              <a:srgbClr val="00B0F0"/>
            </a:solidFill>
            <a:prstDash val="dash"/>
            <a:miter lim="800000"/>
            <a:headEnd type="none" w="sm" len="sm"/>
            <a:tailEnd type="none" w="sm" len="sm"/>
          </a:ln>
        </p:spPr>
      </p:cxnSp>
      <p:cxnSp>
        <p:nvCxnSpPr>
          <p:cNvPr id="652" name="Google Shape;652;p42"/>
          <p:cNvCxnSpPr/>
          <p:nvPr/>
        </p:nvCxnSpPr>
        <p:spPr>
          <a:xfrm rot="10800000">
            <a:off x="5695953" y="2994482"/>
            <a:ext cx="0" cy="326570"/>
          </a:xfrm>
          <a:prstGeom prst="straightConnector1">
            <a:avLst/>
          </a:prstGeom>
          <a:noFill/>
          <a:ln w="12700" cap="flat" cmpd="sng">
            <a:solidFill>
              <a:srgbClr val="00B0F0"/>
            </a:solidFill>
            <a:prstDash val="dash"/>
            <a:miter lim="800000"/>
            <a:headEnd type="none" w="sm" len="sm"/>
            <a:tailEnd type="stealth" w="med" len="med"/>
          </a:ln>
        </p:spPr>
      </p:cxnSp>
      <p:sp>
        <p:nvSpPr>
          <p:cNvPr id="653" name="Google Shape;653;p42"/>
          <p:cNvSpPr/>
          <p:nvPr/>
        </p:nvSpPr>
        <p:spPr>
          <a:xfrm>
            <a:off x="5125225" y="3175602"/>
            <a:ext cx="896400" cy="405600"/>
          </a:xfrm>
          <a:prstGeom prst="ellipse">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00B0F0"/>
                </a:solidFill>
                <a:latin typeface="Calibri"/>
                <a:ea typeface="Calibri"/>
                <a:cs typeface="Calibri"/>
                <a:sym typeface="Calibri"/>
              </a:rPr>
              <a:t>+1%</a:t>
            </a:r>
            <a:endParaRPr/>
          </a:p>
        </p:txBody>
      </p:sp>
      <p:sp>
        <p:nvSpPr>
          <p:cNvPr id="655" name="Google Shape;655;p4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56" name="Google Shape;656;p42"/>
          <p:cNvSpPr/>
          <p:nvPr/>
        </p:nvSpPr>
        <p:spPr>
          <a:xfrm>
            <a:off x="325901" y="542192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
        <p:nvSpPr>
          <p:cNvPr id="2" name="Google Shape;605;p39">
            <a:extLst>
              <a:ext uri="{FF2B5EF4-FFF2-40B4-BE49-F238E27FC236}">
                <a16:creationId xmlns:a16="http://schemas.microsoft.com/office/drawing/2014/main" id="{552D5C63-BE29-EE09-13FA-685089AE3AE5}"/>
              </a:ext>
            </a:extLst>
          </p:cNvPr>
          <p:cNvSpPr/>
          <p:nvPr/>
        </p:nvSpPr>
        <p:spPr>
          <a:xfrm>
            <a:off x="10291396" y="1144845"/>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43"/>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Movement of educators: Between and within provinces</a:t>
            </a:r>
            <a:endParaRPr/>
          </a:p>
        </p:txBody>
      </p:sp>
      <p:sp>
        <p:nvSpPr>
          <p:cNvPr id="662" name="Google Shape;662;p43"/>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a:solidFill>
                  <a:srgbClr val="7A1A00"/>
                </a:solidFill>
                <a:latin typeface="Calibri"/>
                <a:ea typeface="Calibri"/>
                <a:cs typeface="Calibri"/>
                <a:sym typeface="Calibri"/>
              </a:rPr>
              <a:t>Main findings: </a:t>
            </a:r>
            <a:r>
              <a:rPr lang="en-US" sz="2000">
                <a:solidFill>
                  <a:srgbClr val="7A1A00"/>
                </a:solidFill>
                <a:latin typeface="Calibri"/>
                <a:ea typeface="Calibri"/>
                <a:cs typeface="Calibri"/>
                <a:sym typeface="Calibri"/>
              </a:rPr>
              <a:t>Low movements into (&lt;1%) and out (~2%) of KZN, educators are as likely to move to a different school (~4%)  as they are to leave the system (~4%).</a:t>
            </a:r>
            <a:endParaRPr/>
          </a:p>
        </p:txBody>
      </p:sp>
      <p:sp>
        <p:nvSpPr>
          <p:cNvPr id="663" name="Google Shape;663;p4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44"/>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669" name="Google Shape;669;p44"/>
          <p:cNvSpPr/>
          <p:nvPr/>
        </p:nvSpPr>
        <p:spPr>
          <a:xfrm>
            <a:off x="767860" y="5841582"/>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2018 and 2019 are considered here</a:t>
            </a:r>
            <a:endParaRPr/>
          </a:p>
        </p:txBody>
      </p:sp>
      <p:graphicFrame>
        <p:nvGraphicFramePr>
          <p:cNvPr id="670" name="Google Shape;670;p44"/>
          <p:cNvGraphicFramePr/>
          <p:nvPr>
            <p:extLst>
              <p:ext uri="{D42A27DB-BD31-4B8C-83A1-F6EECF244321}">
                <p14:modId xmlns:p14="http://schemas.microsoft.com/office/powerpoint/2010/main" val="1967945463"/>
              </p:ext>
            </p:extLst>
          </p:nvPr>
        </p:nvGraphicFramePr>
        <p:xfrm>
          <a:off x="767860" y="2069062"/>
          <a:ext cx="8038600" cy="3394140"/>
        </p:xfrm>
        <a:graphic>
          <a:graphicData uri="http://schemas.openxmlformats.org/drawingml/2006/table">
            <a:tbl>
              <a:tblPr>
                <a:noFill/>
                <a:tableStyleId>{E4208BFC-F924-453E-95EB-64B5D0F5600D}</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2019</a:t>
                      </a:r>
                      <a:endParaRPr sz="2000" u="none" strike="noStrike" cap="none" dirty="0">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671" name="Google Shape;671;p4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5"/>
          <p:cNvSpPr/>
          <p:nvPr/>
        </p:nvSpPr>
        <p:spPr>
          <a:xfrm>
            <a:off x="8987425" y="0"/>
            <a:ext cx="32046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45"/>
          <p:cNvSpPr txBox="1">
            <a:spLocks noGrp="1"/>
          </p:cNvSpPr>
          <p:nvPr>
            <p:ph type="title"/>
          </p:nvPr>
        </p:nvSpPr>
        <p:spPr>
          <a:xfrm>
            <a:off x="689350" y="396425"/>
            <a:ext cx="81171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678" name="Google Shape;678;p45"/>
          <p:cNvSpPr/>
          <p:nvPr/>
        </p:nvSpPr>
        <p:spPr>
          <a:xfrm>
            <a:off x="8806375" y="438300"/>
            <a:ext cx="3204600" cy="59814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r>
              <a:rPr lang="en-US" sz="2500" dirty="0">
                <a:solidFill>
                  <a:schemeClr val="lt1"/>
                </a:solidFill>
                <a:latin typeface="Calibri"/>
                <a:ea typeface="Calibri"/>
                <a:cs typeface="Calibri"/>
                <a:sym typeface="Calibri"/>
              </a:rPr>
              <a:t>Low level of movement between provinces. </a:t>
            </a:r>
            <a:endParaRPr sz="2500" dirty="0">
              <a:solidFill>
                <a:schemeClr val="lt1"/>
              </a:solidFill>
              <a:latin typeface="Calibri"/>
              <a:ea typeface="Calibri"/>
              <a:cs typeface="Calibri"/>
              <a:sym typeface="Calibri"/>
            </a:endParaRPr>
          </a:p>
          <a:p>
            <a:pPr marL="457200" marR="0" lvl="0" indent="0" algn="l" rtl="0">
              <a:spcBef>
                <a:spcPts val="0"/>
              </a:spcBef>
              <a:spcAft>
                <a:spcPts val="0"/>
              </a:spcAft>
              <a:buNone/>
            </a:pPr>
            <a:endParaRPr sz="2500" dirty="0">
              <a:solidFill>
                <a:schemeClr val="lt1"/>
              </a:solidFill>
              <a:latin typeface="Calibri"/>
              <a:ea typeface="Calibri"/>
              <a:cs typeface="Calibri"/>
              <a:sym typeface="Calibri"/>
            </a:endParaRPr>
          </a:p>
          <a:p>
            <a:pPr marL="457200" marR="0" lvl="0" indent="0" algn="l" rtl="0">
              <a:spcBef>
                <a:spcPts val="0"/>
              </a:spcBef>
              <a:spcAft>
                <a:spcPts val="0"/>
              </a:spcAft>
              <a:buNone/>
            </a:pPr>
            <a:r>
              <a:rPr lang="en-US" sz="2500" dirty="0">
                <a:solidFill>
                  <a:schemeClr val="lt1"/>
                </a:solidFill>
                <a:latin typeface="Calibri"/>
                <a:ea typeface="Calibri"/>
                <a:cs typeface="Calibri"/>
                <a:sym typeface="Calibri"/>
              </a:rPr>
              <a:t>Few KZN teachers leave to go to another province: Only ~2% of KZN teachers in 2012 were teaching in a different province in 2019.</a:t>
            </a:r>
            <a:endParaRPr sz="2500" dirty="0">
              <a:solidFill>
                <a:schemeClr val="lt1"/>
              </a:solidFill>
              <a:latin typeface="Calibri"/>
              <a:ea typeface="Calibri"/>
              <a:cs typeface="Calibri"/>
              <a:sym typeface="Calibri"/>
            </a:endParaRPr>
          </a:p>
          <a:p>
            <a:pPr marL="457200" marR="0" lvl="0" indent="0" algn="l" rtl="0">
              <a:spcBef>
                <a:spcPts val="0"/>
              </a:spcBef>
              <a:spcAft>
                <a:spcPts val="0"/>
              </a:spcAft>
              <a:buNone/>
            </a:pPr>
            <a:endParaRPr sz="2500" dirty="0">
              <a:solidFill>
                <a:schemeClr val="lt1"/>
              </a:solidFill>
              <a:latin typeface="Calibri"/>
              <a:ea typeface="Calibri"/>
              <a:cs typeface="Calibri"/>
              <a:sym typeface="Calibri"/>
            </a:endParaRPr>
          </a:p>
          <a:p>
            <a:pPr marL="457200" marR="0" lvl="0" indent="0" algn="l" rtl="0">
              <a:spcBef>
                <a:spcPts val="0"/>
              </a:spcBef>
              <a:spcAft>
                <a:spcPts val="0"/>
              </a:spcAft>
              <a:buNone/>
            </a:pPr>
            <a:r>
              <a:rPr lang="en-US" sz="2500" dirty="0">
                <a:solidFill>
                  <a:schemeClr val="lt1"/>
                </a:solidFill>
                <a:latin typeface="Calibri"/>
                <a:ea typeface="Calibri"/>
                <a:cs typeface="Calibri"/>
                <a:sym typeface="Calibri"/>
              </a:rPr>
              <a:t>Educators are most likely to move to Gauteng.</a:t>
            </a:r>
            <a:endParaRPr sz="2500" dirty="0">
              <a:solidFill>
                <a:schemeClr val="lt1"/>
              </a:solidFill>
              <a:latin typeface="Calibri"/>
              <a:ea typeface="Calibri"/>
              <a:cs typeface="Calibri"/>
              <a:sym typeface="Calibri"/>
            </a:endParaRPr>
          </a:p>
        </p:txBody>
      </p:sp>
      <p:sp>
        <p:nvSpPr>
          <p:cNvPr id="679" name="Google Shape;679;p45"/>
          <p:cNvSpPr/>
          <p:nvPr/>
        </p:nvSpPr>
        <p:spPr>
          <a:xfrm>
            <a:off x="767852" y="6071199"/>
            <a:ext cx="7635000" cy="379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2018 and 2019 are considered here</a:t>
            </a:r>
            <a:endParaRPr/>
          </a:p>
        </p:txBody>
      </p:sp>
      <p:graphicFrame>
        <p:nvGraphicFramePr>
          <p:cNvPr id="680" name="Google Shape;680;p45"/>
          <p:cNvGraphicFramePr/>
          <p:nvPr>
            <p:extLst>
              <p:ext uri="{D42A27DB-BD31-4B8C-83A1-F6EECF244321}">
                <p14:modId xmlns:p14="http://schemas.microsoft.com/office/powerpoint/2010/main" val="1975574378"/>
              </p:ext>
            </p:extLst>
          </p:nvPr>
        </p:nvGraphicFramePr>
        <p:xfrm>
          <a:off x="767860" y="2069062"/>
          <a:ext cx="8038600" cy="3394140"/>
        </p:xfrm>
        <a:graphic>
          <a:graphicData uri="http://schemas.openxmlformats.org/drawingml/2006/table">
            <a:tbl>
              <a:tblPr>
                <a:noFill/>
                <a:tableStyleId>{E4208BFC-F924-453E-95EB-64B5D0F5600D}</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dirty="0">
                          <a:latin typeface="Calibri"/>
                          <a:ea typeface="Calibri"/>
                          <a:cs typeface="Calibri"/>
                          <a:sym typeface="Calibri"/>
                        </a:rPr>
                        <a:t>NW</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681" name="Google Shape;681;p45"/>
          <p:cNvSpPr/>
          <p:nvPr/>
        </p:nvSpPr>
        <p:spPr>
          <a:xfrm>
            <a:off x="1465944" y="4081527"/>
            <a:ext cx="7340429" cy="1380727"/>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682" name="Google Shape;682;p4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683" name="Google Shape;683;p45"/>
          <p:cNvSpPr/>
          <p:nvPr/>
        </p:nvSpPr>
        <p:spPr>
          <a:xfrm>
            <a:off x="1519774" y="2894237"/>
            <a:ext cx="7340429" cy="91440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684" name="Google Shape;684;p45"/>
          <p:cNvSpPr/>
          <p:nvPr/>
        </p:nvSpPr>
        <p:spPr>
          <a:xfrm>
            <a:off x="1137523" y="3802723"/>
            <a:ext cx="7680960" cy="274085"/>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46"/>
          <p:cNvSpPr txBox="1">
            <a:spLocks noGrp="1"/>
          </p:cNvSpPr>
          <p:nvPr>
            <p:ph type="title"/>
          </p:nvPr>
        </p:nvSpPr>
        <p:spPr>
          <a:xfrm>
            <a:off x="650300" y="417325"/>
            <a:ext cx="107520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690" name="Google Shape;690;p46"/>
          <p:cNvSpPr/>
          <p:nvPr/>
        </p:nvSpPr>
        <p:spPr>
          <a:xfrm>
            <a:off x="767859" y="633207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graphicFrame>
        <p:nvGraphicFramePr>
          <p:cNvPr id="691" name="Google Shape;691;p46"/>
          <p:cNvGraphicFramePr/>
          <p:nvPr>
            <p:extLst>
              <p:ext uri="{D42A27DB-BD31-4B8C-83A1-F6EECF244321}">
                <p14:modId xmlns:p14="http://schemas.microsoft.com/office/powerpoint/2010/main" val="267757829"/>
              </p:ext>
            </p:extLst>
          </p:nvPr>
        </p:nvGraphicFramePr>
        <p:xfrm>
          <a:off x="650300" y="1520575"/>
          <a:ext cx="10569072" cy="4448639"/>
        </p:xfrm>
        <a:graphic>
          <a:graphicData uri="http://schemas.openxmlformats.org/drawingml/2006/table">
            <a:tbl>
              <a:tblPr>
                <a:noFill/>
                <a:tableStyleId>{E4208BFC-F924-453E-95EB-64B5D0F5600D}</a:tableStyleId>
              </a:tblPr>
              <a:tblGrid>
                <a:gridCol w="446368">
                  <a:extLst>
                    <a:ext uri="{9D8B030D-6E8A-4147-A177-3AD203B41FA5}">
                      <a16:colId xmlns:a16="http://schemas.microsoft.com/office/drawing/2014/main" val="20000"/>
                    </a:ext>
                  </a:extLst>
                </a:gridCol>
                <a:gridCol w="1647332">
                  <a:extLst>
                    <a:ext uri="{9D8B030D-6E8A-4147-A177-3AD203B41FA5}">
                      <a16:colId xmlns:a16="http://schemas.microsoft.com/office/drawing/2014/main" val="20001"/>
                    </a:ext>
                  </a:extLst>
                </a:gridCol>
                <a:gridCol w="941708">
                  <a:extLst>
                    <a:ext uri="{9D8B030D-6E8A-4147-A177-3AD203B41FA5}">
                      <a16:colId xmlns:a16="http://schemas.microsoft.com/office/drawing/2014/main" val="20002"/>
                    </a:ext>
                  </a:extLst>
                </a:gridCol>
                <a:gridCol w="941708">
                  <a:extLst>
                    <a:ext uri="{9D8B030D-6E8A-4147-A177-3AD203B41FA5}">
                      <a16:colId xmlns:a16="http://schemas.microsoft.com/office/drawing/2014/main" val="20003"/>
                    </a:ext>
                  </a:extLst>
                </a:gridCol>
                <a:gridCol w="941708">
                  <a:extLst>
                    <a:ext uri="{9D8B030D-6E8A-4147-A177-3AD203B41FA5}">
                      <a16:colId xmlns:a16="http://schemas.microsoft.com/office/drawing/2014/main" val="20004"/>
                    </a:ext>
                  </a:extLst>
                </a:gridCol>
                <a:gridCol w="941708">
                  <a:extLst>
                    <a:ext uri="{9D8B030D-6E8A-4147-A177-3AD203B41FA5}">
                      <a16:colId xmlns:a16="http://schemas.microsoft.com/office/drawing/2014/main" val="20005"/>
                    </a:ext>
                  </a:extLst>
                </a:gridCol>
                <a:gridCol w="941708">
                  <a:extLst>
                    <a:ext uri="{9D8B030D-6E8A-4147-A177-3AD203B41FA5}">
                      <a16:colId xmlns:a16="http://schemas.microsoft.com/office/drawing/2014/main" val="20006"/>
                    </a:ext>
                  </a:extLst>
                </a:gridCol>
                <a:gridCol w="941708">
                  <a:extLst>
                    <a:ext uri="{9D8B030D-6E8A-4147-A177-3AD203B41FA5}">
                      <a16:colId xmlns:a16="http://schemas.microsoft.com/office/drawing/2014/main" val="20007"/>
                    </a:ext>
                  </a:extLst>
                </a:gridCol>
                <a:gridCol w="941708">
                  <a:extLst>
                    <a:ext uri="{9D8B030D-6E8A-4147-A177-3AD203B41FA5}">
                      <a16:colId xmlns:a16="http://schemas.microsoft.com/office/drawing/2014/main" val="20008"/>
                    </a:ext>
                  </a:extLst>
                </a:gridCol>
                <a:gridCol w="941708">
                  <a:extLst>
                    <a:ext uri="{9D8B030D-6E8A-4147-A177-3AD203B41FA5}">
                      <a16:colId xmlns:a16="http://schemas.microsoft.com/office/drawing/2014/main" val="20009"/>
                    </a:ext>
                  </a:extLst>
                </a:gridCol>
                <a:gridCol w="941708">
                  <a:extLst>
                    <a:ext uri="{9D8B030D-6E8A-4147-A177-3AD203B41FA5}">
                      <a16:colId xmlns:a16="http://schemas.microsoft.com/office/drawing/2014/main" val="20010"/>
                    </a:ext>
                  </a:extLst>
                </a:gridCol>
              </a:tblGrid>
              <a:tr h="334408">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9553">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1202">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69553">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269553">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69553">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269553">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69553">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69553">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69553">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69553">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69553">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dirty="0">
                          <a:solidFill>
                            <a:srgbClr val="000000"/>
                          </a:solidFill>
                          <a:latin typeface="Calibri"/>
                          <a:ea typeface="Calibri"/>
                          <a:cs typeface="Calibri"/>
                          <a:sym typeface="Calibri"/>
                        </a:rPr>
                        <a:t>WC</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269553">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528973">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528973">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692" name="Google Shape;692;p4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55562ac931_0_38"/>
          <p:cNvSpPr txBox="1">
            <a:spLocks noGrp="1"/>
          </p:cNvSpPr>
          <p:nvPr>
            <p:ph type="title"/>
          </p:nvPr>
        </p:nvSpPr>
        <p:spPr>
          <a:xfrm>
            <a:off x="682700" y="365125"/>
            <a:ext cx="10671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Introduction (4)</a:t>
            </a:r>
            <a:endParaRPr dirty="0"/>
          </a:p>
        </p:txBody>
      </p:sp>
      <p:sp>
        <p:nvSpPr>
          <p:cNvPr id="173" name="Google Shape;173;g255562ac931_0_38"/>
          <p:cNvSpPr txBox="1"/>
          <p:nvPr/>
        </p:nvSpPr>
        <p:spPr>
          <a:xfrm>
            <a:off x="908100" y="1690825"/>
            <a:ext cx="10751400" cy="45870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As retirements increase, the required number of </a:t>
            </a:r>
            <a:r>
              <a:rPr lang="en-US" sz="2600" b="1" dirty="0">
                <a:solidFill>
                  <a:schemeClr val="accent6">
                    <a:lumMod val="50000"/>
                  </a:schemeClr>
                </a:solidFill>
                <a:latin typeface="Calibri"/>
                <a:ea typeface="Calibri"/>
                <a:cs typeface="Calibri"/>
                <a:sym typeface="Calibri"/>
              </a:rPr>
              <a:t>new appointments will need to increase</a:t>
            </a:r>
            <a:r>
              <a:rPr lang="en-US" sz="2600" dirty="0">
                <a:latin typeface="Calibri"/>
                <a:ea typeface="Calibri"/>
                <a:cs typeface="Calibri"/>
                <a:sym typeface="Calibri"/>
              </a:rPr>
              <a:t> to ensure that total educator numbers (at a minimum) stay at current levels and/or are sufficient to </a:t>
            </a:r>
            <a:r>
              <a:rPr lang="en-US" sz="2600" b="1" dirty="0">
                <a:solidFill>
                  <a:schemeClr val="accent6">
                    <a:lumMod val="50000"/>
                  </a:schemeClr>
                </a:solidFill>
                <a:latin typeface="Calibri"/>
                <a:ea typeface="Calibri"/>
                <a:cs typeface="Calibri"/>
                <a:sym typeface="Calibri"/>
              </a:rPr>
              <a:t>meet learner enrolment growth</a:t>
            </a:r>
            <a:r>
              <a:rPr lang="en-US" sz="2600" dirty="0">
                <a:solidFill>
                  <a:schemeClr val="accent6">
                    <a:lumMod val="50000"/>
                  </a:schemeClr>
                </a:solidFill>
                <a:latin typeface="Calibri"/>
                <a:ea typeface="Calibri"/>
                <a:cs typeface="Calibri"/>
                <a:sym typeface="Calibri"/>
              </a:rPr>
              <a:t> to </a:t>
            </a:r>
            <a:r>
              <a:rPr lang="en-US" sz="2600" b="1" dirty="0">
                <a:solidFill>
                  <a:schemeClr val="accent6">
                    <a:lumMod val="50000"/>
                  </a:schemeClr>
                </a:solidFill>
                <a:latin typeface="Calibri"/>
                <a:ea typeface="Calibri"/>
                <a:cs typeface="Calibri"/>
                <a:sym typeface="Calibri"/>
              </a:rPr>
              <a:t>prevent deterioration in learner-educator ratios</a:t>
            </a:r>
            <a:r>
              <a:rPr lang="en-US" sz="2600" dirty="0">
                <a:solidFill>
                  <a:schemeClr val="accent6">
                    <a:lumMod val="50000"/>
                  </a:schemeClr>
                </a:solidFill>
                <a:latin typeface="Calibri"/>
                <a:ea typeface="Calibri"/>
                <a:cs typeface="Calibri"/>
                <a:sym typeface="Calibri"/>
              </a:rPr>
              <a:t>.  </a:t>
            </a:r>
            <a:endParaRPr sz="2600" dirty="0">
              <a:solidFill>
                <a:schemeClr val="accent6">
                  <a:lumMod val="50000"/>
                </a:schemeClr>
              </a:solidFill>
              <a:latin typeface="Calibri"/>
              <a:ea typeface="Calibri"/>
              <a:cs typeface="Calibri"/>
              <a:sym typeface="Calibri"/>
            </a:endParaRPr>
          </a:p>
          <a:p>
            <a:pPr marL="457200" lvl="0" indent="0" algn="l" rtl="0">
              <a:spcBef>
                <a:spcPts val="0"/>
              </a:spcBef>
              <a:spcAft>
                <a:spcPts val="0"/>
              </a:spcAft>
              <a:buNone/>
            </a:pPr>
            <a:endParaRPr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Planning will be required to ensure that provinces are ready for the sustained increase in appointments. </a:t>
            </a:r>
            <a:endParaRPr sz="2600" dirty="0">
              <a:latin typeface="Calibri"/>
              <a:ea typeface="Calibri"/>
              <a:cs typeface="Calibri"/>
              <a:sym typeface="Calibri"/>
            </a:endParaRPr>
          </a:p>
          <a:p>
            <a:pPr marL="457200" lvl="0" indent="0" algn="l" rtl="0">
              <a:spcBef>
                <a:spcPts val="0"/>
              </a:spcBef>
              <a:spcAft>
                <a:spcPts val="0"/>
              </a:spcAft>
              <a:buNone/>
            </a:pPr>
            <a:endParaRPr sz="2600" dirty="0">
              <a:latin typeface="Calibri"/>
              <a:ea typeface="Calibri"/>
              <a:cs typeface="Calibri"/>
              <a:sym typeface="Calibri"/>
            </a:endParaRPr>
          </a:p>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If these positions are not filled, this could result in a further deterioration in the learner-educator ratio and lead to further increases in already large class sizes.</a:t>
            </a:r>
            <a:endParaRPr sz="2600" dirty="0">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47"/>
          <p:cNvSpPr/>
          <p:nvPr/>
        </p:nvSpPr>
        <p:spPr>
          <a:xfrm>
            <a:off x="8987425" y="152400"/>
            <a:ext cx="32046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8" name="Google Shape;698;p47"/>
          <p:cNvSpPr txBox="1">
            <a:spLocks noGrp="1"/>
          </p:cNvSpPr>
          <p:nvPr>
            <p:ph type="title"/>
          </p:nvPr>
        </p:nvSpPr>
        <p:spPr>
          <a:xfrm>
            <a:off x="692050" y="386000"/>
            <a:ext cx="80280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699" name="Google Shape;699;p47"/>
          <p:cNvSpPr/>
          <p:nvPr/>
        </p:nvSpPr>
        <p:spPr>
          <a:xfrm>
            <a:off x="767851" y="6332074"/>
            <a:ext cx="8028000" cy="421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graphicFrame>
        <p:nvGraphicFramePr>
          <p:cNvPr id="700" name="Google Shape;700;p47"/>
          <p:cNvGraphicFramePr/>
          <p:nvPr>
            <p:extLst>
              <p:ext uri="{D42A27DB-BD31-4B8C-83A1-F6EECF244321}">
                <p14:modId xmlns:p14="http://schemas.microsoft.com/office/powerpoint/2010/main" val="2487819928"/>
              </p:ext>
            </p:extLst>
          </p:nvPr>
        </p:nvGraphicFramePr>
        <p:xfrm>
          <a:off x="692034" y="1711695"/>
          <a:ext cx="8028025" cy="4181475"/>
        </p:xfrm>
        <a:graphic>
          <a:graphicData uri="http://schemas.openxmlformats.org/drawingml/2006/table">
            <a:tbl>
              <a:tblPr>
                <a:noFill/>
                <a:tableStyleId>{E4208BFC-F924-453E-95EB-64B5D0F5600D}</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701" name="Google Shape;701;p47"/>
          <p:cNvSpPr/>
          <p:nvPr/>
        </p:nvSpPr>
        <p:spPr>
          <a:xfrm>
            <a:off x="2170475" y="2365100"/>
            <a:ext cx="2257800" cy="259830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02" name="Google Shape;702;p47"/>
          <p:cNvSpPr/>
          <p:nvPr/>
        </p:nvSpPr>
        <p:spPr>
          <a:xfrm>
            <a:off x="9263075" y="975400"/>
            <a:ext cx="2736900" cy="550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300" b="1" dirty="0">
                <a:solidFill>
                  <a:schemeClr val="lt1"/>
                </a:solidFill>
                <a:latin typeface="Calibri"/>
                <a:ea typeface="Calibri"/>
                <a:cs typeface="Calibri"/>
                <a:sym typeface="Calibri"/>
              </a:rPr>
              <a:t>KZN is not attracting many teachers from other provinces. </a:t>
            </a:r>
            <a:endParaRPr sz="2300" b="1" dirty="0">
              <a:solidFill>
                <a:schemeClr val="lt1"/>
              </a:solidFill>
              <a:latin typeface="Calibri"/>
              <a:ea typeface="Calibri"/>
              <a:cs typeface="Calibri"/>
              <a:sym typeface="Calibri"/>
            </a:endParaRPr>
          </a:p>
          <a:p>
            <a:pPr marL="0" marR="0" lvl="0" indent="0" algn="l" rtl="0">
              <a:spcBef>
                <a:spcPts val="0"/>
              </a:spcBef>
              <a:spcAft>
                <a:spcPts val="0"/>
              </a:spcAft>
              <a:buNone/>
            </a:pPr>
            <a:endParaRPr sz="2300" b="1"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2300" b="1" dirty="0">
                <a:solidFill>
                  <a:schemeClr val="lt1"/>
                </a:solidFill>
                <a:latin typeface="Calibri"/>
                <a:ea typeface="Calibri"/>
                <a:cs typeface="Calibri"/>
                <a:sym typeface="Calibri"/>
              </a:rPr>
              <a:t>⇒ Hardly any educators moved to KZN </a:t>
            </a:r>
            <a:r>
              <a:rPr lang="en-US" sz="2300" dirty="0">
                <a:solidFill>
                  <a:schemeClr val="lt1"/>
                </a:solidFill>
                <a:latin typeface="Calibri"/>
                <a:ea typeface="Calibri"/>
                <a:cs typeface="Calibri"/>
                <a:sym typeface="Calibri"/>
              </a:rPr>
              <a:t>(only 0.5% of educators in 2019 had come from another province)</a:t>
            </a:r>
            <a:endParaRPr sz="1700" dirty="0">
              <a:solidFill>
                <a:schemeClr val="lt1"/>
              </a:solidFill>
            </a:endParaRPr>
          </a:p>
          <a:p>
            <a:pPr marL="342900" marR="0" lvl="0" indent="-215900" algn="l" rtl="0">
              <a:spcBef>
                <a:spcPts val="0"/>
              </a:spcBef>
              <a:spcAft>
                <a:spcPts val="0"/>
              </a:spcAft>
              <a:buClr>
                <a:schemeClr val="dk1"/>
              </a:buClr>
              <a:buSzPts val="2000"/>
              <a:buFont typeface="Arial"/>
              <a:buNone/>
            </a:pPr>
            <a:endParaRPr sz="23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2300" dirty="0">
                <a:solidFill>
                  <a:schemeClr val="lt1"/>
                </a:solidFill>
                <a:latin typeface="Calibri"/>
                <a:ea typeface="Calibri"/>
                <a:cs typeface="Calibri"/>
                <a:sym typeface="Calibri"/>
              </a:rPr>
              <a:t>The provinces that </a:t>
            </a:r>
            <a:r>
              <a:rPr lang="en-US" sz="2300" i="1" dirty="0">
                <a:solidFill>
                  <a:schemeClr val="lt1"/>
                </a:solidFill>
                <a:latin typeface="Calibri"/>
                <a:ea typeface="Calibri"/>
                <a:cs typeface="Calibri"/>
                <a:sym typeface="Calibri"/>
              </a:rPr>
              <a:t>sent </a:t>
            </a:r>
            <a:r>
              <a:rPr lang="en-US" sz="2300" dirty="0">
                <a:solidFill>
                  <a:schemeClr val="lt1"/>
                </a:solidFill>
                <a:latin typeface="Calibri"/>
                <a:ea typeface="Calibri"/>
                <a:cs typeface="Calibri"/>
                <a:sym typeface="Calibri"/>
              </a:rPr>
              <a:t>the highest number of educators were GP and the EC</a:t>
            </a:r>
            <a:endParaRPr sz="1700" dirty="0">
              <a:solidFill>
                <a:schemeClr val="lt1"/>
              </a:solidFill>
            </a:endParaRPr>
          </a:p>
        </p:txBody>
      </p:sp>
      <p:sp>
        <p:nvSpPr>
          <p:cNvPr id="703" name="Google Shape;703;p4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04" name="Google Shape;704;p47"/>
          <p:cNvSpPr/>
          <p:nvPr/>
        </p:nvSpPr>
        <p:spPr>
          <a:xfrm>
            <a:off x="5143550" y="2365099"/>
            <a:ext cx="3726900" cy="259830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05" name="Google Shape;705;p47"/>
          <p:cNvSpPr/>
          <p:nvPr/>
        </p:nvSpPr>
        <p:spPr>
          <a:xfrm>
            <a:off x="4494710" y="5513828"/>
            <a:ext cx="558900" cy="2922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48"/>
          <p:cNvSpPr/>
          <p:nvPr/>
        </p:nvSpPr>
        <p:spPr>
          <a:xfrm>
            <a:off x="8987425" y="0"/>
            <a:ext cx="32046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p48"/>
          <p:cNvSpPr txBox="1">
            <a:spLocks noGrp="1"/>
          </p:cNvSpPr>
          <p:nvPr>
            <p:ph type="title"/>
          </p:nvPr>
        </p:nvSpPr>
        <p:spPr>
          <a:xfrm>
            <a:off x="657325" y="365125"/>
            <a:ext cx="82047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movement between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schools</a:t>
            </a:r>
            <a:r>
              <a:rPr lang="en-US"/>
              <a:t> over a year (2018-2019)</a:t>
            </a:r>
            <a:endParaRPr/>
          </a:p>
        </p:txBody>
      </p:sp>
      <p:sp>
        <p:nvSpPr>
          <p:cNvPr id="712" name="Google Shape;712;p48"/>
          <p:cNvSpPr/>
          <p:nvPr/>
        </p:nvSpPr>
        <p:spPr>
          <a:xfrm>
            <a:off x="9233125" y="835775"/>
            <a:ext cx="2735400" cy="573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lt1"/>
                </a:solidFill>
                <a:latin typeface="Calibri"/>
                <a:ea typeface="Calibri"/>
                <a:cs typeface="Calibri"/>
                <a:sym typeface="Calibri"/>
              </a:rPr>
              <a:t>Fair amount of educator movement </a:t>
            </a:r>
            <a:r>
              <a:rPr lang="en-US" sz="2000" b="1" dirty="0">
                <a:solidFill>
                  <a:schemeClr val="lt1"/>
                </a:solidFill>
                <a:latin typeface="Calibri"/>
                <a:ea typeface="Calibri"/>
                <a:cs typeface="Calibri"/>
                <a:sym typeface="Calibri"/>
              </a:rPr>
              <a:t>between </a:t>
            </a:r>
            <a:r>
              <a:rPr lang="en-US" sz="2000" dirty="0">
                <a:solidFill>
                  <a:schemeClr val="lt1"/>
                </a:solidFill>
                <a:latin typeface="Calibri"/>
                <a:ea typeface="Calibri"/>
                <a:cs typeface="Calibri"/>
                <a:sym typeface="Calibri"/>
              </a:rPr>
              <a:t>schools (within or across provinces): </a:t>
            </a:r>
            <a:endParaRPr sz="2000" dirty="0">
              <a:solidFill>
                <a:schemeClr val="lt1"/>
              </a:solidFill>
              <a:latin typeface="Calibri"/>
              <a:ea typeface="Calibri"/>
              <a:cs typeface="Calibri"/>
              <a:sym typeface="Calibri"/>
            </a:endParaRPr>
          </a:p>
          <a:p>
            <a:pPr marL="0" marR="0" lvl="0" indent="0" algn="l" rtl="0">
              <a:spcBef>
                <a:spcPts val="0"/>
              </a:spcBef>
              <a:spcAft>
                <a:spcPts val="0"/>
              </a:spcAft>
              <a:buNone/>
            </a:pPr>
            <a:endParaRPr sz="20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lt1"/>
                </a:solidFill>
                <a:latin typeface="Calibri"/>
                <a:ea typeface="Calibri"/>
                <a:cs typeface="Calibri"/>
                <a:sym typeface="Calibri"/>
              </a:rPr>
              <a:t>⇒ about 4.3% of KZN  educators (5.1% nationally) move to a different pay point but stay within PERSAL from 2018-2019</a:t>
            </a:r>
            <a:endParaRPr sz="2000" dirty="0">
              <a:solidFill>
                <a:schemeClr val="lt1"/>
              </a:solidFill>
              <a:latin typeface="Calibri"/>
              <a:ea typeface="Calibri"/>
              <a:cs typeface="Calibri"/>
              <a:sym typeface="Calibri"/>
            </a:endParaRPr>
          </a:p>
          <a:p>
            <a:pPr marL="457200" marR="0" lvl="0" indent="0" algn="l" rtl="0">
              <a:spcBef>
                <a:spcPts val="0"/>
              </a:spcBef>
              <a:spcAft>
                <a:spcPts val="0"/>
              </a:spcAft>
              <a:buNone/>
            </a:pPr>
            <a:endParaRPr sz="20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lt1"/>
                </a:solidFill>
                <a:latin typeface="Calibri"/>
                <a:ea typeface="Calibri"/>
                <a:cs typeface="Calibri"/>
                <a:sym typeface="Calibri"/>
              </a:rPr>
              <a:t>Rate at which KZN educators aged 50 and below (3.7%) leave the system is comparable to the national average (3.8%)</a:t>
            </a:r>
            <a:endParaRPr dirty="0">
              <a:solidFill>
                <a:schemeClr val="lt1"/>
              </a:solidFill>
            </a:endParaRPr>
          </a:p>
        </p:txBody>
      </p:sp>
      <p:sp>
        <p:nvSpPr>
          <p:cNvPr id="713" name="Google Shape;713;p48"/>
          <p:cNvSpPr/>
          <p:nvPr/>
        </p:nvSpPr>
        <p:spPr>
          <a:xfrm>
            <a:off x="767860" y="5841582"/>
            <a:ext cx="7855636" cy="6791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PERSAL 10-year anonymised dataset. Only included educators aged 50 years and below, that were in ordinary schools in 2018 (Primary, Secondary, Combined and Intermediate)—excluded all paypoints that did not appear in both years after identifying 103 paypoints where the paypoint number changed.  </a:t>
            </a:r>
            <a:endParaRPr/>
          </a:p>
        </p:txBody>
      </p:sp>
      <p:graphicFrame>
        <p:nvGraphicFramePr>
          <p:cNvPr id="714" name="Google Shape;714;p48"/>
          <p:cNvGraphicFramePr/>
          <p:nvPr>
            <p:extLst>
              <p:ext uri="{D42A27DB-BD31-4B8C-83A1-F6EECF244321}">
                <p14:modId xmlns:p14="http://schemas.microsoft.com/office/powerpoint/2010/main" val="3109788902"/>
              </p:ext>
            </p:extLst>
          </p:nvPr>
        </p:nvGraphicFramePr>
        <p:xfrm>
          <a:off x="838200" y="2220400"/>
          <a:ext cx="7431825" cy="3147442"/>
        </p:xfrm>
        <a:graphic>
          <a:graphicData uri="http://schemas.openxmlformats.org/drawingml/2006/table">
            <a:tbl>
              <a:tblPr>
                <a:noFill/>
                <a:tableStyleId>{E4208BFC-F924-453E-95EB-64B5D0F5600D}</a:tableStyleId>
              </a:tblPr>
              <a:tblGrid>
                <a:gridCol w="930825">
                  <a:extLst>
                    <a:ext uri="{9D8B030D-6E8A-4147-A177-3AD203B41FA5}">
                      <a16:colId xmlns:a16="http://schemas.microsoft.com/office/drawing/2014/main" val="20000"/>
                    </a:ext>
                  </a:extLst>
                </a:gridCol>
                <a:gridCol w="1733850">
                  <a:extLst>
                    <a:ext uri="{9D8B030D-6E8A-4147-A177-3AD203B41FA5}">
                      <a16:colId xmlns:a16="http://schemas.microsoft.com/office/drawing/2014/main" val="20001"/>
                    </a:ext>
                  </a:extLst>
                </a:gridCol>
                <a:gridCol w="1856925">
                  <a:extLst>
                    <a:ext uri="{9D8B030D-6E8A-4147-A177-3AD203B41FA5}">
                      <a16:colId xmlns:a16="http://schemas.microsoft.com/office/drawing/2014/main" val="20002"/>
                    </a:ext>
                  </a:extLst>
                </a:gridCol>
                <a:gridCol w="1998050">
                  <a:extLst>
                    <a:ext uri="{9D8B030D-6E8A-4147-A177-3AD203B41FA5}">
                      <a16:colId xmlns:a16="http://schemas.microsoft.com/office/drawing/2014/main" val="20003"/>
                    </a:ext>
                  </a:extLst>
                </a:gridCol>
                <a:gridCol w="912175">
                  <a:extLst>
                    <a:ext uri="{9D8B030D-6E8A-4147-A177-3AD203B41FA5}">
                      <a16:colId xmlns:a16="http://schemas.microsoft.com/office/drawing/2014/main" val="20004"/>
                    </a:ext>
                  </a:extLst>
                </a:gridCol>
              </a:tblGrid>
              <a:tr h="243350">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Pay point in 2019 (Ordinary schools only)</a:t>
                      </a:r>
                      <a:endParaRPr sz="18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43350">
                <a:tc>
                  <a:txBody>
                    <a:bodyPr/>
                    <a:lstStyle/>
                    <a:p>
                      <a:pPr marL="0" marR="0" lvl="0" indent="0" algn="l" rtl="0">
                        <a:lnSpc>
                          <a:spcPct val="107000"/>
                        </a:lnSpc>
                        <a:spcBef>
                          <a:spcPts val="0"/>
                        </a:spcBef>
                        <a:spcAft>
                          <a:spcPts val="0"/>
                        </a:spcAft>
                        <a:buNone/>
                      </a:pPr>
                      <a:r>
                        <a:rPr lang="en-US" sz="1600" b="1" u="none" strike="noStrike" cap="none">
                          <a:latin typeface="Calibri"/>
                          <a:ea typeface="Calibri"/>
                          <a:cs typeface="Calibri"/>
                          <a:sym typeface="Calibri"/>
                        </a:rPr>
                        <a:t>Province</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Same as in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Different to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None - left system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 (%)</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EC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93.25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2.14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FS</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90.54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GP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4.97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KN</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91.99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4.31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3.70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LP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MP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92.02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4.66</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3.32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85.44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8.39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6.18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NW</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89.42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6.30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4.28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WC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87.27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6.09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6.64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0">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91.11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5.05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3.83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dirty="0">
                          <a:latin typeface="Calibri"/>
                          <a:ea typeface="Calibri"/>
                          <a:cs typeface="Calibri"/>
                          <a:sym typeface="Calibri"/>
                        </a:rPr>
                        <a:t>100</a:t>
                      </a:r>
                      <a:endParaRPr sz="1600" u="none" strike="noStrike" cap="none" dirty="0">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715" name="Google Shape;715;p4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16" name="Google Shape;716;p48"/>
          <p:cNvSpPr/>
          <p:nvPr/>
        </p:nvSpPr>
        <p:spPr>
          <a:xfrm>
            <a:off x="5551000" y="1787688"/>
            <a:ext cx="1698900" cy="394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Exit public system </a:t>
            </a:r>
            <a:endParaRPr dirty="0"/>
          </a:p>
        </p:txBody>
      </p:sp>
      <p:sp>
        <p:nvSpPr>
          <p:cNvPr id="717" name="Google Shape;717;p48"/>
          <p:cNvSpPr/>
          <p:nvPr/>
        </p:nvSpPr>
        <p:spPr>
          <a:xfrm>
            <a:off x="3589400" y="1787675"/>
            <a:ext cx="1698900" cy="394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i.e. move schools</a:t>
            </a:r>
            <a:endParaRPr dirty="0"/>
          </a:p>
        </p:txBody>
      </p:sp>
      <p:sp>
        <p:nvSpPr>
          <p:cNvPr id="718" name="Google Shape;718;p48"/>
          <p:cNvSpPr/>
          <p:nvPr/>
        </p:nvSpPr>
        <p:spPr>
          <a:xfrm>
            <a:off x="1769025" y="1787688"/>
            <a:ext cx="1698900" cy="394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i.e. stay in same school</a:t>
            </a:r>
            <a:endParaRPr dirty="0"/>
          </a:p>
        </p:txBody>
      </p:sp>
      <p:sp>
        <p:nvSpPr>
          <p:cNvPr id="719" name="Google Shape;719;p48"/>
          <p:cNvSpPr/>
          <p:nvPr/>
        </p:nvSpPr>
        <p:spPr>
          <a:xfrm>
            <a:off x="688425" y="3581225"/>
            <a:ext cx="7581600" cy="267300"/>
          </a:xfrm>
          <a:prstGeom prst="roundRect">
            <a:avLst>
              <a:gd name="adj" fmla="val 16667"/>
            </a:avLst>
          </a:prstGeom>
          <a:noFill/>
          <a:ln w="19050" cap="flat" cmpd="sng">
            <a:solidFill>
              <a:srgbClr val="55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 grpId="0" animBg="1"/>
      <p:bldP spid="717" grpId="0" animBg="1"/>
      <p:bldP spid="718" grpId="0" animBg="1"/>
      <p:bldP spid="7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g255562ac931_0_113"/>
          <p:cNvSpPr txBox="1">
            <a:spLocks noGrp="1"/>
          </p:cNvSpPr>
          <p:nvPr>
            <p:ph type="title"/>
          </p:nvPr>
        </p:nvSpPr>
        <p:spPr>
          <a:xfrm>
            <a:off x="2438400" y="1709738"/>
            <a:ext cx="89091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Gender and promotions</a:t>
            </a:r>
            <a:endParaRPr/>
          </a:p>
          <a:p>
            <a:pPr marL="0" lvl="0" indent="0" algn="l" rtl="0">
              <a:lnSpc>
                <a:spcPct val="90000"/>
              </a:lnSpc>
              <a:spcBef>
                <a:spcPts val="0"/>
              </a:spcBef>
              <a:spcAft>
                <a:spcPts val="0"/>
              </a:spcAft>
              <a:buClr>
                <a:schemeClr val="dk1"/>
              </a:buClr>
              <a:buSzPts val="6000"/>
              <a:buFont typeface="Cambria"/>
              <a:buNone/>
            </a:pPr>
            <a:endParaRPr/>
          </a:p>
        </p:txBody>
      </p:sp>
      <p:sp>
        <p:nvSpPr>
          <p:cNvPr id="725" name="Google Shape;725;g255562ac931_0_113"/>
          <p:cNvSpPr txBox="1">
            <a:spLocks noGrp="1"/>
          </p:cNvSpPr>
          <p:nvPr>
            <p:ph type="body" idx="1"/>
          </p:nvPr>
        </p:nvSpPr>
        <p:spPr>
          <a:xfrm>
            <a:off x="2438398" y="4589464"/>
            <a:ext cx="8909100" cy="84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000" b="1">
                <a:solidFill>
                  <a:srgbClr val="7A1A00"/>
                </a:solidFill>
                <a:latin typeface="Calibri"/>
                <a:ea typeface="Calibri"/>
                <a:cs typeface="Calibri"/>
                <a:sym typeface="Calibri"/>
              </a:rPr>
              <a:t>Main findings: </a:t>
            </a:r>
            <a:r>
              <a:rPr lang="en-US" sz="2000">
                <a:solidFill>
                  <a:srgbClr val="7A1A00"/>
                </a:solidFill>
                <a:latin typeface="Calibri"/>
                <a:ea typeface="Calibri"/>
                <a:cs typeface="Calibri"/>
                <a:sym typeface="Calibri"/>
              </a:rPr>
              <a:t>Significant gender imbalance nationally and in KZN in promotion posts. Very little transformation in senior school leadership positions in more than a decade but improvements at middle-management level. </a:t>
            </a:r>
            <a:endParaRPr/>
          </a:p>
        </p:txBody>
      </p:sp>
      <p:sp>
        <p:nvSpPr>
          <p:cNvPr id="726" name="Google Shape;726;g255562ac931_0_113"/>
          <p:cNvSpPr/>
          <p:nvPr/>
        </p:nvSpPr>
        <p:spPr>
          <a:xfrm>
            <a:off x="11353798" y="200753"/>
            <a:ext cx="487800" cy="50400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lt1"/>
                </a:solidFill>
                <a:latin typeface="Calibri"/>
                <a:ea typeface="Calibri"/>
                <a:cs typeface="Calibri"/>
                <a:sym typeface="Calibri"/>
              </a:rPr>
              <a:t>9</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255562ac931_0_119"/>
          <p:cNvSpPr txBox="1">
            <a:spLocks noGrp="1"/>
          </p:cNvSpPr>
          <p:nvPr>
            <p:ph type="title"/>
          </p:nvPr>
        </p:nvSpPr>
        <p:spPr>
          <a:xfrm>
            <a:off x="625825" y="304801"/>
            <a:ext cx="10515600" cy="1431531"/>
          </a:xfrm>
          <a:prstGeom prst="rect">
            <a:avLst/>
          </a:prstGeom>
          <a:solidFill>
            <a:schemeClr val="lt1"/>
          </a:solidFill>
        </p:spPr>
        <p:txBody>
          <a:bodyPr spcFirstLastPara="1" wrap="square" lIns="91425" tIns="45700" rIns="91425" bIns="45700" anchor="ctr" anchorCtr="0">
            <a:noAutofit/>
          </a:bodyPr>
          <a:lstStyle/>
          <a:p>
            <a:pPr marL="0" lvl="0" indent="0" algn="l" rtl="0">
              <a:spcBef>
                <a:spcPts val="0"/>
              </a:spcBef>
              <a:spcAft>
                <a:spcPts val="0"/>
              </a:spcAft>
              <a:buNone/>
            </a:pPr>
            <a:r>
              <a:rPr lang="en-US" dirty="0"/>
              <a:t>Percentage of educators that are female</a:t>
            </a:r>
            <a:endParaRPr dirty="0"/>
          </a:p>
        </p:txBody>
      </p:sp>
      <p:sp>
        <p:nvSpPr>
          <p:cNvPr id="733" name="Google Shape;733;g255562ac931_0_119"/>
          <p:cNvSpPr/>
          <p:nvPr/>
        </p:nvSpPr>
        <p:spPr>
          <a:xfrm>
            <a:off x="7573050" y="1466574"/>
            <a:ext cx="4437600" cy="4800875"/>
          </a:xfrm>
          <a:prstGeom prst="roundRect">
            <a:avLst>
              <a:gd name="adj" fmla="val 16667"/>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4" name="Google Shape;734;g255562ac931_0_119"/>
          <p:cNvPicPr preferRelativeResize="0"/>
          <p:nvPr/>
        </p:nvPicPr>
        <p:blipFill>
          <a:blip r:embed="rId3">
            <a:alphaModFix/>
          </a:blip>
          <a:stretch>
            <a:fillRect/>
          </a:stretch>
        </p:blipFill>
        <p:spPr>
          <a:xfrm>
            <a:off x="490575" y="1921100"/>
            <a:ext cx="6903550" cy="4632099"/>
          </a:xfrm>
          <a:prstGeom prst="rect">
            <a:avLst/>
          </a:prstGeom>
          <a:noFill/>
          <a:ln>
            <a:noFill/>
          </a:ln>
        </p:spPr>
      </p:pic>
      <p:sp>
        <p:nvSpPr>
          <p:cNvPr id="735" name="Google Shape;735;g255562ac931_0_119"/>
          <p:cNvSpPr txBox="1"/>
          <p:nvPr/>
        </p:nvSpPr>
        <p:spPr>
          <a:xfrm>
            <a:off x="7756675" y="1774145"/>
            <a:ext cx="4176000" cy="41857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lt1"/>
                </a:solidFill>
                <a:latin typeface="Calibri"/>
                <a:ea typeface="Calibri"/>
                <a:cs typeface="Calibri"/>
                <a:sym typeface="Calibri"/>
              </a:rPr>
              <a:t>Nationally, very little transformation in senior leadership in terms of gender since 2012, and even back to 2004 (just 34% of principals were female). </a:t>
            </a:r>
            <a:endParaRPr sz="2000" dirty="0">
              <a:solidFill>
                <a:schemeClr val="lt1"/>
              </a:solidFill>
              <a:latin typeface="Calibri"/>
              <a:ea typeface="Calibri"/>
              <a:cs typeface="Calibri"/>
              <a:sym typeface="Calibri"/>
            </a:endParaRPr>
          </a:p>
          <a:p>
            <a:pPr marL="0" lvl="0" indent="0" algn="ctr" rtl="0">
              <a:spcBef>
                <a:spcPts val="0"/>
              </a:spcBef>
              <a:spcAft>
                <a:spcPts val="0"/>
              </a:spcAft>
              <a:buNone/>
            </a:pPr>
            <a:endParaRPr sz="2000" dirty="0">
              <a:solidFill>
                <a:schemeClr val="lt1"/>
              </a:solidFill>
              <a:latin typeface="Calibri"/>
              <a:ea typeface="Calibri"/>
              <a:cs typeface="Calibri"/>
              <a:sym typeface="Calibri"/>
            </a:endParaRPr>
          </a:p>
          <a:p>
            <a:pPr marL="0" lvl="0" indent="0" algn="ctr" rtl="0">
              <a:spcBef>
                <a:spcPts val="0"/>
              </a:spcBef>
              <a:spcAft>
                <a:spcPts val="0"/>
              </a:spcAft>
              <a:buNone/>
            </a:pPr>
            <a:r>
              <a:rPr lang="en-US" sz="2000" dirty="0">
                <a:solidFill>
                  <a:schemeClr val="lt1"/>
                </a:solidFill>
                <a:latin typeface="Calibri"/>
                <a:ea typeface="Calibri"/>
                <a:cs typeface="Calibri"/>
                <a:sym typeface="Calibri"/>
              </a:rPr>
              <a:t>More transformation at middle-management level. </a:t>
            </a:r>
            <a:endParaRPr sz="2000" dirty="0">
              <a:solidFill>
                <a:schemeClr val="lt1"/>
              </a:solidFill>
              <a:latin typeface="Calibri"/>
              <a:ea typeface="Calibri"/>
              <a:cs typeface="Calibri"/>
              <a:sym typeface="Calibri"/>
            </a:endParaRPr>
          </a:p>
          <a:p>
            <a:pPr marL="0" lvl="0" indent="0" algn="ctr" rtl="0">
              <a:spcBef>
                <a:spcPts val="0"/>
              </a:spcBef>
              <a:spcAft>
                <a:spcPts val="0"/>
              </a:spcAft>
              <a:buNone/>
            </a:pPr>
            <a:endParaRPr sz="2000" dirty="0">
              <a:solidFill>
                <a:schemeClr val="lt1"/>
              </a:solidFill>
              <a:latin typeface="Calibri"/>
              <a:ea typeface="Calibri"/>
              <a:cs typeface="Calibri"/>
              <a:sym typeface="Calibri"/>
            </a:endParaRPr>
          </a:p>
          <a:p>
            <a:pPr marL="0" lvl="0" indent="0" algn="ctr" rtl="0">
              <a:spcBef>
                <a:spcPts val="0"/>
              </a:spcBef>
              <a:spcAft>
                <a:spcPts val="0"/>
              </a:spcAft>
              <a:buNone/>
            </a:pPr>
            <a:r>
              <a:rPr lang="en-US" sz="2000" dirty="0">
                <a:solidFill>
                  <a:schemeClr val="lt1"/>
                </a:solidFill>
                <a:latin typeface="Calibri"/>
                <a:ea typeface="Calibri"/>
                <a:cs typeface="Calibri"/>
                <a:sym typeface="Calibri"/>
              </a:rPr>
              <a:t>In KZN in 2021, 72% of all educators are female yet only 45% of deputy principals are female &amp; 40% of principals are female. </a:t>
            </a:r>
            <a:endParaRPr sz="2000" dirty="0">
              <a:solidFill>
                <a:schemeClr val="lt1"/>
              </a:solidFill>
              <a:latin typeface="Calibri"/>
              <a:ea typeface="Calibri"/>
              <a:cs typeface="Calibri"/>
              <a:sym typeface="Calibri"/>
            </a:endParaRPr>
          </a:p>
        </p:txBody>
      </p:sp>
      <p:sp>
        <p:nvSpPr>
          <p:cNvPr id="736" name="Google Shape;736;g255562ac931_0_119"/>
          <p:cNvSpPr txBox="1"/>
          <p:nvPr/>
        </p:nvSpPr>
        <p:spPr>
          <a:xfrm>
            <a:off x="840000" y="1496375"/>
            <a:ext cx="6370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latin typeface="Calibri"/>
                <a:ea typeface="Calibri"/>
                <a:cs typeface="Calibri"/>
                <a:sym typeface="Calibri"/>
              </a:rPr>
              <a:t>Percentage of public educators in South Africa </a:t>
            </a:r>
            <a:r>
              <a:rPr lang="en-US" sz="1600">
                <a:solidFill>
                  <a:schemeClr val="dk1"/>
                </a:solidFill>
                <a:latin typeface="Calibri"/>
                <a:ea typeface="Calibri"/>
                <a:cs typeface="Calibri"/>
                <a:sym typeface="Calibri"/>
              </a:rPr>
              <a:t>that are female</a:t>
            </a:r>
            <a:r>
              <a:rPr lang="en-US" sz="1600">
                <a:latin typeface="Calibri"/>
                <a:ea typeface="Calibri"/>
                <a:cs typeface="Calibri"/>
                <a:sym typeface="Calibri"/>
              </a:rPr>
              <a:t>, PERSAL (2012-2021)</a:t>
            </a:r>
            <a:endParaRPr sz="1600">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77"/>
          <p:cNvSpPr txBox="1">
            <a:spLocks noGrp="1"/>
          </p:cNvSpPr>
          <p:nvPr>
            <p:ph type="title"/>
          </p:nvPr>
        </p:nvSpPr>
        <p:spPr>
          <a:xfrm>
            <a:off x="594361" y="433668"/>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Percentage of educators that are female</a:t>
            </a:r>
            <a:endParaRPr dirty="0"/>
          </a:p>
        </p:txBody>
      </p:sp>
      <p:sp>
        <p:nvSpPr>
          <p:cNvPr id="830" name="Google Shape;830;p7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r>
              <a:rPr lang="en-US" sz="2800" b="1" i="0" u="none" strike="noStrike" cap="none">
                <a:solidFill>
                  <a:schemeClr val="lt1"/>
                </a:solidFill>
                <a:latin typeface="Calibri"/>
                <a:ea typeface="Calibri"/>
                <a:cs typeface="Calibri"/>
                <a:sym typeface="Calibri"/>
              </a:rPr>
              <a:t>9</a:t>
            </a:r>
            <a:endParaRPr sz="1800" b="0" i="0" u="none" strike="noStrike" cap="none">
              <a:solidFill>
                <a:schemeClr val="dk1"/>
              </a:solidFill>
              <a:latin typeface="Calibri"/>
              <a:ea typeface="Calibri"/>
              <a:cs typeface="Calibri"/>
              <a:sym typeface="Calibri"/>
            </a:endParaRPr>
          </a:p>
        </p:txBody>
      </p:sp>
      <p:sp>
        <p:nvSpPr>
          <p:cNvPr id="831" name="Google Shape;831;p77"/>
          <p:cNvSpPr txBox="1"/>
          <p:nvPr/>
        </p:nvSpPr>
        <p:spPr>
          <a:xfrm>
            <a:off x="6817688" y="1524107"/>
            <a:ext cx="5023792" cy="446273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5B2412"/>
              </a:buClr>
              <a:buSzPts val="2200"/>
              <a:buFont typeface="Calibri"/>
              <a:buNone/>
            </a:pPr>
            <a:r>
              <a:rPr lang="en-US" sz="2400" b="0" i="0" u="none" strike="noStrike" cap="none" dirty="0">
                <a:solidFill>
                  <a:schemeClr val="accent6"/>
                </a:solidFill>
                <a:latin typeface="Calibri"/>
                <a:ea typeface="Calibri"/>
                <a:cs typeface="Calibri"/>
                <a:sym typeface="Calibri"/>
              </a:rPr>
              <a:t>In KwaZulu-Natal in 2021, 72% of all educators were women. </a:t>
            </a:r>
            <a:endParaRPr dirty="0">
              <a:solidFill>
                <a:schemeClr val="accent6"/>
              </a:solidFill>
            </a:endParaRPr>
          </a:p>
          <a:p>
            <a:pPr marL="0" marR="0" lvl="0" indent="0" algn="l" rtl="0">
              <a:lnSpc>
                <a:spcPct val="100000"/>
              </a:lnSpc>
              <a:spcBef>
                <a:spcPts val="0"/>
              </a:spcBef>
              <a:spcAft>
                <a:spcPts val="0"/>
              </a:spcAft>
              <a:buClr>
                <a:srgbClr val="5B2412"/>
              </a:buClr>
              <a:buSzPts val="2200"/>
              <a:buFont typeface="Calibri"/>
              <a:buNone/>
            </a:pPr>
            <a:endParaRPr sz="1400" b="0" i="0" u="none" strike="noStrike" cap="none" dirty="0">
              <a:solidFill>
                <a:schemeClr val="accent6"/>
              </a:solidFill>
              <a:latin typeface="Calibri"/>
              <a:ea typeface="Calibri"/>
              <a:cs typeface="Calibri"/>
              <a:sym typeface="Calibri"/>
            </a:endParaRPr>
          </a:p>
          <a:p>
            <a:pPr marL="0" marR="0" lvl="0" indent="0" algn="l" rtl="0">
              <a:lnSpc>
                <a:spcPct val="100000"/>
              </a:lnSpc>
              <a:spcBef>
                <a:spcPts val="0"/>
              </a:spcBef>
              <a:spcAft>
                <a:spcPts val="0"/>
              </a:spcAft>
              <a:buClr>
                <a:srgbClr val="5B2412"/>
              </a:buClr>
              <a:buSzPts val="2200"/>
              <a:buFont typeface="Calibri"/>
              <a:buNone/>
            </a:pPr>
            <a:r>
              <a:rPr lang="en-US" sz="2400" b="0" i="0" u="none" strike="noStrike" cap="none" dirty="0">
                <a:solidFill>
                  <a:schemeClr val="accent6"/>
                </a:solidFill>
                <a:latin typeface="Calibri"/>
                <a:ea typeface="Calibri"/>
                <a:cs typeface="Calibri"/>
                <a:sym typeface="Calibri"/>
              </a:rPr>
              <a:t>Women are underrepresented at all levels of management: </a:t>
            </a:r>
          </a:p>
          <a:p>
            <a:pPr marL="342900" marR="0" lvl="0" indent="-342900" algn="l" rtl="0">
              <a:lnSpc>
                <a:spcPct val="100000"/>
              </a:lnSpc>
              <a:spcBef>
                <a:spcPts val="0"/>
              </a:spcBef>
              <a:spcAft>
                <a:spcPts val="0"/>
              </a:spcAft>
              <a:buClr>
                <a:srgbClr val="5B2412"/>
              </a:buClr>
              <a:buSzPts val="2200"/>
              <a:buFont typeface="Arial" panose="020B0604020202020204" pitchFamily="34" charset="0"/>
              <a:buChar char="•"/>
            </a:pPr>
            <a:r>
              <a:rPr lang="en-US" sz="2400" b="0" i="0" u="none" strike="noStrike" cap="none" dirty="0">
                <a:solidFill>
                  <a:schemeClr val="accent6"/>
                </a:solidFill>
                <a:latin typeface="Calibri"/>
                <a:ea typeface="Calibri"/>
                <a:cs typeface="Calibri"/>
                <a:sym typeface="Calibri"/>
              </a:rPr>
              <a:t>68% of HODs </a:t>
            </a:r>
            <a:r>
              <a:rPr lang="en-US" sz="2400" dirty="0">
                <a:solidFill>
                  <a:schemeClr val="accent6"/>
                </a:solidFill>
                <a:latin typeface="Calibri"/>
                <a:ea typeface="Calibri"/>
                <a:cs typeface="Calibri"/>
                <a:sym typeface="Calibri"/>
              </a:rPr>
              <a:t>are</a:t>
            </a:r>
            <a:r>
              <a:rPr lang="en-US" sz="2400" b="0" i="0" u="none" strike="noStrike" cap="none" dirty="0">
                <a:solidFill>
                  <a:schemeClr val="accent6"/>
                </a:solidFill>
                <a:latin typeface="Calibri"/>
                <a:ea typeface="Calibri"/>
                <a:cs typeface="Calibri"/>
                <a:sym typeface="Calibri"/>
              </a:rPr>
              <a:t> women </a:t>
            </a:r>
          </a:p>
          <a:p>
            <a:pPr marL="342900" marR="0" lvl="0" indent="-342900" algn="l" rtl="0">
              <a:lnSpc>
                <a:spcPct val="100000"/>
              </a:lnSpc>
              <a:spcBef>
                <a:spcPts val="0"/>
              </a:spcBef>
              <a:spcAft>
                <a:spcPts val="0"/>
              </a:spcAft>
              <a:buClr>
                <a:srgbClr val="5B2412"/>
              </a:buClr>
              <a:buSzPts val="2200"/>
              <a:buFont typeface="Arial" panose="020B0604020202020204" pitchFamily="34" charset="0"/>
              <a:buChar char="•"/>
            </a:pPr>
            <a:r>
              <a:rPr lang="en-US" sz="2400" b="0" i="0" u="none" strike="noStrike" cap="none" dirty="0">
                <a:solidFill>
                  <a:schemeClr val="accent6"/>
                </a:solidFill>
                <a:latin typeface="Calibri"/>
                <a:ea typeface="Calibri"/>
                <a:cs typeface="Calibri"/>
                <a:sym typeface="Calibri"/>
              </a:rPr>
              <a:t>45% of Deputies are women </a:t>
            </a:r>
          </a:p>
          <a:p>
            <a:pPr marL="342900" marR="0" lvl="0" indent="-342900" algn="l" rtl="0">
              <a:lnSpc>
                <a:spcPct val="100000"/>
              </a:lnSpc>
              <a:spcBef>
                <a:spcPts val="0"/>
              </a:spcBef>
              <a:spcAft>
                <a:spcPts val="0"/>
              </a:spcAft>
              <a:buClr>
                <a:srgbClr val="5B2412"/>
              </a:buClr>
              <a:buSzPts val="2200"/>
              <a:buFont typeface="Arial" panose="020B0604020202020204" pitchFamily="34" charset="0"/>
              <a:buChar char="•"/>
            </a:pPr>
            <a:r>
              <a:rPr lang="en-US" sz="2400" b="0" i="0" u="none" strike="noStrike" cap="none" dirty="0">
                <a:solidFill>
                  <a:schemeClr val="accent6"/>
                </a:solidFill>
                <a:latin typeface="Calibri"/>
                <a:ea typeface="Calibri"/>
                <a:cs typeface="Calibri"/>
                <a:sym typeface="Calibri"/>
              </a:rPr>
              <a:t>40% of principals</a:t>
            </a:r>
            <a:r>
              <a:rPr lang="en-US" sz="2400" dirty="0">
                <a:solidFill>
                  <a:schemeClr val="accent6"/>
                </a:solidFill>
                <a:latin typeface="Calibri"/>
                <a:ea typeface="Calibri"/>
                <a:cs typeface="Calibri"/>
                <a:sym typeface="Calibri"/>
              </a:rPr>
              <a:t> are women</a:t>
            </a:r>
          </a:p>
          <a:p>
            <a:pPr marL="342900" marR="0" lvl="0" indent="-342900" algn="l" rtl="0">
              <a:lnSpc>
                <a:spcPct val="100000"/>
              </a:lnSpc>
              <a:spcBef>
                <a:spcPts val="0"/>
              </a:spcBef>
              <a:spcAft>
                <a:spcPts val="0"/>
              </a:spcAft>
              <a:buClr>
                <a:srgbClr val="5B2412"/>
              </a:buClr>
              <a:buSzPts val="2200"/>
              <a:buFont typeface="Arial" panose="020B0604020202020204" pitchFamily="34" charset="0"/>
              <a:buChar char="•"/>
            </a:pPr>
            <a:endParaRPr lang="en-US" sz="2400" dirty="0">
              <a:solidFill>
                <a:schemeClr val="accent6"/>
              </a:solidFill>
              <a:latin typeface="Calibri"/>
              <a:cs typeface="Calibri"/>
              <a:sym typeface="Calibri"/>
            </a:endParaRPr>
          </a:p>
          <a:p>
            <a:pPr marR="0" lvl="0" algn="l" rtl="0">
              <a:lnSpc>
                <a:spcPct val="100000"/>
              </a:lnSpc>
              <a:spcBef>
                <a:spcPts val="0"/>
              </a:spcBef>
              <a:spcAft>
                <a:spcPts val="0"/>
              </a:spcAft>
              <a:buClr>
                <a:srgbClr val="5B2412"/>
              </a:buClr>
              <a:buSzPts val="2200"/>
            </a:pPr>
            <a:r>
              <a:rPr lang="en-US" sz="2400" dirty="0">
                <a:solidFill>
                  <a:schemeClr val="accent6"/>
                </a:solidFill>
                <a:latin typeface="Calibri"/>
                <a:cs typeface="Calibri"/>
                <a:sym typeface="Calibri"/>
              </a:rPr>
              <a:t>Principal gender gap has </a:t>
            </a:r>
            <a:r>
              <a:rPr lang="en-US" sz="2400" i="1" dirty="0">
                <a:solidFill>
                  <a:schemeClr val="accent6"/>
                </a:solidFill>
                <a:latin typeface="Calibri"/>
                <a:cs typeface="Calibri"/>
                <a:sym typeface="Calibri"/>
              </a:rPr>
              <a:t>increased</a:t>
            </a:r>
            <a:r>
              <a:rPr lang="en-US" sz="2400" dirty="0">
                <a:solidFill>
                  <a:schemeClr val="accent6"/>
                </a:solidFill>
                <a:latin typeface="Calibri"/>
                <a:cs typeface="Calibri"/>
                <a:sym typeface="Calibri"/>
              </a:rPr>
              <a:t> from 28% in 2012 (70-42) to 32% (72-40) in 2021. </a:t>
            </a:r>
            <a:endParaRPr dirty="0">
              <a:solidFill>
                <a:schemeClr val="accent6"/>
              </a:solidFill>
            </a:endParaRPr>
          </a:p>
        </p:txBody>
      </p:sp>
      <p:sp>
        <p:nvSpPr>
          <p:cNvPr id="832" name="Google Shape;832;p77"/>
          <p:cNvSpPr txBox="1"/>
          <p:nvPr/>
        </p:nvSpPr>
        <p:spPr>
          <a:xfrm>
            <a:off x="717609" y="6224335"/>
            <a:ext cx="1075678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12934251-5D70-48E4-78F4-2D070A97E68B}"/>
              </a:ext>
            </a:extLst>
          </p:cNvPr>
          <p:cNvPicPr>
            <a:picLocks noChangeAspect="1"/>
          </p:cNvPicPr>
          <p:nvPr/>
        </p:nvPicPr>
        <p:blipFill>
          <a:blip r:embed="rId3"/>
          <a:stretch>
            <a:fillRect/>
          </a:stretch>
        </p:blipFill>
        <p:spPr>
          <a:xfrm>
            <a:off x="462997" y="1759368"/>
            <a:ext cx="6223328" cy="385866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g255562ac931_0_113"/>
          <p:cNvSpPr txBox="1">
            <a:spLocks noGrp="1"/>
          </p:cNvSpPr>
          <p:nvPr>
            <p:ph type="title"/>
          </p:nvPr>
        </p:nvSpPr>
        <p:spPr>
          <a:xfrm>
            <a:off x="2438400" y="1709738"/>
            <a:ext cx="89091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dirty="0"/>
              <a:t>Small schools (a brief overview)</a:t>
            </a:r>
            <a:endParaRPr dirty="0"/>
          </a:p>
          <a:p>
            <a:pPr marL="0" lvl="0" indent="0" algn="l" rtl="0">
              <a:lnSpc>
                <a:spcPct val="90000"/>
              </a:lnSpc>
              <a:spcBef>
                <a:spcPts val="0"/>
              </a:spcBef>
              <a:spcAft>
                <a:spcPts val="0"/>
              </a:spcAft>
              <a:buClr>
                <a:schemeClr val="dk1"/>
              </a:buClr>
              <a:buSzPts val="6000"/>
              <a:buFont typeface="Cambria"/>
              <a:buNone/>
            </a:pPr>
            <a:endParaRPr dirty="0"/>
          </a:p>
        </p:txBody>
      </p:sp>
      <p:sp>
        <p:nvSpPr>
          <p:cNvPr id="3" name="Text Placeholder 2">
            <a:extLst>
              <a:ext uri="{FF2B5EF4-FFF2-40B4-BE49-F238E27FC236}">
                <a16:creationId xmlns:a16="http://schemas.microsoft.com/office/drawing/2014/main" id="{25C5B27D-C60B-F91F-F784-9C444ED168A8}"/>
              </a:ext>
            </a:extLst>
          </p:cNvPr>
          <p:cNvSpPr>
            <a:spLocks noGrp="1"/>
          </p:cNvSpPr>
          <p:nvPr>
            <p:ph type="body" idx="1"/>
          </p:nvPr>
        </p:nvSpPr>
        <p:spPr/>
        <p:txBody>
          <a:bodyPr/>
          <a:lstStyle/>
          <a:p>
            <a:endParaRPr lang="en-ZA"/>
          </a:p>
        </p:txBody>
      </p:sp>
      <p:sp>
        <p:nvSpPr>
          <p:cNvPr id="2" name="Google Shape;830;p77">
            <a:extLst>
              <a:ext uri="{FF2B5EF4-FFF2-40B4-BE49-F238E27FC236}">
                <a16:creationId xmlns:a16="http://schemas.microsoft.com/office/drawing/2014/main" id="{D1D91C38-3E34-4E46-AD5E-7B30AC4099E5}"/>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r>
              <a:rPr lang="en-US" sz="2800" b="1" dirty="0">
                <a:solidFill>
                  <a:schemeClr val="lt1"/>
                </a:solidFill>
                <a:latin typeface="Calibri"/>
                <a:ea typeface="Calibri"/>
                <a:cs typeface="Calibri"/>
                <a:sym typeface="Calibri"/>
              </a:rPr>
              <a:t>10</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448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4DB32-5CD7-4282-FE09-5FE9AA46BD3D}"/>
              </a:ext>
            </a:extLst>
          </p:cNvPr>
          <p:cNvSpPr>
            <a:spLocks noGrp="1"/>
          </p:cNvSpPr>
          <p:nvPr>
            <p:ph type="title"/>
          </p:nvPr>
        </p:nvSpPr>
        <p:spPr/>
        <p:txBody>
          <a:bodyPr/>
          <a:lstStyle/>
          <a:p>
            <a:r>
              <a:rPr lang="en-ZA" dirty="0"/>
              <a:t>Small school closures planned in KZN</a:t>
            </a:r>
          </a:p>
        </p:txBody>
      </p:sp>
      <p:sp>
        <p:nvSpPr>
          <p:cNvPr id="3" name="Google Shape;840;p34">
            <a:extLst>
              <a:ext uri="{FF2B5EF4-FFF2-40B4-BE49-F238E27FC236}">
                <a16:creationId xmlns:a16="http://schemas.microsoft.com/office/drawing/2014/main" id="{A28314AF-4A57-D5E2-D407-DC49F449CB08}"/>
              </a:ext>
            </a:extLst>
          </p:cNvPr>
          <p:cNvSpPr txBox="1"/>
          <p:nvPr/>
        </p:nvSpPr>
        <p:spPr>
          <a:xfrm>
            <a:off x="838200" y="2007473"/>
            <a:ext cx="3206646"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b="1" i="0" dirty="0">
                <a:solidFill>
                  <a:srgbClr val="434343"/>
                </a:solidFill>
                <a:latin typeface="Gill Sans MT" panose="020B0502020104020203" pitchFamily="34" charset="0"/>
                <a:ea typeface="Work Sans"/>
                <a:cs typeface="Work Sans"/>
                <a:sym typeface="Work Sans"/>
              </a:rPr>
              <a:t>“KwaZulu-Natal’s Department of Education (DoE) plans to shut 255 small and non-viable schools – 70 high schools and 185 primary schools – during the 2023/24 financial year and 967 schools by 2028. These are schools with few learners.”  </a:t>
            </a:r>
          </a:p>
          <a:p>
            <a:pPr marL="0" marR="0" lvl="0" indent="0" algn="l" rtl="0">
              <a:spcBef>
                <a:spcPts val="0"/>
              </a:spcBef>
              <a:spcAft>
                <a:spcPts val="0"/>
              </a:spcAft>
              <a:buNone/>
            </a:pPr>
            <a:r>
              <a:rPr lang="en-US" sz="1600" i="0" dirty="0">
                <a:solidFill>
                  <a:srgbClr val="434343"/>
                </a:solidFill>
                <a:latin typeface="Gill Sans MT" panose="020B0502020104020203" pitchFamily="34" charset="0"/>
                <a:ea typeface="Work Sans"/>
                <a:cs typeface="Work Sans"/>
                <a:sym typeface="Work Sans"/>
              </a:rPr>
              <a:t>(10 May 2023)</a:t>
            </a:r>
            <a:endParaRPr sz="1600" dirty="0">
              <a:solidFill>
                <a:schemeClr val="dk1"/>
              </a:solidFill>
              <a:latin typeface="Calibri"/>
              <a:ea typeface="Calibri"/>
              <a:cs typeface="Calibri"/>
              <a:sym typeface="Calibri"/>
            </a:endParaRPr>
          </a:p>
        </p:txBody>
      </p:sp>
      <p:sp>
        <p:nvSpPr>
          <p:cNvPr id="4" name="Google Shape;837;p34">
            <a:extLst>
              <a:ext uri="{FF2B5EF4-FFF2-40B4-BE49-F238E27FC236}">
                <a16:creationId xmlns:a16="http://schemas.microsoft.com/office/drawing/2014/main" id="{BF2075AA-2192-B201-F529-34CF9FAC24AF}"/>
              </a:ext>
            </a:extLst>
          </p:cNvPr>
          <p:cNvSpPr/>
          <p:nvPr/>
        </p:nvSpPr>
        <p:spPr>
          <a:xfrm>
            <a:off x="793230" y="6064266"/>
            <a:ext cx="10955272" cy="49536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News articles from: </a:t>
            </a:r>
            <a:r>
              <a:rPr lang="en-US" sz="1100" u="sng"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2">
                  <a:extLst>
                    <a:ext uri="{A12FA001-AC4F-418D-AE19-62706E023703}">
                      <ahyp:hlinkClr xmlns:ahyp="http://schemas.microsoft.com/office/drawing/2018/hyperlinkcolor" val="tx"/>
                    </a:ext>
                  </a:extLst>
                </a:hlinkClick>
              </a:rPr>
              <a:t>KZN Education Department to close more than 900 schools by 2028 (iol.co.za)</a:t>
            </a:r>
            <a:r>
              <a:rPr lang="en-US" sz="1100"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 </a:t>
            </a:r>
          </a:p>
          <a:p>
            <a:pPr marL="0" marR="0" lvl="0" indent="0" algn="l" rtl="0">
              <a:spcBef>
                <a:spcPts val="0"/>
              </a:spcBef>
              <a:spcAft>
                <a:spcPts val="0"/>
              </a:spcAft>
              <a:buNone/>
            </a:pPr>
            <a:r>
              <a:rPr lang="en-US" sz="1100" dirty="0">
                <a:latin typeface="Calibri" panose="020F0502020204030204" pitchFamily="34" charset="0"/>
                <a:ea typeface="Calibri" panose="020F0502020204030204" pitchFamily="34" charset="0"/>
                <a:cs typeface="Calibri" panose="020F0502020204030204" pitchFamily="34" charset="0"/>
                <a:hlinkClick r:id="rId3"/>
              </a:rPr>
              <a:t>KwaZulu-Natal: 900 rural schools are facing closure (sapeople.com)</a:t>
            </a:r>
            <a:r>
              <a:rPr lang="en-US" sz="1100" i="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  </a:t>
            </a:r>
          </a:p>
          <a:p>
            <a:pPr marL="0" marR="0" lvl="0" indent="0" algn="l" rtl="0">
              <a:spcBef>
                <a:spcPts val="0"/>
              </a:spcBef>
              <a:spcAft>
                <a:spcPts val="0"/>
              </a:spcAft>
              <a:buNone/>
            </a:pPr>
            <a:r>
              <a:rPr lang="en-US" sz="1100" dirty="0">
                <a:latin typeface="Calibri" panose="020F0502020204030204" pitchFamily="34" charset="0"/>
                <a:ea typeface="Calibri" panose="020F0502020204030204" pitchFamily="34" charset="0"/>
                <a:cs typeface="Calibri" panose="020F0502020204030204" pitchFamily="34" charset="0"/>
                <a:hlinkClick r:id="rId4"/>
              </a:rPr>
              <a:t>ZN Education Dept plans to close over 900 rural schools - SABC News</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D502EEE-40B5-DD0E-CE36-D02222E5DE33}"/>
              </a:ext>
            </a:extLst>
          </p:cNvPr>
          <p:cNvPicPr>
            <a:picLocks noChangeAspect="1"/>
          </p:cNvPicPr>
          <p:nvPr/>
        </p:nvPicPr>
        <p:blipFill>
          <a:blip r:embed="rId5"/>
          <a:stretch>
            <a:fillRect/>
          </a:stretch>
        </p:blipFill>
        <p:spPr>
          <a:xfrm>
            <a:off x="838200" y="5131677"/>
            <a:ext cx="1380344" cy="523866"/>
          </a:xfrm>
          <a:prstGeom prst="rect">
            <a:avLst/>
          </a:prstGeom>
        </p:spPr>
      </p:pic>
      <p:sp>
        <p:nvSpPr>
          <p:cNvPr id="7" name="Google Shape;840;p34">
            <a:extLst>
              <a:ext uri="{FF2B5EF4-FFF2-40B4-BE49-F238E27FC236}">
                <a16:creationId xmlns:a16="http://schemas.microsoft.com/office/drawing/2014/main" id="{7FF56332-1EC1-27AF-6418-A89798A36950}"/>
              </a:ext>
            </a:extLst>
          </p:cNvPr>
          <p:cNvSpPr txBox="1"/>
          <p:nvPr/>
        </p:nvSpPr>
        <p:spPr>
          <a:xfrm>
            <a:off x="8427050" y="2007473"/>
            <a:ext cx="3437118" cy="34932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700" b="1" dirty="0">
                <a:solidFill>
                  <a:srgbClr val="434343"/>
                </a:solidFill>
                <a:latin typeface="Gill Sans MT" panose="020B0502020104020203" pitchFamily="34" charset="0"/>
                <a:sym typeface="Work Sans"/>
              </a:rPr>
              <a:t>“</a:t>
            </a:r>
            <a:r>
              <a:rPr lang="en-US" sz="1700" b="1" dirty="0">
                <a:solidFill>
                  <a:srgbClr val="434343"/>
                </a:solidFill>
                <a:latin typeface="Gill Sans MT" panose="020B0502020104020203" pitchFamily="34" charset="0"/>
              </a:rPr>
              <a:t>Schools in urban areas as well as in the townships are much more developed than schools in rural areas. … Some schools have been closed, but this thing of providing transportation has never happened. When they say 255 schools have got five or 10 learners that is not true,” says </a:t>
            </a:r>
            <a:r>
              <a:rPr lang="en-US" sz="1700" b="1" dirty="0" err="1">
                <a:solidFill>
                  <a:srgbClr val="434343"/>
                </a:solidFill>
                <a:latin typeface="Gill Sans MT" panose="020B0502020104020203" pitchFamily="34" charset="0"/>
              </a:rPr>
              <a:t>Khawula</a:t>
            </a:r>
            <a:r>
              <a:rPr lang="en-US" sz="1700" dirty="0">
                <a:solidFill>
                  <a:srgbClr val="434343"/>
                </a:solidFill>
                <a:latin typeface="Gill Sans MT" panose="020B0502020104020203" pitchFamily="34" charset="0"/>
              </a:rPr>
              <a:t>.     </a:t>
            </a:r>
          </a:p>
          <a:p>
            <a:pPr marL="0" marR="0" lvl="0" indent="0" algn="l" rtl="0">
              <a:spcBef>
                <a:spcPts val="0"/>
              </a:spcBef>
              <a:spcAft>
                <a:spcPts val="0"/>
              </a:spcAft>
              <a:buNone/>
            </a:pPr>
            <a:r>
              <a:rPr lang="en-US" sz="1700" dirty="0">
                <a:solidFill>
                  <a:srgbClr val="434343"/>
                </a:solidFill>
                <a:latin typeface="Gill Sans MT" panose="020B0502020104020203" pitchFamily="34" charset="0"/>
                <a:sym typeface="Work Sans"/>
              </a:rPr>
              <a:t>(08 May 2023)</a:t>
            </a:r>
            <a:endParaRPr sz="1700" dirty="0">
              <a:solidFill>
                <a:srgbClr val="434343"/>
              </a:solidFill>
              <a:latin typeface="Gill Sans MT" panose="020B0502020104020203" pitchFamily="34" charset="0"/>
            </a:endParaRPr>
          </a:p>
          <a:p>
            <a:pPr marL="0" marR="0" lvl="0" indent="0" algn="l" rtl="0">
              <a:spcBef>
                <a:spcPts val="0"/>
              </a:spcBef>
              <a:spcAft>
                <a:spcPts val="0"/>
              </a:spcAft>
              <a:buNone/>
            </a:pPr>
            <a:br>
              <a:rPr lang="en-US" sz="1700" b="1" dirty="0">
                <a:solidFill>
                  <a:srgbClr val="434343"/>
                </a:solidFill>
                <a:latin typeface="Gill Sans MT" panose="020B0502020104020203" pitchFamily="34" charset="0"/>
                <a:sym typeface="Calibri"/>
              </a:rPr>
            </a:br>
            <a:endParaRPr sz="1700" b="1" dirty="0">
              <a:solidFill>
                <a:srgbClr val="434343"/>
              </a:solidFill>
              <a:latin typeface="Gill Sans MT" panose="020B0502020104020203" pitchFamily="34" charset="0"/>
              <a:sym typeface="Calibri"/>
            </a:endParaRPr>
          </a:p>
        </p:txBody>
      </p:sp>
      <p:sp>
        <p:nvSpPr>
          <p:cNvPr id="8" name="Google Shape;840;p34">
            <a:extLst>
              <a:ext uri="{FF2B5EF4-FFF2-40B4-BE49-F238E27FC236}">
                <a16:creationId xmlns:a16="http://schemas.microsoft.com/office/drawing/2014/main" id="{174A7E05-D3EE-614E-D14F-D0DF41378F54}"/>
              </a:ext>
            </a:extLst>
          </p:cNvPr>
          <p:cNvSpPr txBox="1"/>
          <p:nvPr/>
        </p:nvSpPr>
        <p:spPr>
          <a:xfrm>
            <a:off x="4461476" y="2007473"/>
            <a:ext cx="3578689" cy="3046948"/>
          </a:xfrm>
          <a:prstGeom prst="rect">
            <a:avLst/>
          </a:prstGeom>
          <a:noFill/>
          <a:ln>
            <a:noFill/>
          </a:ln>
        </p:spPr>
        <p:txBody>
          <a:bodyPr spcFirstLastPara="1" wrap="square" lIns="91425" tIns="45700" rIns="91425" bIns="45700" anchor="t" anchorCtr="0">
            <a:spAutoFit/>
          </a:bodyPr>
          <a:lstStyle/>
          <a:p>
            <a:pPr algn="l"/>
            <a:r>
              <a:rPr lang="en-US" sz="1600" b="1" dirty="0">
                <a:solidFill>
                  <a:srgbClr val="434343"/>
                </a:solidFill>
                <a:latin typeface="Gill Sans MT" panose="020B0502020104020203" pitchFamily="34" charset="0"/>
              </a:rPr>
              <a:t>Head of department Nkosinathi Ngcobo said: “We are looking at progressively closing the small schools. Currently, there are over 900 such schools in the province, starting with those with the lowest enrolment or those which are furthest from the threshold, let say of 135 and 200. …in this financial year, the schools we are targeting have an enrolment of zero already </a:t>
            </a:r>
            <a:r>
              <a:rPr lang="en-US" sz="1600" dirty="0">
                <a:solidFill>
                  <a:srgbClr val="434343"/>
                </a:solidFill>
                <a:latin typeface="Gill Sans MT" panose="020B0502020104020203" pitchFamily="34" charset="0"/>
                <a:sym typeface="Work Sans"/>
              </a:rPr>
              <a:t>(09 May 2023)</a:t>
            </a:r>
            <a:endParaRPr sz="1600" b="1" dirty="0">
              <a:solidFill>
                <a:srgbClr val="434343"/>
              </a:solidFill>
              <a:latin typeface="Gill Sans MT" panose="020B0502020104020203" pitchFamily="34" charset="0"/>
              <a:sym typeface="Calibri"/>
            </a:endParaRPr>
          </a:p>
        </p:txBody>
      </p:sp>
      <p:pic>
        <p:nvPicPr>
          <p:cNvPr id="14" name="Picture 13">
            <a:extLst>
              <a:ext uri="{FF2B5EF4-FFF2-40B4-BE49-F238E27FC236}">
                <a16:creationId xmlns:a16="http://schemas.microsoft.com/office/drawing/2014/main" id="{61A33170-D4FB-4839-E46B-06A39CD9577A}"/>
              </a:ext>
            </a:extLst>
          </p:cNvPr>
          <p:cNvPicPr>
            <a:picLocks noChangeAspect="1"/>
          </p:cNvPicPr>
          <p:nvPr/>
        </p:nvPicPr>
        <p:blipFill>
          <a:blip r:embed="rId6"/>
          <a:stretch>
            <a:fillRect/>
          </a:stretch>
        </p:blipFill>
        <p:spPr>
          <a:xfrm>
            <a:off x="8517304" y="5079826"/>
            <a:ext cx="1406836" cy="592110"/>
          </a:xfrm>
          <a:prstGeom prst="rect">
            <a:avLst/>
          </a:prstGeom>
        </p:spPr>
      </p:pic>
      <p:pic>
        <p:nvPicPr>
          <p:cNvPr id="16" name="Picture 15">
            <a:extLst>
              <a:ext uri="{FF2B5EF4-FFF2-40B4-BE49-F238E27FC236}">
                <a16:creationId xmlns:a16="http://schemas.microsoft.com/office/drawing/2014/main" id="{0673DEEB-D636-19D8-8D8F-9C3BBAF89410}"/>
              </a:ext>
            </a:extLst>
          </p:cNvPr>
          <p:cNvPicPr>
            <a:picLocks noChangeAspect="1"/>
          </p:cNvPicPr>
          <p:nvPr/>
        </p:nvPicPr>
        <p:blipFill>
          <a:blip r:embed="rId7"/>
          <a:stretch>
            <a:fillRect/>
          </a:stretch>
        </p:blipFill>
        <p:spPr>
          <a:xfrm>
            <a:off x="4414526" y="5130153"/>
            <a:ext cx="2610214" cy="495369"/>
          </a:xfrm>
          <a:prstGeom prst="rect">
            <a:avLst/>
          </a:prstGeom>
        </p:spPr>
      </p:pic>
      <p:sp>
        <p:nvSpPr>
          <p:cNvPr id="5" name="Google Shape;830;p77">
            <a:extLst>
              <a:ext uri="{FF2B5EF4-FFF2-40B4-BE49-F238E27FC236}">
                <a16:creationId xmlns:a16="http://schemas.microsoft.com/office/drawing/2014/main" id="{9A268B6E-C3BD-BF7D-C368-AE0E7337DCFC}"/>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r>
              <a:rPr lang="en-US" sz="2800" b="1" dirty="0">
                <a:solidFill>
                  <a:schemeClr val="lt1"/>
                </a:solidFill>
                <a:latin typeface="Calibri"/>
                <a:ea typeface="Calibri"/>
                <a:cs typeface="Calibri"/>
                <a:sym typeface="Calibri"/>
              </a:rPr>
              <a:t>10</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2906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34"/>
          <p:cNvSpPr txBox="1">
            <a:spLocks noGrp="1"/>
          </p:cNvSpPr>
          <p:nvPr>
            <p:ph type="title"/>
          </p:nvPr>
        </p:nvSpPr>
        <p:spPr>
          <a:xfrm>
            <a:off x="619017" y="365125"/>
            <a:ext cx="10734783" cy="1385521"/>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Small schools in KZN </a:t>
            </a:r>
            <a:endParaRPr dirty="0"/>
          </a:p>
        </p:txBody>
      </p:sp>
      <p:pic>
        <p:nvPicPr>
          <p:cNvPr id="2" name="Picture 1">
            <a:extLst>
              <a:ext uri="{FF2B5EF4-FFF2-40B4-BE49-F238E27FC236}">
                <a16:creationId xmlns:a16="http://schemas.microsoft.com/office/drawing/2014/main" id="{65856891-8A95-9D4D-5A48-C7C3369FD642}"/>
              </a:ext>
            </a:extLst>
          </p:cNvPr>
          <p:cNvPicPr>
            <a:picLocks noChangeAspect="1"/>
          </p:cNvPicPr>
          <p:nvPr/>
        </p:nvPicPr>
        <p:blipFill>
          <a:blip r:embed="rId3"/>
          <a:stretch>
            <a:fillRect/>
          </a:stretch>
        </p:blipFill>
        <p:spPr>
          <a:xfrm>
            <a:off x="1288338" y="1485900"/>
            <a:ext cx="9769840" cy="4884920"/>
          </a:xfrm>
          <a:prstGeom prst="rect">
            <a:avLst/>
          </a:prstGeom>
        </p:spPr>
      </p:pic>
      <p:sp>
        <p:nvSpPr>
          <p:cNvPr id="6" name="TextBox 5">
            <a:extLst>
              <a:ext uri="{FF2B5EF4-FFF2-40B4-BE49-F238E27FC236}">
                <a16:creationId xmlns:a16="http://schemas.microsoft.com/office/drawing/2014/main" id="{23515EAE-40A1-0506-FA7D-B09FC1ACA800}"/>
              </a:ext>
            </a:extLst>
          </p:cNvPr>
          <p:cNvSpPr txBox="1"/>
          <p:nvPr/>
        </p:nvSpPr>
        <p:spPr>
          <a:xfrm>
            <a:off x="3160642" y="1967948"/>
            <a:ext cx="1023731" cy="307777"/>
          </a:xfrm>
          <a:prstGeom prst="rect">
            <a:avLst/>
          </a:prstGeom>
          <a:noFill/>
        </p:spPr>
        <p:txBody>
          <a:bodyPr wrap="square" rtlCol="0">
            <a:spAutoFit/>
          </a:bodyPr>
          <a:lstStyle/>
          <a:p>
            <a:r>
              <a:rPr lang="en-GB" dirty="0">
                <a:solidFill>
                  <a:schemeClr val="bg1"/>
                </a:solidFill>
              </a:rPr>
              <a:t>620</a:t>
            </a:r>
          </a:p>
        </p:txBody>
      </p:sp>
      <p:sp>
        <p:nvSpPr>
          <p:cNvPr id="7" name="TextBox 6">
            <a:extLst>
              <a:ext uri="{FF2B5EF4-FFF2-40B4-BE49-F238E27FC236}">
                <a16:creationId xmlns:a16="http://schemas.microsoft.com/office/drawing/2014/main" id="{98D86044-0FB7-435B-A5B9-AD3446873C02}"/>
              </a:ext>
            </a:extLst>
          </p:cNvPr>
          <p:cNvSpPr txBox="1"/>
          <p:nvPr/>
        </p:nvSpPr>
        <p:spPr>
          <a:xfrm>
            <a:off x="4184373" y="1977887"/>
            <a:ext cx="1023731" cy="307777"/>
          </a:xfrm>
          <a:prstGeom prst="rect">
            <a:avLst/>
          </a:prstGeom>
          <a:noFill/>
        </p:spPr>
        <p:txBody>
          <a:bodyPr wrap="square" rtlCol="0">
            <a:spAutoFit/>
          </a:bodyPr>
          <a:lstStyle/>
          <a:p>
            <a:r>
              <a:rPr lang="en-GB" dirty="0">
                <a:solidFill>
                  <a:schemeClr val="bg1"/>
                </a:solidFill>
              </a:rPr>
              <a:t>1025</a:t>
            </a:r>
          </a:p>
        </p:txBody>
      </p:sp>
      <p:sp>
        <p:nvSpPr>
          <p:cNvPr id="8" name="TextBox 7">
            <a:extLst>
              <a:ext uri="{FF2B5EF4-FFF2-40B4-BE49-F238E27FC236}">
                <a16:creationId xmlns:a16="http://schemas.microsoft.com/office/drawing/2014/main" id="{109C940F-4C8B-A8E9-26E5-27BCD5C89F30}"/>
              </a:ext>
            </a:extLst>
          </p:cNvPr>
          <p:cNvSpPr txBox="1"/>
          <p:nvPr/>
        </p:nvSpPr>
        <p:spPr>
          <a:xfrm>
            <a:off x="5149527" y="1967947"/>
            <a:ext cx="1023731" cy="307777"/>
          </a:xfrm>
          <a:prstGeom prst="rect">
            <a:avLst/>
          </a:prstGeom>
          <a:noFill/>
        </p:spPr>
        <p:txBody>
          <a:bodyPr wrap="square" rtlCol="0">
            <a:spAutoFit/>
          </a:bodyPr>
          <a:lstStyle/>
          <a:p>
            <a:r>
              <a:rPr lang="en-GB" dirty="0">
                <a:solidFill>
                  <a:schemeClr val="bg1"/>
                </a:solidFill>
              </a:rPr>
              <a:t>939</a:t>
            </a:r>
          </a:p>
        </p:txBody>
      </p:sp>
      <p:sp>
        <p:nvSpPr>
          <p:cNvPr id="9" name="TextBox 8">
            <a:extLst>
              <a:ext uri="{FF2B5EF4-FFF2-40B4-BE49-F238E27FC236}">
                <a16:creationId xmlns:a16="http://schemas.microsoft.com/office/drawing/2014/main" id="{88677428-8C5D-A375-3166-0F4F2A4789F4}"/>
              </a:ext>
            </a:extLst>
          </p:cNvPr>
          <p:cNvSpPr txBox="1"/>
          <p:nvPr/>
        </p:nvSpPr>
        <p:spPr>
          <a:xfrm>
            <a:off x="8784147" y="1967946"/>
            <a:ext cx="1023731" cy="307777"/>
          </a:xfrm>
          <a:prstGeom prst="rect">
            <a:avLst/>
          </a:prstGeom>
          <a:noFill/>
        </p:spPr>
        <p:txBody>
          <a:bodyPr wrap="square" rtlCol="0">
            <a:spAutoFit/>
          </a:bodyPr>
          <a:lstStyle/>
          <a:p>
            <a:r>
              <a:rPr lang="en-GB" dirty="0">
                <a:solidFill>
                  <a:schemeClr val="bg1"/>
                </a:solidFill>
              </a:rPr>
              <a:t>3426</a:t>
            </a:r>
          </a:p>
        </p:txBody>
      </p:sp>
      <p:sp>
        <p:nvSpPr>
          <p:cNvPr id="10" name="TextBox 9">
            <a:extLst>
              <a:ext uri="{FF2B5EF4-FFF2-40B4-BE49-F238E27FC236}">
                <a16:creationId xmlns:a16="http://schemas.microsoft.com/office/drawing/2014/main" id="{D7CB33B8-C9C9-FFDB-E419-CE73B7654DF4}"/>
              </a:ext>
            </a:extLst>
          </p:cNvPr>
          <p:cNvSpPr txBox="1"/>
          <p:nvPr/>
        </p:nvSpPr>
        <p:spPr>
          <a:xfrm>
            <a:off x="3541642" y="2361094"/>
            <a:ext cx="1023731" cy="307777"/>
          </a:xfrm>
          <a:prstGeom prst="rect">
            <a:avLst/>
          </a:prstGeom>
          <a:noFill/>
        </p:spPr>
        <p:txBody>
          <a:bodyPr wrap="square" rtlCol="0">
            <a:spAutoFit/>
          </a:bodyPr>
          <a:lstStyle/>
          <a:p>
            <a:r>
              <a:rPr lang="en-GB" dirty="0">
                <a:solidFill>
                  <a:schemeClr val="bg1"/>
                </a:solidFill>
              </a:rPr>
              <a:t>999</a:t>
            </a:r>
          </a:p>
        </p:txBody>
      </p:sp>
      <p:sp>
        <p:nvSpPr>
          <p:cNvPr id="11" name="TextBox 10">
            <a:extLst>
              <a:ext uri="{FF2B5EF4-FFF2-40B4-BE49-F238E27FC236}">
                <a16:creationId xmlns:a16="http://schemas.microsoft.com/office/drawing/2014/main" id="{DF88A9CF-14A5-BFF6-8617-19D36CA4CE64}"/>
              </a:ext>
            </a:extLst>
          </p:cNvPr>
          <p:cNvSpPr txBox="1"/>
          <p:nvPr/>
        </p:nvSpPr>
        <p:spPr>
          <a:xfrm>
            <a:off x="4937828" y="2361094"/>
            <a:ext cx="1023731" cy="307777"/>
          </a:xfrm>
          <a:prstGeom prst="rect">
            <a:avLst/>
          </a:prstGeom>
          <a:noFill/>
        </p:spPr>
        <p:txBody>
          <a:bodyPr wrap="square" rtlCol="0">
            <a:spAutoFit/>
          </a:bodyPr>
          <a:lstStyle/>
          <a:p>
            <a:r>
              <a:rPr lang="en-GB" dirty="0">
                <a:solidFill>
                  <a:schemeClr val="bg1"/>
                </a:solidFill>
              </a:rPr>
              <a:t>1412</a:t>
            </a:r>
          </a:p>
        </p:txBody>
      </p:sp>
      <p:sp>
        <p:nvSpPr>
          <p:cNvPr id="12" name="TextBox 11">
            <a:extLst>
              <a:ext uri="{FF2B5EF4-FFF2-40B4-BE49-F238E27FC236}">
                <a16:creationId xmlns:a16="http://schemas.microsoft.com/office/drawing/2014/main" id="{7202B5DF-7C1F-6D89-F8F8-260DF4327BA9}"/>
              </a:ext>
            </a:extLst>
          </p:cNvPr>
          <p:cNvSpPr txBox="1"/>
          <p:nvPr/>
        </p:nvSpPr>
        <p:spPr>
          <a:xfrm>
            <a:off x="5924590" y="2366613"/>
            <a:ext cx="1023731" cy="307777"/>
          </a:xfrm>
          <a:prstGeom prst="rect">
            <a:avLst/>
          </a:prstGeom>
          <a:noFill/>
        </p:spPr>
        <p:txBody>
          <a:bodyPr wrap="square" rtlCol="0">
            <a:spAutoFit/>
          </a:bodyPr>
          <a:lstStyle/>
          <a:p>
            <a:r>
              <a:rPr lang="en-GB" dirty="0">
                <a:solidFill>
                  <a:schemeClr val="bg1"/>
                </a:solidFill>
              </a:rPr>
              <a:t>863</a:t>
            </a:r>
          </a:p>
        </p:txBody>
      </p:sp>
      <p:sp>
        <p:nvSpPr>
          <p:cNvPr id="13" name="TextBox 12">
            <a:extLst>
              <a:ext uri="{FF2B5EF4-FFF2-40B4-BE49-F238E27FC236}">
                <a16:creationId xmlns:a16="http://schemas.microsoft.com/office/drawing/2014/main" id="{2645D691-FEB7-E6E4-7CD7-746A30D06E87}"/>
              </a:ext>
            </a:extLst>
          </p:cNvPr>
          <p:cNvSpPr txBox="1"/>
          <p:nvPr/>
        </p:nvSpPr>
        <p:spPr>
          <a:xfrm>
            <a:off x="7954961" y="2366614"/>
            <a:ext cx="1023731" cy="307777"/>
          </a:xfrm>
          <a:prstGeom prst="rect">
            <a:avLst/>
          </a:prstGeom>
          <a:noFill/>
        </p:spPr>
        <p:txBody>
          <a:bodyPr wrap="square" rtlCol="0">
            <a:spAutoFit/>
          </a:bodyPr>
          <a:lstStyle/>
          <a:p>
            <a:r>
              <a:rPr lang="en-GB" dirty="0">
                <a:solidFill>
                  <a:schemeClr val="bg1"/>
                </a:solidFill>
              </a:rPr>
              <a:t>2034</a:t>
            </a:r>
          </a:p>
        </p:txBody>
      </p:sp>
      <p:sp>
        <p:nvSpPr>
          <p:cNvPr id="841" name="Google Shape;841;p34"/>
          <p:cNvSpPr txBox="1"/>
          <p:nvPr/>
        </p:nvSpPr>
        <p:spPr>
          <a:xfrm>
            <a:off x="1496934" y="1941210"/>
            <a:ext cx="1179547" cy="38112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5" name="Straight Arrow Connector 14">
            <a:extLst>
              <a:ext uri="{FF2B5EF4-FFF2-40B4-BE49-F238E27FC236}">
                <a16:creationId xmlns:a16="http://schemas.microsoft.com/office/drawing/2014/main" id="{93FD7D0B-5ACC-3DD0-F0B4-7AFAB8F07E66}"/>
              </a:ext>
            </a:extLst>
          </p:cNvPr>
          <p:cNvCxnSpPr>
            <a:cxnSpLocks/>
          </p:cNvCxnSpPr>
          <p:nvPr/>
        </p:nvCxnSpPr>
        <p:spPr>
          <a:xfrm flipH="1">
            <a:off x="4304226" y="4630057"/>
            <a:ext cx="1428917" cy="31931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C3ECB73-3639-8090-75CA-F1093C01E673}"/>
              </a:ext>
            </a:extLst>
          </p:cNvPr>
          <p:cNvSpPr txBox="1"/>
          <p:nvPr/>
        </p:nvSpPr>
        <p:spPr>
          <a:xfrm>
            <a:off x="5733143" y="4260725"/>
            <a:ext cx="3454400" cy="738664"/>
          </a:xfrm>
          <a:prstGeom prst="rect">
            <a:avLst/>
          </a:prstGeom>
          <a:solidFill>
            <a:schemeClr val="bg1"/>
          </a:solidFill>
          <a:ln w="19050">
            <a:solidFill>
              <a:srgbClr val="00B0F0"/>
            </a:solidFill>
          </a:ln>
        </p:spPr>
        <p:txBody>
          <a:bodyPr wrap="square" rtlCol="0">
            <a:spAutoFit/>
          </a:bodyPr>
          <a:lstStyle/>
          <a:p>
            <a:r>
              <a:rPr lang="en-GB" dirty="0"/>
              <a:t>Between 2009 and 2023, The Free State closed 535 small schools, about a third of schools in the Free State</a:t>
            </a:r>
          </a:p>
        </p:txBody>
      </p:sp>
      <p:sp>
        <p:nvSpPr>
          <p:cNvPr id="3" name="Google Shape;830;p77">
            <a:extLst>
              <a:ext uri="{FF2B5EF4-FFF2-40B4-BE49-F238E27FC236}">
                <a16:creationId xmlns:a16="http://schemas.microsoft.com/office/drawing/2014/main" id="{2FE7CB9D-6115-241B-C332-B7E19B5632C0}"/>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r>
              <a:rPr lang="en-US" sz="2800" b="1" dirty="0">
                <a:solidFill>
                  <a:schemeClr val="lt1"/>
                </a:solidFill>
                <a:latin typeface="Calibri"/>
                <a:ea typeface="Calibri"/>
                <a:cs typeface="Calibri"/>
                <a:sym typeface="Calibri"/>
              </a:rPr>
              <a:t>10</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5906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34"/>
          <p:cNvSpPr txBox="1">
            <a:spLocks noGrp="1"/>
          </p:cNvSpPr>
          <p:nvPr>
            <p:ph type="title"/>
          </p:nvPr>
        </p:nvSpPr>
        <p:spPr>
          <a:xfrm>
            <a:off x="595901" y="370850"/>
            <a:ext cx="10531867" cy="1325563"/>
          </a:xfrm>
          <a:prstGeom prst="rect">
            <a:avLst/>
          </a:prstGeom>
          <a:solidFill>
            <a:schemeClr val="bg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Small schools in KZN </a:t>
            </a:r>
            <a:endParaRPr dirty="0"/>
          </a:p>
        </p:txBody>
      </p:sp>
      <p:pic>
        <p:nvPicPr>
          <p:cNvPr id="839" name="Google Shape;839;p34" descr="A graph with red dots and numbers&#10;&#10;Description automatically generated with low confidence"/>
          <p:cNvPicPr preferRelativeResize="0"/>
          <p:nvPr/>
        </p:nvPicPr>
        <p:blipFill rotWithShape="1">
          <a:blip r:embed="rId3">
            <a:alphaModFix/>
          </a:blip>
          <a:srcRect/>
          <a:stretch/>
        </p:blipFill>
        <p:spPr>
          <a:xfrm>
            <a:off x="2093731" y="1659865"/>
            <a:ext cx="8004538" cy="4925870"/>
          </a:xfrm>
          <a:prstGeom prst="rect">
            <a:avLst/>
          </a:prstGeom>
          <a:noFill/>
          <a:ln>
            <a:noFill/>
          </a:ln>
        </p:spPr>
      </p:pic>
      <p:sp>
        <p:nvSpPr>
          <p:cNvPr id="2" name="Google Shape;830;p77">
            <a:extLst>
              <a:ext uri="{FF2B5EF4-FFF2-40B4-BE49-F238E27FC236}">
                <a16:creationId xmlns:a16="http://schemas.microsoft.com/office/drawing/2014/main" id="{74B06A50-077D-52A4-A5CA-ECFE98933EFC}"/>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r>
              <a:rPr lang="en-US" sz="2800" b="1" dirty="0">
                <a:solidFill>
                  <a:schemeClr val="lt1"/>
                </a:solidFill>
                <a:latin typeface="Calibri"/>
                <a:ea typeface="Calibri"/>
                <a:cs typeface="Calibri"/>
                <a:sym typeface="Calibri"/>
              </a:rPr>
              <a:t>10</a:t>
            </a:r>
            <a:endParaRPr sz="1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9415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Conclusion</a:t>
            </a:r>
            <a:endParaRPr/>
          </a:p>
        </p:txBody>
      </p:sp>
      <p:sp>
        <p:nvSpPr>
          <p:cNvPr id="750" name="Google Shape;750;p50"/>
          <p:cNvSpPr/>
          <p:nvPr/>
        </p:nvSpPr>
        <p:spPr>
          <a:xfrm>
            <a:off x="838200" y="1891977"/>
            <a:ext cx="11003400" cy="4412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While KwaZulu-Natal will be </a:t>
            </a:r>
            <a:r>
              <a:rPr lang="en-US" sz="2400" i="1" dirty="0">
                <a:solidFill>
                  <a:schemeClr val="lt1"/>
                </a:solidFill>
                <a:latin typeface="Calibri"/>
                <a:ea typeface="Calibri"/>
                <a:cs typeface="Calibri"/>
                <a:sym typeface="Calibri"/>
              </a:rPr>
              <a:t>relatively</a:t>
            </a:r>
            <a:r>
              <a:rPr lang="en-US" sz="2400" dirty="0">
                <a:solidFill>
                  <a:schemeClr val="lt1"/>
                </a:solidFill>
                <a:latin typeface="Calibri"/>
                <a:ea typeface="Calibri"/>
                <a:cs typeface="Calibri"/>
                <a:sym typeface="Calibri"/>
              </a:rPr>
              <a:t> less affected by the retirement wave to 2035, the province accounts for a large number of retirees (including a large number of SMT and other specialist educators retiring by 2035)</a:t>
            </a:r>
            <a:endParaRPr dirty="0"/>
          </a:p>
          <a:p>
            <a:pPr marL="800100" marR="0" lvl="1" indent="-34290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~65% of SMT( Principals, Deputies and HODs) are over 50 in 2021 </a:t>
            </a:r>
            <a:endParaRPr dirty="0"/>
          </a:p>
          <a:p>
            <a:pPr marL="800100" marR="0" lvl="1" indent="-342900" algn="l" rtl="0">
              <a:spcBef>
                <a:spcPts val="0"/>
              </a:spcBef>
              <a:spcAft>
                <a:spcPts val="0"/>
              </a:spcAft>
              <a:buClr>
                <a:schemeClr val="lt1"/>
              </a:buClr>
              <a:buSzPts val="2400"/>
              <a:buFont typeface="Arial"/>
              <a:buChar char="•"/>
            </a:pPr>
            <a:r>
              <a:rPr lang="en-US" sz="2400" b="0" i="0" u="none" strike="noStrike" cap="none" dirty="0">
                <a:solidFill>
                  <a:schemeClr val="lt1"/>
                </a:solidFill>
                <a:latin typeface="Calibri"/>
                <a:ea typeface="Calibri"/>
                <a:cs typeface="Calibri"/>
                <a:sym typeface="Calibri"/>
              </a:rPr>
              <a:t>Careful succession planning, efficient promotion processes, and good onboarding practices will be required to manage this transition as they retire</a:t>
            </a:r>
            <a:endParaRPr dirty="0"/>
          </a:p>
          <a:p>
            <a:pPr marL="285750" marR="0" lvl="0" indent="-28575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KwaZulu-Natal’s enrolment remains stable, with a slight decrease in educator and school-aged population numbers expected</a:t>
            </a:r>
            <a:endParaRPr dirty="0"/>
          </a:p>
          <a:p>
            <a:pPr marL="342900" marR="0" lvl="0" indent="-34290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Some school </a:t>
            </a:r>
            <a:r>
              <a:rPr lang="en-US" sz="2400" dirty="0" err="1">
                <a:solidFill>
                  <a:schemeClr val="lt1"/>
                </a:solidFill>
                <a:latin typeface="Calibri"/>
                <a:ea typeface="Calibri"/>
                <a:cs typeface="Calibri"/>
                <a:sym typeface="Calibri"/>
              </a:rPr>
              <a:t>rationalisation</a:t>
            </a:r>
            <a:r>
              <a:rPr lang="en-US" sz="2400" dirty="0">
                <a:solidFill>
                  <a:schemeClr val="lt1"/>
                </a:solidFill>
                <a:latin typeface="Calibri"/>
                <a:ea typeface="Calibri"/>
                <a:cs typeface="Calibri"/>
                <a:sym typeface="Calibri"/>
              </a:rPr>
              <a:t> may be required in future. Currently planning to close a large number of schools (almost a 1 </a:t>
            </a:r>
            <a:r>
              <a:rPr lang="en-US" sz="2400"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000</a:t>
            </a:r>
            <a:r>
              <a:rPr lang="en-US" sz="2400" dirty="0">
                <a:solidFill>
                  <a:schemeClr val="lt1"/>
                </a:solidFill>
                <a:latin typeface="Calibri"/>
                <a:ea typeface="Calibri"/>
                <a:cs typeface="Calibri"/>
                <a:sym typeface="Calibri"/>
              </a:rPr>
              <a:t>) by 2030, this will need to be managed to ensure access is not affected</a:t>
            </a:r>
            <a:endParaRPr dirty="0"/>
          </a:p>
          <a:p>
            <a:pPr marL="285750" marR="0" lvl="0" indent="-28575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Unit cost of educators are projected to stay roughly constant between 2022 &amp; 2030</a:t>
            </a:r>
            <a:endParaRPr sz="2400" dirty="0">
              <a:solidFill>
                <a:schemeClr val="lt1"/>
              </a:solidFill>
              <a:latin typeface="Calibri"/>
              <a:ea typeface="Calibri"/>
              <a:cs typeface="Calibri"/>
              <a:sym typeface="Calibri"/>
            </a:endParaRPr>
          </a:p>
          <a:p>
            <a:pPr marL="800100" marR="0" lvl="1" indent="-190500" algn="l" rtl="0">
              <a:spcBef>
                <a:spcPts val="0"/>
              </a:spcBef>
              <a:spcAft>
                <a:spcPts val="0"/>
              </a:spcAft>
              <a:buClr>
                <a:schemeClr val="dk1"/>
              </a:buClr>
              <a:buSzPts val="2400"/>
              <a:buFont typeface="Courier New"/>
              <a:buNone/>
            </a:pPr>
            <a:endParaRPr sz="2400" b="0" i="0" u="none" strike="noStrike" cap="none" dirty="0">
              <a:solidFill>
                <a:schemeClr val="lt1"/>
              </a:solidFill>
              <a:latin typeface="Calibri"/>
              <a:ea typeface="Calibri"/>
              <a:cs typeface="Calibri"/>
              <a:sym typeface="Calibri"/>
            </a:endParaRPr>
          </a:p>
          <a:p>
            <a:pPr marL="457200" marR="0" lvl="1" indent="0" algn="l" rtl="0">
              <a:spcBef>
                <a:spcPts val="0"/>
              </a:spcBef>
              <a:spcAft>
                <a:spcPts val="0"/>
              </a:spcAft>
              <a:buNone/>
            </a:pPr>
            <a:endParaRPr sz="2400" b="0" i="0" u="none" strike="noStrike" cap="none" dirty="0">
              <a:solidFill>
                <a:schemeClr val="lt1"/>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2400" dirty="0">
              <a:solidFill>
                <a:schemeClr val="lt1"/>
              </a:solidFill>
              <a:latin typeface="Calibri"/>
              <a:ea typeface="Calibri"/>
              <a:cs typeface="Calibri"/>
              <a:sym typeface="Calibri"/>
            </a:endParaRPr>
          </a:p>
        </p:txBody>
      </p:sp>
      <p:sp>
        <p:nvSpPr>
          <p:cNvPr id="2" name="Google Shape;830;p77">
            <a:extLst>
              <a:ext uri="{FF2B5EF4-FFF2-40B4-BE49-F238E27FC236}">
                <a16:creationId xmlns:a16="http://schemas.microsoft.com/office/drawing/2014/main" id="{E1216CC6-5A5E-E7A5-CB46-B9D926A311ED}"/>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r>
              <a:rPr lang="en-US" sz="2800" b="1" dirty="0">
                <a:solidFill>
                  <a:schemeClr val="lt1"/>
                </a:solidFill>
                <a:latin typeface="Calibri"/>
                <a:ea typeface="Calibri"/>
                <a:cs typeface="Calibri"/>
                <a:sym typeface="Calibri"/>
              </a:rPr>
              <a:t>11</a:t>
            </a: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55562ac931_0_45"/>
          <p:cNvSpPr txBox="1">
            <a:spLocks noGrp="1"/>
          </p:cNvSpPr>
          <p:nvPr>
            <p:ph type="title"/>
          </p:nvPr>
        </p:nvSpPr>
        <p:spPr>
          <a:xfrm>
            <a:off x="682700" y="365125"/>
            <a:ext cx="106710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Objective</a:t>
            </a:r>
            <a:endParaRPr/>
          </a:p>
        </p:txBody>
      </p:sp>
      <p:sp>
        <p:nvSpPr>
          <p:cNvPr id="180" name="Google Shape;180;g255562ac931_0_45"/>
          <p:cNvSpPr txBox="1"/>
          <p:nvPr/>
        </p:nvSpPr>
        <p:spPr>
          <a:xfrm>
            <a:off x="908100" y="1690825"/>
            <a:ext cx="10751400" cy="37866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Calibri"/>
              <a:buChar char="●"/>
            </a:pPr>
            <a:r>
              <a:rPr lang="en-US" sz="2600" dirty="0">
                <a:latin typeface="Calibri"/>
                <a:ea typeface="Calibri"/>
                <a:cs typeface="Calibri"/>
                <a:sym typeface="Calibri"/>
              </a:rPr>
              <a:t>In each province there are some differences in the age profile of teachers, differences in the expected growth of the school-going population and differences in teacher attrition (resignations &amp; retirements). </a:t>
            </a:r>
            <a:endParaRPr sz="2600" dirty="0">
              <a:latin typeface="Calibri"/>
              <a:ea typeface="Calibri"/>
              <a:cs typeface="Calibri"/>
              <a:sym typeface="Calibri"/>
            </a:endParaRPr>
          </a:p>
          <a:p>
            <a:pPr marL="457200" lvl="0" indent="0" algn="l" rtl="0">
              <a:spcBef>
                <a:spcPts val="0"/>
              </a:spcBef>
              <a:spcAft>
                <a:spcPts val="0"/>
              </a:spcAft>
              <a:buNone/>
            </a:pPr>
            <a:endParaRPr sz="2600" dirty="0">
              <a:latin typeface="Calibri"/>
              <a:ea typeface="Calibri"/>
              <a:cs typeface="Calibri"/>
              <a:sym typeface="Calibri"/>
            </a:endParaRPr>
          </a:p>
          <a:p>
            <a:pPr marL="457200" lvl="0" indent="0" algn="l" rtl="0">
              <a:spcBef>
                <a:spcPts val="0"/>
              </a:spcBef>
              <a:spcAft>
                <a:spcPts val="0"/>
              </a:spcAft>
              <a:buNone/>
            </a:pPr>
            <a:r>
              <a:rPr lang="en-US" sz="2600" dirty="0">
                <a:latin typeface="Calibri"/>
                <a:ea typeface="Calibri"/>
                <a:cs typeface="Calibri"/>
                <a:sym typeface="Calibri"/>
              </a:rPr>
              <a:t>⇒ The year of the retirement wave peak will differ across provinces.</a:t>
            </a:r>
            <a:endParaRPr sz="2600" dirty="0">
              <a:latin typeface="Calibri"/>
              <a:ea typeface="Calibri"/>
              <a:cs typeface="Calibri"/>
              <a:sym typeface="Calibri"/>
            </a:endParaRPr>
          </a:p>
          <a:p>
            <a:pPr marL="0" lvl="0" indent="457200" algn="l" rtl="0">
              <a:spcBef>
                <a:spcPts val="0"/>
              </a:spcBef>
              <a:spcAft>
                <a:spcPts val="0"/>
              </a:spcAft>
              <a:buNone/>
            </a:pPr>
            <a:r>
              <a:rPr lang="en-US" sz="2600" dirty="0">
                <a:latin typeface="Calibri"/>
                <a:ea typeface="Calibri"/>
                <a:cs typeface="Calibri"/>
                <a:sym typeface="Calibri"/>
              </a:rPr>
              <a:t>⇒ Also, some provinces need to accommodate much more growth in</a:t>
            </a:r>
            <a:endParaRPr sz="2600" dirty="0">
              <a:latin typeface="Calibri"/>
              <a:ea typeface="Calibri"/>
              <a:cs typeface="Calibri"/>
              <a:sym typeface="Calibri"/>
            </a:endParaRPr>
          </a:p>
          <a:p>
            <a:pPr marL="0" lvl="0" indent="457200" algn="l" rtl="0">
              <a:spcBef>
                <a:spcPts val="0"/>
              </a:spcBef>
              <a:spcAft>
                <a:spcPts val="0"/>
              </a:spcAft>
              <a:buNone/>
            </a:pPr>
            <a:r>
              <a:rPr lang="en-US" sz="2600" dirty="0">
                <a:latin typeface="Calibri"/>
                <a:ea typeface="Calibri"/>
                <a:cs typeface="Calibri"/>
                <a:sym typeface="Calibri"/>
              </a:rPr>
              <a:t>learners than others.</a:t>
            </a:r>
            <a:endParaRPr sz="2600" dirty="0">
              <a:latin typeface="Calibri"/>
              <a:ea typeface="Calibri"/>
              <a:cs typeface="Calibri"/>
              <a:sym typeface="Calibri"/>
            </a:endParaRPr>
          </a:p>
          <a:p>
            <a:pPr marL="457200" lvl="0" indent="0" algn="l" rtl="0">
              <a:spcBef>
                <a:spcPts val="0"/>
              </a:spcBef>
              <a:spcAft>
                <a:spcPts val="0"/>
              </a:spcAft>
              <a:buNone/>
            </a:pPr>
            <a:endParaRPr sz="2600" dirty="0">
              <a:latin typeface="Calibri"/>
              <a:ea typeface="Calibri"/>
              <a:cs typeface="Calibri"/>
              <a:sym typeface="Calibri"/>
            </a:endParaRPr>
          </a:p>
          <a:p>
            <a:pPr marL="0" lvl="0" indent="0" algn="l" rtl="0">
              <a:spcBef>
                <a:spcPts val="0"/>
              </a:spcBef>
              <a:spcAft>
                <a:spcPts val="0"/>
              </a:spcAft>
              <a:buNone/>
            </a:pPr>
            <a:endParaRPr sz="2600" dirty="0">
              <a:latin typeface="Calibri"/>
              <a:ea typeface="Calibri"/>
              <a:cs typeface="Calibri"/>
              <a:sym typeface="Calibri"/>
            </a:endParaRPr>
          </a:p>
        </p:txBody>
      </p:sp>
      <p:sp>
        <p:nvSpPr>
          <p:cNvPr id="181" name="Google Shape;181;g255562ac931_0_45"/>
          <p:cNvSpPr/>
          <p:nvPr/>
        </p:nvSpPr>
        <p:spPr>
          <a:xfrm>
            <a:off x="876750" y="4947775"/>
            <a:ext cx="10814100" cy="1273500"/>
          </a:xfrm>
          <a:prstGeom prst="roundRect">
            <a:avLst>
              <a:gd name="adj" fmla="val 16667"/>
            </a:avLst>
          </a:prstGeom>
          <a:solidFill>
            <a:srgbClr val="55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700" b="1" dirty="0">
                <a:solidFill>
                  <a:schemeClr val="lt1"/>
                </a:solidFill>
                <a:latin typeface="Calibri"/>
                <a:ea typeface="Calibri"/>
                <a:cs typeface="Calibri"/>
                <a:sym typeface="Calibri"/>
              </a:rPr>
              <a:t>In this presentation, we highlight the situation in KwaZulu-Natal to inform province specific post-provisioning planning. </a:t>
            </a:r>
            <a:endParaRPr sz="1500" b="1" dirty="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49"/>
          <p:cNvSpPr txBox="1">
            <a:spLocks noGrp="1"/>
          </p:cNvSpPr>
          <p:nvPr>
            <p:ph type="title"/>
          </p:nvPr>
        </p:nvSpPr>
        <p:spPr>
          <a:xfrm>
            <a:off x="690275" y="576350"/>
            <a:ext cx="10515600" cy="1140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General questions and discussion</a:t>
            </a:r>
            <a:endParaRPr/>
          </a:p>
        </p:txBody>
      </p:sp>
      <p:sp>
        <p:nvSpPr>
          <p:cNvPr id="744" name="Google Shape;744;p49"/>
          <p:cNvSpPr/>
          <p:nvPr/>
        </p:nvSpPr>
        <p:spPr>
          <a:xfrm>
            <a:off x="838175" y="1902050"/>
            <a:ext cx="10367700" cy="4656000"/>
          </a:xfrm>
          <a:prstGeom prst="rect">
            <a:avLst/>
          </a:prstGeom>
          <a:noFill/>
          <a:ln>
            <a:noFill/>
          </a:ln>
        </p:spPr>
        <p:txBody>
          <a:bodyPr spcFirstLastPara="1" wrap="square" lIns="91425" tIns="45700" rIns="91425" bIns="45700" anchor="t" anchorCtr="0">
            <a:noAutofit/>
          </a:bodyPr>
          <a:lstStyle/>
          <a:p>
            <a:pPr marL="285750" marR="0" lvl="0" indent="-26035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School </a:t>
            </a:r>
            <a:r>
              <a:rPr lang="en-US" sz="2400" dirty="0" err="1">
                <a:solidFill>
                  <a:schemeClr val="lt1"/>
                </a:solidFill>
                <a:latin typeface="Calibri"/>
                <a:ea typeface="Calibri"/>
                <a:cs typeface="Calibri"/>
                <a:sym typeface="Calibri"/>
              </a:rPr>
              <a:t>rationalisation</a:t>
            </a:r>
            <a:r>
              <a:rPr lang="en-US" sz="2400" dirty="0">
                <a:solidFill>
                  <a:schemeClr val="lt1"/>
                </a:solidFill>
                <a:latin typeface="Calibri"/>
                <a:ea typeface="Calibri"/>
                <a:cs typeface="Calibri"/>
                <a:sym typeface="Calibri"/>
              </a:rPr>
              <a:t>: What factors influenced &amp; informed the decision-making process and plans for school </a:t>
            </a:r>
            <a:r>
              <a:rPr lang="en-US" sz="2400" dirty="0" err="1">
                <a:solidFill>
                  <a:schemeClr val="lt1"/>
                </a:solidFill>
                <a:latin typeface="Calibri"/>
                <a:ea typeface="Calibri"/>
                <a:cs typeface="Calibri"/>
                <a:sym typeface="Calibri"/>
              </a:rPr>
              <a:t>rationalisation</a:t>
            </a:r>
            <a:r>
              <a:rPr lang="en-US" sz="2400" dirty="0">
                <a:solidFill>
                  <a:schemeClr val="lt1"/>
                </a:solidFill>
                <a:latin typeface="Calibri"/>
                <a:ea typeface="Calibri"/>
                <a:cs typeface="Calibri"/>
                <a:sym typeface="Calibri"/>
              </a:rPr>
              <a:t>  (About </a:t>
            </a:r>
            <a:r>
              <a:rPr lang="en-US" sz="2400" dirty="0">
                <a:solidFill>
                  <a:schemeClr val="lt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900 </a:t>
            </a:r>
            <a:r>
              <a:rPr lang="en-US" sz="2400" dirty="0">
                <a:solidFill>
                  <a:schemeClr val="lt1"/>
                </a:solidFill>
                <a:latin typeface="Calibri"/>
                <a:ea typeface="Calibri"/>
                <a:cs typeface="Calibri"/>
                <a:sym typeface="Calibri"/>
              </a:rPr>
              <a:t>schools by 2028 (IOL))?</a:t>
            </a:r>
          </a:p>
          <a:p>
            <a:pPr marL="285750" marR="0" lvl="0" indent="-260350" algn="l" rtl="0">
              <a:spcBef>
                <a:spcPts val="0"/>
              </a:spcBef>
              <a:spcAft>
                <a:spcPts val="0"/>
              </a:spcAft>
              <a:buClr>
                <a:schemeClr val="lt1"/>
              </a:buClr>
              <a:buSzPts val="2400"/>
              <a:buFont typeface="Arial"/>
              <a:buChar char="•"/>
            </a:pPr>
            <a:endParaRPr lang="en-US" sz="2400" dirty="0">
              <a:solidFill>
                <a:schemeClr val="lt1"/>
              </a:solidFill>
              <a:latin typeface="Calibri"/>
              <a:ea typeface="Calibri"/>
              <a:cs typeface="Calibri"/>
              <a:sym typeface="Calibri"/>
            </a:endParaRPr>
          </a:p>
          <a:p>
            <a:pPr marL="285750" marR="0" lvl="0" indent="-260350" algn="l" rtl="0">
              <a:spcBef>
                <a:spcPts val="0"/>
              </a:spcBef>
              <a:spcAft>
                <a:spcPts val="0"/>
              </a:spcAft>
              <a:buClr>
                <a:schemeClr val="lt1"/>
              </a:buClr>
              <a:buSzPts val="2400"/>
              <a:buFont typeface="Arial"/>
              <a:buChar char="•"/>
            </a:pPr>
            <a:r>
              <a:rPr lang="en-US" sz="2400" dirty="0">
                <a:solidFill>
                  <a:schemeClr val="lt1"/>
                </a:solidFill>
                <a:latin typeface="Calibri"/>
                <a:ea typeface="Calibri"/>
                <a:cs typeface="Calibri"/>
                <a:sym typeface="Calibri"/>
              </a:rPr>
              <a:t>What explains larger decline in principal numbers than number of schools that closed (2012-2021)? </a:t>
            </a:r>
            <a:endParaRPr sz="2400" dirty="0">
              <a:solidFill>
                <a:schemeClr val="lt1"/>
              </a:solidFill>
              <a:latin typeface="Calibri"/>
              <a:ea typeface="Calibri"/>
              <a:cs typeface="Calibri"/>
              <a:sym typeface="Calibri"/>
            </a:endParaRPr>
          </a:p>
          <a:p>
            <a:pPr marL="457200" marR="0" lvl="0" indent="0" algn="l" rtl="0">
              <a:spcBef>
                <a:spcPts val="0"/>
              </a:spcBef>
              <a:spcAft>
                <a:spcPts val="0"/>
              </a:spcAft>
              <a:buNone/>
            </a:pPr>
            <a:endParaRPr sz="2400" dirty="0">
              <a:solidFill>
                <a:schemeClr val="lt1"/>
              </a:solidFill>
              <a:latin typeface="Calibri"/>
              <a:ea typeface="Calibri"/>
              <a:cs typeface="Calibri"/>
              <a:sym typeface="Calibri"/>
            </a:endParaRPr>
          </a:p>
          <a:p>
            <a:pPr marL="285750" marR="0" lvl="0" indent="-260350" algn="l" rtl="0">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How did KZN manage the need for many new appointments in 2015 / 16 when there was a sudden spike in resignations due to pension rumors? - (A case study to prepare for 2030/1 peak in expected resignations?)</a:t>
            </a:r>
            <a:endParaRPr sz="2400" dirty="0">
              <a:solidFill>
                <a:schemeClr val="lt1"/>
              </a:solidFill>
              <a:latin typeface="Calibri"/>
              <a:ea typeface="Calibri"/>
              <a:cs typeface="Calibri"/>
              <a:sym typeface="Calibri"/>
            </a:endParaRPr>
          </a:p>
          <a:p>
            <a:pPr marL="457200" marR="0" lvl="0" indent="0" algn="l" rtl="0">
              <a:spcBef>
                <a:spcPts val="0"/>
              </a:spcBef>
              <a:spcAft>
                <a:spcPts val="0"/>
              </a:spcAft>
              <a:buNone/>
            </a:pPr>
            <a:endParaRPr sz="2400" dirty="0">
              <a:solidFill>
                <a:schemeClr val="lt1"/>
              </a:solidFill>
              <a:latin typeface="Calibri"/>
              <a:ea typeface="Calibri"/>
              <a:cs typeface="Calibri"/>
              <a:sym typeface="Calibri"/>
            </a:endParaRPr>
          </a:p>
          <a:p>
            <a:pPr marL="285750" marR="0" lvl="0" indent="-260350" algn="l" rtl="0">
              <a:spcBef>
                <a:spcPts val="0"/>
              </a:spcBef>
              <a:spcAft>
                <a:spcPts val="0"/>
              </a:spcAft>
              <a:buClr>
                <a:schemeClr val="lt1"/>
              </a:buClr>
              <a:buSzPts val="2400"/>
              <a:buFont typeface="Calibri"/>
              <a:buChar char="•"/>
            </a:pPr>
            <a:r>
              <a:rPr lang="en-US" sz="2400" dirty="0">
                <a:solidFill>
                  <a:schemeClr val="lt1"/>
                </a:solidFill>
                <a:latin typeface="Calibri"/>
                <a:ea typeface="Calibri"/>
                <a:cs typeface="Calibri"/>
                <a:sym typeface="Calibri"/>
              </a:rPr>
              <a:t>Has gender equity in school management been a concern for KZN province? What prevents women from applying/being selected into senior management?</a:t>
            </a:r>
            <a:endParaRPr sz="1000" dirty="0"/>
          </a:p>
        </p:txBody>
      </p:sp>
      <p:sp>
        <p:nvSpPr>
          <p:cNvPr id="2" name="Google Shape;830;p77">
            <a:extLst>
              <a:ext uri="{FF2B5EF4-FFF2-40B4-BE49-F238E27FC236}">
                <a16:creationId xmlns:a16="http://schemas.microsoft.com/office/drawing/2014/main" id="{93A64888-A325-C112-8685-D8D3CBFCF486}"/>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Calibri"/>
              <a:buNone/>
            </a:pPr>
            <a:r>
              <a:rPr lang="en-US" sz="2800" b="1" dirty="0">
                <a:solidFill>
                  <a:schemeClr val="lt1"/>
                </a:solidFill>
                <a:latin typeface="Calibri"/>
                <a:ea typeface="Calibri"/>
                <a:cs typeface="Calibri"/>
                <a:sym typeface="Calibri"/>
              </a:rPr>
              <a:t>11</a:t>
            </a: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20"/>
          <p:cNvSpPr txBox="1">
            <a:spLocks noGrp="1"/>
          </p:cNvSpPr>
          <p:nvPr>
            <p:ph type="title"/>
          </p:nvPr>
        </p:nvSpPr>
        <p:spPr>
          <a:xfrm>
            <a:off x="838200" y="27368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sz="4000" dirty="0"/>
              <a:t>Additional slide: Educator, school and enrolment growth</a:t>
            </a:r>
            <a:endParaRPr sz="4000" dirty="0"/>
          </a:p>
        </p:txBody>
      </p:sp>
      <p:graphicFrame>
        <p:nvGraphicFramePr>
          <p:cNvPr id="762" name="Google Shape;762;p20"/>
          <p:cNvGraphicFramePr/>
          <p:nvPr/>
        </p:nvGraphicFramePr>
        <p:xfrm>
          <a:off x="631707" y="1771032"/>
          <a:ext cx="10515625" cy="4087495"/>
        </p:xfrm>
        <a:graphic>
          <a:graphicData uri="http://schemas.openxmlformats.org/drawingml/2006/table">
            <a:tbl>
              <a:tblPr>
                <a:noFill/>
                <a:tableStyleId>{E4208BFC-F924-453E-95EB-64B5D0F5600D}</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763" name="Google Shape;763;p2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764" name="Google Shape;764;p20"/>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BF5F-50EA-9E58-8A7C-651E409B93DB}"/>
              </a:ext>
            </a:extLst>
          </p:cNvPr>
          <p:cNvSpPr>
            <a:spLocks noGrp="1"/>
          </p:cNvSpPr>
          <p:nvPr>
            <p:ph type="title"/>
          </p:nvPr>
        </p:nvSpPr>
        <p:spPr>
          <a:xfrm>
            <a:off x="838200" y="273685"/>
            <a:ext cx="10515600" cy="1325563"/>
          </a:xfrm>
        </p:spPr>
        <p:txBody>
          <a:bodyPr/>
          <a:lstStyle/>
          <a:p>
            <a:r>
              <a:rPr lang="en-US" dirty="0"/>
              <a:t>Additional slide: Average retirement age across provinces</a:t>
            </a:r>
            <a:endParaRPr lang="en-ZA" dirty="0"/>
          </a:p>
        </p:txBody>
      </p:sp>
      <p:pic>
        <p:nvPicPr>
          <p:cNvPr id="4" name="Picture 3">
            <a:extLst>
              <a:ext uri="{FF2B5EF4-FFF2-40B4-BE49-F238E27FC236}">
                <a16:creationId xmlns:a16="http://schemas.microsoft.com/office/drawing/2014/main" id="{4970A8B5-EE92-E76D-1AF7-E66DF85DB7DB}"/>
              </a:ext>
            </a:extLst>
          </p:cNvPr>
          <p:cNvPicPr>
            <a:picLocks noChangeAspect="1"/>
          </p:cNvPicPr>
          <p:nvPr/>
        </p:nvPicPr>
        <p:blipFill rotWithShape="1">
          <a:blip r:embed="rId2"/>
          <a:srcRect l="19635" t="24652" r="21040" b="18652"/>
          <a:stretch/>
        </p:blipFill>
        <p:spPr>
          <a:xfrm>
            <a:off x="1787704" y="1551398"/>
            <a:ext cx="8851854" cy="4758407"/>
          </a:xfrm>
          <a:prstGeom prst="rect">
            <a:avLst/>
          </a:prstGeom>
        </p:spPr>
      </p:pic>
    </p:spTree>
    <p:extLst>
      <p:ext uri="{BB962C8B-B14F-4D97-AF65-F5344CB8AC3E}">
        <p14:creationId xmlns:p14="http://schemas.microsoft.com/office/powerpoint/2010/main" val="13661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1AB4D-5BB4-FC52-691A-9F119F2A3606}"/>
              </a:ext>
            </a:extLst>
          </p:cNvPr>
          <p:cNvPicPr>
            <a:picLocks noChangeAspect="1"/>
          </p:cNvPicPr>
          <p:nvPr/>
        </p:nvPicPr>
        <p:blipFill rotWithShape="1">
          <a:blip r:embed="rId2"/>
          <a:srcRect l="32613" t="17678" r="33932" b="5768"/>
          <a:stretch/>
        </p:blipFill>
        <p:spPr>
          <a:xfrm>
            <a:off x="6380252" y="169182"/>
            <a:ext cx="5065159" cy="6519638"/>
          </a:xfrm>
          <a:prstGeom prst="rect">
            <a:avLst/>
          </a:prstGeom>
        </p:spPr>
      </p:pic>
      <p:pic>
        <p:nvPicPr>
          <p:cNvPr id="5" name="Picture 4">
            <a:extLst>
              <a:ext uri="{FF2B5EF4-FFF2-40B4-BE49-F238E27FC236}">
                <a16:creationId xmlns:a16="http://schemas.microsoft.com/office/drawing/2014/main" id="{30F73358-7219-A685-0A22-458B41EDB885}"/>
              </a:ext>
            </a:extLst>
          </p:cNvPr>
          <p:cNvPicPr>
            <a:picLocks noChangeAspect="1"/>
          </p:cNvPicPr>
          <p:nvPr/>
        </p:nvPicPr>
        <p:blipFill rotWithShape="1">
          <a:blip r:embed="rId3"/>
          <a:srcRect l="30084" t="17379" r="46068" b="23146"/>
          <a:stretch/>
        </p:blipFill>
        <p:spPr>
          <a:xfrm>
            <a:off x="999863" y="169181"/>
            <a:ext cx="4647500" cy="6519637"/>
          </a:xfrm>
          <a:prstGeom prst="rect">
            <a:avLst/>
          </a:prstGeom>
        </p:spPr>
      </p:pic>
    </p:spTree>
    <p:extLst>
      <p:ext uri="{BB962C8B-B14F-4D97-AF65-F5344CB8AC3E}">
        <p14:creationId xmlns:p14="http://schemas.microsoft.com/office/powerpoint/2010/main" val="267530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55562ac931_0_16"/>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g255562ac931_0_16"/>
          <p:cNvSpPr txBox="1">
            <a:spLocks noGrp="1"/>
          </p:cNvSpPr>
          <p:nvPr>
            <p:ph type="title"/>
          </p:nvPr>
        </p:nvSpPr>
        <p:spPr>
          <a:xfrm>
            <a:off x="838199" y="336990"/>
            <a:ext cx="10767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Overview</a:t>
            </a:r>
            <a:endParaRPr dirty="0"/>
          </a:p>
        </p:txBody>
      </p:sp>
      <p:sp>
        <p:nvSpPr>
          <p:cNvPr id="188" name="Google Shape;188;g255562ac931_0_16"/>
          <p:cNvSpPr/>
          <p:nvPr/>
        </p:nvSpPr>
        <p:spPr>
          <a:xfrm>
            <a:off x="948825" y="1662700"/>
            <a:ext cx="11094000" cy="5018400"/>
          </a:xfrm>
          <a:prstGeom prst="rect">
            <a:avLst/>
          </a:prstGeom>
          <a:noFill/>
          <a:ln>
            <a:noFill/>
          </a:ln>
        </p:spPr>
        <p:txBody>
          <a:bodyPr spcFirstLastPara="1" wrap="square" lIns="91425" tIns="45700" rIns="91425" bIns="45700" anchor="t" anchorCtr="0">
            <a:noAutofit/>
          </a:bodyPr>
          <a:lstStyle/>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Age distributions </a:t>
            </a: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Projected retirements &amp; resignations</a:t>
            </a:r>
            <a:endParaRPr sz="3200" dirty="0">
              <a:solidFill>
                <a:schemeClr val="dk1"/>
              </a:solidFill>
              <a:latin typeface="Calibri"/>
              <a:ea typeface="Calibri"/>
              <a:cs typeface="Calibri"/>
              <a:sym typeface="Calibri"/>
            </a:endParaRP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Provincial population &amp; enrolment trends</a:t>
            </a:r>
            <a:endParaRPr sz="3200" dirty="0">
              <a:solidFill>
                <a:schemeClr val="dk1"/>
              </a:solidFill>
              <a:latin typeface="Calibri"/>
              <a:ea typeface="Calibri"/>
              <a:cs typeface="Calibri"/>
              <a:sym typeface="Calibri"/>
            </a:endParaRP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Public and independent school growth</a:t>
            </a:r>
            <a:endParaRPr sz="3200" dirty="0">
              <a:solidFill>
                <a:schemeClr val="dk1"/>
              </a:solidFill>
              <a:latin typeface="Calibri"/>
              <a:ea typeface="Calibri"/>
              <a:cs typeface="Calibri"/>
              <a:sym typeface="Calibri"/>
            </a:endParaRP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Educator growth: Teachers &amp; SMT positions</a:t>
            </a:r>
            <a:endParaRPr sz="3200" dirty="0">
              <a:solidFill>
                <a:schemeClr val="dk1"/>
              </a:solidFill>
              <a:latin typeface="Calibri"/>
              <a:ea typeface="Calibri"/>
              <a:cs typeface="Calibri"/>
              <a:sym typeface="Calibri"/>
            </a:endParaRP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Appointments in context: LE ratios &amp; class sizes </a:t>
            </a:r>
            <a:endParaRPr sz="3200" dirty="0">
              <a:solidFill>
                <a:schemeClr val="dk1"/>
              </a:solidFill>
              <a:latin typeface="Calibri"/>
              <a:ea typeface="Calibri"/>
              <a:cs typeface="Calibri"/>
              <a:sym typeface="Calibri"/>
            </a:endParaRP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Expected financial implications to 2030</a:t>
            </a:r>
            <a:endParaRPr sz="3200" dirty="0">
              <a:solidFill>
                <a:schemeClr val="dk1"/>
              </a:solidFill>
              <a:latin typeface="Calibri"/>
              <a:ea typeface="Calibri"/>
              <a:cs typeface="Calibri"/>
              <a:sym typeface="Calibri"/>
            </a:endParaRP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Movement of educators: Between &amp; within provinces</a:t>
            </a:r>
            <a:endParaRPr sz="3200" dirty="0">
              <a:solidFill>
                <a:schemeClr val="dk1"/>
              </a:solidFill>
              <a:latin typeface="Calibri"/>
              <a:ea typeface="Calibri"/>
              <a:cs typeface="Calibri"/>
              <a:sym typeface="Calibri"/>
            </a:endParaRP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Gender imbalance</a:t>
            </a: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Small schools</a:t>
            </a:r>
            <a:endParaRPr sz="3200" dirty="0">
              <a:solidFill>
                <a:schemeClr val="dk1"/>
              </a:solidFill>
              <a:latin typeface="Calibri"/>
              <a:ea typeface="Calibri"/>
              <a:cs typeface="Calibri"/>
              <a:sym typeface="Calibri"/>
            </a:endParaRPr>
          </a:p>
          <a:p>
            <a:pPr marL="808038" lvl="0" indent="-788988" algn="l" rtl="0">
              <a:lnSpc>
                <a:spcPct val="90000"/>
              </a:lnSpc>
              <a:spcBef>
                <a:spcPts val="0"/>
              </a:spcBef>
              <a:spcAft>
                <a:spcPts val="0"/>
              </a:spcAft>
              <a:buClr>
                <a:schemeClr val="dk1"/>
              </a:buClr>
              <a:buSzPts val="3300"/>
              <a:buFont typeface="+mj-lt"/>
              <a:buAutoNum type="arabicPeriod"/>
            </a:pPr>
            <a:r>
              <a:rPr lang="en-US" sz="3200" dirty="0">
                <a:solidFill>
                  <a:schemeClr val="dk1"/>
                </a:solidFill>
                <a:latin typeface="Calibri"/>
                <a:ea typeface="Calibri"/>
                <a:cs typeface="Calibri"/>
                <a:sym typeface="Calibri"/>
              </a:rPr>
              <a:t>Discussion &amp; conclusion</a:t>
            </a:r>
            <a:endParaRPr sz="32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3"/>
          <p:cNvSpPr txBox="1">
            <a:spLocks noGrp="1"/>
          </p:cNvSpPr>
          <p:nvPr>
            <p:ph type="title"/>
          </p:nvPr>
        </p:nvSpPr>
        <p:spPr>
          <a:xfrm>
            <a:off x="838199" y="336990"/>
            <a:ext cx="1076764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KwaZulu-Natal educator demand summary</a:t>
            </a:r>
            <a:endParaRPr dirty="0"/>
          </a:p>
        </p:txBody>
      </p:sp>
      <p:sp>
        <p:nvSpPr>
          <p:cNvPr id="195" name="Google Shape;195;p3"/>
          <p:cNvSpPr/>
          <p:nvPr/>
        </p:nvSpPr>
        <p:spPr>
          <a:xfrm>
            <a:off x="425197" y="1428750"/>
            <a:ext cx="11617451" cy="525249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Age distribution</a:t>
            </a:r>
            <a:r>
              <a:rPr lang="en-US" sz="2000" b="0" i="0" u="none" strike="noStrike" cap="none" dirty="0">
                <a:solidFill>
                  <a:srgbClr val="7A1A00"/>
                </a:solidFill>
                <a:latin typeface="Calibri"/>
                <a:ea typeface="Calibri"/>
                <a:cs typeface="Calibri"/>
                <a:sym typeface="Calibri"/>
              </a:rPr>
              <a:t>: The age distribution in KN had a peak at around 49 years of age in 2021</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Projected resignations and retirements</a:t>
            </a:r>
            <a:r>
              <a:rPr lang="en-US" sz="2000" b="0" i="0" u="none" strike="noStrike" cap="none" dirty="0">
                <a:solidFill>
                  <a:srgbClr val="7A1A00"/>
                </a:solidFill>
                <a:latin typeface="Calibri"/>
                <a:ea typeface="Calibri"/>
                <a:cs typeface="Calibri"/>
                <a:sym typeface="Calibri"/>
              </a:rPr>
              <a:t>: From 2018 onwards, the majority of educators that exit PERSAL are age-related retirements as opposed to resignations; the number of senior educators (SMT positions and other specialists) that are retiring is expected to increase (65% were 50+ years old in 2021)</a:t>
            </a:r>
            <a:endParaRPr sz="2000" b="0" i="0" u="none" strike="noStrike" cap="none"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Enrolment and population growth:</a:t>
            </a:r>
            <a:r>
              <a:rPr lang="en-US" sz="2000" b="0" i="0" u="none" strike="noStrike" cap="none" dirty="0">
                <a:solidFill>
                  <a:srgbClr val="7A1A00"/>
                </a:solidFill>
                <a:latin typeface="Calibri"/>
                <a:ea typeface="Calibri"/>
                <a:cs typeface="Calibri"/>
                <a:sym typeface="Calibri"/>
              </a:rPr>
              <a:t> Enrolment in KN ordinary schools grew by 1% from 2012-2021 (~16K learners), and the school-aged population is forecast to decline by 1% (~33K learners) to 2030</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School and educator growth</a:t>
            </a:r>
            <a:r>
              <a:rPr lang="en-US" sz="2000" b="0" i="0" u="none" strike="noStrike" cap="none" dirty="0">
                <a:solidFill>
                  <a:srgbClr val="7A1A00"/>
                </a:solidFill>
                <a:latin typeface="Calibri"/>
                <a:ea typeface="Calibri"/>
                <a:cs typeface="Calibri"/>
                <a:sym typeface="Calibri"/>
              </a:rPr>
              <a:t>: Between 2012 and 2021, the educator number has fallen (-5%), and the number of public schools has also decreased (-3%)</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SMT position changes:</a:t>
            </a:r>
            <a:r>
              <a:rPr lang="en-US" sz="2000" b="0" i="0" u="none" strike="noStrike" cap="none" dirty="0">
                <a:solidFill>
                  <a:srgbClr val="7A1A00"/>
                </a:solidFill>
                <a:latin typeface="Calibri"/>
                <a:ea typeface="Calibri"/>
                <a:cs typeface="Calibri"/>
                <a:sym typeface="Calibri"/>
              </a:rPr>
              <a:t> Alongside falling teacher numbers (-3%), there has been a decline in the number of HODs (-8%) , Deputy Principals (-11%) and Principals (-9%)  between 2012 and 2021 </a:t>
            </a:r>
            <a:endParaRPr dirty="0"/>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Appointments and LE Ratio:</a:t>
            </a:r>
            <a:r>
              <a:rPr lang="en-US" sz="2000" b="0" i="0" u="none" strike="noStrike" cap="none" dirty="0">
                <a:solidFill>
                  <a:srgbClr val="7A1A00"/>
                </a:solidFill>
                <a:latin typeface="Calibri"/>
                <a:ea typeface="Calibri"/>
                <a:cs typeface="Calibri"/>
                <a:sym typeface="Calibri"/>
              </a:rPr>
              <a:t> Between 2012 and 2021, the LE ratio increased from 28.3 to 29.6. A further deterioration of the LE ratio will drive up class sizes and the number of excessively large classes</a:t>
            </a:r>
            <a:endParaRPr sz="2000" b="0" i="0" u="none" strike="noStrike" cap="none" dirty="0">
              <a:solidFill>
                <a:srgbClr val="7A1A00"/>
              </a:solidFill>
              <a:highlight>
                <a:srgbClr val="FFFF00"/>
              </a:highlight>
              <a:latin typeface="Calibri"/>
              <a:ea typeface="Calibri"/>
              <a:cs typeface="Calibri"/>
              <a:sym typeface="Calibri"/>
            </a:endParaRPr>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Projected educator cost trends: </a:t>
            </a:r>
            <a:r>
              <a:rPr lang="en-US" sz="2000" b="0" i="0" u="none" strike="noStrike" cap="none" dirty="0">
                <a:solidFill>
                  <a:srgbClr val="7A1A00"/>
                </a:solidFill>
                <a:latin typeface="Calibri"/>
                <a:ea typeface="Calibri"/>
                <a:cs typeface="Calibri"/>
                <a:sym typeface="Calibri"/>
              </a:rPr>
              <a:t>The unit cost of KN’s educators is expected to remain constant (the unit cost of teachers is expected to increase by +1% and decline for senior educators (-3%).</a:t>
            </a:r>
            <a:endParaRPr sz="2000" b="0" i="0" u="none" strike="noStrike" cap="none" dirty="0">
              <a:solidFill>
                <a:srgbClr val="7A1A00"/>
              </a:solidFill>
              <a:highlight>
                <a:srgbClr val="FFFF00"/>
              </a:highlight>
              <a:latin typeface="Calibri"/>
              <a:ea typeface="Calibri"/>
              <a:cs typeface="Calibri"/>
              <a:sym typeface="Calibri"/>
            </a:endParaRPr>
          </a:p>
          <a:p>
            <a:pPr marL="285750" marR="0" lvl="0" indent="-285750" algn="l" rtl="0">
              <a:spcBef>
                <a:spcPts val="0"/>
              </a:spcBef>
              <a:spcAft>
                <a:spcPts val="0"/>
              </a:spcAft>
              <a:buClr>
                <a:srgbClr val="7A1A00"/>
              </a:buClr>
              <a:buSzPts val="2000"/>
              <a:buFont typeface="Arial"/>
              <a:buChar char="•"/>
            </a:pPr>
            <a:r>
              <a:rPr lang="en-US" sz="2000" b="1" i="0" u="none" strike="noStrike" cap="none" dirty="0">
                <a:solidFill>
                  <a:srgbClr val="7A1A00"/>
                </a:solidFill>
                <a:latin typeface="Calibri"/>
                <a:ea typeface="Calibri"/>
                <a:cs typeface="Calibri"/>
                <a:sym typeface="Calibri"/>
              </a:rPr>
              <a:t>Educator movements: </a:t>
            </a:r>
            <a:r>
              <a:rPr lang="en-US" sz="2000" b="0" i="0" u="none" strike="noStrike" cap="none" dirty="0">
                <a:solidFill>
                  <a:srgbClr val="7A1A00"/>
                </a:solidFill>
                <a:latin typeface="Calibri"/>
                <a:ea typeface="Calibri"/>
                <a:cs typeface="Calibri"/>
                <a:sym typeface="Calibri"/>
              </a:rPr>
              <a:t>Low movements into (&lt;1%) and out (~2%) of KZN, educators are as likely to move to a different school(~4%)  as they are to leave the system (~4%).</a:t>
            </a:r>
            <a:endParaRPr sz="2000" b="0" i="0" u="none" strike="noStrike" cap="none" dirty="0">
              <a:solidFill>
                <a:srgbClr val="7A1A00"/>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b="0" i="0" u="none" strike="noStrike" cap="none" dirty="0">
              <a:solidFill>
                <a:srgbClr val="7A1A00"/>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b="0" i="0" u="none" strike="noStrike" cap="none" dirty="0">
              <a:solidFill>
                <a:srgbClr val="7A1A00"/>
              </a:solidFill>
              <a:latin typeface="Calibri"/>
              <a:ea typeface="Calibri"/>
              <a:cs typeface="Calibri"/>
              <a:sym typeface="Calibri"/>
            </a:endParaRPr>
          </a:p>
        </p:txBody>
      </p:sp>
      <p:sp>
        <p:nvSpPr>
          <p:cNvPr id="196" name="Google Shape;196;p3"/>
          <p:cNvSpPr/>
          <p:nvPr/>
        </p:nvSpPr>
        <p:spPr>
          <a:xfrm>
            <a:off x="382421" y="140332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1</a:t>
            </a:r>
            <a:endParaRPr dirty="0"/>
          </a:p>
        </p:txBody>
      </p:sp>
      <p:sp>
        <p:nvSpPr>
          <p:cNvPr id="197" name="Google Shape;197;p3"/>
          <p:cNvSpPr/>
          <p:nvPr/>
        </p:nvSpPr>
        <p:spPr>
          <a:xfrm>
            <a:off x="377748" y="2683460"/>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3</a:t>
            </a:r>
            <a:endParaRPr/>
          </a:p>
        </p:txBody>
      </p:sp>
      <p:sp>
        <p:nvSpPr>
          <p:cNvPr id="198" name="Google Shape;198;p3"/>
          <p:cNvSpPr/>
          <p:nvPr/>
        </p:nvSpPr>
        <p:spPr>
          <a:xfrm>
            <a:off x="382319" y="3273340"/>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4</a:t>
            </a:r>
            <a:endParaRPr dirty="0"/>
          </a:p>
        </p:txBody>
      </p:sp>
      <p:sp>
        <p:nvSpPr>
          <p:cNvPr id="199" name="Google Shape;199;p3"/>
          <p:cNvSpPr/>
          <p:nvPr/>
        </p:nvSpPr>
        <p:spPr>
          <a:xfrm>
            <a:off x="386892" y="383469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5</a:t>
            </a:r>
            <a:endParaRPr/>
          </a:p>
        </p:txBody>
      </p:sp>
      <p:sp>
        <p:nvSpPr>
          <p:cNvPr id="200" name="Google Shape;200;p3"/>
          <p:cNvSpPr/>
          <p:nvPr/>
        </p:nvSpPr>
        <p:spPr>
          <a:xfrm>
            <a:off x="377748" y="513424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7</a:t>
            </a:r>
            <a:endParaRPr dirty="0"/>
          </a:p>
        </p:txBody>
      </p:sp>
      <p:sp>
        <p:nvSpPr>
          <p:cNvPr id="201" name="Google Shape;201;p3"/>
          <p:cNvSpPr/>
          <p:nvPr/>
        </p:nvSpPr>
        <p:spPr>
          <a:xfrm>
            <a:off x="377748" y="577822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8</a:t>
            </a:r>
            <a:endParaRPr dirty="0"/>
          </a:p>
        </p:txBody>
      </p:sp>
      <p:sp>
        <p:nvSpPr>
          <p:cNvPr id="202" name="Google Shape;202;p3"/>
          <p:cNvSpPr/>
          <p:nvPr/>
        </p:nvSpPr>
        <p:spPr>
          <a:xfrm>
            <a:off x="386892" y="184722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dirty="0">
                <a:solidFill>
                  <a:schemeClr val="lt1"/>
                </a:solidFill>
                <a:latin typeface="Calibri"/>
                <a:ea typeface="Calibri"/>
                <a:cs typeface="Calibri"/>
                <a:sym typeface="Calibri"/>
              </a:rPr>
              <a:t>2</a:t>
            </a:r>
            <a:endParaRPr dirty="0"/>
          </a:p>
        </p:txBody>
      </p:sp>
      <p:sp>
        <p:nvSpPr>
          <p:cNvPr id="203" name="Google Shape;203;p3"/>
          <p:cNvSpPr/>
          <p:nvPr/>
        </p:nvSpPr>
        <p:spPr>
          <a:xfrm>
            <a:off x="382319" y="450358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i="0" u="none" strike="noStrike" cap="none">
                <a:solidFill>
                  <a:schemeClr val="lt1"/>
                </a:solidFill>
                <a:latin typeface="Calibri"/>
                <a:ea typeface="Calibri"/>
                <a:cs typeface="Calibri"/>
                <a:sym typeface="Calibri"/>
              </a:rPr>
              <a:t>6</a:t>
            </a:r>
            <a:endParaRPr/>
          </a:p>
        </p:txBody>
      </p:sp>
    </p:spTree>
  </p:cSld>
  <p:clrMapOvr>
    <a:masterClrMapping/>
  </p:clrMapOvr>
</p:sld>
</file>

<file path=ppt/theme/theme1.xml><?xml version="1.0" encoding="utf-8"?>
<a:theme xmlns:a="http://schemas.openxmlformats.org/drawingml/2006/main" name="Header, section and 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5397</TotalTime>
  <Words>7258</Words>
  <Application>Microsoft Office PowerPoint</Application>
  <PresentationFormat>Widescreen</PresentationFormat>
  <Paragraphs>1674</Paragraphs>
  <Slides>62</Slides>
  <Notes>59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Times New Roman</vt:lpstr>
      <vt:lpstr>Calibri</vt:lpstr>
      <vt:lpstr>Lustria</vt:lpstr>
      <vt:lpstr>EB Garamond</vt:lpstr>
      <vt:lpstr>Courier New</vt:lpstr>
      <vt:lpstr>Gill Sans MT</vt:lpstr>
      <vt:lpstr>Arial</vt:lpstr>
      <vt:lpstr>Cambria</vt:lpstr>
      <vt:lpstr>Header, section and title slides</vt:lpstr>
      <vt:lpstr>Office Theme</vt:lpstr>
      <vt:lpstr>KwaZulu-Natal Province  23 July 2023</vt:lpstr>
      <vt:lpstr>Introduction (1) </vt:lpstr>
      <vt:lpstr>Introduction (2)</vt:lpstr>
      <vt:lpstr>Introduction (3) </vt:lpstr>
      <vt:lpstr>Introduction (4)</vt:lpstr>
      <vt:lpstr>Objective</vt:lpstr>
      <vt:lpstr>PowerPoint Presentation</vt:lpstr>
      <vt:lpstr>Overview</vt:lpstr>
      <vt:lpstr>KwaZulu-Natal educator demand summary</vt:lpstr>
      <vt:lpstr>Age distributions and projected retirements and resignations</vt:lpstr>
      <vt:lpstr>Educator age distribution (2021)</vt:lpstr>
      <vt:lpstr>Percentage of educators aged 50+ in 2021  KZN has relatively fewer older educators, aged 50 years and older in 2021 than the rest of the country, however, retirement and promotion numbers will still rise noticeably </vt:lpstr>
      <vt:lpstr>Educator age distribution in 2021 &amp; 2030</vt:lpstr>
      <vt:lpstr>Educator age distribution in 2021 &amp; 2030</vt:lpstr>
      <vt:lpstr>Projected resignation &amp; retirements (KN)</vt:lpstr>
      <vt:lpstr>Projected resignation &amp; retirements (KN)</vt:lpstr>
      <vt:lpstr>Older leaver trend projections to 2035</vt:lpstr>
      <vt:lpstr>Projected educators leaving</vt:lpstr>
      <vt:lpstr>Projected increase in appointments</vt:lpstr>
      <vt:lpstr>Provincial population and enrolment trends</vt:lpstr>
      <vt:lpstr>Actual provincial enrolment trends (2012-2021)</vt:lpstr>
      <vt:lpstr>Actual provincial enrolment trends (2012-2021)</vt:lpstr>
      <vt:lpstr>Correlation between population &amp; enrolment growth (2012-2021)</vt:lpstr>
      <vt:lpstr>Projected growth in school-aged  population (2021-2030)</vt:lpstr>
      <vt:lpstr>Projected school-aged population: 2021 to 2030</vt:lpstr>
      <vt:lpstr>Public &amp; independent school growth (2012-2021)</vt:lpstr>
      <vt:lpstr>Actual school growth from 2012 to 2021</vt:lpstr>
      <vt:lpstr>School growth from 2012 to 2021 </vt:lpstr>
      <vt:lpstr>Educator growth: Teachers &amp; SMT positions</vt:lpstr>
      <vt:lpstr>Changes in teacher and SMT numbers in PERSAL (publicly employed educators)</vt:lpstr>
      <vt:lpstr>Changes in teacher and SMT numbers in PERSAL – key highlights</vt:lpstr>
      <vt:lpstr>Proportional split by educator rank</vt:lpstr>
      <vt:lpstr>Implications for LE ratios and class sizes </vt:lpstr>
      <vt:lpstr>LE ratios between 2012 and 2021</vt:lpstr>
      <vt:lpstr>Grade 3 class sizes  (2017/18 School Monitoring Survey) </vt:lpstr>
      <vt:lpstr>Largest classes - School Monitoring Survey 2017/18</vt:lpstr>
      <vt:lpstr>Projected increase in appointments</vt:lpstr>
      <vt:lpstr>Expected financial implications to 2030</vt:lpstr>
      <vt:lpstr>Unit cost drivers</vt:lpstr>
      <vt:lpstr>Real and nominal costs</vt:lpstr>
      <vt:lpstr>Assumptions for KZN unit cost projections </vt:lpstr>
      <vt:lpstr>Projected unit costs trends| All educators</vt:lpstr>
      <vt:lpstr>Indexed unit costs trends| All educators</vt:lpstr>
      <vt:lpstr>Indexed unit costs trends| All educators</vt:lpstr>
      <vt:lpstr>Projected unit costs trends| Teachers vs Senior educators</vt:lpstr>
      <vt:lpstr>Movement of educators: Between and within provinces</vt:lpstr>
      <vt:lpstr>Inter-provincial educator movement (7-yr)</vt:lpstr>
      <vt:lpstr>Inter-provincial educator movement (7-yr)</vt:lpstr>
      <vt:lpstr>Inter-provincial educator movement (7-yr)</vt:lpstr>
      <vt:lpstr>Inter-provincial educator movement (7-yr)</vt:lpstr>
      <vt:lpstr>Educator movement between schools over a year (2018-2019)</vt:lpstr>
      <vt:lpstr>Gender and promotions </vt:lpstr>
      <vt:lpstr>Percentage of educators that are female</vt:lpstr>
      <vt:lpstr>Percentage of educators that are female</vt:lpstr>
      <vt:lpstr>Small schools (a brief overview) </vt:lpstr>
      <vt:lpstr>Small school closures planned in KZN</vt:lpstr>
      <vt:lpstr>Small schools in KZN </vt:lpstr>
      <vt:lpstr>Small schools in KZN </vt:lpstr>
      <vt:lpstr>Conclusion</vt:lpstr>
      <vt:lpstr>General questions and discussion</vt:lpstr>
      <vt:lpstr>Additional slide: Educator, school and enrolment growth</vt:lpstr>
      <vt:lpstr>Additional slide: Average retirement age across provinces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KwaZulu-Natal Province  July 2023</dc:title>
  <dc:creator>B B</dc:creator>
  <cp:lastModifiedBy>irene.pampallis@gmail.com</cp:lastModifiedBy>
  <cp:revision>32</cp:revision>
  <dcterms:created xsi:type="dcterms:W3CDTF">2023-03-09T16:51:31Z</dcterms:created>
  <dcterms:modified xsi:type="dcterms:W3CDTF">2023-09-05T18:21:53Z</dcterms:modified>
</cp:coreProperties>
</file>