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6.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7.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8.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9.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75"/>
  </p:notesMasterIdLst>
  <p:sldIdLst>
    <p:sldId id="256" r:id="rId3"/>
    <p:sldId id="302" r:id="rId4"/>
    <p:sldId id="303" r:id="rId5"/>
    <p:sldId id="304" r:id="rId6"/>
    <p:sldId id="570" r:id="rId7"/>
    <p:sldId id="554" r:id="rId8"/>
    <p:sldId id="563" r:id="rId9"/>
    <p:sldId id="561" r:id="rId10"/>
    <p:sldId id="562" r:id="rId11"/>
    <p:sldId id="555" r:id="rId12"/>
    <p:sldId id="556" r:id="rId13"/>
    <p:sldId id="565" r:id="rId14"/>
    <p:sldId id="564" r:id="rId15"/>
    <p:sldId id="557" r:id="rId16"/>
    <p:sldId id="558" r:id="rId17"/>
    <p:sldId id="568" r:id="rId18"/>
    <p:sldId id="569" r:id="rId19"/>
    <p:sldId id="571" r:id="rId20"/>
    <p:sldId id="566" r:id="rId21"/>
    <p:sldId id="567" r:id="rId22"/>
    <p:sldId id="559" r:id="rId23"/>
    <p:sldId id="305" r:id="rId24"/>
    <p:sldId id="257" r:id="rId25"/>
    <p:sldId id="30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445" r:id="rId47"/>
    <p:sldId id="446" r:id="rId48"/>
    <p:sldId id="280" r:id="rId49"/>
    <p:sldId id="281" r:id="rId50"/>
    <p:sldId id="282" r:id="rId51"/>
    <p:sldId id="283" r:id="rId52"/>
    <p:sldId id="284" r:id="rId53"/>
    <p:sldId id="285" r:id="rId54"/>
    <p:sldId id="286" r:id="rId55"/>
    <p:sldId id="287" r:id="rId56"/>
    <p:sldId id="309"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6" r:id="rId70"/>
    <p:sldId id="314" r:id="rId71"/>
    <p:sldId id="531" r:id="rId72"/>
    <p:sldId id="310" r:id="rId73"/>
    <p:sldId id="301" r:id="rId74"/>
  </p:sldIdLst>
  <p:sldSz cx="12192000" cy="6858000"/>
  <p:notesSz cx="6858000" cy="9144000"/>
  <p:embeddedFontLst>
    <p:embeddedFont>
      <p:font typeface="Calibri" panose="020F0502020204030204" pitchFamily="34" charset="0"/>
      <p:regular r:id="rId76"/>
      <p:bold r:id="rId77"/>
      <p:italic r:id="rId78"/>
      <p:boldItalic r:id="rId79"/>
    </p:embeddedFont>
    <p:embeddedFont>
      <p:font typeface="Cambria" panose="02040503050406030204" pitchFamily="18" charset="0"/>
      <p:regular r:id="rId80"/>
      <p:bold r:id="rId81"/>
      <p:italic r:id="rId82"/>
      <p:boldItalic r:id="rId83"/>
    </p:embeddedFont>
    <p:embeddedFont>
      <p:font typeface="Lustria" panose="020B0604020202020204" charset="0"/>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gtZCQWHamX4KfW3wLd6hUIgEAT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e Will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9FFB77-BE3F-40D0-A8E9-92C5921E950C}">
  <a:tblStyle styleId="{789FFB77-BE3F-40D0-A8E9-92C5921E950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1B852C-64E9-4EC9-B8AD-08D21B109E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DFD17F-D7B6-4583-BB68-DB361AA8C83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94660"/>
  </p:normalViewPr>
  <p:slideViewPr>
    <p:cSldViewPr snapToGrid="0">
      <p:cViewPr varScale="1">
        <p:scale>
          <a:sx n="64" d="100"/>
          <a:sy n="64"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9.fntdata"/><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4.fntdata"/><Relationship Id="rId5" Type="http://schemas.openxmlformats.org/officeDocument/2006/relationships/slide" Target="slides/slide3.xml"/><Relationship Id="rId90" Type="http://schemas.openxmlformats.org/officeDocument/2006/relationships/presProps" Target="pres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5.fntdata"/><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83" Type="http://schemas.openxmlformats.org/officeDocument/2006/relationships/font" Target="fonts/font8.fntdata"/><Relationship Id="rId88" Type="http://customschemas.google.com/relationships/presentationmetadata" Target="meta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3.fntdata"/><Relationship Id="rId8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font" Target="fonts/font7.fntdata"/><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ianc\Dropbox\03.%20Work\06.%20SU\03.%20TDD%20-%20Provincial%20Demand\01.%20Data\04.%20Population%20&amp;%20Enrolment%20Datasets\Age-specificOutputs4.5_final.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ResultsProvincial_Tables_20230411.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Female%20Proportion%20-%20by%20Rank.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9-LP.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9-LP.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4"/>
          <c:order val="4"/>
          <c:tx>
            <c:strRef>
              <c:f>'Headcount Data'!$S$1</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Data'!$S$408:$S$452</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6"/>
            <c:invertIfNegative val="0"/>
            <c:bubble3D val="0"/>
            <c:spPr>
              <a:solidFill>
                <a:srgbClr val="FFC000"/>
              </a:solidFill>
              <a:ln>
                <a:noFill/>
              </a:ln>
              <a:effectLst/>
            </c:spPr>
            <c:extLst>
              <c:ext xmlns:c16="http://schemas.microsoft.com/office/drawing/2014/chart" uri="{C3380CC4-5D6E-409C-BE32-E72D297353CC}">
                <c16:uniqueId val="{00000001-B9DF-458A-A59F-AAA62F11747E}"/>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6"/>
              <c:tx>
                <c:rich>
                  <a:bodyPr/>
                  <a:lstStyle/>
                  <a:p>
                    <a:fld id="{99A5856F-F7F1-4F9A-92F4-9133A485EB37}" type="VALUE">
                      <a:rPr lang="en-US" b="1">
                        <a:solidFill>
                          <a:srgbClr val="EEB500"/>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9"/>
              <c:tx>
                <c:rich>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fld id="{90FAF72F-EF6B-4DA3-BE13-862C9A572A27}" type="VALUE">
                      <a:rPr lang="en-US" b="1">
                        <a:solidFill>
                          <a:sysClr val="windowText" lastClr="000000"/>
                        </a:solidFill>
                      </a:rPr>
                      <a:pPr>
                        <a:defRPr b="1">
                          <a:solidFill>
                            <a:sysClr val="windowText" lastClr="000000"/>
                          </a:solidFill>
                        </a:defRPr>
                      </a:pPr>
                      <a:t>[VALUE]</a:t>
                    </a:fld>
                    <a:endParaRPr lang="en-ZA"/>
                  </a:p>
                </c:rich>
              </c:tx>
              <c:spPr>
                <a:noFill/>
                <a:ln>
                  <a:noFill/>
                </a:ln>
                <a:effectLst/>
              </c:spPr>
              <c:txPr>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Projected number of school aged children (7-18 </a:t>
            </a:r>
            <a:r>
              <a:rPr lang="en-US" sz="1800" dirty="0" err="1"/>
              <a:t>yrs</a:t>
            </a:r>
            <a:r>
              <a:rPr lang="en-US" sz="1800" dirty="0"/>
              <a:t>) in Limpopo</a:t>
            </a:r>
          </a:p>
        </c:rich>
      </c:tx>
      <c:layout>
        <c:manualLayout>
          <c:xMode val="edge"/>
          <c:yMode val="edge"/>
          <c:x val="0.13970187240633086"/>
          <c:y val="1.582834989576969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5"/>
          <c:tx>
            <c:strRef>
              <c:f>'Ages 7-18'!$B$7</c:f>
              <c:strCache>
                <c:ptCount val="1"/>
                <c:pt idx="0">
                  <c:v>LM</c:v>
                </c:pt>
              </c:strCache>
            </c:strRef>
          </c:tx>
          <c:spPr>
            <a:ln w="38100" cap="rnd">
              <a:solidFill>
                <a:srgbClr val="FFC000"/>
              </a:solidFill>
              <a:prstDash val="sysDot"/>
              <a:round/>
            </a:ln>
            <a:effectLst/>
          </c:spPr>
          <c:marker>
            <c:symbol val="none"/>
          </c:marker>
          <c:cat>
            <c:numRef>
              <c:f>'Ages 7-18'!$AD$1:$AV$1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'Ages 7-18'!$AD$7:$AV$7</c:f>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c:ext xmlns:c16="http://schemas.microsoft.com/office/drawing/2014/chart" uri="{C3380CC4-5D6E-409C-BE32-E72D297353CC}">
              <c16:uniqueId val="{00000004-C93F-4F1F-AA59-EFFFE19B4360}"/>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7-18'!$B$2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7-18'!$AD$2:$AV$2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C93F-4F1F-AA59-EFFFE19B436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7-18'!$B$3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7-18'!$AD$3:$AV$3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C93F-4F1F-AA59-EFFFE19B436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7-18'!$B$4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7-18'!$AD$4:$AV$4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C93F-4F1F-AA59-EFFFE19B436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7-18'!$B$5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7-18'!$AD$5:$AV$5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C93F-4F1F-AA59-EFFFE19B436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7-18'!$B$6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7-18'!$AD$6:$AV$6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C93F-4F1F-AA59-EFFFE19B436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7-18'!$B$8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7-18'!$AD$8:$AV$8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C93F-4F1F-AA59-EFFFE19B436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7-18'!$B$9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7-18'!$AD$9:$AV$9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C93F-4F1F-AA59-EFFFE19B436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7-18'!$B$10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7-18'!$AD$10:$AV$10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C93F-4F1F-AA59-EFFFE19B436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7-18'!$B$11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'Ages 7-18'!$AD$1:$AV$1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7-18'!$AD$11:$AV$11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C93F-4F1F-AA59-EFFFE19B4360}"/>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'Headcount - Province'!$F$4</c:f>
              <c:strCache>
                <c:ptCount val="1"/>
                <c:pt idx="0">
                  <c:v>Teacher</c:v>
                </c:pt>
              </c:strCache>
              <c:extLst xmlns:c15="http://schemas.microsoft.com/office/drawing/2012/chart"/>
            </c:strRef>
          </c:tx>
          <c:spPr>
            <a:ln w="28575" cap="rnd">
              <a:solidFill>
                <a:schemeClr val="accent2"/>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Province'!$F$5:$F$14</c:f>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CDCB-42CE-8814-287A859C8AEF}"/>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2"/>
                <c:order val="1"/>
                <c:tx>
                  <c:strRef>
                    <c:extLst>
                      <c:ext uri="{02D57815-91ED-43cb-92C2-25804820EDAC}">
                        <c15:formulaRef>
                          <c15:sqref>'Headcount - Province'!$G$4</c15:sqref>
                        </c15:formulaRef>
                      </c:ext>
                    </c:extLst>
                    <c:strCache>
                      <c:ptCount val="1"/>
                      <c:pt idx="0">
                        <c:v>HOD</c:v>
                      </c:pt>
                    </c:strCache>
                  </c:strRef>
                </c:tx>
                <c:spPr>
                  <a:ln w="28575" cap="rnd">
                    <a:solidFill>
                      <a:schemeClr val="accent3"/>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Province'!$G$5:$G$14</c15:sqref>
                        </c15:formulaRef>
                      </c:ext>
                    </c:extLst>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numRef>
                </c:val>
                <c:smooth val="0"/>
                <c:extLst>
                  <c:ext xmlns:c16="http://schemas.microsoft.com/office/drawing/2014/chart" uri="{C3380CC4-5D6E-409C-BE32-E72D297353CC}">
                    <c16:uniqueId val="{00000001-CDCB-42CE-8814-287A859C8AEF}"/>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'Headcount - Province'!$H$4</c15:sqref>
                        </c15:formulaRef>
                      </c:ext>
                    </c:extLst>
                    <c:strCache>
                      <c:ptCount val="1"/>
                      <c:pt idx="0">
                        <c:v>Deputy-Principal</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Province'!$H$5:$H$14</c15:sqref>
                        </c15:formulaRef>
                      </c:ext>
                    </c:extLst>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numRef>
                </c:val>
                <c:smooth val="0"/>
                <c:extLst xmlns:c15="http://schemas.microsoft.com/office/drawing/2012/chart">
                  <c:ext xmlns:c16="http://schemas.microsoft.com/office/drawing/2014/chart" uri="{C3380CC4-5D6E-409C-BE32-E72D297353CC}">
                    <c16:uniqueId val="{00000002-CDCB-42CE-8814-287A859C8AEF}"/>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'Headcount - Province'!$I$4</c15:sqref>
                        </c15:formulaRef>
                      </c:ext>
                    </c:extLst>
                    <c:strCache>
                      <c:ptCount val="1"/>
                      <c:pt idx="0">
                        <c:v>Principal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Province'!$I$5:$I$14</c15:sqref>
                        </c15:formulaRef>
                      </c:ext>
                    </c:extLst>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numRef>
                </c:val>
                <c:smooth val="0"/>
                <c:extLst xmlns:c15="http://schemas.microsoft.com/office/drawing/2012/chart">
                  <c:ext xmlns:c16="http://schemas.microsoft.com/office/drawing/2014/chart" uri="{C3380CC4-5D6E-409C-BE32-E72D297353CC}">
                    <c16:uniqueId val="{00000003-CDCB-42CE-8814-287A859C8AEF}"/>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'Headcount - Province'!$G$4</c:f>
              <c:strCache>
                <c:ptCount val="1"/>
                <c:pt idx="0">
                  <c:v>HOD</c:v>
                </c:pt>
              </c:strCache>
              <c:extLst xmlns:c15="http://schemas.microsoft.com/office/drawing/2012/chart"/>
            </c:strRef>
          </c:tx>
          <c:spPr>
            <a:ln w="28575" cap="rnd">
              <a:solidFill>
                <a:schemeClr val="bg1">
                  <a:lumMod val="50000"/>
                </a:schemeClr>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Province'!$G$5:$G$14</c:f>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8C6E-44A4-9662-F2646C2BBFEE}"/>
            </c:ext>
          </c:extLst>
        </c:ser>
        <c:ser>
          <c:idx val="3"/>
          <c:order val="2"/>
          <c:tx>
            <c:strRef>
              <c:f>'Headcount - Province'!$H$4</c:f>
              <c:strCache>
                <c:ptCount val="1"/>
                <c:pt idx="0">
                  <c:v>Deputy-Principal</c:v>
                </c:pt>
              </c:strCache>
              <c:extLst xmlns:c15="http://schemas.microsoft.com/office/drawing/2012/chart"/>
            </c:strRef>
          </c:tx>
          <c:spPr>
            <a:ln w="28575" cap="rnd">
              <a:solidFill>
                <a:schemeClr val="accent4"/>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Province'!$H$5:$H$14</c:f>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8C6E-44A4-9662-F2646C2BBFEE}"/>
            </c:ext>
          </c:extLst>
        </c:ser>
        <c:ser>
          <c:idx val="4"/>
          <c:order val="3"/>
          <c:tx>
            <c:strRef>
              <c:f>'Headcount - Province'!$I$4</c:f>
              <c:strCache>
                <c:ptCount val="1"/>
                <c:pt idx="0">
                  <c:v>Principal</c:v>
                </c:pt>
              </c:strCache>
              <c:extLst xmlns:c15="http://schemas.microsoft.com/office/drawing/2012/chart"/>
            </c:strRef>
          </c:tx>
          <c:spPr>
            <a:ln w="28575" cap="rnd">
              <a:solidFill>
                <a:srgbClr val="C62106"/>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Province'!$I$5:$I$14</c:f>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8C6E-44A4-9662-F2646C2BBFEE}"/>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1"/>
                <c:order val="0"/>
                <c:tx>
                  <c:strRef>
                    <c:extLst>
                      <c:ext uri="{02D57815-91ED-43cb-92C2-25804820EDAC}">
                        <c15:formulaRef>
                          <c15:sqref>'Headcount - Province'!$F$4</c15:sqref>
                        </c15:formulaRef>
                      </c:ext>
                    </c:extLst>
                    <c:strCache>
                      <c:ptCount val="1"/>
                      <c:pt idx="0">
                        <c:v>Teacher</c:v>
                      </c:pt>
                    </c:strCache>
                  </c:strRef>
                </c:tx>
                <c:spPr>
                  <a:ln w="28575" cap="rnd">
                    <a:solidFill>
                      <a:schemeClr val="accent2"/>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Province'!$F$5:$F$14</c15:sqref>
                        </c15:formulaRef>
                      </c:ext>
                    </c:extLst>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numRef>
                </c:val>
                <c:smooth val="0"/>
                <c:extLst>
                  <c:ext xmlns:c16="http://schemas.microsoft.com/office/drawing/2014/chart" uri="{C3380CC4-5D6E-409C-BE32-E72D297353CC}">
                    <c16:uniqueId val="{00000003-8C6E-44A4-9662-F2646C2BBFEE}"/>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'Headcount - Province'!$F$4</c:f>
              <c:strCache>
                <c:ptCount val="1"/>
                <c:pt idx="0">
                  <c:v>Teacher</c:v>
                </c:pt>
              </c:strCache>
              <c:extLst xmlns:c15="http://schemas.microsoft.com/office/drawing/2012/chart"/>
            </c:strRef>
          </c:tx>
          <c:spPr>
            <a:ln w="28575" cap="rnd">
              <a:solidFill>
                <a:schemeClr val="accent2"/>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Province'!$F$5:$F$14</c:f>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CDCB-42CE-8814-287A859C8AEF}"/>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2"/>
                <c:order val="1"/>
                <c:tx>
                  <c:strRef>
                    <c:extLst>
                      <c:ext uri="{02D57815-91ED-43cb-92C2-25804820EDAC}">
                        <c15:formulaRef>
                          <c15:sqref>'Headcount - Province'!$G$4</c15:sqref>
                        </c15:formulaRef>
                      </c:ext>
                    </c:extLst>
                    <c:strCache>
                      <c:ptCount val="1"/>
                      <c:pt idx="0">
                        <c:v>HOD</c:v>
                      </c:pt>
                    </c:strCache>
                  </c:strRef>
                </c:tx>
                <c:spPr>
                  <a:ln w="28575" cap="rnd">
                    <a:solidFill>
                      <a:schemeClr val="accent3"/>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Province'!$G$5:$G$14</c15:sqref>
                        </c15:formulaRef>
                      </c:ext>
                    </c:extLst>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numRef>
                </c:val>
                <c:smooth val="0"/>
                <c:extLst>
                  <c:ext xmlns:c16="http://schemas.microsoft.com/office/drawing/2014/chart" uri="{C3380CC4-5D6E-409C-BE32-E72D297353CC}">
                    <c16:uniqueId val="{00000001-CDCB-42CE-8814-287A859C8AEF}"/>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'Headcount - Province'!$H$4</c15:sqref>
                        </c15:formulaRef>
                      </c:ext>
                    </c:extLst>
                    <c:strCache>
                      <c:ptCount val="1"/>
                      <c:pt idx="0">
                        <c:v>Deputy-Principal</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Province'!$H$5:$H$14</c15:sqref>
                        </c15:formulaRef>
                      </c:ext>
                    </c:extLst>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numRef>
                </c:val>
                <c:smooth val="0"/>
                <c:extLst xmlns:c15="http://schemas.microsoft.com/office/drawing/2012/chart">
                  <c:ext xmlns:c16="http://schemas.microsoft.com/office/drawing/2014/chart" uri="{C3380CC4-5D6E-409C-BE32-E72D297353CC}">
                    <c16:uniqueId val="{00000002-CDCB-42CE-8814-287A859C8AEF}"/>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'Headcount - Province'!$I$4</c15:sqref>
                        </c15:formulaRef>
                      </c:ext>
                    </c:extLst>
                    <c:strCache>
                      <c:ptCount val="1"/>
                      <c:pt idx="0">
                        <c:v>Principal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Province'!$I$5:$I$14</c15:sqref>
                        </c15:formulaRef>
                      </c:ext>
                    </c:extLst>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numRef>
                </c:val>
                <c:smooth val="0"/>
                <c:extLst xmlns:c15="http://schemas.microsoft.com/office/drawing/2012/chart">
                  <c:ext xmlns:c16="http://schemas.microsoft.com/office/drawing/2014/chart" uri="{C3380CC4-5D6E-409C-BE32-E72D297353CC}">
                    <c16:uniqueId val="{00000003-CDCB-42CE-8814-287A859C8AEF}"/>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'Headcount - Province'!$G$4</c:f>
              <c:strCache>
                <c:ptCount val="1"/>
                <c:pt idx="0">
                  <c:v>HOD</c:v>
                </c:pt>
              </c:strCache>
              <c:extLst xmlns:c15="http://schemas.microsoft.com/office/drawing/2012/chart"/>
            </c:strRef>
          </c:tx>
          <c:spPr>
            <a:ln w="28575" cap="rnd">
              <a:solidFill>
                <a:schemeClr val="bg1">
                  <a:lumMod val="50000"/>
                </a:schemeClr>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Province'!$G$5:$G$14</c:f>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8C6E-44A4-9662-F2646C2BBFEE}"/>
            </c:ext>
          </c:extLst>
        </c:ser>
        <c:ser>
          <c:idx val="3"/>
          <c:order val="2"/>
          <c:tx>
            <c:strRef>
              <c:f>'Headcount - Province'!$H$4</c:f>
              <c:strCache>
                <c:ptCount val="1"/>
                <c:pt idx="0">
                  <c:v>Deputy-Principal</c:v>
                </c:pt>
              </c:strCache>
              <c:extLst xmlns:c15="http://schemas.microsoft.com/office/drawing/2012/chart"/>
            </c:strRef>
          </c:tx>
          <c:spPr>
            <a:ln w="28575" cap="rnd">
              <a:solidFill>
                <a:schemeClr val="accent4"/>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Province'!$H$5:$H$14</c:f>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8C6E-44A4-9662-F2646C2BBFEE}"/>
            </c:ext>
          </c:extLst>
        </c:ser>
        <c:ser>
          <c:idx val="4"/>
          <c:order val="3"/>
          <c:tx>
            <c:strRef>
              <c:f>'Headcount - Province'!$I$4</c:f>
              <c:strCache>
                <c:ptCount val="1"/>
                <c:pt idx="0">
                  <c:v>Principal</c:v>
                </c:pt>
              </c:strCache>
              <c:extLst xmlns:c15="http://schemas.microsoft.com/office/drawing/2012/chart"/>
            </c:strRef>
          </c:tx>
          <c:spPr>
            <a:ln w="28575" cap="rnd">
              <a:solidFill>
                <a:srgbClr val="C62106"/>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Province'!$I$5:$I$14</c:f>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8C6E-44A4-9662-F2646C2BBFEE}"/>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1"/>
                <c:order val="0"/>
                <c:tx>
                  <c:strRef>
                    <c:extLst>
                      <c:ext uri="{02D57815-91ED-43cb-92C2-25804820EDAC}">
                        <c15:formulaRef>
                          <c15:sqref>'Headcount - Province'!$F$4</c15:sqref>
                        </c15:formulaRef>
                      </c:ext>
                    </c:extLst>
                    <c:strCache>
                      <c:ptCount val="1"/>
                      <c:pt idx="0">
                        <c:v>Teacher</c:v>
                      </c:pt>
                    </c:strCache>
                  </c:strRef>
                </c:tx>
                <c:spPr>
                  <a:ln w="28575" cap="rnd">
                    <a:solidFill>
                      <a:schemeClr val="accent2"/>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Province'!$F$5:$F$14</c15:sqref>
                        </c15:formulaRef>
                      </c:ext>
                    </c:extLst>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numRef>
                </c:val>
                <c:smooth val="0"/>
                <c:extLst>
                  <c:ext xmlns:c16="http://schemas.microsoft.com/office/drawing/2014/chart" uri="{C3380CC4-5D6E-409C-BE32-E72D297353CC}">
                    <c16:uniqueId val="{00000003-8C6E-44A4-9662-F2646C2BBFEE}"/>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'Headcount - Province'!$F$4</c:f>
              <c:strCache>
                <c:ptCount val="1"/>
                <c:pt idx="0">
                  <c:v>Teacher</c:v>
                </c:pt>
              </c:strCache>
              <c:extLst xmlns:c15="http://schemas.microsoft.com/office/drawing/2012/chart"/>
            </c:strRef>
          </c:tx>
          <c:spPr>
            <a:ln w="28575" cap="rnd">
              <a:solidFill>
                <a:schemeClr val="accent2"/>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Province'!$F$5:$F$14</c:f>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8F91-454B-BE11-29ED91115F1C}"/>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2"/>
                <c:order val="1"/>
                <c:tx>
                  <c:strRef>
                    <c:extLst>
                      <c:ext uri="{02D57815-91ED-43cb-92C2-25804820EDAC}">
                        <c15:formulaRef>
                          <c15:sqref>'Headcount - Province'!$G$4</c15:sqref>
                        </c15:formulaRef>
                      </c:ext>
                    </c:extLst>
                    <c:strCache>
                      <c:ptCount val="1"/>
                      <c:pt idx="0">
                        <c:v>HOD</c:v>
                      </c:pt>
                    </c:strCache>
                  </c:strRef>
                </c:tx>
                <c:spPr>
                  <a:ln w="28575" cap="rnd">
                    <a:solidFill>
                      <a:schemeClr val="accent3"/>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Province'!$G$5:$G$14</c15:sqref>
                        </c15:formulaRef>
                      </c:ext>
                    </c:extLst>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numRef>
                </c:val>
                <c:smooth val="0"/>
                <c:extLst>
                  <c:ext xmlns:c16="http://schemas.microsoft.com/office/drawing/2014/chart" uri="{C3380CC4-5D6E-409C-BE32-E72D297353CC}">
                    <c16:uniqueId val="{00000001-8F91-454B-BE11-29ED91115F1C}"/>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'Headcount - Province'!$H$4</c15:sqref>
                        </c15:formulaRef>
                      </c:ext>
                    </c:extLst>
                    <c:strCache>
                      <c:ptCount val="1"/>
                      <c:pt idx="0">
                        <c:v>Deputy-Principal</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Province'!$H$5:$H$14</c15:sqref>
                        </c15:formulaRef>
                      </c:ext>
                    </c:extLst>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numRef>
                </c:val>
                <c:smooth val="0"/>
                <c:extLst xmlns:c15="http://schemas.microsoft.com/office/drawing/2012/chart">
                  <c:ext xmlns:c16="http://schemas.microsoft.com/office/drawing/2014/chart" uri="{C3380CC4-5D6E-409C-BE32-E72D297353CC}">
                    <c16:uniqueId val="{00000002-8F91-454B-BE11-29ED91115F1C}"/>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'Headcount - Province'!$I$4</c15:sqref>
                        </c15:formulaRef>
                      </c:ext>
                    </c:extLst>
                    <c:strCache>
                      <c:ptCount val="1"/>
                      <c:pt idx="0">
                        <c:v>Principal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'Headcount - Province'!$I$5:$I$14</c15:sqref>
                        </c15:formulaRef>
                      </c:ext>
                    </c:extLst>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numRef>
                </c:val>
                <c:smooth val="0"/>
                <c:extLst xmlns:c15="http://schemas.microsoft.com/office/drawing/2012/chart">
                  <c:ext xmlns:c16="http://schemas.microsoft.com/office/drawing/2014/chart" uri="{C3380CC4-5D6E-409C-BE32-E72D297353CC}">
                    <c16:uniqueId val="{00000003-8F91-454B-BE11-29ED91115F1C}"/>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'Headcount - Province'!$G$4</c:f>
              <c:strCache>
                <c:ptCount val="1"/>
                <c:pt idx="0">
                  <c:v>HOD</c:v>
                </c:pt>
              </c:strCache>
              <c:extLst xmlns:c15="http://schemas.microsoft.com/office/drawing/2012/chart"/>
            </c:strRef>
          </c:tx>
          <c:spPr>
            <a:ln w="28575" cap="rnd">
              <a:solidFill>
                <a:schemeClr val="bg1">
                  <a:lumMod val="50000"/>
                </a:schemeClr>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Province'!$G$5:$G$14</c:f>
              <c:numCache>
                <c:formatCode>#\ ###\ ###\ ##0</c:formatCode>
                <c:ptCount val="10"/>
                <c:pt idx="0">
                  <c:v>6090</c:v>
                </c:pt>
                <c:pt idx="1">
                  <c:v>6084</c:v>
                </c:pt>
                <c:pt idx="2">
                  <c:v>5726</c:v>
                </c:pt>
                <c:pt idx="3">
                  <c:v>5157</c:v>
                </c:pt>
                <c:pt idx="4">
                  <c:v>4820</c:v>
                </c:pt>
                <c:pt idx="5">
                  <c:v>4991</c:v>
                </c:pt>
                <c:pt idx="6">
                  <c:v>4824</c:v>
                </c:pt>
                <c:pt idx="7">
                  <c:v>4584</c:v>
                </c:pt>
                <c:pt idx="8">
                  <c:v>4271</c:v>
                </c:pt>
                <c:pt idx="9">
                  <c:v>3762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9C81-49AD-906C-EEB383FC4AF8}"/>
            </c:ext>
          </c:extLst>
        </c:ser>
        <c:ser>
          <c:idx val="3"/>
          <c:order val="2"/>
          <c:tx>
            <c:strRef>
              <c:f>'Headcount - Province'!$H$4</c:f>
              <c:strCache>
                <c:ptCount val="1"/>
                <c:pt idx="0">
                  <c:v>Deputy-Principal</c:v>
                </c:pt>
              </c:strCache>
              <c:extLst xmlns:c15="http://schemas.microsoft.com/office/drawing/2012/chart"/>
            </c:strRef>
          </c:tx>
          <c:spPr>
            <a:ln w="28575" cap="rnd">
              <a:solidFill>
                <a:schemeClr val="accent4"/>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Province'!$H$5:$H$14</c:f>
              <c:numCache>
                <c:formatCode>#\ ###\ ###\ ##0</c:formatCode>
                <c:ptCount val="10"/>
                <c:pt idx="0">
                  <c:v>1562</c:v>
                </c:pt>
                <c:pt idx="1">
                  <c:v>1558</c:v>
                </c:pt>
                <c:pt idx="2">
                  <c:v>1452</c:v>
                </c:pt>
                <c:pt idx="3">
                  <c:v>1245</c:v>
                </c:pt>
                <c:pt idx="4">
                  <c:v>1144</c:v>
                </c:pt>
                <c:pt idx="5">
                  <c:v>1206</c:v>
                </c:pt>
                <c:pt idx="6">
                  <c:v>1152</c:v>
                </c:pt>
                <c:pt idx="7">
                  <c:v>1081</c:v>
                </c:pt>
                <c:pt idx="8">
                  <c:v>984</c:v>
                </c:pt>
                <c:pt idx="9">
                  <c:v>778</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9C81-49AD-906C-EEB383FC4AF8}"/>
            </c:ext>
          </c:extLst>
        </c:ser>
        <c:ser>
          <c:idx val="4"/>
          <c:order val="3"/>
          <c:tx>
            <c:strRef>
              <c:f>'Headcount - Province'!$I$4</c:f>
              <c:strCache>
                <c:ptCount val="1"/>
                <c:pt idx="0">
                  <c:v>Principal</c:v>
                </c:pt>
              </c:strCache>
              <c:extLst xmlns:c15="http://schemas.microsoft.com/office/drawing/2012/chart"/>
            </c:strRef>
          </c:tx>
          <c:spPr>
            <a:ln w="28575" cap="rnd">
              <a:solidFill>
                <a:srgbClr val="C62106"/>
              </a:solidFill>
              <a:round/>
            </a:ln>
            <a:effectLst/>
          </c:spPr>
          <c:marker>
            <c:symbol val="none"/>
          </c:marker>
          <c:cat>
            <c:numRef>
              <c:f>'Headcount - Province'!$E$5:$E$14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'Headcount - Province'!$I$5:$I$14</c:f>
              <c:numCache>
                <c:formatCode>#\ ###\ ###\ ##0</c:formatCode>
                <c:ptCount val="10"/>
                <c:pt idx="0">
                  <c:v>3510</c:v>
                </c:pt>
                <c:pt idx="1">
                  <c:v>3626</c:v>
                </c:pt>
                <c:pt idx="2">
                  <c:v>3465</c:v>
                </c:pt>
                <c:pt idx="3">
                  <c:v>3314</c:v>
                </c:pt>
                <c:pt idx="4">
                  <c:v>3002</c:v>
                </c:pt>
                <c:pt idx="5">
                  <c:v>3136</c:v>
                </c:pt>
                <c:pt idx="6">
                  <c:v>3488</c:v>
                </c:pt>
                <c:pt idx="7">
                  <c:v>3226</c:v>
                </c:pt>
                <c:pt idx="8">
                  <c:v>3132</c:v>
                </c:pt>
                <c:pt idx="9">
                  <c:v>3316</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9C81-49AD-906C-EEB383FC4AF8}"/>
            </c:ext>
          </c:extLst>
        </c:ser>
        <c:dLbls>
          <c:showLegendKey val="0"/>
          <c:showVal val="0"/>
          <c:showCatName val="0"/>
          <c:showSerName val="0"/>
          <c:showPercent val="0"/>
          <c:showBubbleSize val="0"/>
        </c:dLbls>
        <c:smooth val="0"/>
        <c:axId val="1892453920"/>
        <c:axId val="1523900560"/>
        <c:extLst>
          <c:ext xmlns:c15="http://schemas.microsoft.com/office/drawing/2012/chart" uri="{02D57815-91ED-43cb-92C2-25804820EDAC}">
            <c15:filteredLineSeries>
              <c15:ser>
                <c:idx val="1"/>
                <c:order val="0"/>
                <c:tx>
                  <c:strRef>
                    <c:extLst>
                      <c:ext uri="{02D57815-91ED-43cb-92C2-25804820EDAC}">
                        <c15:formulaRef>
                          <c15:sqref>'Headcount - Province'!$F$4</c15:sqref>
                        </c15:formulaRef>
                      </c:ext>
                    </c:extLst>
                    <c:strCache>
                      <c:ptCount val="1"/>
                      <c:pt idx="0">
                        <c:v>Teacher</c:v>
                      </c:pt>
                    </c:strCache>
                  </c:strRef>
                </c:tx>
                <c:spPr>
                  <a:ln w="28575" cap="rnd">
                    <a:solidFill>
                      <a:schemeClr val="accent2"/>
                    </a:solidFill>
                    <a:round/>
                  </a:ln>
                  <a:effectLst/>
                </c:spPr>
                <c:marker>
                  <c:symbol val="none"/>
                </c:marker>
                <c:cat>
                  <c:numRef>
                    <c:extLst>
                      <c:ext uri="{02D57815-91ED-43cb-92C2-25804820EDAC}">
                        <c15:formulaRef>
                          <c15:sqref>'Headcount - Province'!$E$5:$E$14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'Headcount - Province'!$F$5:$F$14</c15:sqref>
                        </c15:formulaRef>
                      </c:ext>
                    </c:extLst>
                    <c:numCache>
                      <c:formatCode>#\ ###\ ###\ ##0</c:formatCode>
                      <c:ptCount val="10"/>
                      <c:pt idx="0">
                        <c:v>44998</c:v>
                      </c:pt>
                      <c:pt idx="1">
                        <c:v>44486</c:v>
                      </c:pt>
                      <c:pt idx="2">
                        <c:v>44691</c:v>
                      </c:pt>
                      <c:pt idx="3">
                        <c:v>43802</c:v>
                      </c:pt>
                      <c:pt idx="4">
                        <c:v>42781</c:v>
                      </c:pt>
                      <c:pt idx="5">
                        <c:v>42714</c:v>
                      </c:pt>
                      <c:pt idx="6">
                        <c:v>42461</c:v>
                      </c:pt>
                      <c:pt idx="7">
                        <c:v>43242</c:v>
                      </c:pt>
                      <c:pt idx="8">
                        <c:v>43805</c:v>
                      </c:pt>
                      <c:pt idx="9">
                        <c:v>44317</c:v>
                      </c:pt>
                    </c:numCache>
                  </c:numRef>
                </c:val>
                <c:smooth val="0"/>
                <c:extLst>
                  <c:ext xmlns:c16="http://schemas.microsoft.com/office/drawing/2014/chart" uri="{C3380CC4-5D6E-409C-BE32-E72D297353CC}">
                    <c16:uniqueId val="{00000003-9C81-49AD-906C-EEB383FC4AF8}"/>
                  </c:ext>
                </c:extLst>
              </c15:ser>
            </c15:filteredLineSeries>
          </c:ext>
        </c:extLst>
      </c:lineChart>
      <c:catAx>
        <c:axId val="18924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900560"/>
        <c:crosses val="autoZero"/>
        <c:auto val="1"/>
        <c:lblAlgn val="ctr"/>
        <c:lblOffset val="100"/>
        <c:noMultiLvlLbl val="0"/>
      </c:catAx>
      <c:valAx>
        <c:axId val="1523900560"/>
        <c:scaling>
          <c:orientation val="minMax"/>
        </c:scaling>
        <c:delete val="0"/>
        <c:axPos val="l"/>
        <c:majorGridlines>
          <c:spPr>
            <a:ln w="9525" cap="flat" cmpd="sng" algn="ctr">
              <a:solidFill>
                <a:schemeClr val="tx1">
                  <a:lumMod val="15000"/>
                  <a:lumOff val="85000"/>
                </a:schemeClr>
              </a:solidFill>
              <a:round/>
            </a:ln>
            <a:effectLst/>
          </c:spPr>
        </c:majorGridlines>
        <c:numFmt formatCode="#\ ###\ ###\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24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4"/>
          <c:order val="4"/>
          <c:tx>
            <c:strRef>
              <c:f>'Teachers-NonTeachers'!$F$3</c:f>
              <c:strCache>
                <c:ptCount val="1"/>
                <c:pt idx="0">
                  <c:v>LP</c:v>
                </c:pt>
              </c:strCache>
              <c:extLst xmlns:c15="http://schemas.microsoft.com/office/drawing/2012/chart"/>
            </c:strRef>
          </c:tx>
          <c:spPr>
            <a:ln w="38100" cap="rnd">
              <a:solidFill>
                <a:srgbClr val="FFC000"/>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'Teachers-NonTeachers'!$F$13:$F$27</c:f>
              <c:numCache>
                <c:formatCode>0%</c:formatCode>
                <c:ptCount val="15"/>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pt idx="14">
                  <c:v>5.6772795992508521E-2</c:v>
                </c:pt>
              </c:numCache>
            </c:numRef>
          </c:val>
          <c:smooth val="0"/>
          <c:extLst xmlns:c15="http://schemas.microsoft.com/office/drawing/2012/chart">
            <c:ext xmlns:c16="http://schemas.microsoft.com/office/drawing/2014/chart" uri="{C3380CC4-5D6E-409C-BE32-E72D297353CC}">
              <c16:uniqueId val="{00000004-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'Teachers-NonTeachers'!$K$13:$K$27</c:f>
              <c:numCache>
                <c:formatCode>0%</c:formatCode>
                <c:ptCount val="15"/>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pt idx="14">
                  <c:v>6.551498127340824E-2</c:v>
                </c:pt>
              </c:numCache>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5"/>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pt idx="14">
                        <c:v>5.8132868004487102E-2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5"/>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pt idx="14">
                        <c:v>7.1180456693810151E-2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5"/>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pt idx="14">
                        <c:v>8.6325955469123389E-2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5"/>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pt idx="14">
                        <c:v>7.011267605633803E-2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5"/>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pt idx="14">
                        <c:v>6.6554187457371572E-2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5"/>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pt idx="14">
                        <c:v>0.1051835035944003</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5"/>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pt idx="14">
                        <c:v>9.0022910022011585E-2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5"/>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pt idx="14">
                        <c:v>8.8679574393860108E-2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4"/>
          <c:order val="4"/>
          <c:tx>
            <c:strRef>
              <c:f>'Headcount Data'!$S$1</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Data'!$S$408:$S$452</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588B-4CA5-B955-558CBC63FBD6}"/>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2-588B-4CA5-B955-558CBC63FB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3-588B-4CA5-B955-558CBC63FB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4-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6-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8-588B-4CA5-B955-558CBC63FB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9-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4"/>
          <c:order val="4"/>
          <c:tx>
            <c:strRef>
              <c:f>'Teachers-NonTeachers'!$F$31</c:f>
              <c:strCache>
                <c:ptCount val="1"/>
                <c:pt idx="0">
                  <c:v>LP</c:v>
                </c:pt>
              </c:strCache>
              <c:extLst xmlns:c15="http://schemas.microsoft.com/office/drawing/2012/chart"/>
            </c:strRef>
          </c:tx>
          <c:spPr>
            <a:ln w="38100" cap="rnd">
              <a:solidFill>
                <a:srgbClr val="FFC000"/>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'Teachers-NonTeachers'!$F$41:$F$55</c:f>
              <c:numCache>
                <c:formatCode>0%</c:formatCode>
                <c:ptCount val="15"/>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pt idx="14">
                  <c:v>7.7038577038577041E-2</c:v>
                </c:pt>
              </c:numCache>
            </c:numRef>
          </c:val>
          <c:smooth val="1"/>
          <c:extLst xmlns:c15="http://schemas.microsoft.com/office/drawing/2012/chart">
            <c:ext xmlns:c16="http://schemas.microsoft.com/office/drawing/2014/chart" uri="{C3380CC4-5D6E-409C-BE32-E72D297353CC}">
              <c16:uniqueId val="{00000004-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'Teachers-NonTeachers'!$K$41:$K$55</c:f>
              <c:numCache>
                <c:formatCode>0%</c:formatCode>
                <c:ptCount val="15"/>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pt idx="14">
                  <c:v>8.6635554667387649E-2</c:v>
                </c:pt>
              </c:numCache>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5"/>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pt idx="14">
                        <c:v>7.307439104674128E-2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5"/>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pt idx="14">
                        <c:v>6.2743489850317816E-2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5"/>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pt idx="14">
                        <c:v>9.630319975147561E-2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5"/>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pt idx="14">
                        <c:v>8.8201058201058197E-2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5"/>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pt idx="14">
                        <c:v>7.1428571428571425E-2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5"/>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pt idx="14">
                        <c:v>0.10542040119504908</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5"/>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pt idx="14">
                        <c:v>9.2034533311614264E-2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5"/>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pt idx="14">
                        <c:v>8.4788732394366198E-2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4"/>
          <c:tx>
            <c:strRef>
              <c:f>'Unit Costs_Unadjusted'!$AB$22</c:f>
              <c:strCache>
                <c:ptCount val="1"/>
                <c:pt idx="0">
                  <c:v>LP</c:v>
                </c:pt>
              </c:strCache>
            </c:strRef>
          </c:tx>
          <c:spPr>
            <a:ln w="38100" cap="rnd">
              <a:solidFill>
                <a:schemeClr val="accent4"/>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Costs_Unadjusted'!$AB$23:$AB$31</c:f>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c:ext xmlns:c16="http://schemas.microsoft.com/office/drawing/2014/chart" uri="{C3380CC4-5D6E-409C-BE32-E72D297353CC}">
              <c16:uniqueId val="{00000000-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4"/>
          <c:tx>
            <c:strRef>
              <c:f>'Unit Costs_Adjusted'!$AB$22</c:f>
              <c:strCache>
                <c:ptCount val="1"/>
                <c:pt idx="0">
                  <c:v>LP</c:v>
                </c:pt>
              </c:strCache>
            </c:strRef>
          </c:tx>
          <c:spPr>
            <a:ln w="38100" cap="rnd">
              <a:solidFill>
                <a:schemeClr val="accent4"/>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Costs_Adjusted'!$AB$23:$AB$31</c:f>
              <c:numCache>
                <c:formatCode>#,##0</c:formatCode>
                <c:ptCount val="9"/>
                <c:pt idx="0">
                  <c:v>469902.61874586588</c:v>
                </c:pt>
                <c:pt idx="1">
                  <c:v>469346.53775203752</c:v>
                </c:pt>
                <c:pt idx="2">
                  <c:v>468277.2087453187</c:v>
                </c:pt>
                <c:pt idx="3">
                  <c:v>467125.13055785699</c:v>
                </c:pt>
                <c:pt idx="4">
                  <c:v>465982.53433256201</c:v>
                </c:pt>
                <c:pt idx="5">
                  <c:v>464983.15329408785</c:v>
                </c:pt>
                <c:pt idx="6">
                  <c:v>463765.84987441916</c:v>
                </c:pt>
                <c:pt idx="7">
                  <c:v>462817.80776735611</c:v>
                </c:pt>
                <c:pt idx="8">
                  <c:v>462011.71022385708</c:v>
                </c:pt>
              </c:numCache>
            </c:numRef>
          </c:val>
          <c:smooth val="0"/>
          <c:extLst>
            <c:ext xmlns:c16="http://schemas.microsoft.com/office/drawing/2014/chart" uri="{C3380CC4-5D6E-409C-BE32-E72D297353CC}">
              <c16:uniqueId val="{00000004-737F-4D90-B9B3-345B160D8924}"/>
            </c:ext>
          </c:extLst>
        </c:ser>
        <c:ser>
          <c:idx val="9"/>
          <c:order val="9"/>
          <c:tx>
            <c:strRef>
              <c:f>'Unit Costs_Adjusted'!$AG$22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Costs_Adjusted'!$AG$23:$AG$31</c:f>
              <c:numCache>
                <c:formatCode>#\ ###\ ###\ ##0</c:formatCode>
                <c:ptCount val="9"/>
                <c:pt idx="0">
                  <c:v>463348.51724982169</c:v>
                </c:pt>
                <c:pt idx="1">
                  <c:v>463990.11689740006</c:v>
                </c:pt>
                <c:pt idx="2">
                  <c:v>464215.90106995107</c:v>
                </c:pt>
                <c:pt idx="3">
                  <c:v>464256.41893012758</c:v>
                </c:pt>
                <c:pt idx="4">
                  <c:v>464030.50588573579</c:v>
                </c:pt>
                <c:pt idx="5">
                  <c:v>463779.30132740014</c:v>
                </c:pt>
                <c:pt idx="6">
                  <c:v>463379.29491600429</c:v>
                </c:pt>
                <c:pt idx="7">
                  <c:v>462961.2933095069</c:v>
                </c:pt>
                <c:pt idx="8">
                  <c:v>462443.20631848119</c:v>
                </c:pt>
              </c:numCache>
            </c:numRef>
          </c:val>
          <c:smooth val="0"/>
          <c:extLst>
            <c:ext xmlns:c16="http://schemas.microsoft.com/office/drawing/2014/chart" uri="{C3380CC4-5D6E-409C-BE32-E72D297353CC}">
              <c16:uniqueId val="{00000009-737F-4D90-B9B3-345B160D8924}"/>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Costs_Adjusted'!$X$23:$X$31</c15:sqref>
                        </c15:formulaRef>
                      </c:ext>
                    </c:extLst>
                    <c:numCache>
                      <c:formatCode>#,##0</c:formatCode>
                      <c:ptCount val="9"/>
                      <c:pt idx="0">
                        <c:v>476490.77387078915</c:v>
                      </c:pt>
                      <c:pt idx="1">
                        <c:v>477680.86820126622</c:v>
                      </c:pt>
                      <c:pt idx="2">
                        <c:v>478380.51980697014</c:v>
                      </c:pt>
                      <c:pt idx="3">
                        <c:v>478864.865995912</c:v>
                      </c:pt>
                      <c:pt idx="4">
                        <c:v>478922.72580750496</c:v>
                      </c:pt>
                      <c:pt idx="5">
                        <c:v>478790.92035481782</c:v>
                      </c:pt>
                      <c:pt idx="6">
                        <c:v>478210.33108619798</c:v>
                      </c:pt>
                      <c:pt idx="7">
                        <c:v>477212.77244157979</c:v>
                      </c:pt>
                      <c:pt idx="8">
                        <c:v>476205.00246188464</c:v>
                      </c:pt>
                    </c:numCache>
                  </c:numRef>
                </c:val>
                <c:smooth val="0"/>
                <c:extLst>
                  <c:ext xmlns:c16="http://schemas.microsoft.com/office/drawing/2014/chart" uri="{C3380CC4-5D6E-409C-BE32-E72D297353CC}">
                    <c16:uniqueId val="{00000000-737F-4D90-B9B3-345B160D892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1-737F-4D90-B9B3-345B160D892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Costs_Adjusted'!$Z$23:$Z$31</c15:sqref>
                        </c15:formulaRef>
                      </c:ext>
                    </c:extLst>
                    <c:numCache>
                      <c:formatCode>#,##0</c:formatCode>
                      <c:ptCount val="9"/>
                      <c:pt idx="0">
                        <c:v>450120.7596708982</c:v>
                      </c:pt>
                      <c:pt idx="1">
                        <c:v>451321.77048736886</c:v>
                      </c:pt>
                      <c:pt idx="2">
                        <c:v>452167.98992690892</c:v>
                      </c:pt>
                      <c:pt idx="3">
                        <c:v>452882.8332384259</c:v>
                      </c:pt>
                      <c:pt idx="4">
                        <c:v>453314.69673661893</c:v>
                      </c:pt>
                      <c:pt idx="5">
                        <c:v>453643.26455530396</c:v>
                      </c:pt>
                      <c:pt idx="6">
                        <c:v>453913.80078244937</c:v>
                      </c:pt>
                      <c:pt idx="7">
                        <c:v>454136.18380219262</c:v>
                      </c:pt>
                      <c:pt idx="8">
                        <c:v>454110.4927000266</c:v>
                      </c:pt>
                    </c:numCache>
                  </c:numRef>
                </c:val>
                <c:smooth val="0"/>
                <c:extLst xmlns:c15="http://schemas.microsoft.com/office/drawing/2012/chart">
                  <c:ext xmlns:c16="http://schemas.microsoft.com/office/drawing/2014/chart" uri="{C3380CC4-5D6E-409C-BE32-E72D297353CC}">
                    <c16:uniqueId val="{00000002-737F-4D90-B9B3-345B160D892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3-737F-4D90-B9B3-345B160D892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5-737F-4D90-B9B3-345B160D89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6-737F-4D90-B9B3-345B160D892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7-737F-4D90-B9B3-345B160D892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Costs_Adjusted'!$AF$23:$AF$31</c15:sqref>
                        </c15:formulaRef>
                      </c:ext>
                    </c:extLst>
                    <c:numCache>
                      <c:formatCode>#,##0</c:formatCode>
                      <c:ptCount val="9"/>
                      <c:pt idx="0">
                        <c:v>461589.08237146086</c:v>
                      </c:pt>
                      <c:pt idx="1">
                        <c:v>460697.28400444851</c:v>
                      </c:pt>
                      <c:pt idx="2">
                        <c:v>459755.01354885643</c:v>
                      </c:pt>
                      <c:pt idx="3">
                        <c:v>458671.88733006583</c:v>
                      </c:pt>
                      <c:pt idx="4">
                        <c:v>457649.08543202293</c:v>
                      </c:pt>
                      <c:pt idx="5">
                        <c:v>456763.00694827264</c:v>
                      </c:pt>
                      <c:pt idx="6">
                        <c:v>455991.03212585871</c:v>
                      </c:pt>
                      <c:pt idx="7">
                        <c:v>455365.11754298251</c:v>
                      </c:pt>
                      <c:pt idx="8">
                        <c:v>454710.11339471122</c:v>
                      </c:pt>
                    </c:numCache>
                  </c:numRef>
                </c:val>
                <c:smooth val="0"/>
                <c:extLst xmlns:c15="http://schemas.microsoft.com/office/drawing/2012/chart">
                  <c:ext xmlns:c16="http://schemas.microsoft.com/office/drawing/2014/chart" uri="{C3380CC4-5D6E-409C-BE32-E72D297353CC}">
                    <c16:uniqueId val="{00000008-737F-4D90-B9B3-345B160D8924}"/>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chemeClr val="accent4"/>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chemeClr val="accent4"/>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4"/>
          <c:tx>
            <c:strRef>
              <c:f>'Unit Costs_Adjusted'!$F$22</c:f>
              <c:strCache>
                <c:ptCount val="1"/>
                <c:pt idx="0">
                  <c:v>LP</c:v>
                </c:pt>
              </c:strCache>
            </c:strRef>
          </c:tx>
          <c:spPr>
            <a:ln w="3810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Costs_Adjusted'!$F$23:$F$31</c:f>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c:ext xmlns:c16="http://schemas.microsoft.com/office/drawing/2014/chart" uri="{C3380CC4-5D6E-409C-BE32-E72D297353CC}">
              <c16:uniqueId val="{00000004-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4"/>
          <c:tx>
            <c:strRef>
              <c:f>'Unit Costs_Adjusted'!$Q$22</c:f>
              <c:strCache>
                <c:ptCount val="1"/>
                <c:pt idx="0">
                  <c:v>LP</c:v>
                </c:pt>
              </c:strCache>
            </c:strRef>
          </c:tx>
          <c:spPr>
            <a:ln w="38100" cap="rnd">
              <a:solidFill>
                <a:srgbClr val="FFC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Costs_Adjusted'!$Q$23:$Q$31</c:f>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c:ext xmlns:c16="http://schemas.microsoft.com/office/drawing/2014/chart" uri="{C3380CC4-5D6E-409C-BE32-E72D297353CC}">
              <c16:uniqueId val="{00000004-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Limpopo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37012564136684"/>
          <c:y val="0.2026153567007786"/>
          <c:w val="0.78871806708488246"/>
          <c:h val="0.65475234890459522"/>
        </c:manualLayout>
      </c:layout>
      <c:barChart>
        <c:barDir val="col"/>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rank'!$B$3:$E$3</c:f>
              <c:strCache>
                <c:ptCount val="4"/>
                <c:pt idx="0">
                  <c:v>Teacher (L1)</c:v>
                </c:pt>
                <c:pt idx="1">
                  <c:v>HOD</c:v>
                </c:pt>
                <c:pt idx="2">
                  <c:v>Deputy</c:v>
                </c:pt>
                <c:pt idx="3">
                  <c:v>Principal</c:v>
                </c:pt>
              </c:strCache>
            </c:strRef>
          </c:cat>
          <c:val>
            <c:numRef>
              <c:f>'by Province and rank'!$B$8:$E$8</c:f>
              <c:numCache>
                <c:formatCode>0%</c:formatCode>
                <c:ptCount val="4"/>
                <c:pt idx="0">
                  <c:v>0.66143918000000002</c:v>
                </c:pt>
                <c:pt idx="1">
                  <c:v>0.50425306000000003</c:v>
                </c:pt>
                <c:pt idx="2">
                  <c:v>0.3933162</c:v>
                </c:pt>
                <c:pt idx="3">
                  <c:v>0.40862484999999998</c:v>
                </c:pt>
              </c:numCache>
            </c:numRef>
          </c:val>
          <c:extLst>
            <c:ext xmlns:c16="http://schemas.microsoft.com/office/drawing/2014/chart" uri="{C3380CC4-5D6E-409C-BE32-E72D297353CC}">
              <c16:uniqueId val="{00000000-2EA5-4734-8D87-2D1FA061C451}"/>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4"/>
          <c:order val="4"/>
          <c:tx>
            <c:strRef>
              <c:f>'HeadCountShift-Prov-21_30'!$AD$2</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'HeadCountShift-Prov-21_30'!$AD$4:$AD$48</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'HeadCountShift-Prov-21_30'!$AE$4:$AE$48</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no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'HeadCountShift-Prov-21_30'!$AN$4:$AN$48</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505D-4C19-8701-23F2A8AA693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'HeadCountShift-Prov-21_30'!$AO$4:$AO$48</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25264164719876131"/>
          <c:y val="0.86842733865508726"/>
          <c:w val="0.50837222952037542"/>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4"/>
          <c:order val="4"/>
          <c:tx>
            <c:strRef>
              <c:f>'HeadCountShift-Prov-21_30'!$AD$2</c:f>
              <c:strCache>
                <c:ptCount val="1"/>
                <c:pt idx="0">
                  <c:v>LP</c:v>
                </c:pt>
              </c:strCache>
              <c:extLst xmlns:c15="http://schemas.microsoft.com/office/drawing/2012/chart"/>
            </c:strRef>
          </c:tx>
          <c:spPr>
            <a:ln w="38100" cap="rnd">
              <a:solidFill>
                <a:srgbClr val="FFC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'HeadCountShift-Prov-21_30'!$AD$4:$AD$48</c:f>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505D-4C19-8701-23F2A8AA6936}"/>
            </c:ext>
          </c:extLst>
        </c:ser>
        <c:ser>
          <c:idx val="14"/>
          <c:order val="14"/>
          <c:tx>
            <c:strRef>
              <c:f>'HeadCountShift-Prov-21_30'!$AN$2</c:f>
              <c:strCache>
                <c:ptCount val="1"/>
                <c:pt idx="0">
                  <c:v>LP '30</c:v>
                </c:pt>
              </c:strCache>
              <c:extLst xmlns:c15="http://schemas.microsoft.com/office/drawing/2012/chart"/>
            </c:strRef>
          </c:tx>
          <c:spPr>
            <a:ln w="50800" cap="rnd">
              <a:solidFill>
                <a:srgbClr val="FFC000"/>
              </a:solidFill>
              <a:prstDash val="sysDash"/>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'HeadCountShift-Prov-21_30'!$AN$4:$AN$48</c:f>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E-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'HeadCountShift-Prov-21_30'!$AE$4:$AE$48</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'HeadCountShift-Prov-21_30'!$AO$4:$AO$48</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egendEntry>
        <c:idx val="1"/>
        <c:delete val="1"/>
      </c:legendEntry>
      <c:layout>
        <c:manualLayout>
          <c:xMode val="edge"/>
          <c:yMode val="edge"/>
          <c:x val="0.25264164719876131"/>
          <c:y val="0.86842733865508726"/>
          <c:w val="0.50837222952037542"/>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515604687475"/>
          <c:y val="7.1791585689573528E-2"/>
          <c:w val="0.75260314882076507"/>
          <c:h val="0.65007890436060767"/>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1.9343708066849067E-3</c:v>
                </c:pt>
                <c:pt idx="1">
                  <c:v>1.8272541991707076E-3</c:v>
                </c:pt>
                <c:pt idx="2">
                  <c:v>2.3910309771346594E-3</c:v>
                </c:pt>
                <c:pt idx="3">
                  <c:v>4.2852150883710667E-3</c:v>
                </c:pt>
                <c:pt idx="4">
                  <c:v>2.4358681586359138E-3</c:v>
                </c:pt>
                <c:pt idx="5">
                  <c:v>2.50066305459781E-3</c:v>
                </c:pt>
                <c:pt idx="6">
                  <c:v>3.7823628420674397E-3</c:v>
                </c:pt>
                <c:pt idx="7">
                  <c:v>3.1488045855645221E-3</c:v>
                </c:pt>
                <c:pt idx="8">
                  <c:v>3.7688915689895602E-3</c:v>
                </c:pt>
                <c:pt idx="9">
                  <c:v>5.4176498348277487E-3</c:v>
                </c:pt>
                <c:pt idx="10">
                  <c:v>5.8706937234544593E-3</c:v>
                </c:pt>
                <c:pt idx="11">
                  <c:v>6.3426144407739502E-3</c:v>
                </c:pt>
                <c:pt idx="12">
                  <c:v>6.8711656441717795E-3</c:v>
                </c:pt>
                <c:pt idx="13">
                  <c:v>7.2864558754129304E-3</c:v>
                </c:pt>
                <c:pt idx="14">
                  <c:v>7.8338839075035391E-3</c:v>
                </c:pt>
                <c:pt idx="15">
                  <c:v>8.4190655969797069E-3</c:v>
                </c:pt>
                <c:pt idx="16">
                  <c:v>9.0420009438414353E-3</c:v>
                </c:pt>
                <c:pt idx="17">
                  <c:v>9.6460594620103816E-3</c:v>
                </c:pt>
                <c:pt idx="18">
                  <c:v>1.0155733836715431E-2</c:v>
                </c:pt>
                <c:pt idx="19">
                  <c:v>1.0514393581878244E-2</c:v>
                </c:pt>
                <c:pt idx="20">
                  <c:v>1.077866918357716E-2</c:v>
                </c:pt>
                <c:pt idx="21">
                  <c:v>1.0948560641812176E-2</c:v>
                </c:pt>
                <c:pt idx="22">
                  <c:v>1.0948560641812176E-2</c:v>
                </c:pt>
              </c:numCache>
            </c:numRef>
          </c:val>
          <c:extLst>
            <c:ext xmlns:c16="http://schemas.microsoft.com/office/drawing/2014/chart" uri="{C3380CC4-5D6E-409C-BE32-E72D297353CC}">
              <c16:uniqueId val="{00000000-24A2-4DE7-92D0-5575BC93D74E}"/>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2.1922869142428941E-2</c:v>
                </c:pt>
                <c:pt idx="1">
                  <c:v>2.2682549722397919E-2</c:v>
                </c:pt>
                <c:pt idx="2">
                  <c:v>4.3410495740422592E-2</c:v>
                </c:pt>
                <c:pt idx="3">
                  <c:v>3.2589704448899269E-2</c:v>
                </c:pt>
                <c:pt idx="4">
                  <c:v>2.3121717287051837E-2</c:v>
                </c:pt>
                <c:pt idx="5">
                  <c:v>1.8148751562914411E-2</c:v>
                </c:pt>
                <c:pt idx="6">
                  <c:v>1.5242922253531781E-2</c:v>
                </c:pt>
                <c:pt idx="7">
                  <c:v>1.1671317595595445E-2</c:v>
                </c:pt>
                <c:pt idx="8">
                  <c:v>1.7318056759507029E-2</c:v>
                </c:pt>
                <c:pt idx="9">
                  <c:v>1.5932043416705993E-2</c:v>
                </c:pt>
                <c:pt idx="10">
                  <c:v>1.610193487494101E-2</c:v>
                </c:pt>
                <c:pt idx="11">
                  <c:v>1.6234072675790467E-2</c:v>
                </c:pt>
                <c:pt idx="12">
                  <c:v>1.610193487494101E-2</c:v>
                </c:pt>
                <c:pt idx="13">
                  <c:v>1.6441717791411042E-2</c:v>
                </c:pt>
                <c:pt idx="14">
                  <c:v>1.6347333647947146E-2</c:v>
                </c:pt>
                <c:pt idx="15">
                  <c:v>1.651722510618216E-2</c:v>
                </c:pt>
                <c:pt idx="16">
                  <c:v>1.6554978763567721E-2</c:v>
                </c:pt>
                <c:pt idx="17">
                  <c:v>1.6668239735724399E-2</c:v>
                </c:pt>
                <c:pt idx="18">
                  <c:v>1.6989145823501653E-2</c:v>
                </c:pt>
                <c:pt idx="19">
                  <c:v>1.7310051911278906E-2</c:v>
                </c:pt>
                <c:pt idx="20">
                  <c:v>1.7781972628598396E-2</c:v>
                </c:pt>
                <c:pt idx="21">
                  <c:v>1.8329400660689003E-2</c:v>
                </c:pt>
                <c:pt idx="22">
                  <c:v>1.8895705521472392E-2</c:v>
                </c:pt>
              </c:numCache>
            </c:numRef>
          </c:val>
          <c:extLst>
            <c:ext xmlns:c16="http://schemas.microsoft.com/office/drawing/2014/chart" uri="{C3380CC4-5D6E-409C-BE32-E72D297353CC}">
              <c16:uniqueId val="{00000001-24A2-4DE7-92D0-5575BC93D74E}"/>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1.9064879842462055E-2</c:v>
                </c:pt>
                <c:pt idx="1">
                  <c:v>2.1048562794293346E-2</c:v>
                </c:pt>
                <c:pt idx="2">
                  <c:v>3.2783691397601886E-2</c:v>
                </c:pt>
                <c:pt idx="3">
                  <c:v>2.9187280451694775E-2</c:v>
                </c:pt>
                <c:pt idx="4">
                  <c:v>2.8145695364238412E-2</c:v>
                </c:pt>
                <c:pt idx="5">
                  <c:v>2.9723790398969423E-2</c:v>
                </c:pt>
                <c:pt idx="6">
                  <c:v>2.9937401894963783E-2</c:v>
                </c:pt>
                <c:pt idx="7">
                  <c:v>3.1808582849385321E-2</c:v>
                </c:pt>
                <c:pt idx="8">
                  <c:v>3.7820826894810235E-2</c:v>
                </c:pt>
                <c:pt idx="9">
                  <c:v>4.0509674374705047E-2</c:v>
                </c:pt>
                <c:pt idx="10">
                  <c:v>4.443605474280321E-2</c:v>
                </c:pt>
                <c:pt idx="11">
                  <c:v>4.7607361963190181E-2</c:v>
                </c:pt>
                <c:pt idx="12">
                  <c:v>5.0759792354884377E-2</c:v>
                </c:pt>
                <c:pt idx="13">
                  <c:v>5.1930155733836712E-2</c:v>
                </c:pt>
                <c:pt idx="14">
                  <c:v>5.3817838603114676E-2</c:v>
                </c:pt>
                <c:pt idx="15">
                  <c:v>5.5781028787163754E-2</c:v>
                </c:pt>
                <c:pt idx="16">
                  <c:v>5.510146295422369E-2</c:v>
                </c:pt>
                <c:pt idx="17">
                  <c:v>5.3874469089193015E-2</c:v>
                </c:pt>
                <c:pt idx="18">
                  <c:v>5.0948560641812177E-2</c:v>
                </c:pt>
                <c:pt idx="19">
                  <c:v>4.826805096743747E-2</c:v>
                </c:pt>
                <c:pt idx="20">
                  <c:v>4.4945729117508257E-2</c:v>
                </c:pt>
                <c:pt idx="21">
                  <c:v>3.9263803680981597E-2</c:v>
                </c:pt>
                <c:pt idx="22">
                  <c:v>3.4922133081642284E-2</c:v>
                </c:pt>
              </c:numCache>
            </c:numRef>
          </c:val>
          <c:extLst>
            <c:ext xmlns:c16="http://schemas.microsoft.com/office/drawing/2014/chart" uri="{C3380CC4-5D6E-409C-BE32-E72D297353CC}">
              <c16:uniqueId val="{00000002-24A2-4DE7-92D0-5575BC93D74E}"/>
            </c:ext>
          </c:extLst>
        </c:ser>
        <c:dLbls>
          <c:showLegendKey val="0"/>
          <c:showVal val="0"/>
          <c:showCatName val="0"/>
          <c:showSerName val="0"/>
          <c:showPercent val="0"/>
          <c:showBubbleSize val="0"/>
        </c:dLbls>
        <c:gapWidth val="2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1444933464251E-2"/>
          <c:y val="4.9505787685835495E-2"/>
          <c:w val="0.89029061928608166"/>
          <c:h val="0.80423717290431507"/>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2146</c:v>
                </c:pt>
                <c:pt idx="10" formatCode="#\ ###\ ###\ ##0">
                  <c:v>2354</c:v>
                </c:pt>
                <c:pt idx="11" formatCode="#\ ###\ ###\ ##0">
                  <c:v>2522</c:v>
                </c:pt>
                <c:pt idx="12" formatCode="#\ ###\ ###\ ##0">
                  <c:v>2689</c:v>
                </c:pt>
                <c:pt idx="13" formatCode="#\ ###\ ###\ ##0">
                  <c:v>2751</c:v>
                </c:pt>
                <c:pt idx="14" formatCode="#\ ###\ ###\ ##0">
                  <c:v>2851</c:v>
                </c:pt>
                <c:pt idx="15" formatCode="#\ ###\ ###\ ##0">
                  <c:v>2955</c:v>
                </c:pt>
                <c:pt idx="16" formatCode="#\ ###\ ###\ ##0">
                  <c:v>2919</c:v>
                </c:pt>
                <c:pt idx="17" formatCode="#\ ###\ ###\ ##0">
                  <c:v>2854</c:v>
                </c:pt>
                <c:pt idx="18" formatCode="#\ ###\ ###\ ##0">
                  <c:v>2699</c:v>
                </c:pt>
                <c:pt idx="19" formatCode="#\ ###\ ###\ ##0">
                  <c:v>2557</c:v>
                </c:pt>
                <c:pt idx="20" formatCode="#\ ###\ ###\ ##0">
                  <c:v>2381</c:v>
                </c:pt>
                <c:pt idx="21" formatCode="#\ ###\ ###\ ##0">
                  <c:v>2080</c:v>
                </c:pt>
                <c:pt idx="22" formatCode="#\ ###\ ###\ ##0">
                  <c:v>1850</c:v>
                </c:pt>
              </c:numCache>
            </c:numRef>
          </c:val>
          <c:smooth val="1"/>
          <c:extLst>
            <c:ext xmlns:c16="http://schemas.microsoft.com/office/drawing/2014/chart" uri="{C3380CC4-5D6E-409C-BE32-E72D297353CC}">
              <c16:uniqueId val="{00000000-ABC8-4E33-B8DD-2AF84B9835EC}"/>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1094</c:v>
                </c:pt>
                <c:pt idx="1">
                  <c:v>1198</c:v>
                </c:pt>
                <c:pt idx="2">
                  <c:v>1851</c:v>
                </c:pt>
                <c:pt idx="3">
                  <c:v>1587</c:v>
                </c:pt>
                <c:pt idx="4">
                  <c:v>1479</c:v>
                </c:pt>
                <c:pt idx="5">
                  <c:v>1569</c:v>
                </c:pt>
                <c:pt idx="6">
                  <c:v>1583</c:v>
                </c:pt>
                <c:pt idx="7">
                  <c:v>1687</c:v>
                </c:pt>
                <c:pt idx="8">
                  <c:v>2007</c:v>
                </c:pt>
              </c:numCache>
            </c:numRef>
          </c:val>
          <c:smooth val="1"/>
          <c:extLst>
            <c:ext xmlns:c16="http://schemas.microsoft.com/office/drawing/2014/chart" uri="{C3380CC4-5D6E-409C-BE32-E72D297353CC}">
              <c16:uniqueId val="{00000001-ABC8-4E33-B8DD-2AF84B9835EC}"/>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287</c:v>
                      </c:pt>
                      <c:pt idx="10" formatCode="#\ ###\ ###\ ##0">
                        <c:v>311</c:v>
                      </c:pt>
                      <c:pt idx="11" formatCode="#\ ###\ ###\ ##0">
                        <c:v>336</c:v>
                      </c:pt>
                      <c:pt idx="12" formatCode="#\ ###\ ###\ ##0">
                        <c:v>364</c:v>
                      </c:pt>
                      <c:pt idx="13" formatCode="#\ ###\ ###\ ##0">
                        <c:v>386</c:v>
                      </c:pt>
                      <c:pt idx="14" formatCode="#\ ###\ ###\ ##0">
                        <c:v>415</c:v>
                      </c:pt>
                      <c:pt idx="15" formatCode="#\ ###\ ###\ ##0">
                        <c:v>446</c:v>
                      </c:pt>
                      <c:pt idx="16" formatCode="#\ ###\ ###\ ##0">
                        <c:v>479</c:v>
                      </c:pt>
                      <c:pt idx="17" formatCode="#\ ###\ ###\ ##0">
                        <c:v>511</c:v>
                      </c:pt>
                      <c:pt idx="18" formatCode="#\ ###\ ###\ ##0">
                        <c:v>538</c:v>
                      </c:pt>
                      <c:pt idx="19" formatCode="#\ ###\ ###\ ##0">
                        <c:v>557</c:v>
                      </c:pt>
                      <c:pt idx="20" formatCode="#\ ###\ ###\ ##0">
                        <c:v>571</c:v>
                      </c:pt>
                      <c:pt idx="21" formatCode="#\ ###\ ###\ ##0">
                        <c:v>580</c:v>
                      </c:pt>
                      <c:pt idx="22" formatCode="#\ ###\ ###\ ##0">
                        <c:v>580</c:v>
                      </c:pt>
                    </c:numCache>
                  </c:numRef>
                </c:val>
                <c:smooth val="1"/>
                <c:extLst>
                  <c:ext xmlns:c16="http://schemas.microsoft.com/office/drawing/2014/chart" uri="{C3380CC4-5D6E-409C-BE32-E72D297353CC}">
                    <c16:uniqueId val="{00000002-ABC8-4E33-B8DD-2AF84B9835EC}"/>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844</c:v>
                      </c:pt>
                      <c:pt idx="10" formatCode="#\ ###\ ###\ ##0">
                        <c:v>853</c:v>
                      </c:pt>
                      <c:pt idx="11" formatCode="#\ ###\ ###\ ##0">
                        <c:v>860</c:v>
                      </c:pt>
                      <c:pt idx="12" formatCode="#\ ###\ ###\ ##0">
                        <c:v>853</c:v>
                      </c:pt>
                      <c:pt idx="13" formatCode="#\ ###\ ###\ ##0">
                        <c:v>871</c:v>
                      </c:pt>
                      <c:pt idx="14" formatCode="#\ ###\ ###\ ##0">
                        <c:v>866</c:v>
                      </c:pt>
                      <c:pt idx="15" formatCode="#\ ###\ ###\ ##0">
                        <c:v>875</c:v>
                      </c:pt>
                      <c:pt idx="16" formatCode="#\ ###\ ###\ ##0">
                        <c:v>877</c:v>
                      </c:pt>
                      <c:pt idx="17" formatCode="#\ ###\ ###\ ##0">
                        <c:v>883</c:v>
                      </c:pt>
                      <c:pt idx="18" formatCode="#\ ###\ ###\ ##0">
                        <c:v>900</c:v>
                      </c:pt>
                      <c:pt idx="19" formatCode="#\ ###\ ###\ ##0">
                        <c:v>917</c:v>
                      </c:pt>
                      <c:pt idx="20" formatCode="#\ ###\ ###\ ##0">
                        <c:v>942</c:v>
                      </c:pt>
                      <c:pt idx="21" formatCode="#\ ###\ ###\ ##0">
                        <c:v>971</c:v>
                      </c:pt>
                      <c:pt idx="22" formatCode="#\ ###\ ###\ ##0">
                        <c:v>1001</c:v>
                      </c:pt>
                    </c:numCache>
                  </c:numRef>
                </c:val>
                <c:smooth val="1"/>
                <c:extLst xmlns:c15="http://schemas.microsoft.com/office/drawing/2012/chart">
                  <c:ext xmlns:c16="http://schemas.microsoft.com/office/drawing/2014/chart" uri="{C3380CC4-5D6E-409C-BE32-E72D297353CC}">
                    <c16:uniqueId val="{00000003-ABC8-4E33-B8DD-2AF84B9835EC}"/>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111</c:v>
                      </c:pt>
                      <c:pt idx="1">
                        <c:v>104</c:v>
                      </c:pt>
                      <c:pt idx="2">
                        <c:v>135</c:v>
                      </c:pt>
                      <c:pt idx="3">
                        <c:v>233</c:v>
                      </c:pt>
                      <c:pt idx="4">
                        <c:v>128</c:v>
                      </c:pt>
                      <c:pt idx="5">
                        <c:v>132</c:v>
                      </c:pt>
                      <c:pt idx="6">
                        <c:v>200</c:v>
                      </c:pt>
                      <c:pt idx="7">
                        <c:v>167</c:v>
                      </c:pt>
                      <c:pt idx="8">
                        <c:v>200</c:v>
                      </c:pt>
                    </c:numCache>
                  </c:numRef>
                </c:val>
                <c:smooth val="0"/>
                <c:extLst xmlns:c15="http://schemas.microsoft.com/office/drawing/2012/chart">
                  <c:ext xmlns:c16="http://schemas.microsoft.com/office/drawing/2014/chart" uri="{C3380CC4-5D6E-409C-BE32-E72D297353CC}">
                    <c16:uniqueId val="{00000004-ABC8-4E33-B8DD-2AF84B9835EC}"/>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1258</c:v>
                      </c:pt>
                      <c:pt idx="1">
                        <c:v>1291</c:v>
                      </c:pt>
                      <c:pt idx="2">
                        <c:v>2451</c:v>
                      </c:pt>
                      <c:pt idx="3">
                        <c:v>1772</c:v>
                      </c:pt>
                      <c:pt idx="4">
                        <c:v>1215</c:v>
                      </c:pt>
                      <c:pt idx="5">
                        <c:v>958</c:v>
                      </c:pt>
                      <c:pt idx="6">
                        <c:v>806</c:v>
                      </c:pt>
                      <c:pt idx="7">
                        <c:v>619</c:v>
                      </c:pt>
                      <c:pt idx="8">
                        <c:v>919</c:v>
                      </c:pt>
                    </c:numCache>
                  </c:numRef>
                </c:val>
                <c:smooth val="0"/>
                <c:extLst xmlns:c15="http://schemas.microsoft.com/office/drawing/2012/chart">
                  <c:ext xmlns:c16="http://schemas.microsoft.com/office/drawing/2014/chart" uri="{C3380CC4-5D6E-409C-BE32-E72D297353CC}">
                    <c16:uniqueId val="{00000005-ABC8-4E33-B8DD-2AF84B9835EC}"/>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Headcount!$G$155</c:f>
              <c:strCache>
                <c:ptCount val="1"/>
                <c:pt idx="0">
                  <c:v>LP</c:v>
                </c:pt>
              </c:strCache>
            </c:strRef>
          </c:tx>
          <c:spPr>
            <a:ln w="38100" cap="rnd">
              <a:solidFill>
                <a:srgbClr val="FFC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Headcount!$G$156:$G$169</c:f>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c:ext xmlns:c16="http://schemas.microsoft.com/office/drawing/2014/chart" uri="{C3380CC4-5D6E-409C-BE32-E72D297353CC}">
              <c16:uniqueId val="{00000004-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'Pub&amp;Ind Schools- Enrol (Adj)'!$C$95</c15:sqref>
                        </c15:formulaRef>
                      </c:ext>
                    </c:extLst>
                    <c:strCache>
                      <c:ptCount val="1"/>
                      <c:pt idx="0">
                        <c:v>SA</c:v>
                      </c:pt>
                    </c:strCache>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1.4496892455680381E-2"/>
                        <c:y val="-2.757900625239959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(Adj)'!$D$95:$M$95</c15:sqref>
                        </c15:formulaRef>
                      </c:ext>
                    </c:extLst>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xmlns:c15="http://schemas.microsoft.com/office/drawing/2012/chart">
                  <c:ext xmlns:c16="http://schemas.microsoft.com/office/drawing/2014/chart" uri="{C3380CC4-5D6E-409C-BE32-E72D297353CC}">
                    <c16:uniqueId val="{00000009-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0.74348</cdr:x>
      <cdr:y>0.15066</cdr:y>
    </cdr:from>
    <cdr:to>
      <cdr:x>0.74348</cdr:x>
      <cdr:y>0.7335</cdr:y>
    </cdr:to>
    <cdr:cxnSp macro="">
      <cdr:nvCxnSpPr>
        <cdr:cNvPr id="2" name="Straight Connector 1">
          <a:extLst xmlns:a="http://schemas.openxmlformats.org/drawingml/2006/main">
            <a:ext uri="{FF2B5EF4-FFF2-40B4-BE49-F238E27FC236}">
              <a16:creationId xmlns:a16="http://schemas.microsoft.com/office/drawing/2014/main" id="{EA284C6A-936E-868E-D4E2-4ECE24FD1704}"/>
            </a:ext>
          </a:extLst>
        </cdr:cNvPr>
        <cdr:cNvCxnSpPr/>
      </cdr:nvCxnSpPr>
      <cdr:spPr>
        <a:xfrm xmlns:a="http://schemas.openxmlformats.org/drawingml/2006/main">
          <a:off x="7960239" y="633046"/>
          <a:ext cx="0" cy="2448993"/>
        </a:xfrm>
        <a:prstGeom xmlns:a="http://schemas.openxmlformats.org/drawingml/2006/main" prst="line">
          <a:avLst/>
        </a:prstGeom>
        <a:ln xmlns:a="http://schemas.openxmlformats.org/drawingml/2006/main" w="28575">
          <a:solidFill>
            <a:srgbClr val="FFBD4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0.69295</cdr:x>
      <cdr:y>0.03531</cdr:y>
    </cdr:from>
    <cdr:to>
      <cdr:x>0.80276</cdr:x>
      <cdr:y>0.13625</cdr:y>
    </cdr:to>
    <cdr:sp macro="" textlink="">
      <cdr:nvSpPr>
        <cdr:cNvPr id="3" name="Rectangle 2">
          <a:extLst xmlns:a="http://schemas.openxmlformats.org/drawingml/2006/main">
            <a:ext uri="{FF2B5EF4-FFF2-40B4-BE49-F238E27FC236}">
              <a16:creationId xmlns:a16="http://schemas.microsoft.com/office/drawing/2014/main" id="{93578A07-1A2F-40AB-91B4-8D08C236CC9A}"/>
            </a:ext>
          </a:extLst>
        </cdr:cNvPr>
        <cdr:cNvSpPr/>
      </cdr:nvSpPr>
      <cdr:spPr>
        <a:xfrm xmlns:a="http://schemas.openxmlformats.org/drawingml/2006/main">
          <a:off x="7419247" y="148356"/>
          <a:ext cx="1175663" cy="424159"/>
        </a:xfrm>
        <a:prstGeom xmlns:a="http://schemas.openxmlformats.org/drawingml/2006/main" prst="rect">
          <a:avLst/>
        </a:prstGeom>
        <a:solidFill xmlns:a="http://schemas.openxmlformats.org/drawingml/2006/main">
          <a:srgbClr val="FFFFFF"/>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a:lstStyle xmlns:a="http://schemas.openxmlformats.org/drawingml/2006/main">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xmlns:a="http://schemas.openxmlformats.org/drawingml/2006/main">
          <a:r>
            <a:rPr lang="en-US" sz="2000" b="1" dirty="0">
              <a:solidFill>
                <a:srgbClr val="FFC000"/>
              </a:solidFill>
            </a:rPr>
            <a:t>Age: 53</a:t>
          </a:r>
        </a:p>
      </cdr:txBody>
    </cdr:sp>
  </cdr:relSizeAnchor>
</c:userShapes>
</file>

<file path=ppt/drawings/drawing2.xml><?xml version="1.0" encoding="utf-8"?>
<c:userShapes xmlns:c="http://schemas.openxmlformats.org/drawingml/2006/chart">
  <cdr:relSizeAnchor xmlns:cdr="http://schemas.openxmlformats.org/drawingml/2006/chartDrawing">
    <cdr:from>
      <cdr:x>0.74348</cdr:x>
      <cdr:y>0.15066</cdr:y>
    </cdr:from>
    <cdr:to>
      <cdr:x>0.74348</cdr:x>
      <cdr:y>0.7335</cdr:y>
    </cdr:to>
    <cdr:cxnSp macro="">
      <cdr:nvCxnSpPr>
        <cdr:cNvPr id="2" name="Straight Connector 1">
          <a:extLst xmlns:a="http://schemas.openxmlformats.org/drawingml/2006/main">
            <a:ext uri="{FF2B5EF4-FFF2-40B4-BE49-F238E27FC236}">
              <a16:creationId xmlns:a16="http://schemas.microsoft.com/office/drawing/2014/main" id="{EA284C6A-936E-868E-D4E2-4ECE24FD1704}"/>
            </a:ext>
          </a:extLst>
        </cdr:cNvPr>
        <cdr:cNvCxnSpPr/>
      </cdr:nvCxnSpPr>
      <cdr:spPr>
        <a:xfrm xmlns:a="http://schemas.openxmlformats.org/drawingml/2006/main">
          <a:off x="7960239" y="633046"/>
          <a:ext cx="0" cy="2448993"/>
        </a:xfrm>
        <a:prstGeom xmlns:a="http://schemas.openxmlformats.org/drawingml/2006/main" prst="line">
          <a:avLst/>
        </a:prstGeom>
        <a:ln xmlns:a="http://schemas.openxmlformats.org/drawingml/2006/main" w="28575">
          <a:solidFill>
            <a:srgbClr val="FFBD4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0.69295</cdr:x>
      <cdr:y>0.03531</cdr:y>
    </cdr:from>
    <cdr:to>
      <cdr:x>0.80276</cdr:x>
      <cdr:y>0.13625</cdr:y>
    </cdr:to>
    <cdr:sp macro="" textlink="">
      <cdr:nvSpPr>
        <cdr:cNvPr id="3" name="Rectangle 2">
          <a:extLst xmlns:a="http://schemas.openxmlformats.org/drawingml/2006/main">
            <a:ext uri="{FF2B5EF4-FFF2-40B4-BE49-F238E27FC236}">
              <a16:creationId xmlns:a16="http://schemas.microsoft.com/office/drawing/2014/main" id="{93578A07-1A2F-40AB-91B4-8D08C236CC9A}"/>
            </a:ext>
          </a:extLst>
        </cdr:cNvPr>
        <cdr:cNvSpPr/>
      </cdr:nvSpPr>
      <cdr:spPr>
        <a:xfrm xmlns:a="http://schemas.openxmlformats.org/drawingml/2006/main">
          <a:off x="7419247" y="148356"/>
          <a:ext cx="1175663" cy="424159"/>
        </a:xfrm>
        <a:prstGeom xmlns:a="http://schemas.openxmlformats.org/drawingml/2006/main" prst="rect">
          <a:avLst/>
        </a:prstGeom>
        <a:solidFill xmlns:a="http://schemas.openxmlformats.org/drawingml/2006/main">
          <a:srgbClr val="FFFFFF"/>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a:lstStyle xmlns:a="http://schemas.openxmlformats.org/drawingml/2006/main">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xmlns:a="http://schemas.openxmlformats.org/drawingml/2006/main">
          <a:r>
            <a:rPr lang="en-US" sz="2000" b="1" dirty="0">
              <a:solidFill>
                <a:srgbClr val="FFC000"/>
              </a:solidFill>
            </a:rPr>
            <a:t>Age: 53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11</a:t>
            </a:fld>
            <a:endParaRPr lang="en-GB"/>
          </a:p>
        </p:txBody>
      </p:sp>
    </p:spTree>
    <p:extLst>
      <p:ext uri="{BB962C8B-B14F-4D97-AF65-F5344CB8AC3E}">
        <p14:creationId xmlns:p14="http://schemas.microsoft.com/office/powerpoint/2010/main" val="314000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12</a:t>
            </a:fld>
            <a:endParaRPr lang="en-GB"/>
          </a:p>
        </p:txBody>
      </p:sp>
    </p:spTree>
    <p:extLst>
      <p:ext uri="{BB962C8B-B14F-4D97-AF65-F5344CB8AC3E}">
        <p14:creationId xmlns:p14="http://schemas.microsoft.com/office/powerpoint/2010/main" val="366849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13</a:t>
            </a:fld>
            <a:endParaRPr lang="en-GB"/>
          </a:p>
        </p:txBody>
      </p:sp>
    </p:spTree>
    <p:extLst>
      <p:ext uri="{BB962C8B-B14F-4D97-AF65-F5344CB8AC3E}">
        <p14:creationId xmlns:p14="http://schemas.microsoft.com/office/powerpoint/2010/main" val="424391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14</a:t>
            </a:fld>
            <a:endParaRPr lang="en-GB"/>
          </a:p>
        </p:txBody>
      </p:sp>
    </p:spTree>
    <p:extLst>
      <p:ext uri="{BB962C8B-B14F-4D97-AF65-F5344CB8AC3E}">
        <p14:creationId xmlns:p14="http://schemas.microsoft.com/office/powerpoint/2010/main" val="409845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15</a:t>
            </a:fld>
            <a:endParaRPr lang="en-GB"/>
          </a:p>
        </p:txBody>
      </p:sp>
    </p:spTree>
    <p:extLst>
      <p:ext uri="{BB962C8B-B14F-4D97-AF65-F5344CB8AC3E}">
        <p14:creationId xmlns:p14="http://schemas.microsoft.com/office/powerpoint/2010/main" val="346839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16</a:t>
            </a:fld>
            <a:endParaRPr lang="en-GB"/>
          </a:p>
        </p:txBody>
      </p:sp>
    </p:spTree>
    <p:extLst>
      <p:ext uri="{BB962C8B-B14F-4D97-AF65-F5344CB8AC3E}">
        <p14:creationId xmlns:p14="http://schemas.microsoft.com/office/powerpoint/2010/main" val="61978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17</a:t>
            </a:fld>
            <a:endParaRPr lang="en-GB"/>
          </a:p>
        </p:txBody>
      </p:sp>
    </p:spTree>
    <p:extLst>
      <p:ext uri="{BB962C8B-B14F-4D97-AF65-F5344CB8AC3E}">
        <p14:creationId xmlns:p14="http://schemas.microsoft.com/office/powerpoint/2010/main" val="86683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18</a:t>
            </a:fld>
            <a:endParaRPr lang="en-GB"/>
          </a:p>
        </p:txBody>
      </p:sp>
    </p:spTree>
    <p:extLst>
      <p:ext uri="{BB962C8B-B14F-4D97-AF65-F5344CB8AC3E}">
        <p14:creationId xmlns:p14="http://schemas.microsoft.com/office/powerpoint/2010/main" val="28935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19</a:t>
            </a:fld>
            <a:endParaRPr lang="en-GB"/>
          </a:p>
        </p:txBody>
      </p:sp>
    </p:spTree>
    <p:extLst>
      <p:ext uri="{BB962C8B-B14F-4D97-AF65-F5344CB8AC3E}">
        <p14:creationId xmlns:p14="http://schemas.microsoft.com/office/powerpoint/2010/main" val="582751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20</a:t>
            </a:fld>
            <a:endParaRPr lang="en-GB"/>
          </a:p>
        </p:txBody>
      </p:sp>
    </p:spTree>
    <p:extLst>
      <p:ext uri="{BB962C8B-B14F-4D97-AF65-F5344CB8AC3E}">
        <p14:creationId xmlns:p14="http://schemas.microsoft.com/office/powerpoint/2010/main" val="298282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562ac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5562ac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55562ac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21</a:t>
            </a:fld>
            <a:endParaRPr lang="en-GB"/>
          </a:p>
        </p:txBody>
      </p:sp>
    </p:spTree>
    <p:extLst>
      <p:ext uri="{BB962C8B-B14F-4D97-AF65-F5344CB8AC3E}">
        <p14:creationId xmlns:p14="http://schemas.microsoft.com/office/powerpoint/2010/main" val="3357207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5562ac93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g255562ac93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562ac93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562ac93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55562ac93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5562ac93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5562ac93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55562ac93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Voiceover that decreases in number of schools does not necessarily = bad, it may lead to greater efficiencies in larger schools, but also need to be careful from an overcrowding and access perspective.</a:t>
            </a:r>
            <a:endParaRPr/>
          </a:p>
          <a:p>
            <a:pPr marL="0" lvl="0" indent="0" algn="l" rtl="0">
              <a:spcBef>
                <a:spcPts val="0"/>
              </a:spcBef>
              <a:spcAft>
                <a:spcPts val="0"/>
              </a:spcAft>
              <a:buNone/>
            </a:pPr>
            <a:endParaRPr/>
          </a:p>
        </p:txBody>
      </p:sp>
      <p:sp>
        <p:nvSpPr>
          <p:cNvPr id="370" name="Google Shape;37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41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561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417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5039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087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351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376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456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17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6</a:t>
            </a:fld>
            <a:endParaRPr lang="en-GB"/>
          </a:p>
        </p:txBody>
      </p:sp>
    </p:spTree>
    <p:extLst>
      <p:ext uri="{BB962C8B-B14F-4D97-AF65-F5344CB8AC3E}">
        <p14:creationId xmlns:p14="http://schemas.microsoft.com/office/powerpoint/2010/main" val="563549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279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55562ac93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55562ac931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255562ac931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extLst>
      <p:ext uri="{BB962C8B-B14F-4D97-AF65-F5344CB8AC3E}">
        <p14:creationId xmlns:p14="http://schemas.microsoft.com/office/powerpoint/2010/main" val="503567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110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7</a:t>
            </a:fld>
            <a:endParaRPr lang="en-GB"/>
          </a:p>
        </p:txBody>
      </p:sp>
    </p:spTree>
    <p:extLst>
      <p:ext uri="{BB962C8B-B14F-4D97-AF65-F5344CB8AC3E}">
        <p14:creationId xmlns:p14="http://schemas.microsoft.com/office/powerpoint/2010/main" val="1006691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629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34" name="Google Shape;834;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69</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4" name="Google Shape;844;p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2139800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8</a:t>
            </a:fld>
            <a:endParaRPr lang="en-GB"/>
          </a:p>
        </p:txBody>
      </p:sp>
    </p:spTree>
    <p:extLst>
      <p:ext uri="{BB962C8B-B14F-4D97-AF65-F5344CB8AC3E}">
        <p14:creationId xmlns:p14="http://schemas.microsoft.com/office/powerpoint/2010/main" val="315267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9</a:t>
            </a:fld>
            <a:endParaRPr lang="en-GB"/>
          </a:p>
        </p:txBody>
      </p:sp>
    </p:spTree>
    <p:extLst>
      <p:ext uri="{BB962C8B-B14F-4D97-AF65-F5344CB8AC3E}">
        <p14:creationId xmlns:p14="http://schemas.microsoft.com/office/powerpoint/2010/main" val="307919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10</a:t>
            </a:fld>
            <a:endParaRPr lang="en-GB"/>
          </a:p>
        </p:txBody>
      </p:sp>
    </p:spTree>
    <p:extLst>
      <p:ext uri="{BB962C8B-B14F-4D97-AF65-F5344CB8AC3E}">
        <p14:creationId xmlns:p14="http://schemas.microsoft.com/office/powerpoint/2010/main" val="3258616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48"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48"/>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48"/>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48"/>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59"/>
          <p:cNvGrpSpPr/>
          <p:nvPr/>
        </p:nvGrpSpPr>
        <p:grpSpPr>
          <a:xfrm>
            <a:off x="701038" y="1466243"/>
            <a:ext cx="919944" cy="182880"/>
            <a:chOff x="701039" y="1581150"/>
            <a:chExt cx="540001" cy="239237"/>
          </a:xfrm>
        </p:grpSpPr>
        <p:cxnSp>
          <p:nvCxnSpPr>
            <p:cNvPr id="109" name="Google Shape;109;p59"/>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59"/>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59"/>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7"/>
        <p:cNvGrpSpPr/>
        <p:nvPr/>
      </p:nvGrpSpPr>
      <p:grpSpPr>
        <a:xfrm>
          <a:off x="0" y="0"/>
          <a:ext cx="0" cy="0"/>
          <a:chOff x="0" y="0"/>
          <a:chExt cx="0" cy="0"/>
        </a:xfrm>
      </p:grpSpPr>
      <p:sp>
        <p:nvSpPr>
          <p:cNvPr id="118" name="Google Shape;118;p61"/>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61"/>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120" name="Google Shape;12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3"/>
          <p:cNvSpPr>
            <a:spLocks noGrp="1"/>
          </p:cNvSpPr>
          <p:nvPr>
            <p:ph type="pic" idx="2"/>
          </p:nvPr>
        </p:nvSpPr>
        <p:spPr>
          <a:xfrm>
            <a:off x="5183188" y="987425"/>
            <a:ext cx="6172200" cy="4873625"/>
          </a:xfrm>
          <a:prstGeom prst="rect">
            <a:avLst/>
          </a:prstGeom>
          <a:noFill/>
          <a:ln>
            <a:noFill/>
          </a:ln>
        </p:spPr>
      </p:sp>
      <p:sp>
        <p:nvSpPr>
          <p:cNvPr id="133" name="Google Shape;13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64"/>
          <p:cNvGrpSpPr/>
          <p:nvPr/>
        </p:nvGrpSpPr>
        <p:grpSpPr>
          <a:xfrm>
            <a:off x="701038" y="1581150"/>
            <a:ext cx="792000" cy="180000"/>
            <a:chOff x="701039" y="1581150"/>
            <a:chExt cx="540001" cy="239237"/>
          </a:xfrm>
        </p:grpSpPr>
        <p:cxnSp>
          <p:nvCxnSpPr>
            <p:cNvPr id="144" name="Google Shape;144;p64"/>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64"/>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64"/>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53"/>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1" name="Google Shape;71;p53"/>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3"/>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792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6"/>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6"/>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56"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2"/>
        <p:cNvGrpSpPr/>
        <p:nvPr/>
      </p:nvGrpSpPr>
      <p:grpSpPr>
        <a:xfrm>
          <a:off x="0" y="0"/>
          <a:ext cx="0" cy="0"/>
          <a:chOff x="0" y="0"/>
          <a:chExt cx="0" cy="0"/>
        </a:xfrm>
      </p:grpSpPr>
      <p:sp>
        <p:nvSpPr>
          <p:cNvPr id="33" name="Google Shape;3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57"/>
          <p:cNvGrpSpPr/>
          <p:nvPr/>
        </p:nvGrpSpPr>
        <p:grpSpPr>
          <a:xfrm>
            <a:off x="701038" y="1595007"/>
            <a:ext cx="792000" cy="166145"/>
            <a:chOff x="701039" y="1599565"/>
            <a:chExt cx="540001" cy="220822"/>
          </a:xfrm>
        </p:grpSpPr>
        <p:cxnSp>
          <p:nvCxnSpPr>
            <p:cNvPr id="38" name="Google Shape;38;p57"/>
            <p:cNvCxnSpPr/>
            <p:nvPr/>
          </p:nvCxnSpPr>
          <p:spPr>
            <a:xfrm rot="10800000" flipH="1">
              <a:off x="701040" y="1820386"/>
              <a:ext cx="540000" cy="1"/>
            </a:xfrm>
            <a:prstGeom prst="straightConnector1">
              <a:avLst/>
            </a:prstGeom>
            <a:noFill/>
            <a:ln w="76200" cap="flat" cmpd="sng">
              <a:solidFill>
                <a:srgbClr val="548135"/>
              </a:solidFill>
              <a:prstDash val="solid"/>
              <a:miter lim="800000"/>
              <a:headEnd type="none" w="sm" len="sm"/>
              <a:tailEnd type="none" w="sm" len="sm"/>
            </a:ln>
          </p:spPr>
        </p:cxnSp>
        <p:cxnSp>
          <p:nvCxnSpPr>
            <p:cNvPr id="39" name="Google Shape;39;p57"/>
            <p:cNvCxnSpPr/>
            <p:nvPr/>
          </p:nvCxnSpPr>
          <p:spPr>
            <a:xfrm>
              <a:off x="701040" y="1700769"/>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40" name="Google Shape;40;p57"/>
            <p:cNvCxnSpPr/>
            <p:nvPr/>
          </p:nvCxnSpPr>
          <p:spPr>
            <a:xfrm>
              <a:off x="701039" y="1599565"/>
              <a:ext cx="252000" cy="0"/>
            </a:xfrm>
            <a:prstGeom prst="straightConnector1">
              <a:avLst/>
            </a:prstGeom>
            <a:noFill/>
            <a:ln w="76200" cap="flat" cmpd="sng">
              <a:solidFill>
                <a:srgbClr val="A8D08C"/>
              </a:solidFill>
              <a:prstDash val="solid"/>
              <a:miter lim="800000"/>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50"/>
          <p:cNvGrpSpPr/>
          <p:nvPr/>
        </p:nvGrpSpPr>
        <p:grpSpPr>
          <a:xfrm>
            <a:off x="701038" y="1466243"/>
            <a:ext cx="919944" cy="182880"/>
            <a:chOff x="701039" y="1581150"/>
            <a:chExt cx="540001" cy="239237"/>
          </a:xfrm>
        </p:grpSpPr>
        <p:cxnSp>
          <p:nvCxnSpPr>
            <p:cNvPr id="53" name="Google Shape;53;p50"/>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50"/>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50"/>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1"/>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51"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3"/>
        <p:cNvGrpSpPr/>
        <p:nvPr/>
      </p:nvGrpSpPr>
      <p:grpSpPr>
        <a:xfrm>
          <a:off x="0" y="0"/>
          <a:ext cx="0" cy="0"/>
          <a:chOff x="0" y="0"/>
          <a:chExt cx="0" cy="0"/>
        </a:xfrm>
      </p:grpSpPr>
      <p:sp>
        <p:nvSpPr>
          <p:cNvPr id="64" name="Google Shape;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52"/>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67" name="Google Shape;67;p52"/>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76"/>
        <p:cNvGrpSpPr/>
        <p:nvPr/>
      </p:nvGrpSpPr>
      <p:grpSpPr>
        <a:xfrm>
          <a:off x="0" y="0"/>
          <a:ext cx="0" cy="0"/>
          <a:chOff x="0" y="0"/>
          <a:chExt cx="0" cy="0"/>
        </a:xfrm>
      </p:grpSpPr>
      <p:sp>
        <p:nvSpPr>
          <p:cNvPr id="77" name="Google Shape;7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54"/>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80" name="Google Shape;80;p54"/>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82"/>
        <p:cNvGrpSpPr/>
        <p:nvPr/>
      </p:nvGrpSpPr>
      <p:grpSpPr>
        <a:xfrm>
          <a:off x="0" y="0"/>
          <a:ext cx="0" cy="0"/>
          <a:chOff x="0" y="0"/>
          <a:chExt cx="0" cy="0"/>
        </a:xfrm>
      </p:grpSpPr>
      <p:sp>
        <p:nvSpPr>
          <p:cNvPr id="83" name="Google Shape;83;p55"/>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84" name="Google Shape;8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8" name="Google Shape;88;p55"/>
          <p:cNvGrpSpPr/>
          <p:nvPr/>
        </p:nvGrpSpPr>
        <p:grpSpPr>
          <a:xfrm>
            <a:off x="700943" y="1664283"/>
            <a:ext cx="10671048" cy="96870"/>
            <a:chOff x="700984" y="1691638"/>
            <a:chExt cx="7275721" cy="128749"/>
          </a:xfrm>
        </p:grpSpPr>
        <p:cxnSp>
          <p:nvCxnSpPr>
            <p:cNvPr id="89" name="Google Shape;89;p55"/>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90" name="Google Shape;90;p55"/>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 name="Google Shape;97;p58"/>
          <p:cNvGrpSpPr/>
          <p:nvPr/>
        </p:nvGrpSpPr>
        <p:grpSpPr>
          <a:xfrm>
            <a:off x="701038" y="1466243"/>
            <a:ext cx="919944" cy="182880"/>
            <a:chOff x="701039" y="1581150"/>
            <a:chExt cx="540001" cy="239237"/>
          </a:xfrm>
        </p:grpSpPr>
        <p:cxnSp>
          <p:nvCxnSpPr>
            <p:cNvPr id="98" name="Google Shape;98;p58"/>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99" name="Google Shape;99;p58"/>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00" name="Google Shape;100;p58"/>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Cambria"/>
              <a:buNone/>
              <a:defRPr sz="42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2" r:id="rId8"/>
    <p:sldLayoutId id="2147483663" r:id="rId9"/>
    <p:sldLayoutId id="2147483664" r:id="rId10"/>
    <p:sldLayoutId id="2147483665"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2.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education.gov.za/Programmes/EMIS/StatisticalPublications.aspx"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194560" y="1254285"/>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8000" dirty="0"/>
              <a:t>Limpopo Province</a:t>
            </a:r>
            <a:br>
              <a:rPr lang="en-US" sz="7200" i="1" dirty="0"/>
            </a:br>
            <a:br>
              <a:rPr lang="en-US" sz="1600" i="1" dirty="0"/>
            </a:br>
            <a:r>
              <a:rPr lang="en-US" sz="4000" dirty="0"/>
              <a:t>Oct 2023</a:t>
            </a:r>
            <a:endParaRPr sz="3200" dirty="0"/>
          </a:p>
        </p:txBody>
      </p:sp>
      <p:sp>
        <p:nvSpPr>
          <p:cNvPr id="158" name="Google Shape;158;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n-US" sz="4800" dirty="0">
                <a:latin typeface="Cambria"/>
                <a:ea typeface="Cambria"/>
                <a:cs typeface="Cambria"/>
                <a:sym typeface="Cambria"/>
              </a:rPr>
              <a:t>Educator Demand Projections</a:t>
            </a:r>
            <a:endParaRPr dirty="0"/>
          </a:p>
          <a:p>
            <a:pPr marL="0" lvl="0" indent="0" algn="ctr" rtl="0">
              <a:lnSpc>
                <a:spcPct val="90000"/>
              </a:lnSpc>
              <a:spcBef>
                <a:spcPts val="1000"/>
              </a:spcBef>
              <a:spcAft>
                <a:spcPts val="0"/>
              </a:spcAft>
              <a:buClr>
                <a:schemeClr val="dk1"/>
              </a:buClr>
              <a:buSzPts val="4800"/>
              <a:buNone/>
            </a:pPr>
            <a:r>
              <a:rPr lang="en-US" sz="4800" dirty="0">
                <a:latin typeface="Cambria"/>
                <a:ea typeface="Cambria"/>
                <a:cs typeface="Cambria"/>
                <a:sym typeface="Cambria"/>
              </a:rPr>
              <a:t>2021-2030 </a:t>
            </a:r>
            <a:br>
              <a:rPr lang="en-US" sz="4800" dirty="0">
                <a:latin typeface="Cambria"/>
                <a:ea typeface="Cambria"/>
                <a:cs typeface="Cambria"/>
                <a:sym typeface="Cambria"/>
              </a:rPr>
            </a:br>
            <a:br>
              <a:rPr lang="en-US" sz="4400" b="1" dirty="0">
                <a:latin typeface="Cambria"/>
                <a:ea typeface="Cambria"/>
                <a:cs typeface="Cambria"/>
                <a:sym typeface="Cambria"/>
              </a:rPr>
            </a:br>
            <a:br>
              <a:rPr lang="en-US" sz="3200" b="1" dirty="0">
                <a:latin typeface="Cambria"/>
                <a:ea typeface="Cambria"/>
                <a:cs typeface="Cambria"/>
                <a:sym typeface="Cambria"/>
              </a:rPr>
            </a:br>
            <a:br>
              <a:rPr lang="en-US" sz="1050" b="1" dirty="0">
                <a:latin typeface="Cambria"/>
                <a:ea typeface="Cambria"/>
                <a:cs typeface="Cambria"/>
                <a:sym typeface="Cambria"/>
              </a:rPr>
            </a:br>
            <a:endParaRPr sz="4800" b="1" i="1" dirty="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21F2A7-2C7C-3739-6A6B-637738D20136}"/>
              </a:ext>
            </a:extLst>
          </p:cNvPr>
          <p:cNvPicPr>
            <a:picLocks noChangeAspect="1"/>
          </p:cNvPicPr>
          <p:nvPr/>
        </p:nvPicPr>
        <p:blipFill>
          <a:blip r:embed="rId4"/>
          <a:stretch>
            <a:fillRect/>
          </a:stretch>
        </p:blipFill>
        <p:spPr>
          <a:xfrm>
            <a:off x="879565" y="1852809"/>
            <a:ext cx="5049664" cy="3628800"/>
          </a:xfrm>
          <a:prstGeom prst="rect">
            <a:avLst/>
          </a:prstGeom>
        </p:spPr>
      </p:pic>
      <p:pic>
        <p:nvPicPr>
          <p:cNvPr id="28" name="Picture 27">
            <a:extLst>
              <a:ext uri="{FF2B5EF4-FFF2-40B4-BE49-F238E27FC236}">
                <a16:creationId xmlns:a16="http://schemas.microsoft.com/office/drawing/2014/main" id="{9101F14D-CD7E-F4BF-52A8-028C9D5C4D2F}"/>
              </a:ext>
            </a:extLst>
          </p:cNvPr>
          <p:cNvPicPr>
            <a:picLocks noChangeAspect="1"/>
          </p:cNvPicPr>
          <p:nvPr/>
        </p:nvPicPr>
        <p:blipFill>
          <a:blip r:embed="rId5"/>
          <a:stretch>
            <a:fillRect/>
          </a:stretch>
        </p:blipFill>
        <p:spPr>
          <a:xfrm>
            <a:off x="6442518" y="1852809"/>
            <a:ext cx="5049664" cy="3628800"/>
          </a:xfrm>
          <a:prstGeom prst="rect">
            <a:avLst/>
          </a:prstGeom>
        </p:spPr>
      </p:pic>
      <p:sp>
        <p:nvSpPr>
          <p:cNvPr id="17" name="TextBox 16">
            <a:extLst>
              <a:ext uri="{FF2B5EF4-FFF2-40B4-BE49-F238E27FC236}">
                <a16:creationId xmlns:a16="http://schemas.microsoft.com/office/drawing/2014/main" id="{DC3FF891-64E0-5AA8-C3F0-D84A13033E28}"/>
              </a:ext>
            </a:extLst>
          </p:cNvPr>
          <p:cNvSpPr txBox="1"/>
          <p:nvPr/>
        </p:nvSpPr>
        <p:spPr>
          <a:xfrm>
            <a:off x="4642340" y="5661476"/>
            <a:ext cx="6955237" cy="954107"/>
          </a:xfrm>
          <a:prstGeom prst="rect">
            <a:avLst/>
          </a:prstGeom>
          <a:solidFill>
            <a:srgbClr val="FFFF99"/>
          </a:solidFill>
          <a:ln>
            <a:solidFill>
              <a:srgbClr val="FF0000"/>
            </a:solidFill>
          </a:ln>
        </p:spPr>
        <p:txBody>
          <a:bodyPr wrap="square" rtlCol="0">
            <a:spAutoFit/>
          </a:bodyPr>
          <a:lstStyle/>
          <a:p>
            <a:pPr algn="ctr"/>
            <a:r>
              <a:rPr lang="en-ZA" sz="2800" dirty="0"/>
              <a:t>By 2030, </a:t>
            </a:r>
            <a:r>
              <a:rPr lang="en-ZA" sz="2800" b="1" dirty="0">
                <a:solidFill>
                  <a:srgbClr val="FF0000"/>
                </a:solidFill>
              </a:rPr>
              <a:t>35%</a:t>
            </a:r>
            <a:r>
              <a:rPr lang="en-ZA" sz="2800" dirty="0"/>
              <a:t> would have left due to age </a:t>
            </a:r>
          </a:p>
          <a:p>
            <a:pPr algn="ctr"/>
            <a:r>
              <a:rPr lang="en-ZA" sz="2800" dirty="0"/>
              <a:t>By 2035, </a:t>
            </a:r>
            <a:r>
              <a:rPr lang="en-ZA" sz="2800" b="1" dirty="0">
                <a:solidFill>
                  <a:srgbClr val="FF0000"/>
                </a:solidFill>
              </a:rPr>
              <a:t>53%</a:t>
            </a:r>
          </a:p>
        </p:txBody>
      </p:sp>
      <p:sp>
        <p:nvSpPr>
          <p:cNvPr id="6" name="TextBox 5">
            <a:extLst>
              <a:ext uri="{FF2B5EF4-FFF2-40B4-BE49-F238E27FC236}">
                <a16:creationId xmlns:a16="http://schemas.microsoft.com/office/drawing/2014/main" id="{C78950FE-729B-DB41-BB08-1B6246664141}"/>
              </a:ext>
            </a:extLst>
          </p:cNvPr>
          <p:cNvSpPr txBox="1"/>
          <p:nvPr/>
        </p:nvSpPr>
        <p:spPr>
          <a:xfrm>
            <a:off x="8603373" y="4046348"/>
            <a:ext cx="2750427" cy="830997"/>
          </a:xfrm>
          <a:prstGeom prst="rect">
            <a:avLst/>
          </a:prstGeom>
          <a:noFill/>
        </p:spPr>
        <p:txBody>
          <a:bodyPr wrap="square" rtlCol="0">
            <a:spAutoFit/>
          </a:bodyPr>
          <a:lstStyle/>
          <a:p>
            <a:pPr algn="ctr"/>
            <a:r>
              <a:rPr lang="en-ZA" sz="2400" b="1" dirty="0"/>
              <a:t>Educators aged 56 to 65 leaving</a:t>
            </a:r>
            <a:endParaRPr lang="en-ZA" sz="2400" b="1" dirty="0">
              <a:solidFill>
                <a:srgbClr val="FF0000"/>
              </a:solidFill>
            </a:endParaRPr>
          </a:p>
        </p:txBody>
      </p:sp>
      <p:sp>
        <p:nvSpPr>
          <p:cNvPr id="3" name="Oval 2">
            <a:extLst>
              <a:ext uri="{FF2B5EF4-FFF2-40B4-BE49-F238E27FC236}">
                <a16:creationId xmlns:a16="http://schemas.microsoft.com/office/drawing/2014/main" id="{CF2112EB-A63C-80DF-126D-0B03F481BB82}"/>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1</a:t>
            </a:r>
            <a:endParaRPr lang="en-ZA" sz="7200" b="1" dirty="0">
              <a:solidFill>
                <a:schemeClr val="tx1"/>
              </a:solidFill>
            </a:endParaRPr>
          </a:p>
        </p:txBody>
      </p:sp>
      <p:sp>
        <p:nvSpPr>
          <p:cNvPr id="4" name="Title 3">
            <a:extLst>
              <a:ext uri="{FF2B5EF4-FFF2-40B4-BE49-F238E27FC236}">
                <a16:creationId xmlns:a16="http://schemas.microsoft.com/office/drawing/2014/main" id="{5642C86F-E56A-7817-BF44-3BB243A868D9}"/>
              </a:ext>
            </a:extLst>
          </p:cNvPr>
          <p:cNvSpPr>
            <a:spLocks noGrp="1"/>
          </p:cNvSpPr>
          <p:nvPr>
            <p:ph type="title"/>
          </p:nvPr>
        </p:nvSpPr>
        <p:spPr/>
        <p:txBody>
          <a:bodyPr/>
          <a:lstStyle/>
          <a:p>
            <a:r>
              <a:rPr lang="en-ZA" b="1" dirty="0"/>
              <a:t>More educators retiring in the </a:t>
            </a:r>
            <a:br>
              <a:rPr lang="en-ZA" b="1" dirty="0"/>
            </a:br>
            <a:r>
              <a:rPr lang="en-ZA" b="1" dirty="0"/>
              <a:t>coming years</a:t>
            </a:r>
            <a:br>
              <a:rPr lang="en-ZA" b="1" dirty="0"/>
            </a:br>
            <a:endParaRPr lang="en-ZA" sz="2400" dirty="0"/>
          </a:p>
        </p:txBody>
      </p:sp>
      <p:cxnSp>
        <p:nvCxnSpPr>
          <p:cNvPr id="7" name="Straight Connector 6">
            <a:extLst>
              <a:ext uri="{FF2B5EF4-FFF2-40B4-BE49-F238E27FC236}">
                <a16:creationId xmlns:a16="http://schemas.microsoft.com/office/drawing/2014/main" id="{0555CE10-4937-1C27-9F08-74A674871E43}"/>
              </a:ext>
            </a:extLst>
          </p:cNvPr>
          <p:cNvCxnSpPr/>
          <p:nvPr/>
        </p:nvCxnSpPr>
        <p:spPr>
          <a:xfrm>
            <a:off x="4731435" y="2152357"/>
            <a:ext cx="0" cy="27249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9CD942-5115-E443-726E-2363B6054F5E}"/>
              </a:ext>
            </a:extLst>
          </p:cNvPr>
          <p:cNvCxnSpPr>
            <a:cxnSpLocks/>
          </p:cNvCxnSpPr>
          <p:nvPr/>
        </p:nvCxnSpPr>
        <p:spPr>
          <a:xfrm>
            <a:off x="5066715" y="2827606"/>
            <a:ext cx="0" cy="203121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7687137"/>
      </p:ext>
    </p:extLst>
  </p:cSld>
  <p:clrMapOvr>
    <a:masterClrMapping/>
  </p:clrMapOvr>
  <mc:AlternateContent xmlns:mc="http://schemas.openxmlformats.org/markup-compatibility/2006" xmlns:p14="http://schemas.microsoft.com/office/powerpoint/2010/main">
    <mc:Choice Requires="p14">
      <p:transition spd="slow" p14:dur="2000" advTm="120037"/>
    </mc:Choice>
    <mc:Fallback xmlns="">
      <p:transition spd="slow" advTm="120037"/>
    </mc:Fallback>
  </mc:AlternateContent>
  <p:extLst>
    <p:ext uri="{E180D4A7-C9FB-4DFB-919C-405C955672EB}">
      <p14:showEvtLst xmlns:p14="http://schemas.microsoft.com/office/powerpoint/2010/main">
        <p14:playEvt time="11" objId="7"/>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3" name="Rectangle 2">
            <a:extLst>
              <a:ext uri="{FF2B5EF4-FFF2-40B4-BE49-F238E27FC236}">
                <a16:creationId xmlns:a16="http://schemas.microsoft.com/office/drawing/2014/main" id="{9381D069-F5DE-9E7A-96A4-CD35FEBE43D9}"/>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1762511531"/>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pic>
        <p:nvPicPr>
          <p:cNvPr id="6" name="Picture 5">
            <a:extLst>
              <a:ext uri="{FF2B5EF4-FFF2-40B4-BE49-F238E27FC236}">
                <a16:creationId xmlns:a16="http://schemas.microsoft.com/office/drawing/2014/main" id="{50E958FC-FFAC-7BB0-1793-69AD17A3286A}"/>
              </a:ext>
            </a:extLst>
          </p:cNvPr>
          <p:cNvPicPr>
            <a:picLocks noChangeAspect="1"/>
          </p:cNvPicPr>
          <p:nvPr/>
        </p:nvPicPr>
        <p:blipFill>
          <a:blip r:embed="rId5"/>
          <a:stretch>
            <a:fillRect/>
          </a:stretch>
        </p:blipFill>
        <p:spPr>
          <a:xfrm>
            <a:off x="2232458" y="1500380"/>
            <a:ext cx="7343185" cy="5139348"/>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16" name="TextBox 15">
            <a:extLst>
              <a:ext uri="{FF2B5EF4-FFF2-40B4-BE49-F238E27FC236}">
                <a16:creationId xmlns:a16="http://schemas.microsoft.com/office/drawing/2014/main" id="{E3857B36-7165-4740-BBD3-06EDABBFFB1F}"/>
              </a:ext>
            </a:extLst>
          </p:cNvPr>
          <p:cNvSpPr txBox="1"/>
          <p:nvPr/>
        </p:nvSpPr>
        <p:spPr>
          <a:xfrm>
            <a:off x="9461171" y="2597321"/>
            <a:ext cx="2117710" cy="707886"/>
          </a:xfrm>
          <a:prstGeom prst="rect">
            <a:avLst/>
          </a:prstGeom>
          <a:noFill/>
        </p:spPr>
        <p:txBody>
          <a:bodyPr wrap="square" rtlCol="0">
            <a:spAutoFit/>
          </a:bodyPr>
          <a:lstStyle/>
          <a:p>
            <a:pPr algn="ctr"/>
            <a:r>
              <a:rPr lang="en-ZA" sz="2000" b="1" dirty="0"/>
              <a:t>2022 UN </a:t>
            </a:r>
            <a:r>
              <a:rPr lang="en-ZA" sz="2000" b="1" dirty="0" err="1"/>
              <a:t>WPP</a:t>
            </a:r>
            <a:r>
              <a:rPr lang="en-ZA" sz="2000" b="1" dirty="0"/>
              <a:t> projections</a:t>
            </a:r>
          </a:p>
        </p:txBody>
      </p:sp>
      <p:sp>
        <p:nvSpPr>
          <p:cNvPr id="5" name="Rectangle 4">
            <a:extLst>
              <a:ext uri="{FF2B5EF4-FFF2-40B4-BE49-F238E27FC236}">
                <a16:creationId xmlns:a16="http://schemas.microsoft.com/office/drawing/2014/main" id="{3F5C9095-3272-7CC7-79DC-7FD4D7C42DBA}"/>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3529280998"/>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pic>
        <p:nvPicPr>
          <p:cNvPr id="6" name="Picture 5">
            <a:extLst>
              <a:ext uri="{FF2B5EF4-FFF2-40B4-BE49-F238E27FC236}">
                <a16:creationId xmlns:a16="http://schemas.microsoft.com/office/drawing/2014/main" id="{50E958FC-FFAC-7BB0-1793-69AD17A3286A}"/>
              </a:ext>
            </a:extLst>
          </p:cNvPr>
          <p:cNvPicPr>
            <a:picLocks noChangeAspect="1"/>
          </p:cNvPicPr>
          <p:nvPr/>
        </p:nvPicPr>
        <p:blipFill>
          <a:blip r:embed="rId5"/>
          <a:stretch>
            <a:fillRect/>
          </a:stretch>
        </p:blipFill>
        <p:spPr>
          <a:xfrm>
            <a:off x="2232458" y="1500380"/>
            <a:ext cx="7343185" cy="5139348"/>
          </a:xfrm>
          <a:prstGeom prst="rect">
            <a:avLst/>
          </a:prstGeom>
        </p:spPr>
      </p:pic>
      <p:pic>
        <p:nvPicPr>
          <p:cNvPr id="5" name="Picture 4">
            <a:extLst>
              <a:ext uri="{FF2B5EF4-FFF2-40B4-BE49-F238E27FC236}">
                <a16:creationId xmlns:a16="http://schemas.microsoft.com/office/drawing/2014/main" id="{300A2030-29D0-9EBC-459A-253DD149A51D}"/>
              </a:ext>
            </a:extLst>
          </p:cNvPr>
          <p:cNvPicPr>
            <a:picLocks noChangeAspect="1"/>
          </p:cNvPicPr>
          <p:nvPr/>
        </p:nvPicPr>
        <p:blipFill>
          <a:blip r:embed="rId6"/>
          <a:stretch>
            <a:fillRect/>
          </a:stretch>
        </p:blipFill>
        <p:spPr>
          <a:xfrm>
            <a:off x="2232460" y="1500380"/>
            <a:ext cx="7343183" cy="5139347"/>
          </a:xfrm>
          <a:prstGeom prst="rect">
            <a:avLst/>
          </a:prstGeom>
        </p:spPr>
      </p:pic>
      <p:pic>
        <p:nvPicPr>
          <p:cNvPr id="4" name="Picture 3">
            <a:extLst>
              <a:ext uri="{FF2B5EF4-FFF2-40B4-BE49-F238E27FC236}">
                <a16:creationId xmlns:a16="http://schemas.microsoft.com/office/drawing/2014/main" id="{3732A0F3-4FB8-523A-E12A-8684909355DB}"/>
              </a:ext>
            </a:extLst>
          </p:cNvPr>
          <p:cNvPicPr>
            <a:picLocks noChangeAspect="1"/>
          </p:cNvPicPr>
          <p:nvPr/>
        </p:nvPicPr>
        <p:blipFill>
          <a:blip r:embed="rId7"/>
          <a:stretch>
            <a:fillRect/>
          </a:stretch>
        </p:blipFill>
        <p:spPr>
          <a:xfrm>
            <a:off x="2232461" y="1500382"/>
            <a:ext cx="7343182" cy="5139346"/>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pic>
        <p:nvPicPr>
          <p:cNvPr id="3" name="Picture 2">
            <a:extLst>
              <a:ext uri="{FF2B5EF4-FFF2-40B4-BE49-F238E27FC236}">
                <a16:creationId xmlns:a16="http://schemas.microsoft.com/office/drawing/2014/main" id="{607ADA35-94E7-23D5-C45A-06FC4D9D03C5}"/>
              </a:ext>
            </a:extLst>
          </p:cNvPr>
          <p:cNvPicPr>
            <a:picLocks noChangeAspect="1"/>
          </p:cNvPicPr>
          <p:nvPr/>
        </p:nvPicPr>
        <p:blipFill>
          <a:blip r:embed="rId8"/>
          <a:stretch>
            <a:fillRect/>
          </a:stretch>
        </p:blipFill>
        <p:spPr>
          <a:xfrm>
            <a:off x="2232462" y="1500382"/>
            <a:ext cx="7343181" cy="5139345"/>
          </a:xfrm>
          <a:prstGeom prst="rect">
            <a:avLst/>
          </a:prstGeom>
        </p:spPr>
      </p:pic>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32" name="TextBox 31">
            <a:extLst>
              <a:ext uri="{FF2B5EF4-FFF2-40B4-BE49-F238E27FC236}">
                <a16:creationId xmlns:a16="http://schemas.microsoft.com/office/drawing/2014/main" id="{3B9A0042-B55E-73C1-7A0E-C3DB426D16D3}"/>
              </a:ext>
            </a:extLst>
          </p:cNvPr>
          <p:cNvSpPr txBox="1"/>
          <p:nvPr/>
        </p:nvSpPr>
        <p:spPr>
          <a:xfrm>
            <a:off x="3003734" y="2751209"/>
            <a:ext cx="1785615" cy="400110"/>
          </a:xfrm>
          <a:prstGeom prst="rect">
            <a:avLst/>
          </a:prstGeom>
          <a:noFill/>
        </p:spPr>
        <p:txBody>
          <a:bodyPr wrap="square" rtlCol="0">
            <a:spAutoFit/>
          </a:bodyPr>
          <a:lstStyle/>
          <a:p>
            <a:pPr algn="ctr"/>
            <a:r>
              <a:rPr lang="en-ZA" sz="2000" b="1" dirty="0">
                <a:solidFill>
                  <a:srgbClr val="00B050"/>
                </a:solidFill>
              </a:rPr>
              <a:t>Stats SA</a:t>
            </a:r>
          </a:p>
        </p:txBody>
      </p:sp>
      <p:sp>
        <p:nvSpPr>
          <p:cNvPr id="33" name="TextBox 32">
            <a:extLst>
              <a:ext uri="{FF2B5EF4-FFF2-40B4-BE49-F238E27FC236}">
                <a16:creationId xmlns:a16="http://schemas.microsoft.com/office/drawing/2014/main" id="{6803BC1C-9F87-3728-CC64-B2214D472A86}"/>
              </a:ext>
            </a:extLst>
          </p:cNvPr>
          <p:cNvSpPr txBox="1"/>
          <p:nvPr/>
        </p:nvSpPr>
        <p:spPr>
          <a:xfrm>
            <a:off x="5904050" y="3075057"/>
            <a:ext cx="2582531" cy="707886"/>
          </a:xfrm>
          <a:prstGeom prst="rect">
            <a:avLst/>
          </a:prstGeom>
          <a:noFill/>
        </p:spPr>
        <p:txBody>
          <a:bodyPr wrap="square" rtlCol="0">
            <a:spAutoFit/>
          </a:bodyPr>
          <a:lstStyle/>
          <a:p>
            <a:r>
              <a:rPr lang="en-ZA" sz="2000" b="1" dirty="0">
                <a:solidFill>
                  <a:srgbClr val="FF0000"/>
                </a:solidFill>
              </a:rPr>
              <a:t>DBE grades 1 to 12 enrolments</a:t>
            </a:r>
          </a:p>
        </p:txBody>
      </p:sp>
      <p:sp>
        <p:nvSpPr>
          <p:cNvPr id="34" name="TextBox 33">
            <a:extLst>
              <a:ext uri="{FF2B5EF4-FFF2-40B4-BE49-F238E27FC236}">
                <a16:creationId xmlns:a16="http://schemas.microsoft.com/office/drawing/2014/main" id="{D7F93AAB-87E1-26ED-E784-CA8942222394}"/>
              </a:ext>
            </a:extLst>
          </p:cNvPr>
          <p:cNvSpPr txBox="1"/>
          <p:nvPr/>
        </p:nvSpPr>
        <p:spPr>
          <a:xfrm>
            <a:off x="4789349" y="4359089"/>
            <a:ext cx="1785615" cy="400110"/>
          </a:xfrm>
          <a:prstGeom prst="rect">
            <a:avLst/>
          </a:prstGeom>
          <a:noFill/>
        </p:spPr>
        <p:txBody>
          <a:bodyPr wrap="square" rtlCol="0">
            <a:spAutoFit/>
          </a:bodyPr>
          <a:lstStyle/>
          <a:p>
            <a:pPr algn="ctr"/>
            <a:r>
              <a:rPr lang="en-ZA" sz="2000" b="1" dirty="0" err="1">
                <a:solidFill>
                  <a:srgbClr val="FFC000"/>
                </a:solidFill>
              </a:rPr>
              <a:t>Thembisa</a:t>
            </a:r>
            <a:endParaRPr lang="en-ZA" sz="2000" b="1" dirty="0">
              <a:solidFill>
                <a:srgbClr val="FFC000"/>
              </a:solidFill>
            </a:endParaRPr>
          </a:p>
        </p:txBody>
      </p:sp>
      <p:sp>
        <p:nvSpPr>
          <p:cNvPr id="10" name="TextBox 9">
            <a:extLst>
              <a:ext uri="{FF2B5EF4-FFF2-40B4-BE49-F238E27FC236}">
                <a16:creationId xmlns:a16="http://schemas.microsoft.com/office/drawing/2014/main" id="{95339A30-3262-713A-6E6F-B0007652A96D}"/>
              </a:ext>
            </a:extLst>
          </p:cNvPr>
          <p:cNvSpPr txBox="1"/>
          <p:nvPr/>
        </p:nvSpPr>
        <p:spPr>
          <a:xfrm>
            <a:off x="9461171" y="2597321"/>
            <a:ext cx="2117710" cy="707886"/>
          </a:xfrm>
          <a:prstGeom prst="rect">
            <a:avLst/>
          </a:prstGeom>
          <a:noFill/>
        </p:spPr>
        <p:txBody>
          <a:bodyPr wrap="square" rtlCol="0">
            <a:spAutoFit/>
          </a:bodyPr>
          <a:lstStyle/>
          <a:p>
            <a:pPr algn="ctr"/>
            <a:r>
              <a:rPr lang="en-ZA" sz="2000" b="1" dirty="0"/>
              <a:t>2022 UN </a:t>
            </a:r>
            <a:r>
              <a:rPr lang="en-ZA" sz="2000" b="1" dirty="0" err="1"/>
              <a:t>WPP</a:t>
            </a:r>
            <a:r>
              <a:rPr lang="en-ZA" sz="2000" b="1" dirty="0"/>
              <a:t> projections</a:t>
            </a:r>
          </a:p>
        </p:txBody>
      </p:sp>
      <p:sp>
        <p:nvSpPr>
          <p:cNvPr id="11" name="Rectangle 10">
            <a:extLst>
              <a:ext uri="{FF2B5EF4-FFF2-40B4-BE49-F238E27FC236}">
                <a16:creationId xmlns:a16="http://schemas.microsoft.com/office/drawing/2014/main" id="{8AB7D539-FE58-8159-5FBD-4385B3E4FBF6}"/>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4140097587"/>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477A68-A1DC-2839-F699-E5034993630C}"/>
              </a:ext>
            </a:extLst>
          </p:cNvPr>
          <p:cNvGrpSpPr/>
          <p:nvPr/>
        </p:nvGrpSpPr>
        <p:grpSpPr>
          <a:xfrm>
            <a:off x="838200" y="2187879"/>
            <a:ext cx="10324095" cy="3551740"/>
            <a:chOff x="1239133" y="2131608"/>
            <a:chExt cx="9741444" cy="3351294"/>
          </a:xfrm>
        </p:grpSpPr>
        <p:grpSp>
          <p:nvGrpSpPr>
            <p:cNvPr id="2" name="Group 1">
              <a:extLst>
                <a:ext uri="{FF2B5EF4-FFF2-40B4-BE49-F238E27FC236}">
                  <a16:creationId xmlns:a16="http://schemas.microsoft.com/office/drawing/2014/main" id="{7367EA15-D2CA-B19D-3B34-604E81EE5978}"/>
                </a:ext>
              </a:extLst>
            </p:cNvPr>
            <p:cNvGrpSpPr/>
            <p:nvPr/>
          </p:nvGrpSpPr>
          <p:grpSpPr>
            <a:xfrm>
              <a:off x="1239133" y="3096264"/>
              <a:ext cx="9741444" cy="1446822"/>
              <a:chOff x="1470020" y="3073942"/>
              <a:chExt cx="9741444" cy="1446822"/>
            </a:xfrm>
          </p:grpSpPr>
          <p:sp>
            <p:nvSpPr>
              <p:cNvPr id="81" name="Rectangle 80">
                <a:extLst>
                  <a:ext uri="{FF2B5EF4-FFF2-40B4-BE49-F238E27FC236}">
                    <a16:creationId xmlns:a16="http://schemas.microsoft.com/office/drawing/2014/main" id="{0C4F3BF0-157B-16C9-E338-D9827FEFE650}"/>
                  </a:ext>
                </a:extLst>
              </p:cNvPr>
              <p:cNvSpPr/>
              <p:nvPr/>
            </p:nvSpPr>
            <p:spPr>
              <a:xfrm>
                <a:off x="1470020" y="3093746"/>
                <a:ext cx="2364160" cy="1427018"/>
              </a:xfrm>
              <a:prstGeom prst="rect">
                <a:avLst/>
              </a:prstGeom>
              <a:solidFill>
                <a:srgbClr val="CCFFCC"/>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Schooling</a:t>
                </a:r>
                <a:endParaRPr lang="en-ZA" sz="3200" b="1" dirty="0">
                  <a:solidFill>
                    <a:schemeClr val="tx1"/>
                  </a:solidFill>
                </a:endParaRPr>
              </a:p>
            </p:txBody>
          </p:sp>
          <p:sp>
            <p:nvSpPr>
              <p:cNvPr id="90" name="Rectangle 89">
                <a:extLst>
                  <a:ext uri="{FF2B5EF4-FFF2-40B4-BE49-F238E27FC236}">
                    <a16:creationId xmlns:a16="http://schemas.microsoft.com/office/drawing/2014/main" id="{DFC92ABB-847F-425A-E7C7-566EB39D3B7F}"/>
                  </a:ext>
                </a:extLst>
              </p:cNvPr>
              <p:cNvSpPr/>
              <p:nvPr/>
            </p:nvSpPr>
            <p:spPr>
              <a:xfrm>
                <a:off x="8847304" y="3073942"/>
                <a:ext cx="2364160" cy="1427018"/>
              </a:xfrm>
              <a:prstGeom prst="rect">
                <a:avLst/>
              </a:prstGeom>
              <a:solidFill>
                <a:srgbClr val="FFFF99"/>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Economy</a:t>
                </a:r>
                <a:endParaRPr lang="en-ZA" sz="3200" b="1" dirty="0">
                  <a:solidFill>
                    <a:schemeClr val="tx1"/>
                  </a:solidFill>
                </a:endParaRPr>
              </a:p>
            </p:txBody>
          </p:sp>
        </p:grpSp>
        <p:grpSp>
          <p:nvGrpSpPr>
            <p:cNvPr id="3" name="Group 2">
              <a:extLst>
                <a:ext uri="{FF2B5EF4-FFF2-40B4-BE49-F238E27FC236}">
                  <a16:creationId xmlns:a16="http://schemas.microsoft.com/office/drawing/2014/main" id="{5212AA74-ECAF-15AA-270F-F9A3667A9933}"/>
                </a:ext>
              </a:extLst>
            </p:cNvPr>
            <p:cNvGrpSpPr/>
            <p:nvPr/>
          </p:nvGrpSpPr>
          <p:grpSpPr>
            <a:xfrm>
              <a:off x="2866578" y="2131608"/>
              <a:ext cx="7039154" cy="981690"/>
              <a:chOff x="3088258" y="2131608"/>
              <a:chExt cx="7039154" cy="981690"/>
            </a:xfrm>
          </p:grpSpPr>
          <p:sp>
            <p:nvSpPr>
              <p:cNvPr id="96" name="Arrow: Curved Down 95">
                <a:extLst>
                  <a:ext uri="{FF2B5EF4-FFF2-40B4-BE49-F238E27FC236}">
                    <a16:creationId xmlns:a16="http://schemas.microsoft.com/office/drawing/2014/main" id="{11B9737F-9AAF-7391-AFF9-C7F48444706D}"/>
                  </a:ext>
                </a:extLst>
              </p:cNvPr>
              <p:cNvSpPr/>
              <p:nvPr/>
            </p:nvSpPr>
            <p:spPr>
              <a:xfrm>
                <a:off x="3088258" y="2131608"/>
                <a:ext cx="7039154" cy="962138"/>
              </a:xfrm>
              <a:prstGeom prst="curvedDownArrow">
                <a:avLst/>
              </a:prstGeom>
              <a:solidFill>
                <a:schemeClr val="bg1">
                  <a:lumMod val="5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98" name="TextBox 97">
                <a:extLst>
                  <a:ext uri="{FF2B5EF4-FFF2-40B4-BE49-F238E27FC236}">
                    <a16:creationId xmlns:a16="http://schemas.microsoft.com/office/drawing/2014/main" id="{1B139903-4209-0FFE-02A3-690FE1266844}"/>
                  </a:ext>
                </a:extLst>
              </p:cNvPr>
              <p:cNvSpPr txBox="1"/>
              <p:nvPr/>
            </p:nvSpPr>
            <p:spPr>
              <a:xfrm>
                <a:off x="4020170" y="2405412"/>
                <a:ext cx="4712899" cy="707886"/>
              </a:xfrm>
              <a:prstGeom prst="rect">
                <a:avLst/>
              </a:prstGeom>
              <a:noFill/>
              <a:ln w="12700">
                <a:noFill/>
              </a:ln>
            </p:spPr>
            <p:txBody>
              <a:bodyPr wrap="square" rtlCol="0">
                <a:spAutoFit/>
              </a:bodyPr>
              <a:lstStyle/>
              <a:p>
                <a:pPr algn="ctr"/>
                <a:r>
                  <a:rPr lang="en-ZA" sz="2000" dirty="0"/>
                  <a:t>Schooling provides skills needed to grow the economy</a:t>
                </a:r>
              </a:p>
            </p:txBody>
          </p:sp>
        </p:grpSp>
        <p:grpSp>
          <p:nvGrpSpPr>
            <p:cNvPr id="4" name="Group 3">
              <a:extLst>
                <a:ext uri="{FF2B5EF4-FFF2-40B4-BE49-F238E27FC236}">
                  <a16:creationId xmlns:a16="http://schemas.microsoft.com/office/drawing/2014/main" id="{487365BB-D4F1-BED3-E861-9F86E632E335}"/>
                </a:ext>
              </a:extLst>
            </p:cNvPr>
            <p:cNvGrpSpPr/>
            <p:nvPr/>
          </p:nvGrpSpPr>
          <p:grpSpPr>
            <a:xfrm>
              <a:off x="2745807" y="4249009"/>
              <a:ext cx="7039154" cy="1233893"/>
              <a:chOff x="2967487" y="4249009"/>
              <a:chExt cx="7039154" cy="1233893"/>
            </a:xfrm>
          </p:grpSpPr>
          <p:sp>
            <p:nvSpPr>
              <p:cNvPr id="97" name="Arrow: Curved Down 96">
                <a:extLst>
                  <a:ext uri="{FF2B5EF4-FFF2-40B4-BE49-F238E27FC236}">
                    <a16:creationId xmlns:a16="http://schemas.microsoft.com/office/drawing/2014/main" id="{A113F519-134C-F4D3-47DF-7F797011C349}"/>
                  </a:ext>
                </a:extLst>
              </p:cNvPr>
              <p:cNvSpPr/>
              <p:nvPr/>
            </p:nvSpPr>
            <p:spPr>
              <a:xfrm rot="10800000">
                <a:off x="2967487" y="4520764"/>
                <a:ext cx="7039154" cy="962138"/>
              </a:xfrm>
              <a:prstGeom prst="curvedDownArrow">
                <a:avLst/>
              </a:prstGeom>
              <a:solidFill>
                <a:schemeClr val="bg1">
                  <a:lumMod val="5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99" name="TextBox 98">
                <a:extLst>
                  <a:ext uri="{FF2B5EF4-FFF2-40B4-BE49-F238E27FC236}">
                    <a16:creationId xmlns:a16="http://schemas.microsoft.com/office/drawing/2014/main" id="{50418B7A-E1DE-B94D-D74D-D84511EAA6F1}"/>
                  </a:ext>
                </a:extLst>
              </p:cNvPr>
              <p:cNvSpPr txBox="1"/>
              <p:nvPr/>
            </p:nvSpPr>
            <p:spPr>
              <a:xfrm>
                <a:off x="3528727" y="4249009"/>
                <a:ext cx="5695786" cy="707886"/>
              </a:xfrm>
              <a:prstGeom prst="rect">
                <a:avLst/>
              </a:prstGeom>
              <a:noFill/>
              <a:ln w="12700">
                <a:noFill/>
              </a:ln>
            </p:spPr>
            <p:txBody>
              <a:bodyPr wrap="square" rtlCol="0">
                <a:spAutoFit/>
              </a:bodyPr>
              <a:lstStyle/>
              <a:p>
                <a:pPr algn="ctr"/>
                <a:r>
                  <a:rPr lang="en-ZA" sz="2000" dirty="0"/>
                  <a:t>A growing economy means more to spend on schooling, and teachers</a:t>
                </a:r>
              </a:p>
            </p:txBody>
          </p:sp>
        </p:grpSp>
      </p:grpSp>
      <p:sp>
        <p:nvSpPr>
          <p:cNvPr id="5" name="Title 4">
            <a:extLst>
              <a:ext uri="{FF2B5EF4-FFF2-40B4-BE49-F238E27FC236}">
                <a16:creationId xmlns:a16="http://schemas.microsoft.com/office/drawing/2014/main" id="{54BF8EFC-4342-430E-38ED-767C7E5ECE44}"/>
              </a:ext>
            </a:extLst>
          </p:cNvPr>
          <p:cNvSpPr>
            <a:spLocks noGrp="1"/>
          </p:cNvSpPr>
          <p:nvPr>
            <p:ph type="title"/>
          </p:nvPr>
        </p:nvSpPr>
        <p:spPr/>
        <p:txBody>
          <a:bodyPr/>
          <a:lstStyle/>
          <a:p>
            <a:r>
              <a:rPr lang="en-ZA" sz="4400" b="1" dirty="0"/>
              <a:t>How much will we be able to spend on educators in future?</a:t>
            </a:r>
            <a:br>
              <a:rPr lang="en-ZA" sz="4400" b="1" dirty="0"/>
            </a:br>
            <a:endParaRPr lang="en-ZA" dirty="0"/>
          </a:p>
        </p:txBody>
      </p:sp>
    </p:spTree>
    <p:custDataLst>
      <p:tags r:id="rId1"/>
    </p:custDataLst>
    <p:extLst>
      <p:ext uri="{BB962C8B-B14F-4D97-AF65-F5344CB8AC3E}">
        <p14:creationId xmlns:p14="http://schemas.microsoft.com/office/powerpoint/2010/main" val="1850686552"/>
      </p:ext>
    </p:extLst>
  </p:cSld>
  <p:clrMapOvr>
    <a:masterClrMapping/>
  </p:clrMapOvr>
  <mc:AlternateContent xmlns:mc="http://schemas.openxmlformats.org/markup-compatibility/2006" xmlns:p14="http://schemas.microsoft.com/office/powerpoint/2010/main">
    <mc:Choice Requires="p14">
      <p:transition spd="slow" p14:dur="2000" advTm="25097"/>
    </mc:Choice>
    <mc:Fallback xmlns="">
      <p:transition spd="slow" advTm="250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Tree>
    <p:custDataLst>
      <p:tags r:id="rId1"/>
    </p:custDataLst>
    <p:extLst>
      <p:ext uri="{BB962C8B-B14F-4D97-AF65-F5344CB8AC3E}">
        <p14:creationId xmlns:p14="http://schemas.microsoft.com/office/powerpoint/2010/main" val="3068780689"/>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Tree>
    <p:custDataLst>
      <p:tags r:id="rId1"/>
    </p:custDataLst>
    <p:extLst>
      <p:ext uri="{BB962C8B-B14F-4D97-AF65-F5344CB8AC3E}">
        <p14:creationId xmlns:p14="http://schemas.microsoft.com/office/powerpoint/2010/main" val="423227202"/>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
        <p:nvSpPr>
          <p:cNvPr id="4" name="TextBox 3">
            <a:extLst>
              <a:ext uri="{FF2B5EF4-FFF2-40B4-BE49-F238E27FC236}">
                <a16:creationId xmlns:a16="http://schemas.microsoft.com/office/drawing/2014/main" id="{C0383E95-584E-6366-F886-1C6B13F019A9}"/>
              </a:ext>
            </a:extLst>
          </p:cNvPr>
          <p:cNvSpPr txBox="1"/>
          <p:nvPr/>
        </p:nvSpPr>
        <p:spPr>
          <a:xfrm>
            <a:off x="4936828" y="2219618"/>
            <a:ext cx="1950030" cy="830997"/>
          </a:xfrm>
          <a:prstGeom prst="rect">
            <a:avLst/>
          </a:prstGeom>
          <a:noFill/>
        </p:spPr>
        <p:txBody>
          <a:bodyPr wrap="square" rtlCol="0">
            <a:spAutoFit/>
          </a:bodyPr>
          <a:lstStyle/>
          <a:p>
            <a:pPr algn="ctr"/>
            <a:r>
              <a:rPr lang="en-ZA" sz="2800" b="1" dirty="0">
                <a:solidFill>
                  <a:srgbClr val="FF0000"/>
                </a:solidFill>
              </a:rPr>
              <a:t>38%</a:t>
            </a:r>
          </a:p>
          <a:p>
            <a:pPr algn="ctr"/>
            <a:r>
              <a:rPr lang="en-ZA" sz="2000" b="1" dirty="0">
                <a:solidFill>
                  <a:srgbClr val="FF0000"/>
                </a:solidFill>
              </a:rPr>
              <a:t>(2.1% pa)</a:t>
            </a:r>
          </a:p>
        </p:txBody>
      </p:sp>
      <p:cxnSp>
        <p:nvCxnSpPr>
          <p:cNvPr id="5" name="Straight Connector 4">
            <a:extLst>
              <a:ext uri="{FF2B5EF4-FFF2-40B4-BE49-F238E27FC236}">
                <a16:creationId xmlns:a16="http://schemas.microsoft.com/office/drawing/2014/main" id="{11B5B8B9-A836-E3DD-1F90-483C247B05EB}"/>
              </a:ext>
            </a:extLst>
          </p:cNvPr>
          <p:cNvCxnSpPr>
            <a:cxnSpLocks/>
          </p:cNvCxnSpPr>
          <p:nvPr/>
        </p:nvCxnSpPr>
        <p:spPr>
          <a:xfrm flipV="1">
            <a:off x="5795889" y="2718104"/>
            <a:ext cx="1463040" cy="815919"/>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319669"/>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
        <p:nvSpPr>
          <p:cNvPr id="4" name="TextBox 3">
            <a:extLst>
              <a:ext uri="{FF2B5EF4-FFF2-40B4-BE49-F238E27FC236}">
                <a16:creationId xmlns:a16="http://schemas.microsoft.com/office/drawing/2014/main" id="{C0383E95-584E-6366-F886-1C6B13F019A9}"/>
              </a:ext>
            </a:extLst>
          </p:cNvPr>
          <p:cNvSpPr txBox="1"/>
          <p:nvPr/>
        </p:nvSpPr>
        <p:spPr>
          <a:xfrm>
            <a:off x="4936828" y="2219618"/>
            <a:ext cx="1950030" cy="830997"/>
          </a:xfrm>
          <a:prstGeom prst="rect">
            <a:avLst/>
          </a:prstGeom>
          <a:noFill/>
        </p:spPr>
        <p:txBody>
          <a:bodyPr wrap="square" rtlCol="0">
            <a:spAutoFit/>
          </a:bodyPr>
          <a:lstStyle/>
          <a:p>
            <a:pPr algn="ctr"/>
            <a:r>
              <a:rPr lang="en-ZA" sz="2800" b="1" dirty="0">
                <a:solidFill>
                  <a:srgbClr val="FF0000"/>
                </a:solidFill>
              </a:rPr>
              <a:t>38%</a:t>
            </a:r>
          </a:p>
          <a:p>
            <a:pPr algn="ctr"/>
            <a:r>
              <a:rPr lang="en-ZA" sz="2000" b="1" dirty="0">
                <a:solidFill>
                  <a:srgbClr val="FF0000"/>
                </a:solidFill>
              </a:rPr>
              <a:t>(2.1% pa)</a:t>
            </a:r>
          </a:p>
        </p:txBody>
      </p:sp>
      <p:cxnSp>
        <p:nvCxnSpPr>
          <p:cNvPr id="5" name="Straight Connector 4">
            <a:extLst>
              <a:ext uri="{FF2B5EF4-FFF2-40B4-BE49-F238E27FC236}">
                <a16:creationId xmlns:a16="http://schemas.microsoft.com/office/drawing/2014/main" id="{11B5B8B9-A836-E3DD-1F90-483C247B05EB}"/>
              </a:ext>
            </a:extLst>
          </p:cNvPr>
          <p:cNvCxnSpPr>
            <a:cxnSpLocks/>
          </p:cNvCxnSpPr>
          <p:nvPr/>
        </p:nvCxnSpPr>
        <p:spPr>
          <a:xfrm flipV="1">
            <a:off x="5795889" y="2718104"/>
            <a:ext cx="1463040" cy="815919"/>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37FA1F-EDBD-3E0B-C941-E2EB2DCF832C}"/>
              </a:ext>
            </a:extLst>
          </p:cNvPr>
          <p:cNvSpPr txBox="1"/>
          <p:nvPr/>
        </p:nvSpPr>
        <p:spPr>
          <a:xfrm>
            <a:off x="9048126" y="1604976"/>
            <a:ext cx="1950030" cy="523220"/>
          </a:xfrm>
          <a:prstGeom prst="rect">
            <a:avLst/>
          </a:prstGeom>
          <a:noFill/>
        </p:spPr>
        <p:txBody>
          <a:bodyPr wrap="square" rtlCol="0">
            <a:spAutoFit/>
          </a:bodyPr>
          <a:lstStyle/>
          <a:p>
            <a:pPr algn="ctr"/>
            <a:r>
              <a:rPr lang="en-ZA" sz="2800" b="1" dirty="0">
                <a:solidFill>
                  <a:srgbClr val="FF0000"/>
                </a:solidFill>
              </a:rPr>
              <a:t>221bn</a:t>
            </a:r>
          </a:p>
        </p:txBody>
      </p:sp>
      <p:cxnSp>
        <p:nvCxnSpPr>
          <p:cNvPr id="7" name="Straight Connector 6">
            <a:extLst>
              <a:ext uri="{FF2B5EF4-FFF2-40B4-BE49-F238E27FC236}">
                <a16:creationId xmlns:a16="http://schemas.microsoft.com/office/drawing/2014/main" id="{3ACC9244-220F-BA64-D604-42E27CCBF6B9}"/>
              </a:ext>
            </a:extLst>
          </p:cNvPr>
          <p:cNvCxnSpPr>
            <a:cxnSpLocks/>
          </p:cNvCxnSpPr>
          <p:nvPr/>
        </p:nvCxnSpPr>
        <p:spPr>
          <a:xfrm flipV="1">
            <a:off x="8141001" y="2204396"/>
            <a:ext cx="1353519" cy="513708"/>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1615593"/>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grpSp>
        <p:nvGrpSpPr>
          <p:cNvPr id="50" name="Group 49">
            <a:extLst>
              <a:ext uri="{FF2B5EF4-FFF2-40B4-BE49-F238E27FC236}">
                <a16:creationId xmlns:a16="http://schemas.microsoft.com/office/drawing/2014/main" id="{D385D016-B3E9-AA94-4D6C-F5DE2C8F2B62}"/>
              </a:ext>
            </a:extLst>
          </p:cNvPr>
          <p:cNvGrpSpPr/>
          <p:nvPr/>
        </p:nvGrpSpPr>
        <p:grpSpPr>
          <a:xfrm>
            <a:off x="4164639" y="1814092"/>
            <a:ext cx="3017415" cy="1323030"/>
            <a:chOff x="8372360" y="767534"/>
            <a:chExt cx="3017415" cy="1323030"/>
          </a:xfrm>
        </p:grpSpPr>
        <p:sp>
          <p:nvSpPr>
            <p:cNvPr id="41" name="TextBox 40">
              <a:extLst>
                <a:ext uri="{FF2B5EF4-FFF2-40B4-BE49-F238E27FC236}">
                  <a16:creationId xmlns:a16="http://schemas.microsoft.com/office/drawing/2014/main" id="{FD09410E-0747-AF3C-2EC3-08AE1AC37936}"/>
                </a:ext>
              </a:extLst>
            </p:cNvPr>
            <p:cNvSpPr txBox="1"/>
            <p:nvPr/>
          </p:nvSpPr>
          <p:spPr>
            <a:xfrm>
              <a:off x="8372360" y="767534"/>
              <a:ext cx="2788820" cy="1015663"/>
            </a:xfrm>
            <a:prstGeom prst="rect">
              <a:avLst/>
            </a:prstGeom>
            <a:noFill/>
          </p:spPr>
          <p:txBody>
            <a:bodyPr wrap="square" rtlCol="0">
              <a:spAutoFit/>
            </a:bodyPr>
            <a:lstStyle/>
            <a:p>
              <a:pPr algn="ctr"/>
              <a:r>
                <a:rPr lang="en-ZA" sz="2000" b="1" dirty="0">
                  <a:solidFill>
                    <a:schemeClr val="bg1">
                      <a:lumMod val="50000"/>
                    </a:schemeClr>
                  </a:solidFill>
                </a:rPr>
                <a:t>Grey part: improvements in purchasing power</a:t>
              </a:r>
            </a:p>
          </p:txBody>
        </p:sp>
        <p:cxnSp>
          <p:nvCxnSpPr>
            <p:cNvPr id="42" name="Straight Connector 41">
              <a:extLst>
                <a:ext uri="{FF2B5EF4-FFF2-40B4-BE49-F238E27FC236}">
                  <a16:creationId xmlns:a16="http://schemas.microsoft.com/office/drawing/2014/main" id="{E27B7FEE-DF2F-D0FC-7696-2E5FAFDAE696}"/>
                </a:ext>
              </a:extLst>
            </p:cNvPr>
            <p:cNvCxnSpPr>
              <a:cxnSpLocks/>
            </p:cNvCxnSpPr>
            <p:nvPr/>
          </p:nvCxnSpPr>
          <p:spPr>
            <a:xfrm>
              <a:off x="10121199" y="1748216"/>
              <a:ext cx="1268576" cy="342348"/>
            </a:xfrm>
            <a:prstGeom prst="line">
              <a:avLst/>
            </a:prstGeom>
            <a:ln w="508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5" name="Group 54">
            <a:extLst>
              <a:ext uri="{FF2B5EF4-FFF2-40B4-BE49-F238E27FC236}">
                <a16:creationId xmlns:a16="http://schemas.microsoft.com/office/drawing/2014/main" id="{054FC83E-AB85-BFFC-CE77-2DB3ED190EAF}"/>
              </a:ext>
            </a:extLst>
          </p:cNvPr>
          <p:cNvGrpSpPr/>
          <p:nvPr/>
        </p:nvGrpSpPr>
        <p:grpSpPr>
          <a:xfrm>
            <a:off x="4797083" y="2794774"/>
            <a:ext cx="2384971" cy="707886"/>
            <a:chOff x="5050011" y="2675281"/>
            <a:chExt cx="2384971" cy="707886"/>
          </a:xfrm>
        </p:grpSpPr>
        <p:cxnSp>
          <p:nvCxnSpPr>
            <p:cNvPr id="51" name="Straight Connector 50">
              <a:extLst>
                <a:ext uri="{FF2B5EF4-FFF2-40B4-BE49-F238E27FC236}">
                  <a16:creationId xmlns:a16="http://schemas.microsoft.com/office/drawing/2014/main" id="{FA4589A1-4CF0-A145-E753-871D94AA7E02}"/>
                </a:ext>
              </a:extLst>
            </p:cNvPr>
            <p:cNvCxnSpPr>
              <a:cxnSpLocks/>
            </p:cNvCxnSpPr>
            <p:nvPr/>
          </p:nvCxnSpPr>
          <p:spPr>
            <a:xfrm>
              <a:off x="6419939" y="3274344"/>
              <a:ext cx="1015043" cy="108823"/>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676D276-B417-694B-745E-C4177E7C5D33}"/>
                </a:ext>
              </a:extLst>
            </p:cNvPr>
            <p:cNvSpPr txBox="1"/>
            <p:nvPr/>
          </p:nvSpPr>
          <p:spPr>
            <a:xfrm>
              <a:off x="5050011" y="2675281"/>
              <a:ext cx="1633200" cy="707886"/>
            </a:xfrm>
            <a:prstGeom prst="rect">
              <a:avLst/>
            </a:prstGeom>
            <a:noFill/>
          </p:spPr>
          <p:txBody>
            <a:bodyPr wrap="square" rtlCol="0">
              <a:spAutoFit/>
            </a:bodyPr>
            <a:lstStyle/>
            <a:p>
              <a:pPr algn="ctr"/>
              <a:r>
                <a:rPr lang="en-ZA" sz="2000" b="1" dirty="0"/>
                <a:t>Workforce growth</a:t>
              </a:r>
            </a:p>
          </p:txBody>
        </p:sp>
      </p:grpSp>
      <p:grpSp>
        <p:nvGrpSpPr>
          <p:cNvPr id="60" name="Group 59">
            <a:extLst>
              <a:ext uri="{FF2B5EF4-FFF2-40B4-BE49-F238E27FC236}">
                <a16:creationId xmlns:a16="http://schemas.microsoft.com/office/drawing/2014/main" id="{5B4A8073-7CA7-C099-CA53-C3BBBDEF0860}"/>
              </a:ext>
            </a:extLst>
          </p:cNvPr>
          <p:cNvGrpSpPr/>
          <p:nvPr/>
        </p:nvGrpSpPr>
        <p:grpSpPr>
          <a:xfrm>
            <a:off x="6737561" y="1394348"/>
            <a:ext cx="1950030" cy="1307188"/>
            <a:chOff x="4078403" y="1758932"/>
            <a:chExt cx="1950030" cy="1307188"/>
          </a:xfrm>
        </p:grpSpPr>
        <p:cxnSp>
          <p:nvCxnSpPr>
            <p:cNvPr id="56" name="Straight Connector 55">
              <a:extLst>
                <a:ext uri="{FF2B5EF4-FFF2-40B4-BE49-F238E27FC236}">
                  <a16:creationId xmlns:a16="http://schemas.microsoft.com/office/drawing/2014/main" id="{3B699AC2-2F96-0CB5-0DD7-B3BC67E4D041}"/>
                </a:ext>
              </a:extLst>
            </p:cNvPr>
            <p:cNvCxnSpPr>
              <a:cxnSpLocks/>
            </p:cNvCxnSpPr>
            <p:nvPr/>
          </p:nvCxnSpPr>
          <p:spPr>
            <a:xfrm>
              <a:off x="5053418" y="2723533"/>
              <a:ext cx="0" cy="342587"/>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D1A0C6D-A854-73C1-1260-1EAFC03041D3}"/>
                </a:ext>
              </a:extLst>
            </p:cNvPr>
            <p:cNvSpPr txBox="1"/>
            <p:nvPr/>
          </p:nvSpPr>
          <p:spPr>
            <a:xfrm>
              <a:off x="4078403" y="1758932"/>
              <a:ext cx="1950030" cy="707886"/>
            </a:xfrm>
            <a:prstGeom prst="rect">
              <a:avLst/>
            </a:prstGeom>
            <a:noFill/>
          </p:spPr>
          <p:txBody>
            <a:bodyPr wrap="square" rtlCol="0">
              <a:spAutoFit/>
            </a:bodyPr>
            <a:lstStyle/>
            <a:p>
              <a:pPr algn="ctr"/>
              <a:r>
                <a:rPr lang="en-ZA" sz="2000" b="1" dirty="0">
                  <a:solidFill>
                    <a:srgbClr val="FF0000"/>
                  </a:solidFill>
                </a:rPr>
                <a:t>Older educators (42.8 to 45.1)</a:t>
              </a:r>
            </a:p>
          </p:txBody>
        </p:sp>
      </p:gr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Tree>
    <p:custDataLst>
      <p:tags r:id="rId1"/>
    </p:custDataLst>
    <p:extLst>
      <p:ext uri="{BB962C8B-B14F-4D97-AF65-F5344CB8AC3E}">
        <p14:creationId xmlns:p14="http://schemas.microsoft.com/office/powerpoint/2010/main" val="1564709798"/>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562ac931_0_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(1) </a:t>
            </a:r>
            <a:endParaRPr/>
          </a:p>
        </p:txBody>
      </p:sp>
      <p:sp>
        <p:nvSpPr>
          <p:cNvPr id="166" name="Google Shape;166;g255562ac931_0_30"/>
          <p:cNvSpPr txBox="1"/>
          <p:nvPr/>
        </p:nvSpPr>
        <p:spPr>
          <a:xfrm>
            <a:off x="918525" y="1713575"/>
            <a:ext cx="10772400" cy="4978256"/>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50" dirty="0">
                <a:latin typeface="Calibri"/>
                <a:ea typeface="Calibri"/>
                <a:cs typeface="Calibri"/>
                <a:sym typeface="Calibri"/>
              </a:rPr>
              <a:t>The proportion of educators that are 50 years or older has steadily risen between 2012 to 2021 in South Africa.  </a:t>
            </a:r>
          </a:p>
          <a:p>
            <a:pPr marL="63500" lvl="0" algn="l" rtl="0">
              <a:spcBef>
                <a:spcPts val="0"/>
              </a:spcBef>
              <a:spcAft>
                <a:spcPts val="0"/>
              </a:spcAft>
              <a:buSzPts val="2600"/>
            </a:pPr>
            <a:r>
              <a:rPr lang="en-US" sz="2650" dirty="0">
                <a:latin typeface="Calibri"/>
                <a:ea typeface="Calibri"/>
                <a:cs typeface="Calibri"/>
                <a:sym typeface="Calibri"/>
              </a:rPr>
              <a:t>	⇒ Nationally a </a:t>
            </a:r>
            <a:r>
              <a:rPr lang="en-US" sz="2650" b="1" dirty="0">
                <a:solidFill>
                  <a:schemeClr val="accent6"/>
                </a:solidFill>
                <a:latin typeface="Calibri"/>
                <a:ea typeface="Calibri"/>
                <a:cs typeface="Calibri"/>
                <a:sym typeface="Calibri"/>
              </a:rPr>
              <a:t>wave of educator retirements is expected</a:t>
            </a:r>
            <a:r>
              <a:rPr lang="en-US" sz="2650" dirty="0">
                <a:latin typeface="Calibri"/>
                <a:ea typeface="Calibri"/>
                <a:cs typeface="Calibri"/>
                <a:sym typeface="Calibri"/>
              </a:rPr>
              <a:t> as older 	educators reach the standard retirement age of between 60 and 65. </a:t>
            </a:r>
            <a:endParaRPr sz="265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457200" lvl="0" indent="0" algn="l" rtl="0">
              <a:spcBef>
                <a:spcPts val="0"/>
              </a:spcBef>
              <a:spcAft>
                <a:spcPts val="0"/>
              </a:spcAft>
              <a:buNone/>
            </a:pPr>
            <a:r>
              <a:rPr lang="en-US" sz="2650" b="1" dirty="0">
                <a:latin typeface="Calibri"/>
                <a:ea typeface="Calibri"/>
                <a:cs typeface="Calibri"/>
                <a:sym typeface="Calibri"/>
              </a:rPr>
              <a:t>Implications: </a:t>
            </a:r>
            <a:endParaRPr sz="2650" b="1" dirty="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650" b="1" dirty="0">
                <a:solidFill>
                  <a:schemeClr val="accent6"/>
                </a:solidFill>
                <a:latin typeface="Calibri"/>
                <a:ea typeface="Calibri"/>
                <a:cs typeface="Calibri"/>
                <a:sym typeface="Calibri"/>
              </a:rPr>
              <a:t>Many more appointments: </a:t>
            </a:r>
            <a:r>
              <a:rPr lang="en-US" sz="2650" dirty="0">
                <a:latin typeface="Calibri"/>
                <a:ea typeface="Calibri"/>
                <a:cs typeface="Calibri"/>
                <a:sym typeface="Calibri"/>
              </a:rPr>
              <a:t>The retirement wave will open up both teaching &amp; school management &amp; leadership positions &amp; other office-based education specialists. </a:t>
            </a:r>
            <a:endParaRPr sz="2650" dirty="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650" b="1" dirty="0">
                <a:solidFill>
                  <a:schemeClr val="accent6"/>
                </a:solidFill>
                <a:latin typeface="Calibri"/>
                <a:ea typeface="Calibri"/>
                <a:cs typeface="Calibri"/>
                <a:sym typeface="Calibri"/>
              </a:rPr>
              <a:t>Compensation of educators:</a:t>
            </a:r>
            <a:r>
              <a:rPr lang="en-US" sz="2650" dirty="0">
                <a:solidFill>
                  <a:schemeClr val="dk1"/>
                </a:solidFill>
                <a:latin typeface="Calibri"/>
                <a:ea typeface="Calibri"/>
                <a:cs typeface="Calibri"/>
                <a:sym typeface="Calibri"/>
              </a:rPr>
              <a:t> </a:t>
            </a:r>
            <a:r>
              <a:rPr lang="en-US" sz="2650" dirty="0">
                <a:latin typeface="Calibri"/>
                <a:ea typeface="Calibri"/>
                <a:cs typeface="Calibri"/>
                <a:sym typeface="Calibri"/>
              </a:rPr>
              <a:t>Since older teachers earn more, when retiring, they are replaced with younger (less costly) teachers,</a:t>
            </a:r>
            <a:r>
              <a:rPr lang="en-US" sz="2650" b="0" i="0" u="none" strike="noStrike" cap="none" dirty="0">
                <a:solidFill>
                  <a:schemeClr val="dk1"/>
                </a:solidFill>
                <a:latin typeface="Calibri"/>
                <a:ea typeface="Calibri"/>
                <a:cs typeface="Calibri"/>
                <a:sym typeface="Calibri"/>
              </a:rPr>
              <a:t> although this overall benefit is offset by shift to 1.5% annual notch progression.</a:t>
            </a:r>
            <a:r>
              <a:rPr lang="en-US" sz="2650" dirty="0">
                <a:latin typeface="Calibri"/>
                <a:ea typeface="Calibri"/>
                <a:cs typeface="Calibri"/>
                <a:sym typeface="Calibri"/>
              </a:rPr>
              <a:t> </a:t>
            </a:r>
            <a:endParaRPr sz="265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5" name="Group 54">
            <a:extLst>
              <a:ext uri="{FF2B5EF4-FFF2-40B4-BE49-F238E27FC236}">
                <a16:creationId xmlns:a16="http://schemas.microsoft.com/office/drawing/2014/main" id="{054FC83E-AB85-BFFC-CE77-2DB3ED190EAF}"/>
              </a:ext>
            </a:extLst>
          </p:cNvPr>
          <p:cNvGrpSpPr/>
          <p:nvPr/>
        </p:nvGrpSpPr>
        <p:grpSpPr>
          <a:xfrm>
            <a:off x="10480929" y="2444954"/>
            <a:ext cx="1745741" cy="2101235"/>
            <a:chOff x="10733857" y="2325461"/>
            <a:chExt cx="1745741" cy="2101235"/>
          </a:xfrm>
        </p:grpSpPr>
        <p:cxnSp>
          <p:nvCxnSpPr>
            <p:cNvPr id="51" name="Straight Connector 50">
              <a:extLst>
                <a:ext uri="{FF2B5EF4-FFF2-40B4-BE49-F238E27FC236}">
                  <a16:creationId xmlns:a16="http://schemas.microsoft.com/office/drawing/2014/main" id="{FA4589A1-4CF0-A145-E753-871D94AA7E02}"/>
                </a:ext>
              </a:extLst>
            </p:cNvPr>
            <p:cNvCxnSpPr>
              <a:cxnSpLocks/>
            </p:cNvCxnSpPr>
            <p:nvPr/>
          </p:nvCxnSpPr>
          <p:spPr>
            <a:xfrm flipH="1" flipV="1">
              <a:off x="10733857" y="2325461"/>
              <a:ext cx="421533" cy="162243"/>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676D276-B417-694B-745E-C4177E7C5D33}"/>
                </a:ext>
              </a:extLst>
            </p:cNvPr>
            <p:cNvSpPr txBox="1"/>
            <p:nvPr/>
          </p:nvSpPr>
          <p:spPr>
            <a:xfrm>
              <a:off x="10733857" y="2487704"/>
              <a:ext cx="1745741" cy="1938992"/>
            </a:xfrm>
            <a:prstGeom prst="rect">
              <a:avLst/>
            </a:prstGeom>
            <a:noFill/>
          </p:spPr>
          <p:txBody>
            <a:bodyPr wrap="square" rtlCol="0">
              <a:spAutoFit/>
            </a:bodyPr>
            <a:lstStyle/>
            <a:p>
              <a:pPr algn="ctr"/>
              <a:r>
                <a:rPr lang="en-ZA" sz="2000" b="1" dirty="0"/>
                <a:t>Workforce growth</a:t>
              </a:r>
            </a:p>
            <a:p>
              <a:pPr algn="ctr"/>
              <a:r>
                <a:rPr lang="en-ZA" sz="2000" b="1" dirty="0"/>
                <a:t>(Around </a:t>
              </a:r>
            </a:p>
            <a:p>
              <a:pPr algn="ctr"/>
              <a:r>
                <a:rPr lang="en-ZA" sz="2000" b="1" dirty="0"/>
                <a:t>60 000 additional educators)</a:t>
              </a:r>
            </a:p>
          </p:txBody>
        </p:sp>
      </p:grpSp>
      <p:cxnSp>
        <p:nvCxnSpPr>
          <p:cNvPr id="142" name="Straight Connector 141">
            <a:extLst>
              <a:ext uri="{FF2B5EF4-FFF2-40B4-BE49-F238E27FC236}">
                <a16:creationId xmlns:a16="http://schemas.microsoft.com/office/drawing/2014/main" id="{6AFAA35E-90A4-7DEA-F080-BC35152DA878}"/>
              </a:ext>
            </a:extLst>
          </p:cNvPr>
          <p:cNvCxnSpPr>
            <a:cxnSpLocks/>
          </p:cNvCxnSpPr>
          <p:nvPr/>
        </p:nvCxnSpPr>
        <p:spPr>
          <a:xfrm flipH="1">
            <a:off x="10008394" y="1873958"/>
            <a:ext cx="240440" cy="265806"/>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6" name="TextBox 5">
            <a:extLst>
              <a:ext uri="{FF2B5EF4-FFF2-40B4-BE49-F238E27FC236}">
                <a16:creationId xmlns:a16="http://schemas.microsoft.com/office/drawing/2014/main" id="{C6304F48-BC70-6118-6EC2-B78A94F0B77F}"/>
              </a:ext>
            </a:extLst>
          </p:cNvPr>
          <p:cNvSpPr txBox="1"/>
          <p:nvPr/>
        </p:nvSpPr>
        <p:spPr>
          <a:xfrm>
            <a:off x="9497340" y="574312"/>
            <a:ext cx="2082363" cy="1323439"/>
          </a:xfrm>
          <a:prstGeom prst="rect">
            <a:avLst/>
          </a:prstGeom>
          <a:noFill/>
        </p:spPr>
        <p:txBody>
          <a:bodyPr wrap="square" rtlCol="0">
            <a:spAutoFit/>
          </a:bodyPr>
          <a:lstStyle/>
          <a:p>
            <a:pPr algn="ctr"/>
            <a:r>
              <a:rPr lang="en-ZA" sz="2200" b="1" dirty="0"/>
              <a:t>Demographic dividend</a:t>
            </a:r>
          </a:p>
          <a:p>
            <a:pPr algn="ctr"/>
            <a:r>
              <a:rPr lang="en-ZA" sz="1800" b="1" dirty="0"/>
              <a:t>(Average age decreases)</a:t>
            </a:r>
          </a:p>
        </p:txBody>
      </p:sp>
    </p:spTree>
    <p:custDataLst>
      <p:tags r:id="rId1"/>
    </p:custDataLst>
    <p:extLst>
      <p:ext uri="{BB962C8B-B14F-4D97-AF65-F5344CB8AC3E}">
        <p14:creationId xmlns:p14="http://schemas.microsoft.com/office/powerpoint/2010/main" val="2850646861"/>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31CF6A9-B133-756D-9A14-B4CDF470189A}"/>
              </a:ext>
            </a:extLst>
          </p:cNvPr>
          <p:cNvGraphicFramePr>
            <a:graphicFrameLocks noGrp="1"/>
          </p:cNvGraphicFramePr>
          <p:nvPr/>
        </p:nvGraphicFramePr>
        <p:xfrm>
          <a:off x="1676400" y="2509271"/>
          <a:ext cx="9698182" cy="3216279"/>
        </p:xfrm>
        <a:graphic>
          <a:graphicData uri="http://schemas.openxmlformats.org/drawingml/2006/table">
            <a:tbl>
              <a:tblPr firstRow="1" bandRow="1">
                <a:tableStyleId>{5C22544A-7EE6-4342-B048-85BDC9FD1C3A}</a:tableStyleId>
              </a:tblPr>
              <a:tblGrid>
                <a:gridCol w="4849091">
                  <a:extLst>
                    <a:ext uri="{9D8B030D-6E8A-4147-A177-3AD203B41FA5}">
                      <a16:colId xmlns:a16="http://schemas.microsoft.com/office/drawing/2014/main" val="812978122"/>
                    </a:ext>
                  </a:extLst>
                </a:gridCol>
                <a:gridCol w="4849091">
                  <a:extLst>
                    <a:ext uri="{9D8B030D-6E8A-4147-A177-3AD203B41FA5}">
                      <a16:colId xmlns:a16="http://schemas.microsoft.com/office/drawing/2014/main" val="3981382951"/>
                    </a:ext>
                  </a:extLst>
                </a:gridCol>
              </a:tblGrid>
              <a:tr h="518755">
                <a:tc>
                  <a:txBody>
                    <a:bodyPr/>
                    <a:lstStyle/>
                    <a:p>
                      <a:r>
                        <a:rPr lang="en-US" sz="2400" b="0" dirty="0">
                          <a:solidFill>
                            <a:schemeClr val="tx1"/>
                          </a:solidFill>
                        </a:rPr>
                        <a:t>Average class size</a:t>
                      </a:r>
                      <a:endParaRPr lang="en-ZA"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Goes up by </a:t>
                      </a:r>
                      <a:r>
                        <a:rPr lang="en-US" sz="2400" b="1" dirty="0">
                          <a:solidFill>
                            <a:srgbClr val="FF0000"/>
                          </a:solidFill>
                        </a:rPr>
                        <a:t>1.2</a:t>
                      </a:r>
                      <a:endParaRPr lang="en-ZA"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77039"/>
                  </a:ext>
                </a:extLst>
              </a:tr>
              <a:tr h="1763766">
                <a:tc>
                  <a:txBody>
                    <a:bodyPr/>
                    <a:lstStyle/>
                    <a:p>
                      <a:r>
                        <a:rPr lang="en-US" sz="2400" b="0" dirty="0">
                          <a:solidFill>
                            <a:schemeClr val="tx1"/>
                          </a:solidFill>
                        </a:rPr>
                        <a:t>% of learners in classes over </a:t>
                      </a:r>
                      <a:r>
                        <a:rPr lang="en-US" sz="2400" b="1" dirty="0">
                          <a:solidFill>
                            <a:srgbClr val="FF0000"/>
                          </a:solidFill>
                        </a:rPr>
                        <a:t>40</a:t>
                      </a:r>
                      <a:endParaRPr lang="en-ZA"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Rises e.g. from 49% to 55%, so </a:t>
                      </a:r>
                      <a:r>
                        <a:rPr lang="en-US" sz="2400" b="1" dirty="0">
                          <a:solidFill>
                            <a:srgbClr val="FF0000"/>
                          </a:solidFill>
                        </a:rPr>
                        <a:t>6 percentage points, </a:t>
                      </a:r>
                      <a:r>
                        <a:rPr lang="en-US" sz="2400" b="0" dirty="0">
                          <a:solidFill>
                            <a:schemeClr val="tx1"/>
                          </a:solidFill>
                        </a:rPr>
                        <a:t>pushing some </a:t>
                      </a:r>
                      <a:r>
                        <a:rPr lang="en-US" sz="2400" b="1" dirty="0">
                          <a:solidFill>
                            <a:srgbClr val="FF0000"/>
                          </a:solidFill>
                        </a:rPr>
                        <a:t>200,000</a:t>
                      </a:r>
                      <a:r>
                        <a:rPr lang="en-US" sz="2400" b="0" dirty="0">
                          <a:solidFill>
                            <a:schemeClr val="tx1"/>
                          </a:solidFill>
                        </a:rPr>
                        <a:t> grades 1 to 3 learners over the threshold</a:t>
                      </a:r>
                      <a:endParaRPr lang="en-ZA"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859825"/>
                  </a:ext>
                </a:extLst>
              </a:tr>
              <a:tr h="933758">
                <a:tc>
                  <a:txBody>
                    <a:bodyPr/>
                    <a:lstStyle/>
                    <a:p>
                      <a:r>
                        <a:rPr lang="en-US" sz="2400" b="0" dirty="0">
                          <a:solidFill>
                            <a:schemeClr val="tx1"/>
                          </a:solidFill>
                        </a:rPr>
                        <a:t>% of learners in classes over </a:t>
                      </a:r>
                      <a:r>
                        <a:rPr lang="en-US" sz="2400" b="1" dirty="0">
                          <a:solidFill>
                            <a:srgbClr val="FF0000"/>
                          </a:solidFill>
                        </a:rPr>
                        <a:t>50</a:t>
                      </a:r>
                      <a:endParaRPr lang="en-ZA"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Rises from e.g. 20% to 23%, so </a:t>
                      </a:r>
                      <a:r>
                        <a:rPr lang="en-US" sz="2400" b="1" dirty="0">
                          <a:solidFill>
                            <a:srgbClr val="FF0000"/>
                          </a:solidFill>
                        </a:rPr>
                        <a:t>3 percentage points</a:t>
                      </a:r>
                      <a:endParaRPr lang="en-ZA"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876212"/>
                  </a:ext>
                </a:extLst>
              </a:tr>
            </a:tbl>
          </a:graphicData>
        </a:graphic>
      </p:graphicFrame>
      <p:sp>
        <p:nvSpPr>
          <p:cNvPr id="3" name="TextBox 2">
            <a:extLst>
              <a:ext uri="{FF2B5EF4-FFF2-40B4-BE49-F238E27FC236}">
                <a16:creationId xmlns:a16="http://schemas.microsoft.com/office/drawing/2014/main" id="{D0E4F156-5D0E-716B-51A9-B3EF0BC9A9F7}"/>
              </a:ext>
            </a:extLst>
          </p:cNvPr>
          <p:cNvSpPr txBox="1"/>
          <p:nvPr/>
        </p:nvSpPr>
        <p:spPr>
          <a:xfrm>
            <a:off x="2025663" y="1965765"/>
            <a:ext cx="8688164" cy="461665"/>
          </a:xfrm>
          <a:prstGeom prst="rect">
            <a:avLst/>
          </a:prstGeom>
          <a:noFill/>
        </p:spPr>
        <p:txBody>
          <a:bodyPr wrap="square" rtlCol="0">
            <a:spAutoFit/>
          </a:bodyPr>
          <a:lstStyle/>
          <a:p>
            <a:pPr algn="ctr"/>
            <a:r>
              <a:rPr lang="en-ZA" sz="2400" b="1" dirty="0"/>
              <a:t>Based on analysis of 2015 to 2018 grades 1 to 3 trends</a:t>
            </a:r>
          </a:p>
        </p:txBody>
      </p:sp>
      <p:sp>
        <p:nvSpPr>
          <p:cNvPr id="5" name="Title 4">
            <a:extLst>
              <a:ext uri="{FF2B5EF4-FFF2-40B4-BE49-F238E27FC236}">
                <a16:creationId xmlns:a16="http://schemas.microsoft.com/office/drawing/2014/main" id="{0475772F-DD43-F2F0-2925-B1A147BEBCC9}"/>
              </a:ext>
            </a:extLst>
          </p:cNvPr>
          <p:cNvSpPr>
            <a:spLocks noGrp="1"/>
          </p:cNvSpPr>
          <p:nvPr>
            <p:ph type="title"/>
          </p:nvPr>
        </p:nvSpPr>
        <p:spPr/>
        <p:txBody>
          <a:bodyPr/>
          <a:lstStyle/>
          <a:p>
            <a:r>
              <a:rPr lang="en-ZA" b="1" dirty="0"/>
              <a:t>What an LE ratio increase of 1.0 means</a:t>
            </a:r>
            <a:endParaRPr lang="en-ZA" dirty="0"/>
          </a:p>
        </p:txBody>
      </p:sp>
    </p:spTree>
    <p:custDataLst>
      <p:tags r:id="rId1"/>
    </p:custDataLst>
    <p:extLst>
      <p:ext uri="{BB962C8B-B14F-4D97-AF65-F5344CB8AC3E}">
        <p14:creationId xmlns:p14="http://schemas.microsoft.com/office/powerpoint/2010/main" val="2457083679"/>
      </p:ext>
    </p:extLst>
  </p:cSld>
  <p:clrMapOvr>
    <a:masterClrMapping/>
  </p:clrMapOvr>
  <mc:AlternateContent xmlns:mc="http://schemas.openxmlformats.org/markup-compatibility/2006" xmlns:p14="http://schemas.microsoft.com/office/powerpoint/2010/main">
    <mc:Choice Requires="p14">
      <p:transition spd="slow" p14:dur="2000" advTm="72200"/>
    </mc:Choice>
    <mc:Fallback xmlns="">
      <p:transition spd="slow" advTm="72200"/>
    </mc:Fallback>
  </mc:AlternateContent>
  <p:extLst>
    <p:ext uri="{E180D4A7-C9FB-4DFB-919C-405C955672EB}">
      <p14:showEvtLst xmlns:p14="http://schemas.microsoft.com/office/powerpoint/2010/main">
        <p14:playEvt time="2"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5562ac931_0_16"/>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g255562ac931_0_16"/>
          <p:cNvSpPr txBox="1">
            <a:spLocks noGrp="1"/>
          </p:cNvSpPr>
          <p:nvPr>
            <p:ph type="title"/>
          </p:nvPr>
        </p:nvSpPr>
        <p:spPr>
          <a:xfrm>
            <a:off x="838199" y="336990"/>
            <a:ext cx="10767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188" name="Google Shape;188;g255562ac931_0_1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Age distributions </a:t>
            </a: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Projected retirements &amp; resignations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Provincial population and enrolment trends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Public and independent school growth</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Educator growth: Teachers and SMT positions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The implications for appointments and class sizes </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Expected financial implications to 2030</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Movement of educators: Between and within provinces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Gender imbalance in school management</a:t>
            </a: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Discussion</a:t>
            </a:r>
            <a:endParaRPr sz="3200" dirty="0">
              <a:solidFill>
                <a:schemeClr val="dk1"/>
              </a:solidFill>
              <a:latin typeface="Calibri"/>
              <a:ea typeface="Calibri"/>
              <a:cs typeface="Calibri"/>
              <a:sym typeface="Calibri"/>
            </a:endParaRPr>
          </a:p>
        </p:txBody>
      </p:sp>
      <p:sp>
        <p:nvSpPr>
          <p:cNvPr id="2" name="Google Shape;167;p2">
            <a:extLst>
              <a:ext uri="{FF2B5EF4-FFF2-40B4-BE49-F238E27FC236}">
                <a16:creationId xmlns:a16="http://schemas.microsoft.com/office/drawing/2014/main" id="{6A6D1901-2D3B-A2C3-A508-8FF8CCF2BE93}"/>
              </a:ext>
            </a:extLst>
          </p:cNvPr>
          <p:cNvSpPr/>
          <p:nvPr/>
        </p:nvSpPr>
        <p:spPr>
          <a:xfrm>
            <a:off x="969507" y="1763655"/>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1</a:t>
            </a:r>
            <a:endParaRPr/>
          </a:p>
        </p:txBody>
      </p:sp>
      <p:sp>
        <p:nvSpPr>
          <p:cNvPr id="3" name="Google Shape;168;p2">
            <a:extLst>
              <a:ext uri="{FF2B5EF4-FFF2-40B4-BE49-F238E27FC236}">
                <a16:creationId xmlns:a16="http://schemas.microsoft.com/office/drawing/2014/main" id="{C55152F4-0EE6-4C6B-152D-106C09901E1D}"/>
              </a:ext>
            </a:extLst>
          </p:cNvPr>
          <p:cNvSpPr/>
          <p:nvPr/>
        </p:nvSpPr>
        <p:spPr>
          <a:xfrm>
            <a:off x="969507" y="2636219"/>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3</a:t>
            </a:r>
            <a:endParaRPr/>
          </a:p>
        </p:txBody>
      </p:sp>
      <p:sp>
        <p:nvSpPr>
          <p:cNvPr id="4" name="Google Shape;169;p2">
            <a:extLst>
              <a:ext uri="{FF2B5EF4-FFF2-40B4-BE49-F238E27FC236}">
                <a16:creationId xmlns:a16="http://schemas.microsoft.com/office/drawing/2014/main" id="{4BC4177F-6521-23F1-840D-15410A810D00}"/>
              </a:ext>
            </a:extLst>
          </p:cNvPr>
          <p:cNvSpPr/>
          <p:nvPr/>
        </p:nvSpPr>
        <p:spPr>
          <a:xfrm>
            <a:off x="969507" y="3072501"/>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4</a:t>
            </a:r>
            <a:endParaRPr/>
          </a:p>
        </p:txBody>
      </p:sp>
      <p:sp>
        <p:nvSpPr>
          <p:cNvPr id="5" name="Google Shape;170;p2">
            <a:extLst>
              <a:ext uri="{FF2B5EF4-FFF2-40B4-BE49-F238E27FC236}">
                <a16:creationId xmlns:a16="http://schemas.microsoft.com/office/drawing/2014/main" id="{A49D5A0D-3CF1-1EA0-014F-DB6A82171E0F}"/>
              </a:ext>
            </a:extLst>
          </p:cNvPr>
          <p:cNvSpPr/>
          <p:nvPr/>
        </p:nvSpPr>
        <p:spPr>
          <a:xfrm>
            <a:off x="969507" y="3508783"/>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5</a:t>
            </a:r>
            <a:endParaRPr/>
          </a:p>
        </p:txBody>
      </p:sp>
      <p:sp>
        <p:nvSpPr>
          <p:cNvPr id="6" name="Google Shape;171;p2">
            <a:extLst>
              <a:ext uri="{FF2B5EF4-FFF2-40B4-BE49-F238E27FC236}">
                <a16:creationId xmlns:a16="http://schemas.microsoft.com/office/drawing/2014/main" id="{29CD64CA-7985-8E41-AF8B-3600D8FBE191}"/>
              </a:ext>
            </a:extLst>
          </p:cNvPr>
          <p:cNvSpPr/>
          <p:nvPr/>
        </p:nvSpPr>
        <p:spPr>
          <a:xfrm>
            <a:off x="969507" y="4381347"/>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7</a:t>
            </a:r>
            <a:endParaRPr/>
          </a:p>
        </p:txBody>
      </p:sp>
      <p:sp>
        <p:nvSpPr>
          <p:cNvPr id="7" name="Google Shape;172;p2">
            <a:extLst>
              <a:ext uri="{FF2B5EF4-FFF2-40B4-BE49-F238E27FC236}">
                <a16:creationId xmlns:a16="http://schemas.microsoft.com/office/drawing/2014/main" id="{10243C06-590C-3BD3-C31F-B9752B913BE0}"/>
              </a:ext>
            </a:extLst>
          </p:cNvPr>
          <p:cNvSpPr/>
          <p:nvPr/>
        </p:nvSpPr>
        <p:spPr>
          <a:xfrm>
            <a:off x="969507" y="4817629"/>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8</a:t>
            </a:r>
            <a:endParaRPr/>
          </a:p>
        </p:txBody>
      </p:sp>
      <p:sp>
        <p:nvSpPr>
          <p:cNvPr id="8" name="Google Shape;173;p2">
            <a:extLst>
              <a:ext uri="{FF2B5EF4-FFF2-40B4-BE49-F238E27FC236}">
                <a16:creationId xmlns:a16="http://schemas.microsoft.com/office/drawing/2014/main" id="{B8BCE6FA-5761-5A8E-6308-7630B5D478E9}"/>
              </a:ext>
            </a:extLst>
          </p:cNvPr>
          <p:cNvSpPr/>
          <p:nvPr/>
        </p:nvSpPr>
        <p:spPr>
          <a:xfrm>
            <a:off x="969507" y="2199937"/>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2</a:t>
            </a:r>
            <a:endParaRPr dirty="0"/>
          </a:p>
        </p:txBody>
      </p:sp>
      <p:sp>
        <p:nvSpPr>
          <p:cNvPr id="9" name="Google Shape;174;p2">
            <a:extLst>
              <a:ext uri="{FF2B5EF4-FFF2-40B4-BE49-F238E27FC236}">
                <a16:creationId xmlns:a16="http://schemas.microsoft.com/office/drawing/2014/main" id="{866C6D26-E724-134E-09ED-B88D364525FC}"/>
              </a:ext>
            </a:extLst>
          </p:cNvPr>
          <p:cNvSpPr/>
          <p:nvPr/>
        </p:nvSpPr>
        <p:spPr>
          <a:xfrm>
            <a:off x="969507" y="3945065"/>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6</a:t>
            </a:r>
            <a:endParaRPr/>
          </a:p>
        </p:txBody>
      </p:sp>
      <p:sp>
        <p:nvSpPr>
          <p:cNvPr id="10" name="Google Shape;172;p2">
            <a:extLst>
              <a:ext uri="{FF2B5EF4-FFF2-40B4-BE49-F238E27FC236}">
                <a16:creationId xmlns:a16="http://schemas.microsoft.com/office/drawing/2014/main" id="{588EDE39-1AE8-E8EE-3F39-F53A36BE6EF0}"/>
              </a:ext>
            </a:extLst>
          </p:cNvPr>
          <p:cNvSpPr/>
          <p:nvPr/>
        </p:nvSpPr>
        <p:spPr>
          <a:xfrm>
            <a:off x="969507" y="5253911"/>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9</a:t>
            </a:r>
            <a:endParaRPr dirty="0"/>
          </a:p>
        </p:txBody>
      </p:sp>
      <p:sp>
        <p:nvSpPr>
          <p:cNvPr id="11" name="Google Shape;172;p2">
            <a:extLst>
              <a:ext uri="{FF2B5EF4-FFF2-40B4-BE49-F238E27FC236}">
                <a16:creationId xmlns:a16="http://schemas.microsoft.com/office/drawing/2014/main" id="{9CE08ECD-8244-D818-4912-300CA5FBB45F}"/>
              </a:ext>
            </a:extLst>
          </p:cNvPr>
          <p:cNvSpPr/>
          <p:nvPr/>
        </p:nvSpPr>
        <p:spPr>
          <a:xfrm>
            <a:off x="969507" y="5690197"/>
            <a:ext cx="365760" cy="365760"/>
          </a:xfrm>
          <a:prstGeom prst="ellipse">
            <a:avLst/>
          </a:prstGeom>
          <a:solidFill>
            <a:srgbClr val="591300"/>
          </a:solidFill>
          <a:ln w="12700" cap="flat" cmpd="sng">
            <a:solidFill>
              <a:srgbClr val="800000"/>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10</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2"/>
          <p:cNvSpPr txBox="1">
            <a:spLocks noGrp="1"/>
          </p:cNvSpPr>
          <p:nvPr>
            <p:ph type="title"/>
          </p:nvPr>
        </p:nvSpPr>
        <p:spPr>
          <a:xfrm>
            <a:off x="838200" y="33699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Limpopo educator demand summary</a:t>
            </a:r>
            <a:endParaRPr/>
          </a:p>
        </p:txBody>
      </p:sp>
      <p:sp>
        <p:nvSpPr>
          <p:cNvPr id="166" name="Google Shape;166;p2"/>
          <p:cNvSpPr/>
          <p:nvPr/>
        </p:nvSpPr>
        <p:spPr>
          <a:xfrm>
            <a:off x="838200" y="1428750"/>
            <a:ext cx="10767646" cy="43170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Age distribution</a:t>
            </a:r>
            <a:r>
              <a:rPr lang="en-US" sz="2000" b="0" i="0" u="none" strike="noStrike" cap="none">
                <a:solidFill>
                  <a:srgbClr val="7A1A00"/>
                </a:solidFill>
                <a:latin typeface="Calibri"/>
                <a:ea typeface="Calibri"/>
                <a:cs typeface="Calibri"/>
                <a:sym typeface="Calibri"/>
              </a:rPr>
              <a:t>: The age distribution in Limpopo has a high peak at around 53 years of age</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Projected resignations and retirements</a:t>
            </a:r>
            <a:r>
              <a:rPr lang="en-US" sz="2000" b="0" i="0" u="none" strike="noStrike" cap="none">
                <a:solidFill>
                  <a:srgbClr val="7A1A00"/>
                </a:solidFill>
                <a:latin typeface="Calibri"/>
                <a:ea typeface="Calibri"/>
                <a:cs typeface="Calibri"/>
                <a:sym typeface="Calibri"/>
              </a:rPr>
              <a:t>: Age-related retirement in Limpopo is expected to peak between 2026 and 2031 (between 2 700 – 2900 leavers a year, 67% of all 2021 educators)</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Enrolment and population growth:</a:t>
            </a:r>
            <a:r>
              <a:rPr lang="en-US" sz="2000" b="0" i="0" u="none" strike="noStrike" cap="none">
                <a:solidFill>
                  <a:srgbClr val="7A1A00"/>
                </a:solidFill>
                <a:latin typeface="Calibri"/>
                <a:ea typeface="Calibri"/>
                <a:cs typeface="Calibri"/>
                <a:sym typeface="Calibri"/>
              </a:rPr>
              <a:t> Enrolment in Limpopo grew by 5% from 2012-2021 (~85K learners), the school-aged population is forecast to grow by a further 7% (~100K learners) to 2030</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School and educator growth</a:t>
            </a:r>
            <a:r>
              <a:rPr lang="en-US" sz="2000" b="0" i="0" u="none" strike="noStrike" cap="none">
                <a:solidFill>
                  <a:srgbClr val="7A1A00"/>
                </a:solidFill>
                <a:latin typeface="Calibri"/>
                <a:ea typeface="Calibri"/>
                <a:cs typeface="Calibri"/>
                <a:sym typeface="Calibri"/>
              </a:rPr>
              <a:t>: Over this same period, the educator number has fallen (-8%), and the number of schools has decreased (-5%), driving up the LE ratio and class sizes. </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Senior educator changes:</a:t>
            </a:r>
            <a:r>
              <a:rPr lang="en-US" sz="2000" b="0" i="0" u="none" strike="noStrike" cap="none">
                <a:solidFill>
                  <a:srgbClr val="7A1A00"/>
                </a:solidFill>
                <a:latin typeface="Calibri"/>
                <a:ea typeface="Calibri"/>
                <a:cs typeface="Calibri"/>
                <a:sym typeface="Calibri"/>
              </a:rPr>
              <a:t> In Limpopo, there has been a substantial decline in the number of HODs and Deputy Principals between 2012 and 2021 (38% of HODs and 50% of Deputy Principals), which puts the province well below the national average of management vs teacher numbers</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Appointments and LE Ratio:</a:t>
            </a:r>
            <a:r>
              <a:rPr lang="en-US" sz="2000" b="0" i="0" u="none" strike="noStrike" cap="none">
                <a:solidFill>
                  <a:srgbClr val="7A1A00"/>
                </a:solidFill>
                <a:latin typeface="Calibri"/>
                <a:ea typeface="Calibri"/>
                <a:cs typeface="Calibri"/>
                <a:sym typeface="Calibri"/>
              </a:rPr>
              <a:t> Significant increases in appointments are needed, otherwise, the LE ratio is in danger of increasing further (dropped from 26.7 to 30.4 from 2012 to 2021)</a:t>
            </a:r>
            <a:endParaRPr sz="2000" b="1" i="0" u="none" strike="noStrike" cap="none">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Projected educator cost trends:</a:t>
            </a:r>
            <a:r>
              <a:rPr lang="en-US" sz="2000" b="0" i="0" u="none" strike="noStrike" cap="none">
                <a:solidFill>
                  <a:srgbClr val="7A1A00"/>
                </a:solidFill>
                <a:latin typeface="Calibri"/>
                <a:ea typeface="Calibri"/>
                <a:cs typeface="Calibri"/>
                <a:sym typeface="Calibri"/>
              </a:rPr>
              <a:t> Limpopo will experience a small decrease in the average cost of educators (especially for senior educators). This decline in average educator cost should free up some budget to replace and grow the educator workforce or increase the promotion rates</a:t>
            </a:r>
            <a:endParaRPr/>
          </a:p>
          <a:p>
            <a:pPr marL="285750" marR="0" lvl="0" indent="-285750" algn="l" rtl="0">
              <a:spcBef>
                <a:spcPts val="0"/>
              </a:spcBef>
              <a:spcAft>
                <a:spcPts val="0"/>
              </a:spcAft>
              <a:buClr>
                <a:srgbClr val="7A1A00"/>
              </a:buClr>
              <a:buSzPts val="2000"/>
              <a:buFont typeface="Arial"/>
              <a:buChar char="•"/>
            </a:pPr>
            <a:r>
              <a:rPr lang="en-US" sz="2000" b="1" i="0" u="none" strike="noStrike" cap="none">
                <a:solidFill>
                  <a:srgbClr val="7A1A00"/>
                </a:solidFill>
                <a:latin typeface="Calibri"/>
                <a:ea typeface="Calibri"/>
                <a:cs typeface="Calibri"/>
                <a:sym typeface="Calibri"/>
              </a:rPr>
              <a:t>Educator movements: </a:t>
            </a:r>
            <a:r>
              <a:rPr lang="en-US" sz="2000" b="0" i="0" u="none" strike="noStrike" cap="none">
                <a:solidFill>
                  <a:srgbClr val="7A1A00"/>
                </a:solidFill>
                <a:latin typeface="Calibri"/>
                <a:ea typeface="Calibri"/>
                <a:cs typeface="Calibri"/>
                <a:sym typeface="Calibri"/>
              </a:rPr>
              <a:t>Low movements out of Limpopo, but many educators (~7% annually) appear to move between schools </a:t>
            </a:r>
            <a:r>
              <a:rPr lang="en-US" sz="2000">
                <a:solidFill>
                  <a:srgbClr val="7A1A00"/>
                </a:solidFill>
                <a:latin typeface="Calibri"/>
                <a:ea typeface="Calibri"/>
                <a:cs typeface="Calibri"/>
                <a:sym typeface="Calibri"/>
              </a:rPr>
              <a:t>from year-to-year</a:t>
            </a:r>
            <a:endParaRPr/>
          </a:p>
          <a:p>
            <a:pPr marL="285750" marR="0" lvl="0" indent="-158750" algn="l" rtl="0">
              <a:spcBef>
                <a:spcPts val="0"/>
              </a:spcBef>
              <a:spcAft>
                <a:spcPts val="0"/>
              </a:spcAft>
              <a:buClr>
                <a:schemeClr val="dk1"/>
              </a:buClr>
              <a:buSzPts val="2000"/>
              <a:buFont typeface="Arial"/>
              <a:buNone/>
            </a:pPr>
            <a:endParaRPr sz="2000" b="0" i="0" u="none" strike="noStrike" cap="none">
              <a:solidFill>
                <a:srgbClr val="7A1A00"/>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b="0" i="0" u="none" strike="noStrike" cap="none">
              <a:solidFill>
                <a:srgbClr val="7A1A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210" name="Google Shape;210;p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dirty="0">
                <a:solidFill>
                  <a:schemeClr val="lt1"/>
                </a:solidFill>
                <a:latin typeface="Calibri"/>
                <a:ea typeface="Calibri"/>
                <a:cs typeface="Calibri"/>
                <a:sym typeface="Calibri"/>
              </a:rPr>
              <a:t>2</a:t>
            </a:r>
            <a:endParaRPr sz="2800" b="1" dirty="0">
              <a:solidFill>
                <a:schemeClr val="lt1"/>
              </a:solidFill>
              <a:latin typeface="Calibri"/>
              <a:ea typeface="Calibri"/>
              <a:cs typeface="Calibri"/>
            </a:endParaRPr>
          </a:p>
        </p:txBody>
      </p:sp>
      <p:sp>
        <p:nvSpPr>
          <p:cNvPr id="211" name="Google Shape;211;p2"/>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a:solidFill>
                  <a:schemeClr val="lt1"/>
                </a:solidFill>
                <a:latin typeface="Calibri"/>
                <a:ea typeface="Calibri"/>
                <a:cs typeface="Calibri"/>
                <a:sym typeface="Calibri"/>
              </a:rPr>
              <a:t>1</a:t>
            </a:r>
            <a:endParaRPr sz="2800" b="1">
              <a:solidFill>
                <a:schemeClr val="lt1"/>
              </a:solidFill>
              <a:latin typeface="Calibri"/>
              <a:ea typeface="Calibri"/>
              <a:cs typeface="Calibri"/>
            </a:endParaRPr>
          </a:p>
        </p:txBody>
      </p:sp>
      <p:sp>
        <p:nvSpPr>
          <p:cNvPr id="3" name="Text Placeholder 2">
            <a:extLst>
              <a:ext uri="{FF2B5EF4-FFF2-40B4-BE49-F238E27FC236}">
                <a16:creationId xmlns:a16="http://schemas.microsoft.com/office/drawing/2014/main" id="{7D3AE54F-7C21-4D24-6F2F-6C0062E058A1}"/>
              </a:ext>
            </a:extLst>
          </p:cNvPr>
          <p:cNvSpPr>
            <a:spLocks noGrp="1"/>
          </p:cNvSpPr>
          <p:nvPr>
            <p:ph type="body" idx="1"/>
          </p:nvPr>
        </p:nvSpPr>
        <p:spPr/>
        <p:txBody>
          <a:bodyPr/>
          <a:lstStyle/>
          <a:p>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180" name="Google Shape;180;p3"/>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181" name="Google Shape;181;p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1</a:t>
            </a:r>
            <a:endParaRPr/>
          </a:p>
        </p:txBody>
      </p:sp>
      <p:sp>
        <p:nvSpPr>
          <p:cNvPr id="182" name="Google Shape;182;p3"/>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p:nvPr/>
        </p:nvSpPr>
        <p:spPr>
          <a:xfrm>
            <a:off x="7541809" y="2659166"/>
            <a:ext cx="2743200" cy="1874520"/>
          </a:xfrm>
          <a:custGeom>
            <a:avLst/>
            <a:gdLst/>
            <a:ahLst/>
            <a:cxnLst/>
            <a:rect l="l" t="t" r="r" b="b"/>
            <a:pathLst>
              <a:path w="2668562" h="1874520" extrusionOk="0">
                <a:moveTo>
                  <a:pt x="396" y="1082040"/>
                </a:moveTo>
                <a:cubicBezTo>
                  <a:pt x="-2144" y="1066800"/>
                  <a:pt x="6874" y="999362"/>
                  <a:pt x="46116" y="960120"/>
                </a:cubicBezTo>
                <a:cubicBezTo>
                  <a:pt x="59068" y="947168"/>
                  <a:pt x="76596" y="939800"/>
                  <a:pt x="91836" y="929640"/>
                </a:cubicBezTo>
                <a:cubicBezTo>
                  <a:pt x="96916" y="914400"/>
                  <a:pt x="102663" y="899366"/>
                  <a:pt x="107076" y="883920"/>
                </a:cubicBezTo>
                <a:cubicBezTo>
                  <a:pt x="112830" y="863781"/>
                  <a:pt x="114065" y="842212"/>
                  <a:pt x="122316" y="822960"/>
                </a:cubicBezTo>
                <a:cubicBezTo>
                  <a:pt x="179566" y="689377"/>
                  <a:pt x="131340" y="859954"/>
                  <a:pt x="168036" y="731520"/>
                </a:cubicBezTo>
                <a:cubicBezTo>
                  <a:pt x="173790" y="711381"/>
                  <a:pt x="170576" y="690880"/>
                  <a:pt x="183276" y="670560"/>
                </a:cubicBezTo>
                <a:cubicBezTo>
                  <a:pt x="195976" y="650240"/>
                  <a:pt x="218836" y="632460"/>
                  <a:pt x="244236" y="609600"/>
                </a:cubicBezTo>
                <a:cubicBezTo>
                  <a:pt x="269636" y="586740"/>
                  <a:pt x="273104" y="545914"/>
                  <a:pt x="335676" y="533400"/>
                </a:cubicBezTo>
                <a:cubicBezTo>
                  <a:pt x="355996" y="538480"/>
                  <a:pt x="358536" y="563880"/>
                  <a:pt x="381396" y="579120"/>
                </a:cubicBezTo>
                <a:cubicBezTo>
                  <a:pt x="404256" y="594360"/>
                  <a:pt x="444896" y="635000"/>
                  <a:pt x="472836" y="624840"/>
                </a:cubicBezTo>
                <a:cubicBezTo>
                  <a:pt x="500776" y="614680"/>
                  <a:pt x="531256" y="563880"/>
                  <a:pt x="549036" y="518160"/>
                </a:cubicBezTo>
                <a:cubicBezTo>
                  <a:pt x="566816" y="472440"/>
                  <a:pt x="566816" y="388620"/>
                  <a:pt x="579516" y="350520"/>
                </a:cubicBezTo>
                <a:cubicBezTo>
                  <a:pt x="592216" y="312420"/>
                  <a:pt x="602376" y="317500"/>
                  <a:pt x="625236" y="289560"/>
                </a:cubicBezTo>
                <a:cubicBezTo>
                  <a:pt x="648096" y="261620"/>
                  <a:pt x="688736" y="193040"/>
                  <a:pt x="716676" y="182880"/>
                </a:cubicBezTo>
                <a:cubicBezTo>
                  <a:pt x="744616" y="172720"/>
                  <a:pt x="764936" y="210820"/>
                  <a:pt x="792876" y="228600"/>
                </a:cubicBezTo>
                <a:cubicBezTo>
                  <a:pt x="820816" y="246380"/>
                  <a:pt x="884316" y="289560"/>
                  <a:pt x="884316" y="289560"/>
                </a:cubicBezTo>
                <a:cubicBezTo>
                  <a:pt x="975139" y="259286"/>
                  <a:pt x="893783" y="301107"/>
                  <a:pt x="945276" y="198120"/>
                </a:cubicBezTo>
                <a:cubicBezTo>
                  <a:pt x="954915" y="178843"/>
                  <a:pt x="975756" y="167640"/>
                  <a:pt x="990996" y="152400"/>
                </a:cubicBezTo>
                <a:cubicBezTo>
                  <a:pt x="1000310" y="124459"/>
                  <a:pt x="1019023" y="41586"/>
                  <a:pt x="1051956" y="15240"/>
                </a:cubicBezTo>
                <a:cubicBezTo>
                  <a:pt x="1064500" y="5205"/>
                  <a:pt x="1082436" y="5080"/>
                  <a:pt x="1097676" y="0"/>
                </a:cubicBezTo>
                <a:cubicBezTo>
                  <a:pt x="1173876" y="25400"/>
                  <a:pt x="1138316" y="0"/>
                  <a:pt x="1173876" y="106680"/>
                </a:cubicBezTo>
                <a:lnTo>
                  <a:pt x="1173876" y="106680"/>
                </a:lnTo>
                <a:lnTo>
                  <a:pt x="1219596" y="137160"/>
                </a:lnTo>
                <a:cubicBezTo>
                  <a:pt x="1287763" y="239411"/>
                  <a:pt x="1207461" y="139230"/>
                  <a:pt x="1295796" y="198120"/>
                </a:cubicBezTo>
                <a:cubicBezTo>
                  <a:pt x="1313729" y="210075"/>
                  <a:pt x="1323583" y="231885"/>
                  <a:pt x="1341516" y="243840"/>
                </a:cubicBezTo>
                <a:cubicBezTo>
                  <a:pt x="1354882" y="252751"/>
                  <a:pt x="1372868" y="251896"/>
                  <a:pt x="1387236" y="259080"/>
                </a:cubicBezTo>
                <a:cubicBezTo>
                  <a:pt x="1403619" y="267271"/>
                  <a:pt x="1416121" y="282345"/>
                  <a:pt x="1432956" y="289560"/>
                </a:cubicBezTo>
                <a:cubicBezTo>
                  <a:pt x="1452208" y="297811"/>
                  <a:pt x="1473777" y="299046"/>
                  <a:pt x="1493916" y="304800"/>
                </a:cubicBezTo>
                <a:cubicBezTo>
                  <a:pt x="1509362" y="309213"/>
                  <a:pt x="1524396" y="314960"/>
                  <a:pt x="1539636" y="320040"/>
                </a:cubicBezTo>
                <a:cubicBezTo>
                  <a:pt x="1616158" y="434823"/>
                  <a:pt x="1512982" y="302271"/>
                  <a:pt x="1631076" y="381000"/>
                </a:cubicBezTo>
                <a:cubicBezTo>
                  <a:pt x="1646316" y="391160"/>
                  <a:pt x="1647253" y="415278"/>
                  <a:pt x="1661556" y="426720"/>
                </a:cubicBezTo>
                <a:cubicBezTo>
                  <a:pt x="1674100" y="436755"/>
                  <a:pt x="1692908" y="434776"/>
                  <a:pt x="1707276" y="441960"/>
                </a:cubicBezTo>
                <a:cubicBezTo>
                  <a:pt x="1723659" y="450151"/>
                  <a:pt x="1737093" y="463353"/>
                  <a:pt x="1752996" y="472440"/>
                </a:cubicBezTo>
                <a:cubicBezTo>
                  <a:pt x="1772721" y="483712"/>
                  <a:pt x="1795469" y="489715"/>
                  <a:pt x="1813956" y="502920"/>
                </a:cubicBezTo>
                <a:cubicBezTo>
                  <a:pt x="1831494" y="515447"/>
                  <a:pt x="1841743" y="536685"/>
                  <a:pt x="1859676" y="548640"/>
                </a:cubicBezTo>
                <a:cubicBezTo>
                  <a:pt x="1873042" y="557551"/>
                  <a:pt x="1891353" y="556078"/>
                  <a:pt x="1905396" y="563880"/>
                </a:cubicBezTo>
                <a:cubicBezTo>
                  <a:pt x="1937418" y="581670"/>
                  <a:pt x="1996836" y="624840"/>
                  <a:pt x="1996836" y="624840"/>
                </a:cubicBezTo>
                <a:cubicBezTo>
                  <a:pt x="2078116" y="746760"/>
                  <a:pt x="1971436" y="599440"/>
                  <a:pt x="2073036" y="701040"/>
                </a:cubicBezTo>
                <a:cubicBezTo>
                  <a:pt x="2097789" y="725793"/>
                  <a:pt x="2118059" y="779830"/>
                  <a:pt x="2133996" y="807720"/>
                </a:cubicBezTo>
                <a:cubicBezTo>
                  <a:pt x="2143083" y="823623"/>
                  <a:pt x="2151524" y="840488"/>
                  <a:pt x="2164476" y="853440"/>
                </a:cubicBezTo>
                <a:cubicBezTo>
                  <a:pt x="2177428" y="866392"/>
                  <a:pt x="2196289" y="872000"/>
                  <a:pt x="2210196" y="883920"/>
                </a:cubicBezTo>
                <a:cubicBezTo>
                  <a:pt x="2260946" y="927420"/>
                  <a:pt x="2279076" y="945680"/>
                  <a:pt x="2301636" y="1005840"/>
                </a:cubicBezTo>
                <a:cubicBezTo>
                  <a:pt x="2308990" y="1025452"/>
                  <a:pt x="2312768" y="1046261"/>
                  <a:pt x="2316876" y="1066800"/>
                </a:cubicBezTo>
                <a:cubicBezTo>
                  <a:pt x="2333354" y="1149188"/>
                  <a:pt x="2326117" y="1148403"/>
                  <a:pt x="2347356" y="1219200"/>
                </a:cubicBezTo>
                <a:cubicBezTo>
                  <a:pt x="2356588" y="1249974"/>
                  <a:pt x="2367676" y="1280160"/>
                  <a:pt x="2377836" y="1310640"/>
                </a:cubicBezTo>
                <a:cubicBezTo>
                  <a:pt x="2382916" y="1325880"/>
                  <a:pt x="2385892" y="1341992"/>
                  <a:pt x="2393076" y="1356360"/>
                </a:cubicBezTo>
                <a:cubicBezTo>
                  <a:pt x="2403236" y="1376680"/>
                  <a:pt x="2415119" y="1396226"/>
                  <a:pt x="2423556" y="1417320"/>
                </a:cubicBezTo>
                <a:cubicBezTo>
                  <a:pt x="2435488" y="1447151"/>
                  <a:pt x="2436214" y="1482027"/>
                  <a:pt x="2454036" y="1508760"/>
                </a:cubicBezTo>
                <a:cubicBezTo>
                  <a:pt x="2464196" y="1524000"/>
                  <a:pt x="2476325" y="1538097"/>
                  <a:pt x="2484516" y="1554480"/>
                </a:cubicBezTo>
                <a:cubicBezTo>
                  <a:pt x="2491700" y="1568848"/>
                  <a:pt x="2492572" y="1585832"/>
                  <a:pt x="2499756" y="1600200"/>
                </a:cubicBezTo>
                <a:cubicBezTo>
                  <a:pt x="2507947" y="1616583"/>
                  <a:pt x="2521149" y="1630017"/>
                  <a:pt x="2530236" y="1645920"/>
                </a:cubicBezTo>
                <a:cubicBezTo>
                  <a:pt x="2583727" y="1739530"/>
                  <a:pt x="2531965" y="1678129"/>
                  <a:pt x="2606436" y="1752600"/>
                </a:cubicBezTo>
                <a:cubicBezTo>
                  <a:pt x="2611516" y="1767840"/>
                  <a:pt x="2611641" y="1785776"/>
                  <a:pt x="2621676" y="1798320"/>
                </a:cubicBezTo>
                <a:cubicBezTo>
                  <a:pt x="2669705" y="1858356"/>
                  <a:pt x="2690487" y="1794164"/>
                  <a:pt x="2636916" y="1874520"/>
                </a:cubicBezTo>
                <a:cubicBezTo>
                  <a:pt x="2621676" y="1859280"/>
                  <a:pt x="2601889" y="1847513"/>
                  <a:pt x="2591196" y="1828800"/>
                </a:cubicBezTo>
                <a:cubicBezTo>
                  <a:pt x="2590669" y="1827877"/>
                  <a:pt x="2568307" y="1729711"/>
                  <a:pt x="2560716" y="1722120"/>
                </a:cubicBezTo>
                <a:cubicBezTo>
                  <a:pt x="2549357" y="1710761"/>
                  <a:pt x="2530236" y="1711960"/>
                  <a:pt x="2514996" y="1706880"/>
                </a:cubicBezTo>
                <a:cubicBezTo>
                  <a:pt x="2509916" y="1691640"/>
                  <a:pt x="2511115" y="1672519"/>
                  <a:pt x="2499756" y="1661160"/>
                </a:cubicBezTo>
                <a:cubicBezTo>
                  <a:pt x="2488397" y="1649801"/>
                  <a:pt x="2468404" y="1653104"/>
                  <a:pt x="2454036" y="1645920"/>
                </a:cubicBezTo>
                <a:cubicBezTo>
                  <a:pt x="2437653" y="1637729"/>
                  <a:pt x="2422387" y="1627166"/>
                  <a:pt x="2408316" y="1615440"/>
                </a:cubicBezTo>
                <a:cubicBezTo>
                  <a:pt x="2364312" y="1578770"/>
                  <a:pt x="2362086" y="1568955"/>
                  <a:pt x="2332116" y="1524000"/>
                </a:cubicBezTo>
                <a:cubicBezTo>
                  <a:pt x="2327036" y="1503680"/>
                  <a:pt x="2326243" y="1481774"/>
                  <a:pt x="2316876" y="1463040"/>
                </a:cubicBezTo>
                <a:cubicBezTo>
                  <a:pt x="2235596" y="1300480"/>
                  <a:pt x="2286396" y="1432560"/>
                  <a:pt x="2164476" y="1310640"/>
                </a:cubicBezTo>
                <a:cubicBezTo>
                  <a:pt x="2107397" y="1253561"/>
                  <a:pt x="2139203" y="1271736"/>
                  <a:pt x="2073036" y="1249680"/>
                </a:cubicBezTo>
                <a:cubicBezTo>
                  <a:pt x="2017650" y="1194294"/>
                  <a:pt x="2034783" y="1207116"/>
                  <a:pt x="1966356" y="1158240"/>
                </a:cubicBezTo>
                <a:cubicBezTo>
                  <a:pt x="1951451" y="1147594"/>
                  <a:pt x="1934326" y="1139929"/>
                  <a:pt x="1920636" y="1127760"/>
                </a:cubicBezTo>
                <a:cubicBezTo>
                  <a:pt x="1841897" y="1057770"/>
                  <a:pt x="1845613" y="1038961"/>
                  <a:pt x="1768236" y="990600"/>
                </a:cubicBezTo>
                <a:cubicBezTo>
                  <a:pt x="1748971" y="978559"/>
                  <a:pt x="1727596" y="970280"/>
                  <a:pt x="1707276" y="960120"/>
                </a:cubicBezTo>
                <a:cubicBezTo>
                  <a:pt x="1651396" y="876300"/>
                  <a:pt x="1707276" y="947420"/>
                  <a:pt x="1631076" y="883920"/>
                </a:cubicBezTo>
                <a:cubicBezTo>
                  <a:pt x="1614519" y="870122"/>
                  <a:pt x="1604196" y="848667"/>
                  <a:pt x="1585356" y="838200"/>
                </a:cubicBezTo>
                <a:cubicBezTo>
                  <a:pt x="1557270" y="822597"/>
                  <a:pt x="1493916" y="807720"/>
                  <a:pt x="1493916" y="807720"/>
                </a:cubicBezTo>
                <a:cubicBezTo>
                  <a:pt x="1346511" y="697167"/>
                  <a:pt x="1503597" y="804940"/>
                  <a:pt x="1387236" y="746760"/>
                </a:cubicBezTo>
                <a:cubicBezTo>
                  <a:pt x="1370853" y="738569"/>
                  <a:pt x="1358666" y="722711"/>
                  <a:pt x="1341516" y="716280"/>
                </a:cubicBezTo>
                <a:cubicBezTo>
                  <a:pt x="1317262" y="707185"/>
                  <a:pt x="1290446" y="707322"/>
                  <a:pt x="1265316" y="701040"/>
                </a:cubicBezTo>
                <a:cubicBezTo>
                  <a:pt x="1249731" y="697144"/>
                  <a:pt x="1234836" y="690880"/>
                  <a:pt x="1219596" y="685800"/>
                </a:cubicBezTo>
                <a:cubicBezTo>
                  <a:pt x="1209436" y="670560"/>
                  <a:pt x="1197307" y="656463"/>
                  <a:pt x="1189116" y="640080"/>
                </a:cubicBezTo>
                <a:cubicBezTo>
                  <a:pt x="1181932" y="625712"/>
                  <a:pt x="1191656" y="607060"/>
                  <a:pt x="1173876" y="594360"/>
                </a:cubicBezTo>
                <a:cubicBezTo>
                  <a:pt x="1156096" y="581660"/>
                  <a:pt x="1097676" y="568960"/>
                  <a:pt x="1082436" y="563880"/>
                </a:cubicBezTo>
                <a:cubicBezTo>
                  <a:pt x="1016396" y="568960"/>
                  <a:pt x="979468" y="621714"/>
                  <a:pt x="944103" y="636563"/>
                </a:cubicBezTo>
                <a:cubicBezTo>
                  <a:pt x="908739" y="651412"/>
                  <a:pt x="923393" y="652389"/>
                  <a:pt x="870249" y="652975"/>
                </a:cubicBezTo>
                <a:cubicBezTo>
                  <a:pt x="817105" y="653561"/>
                  <a:pt x="711596" y="635000"/>
                  <a:pt x="625236" y="640080"/>
                </a:cubicBezTo>
                <a:cubicBezTo>
                  <a:pt x="601015" y="676411"/>
                  <a:pt x="561530" y="748591"/>
                  <a:pt x="518556" y="777240"/>
                </a:cubicBezTo>
                <a:cubicBezTo>
                  <a:pt x="505190" y="786151"/>
                  <a:pt x="488076" y="787400"/>
                  <a:pt x="472836" y="792480"/>
                </a:cubicBezTo>
                <a:cubicBezTo>
                  <a:pt x="437276" y="787400"/>
                  <a:pt x="401157" y="785317"/>
                  <a:pt x="366156" y="777240"/>
                </a:cubicBezTo>
                <a:cubicBezTo>
                  <a:pt x="334850" y="770016"/>
                  <a:pt x="295427" y="734255"/>
                  <a:pt x="274716" y="746760"/>
                </a:cubicBezTo>
                <a:cubicBezTo>
                  <a:pt x="254005" y="759265"/>
                  <a:pt x="278673" y="754185"/>
                  <a:pt x="241892" y="852268"/>
                </a:cubicBezTo>
                <a:cubicBezTo>
                  <a:pt x="224959" y="897424"/>
                  <a:pt x="174809" y="889564"/>
                  <a:pt x="137556" y="914400"/>
                </a:cubicBezTo>
                <a:cubicBezTo>
                  <a:pt x="108108" y="1002743"/>
                  <a:pt x="124530" y="998915"/>
                  <a:pt x="61356" y="1051560"/>
                </a:cubicBezTo>
                <a:cubicBezTo>
                  <a:pt x="47285" y="1063286"/>
                  <a:pt x="2936" y="1097280"/>
                  <a:pt x="396" y="1082040"/>
                </a:cubicBezTo>
                <a:close/>
              </a:path>
            </a:pathLst>
          </a:custGeom>
          <a:solidFill>
            <a:srgbClr val="FFBD47">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sp>
        <p:nvSpPr>
          <p:cNvPr id="189" name="Google Shape;189;p4"/>
          <p:cNvSpPr/>
          <p:nvPr/>
        </p:nvSpPr>
        <p:spPr>
          <a:xfrm>
            <a:off x="6710289" y="1633811"/>
            <a:ext cx="3737314"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FFC000"/>
                </a:solidFill>
                <a:latin typeface="Calibri"/>
                <a:ea typeface="Calibri"/>
                <a:cs typeface="Calibri"/>
                <a:sym typeface="Calibri"/>
              </a:rPr>
              <a:t>A </a:t>
            </a:r>
            <a:r>
              <a:rPr lang="en-US" sz="2000" b="1">
                <a:solidFill>
                  <a:srgbClr val="FFC000"/>
                </a:solidFill>
                <a:latin typeface="Calibri"/>
                <a:ea typeface="Calibri"/>
                <a:cs typeface="Calibri"/>
                <a:sym typeface="Calibri"/>
              </a:rPr>
              <a:t>higher proportion </a:t>
            </a:r>
            <a:r>
              <a:rPr lang="en-US" sz="2000">
                <a:solidFill>
                  <a:srgbClr val="FFC000"/>
                </a:solidFill>
                <a:latin typeface="Calibri"/>
                <a:ea typeface="Calibri"/>
                <a:cs typeface="Calibri"/>
                <a:sym typeface="Calibri"/>
              </a:rPr>
              <a:t>of educators are </a:t>
            </a:r>
            <a:r>
              <a:rPr lang="en-US" sz="2000" b="1">
                <a:solidFill>
                  <a:srgbClr val="FFC000"/>
                </a:solidFill>
                <a:latin typeface="Calibri"/>
                <a:ea typeface="Calibri"/>
                <a:cs typeface="Calibri"/>
                <a:sym typeface="Calibri"/>
              </a:rPr>
              <a:t>over 50 years old </a:t>
            </a:r>
            <a:r>
              <a:rPr lang="en-US" sz="2000">
                <a:solidFill>
                  <a:srgbClr val="FFC000"/>
                </a:solidFill>
                <a:latin typeface="Calibri"/>
                <a:ea typeface="Calibri"/>
                <a:cs typeface="Calibri"/>
                <a:sym typeface="Calibri"/>
              </a:rPr>
              <a:t>in Limpopo than in the rest of the country</a:t>
            </a:r>
            <a:endParaRPr/>
          </a:p>
        </p:txBody>
      </p:sp>
      <p:graphicFrame>
        <p:nvGraphicFramePr>
          <p:cNvPr id="190" name="Google Shape;190;p4"/>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191" name="Google Shape;191;p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192" name="Google Shape;192;p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graphicFrame>
        <p:nvGraphicFramePr>
          <p:cNvPr id="198" name="Google Shape;198;p5"/>
          <p:cNvGraphicFramePr/>
          <p:nvPr>
            <p:extLst>
              <p:ext uri="{D42A27DB-BD31-4B8C-83A1-F6EECF244321}">
                <p14:modId xmlns:p14="http://schemas.microsoft.com/office/powerpoint/2010/main" val="2777005263"/>
              </p:ext>
            </p:extLst>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3"/>
          </a:graphicData>
        </a:graphic>
      </p:graphicFrame>
      <p:sp>
        <p:nvSpPr>
          <p:cNvPr id="199" name="Google Shape;199;p5"/>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00" name="Google Shape;200;p5"/>
          <p:cNvSpPr/>
          <p:nvPr/>
        </p:nvSpPr>
        <p:spPr>
          <a:xfrm>
            <a:off x="6335152" y="5724655"/>
            <a:ext cx="1828799" cy="33566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01" name="Google Shape;201;p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02" name="Google Shape;202;p5"/>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a:t>
            </a:r>
            <a:endParaRPr/>
          </a:p>
        </p:txBody>
      </p:sp>
      <p:sp>
        <p:nvSpPr>
          <p:cNvPr id="203" name="Google Shape;203;p5"/>
          <p:cNvSpPr/>
          <p:nvPr/>
        </p:nvSpPr>
        <p:spPr>
          <a:xfrm>
            <a:off x="7380178" y="5500311"/>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cxnSp>
        <p:nvCxnSpPr>
          <p:cNvPr id="204" name="Google Shape;204;p5"/>
          <p:cNvCxnSpPr/>
          <p:nvPr/>
        </p:nvCxnSpPr>
        <p:spPr>
          <a:xfrm>
            <a:off x="7094486" y="5688997"/>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05" name="Google Shape;205;p5"/>
          <p:cNvCxnSpPr/>
          <p:nvPr/>
        </p:nvCxnSpPr>
        <p:spPr>
          <a:xfrm>
            <a:off x="7094486" y="5965425"/>
            <a:ext cx="365760" cy="0"/>
          </a:xfrm>
          <a:prstGeom prst="straightConnector1">
            <a:avLst/>
          </a:prstGeom>
          <a:noFill/>
          <a:ln w="34925" cap="flat" cmpd="sng">
            <a:solidFill>
              <a:srgbClr val="7F7F7F"/>
            </a:solidFill>
            <a:prstDash val="dash"/>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graphicFrame>
        <p:nvGraphicFramePr>
          <p:cNvPr id="211" name="Google Shape;211;p6"/>
          <p:cNvGraphicFramePr/>
          <p:nvPr>
            <p:extLst>
              <p:ext uri="{D42A27DB-BD31-4B8C-83A1-F6EECF244321}">
                <p14:modId xmlns:p14="http://schemas.microsoft.com/office/powerpoint/2010/main" val="2437006721"/>
              </p:ext>
            </p:extLst>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3"/>
          </a:graphicData>
        </a:graphic>
      </p:graphicFrame>
      <p:sp>
        <p:nvSpPr>
          <p:cNvPr id="212" name="Google Shape;212;p6"/>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13" name="Google Shape;213;p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14" name="Google Shape;214;p6"/>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a:t>
            </a:r>
            <a:endParaRPr/>
          </a:p>
        </p:txBody>
      </p:sp>
      <p:sp>
        <p:nvSpPr>
          <p:cNvPr id="215" name="Google Shape;215;p6"/>
          <p:cNvSpPr/>
          <p:nvPr/>
        </p:nvSpPr>
        <p:spPr>
          <a:xfrm>
            <a:off x="7380178" y="5500311"/>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cxnSp>
        <p:nvCxnSpPr>
          <p:cNvPr id="216" name="Google Shape;216;p6"/>
          <p:cNvCxnSpPr/>
          <p:nvPr/>
        </p:nvCxnSpPr>
        <p:spPr>
          <a:xfrm>
            <a:off x="7094486" y="5688997"/>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17" name="Google Shape;217;p6"/>
          <p:cNvCxnSpPr/>
          <p:nvPr/>
        </p:nvCxnSpPr>
        <p:spPr>
          <a:xfrm>
            <a:off x="7094486" y="5965425"/>
            <a:ext cx="365760" cy="0"/>
          </a:xfrm>
          <a:prstGeom prst="straightConnector1">
            <a:avLst/>
          </a:prstGeom>
          <a:noFill/>
          <a:ln w="34925" cap="flat" cmpd="sng">
            <a:solidFill>
              <a:srgbClr val="7F7F7F"/>
            </a:solidFill>
            <a:prstDash val="dash"/>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(LP)</a:t>
            </a:r>
            <a:endParaRPr/>
          </a:p>
        </p:txBody>
      </p:sp>
      <p:cxnSp>
        <p:nvCxnSpPr>
          <p:cNvPr id="223" name="Google Shape;223;p7"/>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24" name="Google Shape;224;p7"/>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Proportion of Educators</a:t>
            </a:r>
            <a:endParaRPr/>
          </a:p>
        </p:txBody>
      </p:sp>
      <p:sp>
        <p:nvSpPr>
          <p:cNvPr id="225" name="Google Shape;225;p7"/>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26" name="Google Shape;226;p7"/>
          <p:cNvSpPr/>
          <p:nvPr/>
        </p:nvSpPr>
        <p:spPr>
          <a:xfrm>
            <a:off x="2991177" y="2731221"/>
            <a:ext cx="2258568" cy="240348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27" name="Google Shape;227;p7"/>
          <p:cNvCxnSpPr/>
          <p:nvPr/>
        </p:nvCxnSpPr>
        <p:spPr>
          <a:xfrm>
            <a:off x="4295709" y="2829427"/>
            <a:ext cx="343819" cy="0"/>
          </a:xfrm>
          <a:prstGeom prst="straightConnector1">
            <a:avLst/>
          </a:prstGeom>
          <a:noFill/>
          <a:ln w="9525" cap="flat" cmpd="sng">
            <a:solidFill>
              <a:schemeClr val="dk1"/>
            </a:solidFill>
            <a:prstDash val="solid"/>
            <a:miter lim="800000"/>
            <a:headEnd type="none" w="sm" len="sm"/>
            <a:tailEnd type="stealth" w="sm" len="sm"/>
          </a:ln>
        </p:spPr>
      </p:cxnSp>
      <p:graphicFrame>
        <p:nvGraphicFramePr>
          <p:cNvPr id="228" name="Google Shape;228;p7"/>
          <p:cNvGraphicFramePr/>
          <p:nvPr/>
        </p:nvGraphicFramePr>
        <p:xfrm>
          <a:off x="548640" y="2662216"/>
          <a:ext cx="4927686" cy="3449024"/>
        </p:xfrm>
        <a:graphic>
          <a:graphicData uri="http://schemas.openxmlformats.org/drawingml/2006/chart">
            <c:chart xmlns:c="http://schemas.openxmlformats.org/drawingml/2006/chart" xmlns:r="http://schemas.openxmlformats.org/officeDocument/2006/relationships" r:id="rId3"/>
          </a:graphicData>
        </a:graphic>
      </p:graphicFrame>
      <p:sp>
        <p:nvSpPr>
          <p:cNvPr id="229" name="Google Shape;229;p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30" name="Google Shape;230;p7"/>
          <p:cNvSpPr/>
          <p:nvPr/>
        </p:nvSpPr>
        <p:spPr>
          <a:xfrm>
            <a:off x="6521001" y="2341494"/>
            <a:ext cx="4557160" cy="37403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All educators that leave PERSAL for the province or change to something that is not an educator are classified as having either:</a:t>
            </a:r>
            <a:endParaRPr/>
          </a:p>
          <a:p>
            <a:pPr marL="0" marR="0" lvl="0" indent="0" algn="ctr" rtl="0">
              <a:spcBef>
                <a:spcPts val="0"/>
              </a:spcBef>
              <a:spcAft>
                <a:spcPts val="0"/>
              </a:spcAft>
              <a:buNone/>
            </a:pPr>
            <a:r>
              <a:rPr lang="en-US" sz="3400" b="1">
                <a:solidFill>
                  <a:schemeClr val="dk1"/>
                </a:solidFill>
                <a:latin typeface="Calibri"/>
                <a:ea typeface="Calibri"/>
                <a:cs typeface="Calibri"/>
                <a:sym typeface="Calibri"/>
              </a:rPr>
              <a:t>Resigned: Ages 21-55</a:t>
            </a:r>
            <a:endParaRPr/>
          </a:p>
          <a:p>
            <a:pPr marL="0" marR="0" lvl="0" indent="0" algn="ctr" rtl="0">
              <a:spcBef>
                <a:spcPts val="0"/>
              </a:spcBef>
              <a:spcAft>
                <a:spcPts val="0"/>
              </a:spcAft>
              <a:buNone/>
            </a:pPr>
            <a:r>
              <a:rPr lang="en-US" sz="3400" b="1">
                <a:solidFill>
                  <a:schemeClr val="dk1"/>
                </a:solidFill>
                <a:latin typeface="Calibri"/>
                <a:ea typeface="Calibri"/>
                <a:cs typeface="Calibri"/>
                <a:sym typeface="Calibri"/>
              </a:rPr>
              <a:t>Retired: Ages 56+</a:t>
            </a:r>
            <a:endParaRPr/>
          </a:p>
        </p:txBody>
      </p:sp>
      <p:sp>
        <p:nvSpPr>
          <p:cNvPr id="231" name="Google Shape;231;p7"/>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in Limpopo, whilst resignations refer to all educators aged 55 and below that leave PERSAL (as educators in Limpopo) for any reason. </a:t>
            </a:r>
            <a:endParaRPr/>
          </a:p>
        </p:txBody>
      </p:sp>
      <p:sp>
        <p:nvSpPr>
          <p:cNvPr id="232" name="Google Shape;232;p7"/>
          <p:cNvSpPr/>
          <p:nvPr/>
        </p:nvSpPr>
        <p:spPr>
          <a:xfrm rot="-5400000">
            <a:off x="-805341" y="3931468"/>
            <a:ext cx="3108960" cy="1828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rgbClr val="3F3F3F"/>
                </a:solidFill>
                <a:latin typeface="Calibri"/>
                <a:ea typeface="Calibri"/>
                <a:cs typeface="Calibri"/>
                <a:sym typeface="Calibri"/>
              </a:rPr>
              <a:t>% of educators resigning or retiring</a:t>
            </a:r>
            <a:endParaRPr/>
          </a:p>
        </p:txBody>
      </p:sp>
      <p:sp>
        <p:nvSpPr>
          <p:cNvPr id="233" name="Google Shape;233;p7"/>
          <p:cNvSpPr/>
          <p:nvPr/>
        </p:nvSpPr>
        <p:spPr>
          <a:xfrm>
            <a:off x="6426114" y="2331983"/>
            <a:ext cx="4927686" cy="3742693"/>
          </a:xfrm>
          <a:prstGeom prst="rect">
            <a:avLst/>
          </a:prstGeom>
          <a:solidFill>
            <a:schemeClr val="lt1"/>
          </a:solid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majority of educators that exit PERSAL in Limpopo are retirees (ages 56 to 65)</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resignation rate in Limpopo is low. Very few educators opt to leave teaching before retirement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young teachers (ages 21-30) resigning is projected to increase as the number of newly hired young teachers increases.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55562ac931_0_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(2)</a:t>
            </a:r>
            <a:endParaRPr/>
          </a:p>
        </p:txBody>
      </p:sp>
      <p:sp>
        <p:nvSpPr>
          <p:cNvPr id="173" name="Google Shape;173;g255562ac931_0_38"/>
          <p:cNvSpPr txBox="1"/>
          <p:nvPr/>
        </p:nvSpPr>
        <p:spPr>
          <a:xfrm>
            <a:off x="908100" y="1840725"/>
            <a:ext cx="10751400" cy="4185731"/>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Planning will be required to ensure that provinces are ready for the sustained increase in appointments. </a:t>
            </a:r>
          </a:p>
          <a:p>
            <a:pPr marL="457200" lvl="0" indent="0" algn="l" rtl="0">
              <a:spcBef>
                <a:spcPts val="0"/>
              </a:spcBef>
              <a:spcAft>
                <a:spcPts val="0"/>
              </a:spcAft>
              <a:buNone/>
            </a:pPr>
            <a:endParaRPr lang="en-US"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As retirements increase, the number of </a:t>
            </a:r>
            <a:r>
              <a:rPr lang="en-US" sz="2600" b="1" dirty="0">
                <a:solidFill>
                  <a:schemeClr val="accent6"/>
                </a:solidFill>
                <a:latin typeface="Calibri"/>
                <a:ea typeface="Calibri"/>
                <a:cs typeface="Calibri"/>
                <a:sym typeface="Calibri"/>
              </a:rPr>
              <a:t>new appointments will need to increase</a:t>
            </a:r>
            <a:r>
              <a:rPr lang="en-US" sz="2600" dirty="0">
                <a:latin typeface="Calibri"/>
                <a:ea typeface="Calibri"/>
                <a:cs typeface="Calibri"/>
                <a:sym typeface="Calibri"/>
              </a:rPr>
              <a:t> to ensure that total educator numbers (at a minimum) stay at current levels or are sufficient to </a:t>
            </a:r>
            <a:r>
              <a:rPr lang="en-US" sz="2600" b="1" dirty="0">
                <a:solidFill>
                  <a:schemeClr val="accent6"/>
                </a:solidFill>
                <a:latin typeface="Calibri"/>
                <a:ea typeface="Calibri"/>
                <a:cs typeface="Calibri"/>
                <a:sym typeface="Calibri"/>
              </a:rPr>
              <a:t>meet learner enrolment growth.</a:t>
            </a:r>
            <a:endParaRPr sz="2600" dirty="0">
              <a:latin typeface="Calibri"/>
              <a:ea typeface="Calibri"/>
              <a:cs typeface="Calibri"/>
              <a:sym typeface="Calibri"/>
            </a:endParaRPr>
          </a:p>
          <a:p>
            <a:pPr marL="457200" lvl="0" indent="0" algn="l" rtl="0">
              <a:spcBef>
                <a:spcPts val="0"/>
              </a:spcBef>
              <a:spcAft>
                <a:spcPts val="0"/>
              </a:spcAft>
              <a:buNone/>
            </a:pP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If these positions are not filled, this could result in a further </a:t>
            </a:r>
            <a:r>
              <a:rPr lang="en-US" sz="2600" b="1" dirty="0">
                <a:solidFill>
                  <a:schemeClr val="accent6"/>
                </a:solidFill>
                <a:latin typeface="Calibri"/>
                <a:ea typeface="Calibri"/>
                <a:cs typeface="Calibri"/>
                <a:sym typeface="Calibri"/>
              </a:rPr>
              <a:t>deterioration in the learner-educator ratio </a:t>
            </a:r>
            <a:r>
              <a:rPr lang="en-US" sz="2600" dirty="0">
                <a:latin typeface="Calibri"/>
                <a:ea typeface="Calibri"/>
                <a:cs typeface="Calibri"/>
                <a:sym typeface="Calibri"/>
              </a:rPr>
              <a:t>and lead to further increases in already </a:t>
            </a:r>
            <a:r>
              <a:rPr lang="en-US" sz="2600" b="1" dirty="0">
                <a:solidFill>
                  <a:schemeClr val="accent6"/>
                </a:solidFill>
                <a:latin typeface="Calibri"/>
                <a:ea typeface="Calibri"/>
                <a:cs typeface="Calibri"/>
                <a:sym typeface="Calibri"/>
              </a:rPr>
              <a:t>large class sizes</a:t>
            </a:r>
            <a:r>
              <a:rPr lang="en-US" sz="2600" dirty="0">
                <a:latin typeface="Calibri"/>
                <a:ea typeface="Calibri"/>
                <a:cs typeface="Calibri"/>
                <a:sym typeface="Calibri"/>
              </a:rPr>
              <a:t>.</a:t>
            </a:r>
            <a:endParaRPr sz="2600" dirty="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(LP)</a:t>
            </a:r>
            <a:endParaRPr/>
          </a:p>
        </p:txBody>
      </p:sp>
      <p:cxnSp>
        <p:nvCxnSpPr>
          <p:cNvPr id="239" name="Google Shape;239;p8"/>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40" name="Google Shape;240;p8"/>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88361C"/>
                </a:solidFill>
                <a:latin typeface="Cambria"/>
                <a:ea typeface="Cambria"/>
                <a:cs typeface="Cambria"/>
                <a:sym typeface="Cambria"/>
              </a:rPr>
              <a:t>Retirement headcount</a:t>
            </a:r>
            <a:endParaRPr sz="3100">
              <a:solidFill>
                <a:srgbClr val="88361C"/>
              </a:solidFill>
              <a:latin typeface="Cambria"/>
              <a:ea typeface="Cambria"/>
              <a:cs typeface="Cambria"/>
              <a:sym typeface="Cambria"/>
            </a:endParaRPr>
          </a:p>
        </p:txBody>
      </p:sp>
      <p:sp>
        <p:nvSpPr>
          <p:cNvPr id="241" name="Google Shape;241;p8"/>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42" name="Google Shape;242;p8"/>
          <p:cNvSpPr/>
          <p:nvPr/>
        </p:nvSpPr>
        <p:spPr>
          <a:xfrm>
            <a:off x="6426114" y="2331983"/>
            <a:ext cx="4927686"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peaking in ~2028 and then declining again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from about 2,000 in 2022 to about 3,000 in 2028, an increase of about 1,000 retirements annually</a:t>
            </a:r>
            <a:endParaRPr/>
          </a:p>
        </p:txBody>
      </p:sp>
      <p:sp>
        <p:nvSpPr>
          <p:cNvPr id="243" name="Google Shape;243;p8"/>
          <p:cNvSpPr/>
          <p:nvPr/>
        </p:nvSpPr>
        <p:spPr>
          <a:xfrm>
            <a:off x="3038474" y="2731221"/>
            <a:ext cx="2308225" cy="2564679"/>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44" name="Google Shape;244;p8"/>
          <p:cNvCxnSpPr/>
          <p:nvPr/>
        </p:nvCxnSpPr>
        <p:spPr>
          <a:xfrm>
            <a:off x="4378041" y="2804027"/>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245" name="Google Shape;245;p8"/>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graphicFrame>
        <p:nvGraphicFramePr>
          <p:cNvPr id="246" name="Google Shape;246;p8"/>
          <p:cNvGraphicFramePr/>
          <p:nvPr/>
        </p:nvGraphicFramePr>
        <p:xfrm>
          <a:off x="933431" y="2731221"/>
          <a:ext cx="4557159" cy="3250080"/>
        </p:xfrm>
        <a:graphic>
          <a:graphicData uri="http://schemas.openxmlformats.org/drawingml/2006/chart">
            <c:chart xmlns:c="http://schemas.openxmlformats.org/drawingml/2006/chart" xmlns:r="http://schemas.openxmlformats.org/officeDocument/2006/relationships" r:id="rId3"/>
          </a:graphicData>
        </a:graphic>
      </p:graphicFrame>
      <p:sp>
        <p:nvSpPr>
          <p:cNvPr id="247" name="Google Shape;247;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48" name="Google Shape;248;p8"/>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405 431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in Limpopo, whilst resignations refer to all educators aged 55 and below that leave PERSAL (as educators in Limpopo) for any reason.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estimates to 2035</a:t>
            </a:r>
            <a:endParaRPr/>
          </a:p>
        </p:txBody>
      </p:sp>
      <p:sp>
        <p:nvSpPr>
          <p:cNvPr id="254" name="Google Shape;254;p9"/>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405 431 educators (Rank 60 000 – 69 999) are considered. ECD practitioners, TVET lecturers and ABET teachers were removed. Estimates to 2035 derived from the National and provincial models – assumption of no growth in educator numbers.  </a:t>
            </a:r>
            <a:endParaRPr/>
          </a:p>
        </p:txBody>
      </p:sp>
      <p:sp>
        <p:nvSpPr>
          <p:cNvPr id="255" name="Google Shape;255;p9"/>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256" name="Google Shape;256;p9"/>
          <p:cNvGraphicFramePr/>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257" name="Google Shape;257;p9"/>
          <p:cNvSpPr/>
          <p:nvPr/>
        </p:nvSpPr>
        <p:spPr>
          <a:xfrm>
            <a:off x="9837420" y="2907000"/>
            <a:ext cx="1916429" cy="784554"/>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FFC000"/>
                </a:solidFill>
                <a:latin typeface="Calibri"/>
                <a:ea typeface="Calibri"/>
                <a:cs typeface="Calibri"/>
                <a:sym typeface="Calibri"/>
              </a:rPr>
              <a:t>About 36,000</a:t>
            </a:r>
            <a:r>
              <a:rPr lang="en-US" sz="1500" b="1">
                <a:solidFill>
                  <a:srgbClr val="FFC000"/>
                </a:solidFill>
                <a:latin typeface="Calibri"/>
                <a:ea typeface="Calibri"/>
                <a:cs typeface="Calibri"/>
                <a:sym typeface="Calibri"/>
              </a:rPr>
              <a:t> </a:t>
            </a:r>
            <a:endParaRPr/>
          </a:p>
          <a:p>
            <a:pPr marL="0" marR="0" lvl="0" indent="0" algn="ctr" rtl="0">
              <a:spcBef>
                <a:spcPts val="0"/>
              </a:spcBef>
              <a:spcAft>
                <a:spcPts val="0"/>
              </a:spcAft>
              <a:buNone/>
            </a:pPr>
            <a:r>
              <a:rPr lang="en-US" sz="1700" b="1">
                <a:solidFill>
                  <a:srgbClr val="FFC000"/>
                </a:solidFill>
                <a:latin typeface="Calibri"/>
                <a:ea typeface="Calibri"/>
                <a:cs typeface="Calibri"/>
                <a:sym typeface="Calibri"/>
              </a:rPr>
              <a:t>educators estimated to retire by 2035 </a:t>
            </a:r>
            <a:endParaRPr/>
          </a:p>
          <a:p>
            <a:pPr marL="0" marR="0" lvl="0" indent="0" algn="ctr" rtl="0">
              <a:spcBef>
                <a:spcPts val="0"/>
              </a:spcBef>
              <a:spcAft>
                <a:spcPts val="0"/>
              </a:spcAft>
              <a:buNone/>
            </a:pPr>
            <a:r>
              <a:rPr lang="en-US" sz="1700" b="1" i="1">
                <a:solidFill>
                  <a:srgbClr val="FFC000"/>
                </a:solidFill>
                <a:latin typeface="Calibri"/>
                <a:ea typeface="Calibri"/>
                <a:cs typeface="Calibri"/>
                <a:sym typeface="Calibri"/>
              </a:rPr>
              <a:t>(67% of total educators in 2021)</a:t>
            </a:r>
            <a:endParaRPr/>
          </a:p>
        </p:txBody>
      </p:sp>
      <p:cxnSp>
        <p:nvCxnSpPr>
          <p:cNvPr id="258" name="Google Shape;258;p9"/>
          <p:cNvCxnSpPr/>
          <p:nvPr/>
        </p:nvCxnSpPr>
        <p:spPr>
          <a:xfrm rot="10800000">
            <a:off x="1371600" y="3657600"/>
            <a:ext cx="8591550" cy="0"/>
          </a:xfrm>
          <a:prstGeom prst="straightConnector1">
            <a:avLst/>
          </a:prstGeom>
          <a:noFill/>
          <a:ln w="28575" cap="flat" cmpd="sng">
            <a:solidFill>
              <a:srgbClr val="BFBFBF"/>
            </a:solidFill>
            <a:prstDash val="dot"/>
            <a:miter lim="800000"/>
            <a:headEnd type="none" w="sm" len="sm"/>
            <a:tailEnd type="none" w="sm" len="sm"/>
          </a:ln>
        </p:spPr>
      </p:cxnSp>
      <p:sp>
        <p:nvSpPr>
          <p:cNvPr id="259" name="Google Shape;259;p9"/>
          <p:cNvSpPr/>
          <p:nvPr/>
        </p:nvSpPr>
        <p:spPr>
          <a:xfrm>
            <a:off x="590550" y="3429013"/>
            <a:ext cx="800100" cy="4190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50%</a:t>
            </a:r>
            <a:endParaRPr/>
          </a:p>
        </p:txBody>
      </p:sp>
      <p:sp>
        <p:nvSpPr>
          <p:cNvPr id="260" name="Google Shape;260;p9"/>
          <p:cNvSpPr/>
          <p:nvPr/>
        </p:nvSpPr>
        <p:spPr>
          <a:xfrm>
            <a:off x="4495800" y="2819666"/>
            <a:ext cx="2392367" cy="66977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b="1">
                <a:solidFill>
                  <a:srgbClr val="FFC000"/>
                </a:solidFill>
                <a:latin typeface="Calibri"/>
                <a:ea typeface="Calibri"/>
                <a:cs typeface="Calibri"/>
                <a:sym typeface="Calibri"/>
              </a:rPr>
              <a:t>By 2031, half of the educators from 2021 will have retired</a:t>
            </a:r>
            <a:endParaRPr/>
          </a:p>
        </p:txBody>
      </p:sp>
      <p:cxnSp>
        <p:nvCxnSpPr>
          <p:cNvPr id="261" name="Google Shape;261;p9"/>
          <p:cNvCxnSpPr/>
          <p:nvPr/>
        </p:nvCxnSpPr>
        <p:spPr>
          <a:xfrm>
            <a:off x="7116767" y="3638556"/>
            <a:ext cx="0" cy="1257300"/>
          </a:xfrm>
          <a:prstGeom prst="straightConnector1">
            <a:avLst/>
          </a:prstGeom>
          <a:noFill/>
          <a:ln w="28575" cap="flat" cmpd="sng">
            <a:solidFill>
              <a:srgbClr val="BFBFBF"/>
            </a:solidFill>
            <a:prstDash val="dot"/>
            <a:miter lim="800000"/>
            <a:headEnd type="none" w="sm" len="sm"/>
            <a:tailEnd type="none" w="sm" len="sm"/>
          </a:ln>
        </p:spPr>
      </p:cxnSp>
      <p:cxnSp>
        <p:nvCxnSpPr>
          <p:cNvPr id="262" name="Google Shape;262;p9"/>
          <p:cNvCxnSpPr/>
          <p:nvPr/>
        </p:nvCxnSpPr>
        <p:spPr>
          <a:xfrm>
            <a:off x="6572250" y="3405684"/>
            <a:ext cx="544517" cy="213650"/>
          </a:xfrm>
          <a:prstGeom prst="straightConnector1">
            <a:avLst/>
          </a:prstGeom>
          <a:noFill/>
          <a:ln w="12700" cap="flat" cmpd="sng">
            <a:solidFill>
              <a:srgbClr val="FFC000"/>
            </a:solidFill>
            <a:prstDash val="solid"/>
            <a:miter lim="800000"/>
            <a:headEnd type="none" w="sm" len="sm"/>
            <a:tailEnd type="stealth" w="lg" len="lg"/>
          </a:ln>
        </p:spPr>
      </p:cxnSp>
      <p:sp>
        <p:nvSpPr>
          <p:cNvPr id="263" name="Google Shape;263;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269" name="Google Shape;269;p1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270" name="Google Shape;270;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p11"/>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276" name="Google Shape;2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grpSp>
        <p:nvGrpSpPr>
          <p:cNvPr id="277" name="Google Shape;277;p11"/>
          <p:cNvGrpSpPr/>
          <p:nvPr/>
        </p:nvGrpSpPr>
        <p:grpSpPr>
          <a:xfrm>
            <a:off x="10260147" y="2154595"/>
            <a:ext cx="1574802" cy="601630"/>
            <a:chOff x="10260147" y="2206052"/>
            <a:chExt cx="1574802" cy="601630"/>
          </a:xfrm>
        </p:grpSpPr>
        <p:sp>
          <p:nvSpPr>
            <p:cNvPr id="278" name="Google Shape;278;p11"/>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279" name="Google Shape;279;p11"/>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80" name="Google Shape;280;p11"/>
          <p:cNvGrpSpPr/>
          <p:nvPr/>
        </p:nvGrpSpPr>
        <p:grpSpPr>
          <a:xfrm>
            <a:off x="10260147" y="3086629"/>
            <a:ext cx="1574802" cy="906032"/>
            <a:chOff x="10260147" y="3086629"/>
            <a:chExt cx="1574802" cy="906032"/>
          </a:xfrm>
        </p:grpSpPr>
        <p:sp>
          <p:nvSpPr>
            <p:cNvPr id="281" name="Google Shape;281;p11"/>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282" name="Google Shape;282;p11"/>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83" name="Google Shape;283;p11"/>
          <p:cNvGrpSpPr/>
          <p:nvPr/>
        </p:nvGrpSpPr>
        <p:grpSpPr>
          <a:xfrm>
            <a:off x="10260147" y="4101775"/>
            <a:ext cx="1574802" cy="270120"/>
            <a:chOff x="10260147" y="4101775"/>
            <a:chExt cx="1574802" cy="270120"/>
          </a:xfrm>
        </p:grpSpPr>
        <p:sp>
          <p:nvSpPr>
            <p:cNvPr id="284" name="Google Shape;284;p11"/>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285" name="Google Shape;285;p11"/>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86" name="Google Shape;286;p11"/>
          <p:cNvGrpSpPr/>
          <p:nvPr/>
        </p:nvGrpSpPr>
        <p:grpSpPr>
          <a:xfrm>
            <a:off x="10247081" y="4533927"/>
            <a:ext cx="1559557" cy="306955"/>
            <a:chOff x="10247081" y="4533927"/>
            <a:chExt cx="1559557" cy="306955"/>
          </a:xfrm>
        </p:grpSpPr>
        <p:sp>
          <p:nvSpPr>
            <p:cNvPr id="287" name="Google Shape;287;p11"/>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288" name="Google Shape;288;p11"/>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289" name="Google Shape;289;p11"/>
          <p:cNvGraphicFramePr/>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290" name="Google Shape;290;p1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291" name="Google Shape;291;p11"/>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283"/>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280"/>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sp>
        <p:nvSpPr>
          <p:cNvPr id="297" name="Google Shape;297;p12"/>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298" name="Google Shape;298;p12"/>
          <p:cNvGraphicFramePr/>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299" name="Google Shape;299;p12"/>
          <p:cNvSpPr/>
          <p:nvPr/>
        </p:nvSpPr>
        <p:spPr>
          <a:xfrm>
            <a:off x="9945858" y="3005192"/>
            <a:ext cx="2053884" cy="159024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Enrolment in Limpopo ordinary schools </a:t>
            </a:r>
            <a:endParaRPr/>
          </a:p>
          <a:p>
            <a:pPr marL="0" marR="0" lvl="0" indent="0" algn="ctr" rtl="0">
              <a:spcBef>
                <a:spcPts val="0"/>
              </a:spcBef>
              <a:spcAft>
                <a:spcPts val="0"/>
              </a:spcAft>
              <a:buNone/>
            </a:pPr>
            <a:r>
              <a:rPr lang="en-US" sz="2800" b="1">
                <a:solidFill>
                  <a:srgbClr val="FFC000"/>
                </a:solidFill>
                <a:latin typeface="Calibri"/>
                <a:ea typeface="Calibri"/>
                <a:cs typeface="Calibri"/>
                <a:sym typeface="Calibri"/>
              </a:rPr>
              <a:t>grew by 5% </a:t>
            </a:r>
            <a:r>
              <a:rPr lang="en-US" sz="1800" b="1">
                <a:solidFill>
                  <a:srgbClr val="FFC000"/>
                </a:solidFill>
                <a:latin typeface="Calibri"/>
                <a:ea typeface="Calibri"/>
                <a:cs typeface="Calibri"/>
                <a:sym typeface="Calibri"/>
              </a:rPr>
              <a:t>from 2012 to 2021</a:t>
            </a:r>
            <a:endParaRPr/>
          </a:p>
        </p:txBody>
      </p:sp>
      <p:sp>
        <p:nvSpPr>
          <p:cNvPr id="300" name="Google Shape;300;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3"/>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306" name="Google Shape;306;p13"/>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and enrolment growth</a:t>
            </a:r>
            <a:br>
              <a:rPr lang="en-US" sz="4200"/>
            </a:br>
            <a:r>
              <a:rPr lang="en-US" sz="4200"/>
              <a:t>(2012-2021)</a:t>
            </a:r>
            <a:endParaRPr/>
          </a:p>
        </p:txBody>
      </p:sp>
      <p:sp>
        <p:nvSpPr>
          <p:cNvPr id="307" name="Google Shape;307;p13"/>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308" name="Google Shape;308;p13"/>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309" name="Google Shape;309;p13"/>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310" name="Google Shape;310;p13"/>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3"/>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Strong positive correlation between population and enrolment growth between 2012 and 2021</a:t>
            </a:r>
            <a:endParaRPr/>
          </a:p>
        </p:txBody>
      </p:sp>
      <p:sp>
        <p:nvSpPr>
          <p:cNvPr id="312" name="Google Shape;312;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4"/>
          <p:cNvSpPr txBox="1">
            <a:spLocks noGrp="1"/>
          </p:cNvSpPr>
          <p:nvPr>
            <p:ph type="title"/>
          </p:nvPr>
        </p:nvSpPr>
        <p:spPr>
          <a:xfrm>
            <a:off x="83820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mbria"/>
              <a:buNone/>
            </a:pPr>
            <a:r>
              <a:rPr lang="en-US" dirty="0"/>
              <a:t>Projected growth in school-aged population</a:t>
            </a:r>
            <a:endParaRPr dirty="0"/>
          </a:p>
        </p:txBody>
      </p:sp>
      <p:sp>
        <p:nvSpPr>
          <p:cNvPr id="318" name="Google Shape;318;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graphicFrame>
        <p:nvGraphicFramePr>
          <p:cNvPr id="319" name="Google Shape;319;p14"/>
          <p:cNvGraphicFramePr/>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3"/>
          </a:graphicData>
        </a:graphic>
      </p:graphicFrame>
      <p:sp>
        <p:nvSpPr>
          <p:cNvPr id="320" name="Google Shape;320;p14"/>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321" name="Google Shape;321;p14"/>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cxnSp>
        <p:nvCxnSpPr>
          <p:cNvPr id="322" name="Google Shape;322;p14"/>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323" name="Google Shape;323;p14"/>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324" name="Google Shape;324;p14"/>
          <p:cNvSpPr/>
          <p:nvPr/>
        </p:nvSpPr>
        <p:spPr>
          <a:xfrm>
            <a:off x="5496496" y="2153032"/>
            <a:ext cx="3628239" cy="127596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C000"/>
                </a:solidFill>
                <a:latin typeface="Calibri"/>
                <a:ea typeface="Calibri"/>
                <a:cs typeface="Calibri"/>
                <a:sym typeface="Calibri"/>
              </a:rPr>
              <a:t>Population of children aged 7-18 in Limpopo, is expected to grow by </a:t>
            </a:r>
            <a:endParaRPr/>
          </a:p>
          <a:p>
            <a:pPr marL="0" marR="0" lvl="0" indent="0" algn="l" rtl="0">
              <a:spcBef>
                <a:spcPts val="0"/>
              </a:spcBef>
              <a:spcAft>
                <a:spcPts val="0"/>
              </a:spcAft>
              <a:buNone/>
            </a:pPr>
            <a:r>
              <a:rPr lang="en-US" sz="2400" b="1">
                <a:solidFill>
                  <a:srgbClr val="FFC000"/>
                </a:solidFill>
                <a:latin typeface="Calibri"/>
                <a:ea typeface="Calibri"/>
                <a:cs typeface="Calibri"/>
                <a:sym typeface="Calibri"/>
              </a:rPr>
              <a:t>~100K children (7%) </a:t>
            </a:r>
            <a:endParaRPr/>
          </a:p>
          <a:p>
            <a:pPr marL="0" marR="0" lvl="0" indent="0" algn="l" rtl="0">
              <a:spcBef>
                <a:spcPts val="0"/>
              </a:spcBef>
              <a:spcAft>
                <a:spcPts val="0"/>
              </a:spcAft>
              <a:buNone/>
            </a:pPr>
            <a:r>
              <a:rPr lang="en-US" sz="1800" b="1">
                <a:solidFill>
                  <a:srgbClr val="FFC000"/>
                </a:solidFill>
                <a:latin typeface="Calibri"/>
                <a:ea typeface="Calibri"/>
                <a:cs typeface="Calibri"/>
                <a:sym typeface="Calibri"/>
              </a:rPr>
              <a:t>from 2021 to 2030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School aged-population estimates to 2030</a:t>
            </a:r>
            <a:endParaRPr/>
          </a:p>
        </p:txBody>
      </p:sp>
      <p:sp>
        <p:nvSpPr>
          <p:cNvPr id="330" name="Google Shape;330;p15"/>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331" name="Google Shape;331;p15"/>
          <p:cNvGraphicFramePr/>
          <p:nvPr/>
        </p:nvGraphicFramePr>
        <p:xfrm>
          <a:off x="675251" y="2303392"/>
          <a:ext cx="5556700" cy="3620675"/>
        </p:xfrm>
        <a:graphic>
          <a:graphicData uri="http://schemas.openxmlformats.org/drawingml/2006/table">
            <a:tbl>
              <a:tblPr>
                <a:noFill/>
                <a:tableStyleId>{789FFB77-BE3F-40D0-A8E9-92C5921E950C}</a:tableStyleId>
              </a:tblPr>
              <a:tblGrid>
                <a:gridCol w="808800">
                  <a:extLst>
                    <a:ext uri="{9D8B030D-6E8A-4147-A177-3AD203B41FA5}">
                      <a16:colId xmlns:a16="http://schemas.microsoft.com/office/drawing/2014/main" val="20000"/>
                    </a:ext>
                  </a:extLst>
                </a:gridCol>
                <a:gridCol w="1037050">
                  <a:extLst>
                    <a:ext uri="{9D8B030D-6E8A-4147-A177-3AD203B41FA5}">
                      <a16:colId xmlns:a16="http://schemas.microsoft.com/office/drawing/2014/main" val="20001"/>
                    </a:ext>
                  </a:extLst>
                </a:gridCol>
                <a:gridCol w="1037050">
                  <a:extLst>
                    <a:ext uri="{9D8B030D-6E8A-4147-A177-3AD203B41FA5}">
                      <a16:colId xmlns:a16="http://schemas.microsoft.com/office/drawing/2014/main" val="20002"/>
                    </a:ext>
                  </a:extLst>
                </a:gridCol>
                <a:gridCol w="1037050">
                  <a:extLst>
                    <a:ext uri="{9D8B030D-6E8A-4147-A177-3AD203B41FA5}">
                      <a16:colId xmlns:a16="http://schemas.microsoft.com/office/drawing/2014/main" val="20003"/>
                    </a:ext>
                  </a:extLst>
                </a:gridCol>
                <a:gridCol w="151300">
                  <a:extLst>
                    <a:ext uri="{9D8B030D-6E8A-4147-A177-3AD203B41FA5}">
                      <a16:colId xmlns:a16="http://schemas.microsoft.com/office/drawing/2014/main" val="20004"/>
                    </a:ext>
                  </a:extLst>
                </a:gridCol>
                <a:gridCol w="742725">
                  <a:extLst>
                    <a:ext uri="{9D8B030D-6E8A-4147-A177-3AD203B41FA5}">
                      <a16:colId xmlns:a16="http://schemas.microsoft.com/office/drawing/2014/main" val="20005"/>
                    </a:ext>
                  </a:extLst>
                </a:gridCol>
                <a:gridCol w="742725">
                  <a:extLst>
                    <a:ext uri="{9D8B030D-6E8A-4147-A177-3AD203B41FA5}">
                      <a16:colId xmlns:a16="http://schemas.microsoft.com/office/drawing/2014/main" val="20006"/>
                    </a:ext>
                  </a:extLst>
                </a:gridCol>
              </a:tblGrid>
              <a:tr h="29825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'21-30</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solidFill>
                      <a:schemeClr val="lt1"/>
                    </a:solidFill>
                  </a:tcPr>
                </a:tc>
                <a:extLst>
                  <a:ext uri="{0D108BD9-81ED-4DB2-BD59-A6C34878D82A}">
                    <a16:rowId xmlns:a16="http://schemas.microsoft.com/office/drawing/2014/main" val="10003"/>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04"/>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extLst>
                  <a:ext uri="{0D108BD9-81ED-4DB2-BD59-A6C34878D82A}">
                    <a16:rowId xmlns:a16="http://schemas.microsoft.com/office/drawing/2014/main" val="10005"/>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6"/>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solidFill>
                      <a:schemeClr val="accent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chemeClr val="accent2"/>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solidFill>
                      <a:schemeClr val="accent2"/>
                    </a:solidFill>
                  </a:tcPr>
                </a:tc>
                <a:extLst>
                  <a:ext uri="{0D108BD9-81ED-4DB2-BD59-A6C34878D82A}">
                    <a16:rowId xmlns:a16="http://schemas.microsoft.com/office/drawing/2014/main" val="10007"/>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solidFill>
                      <a:schemeClr val="lt1"/>
                    </a:solidFill>
                  </a:tcPr>
                </a:tc>
                <a:extLst>
                  <a:ext uri="{0D108BD9-81ED-4DB2-BD59-A6C34878D82A}">
                    <a16:rowId xmlns:a16="http://schemas.microsoft.com/office/drawing/2014/main" val="10008"/>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9"/>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10"/>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908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graphicFrame>
        <p:nvGraphicFramePr>
          <p:cNvPr id="332" name="Google Shape;332;p15"/>
          <p:cNvGraphicFramePr/>
          <p:nvPr>
            <p:extLst>
              <p:ext uri="{D42A27DB-BD31-4B8C-83A1-F6EECF244321}">
                <p14:modId xmlns:p14="http://schemas.microsoft.com/office/powerpoint/2010/main" val="2089114105"/>
              </p:ext>
            </p:extLst>
          </p:nvPr>
        </p:nvGraphicFramePr>
        <p:xfrm>
          <a:off x="7053828" y="1912278"/>
          <a:ext cx="4531278" cy="401178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A1899D8-D32D-71B6-2806-F8E84C5C1107}"/>
              </a:ext>
            </a:extLst>
          </p:cNvPr>
          <p:cNvGrpSpPr/>
          <p:nvPr/>
        </p:nvGrpSpPr>
        <p:grpSpPr>
          <a:xfrm>
            <a:off x="8007486" y="2773180"/>
            <a:ext cx="3738938" cy="2517096"/>
            <a:chOff x="8007486" y="2895247"/>
            <a:chExt cx="3738938" cy="2395029"/>
          </a:xfrm>
        </p:grpSpPr>
        <p:sp>
          <p:nvSpPr>
            <p:cNvPr id="333" name="Google Shape;333;p15"/>
            <p:cNvSpPr/>
            <p:nvPr/>
          </p:nvSpPr>
          <p:spPr>
            <a:xfrm>
              <a:off x="10958645" y="310482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1.61M</a:t>
              </a:r>
              <a:endParaRPr dirty="0"/>
            </a:p>
          </p:txBody>
        </p:sp>
        <p:sp>
          <p:nvSpPr>
            <p:cNvPr id="334" name="Google Shape;334;p15"/>
            <p:cNvSpPr/>
            <p:nvPr/>
          </p:nvSpPr>
          <p:spPr>
            <a:xfrm>
              <a:off x="9319467" y="289524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1,51M</a:t>
              </a:r>
              <a:endParaRPr dirty="0"/>
            </a:p>
          </p:txBody>
        </p:sp>
        <p:sp>
          <p:nvSpPr>
            <p:cNvPr id="335" name="Google Shape;335;p15"/>
            <p:cNvSpPr/>
            <p:nvPr/>
          </p:nvSpPr>
          <p:spPr>
            <a:xfrm>
              <a:off x="8007486" y="3385088"/>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1.40M</a:t>
              </a:r>
              <a:endParaRPr/>
            </a:p>
          </p:txBody>
        </p:sp>
        <p:cxnSp>
          <p:nvCxnSpPr>
            <p:cNvPr id="336" name="Google Shape;336;p15"/>
            <p:cNvCxnSpPr/>
            <p:nvPr/>
          </p:nvCxnSpPr>
          <p:spPr>
            <a:xfrm rot="10800000">
              <a:off x="9798860" y="3275079"/>
              <a:ext cx="0" cy="2015197"/>
            </a:xfrm>
            <a:prstGeom prst="straightConnector1">
              <a:avLst/>
            </a:prstGeom>
            <a:noFill/>
            <a:ln w="28575" cap="flat" cmpd="sng">
              <a:solidFill>
                <a:srgbClr val="7F7F7F"/>
              </a:solidFill>
              <a:prstDash val="dash"/>
              <a:miter lim="800000"/>
              <a:headEnd type="none" w="sm" len="sm"/>
              <a:tailEnd type="none" w="sm" len="sm"/>
            </a:ln>
          </p:spPr>
        </p:cxnSp>
      </p:grpSp>
      <p:sp>
        <p:nvSpPr>
          <p:cNvPr id="337" name="Google Shape;337;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38" name="Google Shape;338;p15"/>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339" name="Google Shape;339;p15"/>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6"/>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and independent school growth</a:t>
            </a:r>
            <a:endParaRPr/>
          </a:p>
        </p:txBody>
      </p:sp>
      <p:sp>
        <p:nvSpPr>
          <p:cNvPr id="345" name="Google Shape;345;p16"/>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46" name="Google Shape;346;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352" name="Google Shape;352;p17"/>
          <p:cNvGraphicFramePr/>
          <p:nvPr/>
        </p:nvGraphicFramePr>
        <p:xfrm>
          <a:off x="631707" y="1771032"/>
          <a:ext cx="10515625" cy="4087495"/>
        </p:xfrm>
        <a:graphic>
          <a:graphicData uri="http://schemas.openxmlformats.org/drawingml/2006/table">
            <a:tbl>
              <a:tblPr>
                <a:noFill/>
                <a:tableStyleId>{9E1B852C-64E9-4EC9-B8AD-08D21B109E6A}</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353" name="Google Shape;353;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354" name="Google Shape;354;p17"/>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405 431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Rectangle 1">
            <a:extLst>
              <a:ext uri="{FF2B5EF4-FFF2-40B4-BE49-F238E27FC236}">
                <a16:creationId xmlns:a16="http://schemas.microsoft.com/office/drawing/2014/main" id="{31BDA1C7-95A1-26A7-9B6E-9F2BBAE79282}"/>
              </a:ext>
            </a:extLst>
          </p:cNvPr>
          <p:cNvSpPr/>
          <p:nvPr/>
        </p:nvSpPr>
        <p:spPr>
          <a:xfrm>
            <a:off x="533400" y="0"/>
            <a:ext cx="4878049" cy="6858000"/>
          </a:xfrm>
          <a:prstGeom prst="rect">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9" name="Google Shape;179;g255562ac931_0_45"/>
          <p:cNvSpPr txBox="1">
            <a:spLocks noGrp="1"/>
          </p:cNvSpPr>
          <p:nvPr>
            <p:ph type="title"/>
          </p:nvPr>
        </p:nvSpPr>
        <p:spPr>
          <a:xfrm>
            <a:off x="548640" y="792488"/>
            <a:ext cx="3032760" cy="78148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Objective</a:t>
            </a:r>
          </a:p>
        </p:txBody>
      </p:sp>
      <p:sp>
        <p:nvSpPr>
          <p:cNvPr id="180" name="Google Shape;180;g255562ac931_0_45"/>
          <p:cNvSpPr txBox="1"/>
          <p:nvPr/>
        </p:nvSpPr>
        <p:spPr>
          <a:xfrm>
            <a:off x="548640" y="1715353"/>
            <a:ext cx="4383124" cy="4062620"/>
          </a:xfrm>
          <a:prstGeom prst="rect">
            <a:avLst/>
          </a:prstGeom>
          <a:noFill/>
          <a:ln>
            <a:noFill/>
          </a:ln>
        </p:spPr>
        <p:txBody>
          <a:bodyPr spcFirstLastPara="1" wrap="square" lIns="91425" tIns="91425" rIns="91425" bIns="91425" anchor="t" anchorCtr="0">
            <a:spAutoFit/>
          </a:bodyPr>
          <a:lstStyle/>
          <a:p>
            <a:pPr marL="63500" lvl="0" algn="l" rtl="0">
              <a:spcBef>
                <a:spcPts val="0"/>
              </a:spcBef>
              <a:spcAft>
                <a:spcPts val="0"/>
              </a:spcAft>
              <a:buSzPts val="2600"/>
            </a:pPr>
            <a:r>
              <a:rPr lang="en-US" sz="2800" dirty="0">
                <a:solidFill>
                  <a:schemeClr val="bg1"/>
                </a:solidFill>
                <a:latin typeface="Calibri"/>
                <a:ea typeface="Calibri"/>
                <a:cs typeface="Calibri"/>
                <a:sym typeface="Calibri"/>
              </a:rPr>
              <a:t>In each province, there are differences in the age profile of teachers, the expected growth of the school-going population and expected teacher attrition (resignations and retirements). </a:t>
            </a:r>
          </a:p>
          <a:p>
            <a:pPr marL="0" lvl="0" indent="0" algn="l" rtl="0">
              <a:spcBef>
                <a:spcPts val="0"/>
              </a:spcBef>
              <a:spcAft>
                <a:spcPts val="0"/>
              </a:spcAft>
              <a:buNone/>
            </a:pPr>
            <a:endParaRPr sz="2800" dirty="0">
              <a:solidFill>
                <a:schemeClr val="bg1"/>
              </a:solidFill>
              <a:latin typeface="Calibri"/>
              <a:ea typeface="Calibri"/>
              <a:cs typeface="Calibri"/>
              <a:sym typeface="Calibri"/>
            </a:endParaRPr>
          </a:p>
        </p:txBody>
      </p:sp>
      <p:sp>
        <p:nvSpPr>
          <p:cNvPr id="181" name="Google Shape;181;g255562ac931_0_45"/>
          <p:cNvSpPr/>
          <p:nvPr/>
        </p:nvSpPr>
        <p:spPr>
          <a:xfrm>
            <a:off x="5839340" y="792487"/>
            <a:ext cx="5819260" cy="547340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chemeClr val="tx1"/>
                </a:solidFill>
                <a:latin typeface="Calibri"/>
                <a:ea typeface="Calibri"/>
                <a:cs typeface="Calibri"/>
                <a:sym typeface="Calibri"/>
              </a:rPr>
              <a:t>In this presentation, we will….</a:t>
            </a: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r>
              <a:rPr lang="en-US" sz="3200" dirty="0">
                <a:solidFill>
                  <a:schemeClr val="tx1"/>
                </a:solidFill>
                <a:latin typeface="Calibri"/>
                <a:ea typeface="Calibri"/>
                <a:cs typeface="Calibri"/>
                <a:sym typeface="Calibri"/>
              </a:rPr>
              <a:t>	Outline the </a:t>
            </a:r>
          </a:p>
          <a:p>
            <a:pPr marL="0" lvl="0" indent="0" rtl="0">
              <a:spcBef>
                <a:spcPts val="0"/>
              </a:spcBef>
              <a:spcAft>
                <a:spcPts val="0"/>
              </a:spcAft>
              <a:buNone/>
            </a:pPr>
            <a:r>
              <a:rPr lang="en-US" sz="3200" dirty="0">
                <a:solidFill>
                  <a:schemeClr val="tx1"/>
                </a:solidFill>
                <a:latin typeface="Calibri"/>
                <a:ea typeface="Calibri"/>
                <a:cs typeface="Calibri"/>
                <a:sym typeface="Calibri"/>
              </a:rPr>
              <a:t>	National picture</a:t>
            </a:r>
          </a:p>
          <a:p>
            <a:pPr marL="0" lvl="0" indent="0" rtl="0">
              <a:spcBef>
                <a:spcPts val="0"/>
              </a:spcBef>
              <a:spcAft>
                <a:spcPts val="0"/>
              </a:spcAft>
              <a:buNone/>
            </a:pPr>
            <a:endParaRPr lang="en-US" sz="3200" dirty="0">
              <a:solidFill>
                <a:schemeClr val="tx1"/>
              </a:solidFill>
              <a:latin typeface="Calibri"/>
              <a:ea typeface="Calibri"/>
              <a:cs typeface="Calibri"/>
              <a:sym typeface="Calibri"/>
            </a:endParaRPr>
          </a:p>
          <a:p>
            <a:pPr marL="0" lvl="0" indent="0" rtl="0">
              <a:spcBef>
                <a:spcPts val="0"/>
              </a:spcBef>
              <a:spcAft>
                <a:spcPts val="0"/>
              </a:spcAft>
              <a:buNone/>
            </a:pPr>
            <a:r>
              <a:rPr lang="en-US" sz="3200" dirty="0">
                <a:solidFill>
                  <a:schemeClr val="tx1"/>
                </a:solidFill>
                <a:latin typeface="Calibri"/>
                <a:ea typeface="Calibri"/>
                <a:cs typeface="Calibri"/>
                <a:sym typeface="Calibri"/>
              </a:rPr>
              <a:t>	</a:t>
            </a:r>
          </a:p>
          <a:p>
            <a:r>
              <a:rPr lang="en-US" sz="3200" dirty="0">
                <a:solidFill>
                  <a:schemeClr val="tx1"/>
                </a:solidFill>
                <a:latin typeface="Calibri"/>
                <a:ea typeface="Calibri"/>
                <a:cs typeface="Calibri"/>
                <a:sym typeface="Calibri"/>
              </a:rPr>
              <a:t>	Highlight aspects of </a:t>
            </a:r>
          </a:p>
          <a:p>
            <a:r>
              <a:rPr lang="en-US" sz="3200" dirty="0">
                <a:solidFill>
                  <a:schemeClr val="tx1"/>
                </a:solidFill>
                <a:latin typeface="Calibri"/>
                <a:ea typeface="Calibri"/>
                <a:cs typeface="Calibri"/>
                <a:sym typeface="Calibri"/>
              </a:rPr>
              <a:t>	the situation in Limpopo </a:t>
            </a: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p:txBody>
      </p:sp>
      <p:sp>
        <p:nvSpPr>
          <p:cNvPr id="3" name="Arrow: Chevron 2">
            <a:extLst>
              <a:ext uri="{FF2B5EF4-FFF2-40B4-BE49-F238E27FC236}">
                <a16:creationId xmlns:a16="http://schemas.microsoft.com/office/drawing/2014/main" id="{2C68CBC0-9190-4FB2-51D3-3EF0A9E8D631}"/>
              </a:ext>
            </a:extLst>
          </p:cNvPr>
          <p:cNvSpPr/>
          <p:nvPr/>
        </p:nvSpPr>
        <p:spPr>
          <a:xfrm>
            <a:off x="6096000" y="2236561"/>
            <a:ext cx="484632" cy="484632"/>
          </a:xfrm>
          <a:prstGeom prst="chevron">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 name="Arrow: Chevron 3">
            <a:extLst>
              <a:ext uri="{FF2B5EF4-FFF2-40B4-BE49-F238E27FC236}">
                <a16:creationId xmlns:a16="http://schemas.microsoft.com/office/drawing/2014/main" id="{E9A8CEFD-CBBD-39A7-4AE1-E3E6978A147F}"/>
              </a:ext>
            </a:extLst>
          </p:cNvPr>
          <p:cNvSpPr/>
          <p:nvPr/>
        </p:nvSpPr>
        <p:spPr>
          <a:xfrm>
            <a:off x="6096000" y="4136807"/>
            <a:ext cx="484632" cy="484632"/>
          </a:xfrm>
          <a:prstGeom prst="chevron">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360" name="Google Shape;360;p18"/>
          <p:cNvGraphicFramePr/>
          <p:nvPr/>
        </p:nvGraphicFramePr>
        <p:xfrm>
          <a:off x="631707" y="1771032"/>
          <a:ext cx="10515625" cy="4087495"/>
        </p:xfrm>
        <a:graphic>
          <a:graphicData uri="http://schemas.openxmlformats.org/drawingml/2006/table">
            <a:tbl>
              <a:tblPr>
                <a:noFill/>
                <a:tableStyleId>{9E1B852C-64E9-4EC9-B8AD-08D21B109E6A}</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sz="18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bl>
          </a:graphicData>
        </a:graphic>
      </p:graphicFrame>
      <p:sp>
        <p:nvSpPr>
          <p:cNvPr id="361" name="Google Shape;361;p18"/>
          <p:cNvSpPr/>
          <p:nvPr/>
        </p:nvSpPr>
        <p:spPr>
          <a:xfrm>
            <a:off x="422159" y="3018785"/>
            <a:ext cx="10725150" cy="108585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362" name="Google Shape;362;p18"/>
          <p:cNvSpPr/>
          <p:nvPr/>
        </p:nvSpPr>
        <p:spPr>
          <a:xfrm>
            <a:off x="422159" y="4438650"/>
            <a:ext cx="10725150" cy="108585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8"/>
          <p:cNvSpPr/>
          <p:nvPr/>
        </p:nvSpPr>
        <p:spPr>
          <a:xfrm>
            <a:off x="4286250" y="4508545"/>
            <a:ext cx="6861058" cy="864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400" b="1">
                <a:solidFill>
                  <a:srgbClr val="FFC000"/>
                </a:solidFill>
                <a:latin typeface="Calibri"/>
                <a:ea typeface="Calibri"/>
                <a:cs typeface="Calibri"/>
                <a:sym typeface="Calibri"/>
              </a:rPr>
              <a:t>….despite a growing population and enrolment.</a:t>
            </a:r>
            <a:endParaRPr/>
          </a:p>
        </p:txBody>
      </p:sp>
      <p:sp>
        <p:nvSpPr>
          <p:cNvPr id="364" name="Google Shape;364;p18"/>
          <p:cNvSpPr/>
          <p:nvPr/>
        </p:nvSpPr>
        <p:spPr>
          <a:xfrm>
            <a:off x="631707" y="3240462"/>
            <a:ext cx="8855193" cy="864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FFC000"/>
                </a:solidFill>
                <a:latin typeface="Calibri"/>
                <a:ea typeface="Calibri"/>
                <a:cs typeface="Calibri"/>
                <a:sym typeface="Calibri"/>
              </a:rPr>
              <a:t>Total number of educators in Limpopo public schools </a:t>
            </a:r>
            <a:endParaRPr/>
          </a:p>
          <a:p>
            <a:pPr marL="0" marR="0" lvl="0" indent="0" algn="l" rtl="0">
              <a:spcBef>
                <a:spcPts val="0"/>
              </a:spcBef>
              <a:spcAft>
                <a:spcPts val="0"/>
              </a:spcAft>
              <a:buNone/>
            </a:pPr>
            <a:r>
              <a:rPr lang="en-US" sz="2400" b="1">
                <a:solidFill>
                  <a:srgbClr val="FFC000"/>
                </a:solidFill>
                <a:latin typeface="Calibri"/>
                <a:ea typeface="Calibri"/>
                <a:cs typeface="Calibri"/>
                <a:sym typeface="Calibri"/>
              </a:rPr>
              <a:t>decreased from 2012 to 2021….</a:t>
            </a:r>
            <a:endParaRPr/>
          </a:p>
        </p:txBody>
      </p:sp>
      <p:sp>
        <p:nvSpPr>
          <p:cNvPr id="365" name="Google Shape;365;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366" name="Google Shape;366;p18"/>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405 431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373" name="Google Shape;373;p19"/>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374" name="Google Shape;374;p19"/>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375" name="Google Shape;375;p19"/>
          <p:cNvGraphicFramePr/>
          <p:nvPr/>
        </p:nvGraphicFramePr>
        <p:xfrm>
          <a:off x="1899137" y="4984580"/>
          <a:ext cx="9360250" cy="404025"/>
        </p:xfrm>
        <a:graphic>
          <a:graphicData uri="http://schemas.openxmlformats.org/drawingml/2006/table">
            <a:tbl>
              <a:tblPr>
                <a:noFill/>
                <a:tableStyleId>{96DFD17F-D7B6-4583-BB68-DB361AA8C83F}</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376" name="Google Shape;376;p19"/>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377" name="Google Shape;377;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378" name="Google Shape;378;p19"/>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379" name="Google Shape;379;p19"/>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380" name="Google Shape;380;p19"/>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381" name="Google Shape;381;p19"/>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382" name="Google Shape;382;p19"/>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383" name="Google Shape;383;p19"/>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384" name="Google Shape;384;p19"/>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385" name="Google Shape;385;p19"/>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386" name="Google Shape;386;p19"/>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387" name="Google Shape;387;p19"/>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388" name="Google Shape;388;p19"/>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389" name="Google Shape;389;p19"/>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390" name="Google Shape;390;p19"/>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sp>
        <p:nvSpPr>
          <p:cNvPr id="391" name="Google Shape;391;p19"/>
          <p:cNvSpPr/>
          <p:nvPr/>
        </p:nvSpPr>
        <p:spPr>
          <a:xfrm>
            <a:off x="8622030" y="1368220"/>
            <a:ext cx="3219450"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a:p>
        </p:txBody>
      </p:sp>
      <p:cxnSp>
        <p:nvCxnSpPr>
          <p:cNvPr id="392" name="Google Shape;392;p19"/>
          <p:cNvCxnSpPr/>
          <p:nvPr/>
        </p:nvCxnSpPr>
        <p:spPr>
          <a:xfrm>
            <a:off x="5807931" y="3094886"/>
            <a:ext cx="228053" cy="870727"/>
          </a:xfrm>
          <a:prstGeom prst="straightConnector1">
            <a:avLst/>
          </a:prstGeom>
          <a:noFill/>
          <a:ln w="9525" cap="flat" cmpd="sng">
            <a:solidFill>
              <a:schemeClr val="dk1"/>
            </a:solidFill>
            <a:prstDash val="solid"/>
            <a:miter lim="800000"/>
            <a:headEnd type="none" w="sm" len="sm"/>
            <a:tailEnd type="stealth" w="med" len="med"/>
          </a:ln>
        </p:spPr>
      </p:cxnSp>
      <p:sp>
        <p:nvSpPr>
          <p:cNvPr id="393" name="Google Shape;393;p19"/>
          <p:cNvSpPr/>
          <p:nvPr/>
        </p:nvSpPr>
        <p:spPr>
          <a:xfrm>
            <a:off x="4548720" y="1594247"/>
            <a:ext cx="3136233"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The number of independent schools increased by 37 schools (+26%), with enrolment growing from about 50,8K to 75,5K children (+49%)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by teachers and SMT positions</a:t>
            </a:r>
            <a:endParaRPr/>
          </a:p>
        </p:txBody>
      </p:sp>
      <p:sp>
        <p:nvSpPr>
          <p:cNvPr id="399" name="Google Shape;399;p2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00" name="Google Shape;400;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3608078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406" name="Google Shape;406;p21"/>
          <p:cNvGraphicFramePr/>
          <p:nvPr/>
        </p:nvGraphicFramePr>
        <p:xfrm>
          <a:off x="656768" y="2267570"/>
          <a:ext cx="11054000" cy="3648425"/>
        </p:xfrm>
        <a:graphic>
          <a:graphicData uri="http://schemas.openxmlformats.org/drawingml/2006/table">
            <a:tbl>
              <a:tblPr>
                <a:noFill/>
                <a:tableStyleId>{9E1B852C-64E9-4EC9-B8AD-08D21B109E6A}</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407" name="Google Shape;407;p2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08" name="Google Shape;408;p21"/>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405 431 educators (Rank 60 000 – 69 999) are considered. ECD practitioners, TVET lecturers, and ABET teachers were removed. The 2021 rankclass file was expanded to include ranks found only in years prior to 2021.</a:t>
            </a:r>
            <a:endParaRPr/>
          </a:p>
        </p:txBody>
      </p:sp>
    </p:spTree>
    <p:extLst>
      <p:ext uri="{BB962C8B-B14F-4D97-AF65-F5344CB8AC3E}">
        <p14:creationId xmlns:p14="http://schemas.microsoft.com/office/powerpoint/2010/main" val="69142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414" name="Google Shape;414;p22"/>
          <p:cNvGraphicFramePr/>
          <p:nvPr/>
        </p:nvGraphicFramePr>
        <p:xfrm>
          <a:off x="656768" y="2267570"/>
          <a:ext cx="11054000" cy="3648425"/>
        </p:xfrm>
        <a:graphic>
          <a:graphicData uri="http://schemas.openxmlformats.org/drawingml/2006/table">
            <a:tbl>
              <a:tblPr>
                <a:noFill/>
                <a:tableStyleId>{9E1B852C-64E9-4EC9-B8AD-08D21B109E6A}</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extLst>
                  <a:ext uri="{0D108BD9-81ED-4DB2-BD59-A6C34878D82A}">
                    <a16:rowId xmlns:a16="http://schemas.microsoft.com/office/drawing/2014/main" val="10012"/>
                  </a:ext>
                </a:extLst>
              </a:tr>
            </a:tbl>
          </a:graphicData>
        </a:graphic>
      </p:graphicFrame>
      <p:sp>
        <p:nvSpPr>
          <p:cNvPr id="415" name="Google Shape;415;p22"/>
          <p:cNvSpPr/>
          <p:nvPr/>
        </p:nvSpPr>
        <p:spPr>
          <a:xfrm>
            <a:off x="5994400" y="4147754"/>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2"/>
          <p:cNvSpPr/>
          <p:nvPr/>
        </p:nvSpPr>
        <p:spPr>
          <a:xfrm>
            <a:off x="8578611" y="4147754"/>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2"/>
          <p:cNvSpPr/>
          <p:nvPr/>
        </p:nvSpPr>
        <p:spPr>
          <a:xfrm>
            <a:off x="1122141" y="2967588"/>
            <a:ext cx="10725150" cy="113451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418" name="Google Shape;418;p22"/>
          <p:cNvSpPr/>
          <p:nvPr/>
        </p:nvSpPr>
        <p:spPr>
          <a:xfrm>
            <a:off x="1122141" y="4524829"/>
            <a:ext cx="10725150" cy="1069848"/>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vc</a:t>
            </a:r>
            <a:endParaRPr sz="1800">
              <a:solidFill>
                <a:schemeClr val="lt1"/>
              </a:solidFill>
              <a:latin typeface="Calibri"/>
              <a:ea typeface="Calibri"/>
              <a:cs typeface="Calibri"/>
              <a:sym typeface="Calibri"/>
            </a:endParaRPr>
          </a:p>
        </p:txBody>
      </p:sp>
      <p:sp>
        <p:nvSpPr>
          <p:cNvPr id="419" name="Google Shape;419;p22"/>
          <p:cNvSpPr txBox="1"/>
          <p:nvPr/>
        </p:nvSpPr>
        <p:spPr>
          <a:xfrm>
            <a:off x="5037462" y="3088768"/>
            <a:ext cx="510802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Large decline in deputy principal and HOD </a:t>
            </a:r>
            <a:r>
              <a:rPr lang="en-US" sz="2400">
                <a:solidFill>
                  <a:schemeClr val="dk1"/>
                </a:solidFill>
                <a:latin typeface="Calibri"/>
                <a:ea typeface="Calibri"/>
                <a:cs typeface="Calibri"/>
                <a:sym typeface="Calibri"/>
              </a:rPr>
              <a:t>numbers between 2012 and 2021</a:t>
            </a:r>
            <a:endParaRPr/>
          </a:p>
        </p:txBody>
      </p:sp>
      <p:sp>
        <p:nvSpPr>
          <p:cNvPr id="420" name="Google Shape;420;p2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21" name="Google Shape;421;p22"/>
          <p:cNvSpPr txBox="1"/>
          <p:nvPr/>
        </p:nvSpPr>
        <p:spPr>
          <a:xfrm>
            <a:off x="6400800" y="4524829"/>
            <a:ext cx="55807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Principal number declined</a:t>
            </a:r>
            <a:r>
              <a:rPr lang="en-US" sz="2400">
                <a:solidFill>
                  <a:schemeClr val="dk1"/>
                </a:solidFill>
                <a:latin typeface="Calibri"/>
                <a:ea typeface="Calibri"/>
                <a:cs typeface="Calibri"/>
                <a:sym typeface="Calibri"/>
              </a:rPr>
              <a:t> roughly in line with the decrease in public schools (-7%)</a:t>
            </a:r>
            <a:endParaRPr/>
          </a:p>
        </p:txBody>
      </p:sp>
      <p:sp>
        <p:nvSpPr>
          <p:cNvPr id="422" name="Google Shape;422;p22"/>
          <p:cNvSpPr/>
          <p:nvPr/>
        </p:nvSpPr>
        <p:spPr>
          <a:xfrm>
            <a:off x="11162822" y="4145898"/>
            <a:ext cx="558800" cy="292100"/>
          </a:xfrm>
          <a:prstGeom prst="ellipse">
            <a:avLst/>
          </a:prstGeom>
          <a:noFill/>
          <a:ln w="2857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2"/>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405 431 educators (Rank 60 000 – 69 999) are considered. ECD practitioners, TVET lecturers, and ABET teachers were removed. The 2021 rankclass file was expanded to include ranks found only in years prior to 2021.</a:t>
            </a:r>
            <a:endParaRPr/>
          </a:p>
        </p:txBody>
      </p:sp>
    </p:spTree>
    <p:extLst>
      <p:ext uri="{BB962C8B-B14F-4D97-AF65-F5344CB8AC3E}">
        <p14:creationId xmlns:p14="http://schemas.microsoft.com/office/powerpoint/2010/main" val="26926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500"/>
                                        <p:tgtEl>
                                          <p:spTgt spid="417"/>
                                        </p:tgtEl>
                                      </p:cBhvr>
                                    </p:animEffect>
                                  </p:childTnLst>
                                </p:cTn>
                              </p:par>
                              <p:par>
                                <p:cTn id="8" presetID="10" presetClass="entr" presetSubtype="0" fill="hold" nodeType="withEffect">
                                  <p:stCondLst>
                                    <p:cond delay="0"/>
                                  </p:stCondLst>
                                  <p:childTnLst>
                                    <p:set>
                                      <p:cBhvr>
                                        <p:cTn id="9" dur="1" fill="hold">
                                          <p:stCondLst>
                                            <p:cond delay="0"/>
                                          </p:stCondLst>
                                        </p:cTn>
                                        <p:tgtEl>
                                          <p:spTgt spid="418"/>
                                        </p:tgtEl>
                                        <p:attrNameLst>
                                          <p:attrName>style.visibility</p:attrName>
                                        </p:attrNameLst>
                                      </p:cBhvr>
                                      <p:to>
                                        <p:strVal val="visible"/>
                                      </p:to>
                                    </p:set>
                                    <p:animEffect transition="in" filter="fade">
                                      <p:cBhvr>
                                        <p:cTn id="10" dur="500"/>
                                        <p:tgtEl>
                                          <p:spTgt spid="4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sp>
        <p:nvSpPr>
          <p:cNvPr id="18" name="Rectangle 17">
            <a:extLst>
              <a:ext uri="{FF2B5EF4-FFF2-40B4-BE49-F238E27FC236}">
                <a16:creationId xmlns:a16="http://schemas.microsoft.com/office/drawing/2014/main" id="{828667CF-B7C8-10EB-909A-C8CAFD84A47B}"/>
              </a:ext>
            </a:extLst>
          </p:cNvPr>
          <p:cNvSpPr/>
          <p:nvPr/>
        </p:nvSpPr>
        <p:spPr>
          <a:xfrm>
            <a:off x="478302" y="6178011"/>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(Rank 60 000 – 69 999) are considered. ECD practitioners TVET lecturers and ABET teachers were removed. The 2021 </a:t>
            </a:r>
            <a:r>
              <a:rPr lang="en-ZA" sz="1000" i="1" dirty="0" err="1"/>
              <a:t>rankclass</a:t>
            </a:r>
            <a:r>
              <a:rPr lang="en-ZA" sz="1000" i="1" dirty="0"/>
              <a:t> file was expanded to include ranks found only in years prior to 2021. The percentage within each rank is calculated taking the total number of educator in that year for that rank over the total number of educators in that year. </a:t>
            </a:r>
          </a:p>
        </p:txBody>
      </p:sp>
      <p:graphicFrame>
        <p:nvGraphicFramePr>
          <p:cNvPr id="14" name="Table 13">
            <a:extLst>
              <a:ext uri="{FF2B5EF4-FFF2-40B4-BE49-F238E27FC236}">
                <a16:creationId xmlns:a16="http://schemas.microsoft.com/office/drawing/2014/main" id="{6B2E6EB7-AD4E-89BE-C794-18D8F56583A7}"/>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20" name="Arrow: Right 19">
            <a:extLst>
              <a:ext uri="{FF2B5EF4-FFF2-40B4-BE49-F238E27FC236}">
                <a16:creationId xmlns:a16="http://schemas.microsoft.com/office/drawing/2014/main" id="{177E3D79-833D-909C-FB23-B4A9B5141D4D}"/>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4C0F955A-BDB7-E1FE-7A4E-0CA2F61B77BA}"/>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38923C82-1962-414F-7915-70648A8B0A08}"/>
              </a:ext>
            </a:extLst>
          </p:cNvPr>
          <p:cNvSpPr/>
          <p:nvPr/>
        </p:nvSpPr>
        <p:spPr>
          <a:xfrm rot="5400000" flipV="1">
            <a:off x="8687959"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72B281A8-0D2E-7D32-BC43-D71AF4D14268}"/>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id="{EB175E50-35C1-3226-B03F-8ADFAD579133}"/>
              </a:ext>
            </a:extLst>
          </p:cNvPr>
          <p:cNvSpPr/>
          <p:nvPr/>
        </p:nvSpPr>
        <p:spPr>
          <a:xfrm rot="5400000" flipV="1">
            <a:off x="5534351" y="433658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3A5C03D1-B076-3CB3-672E-7224B4F5662A}"/>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Arrow: Right 26">
            <a:extLst>
              <a:ext uri="{FF2B5EF4-FFF2-40B4-BE49-F238E27FC236}">
                <a16:creationId xmlns:a16="http://schemas.microsoft.com/office/drawing/2014/main" id="{CC38C384-16A7-8EDB-DC1A-D672EFE0C161}"/>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954617F1-5BF4-5A8C-8CB9-46DC86B7BD51}"/>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DD71CBE7-FDB9-751C-9D91-32C0173D68E9}"/>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010D1BDF-AFD1-5C70-DF92-59FC3203083F}"/>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C7F1C9F2-DA88-D4D8-0B05-19C9A4ED4B71}"/>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B87DC970-33BB-C7F1-D86A-E88D42908355}"/>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24202838-6408-A3A0-D071-9C1121625A63}"/>
              </a:ext>
            </a:extLst>
          </p:cNvPr>
          <p:cNvSpPr/>
          <p:nvPr/>
        </p:nvSpPr>
        <p:spPr>
          <a:xfrm rot="16200000">
            <a:off x="3868472" y="4618630"/>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84D7D633-3546-9771-ED85-21DC9ABA4512}"/>
              </a:ext>
            </a:extLst>
          </p:cNvPr>
          <p:cNvSpPr/>
          <p:nvPr/>
        </p:nvSpPr>
        <p:spPr>
          <a:xfrm rot="16200000">
            <a:off x="7106254" y="32424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38B65BD1-05F7-F55A-027A-AD3CC1D2BEDD}"/>
              </a:ext>
            </a:extLst>
          </p:cNvPr>
          <p:cNvSpPr/>
          <p:nvPr/>
        </p:nvSpPr>
        <p:spPr>
          <a:xfrm rot="16200000">
            <a:off x="7086255"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3FE58EDC-220D-EB13-8D54-E966C185004A}"/>
              </a:ext>
            </a:extLst>
          </p:cNvPr>
          <p:cNvSpPr/>
          <p:nvPr/>
        </p:nvSpPr>
        <p:spPr>
          <a:xfrm rot="5400000" flipV="1">
            <a:off x="8720878" y="460411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Right 36">
            <a:extLst>
              <a:ext uri="{FF2B5EF4-FFF2-40B4-BE49-F238E27FC236}">
                <a16:creationId xmlns:a16="http://schemas.microsoft.com/office/drawing/2014/main" id="{27AC4368-6327-D50B-1A3B-72E0309DF095}"/>
              </a:ext>
            </a:extLst>
          </p:cNvPr>
          <p:cNvSpPr/>
          <p:nvPr/>
        </p:nvSpPr>
        <p:spPr>
          <a:xfrm rot="5400000" flipV="1">
            <a:off x="7086255"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Google Shape;420;p22">
            <a:extLst>
              <a:ext uri="{FF2B5EF4-FFF2-40B4-BE49-F238E27FC236}">
                <a16:creationId xmlns:a16="http://schemas.microsoft.com/office/drawing/2014/main" id="{115C313D-5E59-E013-E769-B790C79C0E02}"/>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352215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sp>
        <p:nvSpPr>
          <p:cNvPr id="18" name="Rectangle 17">
            <a:extLst>
              <a:ext uri="{FF2B5EF4-FFF2-40B4-BE49-F238E27FC236}">
                <a16:creationId xmlns:a16="http://schemas.microsoft.com/office/drawing/2014/main" id="{828667CF-B7C8-10EB-909A-C8CAFD84A47B}"/>
              </a:ext>
            </a:extLst>
          </p:cNvPr>
          <p:cNvSpPr/>
          <p:nvPr/>
        </p:nvSpPr>
        <p:spPr>
          <a:xfrm>
            <a:off x="478302" y="6178011"/>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(Rank 60 000 – 69 999) are considered. ECD practitioners TVET lecturers and ABET teachers were removed. The 2021 </a:t>
            </a:r>
            <a:r>
              <a:rPr lang="en-ZA" sz="1000" i="1" dirty="0" err="1"/>
              <a:t>rankclass</a:t>
            </a:r>
            <a:r>
              <a:rPr lang="en-ZA" sz="1000" i="1" dirty="0"/>
              <a:t> file was expanded to include ranks found only in years prior to 2021. The percentage within each rank is calculated taking the total number of educator in that year for that rank over the total number of educators in that year. </a:t>
            </a:r>
          </a:p>
        </p:txBody>
      </p:sp>
      <p:graphicFrame>
        <p:nvGraphicFramePr>
          <p:cNvPr id="14" name="Table 13">
            <a:extLst>
              <a:ext uri="{FF2B5EF4-FFF2-40B4-BE49-F238E27FC236}">
                <a16:creationId xmlns:a16="http://schemas.microsoft.com/office/drawing/2014/main" id="{6B2E6EB7-AD4E-89BE-C794-18D8F56583A7}"/>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20" name="Arrow: Right 19">
            <a:extLst>
              <a:ext uri="{FF2B5EF4-FFF2-40B4-BE49-F238E27FC236}">
                <a16:creationId xmlns:a16="http://schemas.microsoft.com/office/drawing/2014/main" id="{177E3D79-833D-909C-FB23-B4A9B5141D4D}"/>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4C0F955A-BDB7-E1FE-7A4E-0CA2F61B77BA}"/>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38923C82-1962-414F-7915-70648A8B0A08}"/>
              </a:ext>
            </a:extLst>
          </p:cNvPr>
          <p:cNvSpPr/>
          <p:nvPr/>
        </p:nvSpPr>
        <p:spPr>
          <a:xfrm rot="5400000" flipV="1">
            <a:off x="8687959"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72B281A8-0D2E-7D32-BC43-D71AF4D14268}"/>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id="{EB175E50-35C1-3226-B03F-8ADFAD579133}"/>
              </a:ext>
            </a:extLst>
          </p:cNvPr>
          <p:cNvSpPr/>
          <p:nvPr/>
        </p:nvSpPr>
        <p:spPr>
          <a:xfrm rot="5400000" flipV="1">
            <a:off x="5534351" y="433658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3A5C03D1-B076-3CB3-672E-7224B4F5662A}"/>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Arrow: Right 26">
            <a:extLst>
              <a:ext uri="{FF2B5EF4-FFF2-40B4-BE49-F238E27FC236}">
                <a16:creationId xmlns:a16="http://schemas.microsoft.com/office/drawing/2014/main" id="{CC38C384-16A7-8EDB-DC1A-D672EFE0C161}"/>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954617F1-5BF4-5A8C-8CB9-46DC86B7BD51}"/>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DD71CBE7-FDB9-751C-9D91-32C0173D68E9}"/>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010D1BDF-AFD1-5C70-DF92-59FC3203083F}"/>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C7F1C9F2-DA88-D4D8-0B05-19C9A4ED4B71}"/>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B87DC970-33BB-C7F1-D86A-E88D42908355}"/>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24202838-6408-A3A0-D071-9C1121625A63}"/>
              </a:ext>
            </a:extLst>
          </p:cNvPr>
          <p:cNvSpPr/>
          <p:nvPr/>
        </p:nvSpPr>
        <p:spPr>
          <a:xfrm rot="16200000">
            <a:off x="3868472" y="4618630"/>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84D7D633-3546-9771-ED85-21DC9ABA4512}"/>
              </a:ext>
            </a:extLst>
          </p:cNvPr>
          <p:cNvSpPr/>
          <p:nvPr/>
        </p:nvSpPr>
        <p:spPr>
          <a:xfrm rot="16200000">
            <a:off x="7106254" y="32424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38B65BD1-05F7-F55A-027A-AD3CC1D2BEDD}"/>
              </a:ext>
            </a:extLst>
          </p:cNvPr>
          <p:cNvSpPr/>
          <p:nvPr/>
        </p:nvSpPr>
        <p:spPr>
          <a:xfrm rot="16200000">
            <a:off x="7086255"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3FE58EDC-220D-EB13-8D54-E966C185004A}"/>
              </a:ext>
            </a:extLst>
          </p:cNvPr>
          <p:cNvSpPr/>
          <p:nvPr/>
        </p:nvSpPr>
        <p:spPr>
          <a:xfrm rot="5400000" flipV="1">
            <a:off x="8720878" y="460411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Right 36">
            <a:extLst>
              <a:ext uri="{FF2B5EF4-FFF2-40B4-BE49-F238E27FC236}">
                <a16:creationId xmlns:a16="http://schemas.microsoft.com/office/drawing/2014/main" id="{27AC4368-6327-D50B-1A3B-72E0309DF095}"/>
              </a:ext>
            </a:extLst>
          </p:cNvPr>
          <p:cNvSpPr/>
          <p:nvPr/>
        </p:nvSpPr>
        <p:spPr>
          <a:xfrm rot="5400000" flipV="1">
            <a:off x="7086255"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Google Shape;465;p24">
            <a:extLst>
              <a:ext uri="{FF2B5EF4-FFF2-40B4-BE49-F238E27FC236}">
                <a16:creationId xmlns:a16="http://schemas.microsoft.com/office/drawing/2014/main" id="{0210AAAD-8D64-34CB-731B-D7F047F7D76A}"/>
              </a:ext>
            </a:extLst>
          </p:cNvPr>
          <p:cNvSpPr/>
          <p:nvPr/>
        </p:nvSpPr>
        <p:spPr>
          <a:xfrm>
            <a:off x="569687" y="4298324"/>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466;p24">
            <a:extLst>
              <a:ext uri="{FF2B5EF4-FFF2-40B4-BE49-F238E27FC236}">
                <a16:creationId xmlns:a16="http://schemas.microsoft.com/office/drawing/2014/main" id="{9E20EC94-E9F2-28C2-7106-B106E8C8061F}"/>
              </a:ext>
            </a:extLst>
          </p:cNvPr>
          <p:cNvSpPr/>
          <p:nvPr/>
        </p:nvSpPr>
        <p:spPr>
          <a:xfrm>
            <a:off x="468998" y="3124146"/>
            <a:ext cx="10725150" cy="113451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 name="Google Shape;468;p24">
            <a:extLst>
              <a:ext uri="{FF2B5EF4-FFF2-40B4-BE49-F238E27FC236}">
                <a16:creationId xmlns:a16="http://schemas.microsoft.com/office/drawing/2014/main" id="{42751E4E-73B0-6D5C-09F7-1BFDDA54B2A3}"/>
              </a:ext>
            </a:extLst>
          </p:cNvPr>
          <p:cNvSpPr/>
          <p:nvPr/>
        </p:nvSpPr>
        <p:spPr>
          <a:xfrm>
            <a:off x="910584" y="3203705"/>
            <a:ext cx="3972713" cy="99204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Large increase </a:t>
            </a:r>
            <a:r>
              <a:rPr lang="en-US" sz="2000" dirty="0">
                <a:solidFill>
                  <a:schemeClr val="dk1"/>
                </a:solidFill>
                <a:latin typeface="Calibri"/>
                <a:ea typeface="Calibri"/>
                <a:cs typeface="Calibri"/>
                <a:sym typeface="Calibri"/>
              </a:rPr>
              <a:t>in the proportion of teachers (78% to 84%) to well above the national average (79%)</a:t>
            </a:r>
            <a:endParaRPr dirty="0"/>
          </a:p>
        </p:txBody>
      </p:sp>
      <p:sp>
        <p:nvSpPr>
          <p:cNvPr id="6" name="Google Shape;469;p24">
            <a:extLst>
              <a:ext uri="{FF2B5EF4-FFF2-40B4-BE49-F238E27FC236}">
                <a16:creationId xmlns:a16="http://schemas.microsoft.com/office/drawing/2014/main" id="{CE8CCEBA-E98B-E46C-07ED-CD005A31BE16}"/>
              </a:ext>
            </a:extLst>
          </p:cNvPr>
          <p:cNvSpPr/>
          <p:nvPr/>
        </p:nvSpPr>
        <p:spPr>
          <a:xfrm>
            <a:off x="4992158" y="3245350"/>
            <a:ext cx="4095890" cy="965029"/>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dk1"/>
                </a:solidFill>
                <a:latin typeface="Calibri"/>
                <a:ea typeface="Calibri"/>
                <a:cs typeface="Calibri"/>
                <a:sym typeface="Calibri"/>
              </a:rPr>
              <a:t>Large decrease </a:t>
            </a:r>
            <a:r>
              <a:rPr lang="en-US" sz="2000">
                <a:solidFill>
                  <a:schemeClr val="dk1"/>
                </a:solidFill>
                <a:latin typeface="Calibri"/>
                <a:ea typeface="Calibri"/>
                <a:cs typeface="Calibri"/>
                <a:sym typeface="Calibri"/>
              </a:rPr>
              <a:t>in the proportion of HODs and deputy principals to well below the national averages</a:t>
            </a:r>
            <a:endParaRPr/>
          </a:p>
        </p:txBody>
      </p:sp>
      <p:sp>
        <p:nvSpPr>
          <p:cNvPr id="7" name="Google Shape;420;p22">
            <a:extLst>
              <a:ext uri="{FF2B5EF4-FFF2-40B4-BE49-F238E27FC236}">
                <a16:creationId xmlns:a16="http://schemas.microsoft.com/office/drawing/2014/main" id="{A496E8C1-E8F2-9638-40C8-988F1052423A}"/>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549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Trends in educator numbers (2021-2021)</a:t>
            </a:r>
            <a:endParaRPr/>
          </a:p>
        </p:txBody>
      </p:sp>
      <p:sp>
        <p:nvSpPr>
          <p:cNvPr id="476" name="Google Shape;476;p25"/>
          <p:cNvSpPr/>
          <p:nvPr/>
        </p:nvSpPr>
        <p:spPr>
          <a:xfrm>
            <a:off x="838200" y="207554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(Level 1 teachers)</a:t>
            </a:r>
            <a:endParaRPr sz="3200">
              <a:solidFill>
                <a:srgbClr val="88361C"/>
              </a:solidFill>
              <a:latin typeface="Cambria"/>
              <a:ea typeface="Cambria"/>
              <a:cs typeface="Cambria"/>
              <a:sym typeface="Cambria"/>
            </a:endParaRPr>
          </a:p>
        </p:txBody>
      </p:sp>
      <p:sp>
        <p:nvSpPr>
          <p:cNvPr id="477" name="Google Shape;477;p25"/>
          <p:cNvSpPr/>
          <p:nvPr/>
        </p:nvSpPr>
        <p:spPr>
          <a:xfrm>
            <a:off x="6796639" y="2089749"/>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4000">
              <a:solidFill>
                <a:srgbClr val="88361C"/>
              </a:solidFill>
              <a:latin typeface="Cambria"/>
              <a:ea typeface="Cambria"/>
              <a:cs typeface="Cambria"/>
              <a:sym typeface="Cambria"/>
            </a:endParaRPr>
          </a:p>
        </p:txBody>
      </p:sp>
      <p:graphicFrame>
        <p:nvGraphicFramePr>
          <p:cNvPr id="478" name="Google Shape;478;p25"/>
          <p:cNvGraphicFramePr/>
          <p:nvPr/>
        </p:nvGraphicFramePr>
        <p:xfrm>
          <a:off x="804508" y="2968172"/>
          <a:ext cx="4648348" cy="3102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9" name="Google Shape;479;p25"/>
          <p:cNvGraphicFramePr/>
          <p:nvPr/>
        </p:nvGraphicFramePr>
        <p:xfrm>
          <a:off x="6734883" y="2968171"/>
          <a:ext cx="4557159" cy="3102566"/>
        </p:xfrm>
        <a:graphic>
          <a:graphicData uri="http://schemas.openxmlformats.org/drawingml/2006/chart">
            <c:chart xmlns:c="http://schemas.openxmlformats.org/drawingml/2006/chart" xmlns:r="http://schemas.openxmlformats.org/officeDocument/2006/relationships" r:id="rId4"/>
          </a:graphicData>
        </a:graphic>
      </p:graphicFrame>
      <p:cxnSp>
        <p:nvCxnSpPr>
          <p:cNvPr id="480" name="Google Shape;480;p25"/>
          <p:cNvCxnSpPr/>
          <p:nvPr/>
        </p:nvCxnSpPr>
        <p:spPr>
          <a:xfrm>
            <a:off x="6796640" y="2826657"/>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481" name="Google Shape;481;p25"/>
          <p:cNvCxnSpPr/>
          <p:nvPr/>
        </p:nvCxnSpPr>
        <p:spPr>
          <a:xfrm>
            <a:off x="838200" y="2870199"/>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482" name="Google Shape;482;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83" name="Google Shape;483;p25"/>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405 431 educators (Rank 60 000 – 69 999) are considered. ECD practitioners, TVET lecturers, and ABET teachers were removed. The 2021 rankclass file was expanded to include ranks found only in years prior to 2021.</a:t>
            </a:r>
            <a:endParaRPr/>
          </a:p>
        </p:txBody>
      </p:sp>
    </p:spTree>
    <p:extLst>
      <p:ext uri="{BB962C8B-B14F-4D97-AF65-F5344CB8AC3E}">
        <p14:creationId xmlns:p14="http://schemas.microsoft.com/office/powerpoint/2010/main" val="250642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Trends in educator numbers (2021-2021)</a:t>
            </a:r>
            <a:endParaRPr/>
          </a:p>
        </p:txBody>
      </p:sp>
      <p:sp>
        <p:nvSpPr>
          <p:cNvPr id="489" name="Google Shape;489;p26"/>
          <p:cNvSpPr/>
          <p:nvPr/>
        </p:nvSpPr>
        <p:spPr>
          <a:xfrm>
            <a:off x="9718149" y="1569891"/>
            <a:ext cx="2057831" cy="4861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7F7F7F"/>
                </a:solidFill>
                <a:latin typeface="Calibri"/>
                <a:ea typeface="Calibri"/>
                <a:cs typeface="Calibri"/>
                <a:sym typeface="Calibri"/>
              </a:rPr>
              <a:t>% Headcount growth from 2012 to 2021</a:t>
            </a:r>
            <a:endParaRPr/>
          </a:p>
        </p:txBody>
      </p:sp>
      <p:graphicFrame>
        <p:nvGraphicFramePr>
          <p:cNvPr id="490" name="Google Shape;490;p26"/>
          <p:cNvGraphicFramePr/>
          <p:nvPr/>
        </p:nvGraphicFramePr>
        <p:xfrm>
          <a:off x="804508" y="2968172"/>
          <a:ext cx="4648348" cy="3102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1" name="Google Shape;491;p26"/>
          <p:cNvGraphicFramePr/>
          <p:nvPr/>
        </p:nvGraphicFramePr>
        <p:xfrm>
          <a:off x="6734883" y="2968171"/>
          <a:ext cx="4557159" cy="3102566"/>
        </p:xfrm>
        <a:graphic>
          <a:graphicData uri="http://schemas.openxmlformats.org/drawingml/2006/chart">
            <c:chart xmlns:c="http://schemas.openxmlformats.org/drawingml/2006/chart" xmlns:r="http://schemas.openxmlformats.org/officeDocument/2006/relationships" r:id="rId4"/>
          </a:graphicData>
        </a:graphic>
      </p:graphicFrame>
      <p:cxnSp>
        <p:nvCxnSpPr>
          <p:cNvPr id="492" name="Google Shape;492;p26"/>
          <p:cNvCxnSpPr/>
          <p:nvPr/>
        </p:nvCxnSpPr>
        <p:spPr>
          <a:xfrm>
            <a:off x="1785257" y="3221775"/>
            <a:ext cx="0" cy="1909025"/>
          </a:xfrm>
          <a:prstGeom prst="straightConnector1">
            <a:avLst/>
          </a:prstGeom>
          <a:noFill/>
          <a:ln w="9525" cap="flat" cmpd="sng">
            <a:solidFill>
              <a:srgbClr val="FFD385"/>
            </a:solidFill>
            <a:prstDash val="dash"/>
            <a:miter lim="800000"/>
            <a:headEnd type="none" w="sm" len="sm"/>
            <a:tailEnd type="none" w="sm" len="sm"/>
          </a:ln>
        </p:spPr>
      </p:cxnSp>
      <p:cxnSp>
        <p:nvCxnSpPr>
          <p:cNvPr id="493" name="Google Shape;493;p26"/>
          <p:cNvCxnSpPr/>
          <p:nvPr/>
        </p:nvCxnSpPr>
        <p:spPr>
          <a:xfrm>
            <a:off x="5128722" y="3351687"/>
            <a:ext cx="0" cy="1767616"/>
          </a:xfrm>
          <a:prstGeom prst="straightConnector1">
            <a:avLst/>
          </a:prstGeom>
          <a:noFill/>
          <a:ln w="9525" cap="flat" cmpd="sng">
            <a:solidFill>
              <a:srgbClr val="FFD385"/>
            </a:solidFill>
            <a:prstDash val="dash"/>
            <a:miter lim="800000"/>
            <a:headEnd type="none" w="sm" len="sm"/>
            <a:tailEnd type="none" w="sm" len="sm"/>
          </a:ln>
        </p:spPr>
      </p:cxnSp>
      <p:sp>
        <p:nvSpPr>
          <p:cNvPr id="494" name="Google Shape;494;p26"/>
          <p:cNvSpPr/>
          <p:nvPr/>
        </p:nvSpPr>
        <p:spPr>
          <a:xfrm>
            <a:off x="4701654" y="3052956"/>
            <a:ext cx="1460500" cy="372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F49C00"/>
                </a:solidFill>
                <a:latin typeface="Calibri"/>
                <a:ea typeface="Calibri"/>
                <a:cs typeface="Calibri"/>
                <a:sym typeface="Calibri"/>
              </a:rPr>
              <a:t>Teachers: -2%</a:t>
            </a:r>
            <a:endParaRPr/>
          </a:p>
        </p:txBody>
      </p:sp>
      <p:sp>
        <p:nvSpPr>
          <p:cNvPr id="495" name="Google Shape;495;p26"/>
          <p:cNvSpPr/>
          <p:nvPr/>
        </p:nvSpPr>
        <p:spPr>
          <a:xfrm>
            <a:off x="10434750" y="3401831"/>
            <a:ext cx="1391489" cy="372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A5A5A5"/>
                </a:solidFill>
                <a:latin typeface="Calibri"/>
                <a:ea typeface="Calibri"/>
                <a:cs typeface="Calibri"/>
                <a:sym typeface="Calibri"/>
              </a:rPr>
              <a:t>HODs: -38%</a:t>
            </a:r>
            <a:endParaRPr/>
          </a:p>
        </p:txBody>
      </p:sp>
      <p:sp>
        <p:nvSpPr>
          <p:cNvPr id="496" name="Google Shape;496;p26"/>
          <p:cNvSpPr/>
          <p:nvPr/>
        </p:nvSpPr>
        <p:spPr>
          <a:xfrm>
            <a:off x="10223501" y="4137433"/>
            <a:ext cx="1602740" cy="372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B43512"/>
                </a:solidFill>
                <a:latin typeface="Calibri"/>
                <a:ea typeface="Calibri"/>
                <a:cs typeface="Calibri"/>
                <a:sym typeface="Calibri"/>
              </a:rPr>
              <a:t>Principal: -6%</a:t>
            </a:r>
            <a:endParaRPr/>
          </a:p>
        </p:txBody>
      </p:sp>
      <p:sp>
        <p:nvSpPr>
          <p:cNvPr id="497" name="Google Shape;497;p26"/>
          <p:cNvSpPr/>
          <p:nvPr/>
        </p:nvSpPr>
        <p:spPr>
          <a:xfrm>
            <a:off x="10262031" y="4798416"/>
            <a:ext cx="1602740" cy="3720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F49C00"/>
                </a:solidFill>
                <a:latin typeface="Calibri"/>
                <a:ea typeface="Calibri"/>
                <a:cs typeface="Calibri"/>
                <a:sym typeface="Calibri"/>
              </a:rPr>
              <a:t>Deputys: -50%</a:t>
            </a:r>
            <a:endParaRPr/>
          </a:p>
        </p:txBody>
      </p:sp>
      <p:cxnSp>
        <p:nvCxnSpPr>
          <p:cNvPr id="498" name="Google Shape;498;p26"/>
          <p:cNvCxnSpPr/>
          <p:nvPr/>
        </p:nvCxnSpPr>
        <p:spPr>
          <a:xfrm>
            <a:off x="7645547" y="3389787"/>
            <a:ext cx="0" cy="1741010"/>
          </a:xfrm>
          <a:prstGeom prst="straightConnector1">
            <a:avLst/>
          </a:prstGeom>
          <a:noFill/>
          <a:ln w="9525" cap="flat" cmpd="sng">
            <a:solidFill>
              <a:srgbClr val="DDDDD8"/>
            </a:solidFill>
            <a:prstDash val="dash"/>
            <a:miter lim="800000"/>
            <a:headEnd type="none" w="sm" len="sm"/>
            <a:tailEnd type="none" w="sm" len="sm"/>
          </a:ln>
        </p:spPr>
      </p:cxnSp>
      <p:cxnSp>
        <p:nvCxnSpPr>
          <p:cNvPr id="499" name="Google Shape;499;p26"/>
          <p:cNvCxnSpPr/>
          <p:nvPr/>
        </p:nvCxnSpPr>
        <p:spPr>
          <a:xfrm>
            <a:off x="10979940" y="4072043"/>
            <a:ext cx="0" cy="1058485"/>
          </a:xfrm>
          <a:prstGeom prst="straightConnector1">
            <a:avLst/>
          </a:prstGeom>
          <a:noFill/>
          <a:ln w="9525" cap="flat" cmpd="sng">
            <a:solidFill>
              <a:srgbClr val="DDDDD8"/>
            </a:solidFill>
            <a:prstDash val="dash"/>
            <a:miter lim="800000"/>
            <a:headEnd type="none" w="sm" len="sm"/>
            <a:tailEnd type="none" w="sm" len="sm"/>
          </a:ln>
        </p:spPr>
      </p:cxnSp>
      <p:sp>
        <p:nvSpPr>
          <p:cNvPr id="500" name="Google Shape;500;p2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01" name="Google Shape;501;p26"/>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405 431 educators (Rank 60 000 – 69 999) are considered. ECD practitioners, TVET lecturers, and ABET teachers were removed. The 2021 rankclass file was expanded to include ranks found only in years prior to 2021.</a:t>
            </a:r>
            <a:endParaRPr/>
          </a:p>
        </p:txBody>
      </p:sp>
      <p:sp>
        <p:nvSpPr>
          <p:cNvPr id="502" name="Google Shape;502;p26"/>
          <p:cNvSpPr/>
          <p:nvPr/>
        </p:nvSpPr>
        <p:spPr>
          <a:xfrm>
            <a:off x="838200" y="207554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(Level 1 teachers)</a:t>
            </a:r>
            <a:endParaRPr sz="3200">
              <a:solidFill>
                <a:srgbClr val="88361C"/>
              </a:solidFill>
              <a:latin typeface="Cambria"/>
              <a:ea typeface="Cambria"/>
              <a:cs typeface="Cambria"/>
              <a:sym typeface="Cambria"/>
            </a:endParaRPr>
          </a:p>
        </p:txBody>
      </p:sp>
      <p:sp>
        <p:nvSpPr>
          <p:cNvPr id="503" name="Google Shape;503;p26"/>
          <p:cNvSpPr/>
          <p:nvPr/>
        </p:nvSpPr>
        <p:spPr>
          <a:xfrm>
            <a:off x="6796639" y="2089749"/>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4000">
              <a:solidFill>
                <a:srgbClr val="88361C"/>
              </a:solidFill>
              <a:latin typeface="Cambria"/>
              <a:ea typeface="Cambria"/>
              <a:cs typeface="Cambria"/>
              <a:sym typeface="Cambria"/>
            </a:endParaRPr>
          </a:p>
        </p:txBody>
      </p:sp>
      <p:cxnSp>
        <p:nvCxnSpPr>
          <p:cNvPr id="504" name="Google Shape;504;p26"/>
          <p:cNvCxnSpPr/>
          <p:nvPr/>
        </p:nvCxnSpPr>
        <p:spPr>
          <a:xfrm>
            <a:off x="6796640" y="2826657"/>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505" name="Google Shape;505;p26"/>
          <p:cNvCxnSpPr/>
          <p:nvPr/>
        </p:nvCxnSpPr>
        <p:spPr>
          <a:xfrm>
            <a:off x="838200" y="2870199"/>
            <a:ext cx="4557159" cy="0"/>
          </a:xfrm>
          <a:prstGeom prst="straightConnector1">
            <a:avLst/>
          </a:prstGeom>
          <a:noFill/>
          <a:ln w="28575" cap="flat" cmpd="sng">
            <a:solidFill>
              <a:srgbClr val="88361C"/>
            </a:solidFill>
            <a:prstDash val="solid"/>
            <a:miter lim="800000"/>
            <a:headEnd type="none" w="sm" len="sm"/>
            <a:tailEnd type="none" w="sm" len="sm"/>
          </a:ln>
        </p:spPr>
      </p:cxnSp>
    </p:spTree>
    <p:extLst>
      <p:ext uri="{BB962C8B-B14F-4D97-AF65-F5344CB8AC3E}">
        <p14:creationId xmlns:p14="http://schemas.microsoft.com/office/powerpoint/2010/main" val="793066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Trends in educator numbers (2021-2021)</a:t>
            </a:r>
            <a:endParaRPr/>
          </a:p>
        </p:txBody>
      </p:sp>
      <p:sp>
        <p:nvSpPr>
          <p:cNvPr id="511" name="Google Shape;511;p27"/>
          <p:cNvSpPr/>
          <p:nvPr/>
        </p:nvSpPr>
        <p:spPr>
          <a:xfrm>
            <a:off x="10227483" y="1417339"/>
            <a:ext cx="1581114" cy="587524"/>
          </a:xfrm>
          <a:prstGeom prst="roundRect">
            <a:avLst>
              <a:gd name="adj" fmla="val 16667"/>
            </a:avLst>
          </a:prstGeom>
          <a:gradFill>
            <a:gsLst>
              <a:gs pos="0">
                <a:srgbClr val="FFDDAC">
                  <a:alpha val="49803"/>
                </a:srgbClr>
              </a:gs>
              <a:gs pos="50000">
                <a:srgbClr val="FFD69D">
                  <a:alpha val="49803"/>
                </a:srgbClr>
              </a:gs>
              <a:gs pos="100000">
                <a:srgbClr val="FFDDAC">
                  <a:alpha val="4705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Mean educator age </a:t>
            </a:r>
            <a:endParaRPr/>
          </a:p>
        </p:txBody>
      </p:sp>
      <p:graphicFrame>
        <p:nvGraphicFramePr>
          <p:cNvPr id="512" name="Google Shape;512;p27"/>
          <p:cNvGraphicFramePr/>
          <p:nvPr/>
        </p:nvGraphicFramePr>
        <p:xfrm>
          <a:off x="804508" y="2968172"/>
          <a:ext cx="4648348" cy="3102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3" name="Google Shape;513;p27"/>
          <p:cNvGraphicFramePr/>
          <p:nvPr/>
        </p:nvGraphicFramePr>
        <p:xfrm>
          <a:off x="6734883" y="2968171"/>
          <a:ext cx="4557159" cy="3102566"/>
        </p:xfrm>
        <a:graphic>
          <a:graphicData uri="http://schemas.openxmlformats.org/drawingml/2006/chart">
            <c:chart xmlns:c="http://schemas.openxmlformats.org/drawingml/2006/chart" xmlns:r="http://schemas.openxmlformats.org/officeDocument/2006/relationships" r:id="rId4"/>
          </a:graphicData>
        </a:graphic>
      </p:graphicFrame>
      <p:sp>
        <p:nvSpPr>
          <p:cNvPr id="514" name="Google Shape;514;p27"/>
          <p:cNvSpPr/>
          <p:nvPr/>
        </p:nvSpPr>
        <p:spPr>
          <a:xfrm>
            <a:off x="1419707" y="2951901"/>
            <a:ext cx="1005840" cy="274320"/>
          </a:xfrm>
          <a:prstGeom prst="roundRect">
            <a:avLst>
              <a:gd name="adj" fmla="val 16667"/>
            </a:avLst>
          </a:prstGeom>
          <a:gradFill>
            <a:gsLst>
              <a:gs pos="0">
                <a:srgbClr val="FFDDAC">
                  <a:alpha val="49803"/>
                </a:srgbClr>
              </a:gs>
              <a:gs pos="50000">
                <a:srgbClr val="FEEFC1"/>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45.8 yrs</a:t>
            </a:r>
            <a:endParaRPr sz="1800">
              <a:solidFill>
                <a:schemeClr val="dk1"/>
              </a:solidFill>
              <a:latin typeface="Calibri"/>
              <a:ea typeface="Calibri"/>
              <a:cs typeface="Calibri"/>
              <a:sym typeface="Calibri"/>
            </a:endParaRPr>
          </a:p>
        </p:txBody>
      </p:sp>
      <p:sp>
        <p:nvSpPr>
          <p:cNvPr id="515" name="Google Shape;515;p27"/>
          <p:cNvSpPr/>
          <p:nvPr/>
        </p:nvSpPr>
        <p:spPr>
          <a:xfrm>
            <a:off x="4597552" y="3021847"/>
            <a:ext cx="1005840" cy="274320"/>
          </a:xfrm>
          <a:prstGeom prst="roundRect">
            <a:avLst>
              <a:gd name="adj" fmla="val 16667"/>
            </a:avLst>
          </a:prstGeom>
          <a:gradFill>
            <a:gsLst>
              <a:gs pos="0">
                <a:srgbClr val="FFDDAC">
                  <a:alpha val="49803"/>
                </a:srgbClr>
              </a:gs>
              <a:gs pos="50000">
                <a:srgbClr val="FEEFC1"/>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46.5 yrs</a:t>
            </a:r>
            <a:endParaRPr sz="1800">
              <a:solidFill>
                <a:schemeClr val="dk1"/>
              </a:solidFill>
              <a:latin typeface="Calibri"/>
              <a:ea typeface="Calibri"/>
              <a:cs typeface="Calibri"/>
              <a:sym typeface="Calibri"/>
            </a:endParaRPr>
          </a:p>
        </p:txBody>
      </p:sp>
      <p:cxnSp>
        <p:nvCxnSpPr>
          <p:cNvPr id="516" name="Google Shape;516;p27"/>
          <p:cNvCxnSpPr/>
          <p:nvPr/>
        </p:nvCxnSpPr>
        <p:spPr>
          <a:xfrm>
            <a:off x="1785257" y="3221775"/>
            <a:ext cx="0" cy="1909025"/>
          </a:xfrm>
          <a:prstGeom prst="straightConnector1">
            <a:avLst/>
          </a:prstGeom>
          <a:noFill/>
          <a:ln w="9525" cap="flat" cmpd="sng">
            <a:solidFill>
              <a:srgbClr val="FFD385"/>
            </a:solidFill>
            <a:prstDash val="dash"/>
            <a:miter lim="800000"/>
            <a:headEnd type="none" w="sm" len="sm"/>
            <a:tailEnd type="none" w="sm" len="sm"/>
          </a:ln>
        </p:spPr>
      </p:cxnSp>
      <p:cxnSp>
        <p:nvCxnSpPr>
          <p:cNvPr id="517" name="Google Shape;517;p27"/>
          <p:cNvCxnSpPr/>
          <p:nvPr/>
        </p:nvCxnSpPr>
        <p:spPr>
          <a:xfrm>
            <a:off x="5128722" y="3351687"/>
            <a:ext cx="0" cy="1767616"/>
          </a:xfrm>
          <a:prstGeom prst="straightConnector1">
            <a:avLst/>
          </a:prstGeom>
          <a:noFill/>
          <a:ln w="9525" cap="flat" cmpd="sng">
            <a:solidFill>
              <a:srgbClr val="FFD385"/>
            </a:solidFill>
            <a:prstDash val="dash"/>
            <a:miter lim="800000"/>
            <a:headEnd type="none" w="sm" len="sm"/>
            <a:tailEnd type="none" w="sm" len="sm"/>
          </a:ln>
        </p:spPr>
      </p:cxnSp>
      <p:cxnSp>
        <p:nvCxnSpPr>
          <p:cNvPr id="518" name="Google Shape;518;p27"/>
          <p:cNvCxnSpPr/>
          <p:nvPr/>
        </p:nvCxnSpPr>
        <p:spPr>
          <a:xfrm>
            <a:off x="1785257" y="3322830"/>
            <a:ext cx="0" cy="1807967"/>
          </a:xfrm>
          <a:prstGeom prst="straightConnector1">
            <a:avLst/>
          </a:prstGeom>
          <a:noFill/>
          <a:ln w="9525" cap="flat" cmpd="sng">
            <a:solidFill>
              <a:srgbClr val="FFD385"/>
            </a:solidFill>
            <a:prstDash val="dash"/>
            <a:miter lim="800000"/>
            <a:headEnd type="none" w="sm" len="sm"/>
            <a:tailEnd type="none" w="sm" len="sm"/>
          </a:ln>
        </p:spPr>
      </p:cxnSp>
      <p:cxnSp>
        <p:nvCxnSpPr>
          <p:cNvPr id="519" name="Google Shape;519;p27"/>
          <p:cNvCxnSpPr/>
          <p:nvPr/>
        </p:nvCxnSpPr>
        <p:spPr>
          <a:xfrm>
            <a:off x="5128722" y="3351684"/>
            <a:ext cx="0" cy="1767616"/>
          </a:xfrm>
          <a:prstGeom prst="straightConnector1">
            <a:avLst/>
          </a:prstGeom>
          <a:noFill/>
          <a:ln w="9525" cap="flat" cmpd="sng">
            <a:solidFill>
              <a:srgbClr val="FFD385"/>
            </a:solidFill>
            <a:prstDash val="dash"/>
            <a:miter lim="800000"/>
            <a:headEnd type="none" w="sm" len="sm"/>
            <a:tailEnd type="none" w="sm" len="sm"/>
          </a:ln>
        </p:spPr>
      </p:cxnSp>
      <p:sp>
        <p:nvSpPr>
          <p:cNvPr id="520" name="Google Shape;520;p27"/>
          <p:cNvSpPr/>
          <p:nvPr/>
        </p:nvSpPr>
        <p:spPr>
          <a:xfrm>
            <a:off x="1419707" y="2951897"/>
            <a:ext cx="1005840" cy="274320"/>
          </a:xfrm>
          <a:prstGeom prst="roundRect">
            <a:avLst>
              <a:gd name="adj" fmla="val 16667"/>
            </a:avLst>
          </a:prstGeom>
          <a:gradFill>
            <a:gsLst>
              <a:gs pos="0">
                <a:srgbClr val="FFDDAC">
                  <a:alpha val="49803"/>
                </a:srgbClr>
              </a:gs>
              <a:gs pos="50000">
                <a:srgbClr val="FEEFC1"/>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46.0 yrs</a:t>
            </a:r>
            <a:endParaRPr sz="1800">
              <a:solidFill>
                <a:schemeClr val="dk1"/>
              </a:solidFill>
              <a:latin typeface="Calibri"/>
              <a:ea typeface="Calibri"/>
              <a:cs typeface="Calibri"/>
              <a:sym typeface="Calibri"/>
            </a:endParaRPr>
          </a:p>
        </p:txBody>
      </p:sp>
      <p:sp>
        <p:nvSpPr>
          <p:cNvPr id="521" name="Google Shape;521;p27"/>
          <p:cNvSpPr/>
          <p:nvPr/>
        </p:nvSpPr>
        <p:spPr>
          <a:xfrm>
            <a:off x="4597552" y="3021843"/>
            <a:ext cx="1005840" cy="274320"/>
          </a:xfrm>
          <a:prstGeom prst="roundRect">
            <a:avLst>
              <a:gd name="adj" fmla="val 16667"/>
            </a:avLst>
          </a:prstGeom>
          <a:gradFill>
            <a:gsLst>
              <a:gs pos="0">
                <a:srgbClr val="FFDDAC">
                  <a:alpha val="49803"/>
                </a:srgbClr>
              </a:gs>
              <a:gs pos="50000">
                <a:srgbClr val="FEEFC1"/>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46.5 yrs</a:t>
            </a:r>
            <a:endParaRPr sz="1800">
              <a:solidFill>
                <a:schemeClr val="dk1"/>
              </a:solidFill>
              <a:latin typeface="Calibri"/>
              <a:ea typeface="Calibri"/>
              <a:cs typeface="Calibri"/>
              <a:sym typeface="Calibri"/>
            </a:endParaRPr>
          </a:p>
        </p:txBody>
      </p:sp>
      <p:cxnSp>
        <p:nvCxnSpPr>
          <p:cNvPr id="522" name="Google Shape;522;p27"/>
          <p:cNvCxnSpPr/>
          <p:nvPr/>
        </p:nvCxnSpPr>
        <p:spPr>
          <a:xfrm>
            <a:off x="7645547" y="3389787"/>
            <a:ext cx="0" cy="1741010"/>
          </a:xfrm>
          <a:prstGeom prst="straightConnector1">
            <a:avLst/>
          </a:prstGeom>
          <a:noFill/>
          <a:ln w="9525" cap="flat" cmpd="sng">
            <a:solidFill>
              <a:srgbClr val="DDDDD8"/>
            </a:solidFill>
            <a:prstDash val="dash"/>
            <a:miter lim="800000"/>
            <a:headEnd type="none" w="sm" len="sm"/>
            <a:tailEnd type="none" w="sm" len="sm"/>
          </a:ln>
        </p:spPr>
      </p:cxnSp>
      <p:cxnSp>
        <p:nvCxnSpPr>
          <p:cNvPr id="523" name="Google Shape;523;p27"/>
          <p:cNvCxnSpPr/>
          <p:nvPr/>
        </p:nvCxnSpPr>
        <p:spPr>
          <a:xfrm>
            <a:off x="10992640" y="4072043"/>
            <a:ext cx="0" cy="1058485"/>
          </a:xfrm>
          <a:prstGeom prst="straightConnector1">
            <a:avLst/>
          </a:prstGeom>
          <a:noFill/>
          <a:ln w="9525" cap="flat" cmpd="sng">
            <a:solidFill>
              <a:srgbClr val="DDDDD8"/>
            </a:solidFill>
            <a:prstDash val="dash"/>
            <a:miter lim="800000"/>
            <a:headEnd type="none" w="sm" len="sm"/>
            <a:tailEnd type="none" w="sm" len="sm"/>
          </a:ln>
        </p:spPr>
      </p:cxnSp>
      <p:sp>
        <p:nvSpPr>
          <p:cNvPr id="524" name="Google Shape;524;p27"/>
          <p:cNvSpPr/>
          <p:nvPr/>
        </p:nvSpPr>
        <p:spPr>
          <a:xfrm>
            <a:off x="7254908" y="3048510"/>
            <a:ext cx="1005840" cy="274320"/>
          </a:xfrm>
          <a:prstGeom prst="roundRect">
            <a:avLst>
              <a:gd name="adj" fmla="val 16667"/>
            </a:avLst>
          </a:prstGeom>
          <a:solidFill>
            <a:srgbClr val="D8D8D8">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48.3 yrs</a:t>
            </a:r>
            <a:endParaRPr sz="1800">
              <a:solidFill>
                <a:schemeClr val="dk1"/>
              </a:solidFill>
              <a:latin typeface="Calibri"/>
              <a:ea typeface="Calibri"/>
              <a:cs typeface="Calibri"/>
              <a:sym typeface="Calibri"/>
            </a:endParaRPr>
          </a:p>
        </p:txBody>
      </p:sp>
      <p:sp>
        <p:nvSpPr>
          <p:cNvPr id="525" name="Google Shape;525;p27"/>
          <p:cNvSpPr/>
          <p:nvPr/>
        </p:nvSpPr>
        <p:spPr>
          <a:xfrm>
            <a:off x="10642000" y="3597454"/>
            <a:ext cx="1005840" cy="274320"/>
          </a:xfrm>
          <a:prstGeom prst="roundRect">
            <a:avLst>
              <a:gd name="adj" fmla="val 16667"/>
            </a:avLst>
          </a:prstGeom>
          <a:solidFill>
            <a:srgbClr val="D8D8D8">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52.9 yrs</a:t>
            </a:r>
            <a:endParaRPr sz="1800">
              <a:solidFill>
                <a:schemeClr val="dk1"/>
              </a:solidFill>
              <a:latin typeface="Calibri"/>
              <a:ea typeface="Calibri"/>
              <a:cs typeface="Calibri"/>
              <a:sym typeface="Calibri"/>
            </a:endParaRPr>
          </a:p>
        </p:txBody>
      </p:sp>
      <p:sp>
        <p:nvSpPr>
          <p:cNvPr id="526" name="Google Shape;526;p27"/>
          <p:cNvSpPr/>
          <p:nvPr/>
        </p:nvSpPr>
        <p:spPr>
          <a:xfrm>
            <a:off x="10642000" y="4230375"/>
            <a:ext cx="1005840" cy="274320"/>
          </a:xfrm>
          <a:prstGeom prst="roundRect">
            <a:avLst>
              <a:gd name="adj" fmla="val 16667"/>
            </a:avLst>
          </a:prstGeom>
          <a:gradFill>
            <a:gsLst>
              <a:gs pos="0">
                <a:srgbClr val="FADAD2"/>
              </a:gs>
              <a:gs pos="50000">
                <a:srgbClr val="FFCBBD">
                  <a:alpha val="45490"/>
                </a:srgbClr>
              </a:gs>
              <a:gs pos="100000">
                <a:srgbClr val="FADAD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54.0 yrs</a:t>
            </a:r>
            <a:endParaRPr sz="1800">
              <a:solidFill>
                <a:schemeClr val="dk1"/>
              </a:solidFill>
              <a:latin typeface="Calibri"/>
              <a:ea typeface="Calibri"/>
              <a:cs typeface="Calibri"/>
              <a:sym typeface="Calibri"/>
            </a:endParaRPr>
          </a:p>
        </p:txBody>
      </p:sp>
      <p:sp>
        <p:nvSpPr>
          <p:cNvPr id="527" name="Google Shape;527;p27"/>
          <p:cNvSpPr/>
          <p:nvPr/>
        </p:nvSpPr>
        <p:spPr>
          <a:xfrm>
            <a:off x="7254908" y="4163514"/>
            <a:ext cx="1005840" cy="274320"/>
          </a:xfrm>
          <a:prstGeom prst="roundRect">
            <a:avLst>
              <a:gd name="adj" fmla="val 16667"/>
            </a:avLst>
          </a:prstGeom>
          <a:gradFill>
            <a:gsLst>
              <a:gs pos="0">
                <a:srgbClr val="FADAD2"/>
              </a:gs>
              <a:gs pos="50000">
                <a:srgbClr val="FFCBBD">
                  <a:alpha val="45490"/>
                </a:srgbClr>
              </a:gs>
              <a:gs pos="100000">
                <a:srgbClr val="FADAD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51.9 yrs</a:t>
            </a:r>
            <a:endParaRPr sz="1800">
              <a:solidFill>
                <a:schemeClr val="dk1"/>
              </a:solidFill>
              <a:latin typeface="Calibri"/>
              <a:ea typeface="Calibri"/>
              <a:cs typeface="Calibri"/>
              <a:sym typeface="Calibri"/>
            </a:endParaRPr>
          </a:p>
        </p:txBody>
      </p:sp>
      <p:sp>
        <p:nvSpPr>
          <p:cNvPr id="528" name="Google Shape;528;p27"/>
          <p:cNvSpPr/>
          <p:nvPr/>
        </p:nvSpPr>
        <p:spPr>
          <a:xfrm>
            <a:off x="10537377" y="4839988"/>
            <a:ext cx="1005840" cy="274320"/>
          </a:xfrm>
          <a:prstGeom prst="roundRect">
            <a:avLst>
              <a:gd name="adj" fmla="val 16667"/>
            </a:avLst>
          </a:prstGeom>
          <a:gradFill>
            <a:gsLst>
              <a:gs pos="0">
                <a:srgbClr val="FFDDAC">
                  <a:alpha val="49803"/>
                </a:srgbClr>
              </a:gs>
              <a:gs pos="50000">
                <a:srgbClr val="FFD69D">
                  <a:alpha val="49803"/>
                </a:srgbClr>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54.0 yrs</a:t>
            </a:r>
            <a:endParaRPr sz="1800">
              <a:solidFill>
                <a:schemeClr val="dk1"/>
              </a:solidFill>
              <a:latin typeface="Calibri"/>
              <a:ea typeface="Calibri"/>
              <a:cs typeface="Calibri"/>
              <a:sym typeface="Calibri"/>
            </a:endParaRPr>
          </a:p>
        </p:txBody>
      </p:sp>
      <p:sp>
        <p:nvSpPr>
          <p:cNvPr id="529" name="Google Shape;529;p27"/>
          <p:cNvSpPr/>
          <p:nvPr/>
        </p:nvSpPr>
        <p:spPr>
          <a:xfrm>
            <a:off x="7257027" y="4635713"/>
            <a:ext cx="1005840" cy="274320"/>
          </a:xfrm>
          <a:prstGeom prst="roundRect">
            <a:avLst>
              <a:gd name="adj" fmla="val 16667"/>
            </a:avLst>
          </a:prstGeom>
          <a:gradFill>
            <a:gsLst>
              <a:gs pos="0">
                <a:srgbClr val="FFDDAC">
                  <a:alpha val="49803"/>
                </a:srgbClr>
              </a:gs>
              <a:gs pos="50000">
                <a:srgbClr val="FFD69D">
                  <a:alpha val="49803"/>
                </a:srgbClr>
              </a:gs>
              <a:gs pos="100000">
                <a:srgbClr val="FFDDAC">
                  <a:alpha val="30588"/>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49.1 yrs</a:t>
            </a:r>
            <a:endParaRPr sz="1800">
              <a:solidFill>
                <a:schemeClr val="dk1"/>
              </a:solidFill>
              <a:latin typeface="Calibri"/>
              <a:ea typeface="Calibri"/>
              <a:cs typeface="Calibri"/>
              <a:sym typeface="Calibri"/>
            </a:endParaRPr>
          </a:p>
        </p:txBody>
      </p:sp>
      <p:sp>
        <p:nvSpPr>
          <p:cNvPr id="530" name="Google Shape;530;p2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31" name="Google Shape;531;p27"/>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405 431 educators (Rank 60 000 – 69 999) are considered. ECD practitioners, TVET lecturers, and ABET teachers were removed. The 2021 rankclass file was expanded to include ranks found only in years prior to 2021.</a:t>
            </a:r>
            <a:endParaRPr/>
          </a:p>
        </p:txBody>
      </p:sp>
      <p:sp>
        <p:nvSpPr>
          <p:cNvPr id="532" name="Google Shape;532;p27"/>
          <p:cNvSpPr/>
          <p:nvPr/>
        </p:nvSpPr>
        <p:spPr>
          <a:xfrm>
            <a:off x="838200" y="207554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(Level 1 teachers)</a:t>
            </a:r>
            <a:endParaRPr sz="3200">
              <a:solidFill>
                <a:srgbClr val="88361C"/>
              </a:solidFill>
              <a:latin typeface="Cambria"/>
              <a:ea typeface="Cambria"/>
              <a:cs typeface="Cambria"/>
              <a:sym typeface="Cambria"/>
            </a:endParaRPr>
          </a:p>
        </p:txBody>
      </p:sp>
      <p:sp>
        <p:nvSpPr>
          <p:cNvPr id="533" name="Google Shape;533;p27"/>
          <p:cNvSpPr/>
          <p:nvPr/>
        </p:nvSpPr>
        <p:spPr>
          <a:xfrm>
            <a:off x="6796639" y="2089749"/>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Number of 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4000">
              <a:solidFill>
                <a:srgbClr val="88361C"/>
              </a:solidFill>
              <a:latin typeface="Cambria"/>
              <a:ea typeface="Cambria"/>
              <a:cs typeface="Cambria"/>
              <a:sym typeface="Cambria"/>
            </a:endParaRPr>
          </a:p>
        </p:txBody>
      </p:sp>
      <p:cxnSp>
        <p:nvCxnSpPr>
          <p:cNvPr id="534" name="Google Shape;534;p27"/>
          <p:cNvCxnSpPr/>
          <p:nvPr/>
        </p:nvCxnSpPr>
        <p:spPr>
          <a:xfrm>
            <a:off x="6796640" y="2826657"/>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535" name="Google Shape;535;p27"/>
          <p:cNvCxnSpPr/>
          <p:nvPr/>
        </p:nvCxnSpPr>
        <p:spPr>
          <a:xfrm>
            <a:off x="838200" y="2870199"/>
            <a:ext cx="4557159" cy="0"/>
          </a:xfrm>
          <a:prstGeom prst="straightConnector1">
            <a:avLst/>
          </a:prstGeom>
          <a:noFill/>
          <a:ln w="28575" cap="flat" cmpd="sng">
            <a:solidFill>
              <a:srgbClr val="88361C"/>
            </a:solidFill>
            <a:prstDash val="solid"/>
            <a:miter lim="800000"/>
            <a:headEnd type="none" w="sm" len="sm"/>
            <a:tailEnd type="none" w="sm" len="sm"/>
          </a:ln>
        </p:spPr>
      </p:cxnSp>
    </p:spTree>
    <p:extLst>
      <p:ext uri="{BB962C8B-B14F-4D97-AF65-F5344CB8AC3E}">
        <p14:creationId xmlns:p14="http://schemas.microsoft.com/office/powerpoint/2010/main" val="105316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90AB-3779-84B9-E14A-5BA90F118001}"/>
              </a:ext>
            </a:extLst>
          </p:cNvPr>
          <p:cNvSpPr>
            <a:spLocks noGrp="1"/>
          </p:cNvSpPr>
          <p:nvPr>
            <p:ph type="title"/>
          </p:nvPr>
        </p:nvSpPr>
        <p:spPr/>
        <p:txBody>
          <a:bodyPr/>
          <a:lstStyle/>
          <a:p>
            <a:r>
              <a:rPr lang="en-ZA" dirty="0"/>
              <a:t>National Background</a:t>
            </a:r>
          </a:p>
        </p:txBody>
      </p:sp>
      <p:pic>
        <p:nvPicPr>
          <p:cNvPr id="3" name="Picture 2" descr="Blank map of South Africa: outline map and vector map of South Africa">
            <a:extLst>
              <a:ext uri="{FF2B5EF4-FFF2-40B4-BE49-F238E27FC236}">
                <a16:creationId xmlns:a16="http://schemas.microsoft.com/office/drawing/2014/main" id="{B117D7B4-E19E-6078-40E4-559EB00AD6F8}"/>
              </a:ext>
            </a:extLst>
          </p:cNvPr>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6525" y="2131722"/>
            <a:ext cx="5957985" cy="421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1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a:t>
            </a:r>
            <a:endParaRPr/>
          </a:p>
        </p:txBody>
      </p:sp>
      <p:graphicFrame>
        <p:nvGraphicFramePr>
          <p:cNvPr id="541" name="Google Shape;541;p28"/>
          <p:cNvGraphicFramePr/>
          <p:nvPr/>
        </p:nvGraphicFramePr>
        <p:xfrm>
          <a:off x="452652" y="2612259"/>
          <a:ext cx="10901146" cy="3710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2" name="Google Shape;542;p28"/>
          <p:cNvGraphicFramePr/>
          <p:nvPr/>
        </p:nvGraphicFramePr>
        <p:xfrm>
          <a:off x="6537716" y="2626461"/>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543" name="Google Shape;543;p28"/>
          <p:cNvSpPr/>
          <p:nvPr/>
        </p:nvSpPr>
        <p:spPr>
          <a:xfrm rot="-5400000">
            <a:off x="-1099365" y="3758614"/>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teacher resigning &amp; retiring</a:t>
            </a:r>
            <a:endParaRPr/>
          </a:p>
        </p:txBody>
      </p:sp>
      <p:sp>
        <p:nvSpPr>
          <p:cNvPr id="544" name="Google Shape;544;p28"/>
          <p:cNvSpPr/>
          <p:nvPr/>
        </p:nvSpPr>
        <p:spPr>
          <a:xfrm rot="-5400000">
            <a:off x="4833359" y="3782043"/>
            <a:ext cx="287414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senior educators resigning &amp; retiring</a:t>
            </a:r>
            <a:endParaRPr/>
          </a:p>
        </p:txBody>
      </p:sp>
      <p:sp>
        <p:nvSpPr>
          <p:cNvPr id="545" name="Google Shape;545;p28"/>
          <p:cNvSpPr/>
          <p:nvPr/>
        </p:nvSpPr>
        <p:spPr>
          <a:xfrm>
            <a:off x="1368101" y="4275413"/>
            <a:ext cx="4201426" cy="769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A higher proportion of teachers are expected to resign and retire in Limpopo relative to SA up to about 2030</a:t>
            </a:r>
            <a:endParaRPr/>
          </a:p>
        </p:txBody>
      </p:sp>
      <p:sp>
        <p:nvSpPr>
          <p:cNvPr id="546" name="Google Shape;546;p28"/>
          <p:cNvSpPr/>
          <p:nvPr/>
        </p:nvSpPr>
        <p:spPr>
          <a:xfrm>
            <a:off x="7883715" y="4025900"/>
            <a:ext cx="3599544" cy="769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Careful succession planning is needed, particularly due to low number of HODs and deputies</a:t>
            </a:r>
            <a:endParaRPr/>
          </a:p>
        </p:txBody>
      </p:sp>
      <p:sp>
        <p:nvSpPr>
          <p:cNvPr id="547" name="Google Shape;547;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48" name="Google Shape;548;p28"/>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405 431 educators (Rank 60 000 – 69 999) are considered. ECD practitioners, TVET lecturers and ABET teachers were removed. Estimates to 2035 derived from the National and provincial models – assumption of no growth in educator numbers.  </a:t>
            </a:r>
            <a:endParaRPr/>
          </a:p>
        </p:txBody>
      </p:sp>
      <p:sp>
        <p:nvSpPr>
          <p:cNvPr id="549" name="Google Shape;549;p28"/>
          <p:cNvSpPr/>
          <p:nvPr/>
        </p:nvSpPr>
        <p:spPr>
          <a:xfrm>
            <a:off x="838200" y="1743035"/>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(Level 1 teachers)</a:t>
            </a:r>
            <a:endParaRPr sz="3200">
              <a:solidFill>
                <a:srgbClr val="88361C"/>
              </a:solidFill>
              <a:latin typeface="Cambria"/>
              <a:ea typeface="Cambria"/>
              <a:cs typeface="Cambria"/>
              <a:sym typeface="Cambria"/>
            </a:endParaRPr>
          </a:p>
        </p:txBody>
      </p:sp>
      <p:sp>
        <p:nvSpPr>
          <p:cNvPr id="550" name="Google Shape;550;p28"/>
          <p:cNvSpPr/>
          <p:nvPr/>
        </p:nvSpPr>
        <p:spPr>
          <a:xfrm>
            <a:off x="6796639" y="1757241"/>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4000">
              <a:solidFill>
                <a:srgbClr val="88361C"/>
              </a:solidFill>
              <a:latin typeface="Cambria"/>
              <a:ea typeface="Cambria"/>
              <a:cs typeface="Cambria"/>
              <a:sym typeface="Cambria"/>
            </a:endParaRPr>
          </a:p>
        </p:txBody>
      </p:sp>
      <p:cxnSp>
        <p:nvCxnSpPr>
          <p:cNvPr id="551" name="Google Shape;551;p28"/>
          <p:cNvCxnSpPr/>
          <p:nvPr/>
        </p:nvCxnSpPr>
        <p:spPr>
          <a:xfrm>
            <a:off x="6796640" y="2494149"/>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552" name="Google Shape;552;p28"/>
          <p:cNvCxnSpPr/>
          <p:nvPr/>
        </p:nvCxnSpPr>
        <p:spPr>
          <a:xfrm>
            <a:off x="838200" y="2537691"/>
            <a:ext cx="4557159" cy="0"/>
          </a:xfrm>
          <a:prstGeom prst="straightConnector1">
            <a:avLst/>
          </a:prstGeom>
          <a:noFill/>
          <a:ln w="28575" cap="flat" cmpd="sng">
            <a:solidFill>
              <a:srgbClr val="88361C"/>
            </a:solidFill>
            <a:prstDash val="solid"/>
            <a:miter lim="800000"/>
            <a:headEnd type="none" w="sm" len="sm"/>
            <a:tailEnd type="none" w="sm" len="sm"/>
          </a:ln>
        </p:spPr>
      </p:cxnSp>
    </p:spTree>
    <p:extLst>
      <p:ext uri="{BB962C8B-B14F-4D97-AF65-F5344CB8AC3E}">
        <p14:creationId xmlns:p14="http://schemas.microsoft.com/office/powerpoint/2010/main" val="38438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5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9"/>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Implications on appointments and class sizes </a:t>
            </a:r>
            <a:endParaRPr/>
          </a:p>
        </p:txBody>
      </p:sp>
      <p:sp>
        <p:nvSpPr>
          <p:cNvPr id="558" name="Google Shape;558;p29"/>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59" name="Google Shape;559;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4083677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0"/>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565" name="Google Shape;565;p30"/>
          <p:cNvSpPr/>
          <p:nvPr/>
        </p:nvSpPr>
        <p:spPr>
          <a:xfrm>
            <a:off x="1096478" y="2149178"/>
            <a:ext cx="3061423"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~1 200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annually</a:t>
            </a:r>
            <a:endParaRPr/>
          </a:p>
        </p:txBody>
      </p:sp>
      <p:sp>
        <p:nvSpPr>
          <p:cNvPr id="566" name="Google Shape;566;p30"/>
          <p:cNvSpPr/>
          <p:nvPr/>
        </p:nvSpPr>
        <p:spPr>
          <a:xfrm>
            <a:off x="549984" y="5500363"/>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Maximum number of annual joiners over the period 2012 - 2021</a:t>
            </a:r>
            <a:endParaRPr/>
          </a:p>
        </p:txBody>
      </p:sp>
      <p:sp>
        <p:nvSpPr>
          <p:cNvPr id="567" name="Google Shape;567;p30"/>
          <p:cNvSpPr/>
          <p:nvPr/>
        </p:nvSpPr>
        <p:spPr>
          <a:xfrm>
            <a:off x="4241002" y="5500363"/>
            <a:ext cx="345773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Projected mean number of annual leavers from 2028 – 2030 </a:t>
            </a:r>
            <a:endParaRPr/>
          </a:p>
        </p:txBody>
      </p:sp>
      <p:sp>
        <p:nvSpPr>
          <p:cNvPr id="568" name="Google Shape;568;p30"/>
          <p:cNvSpPr/>
          <p:nvPr/>
        </p:nvSpPr>
        <p:spPr>
          <a:xfrm>
            <a:off x="8623495" y="990600"/>
            <a:ext cx="3035105" cy="52705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Large and sustained increase in expected annual appointments over the period of ~2026 - 2031</a:t>
            </a:r>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Sourcing and appointment processes will need strengthening</a:t>
            </a:r>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Alternative sources of teacher supply may need to be considered eg. teachers that would traditionally have sought work in other provinces</a:t>
            </a:r>
            <a:endParaRPr/>
          </a:p>
          <a:p>
            <a:pPr marL="285750" marR="0" lvl="0" indent="-152400" algn="l" rtl="0">
              <a:spcBef>
                <a:spcPts val="0"/>
              </a:spcBef>
              <a:spcAft>
                <a:spcPts val="0"/>
              </a:spcAft>
              <a:buClr>
                <a:schemeClr val="dk1"/>
              </a:buClr>
              <a:buSzPts val="2100"/>
              <a:buFont typeface="Arial"/>
              <a:buNone/>
            </a:pPr>
            <a:endParaRPr sz="2100">
              <a:solidFill>
                <a:schemeClr val="lt1"/>
              </a:solidFill>
              <a:latin typeface="Calibri"/>
              <a:ea typeface="Calibri"/>
              <a:cs typeface="Calibri"/>
              <a:sym typeface="Calibri"/>
            </a:endParaRPr>
          </a:p>
        </p:txBody>
      </p:sp>
      <p:grpSp>
        <p:nvGrpSpPr>
          <p:cNvPr id="569" name="Google Shape;569;p30"/>
          <p:cNvGrpSpPr/>
          <p:nvPr/>
        </p:nvGrpSpPr>
        <p:grpSpPr>
          <a:xfrm>
            <a:off x="1022170" y="3086100"/>
            <a:ext cx="5918018" cy="2317743"/>
            <a:chOff x="1022170" y="2724150"/>
            <a:chExt cx="5918018" cy="2679693"/>
          </a:xfrm>
        </p:grpSpPr>
        <p:sp>
          <p:nvSpPr>
            <p:cNvPr id="570" name="Google Shape;570;p30"/>
            <p:cNvSpPr/>
            <p:nvPr/>
          </p:nvSpPr>
          <p:spPr>
            <a:xfrm>
              <a:off x="1022170" y="3617381"/>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3 060</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71" name="Google Shape;571;p30"/>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~4 250 </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72" name="Google Shape;572;p30"/>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73" name="Google Shape;573;p30"/>
          <p:cNvCxnSpPr/>
          <p:nvPr/>
        </p:nvCxnSpPr>
        <p:spPr>
          <a:xfrm rot="10800000" flipH="1">
            <a:off x="1022170" y="5430941"/>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574" name="Google Shape;574;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354378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Lerner-public educator ratios (’12 &amp; ‘21)</a:t>
            </a:r>
            <a:endParaRPr/>
          </a:p>
        </p:txBody>
      </p:sp>
      <p:sp>
        <p:nvSpPr>
          <p:cNvPr id="580" name="Google Shape;580;p31"/>
          <p:cNvSpPr txBox="1"/>
          <p:nvPr/>
        </p:nvSpPr>
        <p:spPr>
          <a:xfrm>
            <a:off x="1208819" y="1842058"/>
            <a:ext cx="83431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581" name="Google Shape;581;p31"/>
          <p:cNvPicPr preferRelativeResize="0"/>
          <p:nvPr/>
        </p:nvPicPr>
        <p:blipFill rotWithShape="1">
          <a:blip r:embed="rId3">
            <a:alphaModFix/>
          </a:blip>
          <a:srcRect t="7155"/>
          <a:stretch/>
        </p:blipFill>
        <p:spPr>
          <a:xfrm>
            <a:off x="1208820" y="2483675"/>
            <a:ext cx="8343143" cy="3854452"/>
          </a:xfrm>
          <a:prstGeom prst="rect">
            <a:avLst/>
          </a:prstGeom>
          <a:noFill/>
          <a:ln>
            <a:noFill/>
          </a:ln>
        </p:spPr>
      </p:pic>
      <p:sp>
        <p:nvSpPr>
          <p:cNvPr id="582" name="Google Shape;582;p31"/>
          <p:cNvSpPr/>
          <p:nvPr/>
        </p:nvSpPr>
        <p:spPr>
          <a:xfrm>
            <a:off x="9650436" y="2483675"/>
            <a:ext cx="2053884" cy="359100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LE ratio rose from 26.7 learners per educator to 30.4 learners per educator in Limpopo, more then the national average</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583" name="Google Shape;583;p31"/>
          <p:cNvSpPr/>
          <p:nvPr/>
        </p:nvSpPr>
        <p:spPr>
          <a:xfrm>
            <a:off x="2025748" y="2483675"/>
            <a:ext cx="1505244" cy="342475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84" name="Google Shape;584;p31"/>
          <p:cNvSpPr/>
          <p:nvPr/>
        </p:nvSpPr>
        <p:spPr>
          <a:xfrm>
            <a:off x="4175760" y="2483675"/>
            <a:ext cx="4485250" cy="327306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85" name="Google Shape;585;p31"/>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586" name="Google Shape;586;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22806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55562ac931_0_85"/>
          <p:cNvSpPr txBox="1">
            <a:spLocks noGrp="1"/>
          </p:cNvSpPr>
          <p:nvPr>
            <p:ph type="title"/>
          </p:nvPr>
        </p:nvSpPr>
        <p:spPr>
          <a:xfrm>
            <a:off x="663000" y="357250"/>
            <a:ext cx="8568600" cy="1325700"/>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a:t>Grade 3 class sizes </a:t>
            </a:r>
            <a:endParaRPr/>
          </a:p>
          <a:p>
            <a:pPr marL="0" lvl="0" indent="0" algn="l" rtl="0">
              <a:spcBef>
                <a:spcPts val="0"/>
              </a:spcBef>
              <a:spcAft>
                <a:spcPts val="0"/>
              </a:spcAft>
              <a:buNone/>
            </a:pPr>
            <a:r>
              <a:rPr lang="en-US" sz="3800"/>
              <a:t>(2017/18 School Monitoring Survey)</a:t>
            </a:r>
            <a:r>
              <a:rPr lang="en-US" sz="4100"/>
              <a:t> </a:t>
            </a:r>
            <a:endParaRPr sz="4100"/>
          </a:p>
        </p:txBody>
      </p:sp>
      <p:pic>
        <p:nvPicPr>
          <p:cNvPr id="541" name="Google Shape;541;g255562ac931_0_85"/>
          <p:cNvPicPr preferRelativeResize="0"/>
          <p:nvPr/>
        </p:nvPicPr>
        <p:blipFill>
          <a:blip r:embed="rId3">
            <a:alphaModFix/>
          </a:blip>
          <a:stretch>
            <a:fillRect/>
          </a:stretch>
        </p:blipFill>
        <p:spPr>
          <a:xfrm>
            <a:off x="698425" y="1811775"/>
            <a:ext cx="8460531" cy="4862374"/>
          </a:xfrm>
          <a:prstGeom prst="rect">
            <a:avLst/>
          </a:prstGeom>
          <a:noFill/>
          <a:ln>
            <a:noFill/>
          </a:ln>
        </p:spPr>
      </p:pic>
      <p:sp>
        <p:nvSpPr>
          <p:cNvPr id="542" name="Google Shape;542;g255562ac931_0_85"/>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endParaRPr>
          </a:p>
        </p:txBody>
      </p:sp>
      <p:sp>
        <p:nvSpPr>
          <p:cNvPr id="543" name="Google Shape;543;g255562ac931_0_85"/>
          <p:cNvSpPr txBox="1"/>
          <p:nvPr/>
        </p:nvSpPr>
        <p:spPr>
          <a:xfrm>
            <a:off x="9388900" y="183000"/>
            <a:ext cx="2803200" cy="651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lt1"/>
                </a:solidFill>
              </a:rPr>
              <a:t>Post provisioning </a:t>
            </a:r>
            <a:r>
              <a:rPr lang="en-US" sz="2000" i="1" dirty="0">
                <a:solidFill>
                  <a:schemeClr val="lt1"/>
                </a:solidFill>
              </a:rPr>
              <a:t>guidelines </a:t>
            </a:r>
            <a:r>
              <a:rPr lang="en-US" sz="2000" dirty="0">
                <a:solidFill>
                  <a:schemeClr val="lt1"/>
                </a:solidFill>
              </a:rPr>
              <a:t>- Class sizes should not exceed 35 in Grade 3. </a:t>
            </a:r>
            <a:endParaRPr sz="2000" dirty="0">
              <a:solidFill>
                <a:schemeClr val="lt1"/>
              </a:solidFill>
            </a:endParaRPr>
          </a:p>
          <a:p>
            <a:pPr marL="0" lvl="0" indent="0" algn="l" rtl="0">
              <a:spcBef>
                <a:spcPts val="0"/>
              </a:spcBef>
              <a:spcAft>
                <a:spcPts val="0"/>
              </a:spcAft>
              <a:buNone/>
            </a:pPr>
            <a:endParaRPr sz="2000" dirty="0">
              <a:solidFill>
                <a:schemeClr val="lt1"/>
              </a:solidFill>
            </a:endParaRPr>
          </a:p>
          <a:p>
            <a:pPr marL="0" lvl="0" indent="0" algn="l" rtl="0">
              <a:spcBef>
                <a:spcPts val="0"/>
              </a:spcBef>
              <a:spcAft>
                <a:spcPts val="0"/>
              </a:spcAft>
              <a:buNone/>
            </a:pPr>
            <a:r>
              <a:rPr lang="en-US" sz="1800" dirty="0">
                <a:solidFill>
                  <a:schemeClr val="lt1"/>
                </a:solidFill>
              </a:rPr>
              <a:t>% of learners in grade 3 classes &gt; 40: </a:t>
            </a:r>
            <a:endParaRPr sz="1800" dirty="0">
              <a:solidFill>
                <a:schemeClr val="lt1"/>
              </a:solidFill>
            </a:endParaRPr>
          </a:p>
          <a:p>
            <a:pPr marL="0" lvl="0" indent="0" algn="l" rtl="0">
              <a:spcBef>
                <a:spcPts val="0"/>
              </a:spcBef>
              <a:spcAft>
                <a:spcPts val="0"/>
              </a:spcAft>
              <a:buNone/>
            </a:pPr>
            <a:r>
              <a:rPr lang="en-US" sz="1600" dirty="0">
                <a:solidFill>
                  <a:schemeClr val="lt1"/>
                </a:solidFill>
              </a:rPr>
              <a:t>48% in SA, 60% in LP </a:t>
            </a:r>
            <a:endParaRPr sz="1600" dirty="0">
              <a:solidFill>
                <a:schemeClr val="lt1"/>
              </a:solidFill>
            </a:endParaRPr>
          </a:p>
          <a:p>
            <a:pPr marL="0" lvl="0" indent="0" algn="l" rtl="0">
              <a:spcBef>
                <a:spcPts val="0"/>
              </a:spcBef>
              <a:spcAft>
                <a:spcPts val="0"/>
              </a:spcAft>
              <a:buNone/>
            </a:pPr>
            <a:endParaRPr sz="1600" dirty="0">
              <a:solidFill>
                <a:schemeClr val="lt1"/>
              </a:solidFill>
            </a:endParaRPr>
          </a:p>
          <a:p>
            <a:pPr marL="0" lvl="0" indent="0" algn="l" rtl="0">
              <a:spcBef>
                <a:spcPts val="0"/>
              </a:spcBef>
              <a:spcAft>
                <a:spcPts val="0"/>
              </a:spcAft>
              <a:buNone/>
            </a:pPr>
            <a:r>
              <a:rPr lang="en-US" sz="1800" dirty="0">
                <a:solidFill>
                  <a:schemeClr val="lt1"/>
                </a:solidFill>
              </a:rPr>
              <a:t>% of learners in grade 3 classes &gt; 50: </a:t>
            </a:r>
            <a:endParaRPr sz="1800" dirty="0">
              <a:solidFill>
                <a:schemeClr val="lt1"/>
              </a:solidFill>
            </a:endParaRPr>
          </a:p>
          <a:p>
            <a:pPr marL="0" lvl="0" indent="0" algn="l" rtl="0">
              <a:spcBef>
                <a:spcPts val="0"/>
              </a:spcBef>
              <a:spcAft>
                <a:spcPts val="0"/>
              </a:spcAft>
              <a:buNone/>
            </a:pPr>
            <a:r>
              <a:rPr lang="en-US" sz="1600" dirty="0">
                <a:solidFill>
                  <a:schemeClr val="lt1"/>
                </a:solidFill>
              </a:rPr>
              <a:t>17% in SA, 35% in LP</a:t>
            </a:r>
            <a:endParaRPr sz="1800" dirty="0">
              <a:solidFill>
                <a:schemeClr val="lt1"/>
              </a:solidFill>
            </a:endParaRPr>
          </a:p>
          <a:p>
            <a:pPr marL="0" lvl="0" indent="0" algn="l" rtl="0">
              <a:spcBef>
                <a:spcPts val="0"/>
              </a:spcBef>
              <a:spcAft>
                <a:spcPts val="0"/>
              </a:spcAft>
              <a:buNone/>
            </a:pP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800" dirty="0">
                <a:solidFill>
                  <a:schemeClr val="lt1"/>
                </a:solidFill>
              </a:rPr>
              <a:t>% of learners in grade 3 classes &gt; 60: </a:t>
            </a:r>
            <a:endParaRPr sz="1800" dirty="0">
              <a:solidFill>
                <a:schemeClr val="lt1"/>
              </a:solidFill>
            </a:endParaRPr>
          </a:p>
          <a:p>
            <a:pPr marL="0" lvl="0" indent="0" algn="l" rtl="0">
              <a:spcBef>
                <a:spcPts val="0"/>
              </a:spcBef>
              <a:spcAft>
                <a:spcPts val="0"/>
              </a:spcAft>
              <a:buNone/>
            </a:pPr>
            <a:r>
              <a:rPr lang="en-US" sz="1600" dirty="0">
                <a:solidFill>
                  <a:schemeClr val="lt1"/>
                </a:solidFill>
              </a:rPr>
              <a:t>6% in SA, 20% </a:t>
            </a:r>
            <a:r>
              <a:rPr lang="en-US" sz="1600">
                <a:solidFill>
                  <a:schemeClr val="lt1"/>
                </a:solidFill>
              </a:rPr>
              <a:t>in LP</a:t>
            </a: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100" dirty="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a:t>
            </a:r>
            <a:r>
              <a:rPr lang="en-US" sz="1100" dirty="0" err="1">
                <a:solidFill>
                  <a:schemeClr val="lt1"/>
                </a:solidFill>
                <a:latin typeface="Times New Roman"/>
                <a:ea typeface="Times New Roman"/>
                <a:cs typeface="Times New Roman"/>
                <a:sym typeface="Times New Roman"/>
              </a:rPr>
              <a:t>stabilising</a:t>
            </a:r>
            <a:r>
              <a:rPr lang="en-US" sz="1100" dirty="0">
                <a:solidFill>
                  <a:schemeClr val="lt1"/>
                </a:solidFill>
                <a:latin typeface="Times New Roman"/>
                <a:ea typeface="Times New Roman"/>
                <a:cs typeface="Times New Roman"/>
                <a:sym typeface="Times New Roman"/>
              </a:rPr>
              <a:t> at about 1,1 million in 2021 (Gustafsson 2022a, p10-11). Holding other things constant, grade 3 class sizes will be similar or slightly smaller in 2022 than what is seen in these 2017/18 SMS estimates. </a:t>
            </a:r>
            <a:endParaRPr dirty="0"/>
          </a:p>
        </p:txBody>
      </p:sp>
    </p:spTree>
    <p:extLst>
      <p:ext uri="{BB962C8B-B14F-4D97-AF65-F5344CB8AC3E}">
        <p14:creationId xmlns:p14="http://schemas.microsoft.com/office/powerpoint/2010/main" val="2681216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3"/>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549" name="Google Shape;549;p33"/>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44546A"/>
                </a:solidFill>
                <a:latin typeface="Calibri"/>
                <a:ea typeface="Calibri"/>
                <a:cs typeface="Calibri"/>
                <a:sym typeface="Calibri"/>
              </a:rPr>
              <a:t>Percentage of grade 6 learners in schools with an educator reporting that their </a:t>
            </a:r>
            <a:r>
              <a:rPr lang="en-US" sz="1600" b="1" dirty="0">
                <a:solidFill>
                  <a:srgbClr val="44546A"/>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largest</a:t>
            </a:r>
            <a:r>
              <a:rPr lang="en-US" sz="1600" b="1" dirty="0">
                <a:solidFill>
                  <a:srgbClr val="44546A"/>
                </a:solidFill>
                <a:latin typeface="Calibri"/>
                <a:ea typeface="Calibri"/>
                <a:cs typeface="Calibri"/>
                <a:sym typeface="Calibri"/>
              </a:rPr>
              <a:t> </a:t>
            </a:r>
            <a:r>
              <a:rPr lang="en-US" sz="1600" dirty="0">
                <a:solidFill>
                  <a:srgbClr val="44546A"/>
                </a:solidFill>
                <a:latin typeface="Calibri"/>
                <a:ea typeface="Calibri"/>
                <a:cs typeface="Calibri"/>
                <a:sym typeface="Calibri"/>
              </a:rPr>
              <a:t>class is in the following class size category, disaggregated by province (SMS 2017/18)</a:t>
            </a:r>
            <a:endParaRPr sz="1600" dirty="0">
              <a:solidFill>
                <a:srgbClr val="44546A"/>
              </a:solidFill>
              <a:latin typeface="Calibri"/>
              <a:ea typeface="Calibri"/>
              <a:cs typeface="Calibri"/>
              <a:sym typeface="Calibri"/>
            </a:endParaRPr>
          </a:p>
        </p:txBody>
      </p:sp>
      <p:sp>
        <p:nvSpPr>
          <p:cNvPr id="550" name="Google Shape;550;p33"/>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a:p>
        </p:txBody>
      </p:sp>
      <p:sp>
        <p:nvSpPr>
          <p:cNvPr id="551" name="Google Shape;551;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52" name="Google Shape;552;p33"/>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33"/>
          <p:cNvSpPr/>
          <p:nvPr/>
        </p:nvSpPr>
        <p:spPr>
          <a:xfrm>
            <a:off x="8437875" y="1009650"/>
            <a:ext cx="3531300" cy="5379000"/>
          </a:xfrm>
          <a:prstGeom prst="rect">
            <a:avLst/>
          </a:prstGeom>
          <a:noFill/>
          <a:ln>
            <a:noFill/>
          </a:ln>
        </p:spPr>
        <p:txBody>
          <a:bodyPr spcFirstLastPara="1" wrap="square" lIns="91425" tIns="45700" rIns="91425" bIns="45700" anchor="t" anchorCtr="0">
            <a:noAutofit/>
          </a:bodyPr>
          <a:lstStyle/>
          <a:p>
            <a:pPr marL="285750" marR="0" lvl="0" indent="-31750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In 2017/18, Limpopo was the province with the highest  percentage of </a:t>
            </a:r>
            <a:r>
              <a:rPr lang="en-US" sz="2500" b="1" dirty="0">
                <a:solidFill>
                  <a:schemeClr val="lt1"/>
                </a:solidFill>
                <a:latin typeface="Calibri"/>
                <a:ea typeface="Calibri"/>
                <a:cs typeface="Calibri"/>
                <a:sym typeface="Calibri"/>
              </a:rPr>
              <a:t>large</a:t>
            </a:r>
            <a:r>
              <a:rPr lang="en-US" sz="2500" dirty="0">
                <a:solidFill>
                  <a:schemeClr val="lt1"/>
                </a:solidFill>
                <a:latin typeface="Calibri"/>
                <a:ea typeface="Calibri"/>
                <a:cs typeface="Calibri"/>
                <a:sym typeface="Calibri"/>
              </a:rPr>
              <a:t> classes with more than 60 learners</a:t>
            </a:r>
            <a:endParaRPr sz="25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2500" dirty="0">
              <a:solidFill>
                <a:schemeClr val="lt1"/>
              </a:solidFill>
              <a:latin typeface="Calibri"/>
              <a:ea typeface="Calibri"/>
              <a:cs typeface="Calibri"/>
              <a:sym typeface="Calibri"/>
            </a:endParaRPr>
          </a:p>
          <a:p>
            <a:pPr marL="285750" marR="0" lvl="0" indent="-31750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dirty="0">
              <a:solidFill>
                <a:schemeClr val="lt1"/>
              </a:solidFill>
            </a:endParaRPr>
          </a:p>
        </p:txBody>
      </p:sp>
      <p:pic>
        <p:nvPicPr>
          <p:cNvPr id="554" name="Google Shape;554;p33"/>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2" name="Google Shape;586;p31">
            <a:extLst>
              <a:ext uri="{FF2B5EF4-FFF2-40B4-BE49-F238E27FC236}">
                <a16:creationId xmlns:a16="http://schemas.microsoft.com/office/drawing/2014/main" id="{DBF0443C-E9DB-4654-EC9F-86F9A027E6E9}"/>
              </a:ext>
            </a:extLst>
          </p:cNvPr>
          <p:cNvSpPr/>
          <p:nvPr/>
        </p:nvSpPr>
        <p:spPr>
          <a:xfrm>
            <a:off x="11506198" y="3531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2166595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602" name="Google Shape;602;p3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03" name="Google Shape;603;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609" name="Google Shape;609;p34"/>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610" name="Google Shape;610;p3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5"/>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a:t>Real and nominal costs</a:t>
            </a:r>
            <a:endParaRPr/>
          </a:p>
        </p:txBody>
      </p:sp>
      <p:sp>
        <p:nvSpPr>
          <p:cNvPr id="616" name="Google Shape;616;p35"/>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a:solidFill>
                  <a:schemeClr val="lt1"/>
                </a:solidFill>
                <a:latin typeface="Calibri"/>
                <a:ea typeface="Calibri"/>
                <a:cs typeface="Calibri"/>
                <a:sym typeface="Calibri"/>
              </a:rPr>
              <a:t>A real increase in wages takes place when wages increase </a:t>
            </a:r>
            <a:r>
              <a:rPr lang="en-US" sz="4400" b="1">
                <a:solidFill>
                  <a:schemeClr val="lt1"/>
                </a:solidFill>
                <a:latin typeface="Calibri"/>
                <a:ea typeface="Calibri"/>
                <a:cs typeface="Calibri"/>
                <a:sym typeface="Calibri"/>
              </a:rPr>
              <a:t>above</a:t>
            </a:r>
            <a:r>
              <a:rPr lang="en-US" sz="4000" i="1">
                <a:solidFill>
                  <a:schemeClr val="lt1"/>
                </a:solidFill>
                <a:latin typeface="Calibri"/>
                <a:ea typeface="Calibri"/>
                <a:cs typeface="Calibri"/>
                <a:sym typeface="Calibri"/>
              </a:rPr>
              <a:t> the rate of inflation</a:t>
            </a:r>
            <a:endParaRPr/>
          </a:p>
          <a:p>
            <a:pPr marL="0" marR="0" lvl="0" indent="0" algn="ctr" rtl="0">
              <a:spcBef>
                <a:spcPts val="0"/>
              </a:spcBef>
              <a:spcAft>
                <a:spcPts val="0"/>
              </a:spcAft>
              <a:buNone/>
            </a:pPr>
            <a:endParaRPr sz="40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a:solidFill>
                  <a:schemeClr val="lt1"/>
                </a:solidFill>
                <a:latin typeface="Calibri"/>
                <a:ea typeface="Calibri"/>
                <a:cs typeface="Calibri"/>
                <a:sym typeface="Calibri"/>
              </a:rPr>
              <a:t>Changes to real wages are an indicator of </a:t>
            </a:r>
            <a:r>
              <a:rPr lang="en-US" sz="4400" b="1">
                <a:solidFill>
                  <a:schemeClr val="lt1"/>
                </a:solidFill>
                <a:latin typeface="Calibri"/>
                <a:ea typeface="Calibri"/>
                <a:cs typeface="Calibri"/>
                <a:sym typeface="Calibri"/>
              </a:rPr>
              <a:t>purchasing power</a:t>
            </a:r>
            <a:endParaRPr sz="4000" b="1">
              <a:solidFill>
                <a:schemeClr val="lt1"/>
              </a:solidFill>
              <a:latin typeface="Calibri"/>
              <a:ea typeface="Calibri"/>
              <a:cs typeface="Calibri"/>
              <a:sym typeface="Calibri"/>
            </a:endParaRPr>
          </a:p>
        </p:txBody>
      </p:sp>
      <p:sp>
        <p:nvSpPr>
          <p:cNvPr id="617" name="Google Shape;617;p35"/>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618" name="Google Shape;618;p3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624" name="Google Shape;624;p36"/>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625" name="Google Shape;625;p36"/>
          <p:cNvGraphicFramePr/>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626" name="Google Shape;626;p36"/>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27" name="Google Shape;627;p36"/>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28" name="Google Shape;628;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
        <p:nvSpPr>
          <p:cNvPr id="4" name="TextBox 3">
            <a:extLst>
              <a:ext uri="{FF2B5EF4-FFF2-40B4-BE49-F238E27FC236}">
                <a16:creationId xmlns:a16="http://schemas.microsoft.com/office/drawing/2014/main" id="{CA1D81FB-E691-5D06-7FCA-C7DF0047B33E}"/>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5" name="TextBox 4">
            <a:extLst>
              <a:ext uri="{FF2B5EF4-FFF2-40B4-BE49-F238E27FC236}">
                <a16:creationId xmlns:a16="http://schemas.microsoft.com/office/drawing/2014/main" id="{065796A1-89AD-0BD6-79DD-37BD33A2C301}"/>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Tree>
    <p:custDataLst>
      <p:tags r:id="rId1"/>
    </p:custDataLst>
    <p:extLst>
      <p:ext uri="{BB962C8B-B14F-4D97-AF65-F5344CB8AC3E}">
        <p14:creationId xmlns:p14="http://schemas.microsoft.com/office/powerpoint/2010/main" val="716676495"/>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graphicFrame>
        <p:nvGraphicFramePr>
          <p:cNvPr id="635" name="Google Shape;635;p37"/>
          <p:cNvGraphicFramePr/>
          <p:nvPr/>
        </p:nvGraphicFramePr>
        <p:xfrm>
          <a:off x="498621" y="2137483"/>
          <a:ext cx="10855179" cy="3574000"/>
        </p:xfrm>
        <a:graphic>
          <a:graphicData uri="http://schemas.openxmlformats.org/drawingml/2006/chart">
            <c:chart xmlns:c="http://schemas.openxmlformats.org/drawingml/2006/chart" xmlns:r="http://schemas.openxmlformats.org/officeDocument/2006/relationships" r:id="rId3"/>
          </a:graphicData>
        </a:graphic>
      </p:graphicFrame>
      <p:sp>
        <p:nvSpPr>
          <p:cNvPr id="636" name="Google Shape;636;p37"/>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37" name="Google Shape;637;p37"/>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LP ranks adjusted</a:t>
            </a:r>
            <a:endParaRPr/>
          </a:p>
        </p:txBody>
      </p:sp>
      <p:sp>
        <p:nvSpPr>
          <p:cNvPr id="638" name="Google Shape;638;p37"/>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39" name="Google Shape;639;p37"/>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40" name="Google Shape;640;p37"/>
          <p:cNvSpPr/>
          <p:nvPr/>
        </p:nvSpPr>
        <p:spPr>
          <a:xfrm>
            <a:off x="1971040" y="5631072"/>
            <a:ext cx="8709660" cy="5770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Adjusted the proportion of teachers to total educators from 2021</a:t>
            </a:r>
            <a:endParaRPr/>
          </a:p>
          <a:p>
            <a:pPr marL="342900" marR="0" lvl="0" indent="-342900" algn="l" rtl="0">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Assume the teacher proportion of educators returns to 79% by 2030</a:t>
            </a:r>
            <a:endParaRPr sz="2000">
              <a:solidFill>
                <a:schemeClr val="lt1"/>
              </a:solidFill>
              <a:latin typeface="Calibri"/>
              <a:ea typeface="Calibri"/>
              <a:cs typeface="Calibri"/>
              <a:sym typeface="Calibri"/>
            </a:endParaRPr>
          </a:p>
        </p:txBody>
      </p:sp>
      <p:sp>
        <p:nvSpPr>
          <p:cNvPr id="641" name="Google Shape;641;p37"/>
          <p:cNvSpPr/>
          <p:nvPr/>
        </p:nvSpPr>
        <p:spPr>
          <a:xfrm>
            <a:off x="5077481" y="3292925"/>
            <a:ext cx="3797258" cy="9832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C000"/>
                </a:solidFill>
                <a:latin typeface="Calibri"/>
                <a:ea typeface="Calibri"/>
                <a:cs typeface="Calibri"/>
                <a:sym typeface="Calibri"/>
              </a:rPr>
              <a:t>Some decline in the real unit cost of educators is expected in LP, but it is small, only 1.5% from 2022 to 2030 </a:t>
            </a:r>
            <a:endParaRPr/>
          </a:p>
        </p:txBody>
      </p:sp>
      <p:sp>
        <p:nvSpPr>
          <p:cNvPr id="642" name="Google Shape;642;p3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40"/>
                                        </p:tgtEl>
                                      </p:cBhvr>
                                    </p:animEffect>
                                    <p:set>
                                      <p:cBhvr>
                                        <p:cTn id="11" dur="1" fill="hold">
                                          <p:stCondLst>
                                            <p:cond delay="500"/>
                                          </p:stCondLst>
                                        </p:cTn>
                                        <p:tgtEl>
                                          <p:spTgt spid="64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48" name="Google Shape;648;p38"/>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49" name="Google Shape;649;p38"/>
          <p:cNvGraphicFramePr/>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50" name="Google Shape;650;p38"/>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651" name="Google Shape;651;p38"/>
          <p:cNvSpPr/>
          <p:nvPr/>
        </p:nvSpPr>
        <p:spPr>
          <a:xfrm>
            <a:off x="10795726" y="402190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AC6F00"/>
                </a:solidFill>
                <a:latin typeface="Calibri"/>
                <a:ea typeface="Calibri"/>
                <a:cs typeface="Calibri"/>
                <a:sym typeface="Calibri"/>
              </a:rPr>
              <a:t>LP</a:t>
            </a:r>
            <a:r>
              <a:rPr lang="en-US" sz="1800">
                <a:solidFill>
                  <a:srgbClr val="AC6F00"/>
                </a:solidFill>
                <a:latin typeface="Calibri"/>
                <a:ea typeface="Calibri"/>
                <a:cs typeface="Calibri"/>
                <a:sym typeface="Calibri"/>
              </a:rPr>
              <a:t>: 1.5% decrease</a:t>
            </a:r>
            <a:endParaRPr/>
          </a:p>
        </p:txBody>
      </p:sp>
      <p:sp>
        <p:nvSpPr>
          <p:cNvPr id="652" name="Google Shape;652;p38"/>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53" name="Google Shape;653;p38"/>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54" name="Google Shape;654;p38"/>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LP ranks adjusted</a:t>
            </a:r>
            <a:endParaRPr/>
          </a:p>
        </p:txBody>
      </p:sp>
      <p:sp>
        <p:nvSpPr>
          <p:cNvPr id="655" name="Google Shape;655;p38"/>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56" name="Google Shape;656;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cxnSp>
        <p:nvCxnSpPr>
          <p:cNvPr id="662" name="Google Shape;662;p39"/>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663" name="Google Shape;663;p39"/>
          <p:cNvGrpSpPr/>
          <p:nvPr/>
        </p:nvGrpSpPr>
        <p:grpSpPr>
          <a:xfrm>
            <a:off x="1009650" y="1676482"/>
            <a:ext cx="4857750" cy="921575"/>
            <a:chOff x="1009650" y="1676482"/>
            <a:chExt cx="4557159" cy="921575"/>
          </a:xfrm>
        </p:grpSpPr>
        <p:cxnSp>
          <p:nvCxnSpPr>
            <p:cNvPr id="664" name="Google Shape;664;p39"/>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665" name="Google Shape;665;p39"/>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(Level 1 teachers)</a:t>
              </a:r>
              <a:endParaRPr sz="4000">
                <a:solidFill>
                  <a:srgbClr val="88361C"/>
                </a:solidFill>
                <a:latin typeface="Cambria"/>
                <a:ea typeface="Cambria"/>
                <a:cs typeface="Cambria"/>
                <a:sym typeface="Cambria"/>
              </a:endParaRPr>
            </a:p>
          </p:txBody>
        </p:sp>
      </p:grpSp>
      <p:sp>
        <p:nvSpPr>
          <p:cNvPr id="666" name="Google Shape;666;p39"/>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667" name="Google Shape;667;p39"/>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668" name="Google Shape;668;p39"/>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669" name="Google Shape;669;p39"/>
          <p:cNvGraphicFramePr/>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670" name="Google Shape;670;p39"/>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71" name="Google Shape;671;p39"/>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72" name="Google Shape;672;p39"/>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LP ranks adjusted</a:t>
            </a:r>
            <a:endParaRPr/>
          </a:p>
        </p:txBody>
      </p:sp>
      <p:cxnSp>
        <p:nvCxnSpPr>
          <p:cNvPr id="673" name="Google Shape;673;p39"/>
          <p:cNvCxnSpPr/>
          <p:nvPr/>
        </p:nvCxnSpPr>
        <p:spPr>
          <a:xfrm>
            <a:off x="7505700" y="3028950"/>
            <a:ext cx="3448050" cy="0"/>
          </a:xfrm>
          <a:prstGeom prst="straightConnector1">
            <a:avLst/>
          </a:prstGeom>
          <a:noFill/>
          <a:ln w="12700" cap="flat" cmpd="sng">
            <a:solidFill>
              <a:srgbClr val="FFC000"/>
            </a:solidFill>
            <a:prstDash val="dash"/>
            <a:miter lim="800000"/>
            <a:headEnd type="none" w="sm" len="sm"/>
            <a:tailEnd type="none" w="sm" len="sm"/>
          </a:ln>
        </p:spPr>
      </p:cxnSp>
      <p:cxnSp>
        <p:nvCxnSpPr>
          <p:cNvPr id="674" name="Google Shape;674;p39"/>
          <p:cNvCxnSpPr/>
          <p:nvPr/>
        </p:nvCxnSpPr>
        <p:spPr>
          <a:xfrm>
            <a:off x="10934700" y="3015498"/>
            <a:ext cx="0" cy="1194552"/>
          </a:xfrm>
          <a:prstGeom prst="straightConnector1">
            <a:avLst/>
          </a:prstGeom>
          <a:noFill/>
          <a:ln w="12700" cap="flat" cmpd="sng">
            <a:solidFill>
              <a:srgbClr val="FFC000"/>
            </a:solidFill>
            <a:prstDash val="dash"/>
            <a:miter lim="800000"/>
            <a:headEnd type="none" w="sm" len="sm"/>
            <a:tailEnd type="stealth" w="med" len="med"/>
          </a:ln>
        </p:spPr>
      </p:cxnSp>
      <p:sp>
        <p:nvSpPr>
          <p:cNvPr id="675" name="Google Shape;675;p39"/>
          <p:cNvSpPr/>
          <p:nvPr/>
        </p:nvSpPr>
        <p:spPr>
          <a:xfrm>
            <a:off x="10363197" y="2798243"/>
            <a:ext cx="914399" cy="401496"/>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cxnSp>
        <p:nvCxnSpPr>
          <p:cNvPr id="676" name="Google Shape;676;p39"/>
          <p:cNvCxnSpPr/>
          <p:nvPr/>
        </p:nvCxnSpPr>
        <p:spPr>
          <a:xfrm>
            <a:off x="2286003" y="3034548"/>
            <a:ext cx="3448050" cy="0"/>
          </a:xfrm>
          <a:prstGeom prst="straightConnector1">
            <a:avLst/>
          </a:prstGeom>
          <a:noFill/>
          <a:ln w="12700" cap="flat" cmpd="sng">
            <a:solidFill>
              <a:srgbClr val="FFC000"/>
            </a:solidFill>
            <a:prstDash val="dash"/>
            <a:miter lim="800000"/>
            <a:headEnd type="none" w="sm" len="sm"/>
            <a:tailEnd type="none" w="sm" len="sm"/>
          </a:ln>
        </p:spPr>
      </p:cxnSp>
      <p:cxnSp>
        <p:nvCxnSpPr>
          <p:cNvPr id="677" name="Google Shape;677;p39"/>
          <p:cNvCxnSpPr/>
          <p:nvPr/>
        </p:nvCxnSpPr>
        <p:spPr>
          <a:xfrm>
            <a:off x="5695953" y="3110748"/>
            <a:ext cx="0" cy="246843"/>
          </a:xfrm>
          <a:prstGeom prst="straightConnector1">
            <a:avLst/>
          </a:prstGeom>
          <a:noFill/>
          <a:ln w="12700" cap="flat" cmpd="sng">
            <a:solidFill>
              <a:srgbClr val="FFC000"/>
            </a:solidFill>
            <a:prstDash val="dash"/>
            <a:miter lim="800000"/>
            <a:headEnd type="none" w="sm" len="sm"/>
            <a:tailEnd type="stealth" w="med" len="med"/>
          </a:ln>
        </p:spPr>
      </p:cxnSp>
      <p:sp>
        <p:nvSpPr>
          <p:cNvPr id="678" name="Google Shape;678;p39"/>
          <p:cNvSpPr/>
          <p:nvPr/>
        </p:nvSpPr>
        <p:spPr>
          <a:xfrm>
            <a:off x="5143500" y="2804593"/>
            <a:ext cx="914399" cy="401495"/>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679" name="Google Shape;679;p39"/>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80" name="Google Shape;680;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Between and within province movement</a:t>
            </a:r>
            <a:endParaRPr/>
          </a:p>
        </p:txBody>
      </p:sp>
      <p:sp>
        <p:nvSpPr>
          <p:cNvPr id="686" name="Google Shape;686;p4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87" name="Google Shape;687;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8</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41"/>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693" name="Google Shape;693;p41"/>
          <p:cNvSpPr/>
          <p:nvPr/>
        </p:nvSpPr>
        <p:spPr>
          <a:xfrm>
            <a:off x="8904849" y="2069062"/>
            <a:ext cx="2827605" cy="359723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Low level of movement between provinces – only 3.21% of Limpopo teachers in 2012 are teaching in a different province in 2019</a:t>
            </a:r>
            <a:endParaRPr/>
          </a:p>
          <a:p>
            <a:pPr marL="342900" marR="0" lvl="0" indent="-323850" algn="l" rtl="0">
              <a:spcBef>
                <a:spcPts val="0"/>
              </a:spcBef>
              <a:spcAft>
                <a:spcPts val="0"/>
              </a:spcAft>
              <a:buClr>
                <a:schemeClr val="dk1"/>
              </a:buClr>
              <a:buSzPts val="300"/>
              <a:buFont typeface="Arial"/>
              <a:buNone/>
            </a:pPr>
            <a:endParaRPr sz="3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Educators from Limpopo are most likely to move to Gauteng or Mpumalanaga</a:t>
            </a:r>
            <a:endParaRPr sz="2000">
              <a:solidFill>
                <a:srgbClr val="3F3F3F"/>
              </a:solidFill>
              <a:latin typeface="Calibri"/>
              <a:ea typeface="Calibri"/>
              <a:cs typeface="Calibri"/>
              <a:sym typeface="Calibri"/>
            </a:endParaRPr>
          </a:p>
        </p:txBody>
      </p:sp>
      <p:graphicFrame>
        <p:nvGraphicFramePr>
          <p:cNvPr id="694" name="Google Shape;694;p41"/>
          <p:cNvGraphicFramePr/>
          <p:nvPr/>
        </p:nvGraphicFramePr>
        <p:xfrm>
          <a:off x="767860" y="2069062"/>
          <a:ext cx="8038600" cy="3394140"/>
        </p:xfrm>
        <a:graphic>
          <a:graphicData uri="http://schemas.openxmlformats.org/drawingml/2006/table">
            <a:tbl>
              <a:tblPr>
                <a:noFill/>
                <a:tableStyleId>{9E1B852C-64E9-4EC9-B8AD-08D21B109E6A}</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2012</a:t>
                      </a:r>
                      <a:endParaRPr sz="20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pSp>
        <p:nvGrpSpPr>
          <p:cNvPr id="695" name="Google Shape;695;p41"/>
          <p:cNvGrpSpPr/>
          <p:nvPr/>
        </p:nvGrpSpPr>
        <p:grpSpPr>
          <a:xfrm>
            <a:off x="1123950" y="2895600"/>
            <a:ext cx="7780899" cy="2548556"/>
            <a:chOff x="468998" y="3124146"/>
            <a:chExt cx="10937596" cy="2550736"/>
          </a:xfrm>
        </p:grpSpPr>
        <p:sp>
          <p:nvSpPr>
            <p:cNvPr id="696" name="Google Shape;696;p41"/>
            <p:cNvSpPr/>
            <p:nvPr/>
          </p:nvSpPr>
          <p:spPr>
            <a:xfrm>
              <a:off x="569687" y="4298324"/>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7" name="Google Shape;697;p41"/>
            <p:cNvSpPr/>
            <p:nvPr/>
          </p:nvSpPr>
          <p:spPr>
            <a:xfrm>
              <a:off x="468998" y="3124146"/>
              <a:ext cx="10799169" cy="113451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698" name="Google Shape;698;p41"/>
            <p:cNvSpPr/>
            <p:nvPr/>
          </p:nvSpPr>
          <p:spPr>
            <a:xfrm>
              <a:off x="499348" y="4605034"/>
              <a:ext cx="10907246" cy="1069848"/>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vc</a:t>
              </a:r>
              <a:endParaRPr sz="1800">
                <a:solidFill>
                  <a:schemeClr val="lt1"/>
                </a:solidFill>
                <a:latin typeface="Calibri"/>
                <a:ea typeface="Calibri"/>
                <a:cs typeface="Calibri"/>
                <a:sym typeface="Calibri"/>
              </a:endParaRPr>
            </a:p>
          </p:txBody>
        </p:sp>
      </p:grpSp>
      <p:sp>
        <p:nvSpPr>
          <p:cNvPr id="699" name="Google Shape;699;p4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00" name="Google Shape;700;p41"/>
          <p:cNvSpPr/>
          <p:nvPr/>
        </p:nvSpPr>
        <p:spPr>
          <a:xfrm>
            <a:off x="767859" y="6332079"/>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animEffect transition="in" filter="fade">
                                      <p:cBhvr>
                                        <p:cTn id="7" dur="5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2"/>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06" name="Google Shape;706;p42"/>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sz="1200"/>
          </a:p>
        </p:txBody>
      </p:sp>
      <p:graphicFrame>
        <p:nvGraphicFramePr>
          <p:cNvPr id="707" name="Google Shape;707;p42"/>
          <p:cNvGraphicFramePr/>
          <p:nvPr/>
        </p:nvGraphicFramePr>
        <p:xfrm>
          <a:off x="767859" y="1882720"/>
          <a:ext cx="8028025" cy="4181475"/>
        </p:xfrm>
        <a:graphic>
          <a:graphicData uri="http://schemas.openxmlformats.org/drawingml/2006/table">
            <a:tbl>
              <a:tblPr>
                <a:noFill/>
                <a:tableStyleId>{9E1B852C-64E9-4EC9-B8AD-08D21B109E6A}</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08" name="Google Shape;708;p42"/>
          <p:cNvSpPr/>
          <p:nvPr/>
        </p:nvSpPr>
        <p:spPr>
          <a:xfrm>
            <a:off x="2360814" y="2439331"/>
            <a:ext cx="2876547"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09" name="Google Shape;709;p42"/>
          <p:cNvSpPr/>
          <p:nvPr/>
        </p:nvSpPr>
        <p:spPr>
          <a:xfrm>
            <a:off x="5860361" y="2439329"/>
            <a:ext cx="2935464" cy="2365428"/>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vc</a:t>
            </a:r>
            <a:endParaRPr sz="1800">
              <a:solidFill>
                <a:schemeClr val="lt1"/>
              </a:solidFill>
              <a:latin typeface="Calibri"/>
              <a:ea typeface="Calibri"/>
              <a:cs typeface="Calibri"/>
              <a:sym typeface="Calibri"/>
            </a:endParaRPr>
          </a:p>
        </p:txBody>
      </p:sp>
      <p:sp>
        <p:nvSpPr>
          <p:cNvPr id="710" name="Google Shape;710;p42"/>
          <p:cNvSpPr/>
          <p:nvPr/>
        </p:nvSpPr>
        <p:spPr>
          <a:xfrm>
            <a:off x="5237362" y="3025029"/>
            <a:ext cx="672874" cy="318260"/>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42"/>
          <p:cNvSpPr/>
          <p:nvPr/>
        </p:nvSpPr>
        <p:spPr>
          <a:xfrm>
            <a:off x="5237362" y="3771189"/>
            <a:ext cx="672874" cy="318260"/>
          </a:xfrm>
          <a:prstGeom prst="ellipse">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42"/>
          <p:cNvSpPr/>
          <p:nvPr/>
        </p:nvSpPr>
        <p:spPr>
          <a:xfrm>
            <a:off x="8904849" y="1783384"/>
            <a:ext cx="2936631" cy="397560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Few educators moved to LP </a:t>
            </a:r>
            <a:r>
              <a:rPr lang="en-US" sz="2000">
                <a:solidFill>
                  <a:srgbClr val="3F3F3F"/>
                </a:solidFill>
                <a:latin typeface="Calibri"/>
                <a:ea typeface="Calibri"/>
                <a:cs typeface="Calibri"/>
                <a:sym typeface="Calibri"/>
              </a:rPr>
              <a:t>(2.4% of educators in 2019 had come from another province), the largest numbers came from GP and MP</a:t>
            </a:r>
            <a:endParaRPr/>
          </a:p>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Neighboring provinces </a:t>
            </a:r>
            <a:r>
              <a:rPr lang="en-US" sz="2000">
                <a:solidFill>
                  <a:srgbClr val="3F3F3F"/>
                </a:solidFill>
                <a:latin typeface="Calibri"/>
                <a:ea typeface="Calibri"/>
                <a:cs typeface="Calibri"/>
                <a:sym typeface="Calibri"/>
              </a:rPr>
              <a:t>were the most likely source of experienced hires traditionally. (Application process requirements eg. physical CVs)</a:t>
            </a:r>
            <a:endParaRPr sz="2000">
              <a:solidFill>
                <a:srgbClr val="3F3F3F"/>
              </a:solidFill>
              <a:latin typeface="Calibri"/>
              <a:ea typeface="Calibri"/>
              <a:cs typeface="Calibri"/>
              <a:sym typeface="Calibri"/>
            </a:endParaRPr>
          </a:p>
        </p:txBody>
      </p:sp>
      <p:sp>
        <p:nvSpPr>
          <p:cNvPr id="713" name="Google Shape;713;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3"/>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graphicFrame>
        <p:nvGraphicFramePr>
          <p:cNvPr id="719" name="Google Shape;719;p43"/>
          <p:cNvGraphicFramePr/>
          <p:nvPr/>
        </p:nvGraphicFramePr>
        <p:xfrm>
          <a:off x="767859" y="1882720"/>
          <a:ext cx="8028025" cy="4181475"/>
        </p:xfrm>
        <a:graphic>
          <a:graphicData uri="http://schemas.openxmlformats.org/drawingml/2006/table">
            <a:tbl>
              <a:tblPr>
                <a:noFill/>
                <a:tableStyleId>{9E1B852C-64E9-4EC9-B8AD-08D21B109E6A}</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20" name="Google Shape;720;p43"/>
          <p:cNvSpPr/>
          <p:nvPr/>
        </p:nvSpPr>
        <p:spPr>
          <a:xfrm>
            <a:off x="5237362" y="3025029"/>
            <a:ext cx="672874" cy="318260"/>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43"/>
          <p:cNvSpPr/>
          <p:nvPr/>
        </p:nvSpPr>
        <p:spPr>
          <a:xfrm>
            <a:off x="5237362" y="3771189"/>
            <a:ext cx="672874" cy="318260"/>
          </a:xfrm>
          <a:prstGeom prst="ellipse">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43"/>
          <p:cNvSpPr/>
          <p:nvPr/>
        </p:nvSpPr>
        <p:spPr>
          <a:xfrm>
            <a:off x="3810344" y="3533993"/>
            <a:ext cx="672874" cy="318260"/>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43"/>
          <p:cNvSpPr/>
          <p:nvPr/>
        </p:nvSpPr>
        <p:spPr>
          <a:xfrm>
            <a:off x="5950023" y="3517368"/>
            <a:ext cx="672874" cy="318260"/>
          </a:xfrm>
          <a:prstGeom prst="ellipse">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4" name="Google Shape;724;p43"/>
          <p:cNvSpPr/>
          <p:nvPr/>
        </p:nvSpPr>
        <p:spPr>
          <a:xfrm>
            <a:off x="8904849" y="1783384"/>
            <a:ext cx="2936631" cy="397560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Movement takes place between provinces – </a:t>
            </a:r>
            <a:r>
              <a:rPr lang="en-US" sz="2000">
                <a:solidFill>
                  <a:srgbClr val="3F3F3F"/>
                </a:solidFill>
                <a:latin typeface="Calibri"/>
                <a:ea typeface="Calibri"/>
                <a:cs typeface="Calibri"/>
                <a:sym typeface="Calibri"/>
              </a:rPr>
              <a:t>may be near borders. Movement to GP from LP outweighs movement to LP from GP</a:t>
            </a:r>
            <a:endParaRPr sz="2000">
              <a:solidFill>
                <a:srgbClr val="3F3F3F"/>
              </a:solidFill>
              <a:latin typeface="Calibri"/>
              <a:ea typeface="Calibri"/>
              <a:cs typeface="Calibri"/>
              <a:sym typeface="Calibri"/>
            </a:endParaRPr>
          </a:p>
        </p:txBody>
      </p:sp>
      <p:sp>
        <p:nvSpPr>
          <p:cNvPr id="725" name="Google Shape;725;p4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26" name="Google Shape;726;p43"/>
          <p:cNvSpPr/>
          <p:nvPr/>
        </p:nvSpPr>
        <p:spPr>
          <a:xfrm>
            <a:off x="767859" y="6332079"/>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sz="12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schools </a:t>
            </a:r>
            <a:endParaRPr/>
          </a:p>
        </p:txBody>
      </p:sp>
      <p:sp>
        <p:nvSpPr>
          <p:cNvPr id="733" name="Google Shape;733;p44"/>
          <p:cNvSpPr/>
          <p:nvPr/>
        </p:nvSpPr>
        <p:spPr>
          <a:xfrm>
            <a:off x="8426549" y="2278743"/>
            <a:ext cx="3100168" cy="353150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2000"/>
              <a:buFont typeface="Arial"/>
              <a:buChar char="•"/>
            </a:pPr>
            <a:r>
              <a:rPr lang="en-US" sz="2000">
                <a:solidFill>
                  <a:schemeClr val="accent3"/>
                </a:solidFill>
                <a:latin typeface="Calibri"/>
                <a:ea typeface="Calibri"/>
                <a:cs typeface="Calibri"/>
                <a:sym typeface="Calibri"/>
              </a:rPr>
              <a:t>About 7% of educators in Limpopo (only 5% nationally) move to a different pay point but stay within PERSAL from 2018-2019</a:t>
            </a:r>
            <a:endParaRPr sz="2000">
              <a:solidFill>
                <a:schemeClr val="accent3"/>
              </a:solidFill>
              <a:latin typeface="Calibri"/>
              <a:ea typeface="Calibri"/>
              <a:cs typeface="Calibri"/>
              <a:sym typeface="Calibri"/>
            </a:endParaRPr>
          </a:p>
          <a:p>
            <a:pPr marL="342900" marR="0" lvl="0" indent="-342900" algn="l" rtl="0">
              <a:spcBef>
                <a:spcPts val="0"/>
              </a:spcBef>
              <a:spcAft>
                <a:spcPts val="0"/>
              </a:spcAft>
              <a:buClr>
                <a:schemeClr val="accent3"/>
              </a:buClr>
              <a:buSzPts val="2000"/>
              <a:buFont typeface="Arial"/>
              <a:buChar char="•"/>
            </a:pPr>
            <a:r>
              <a:rPr lang="en-US" sz="2000">
                <a:solidFill>
                  <a:schemeClr val="accent3"/>
                </a:solidFill>
                <a:latin typeface="Calibri"/>
                <a:ea typeface="Calibri"/>
                <a:cs typeface="Calibri"/>
                <a:sym typeface="Calibri"/>
              </a:rPr>
              <a:t>Educators below 50 years in Limpopo are three times more likely to move to a different school than leave the system</a:t>
            </a:r>
            <a:endParaRPr/>
          </a:p>
        </p:txBody>
      </p:sp>
      <p:sp>
        <p:nvSpPr>
          <p:cNvPr id="734" name="Google Shape;734;p44"/>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735" name="Google Shape;735;p44"/>
          <p:cNvGraphicFramePr/>
          <p:nvPr/>
        </p:nvGraphicFramePr>
        <p:xfrm>
          <a:off x="838200" y="2278743"/>
          <a:ext cx="7431825" cy="3147442"/>
        </p:xfrm>
        <a:graphic>
          <a:graphicData uri="http://schemas.openxmlformats.org/drawingml/2006/table">
            <a:tbl>
              <a:tblPr>
                <a:noFill/>
                <a:tableStyleId>{9E1B852C-64E9-4EC9-B8AD-08D21B109E6A}</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 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736" name="Google Shape;736;p4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dirty="0"/>
              <a:t>Gender imbalances in management</a:t>
            </a:r>
            <a:endParaRPr dirty="0"/>
          </a:p>
        </p:txBody>
      </p:sp>
      <p:sp>
        <p:nvSpPr>
          <p:cNvPr id="686" name="Google Shape;686;p4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87" name="Google Shape;687;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9</a:t>
            </a:r>
            <a:endParaRPr dirty="0"/>
          </a:p>
        </p:txBody>
      </p:sp>
    </p:spTree>
    <p:extLst>
      <p:ext uri="{BB962C8B-B14F-4D97-AF65-F5344CB8AC3E}">
        <p14:creationId xmlns:p14="http://schemas.microsoft.com/office/powerpoint/2010/main" val="2852893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9"/>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Percentage of educators that are female</a:t>
            </a:r>
            <a:endParaRPr dirty="0"/>
          </a:p>
        </p:txBody>
      </p:sp>
      <p:pic>
        <p:nvPicPr>
          <p:cNvPr id="837" name="Google Shape;837;p59"/>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838" name="Google Shape;838;p59"/>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Percentage of public educators in South Africa that are female, PERSAL (2012-2021)</a:t>
            </a:r>
            <a:endParaRPr sz="1600" dirty="0">
              <a:solidFill>
                <a:schemeClr val="dk1"/>
              </a:solidFill>
              <a:latin typeface="Calibri"/>
              <a:ea typeface="Calibri"/>
              <a:cs typeface="Calibri"/>
              <a:sym typeface="Calibri"/>
            </a:endParaRPr>
          </a:p>
        </p:txBody>
      </p:sp>
      <p:sp>
        <p:nvSpPr>
          <p:cNvPr id="839" name="Google Shape;839;p5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40" name="Google Shape;840;p59"/>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2" name="Google Shape;849;p60">
            <a:extLst>
              <a:ext uri="{FF2B5EF4-FFF2-40B4-BE49-F238E27FC236}">
                <a16:creationId xmlns:a16="http://schemas.microsoft.com/office/drawing/2014/main" id="{57C37697-DF69-757D-9029-3CDEF84F2B47}"/>
              </a:ext>
            </a:extLst>
          </p:cNvPr>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dirty="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dirty="0">
                <a:solidFill>
                  <a:srgbClr val="5B2412"/>
                </a:solidFill>
                <a:latin typeface="Calibri"/>
                <a:ea typeface="Calibri"/>
                <a:cs typeface="Calibri"/>
                <a:sym typeface="Calibri"/>
              </a:rPr>
              <a:t>There is better representation at middle-management (HOD) level. </a:t>
            </a:r>
            <a:endParaRPr sz="2200" dirty="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dirty="0">
              <a:solidFill>
                <a:srgbClr val="5B241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
        <p:nvSpPr>
          <p:cNvPr id="23" name="TextBox 22">
            <a:extLst>
              <a:ext uri="{FF2B5EF4-FFF2-40B4-BE49-F238E27FC236}">
                <a16:creationId xmlns:a16="http://schemas.microsoft.com/office/drawing/2014/main" id="{935829CC-07BD-D289-F85B-D51CC2FA8E67}"/>
              </a:ext>
            </a:extLst>
          </p:cNvPr>
          <p:cNvSpPr txBox="1"/>
          <p:nvPr/>
        </p:nvSpPr>
        <p:spPr>
          <a:xfrm>
            <a:off x="8729962" y="2650595"/>
            <a:ext cx="1316103" cy="707886"/>
          </a:xfrm>
          <a:prstGeom prst="rect">
            <a:avLst/>
          </a:prstGeom>
          <a:noFill/>
        </p:spPr>
        <p:txBody>
          <a:bodyPr wrap="square" rtlCol="0">
            <a:spAutoFit/>
          </a:bodyPr>
          <a:lstStyle/>
          <a:p>
            <a:pPr algn="ctr"/>
            <a:r>
              <a:rPr lang="en-ZA" sz="4000" b="1" dirty="0">
                <a:solidFill>
                  <a:srgbClr val="FF0000"/>
                </a:solidFill>
              </a:rPr>
              <a:t>20%</a:t>
            </a:r>
          </a:p>
        </p:txBody>
      </p:sp>
      <p:grpSp>
        <p:nvGrpSpPr>
          <p:cNvPr id="21" name="Group 20">
            <a:extLst>
              <a:ext uri="{FF2B5EF4-FFF2-40B4-BE49-F238E27FC236}">
                <a16:creationId xmlns:a16="http://schemas.microsoft.com/office/drawing/2014/main" id="{E9AB5206-5377-782B-C7F0-810C975F6FB5}"/>
              </a:ext>
            </a:extLst>
          </p:cNvPr>
          <p:cNvGrpSpPr/>
          <p:nvPr/>
        </p:nvGrpSpPr>
        <p:grpSpPr>
          <a:xfrm>
            <a:off x="5501856" y="4816529"/>
            <a:ext cx="1218422" cy="1272400"/>
            <a:chOff x="5093889" y="4450768"/>
            <a:chExt cx="1218422" cy="1272400"/>
          </a:xfrm>
        </p:grpSpPr>
        <p:sp>
          <p:nvSpPr>
            <p:cNvPr id="6" name="TextBox 5">
              <a:extLst>
                <a:ext uri="{FF2B5EF4-FFF2-40B4-BE49-F238E27FC236}">
                  <a16:creationId xmlns:a16="http://schemas.microsoft.com/office/drawing/2014/main" id="{AF2050EC-5EC7-B25E-9C8D-64B62969AB9F}"/>
                </a:ext>
              </a:extLst>
            </p:cNvPr>
            <p:cNvSpPr txBox="1"/>
            <p:nvPr/>
          </p:nvSpPr>
          <p:spPr>
            <a:xfrm>
              <a:off x="5093889" y="4450768"/>
              <a:ext cx="1218422" cy="707886"/>
            </a:xfrm>
            <a:prstGeom prst="rect">
              <a:avLst/>
            </a:prstGeom>
            <a:noFill/>
          </p:spPr>
          <p:txBody>
            <a:bodyPr wrap="square" rtlCol="0">
              <a:spAutoFit/>
            </a:bodyPr>
            <a:lstStyle/>
            <a:p>
              <a:pPr algn="ctr"/>
              <a:r>
                <a:rPr lang="en-ZA" sz="4000" b="1" dirty="0"/>
                <a:t>29.8</a:t>
              </a:r>
            </a:p>
          </p:txBody>
        </p:sp>
        <p:cxnSp>
          <p:nvCxnSpPr>
            <p:cNvPr id="13" name="Straight Connector 12">
              <a:extLst>
                <a:ext uri="{FF2B5EF4-FFF2-40B4-BE49-F238E27FC236}">
                  <a16:creationId xmlns:a16="http://schemas.microsoft.com/office/drawing/2014/main" id="{4DEB7EE8-220A-2E3A-31DB-EB99C3415EC7}"/>
                </a:ext>
              </a:extLst>
            </p:cNvPr>
            <p:cNvCxnSpPr>
              <a:cxnSpLocks/>
            </p:cNvCxnSpPr>
            <p:nvPr/>
          </p:nvCxnSpPr>
          <p:spPr>
            <a:xfrm>
              <a:off x="5744408" y="5067497"/>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82E7D0-8EC5-89CF-C56A-E7C12B6A4DE0}"/>
              </a:ext>
            </a:extLst>
          </p:cNvPr>
          <p:cNvGrpSpPr/>
          <p:nvPr/>
        </p:nvGrpSpPr>
        <p:grpSpPr>
          <a:xfrm>
            <a:off x="2809781" y="4816529"/>
            <a:ext cx="1192769" cy="1243763"/>
            <a:chOff x="8674423" y="4427190"/>
            <a:chExt cx="1192769" cy="1243763"/>
          </a:xfrm>
        </p:grpSpPr>
        <p:sp>
          <p:nvSpPr>
            <p:cNvPr id="26" name="TextBox 25">
              <a:extLst>
                <a:ext uri="{FF2B5EF4-FFF2-40B4-BE49-F238E27FC236}">
                  <a16:creationId xmlns:a16="http://schemas.microsoft.com/office/drawing/2014/main" id="{33856342-178C-305A-91CB-0D68064DAD6F}"/>
                </a:ext>
              </a:extLst>
            </p:cNvPr>
            <p:cNvSpPr txBox="1"/>
            <p:nvPr/>
          </p:nvSpPr>
          <p:spPr>
            <a:xfrm>
              <a:off x="8674423" y="4427190"/>
              <a:ext cx="1192769" cy="707886"/>
            </a:xfrm>
            <a:prstGeom prst="rect">
              <a:avLst/>
            </a:prstGeom>
            <a:noFill/>
          </p:spPr>
          <p:txBody>
            <a:bodyPr wrap="square" rtlCol="0">
              <a:spAutoFit/>
            </a:bodyPr>
            <a:lstStyle/>
            <a:p>
              <a:pPr algn="ctr"/>
              <a:r>
                <a:rPr lang="en-ZA" sz="4000" b="1" dirty="0"/>
                <a:t>27.4</a:t>
              </a:r>
            </a:p>
          </p:txBody>
        </p:sp>
        <p:cxnSp>
          <p:nvCxnSpPr>
            <p:cNvPr id="27" name="Straight Connector 26">
              <a:extLst>
                <a:ext uri="{FF2B5EF4-FFF2-40B4-BE49-F238E27FC236}">
                  <a16:creationId xmlns:a16="http://schemas.microsoft.com/office/drawing/2014/main" id="{4EE2BCDC-4E9E-4545-E368-F566BC88EFC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338231682"/>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0"/>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847" name="Google Shape;847;p6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849" name="Google Shape;849;p60"/>
          <p:cNvSpPr txBox="1"/>
          <p:nvPr/>
        </p:nvSpPr>
        <p:spPr>
          <a:xfrm>
            <a:off x="7446113" y="2179325"/>
            <a:ext cx="4151526" cy="335473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In Limpopo in 2021, 63% of all educators were women. </a:t>
            </a:r>
          </a:p>
          <a:p>
            <a:pPr marL="0" marR="0" lvl="0" indent="0" algn="l" rtl="0">
              <a:spcBef>
                <a:spcPts val="0"/>
              </a:spcBef>
              <a:spcAft>
                <a:spcPts val="0"/>
              </a:spcAft>
              <a:buClr>
                <a:srgbClr val="5B2412"/>
              </a:buClr>
              <a:buSzPts val="2200"/>
              <a:buFont typeface="Calibri"/>
              <a:buNone/>
            </a:pPr>
            <a:endParaRPr lang="en-US" dirty="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Women were underrepresented at all levels of management with 50% of HODs being women. And, only 39% of deputy principals and 41% of principals. </a:t>
            </a:r>
          </a:p>
        </p:txBody>
      </p:sp>
      <p:sp>
        <p:nvSpPr>
          <p:cNvPr id="850" name="Google Shape;850;p60"/>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graphicFrame>
        <p:nvGraphicFramePr>
          <p:cNvPr id="2" name="Google Shape;744;p45">
            <a:extLst>
              <a:ext uri="{FF2B5EF4-FFF2-40B4-BE49-F238E27FC236}">
                <a16:creationId xmlns:a16="http://schemas.microsoft.com/office/drawing/2014/main" id="{58A7E964-2E32-726B-3014-12B79DA3E74A}"/>
              </a:ext>
            </a:extLst>
          </p:cNvPr>
          <p:cNvGraphicFramePr/>
          <p:nvPr>
            <p:extLst>
              <p:ext uri="{D42A27DB-BD31-4B8C-83A1-F6EECF244321}">
                <p14:modId xmlns:p14="http://schemas.microsoft.com/office/powerpoint/2010/main" val="229066849"/>
              </p:ext>
            </p:extLst>
          </p:nvPr>
        </p:nvGraphicFramePr>
        <p:xfrm>
          <a:off x="625825" y="1971682"/>
          <a:ext cx="6644405" cy="3679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57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9"/>
          <p:cNvSpPr txBox="1">
            <a:spLocks noGrp="1"/>
          </p:cNvSpPr>
          <p:nvPr>
            <p:ph type="title"/>
          </p:nvPr>
        </p:nvSpPr>
        <p:spPr>
          <a:xfrm>
            <a:off x="690275" y="576350"/>
            <a:ext cx="10515600" cy="114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General questions and discussion</a:t>
            </a:r>
            <a:endParaRPr/>
          </a:p>
        </p:txBody>
      </p:sp>
      <p:sp>
        <p:nvSpPr>
          <p:cNvPr id="744" name="Google Shape;744;p49"/>
          <p:cNvSpPr/>
          <p:nvPr/>
        </p:nvSpPr>
        <p:spPr>
          <a:xfrm>
            <a:off x="838175" y="1902050"/>
            <a:ext cx="10367700" cy="4656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Clr>
                <a:schemeClr val="bg1"/>
              </a:buClr>
              <a:buFont typeface="Arial" panose="020B0604020202020204" pitchFamily="34" charset="0"/>
              <a:buChar char="•"/>
            </a:pPr>
            <a:r>
              <a:rPr lang="en-US" sz="2400" dirty="0">
                <a:solidFill>
                  <a:schemeClr val="bg1"/>
                </a:solidFill>
                <a:latin typeface="+mn-lt"/>
                <a:ea typeface="+mn-ea"/>
                <a:cs typeface="+mn-cs"/>
                <a:sym typeface="Calibri"/>
              </a:rPr>
              <a:t>What are constraints to filling positions?</a:t>
            </a:r>
          </a:p>
          <a:p>
            <a:pPr marL="804863" lvl="8" indent="-357188">
              <a:buClr>
                <a:schemeClr val="bg1"/>
              </a:buClr>
              <a:buFont typeface="Arial" panose="020B0604020202020204" pitchFamily="34" charset="0"/>
              <a:buChar char="•"/>
            </a:pPr>
            <a:r>
              <a:rPr lang="en-US" sz="2000" dirty="0">
                <a:solidFill>
                  <a:schemeClr val="bg1"/>
                </a:solidFill>
                <a:latin typeface="+mn-lt"/>
                <a:ea typeface="+mn-ea"/>
                <a:cs typeface="+mn-cs"/>
                <a:sym typeface="Calibri"/>
              </a:rPr>
              <a:t>What are the highest need subjects and phases?</a:t>
            </a:r>
          </a:p>
          <a:p>
            <a:pPr marL="804863" lvl="8" indent="-357188">
              <a:buClr>
                <a:schemeClr val="bg1"/>
              </a:buClr>
              <a:buFont typeface="Arial" panose="020B0604020202020204" pitchFamily="34" charset="0"/>
              <a:buChar char="•"/>
            </a:pPr>
            <a:r>
              <a:rPr lang="en-US" sz="2000" dirty="0">
                <a:solidFill>
                  <a:schemeClr val="bg1"/>
                </a:solidFill>
                <a:latin typeface="+mn-lt"/>
                <a:ea typeface="+mn-ea"/>
                <a:cs typeface="+mn-cs"/>
                <a:sym typeface="Calibri"/>
              </a:rPr>
              <a:t>Is there a list of the positions requested by principals or positions filled? Or of educators that have left?</a:t>
            </a:r>
          </a:p>
          <a:p>
            <a:pPr marL="804863" lvl="8" indent="-357188">
              <a:buClr>
                <a:schemeClr val="bg1"/>
              </a:buClr>
              <a:buFont typeface="Arial" panose="020B0604020202020204" pitchFamily="34" charset="0"/>
              <a:buChar char="•"/>
            </a:pPr>
            <a:r>
              <a:rPr lang="en-US" sz="2000" dirty="0">
                <a:solidFill>
                  <a:schemeClr val="bg1"/>
                </a:solidFill>
                <a:latin typeface="+mn-lt"/>
                <a:ea typeface="+mn-ea"/>
                <a:cs typeface="+mn-cs"/>
                <a:sym typeface="Calibri"/>
              </a:rPr>
              <a:t>Is there a mismatch of skills between unemployed educators’ skills and those needed? Are these documented?</a:t>
            </a:r>
          </a:p>
          <a:p>
            <a:pPr lvl="2">
              <a:buClr>
                <a:schemeClr val="bg1"/>
              </a:buClr>
            </a:pPr>
            <a:endParaRPr lang="en-US" sz="1100" dirty="0">
              <a:solidFill>
                <a:schemeClr val="bg1"/>
              </a:solidFill>
              <a:sym typeface="Calibri"/>
            </a:endParaRPr>
          </a:p>
          <a:p>
            <a:pPr marL="285750" indent="-285750">
              <a:buClr>
                <a:schemeClr val="bg1"/>
              </a:buClr>
              <a:buFont typeface="Arial" panose="020B0604020202020204" pitchFamily="34" charset="0"/>
              <a:buChar char="•"/>
            </a:pPr>
            <a:r>
              <a:rPr lang="en-US" sz="2400" dirty="0">
                <a:solidFill>
                  <a:schemeClr val="bg1"/>
                </a:solidFill>
                <a:sym typeface="Calibri"/>
              </a:rPr>
              <a:t>How are the number of positions in the basket determined?</a:t>
            </a:r>
          </a:p>
          <a:p>
            <a:pPr lvl="2">
              <a:buClr>
                <a:schemeClr val="bg1"/>
              </a:buClr>
            </a:pPr>
            <a:endParaRPr lang="en-US" sz="1200" dirty="0">
              <a:solidFill>
                <a:schemeClr val="bg1"/>
              </a:solidFill>
              <a:sym typeface="Calibri"/>
            </a:endParaRPr>
          </a:p>
          <a:p>
            <a:pPr marL="285750" indent="-285750">
              <a:buClr>
                <a:schemeClr val="bg1"/>
              </a:buClr>
              <a:buFont typeface="Arial" panose="020B0604020202020204" pitchFamily="34" charset="0"/>
              <a:buChar char="•"/>
            </a:pPr>
            <a:r>
              <a:rPr lang="en-US" sz="2400" dirty="0">
                <a:solidFill>
                  <a:schemeClr val="bg1"/>
                </a:solidFill>
              </a:rPr>
              <a:t>What is the process for principals and senior educator selection, induction and mentorship?</a:t>
            </a:r>
          </a:p>
          <a:p>
            <a:pPr>
              <a:buClr>
                <a:schemeClr val="bg1"/>
              </a:buClr>
            </a:pPr>
            <a:endParaRPr lang="en-US" sz="1200" dirty="0">
              <a:solidFill>
                <a:schemeClr val="bg1"/>
              </a:solidFill>
              <a:latin typeface="+mn-lt"/>
              <a:ea typeface="+mn-ea"/>
              <a:cs typeface="+mn-cs"/>
              <a:sym typeface="Calibri"/>
            </a:endParaRPr>
          </a:p>
          <a:p>
            <a:pPr marL="285750" indent="-285750">
              <a:buClr>
                <a:schemeClr val="bg1"/>
              </a:buClr>
              <a:buFont typeface="Arial" panose="020B0604020202020204" pitchFamily="34" charset="0"/>
              <a:buChar char="•"/>
            </a:pPr>
            <a:r>
              <a:rPr lang="en-US" sz="2400" dirty="0">
                <a:solidFill>
                  <a:schemeClr val="bg1"/>
                </a:solidFill>
                <a:latin typeface="+mn-lt"/>
                <a:ea typeface="+mn-ea"/>
                <a:cs typeface="+mn-cs"/>
                <a:sym typeface="Calibri"/>
              </a:rPr>
              <a:t>Has gender equity in school management been a concern for LP province? What prevents women from applying/being selected for senior management?</a:t>
            </a:r>
          </a:p>
        </p:txBody>
      </p:sp>
      <p:sp>
        <p:nvSpPr>
          <p:cNvPr id="2" name="Google Shape;687;p40">
            <a:extLst>
              <a:ext uri="{FF2B5EF4-FFF2-40B4-BE49-F238E27FC236}">
                <a16:creationId xmlns:a16="http://schemas.microsoft.com/office/drawing/2014/main" id="{28305D25-8A66-6324-BF5F-7381F4DAC713}"/>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10</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751" name="Google Shape;751;p46"/>
          <p:cNvSpPr/>
          <p:nvPr/>
        </p:nvSpPr>
        <p:spPr>
          <a:xfrm>
            <a:off x="838201" y="2080727"/>
            <a:ext cx="10515600" cy="406685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Limpopo will face an increase in demand for educators at least until 2035</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Due to predicted population growth, educator numbers need to rise to keep pace with the demand for schooling, if the sector does not expand, class sizes will likely rise even further</a:t>
            </a:r>
            <a:endParaRPr/>
          </a:p>
          <a:p>
            <a:pPr marL="742950" marR="0" lvl="1"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Increased class sizes will hurt teacher morale and worsen learner outcomes</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Dues to the expected shift in age distribution, the cost structure will improve, which should give the province some space in the budget</a:t>
            </a:r>
            <a:endParaRPr/>
          </a:p>
          <a:p>
            <a:pPr marL="742950" marR="0" lvl="1"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Hire more teachers</a:t>
            </a:r>
            <a:endParaRPr/>
          </a:p>
          <a:p>
            <a:pPr marL="742950" marR="0" lvl="1" indent="-28575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Consider addressing the imbalance in management vs teacher numbers</a:t>
            </a:r>
            <a:endParaRPr/>
          </a:p>
          <a:p>
            <a:pPr marL="285750" marR="0" lvl="0" indent="-285750" algn="l"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Average appointments per year are likely to rise, sourcing new teachers (incl. graduates) and ensuring retention will become more important</a:t>
            </a:r>
            <a:endParaRPr/>
          </a:p>
          <a:p>
            <a:pPr marL="285750" marR="0" lvl="0" indent="-133350" algn="l"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grpSp>
        <p:nvGrpSpPr>
          <p:cNvPr id="35" name="Group 34">
            <a:extLst>
              <a:ext uri="{FF2B5EF4-FFF2-40B4-BE49-F238E27FC236}">
                <a16:creationId xmlns:a16="http://schemas.microsoft.com/office/drawing/2014/main" id="{F3D6ABE4-26F1-28A0-99C5-882B4A1F71FE}"/>
              </a:ext>
            </a:extLst>
          </p:cNvPr>
          <p:cNvGrpSpPr/>
          <p:nvPr/>
        </p:nvGrpSpPr>
        <p:grpSpPr>
          <a:xfrm>
            <a:off x="5404371" y="1500593"/>
            <a:ext cx="1979519" cy="4553374"/>
            <a:chOff x="4913279" y="1134832"/>
            <a:chExt cx="1979519" cy="4553374"/>
          </a:xfrm>
        </p:grpSpPr>
        <p:sp>
          <p:nvSpPr>
            <p:cNvPr id="30" name="TextBox 29">
              <a:extLst>
                <a:ext uri="{FF2B5EF4-FFF2-40B4-BE49-F238E27FC236}">
                  <a16:creationId xmlns:a16="http://schemas.microsoft.com/office/drawing/2014/main" id="{D798888B-2686-BAC0-F738-B54BF0335332}"/>
                </a:ext>
              </a:extLst>
            </p:cNvPr>
            <p:cNvSpPr txBox="1"/>
            <p:nvPr/>
          </p:nvSpPr>
          <p:spPr>
            <a:xfrm>
              <a:off x="4913279" y="1134832"/>
              <a:ext cx="1979519" cy="646331"/>
            </a:xfrm>
            <a:prstGeom prst="rect">
              <a:avLst/>
            </a:prstGeom>
            <a:noFill/>
          </p:spPr>
          <p:txBody>
            <a:bodyPr wrap="square" rtlCol="0">
              <a:spAutoFit/>
            </a:bodyPr>
            <a:lstStyle/>
            <a:p>
              <a:pPr algn="ctr"/>
              <a:r>
                <a:rPr lang="en-ZA" sz="3600" b="1" dirty="0"/>
                <a:t>403 000</a:t>
              </a:r>
            </a:p>
          </p:txBody>
        </p:sp>
        <p:cxnSp>
          <p:nvCxnSpPr>
            <p:cNvPr id="31" name="Straight Connector 30">
              <a:extLst>
                <a:ext uri="{FF2B5EF4-FFF2-40B4-BE49-F238E27FC236}">
                  <a16:creationId xmlns:a16="http://schemas.microsoft.com/office/drawing/2014/main" id="{54911422-789F-06DE-5A83-5D0FDEF18D28}"/>
                </a:ext>
              </a:extLst>
            </p:cNvPr>
            <p:cNvCxnSpPr>
              <a:cxnSpLocks/>
            </p:cNvCxnSpPr>
            <p:nvPr/>
          </p:nvCxnSpPr>
          <p:spPr>
            <a:xfrm>
              <a:off x="5747761" y="1716652"/>
              <a:ext cx="0" cy="3971554"/>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F7CF8A6-F525-F09B-AC1D-552A8446E34F}"/>
              </a:ext>
            </a:extLst>
          </p:cNvPr>
          <p:cNvGrpSpPr/>
          <p:nvPr/>
        </p:nvGrpSpPr>
        <p:grpSpPr>
          <a:xfrm>
            <a:off x="7449015" y="1482971"/>
            <a:ext cx="1979519" cy="4570996"/>
            <a:chOff x="8315698" y="1117210"/>
            <a:chExt cx="1979519" cy="4570996"/>
          </a:xfrm>
        </p:grpSpPr>
        <p:sp>
          <p:nvSpPr>
            <p:cNvPr id="33" name="TextBox 32">
              <a:extLst>
                <a:ext uri="{FF2B5EF4-FFF2-40B4-BE49-F238E27FC236}">
                  <a16:creationId xmlns:a16="http://schemas.microsoft.com/office/drawing/2014/main" id="{445D2ACB-EB1B-F9F6-9B5F-AF45DCCF7B2A}"/>
                </a:ext>
              </a:extLst>
            </p:cNvPr>
            <p:cNvSpPr txBox="1"/>
            <p:nvPr/>
          </p:nvSpPr>
          <p:spPr>
            <a:xfrm>
              <a:off x="8315698" y="1117210"/>
              <a:ext cx="1979519" cy="646331"/>
            </a:xfrm>
            <a:prstGeom prst="rect">
              <a:avLst/>
            </a:prstGeom>
            <a:noFill/>
          </p:spPr>
          <p:txBody>
            <a:bodyPr wrap="square" rtlCol="0">
              <a:spAutoFit/>
            </a:bodyPr>
            <a:lstStyle/>
            <a:p>
              <a:pPr algn="ctr"/>
              <a:r>
                <a:rPr lang="en-ZA" sz="3600" b="1" dirty="0"/>
                <a:t>467 000</a:t>
              </a:r>
            </a:p>
          </p:txBody>
        </p:sp>
        <p:cxnSp>
          <p:nvCxnSpPr>
            <p:cNvPr id="34" name="Straight Connector 33">
              <a:extLst>
                <a:ext uri="{FF2B5EF4-FFF2-40B4-BE49-F238E27FC236}">
                  <a16:creationId xmlns:a16="http://schemas.microsoft.com/office/drawing/2014/main" id="{46D10690-90A4-11C9-BF1F-9CB4CB634537}"/>
                </a:ext>
              </a:extLst>
            </p:cNvPr>
            <p:cNvCxnSpPr>
              <a:cxnSpLocks/>
            </p:cNvCxnSpPr>
            <p:nvPr/>
          </p:nvCxnSpPr>
          <p:spPr>
            <a:xfrm>
              <a:off x="9286806" y="1716652"/>
              <a:ext cx="0" cy="3971554"/>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3926757042"/>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
        <p:nvSpPr>
          <p:cNvPr id="23" name="TextBox 22">
            <a:extLst>
              <a:ext uri="{FF2B5EF4-FFF2-40B4-BE49-F238E27FC236}">
                <a16:creationId xmlns:a16="http://schemas.microsoft.com/office/drawing/2014/main" id="{935829CC-07BD-D289-F85B-D51CC2FA8E67}"/>
              </a:ext>
            </a:extLst>
          </p:cNvPr>
          <p:cNvSpPr txBox="1"/>
          <p:nvPr/>
        </p:nvSpPr>
        <p:spPr>
          <a:xfrm>
            <a:off x="8729962" y="2650595"/>
            <a:ext cx="1316103" cy="707886"/>
          </a:xfrm>
          <a:prstGeom prst="rect">
            <a:avLst/>
          </a:prstGeom>
          <a:noFill/>
        </p:spPr>
        <p:txBody>
          <a:bodyPr wrap="square" rtlCol="0">
            <a:spAutoFit/>
          </a:bodyPr>
          <a:lstStyle/>
          <a:p>
            <a:pPr algn="ctr"/>
            <a:r>
              <a:rPr lang="en-ZA" sz="4000" b="1" dirty="0">
                <a:solidFill>
                  <a:srgbClr val="FF0000"/>
                </a:solidFill>
              </a:rPr>
              <a:t>20%</a:t>
            </a:r>
          </a:p>
        </p:txBody>
      </p:sp>
      <p:grpSp>
        <p:nvGrpSpPr>
          <p:cNvPr id="21" name="Group 20">
            <a:extLst>
              <a:ext uri="{FF2B5EF4-FFF2-40B4-BE49-F238E27FC236}">
                <a16:creationId xmlns:a16="http://schemas.microsoft.com/office/drawing/2014/main" id="{E9AB5206-5377-782B-C7F0-810C975F6FB5}"/>
              </a:ext>
            </a:extLst>
          </p:cNvPr>
          <p:cNvGrpSpPr/>
          <p:nvPr/>
        </p:nvGrpSpPr>
        <p:grpSpPr>
          <a:xfrm>
            <a:off x="5501856" y="4816529"/>
            <a:ext cx="1218422" cy="1272400"/>
            <a:chOff x="5093889" y="4450768"/>
            <a:chExt cx="1218422" cy="1272400"/>
          </a:xfrm>
        </p:grpSpPr>
        <p:sp>
          <p:nvSpPr>
            <p:cNvPr id="6" name="TextBox 5">
              <a:extLst>
                <a:ext uri="{FF2B5EF4-FFF2-40B4-BE49-F238E27FC236}">
                  <a16:creationId xmlns:a16="http://schemas.microsoft.com/office/drawing/2014/main" id="{AF2050EC-5EC7-B25E-9C8D-64B62969AB9F}"/>
                </a:ext>
              </a:extLst>
            </p:cNvPr>
            <p:cNvSpPr txBox="1"/>
            <p:nvPr/>
          </p:nvSpPr>
          <p:spPr>
            <a:xfrm>
              <a:off x="5093889" y="4450768"/>
              <a:ext cx="1218422" cy="707886"/>
            </a:xfrm>
            <a:prstGeom prst="rect">
              <a:avLst/>
            </a:prstGeom>
            <a:noFill/>
          </p:spPr>
          <p:txBody>
            <a:bodyPr wrap="square" rtlCol="0">
              <a:spAutoFit/>
            </a:bodyPr>
            <a:lstStyle/>
            <a:p>
              <a:pPr algn="ctr"/>
              <a:r>
                <a:rPr lang="en-ZA" sz="4000" b="1" dirty="0"/>
                <a:t>29.8</a:t>
              </a:r>
            </a:p>
          </p:txBody>
        </p:sp>
        <p:cxnSp>
          <p:nvCxnSpPr>
            <p:cNvPr id="13" name="Straight Connector 12">
              <a:extLst>
                <a:ext uri="{FF2B5EF4-FFF2-40B4-BE49-F238E27FC236}">
                  <a16:creationId xmlns:a16="http://schemas.microsoft.com/office/drawing/2014/main" id="{4DEB7EE8-220A-2E3A-31DB-EB99C3415EC7}"/>
                </a:ext>
              </a:extLst>
            </p:cNvPr>
            <p:cNvCxnSpPr>
              <a:cxnSpLocks/>
            </p:cNvCxnSpPr>
            <p:nvPr/>
          </p:nvCxnSpPr>
          <p:spPr>
            <a:xfrm>
              <a:off x="5744408" y="5067497"/>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5EC1316-189B-C628-5162-C147E78DF82E}"/>
              </a:ext>
            </a:extLst>
          </p:cNvPr>
          <p:cNvGrpSpPr/>
          <p:nvPr/>
        </p:nvGrpSpPr>
        <p:grpSpPr>
          <a:xfrm>
            <a:off x="7800302" y="4825341"/>
            <a:ext cx="1218415" cy="1243018"/>
            <a:chOff x="8680888" y="4427935"/>
            <a:chExt cx="1218415" cy="1243018"/>
          </a:xfrm>
        </p:grpSpPr>
        <p:sp>
          <p:nvSpPr>
            <p:cNvPr id="18" name="TextBox 17">
              <a:extLst>
                <a:ext uri="{FF2B5EF4-FFF2-40B4-BE49-F238E27FC236}">
                  <a16:creationId xmlns:a16="http://schemas.microsoft.com/office/drawing/2014/main" id="{5D168A0A-DDCD-D82D-7E7A-2A5DF4FABB62}"/>
                </a:ext>
              </a:extLst>
            </p:cNvPr>
            <p:cNvSpPr txBox="1"/>
            <p:nvPr/>
          </p:nvSpPr>
          <p:spPr>
            <a:xfrm>
              <a:off x="8680888" y="4427935"/>
              <a:ext cx="1218415" cy="707886"/>
            </a:xfrm>
            <a:prstGeom prst="rect">
              <a:avLst/>
            </a:prstGeom>
            <a:noFill/>
          </p:spPr>
          <p:txBody>
            <a:bodyPr wrap="square" rtlCol="0">
              <a:spAutoFit/>
            </a:bodyPr>
            <a:lstStyle/>
            <a:p>
              <a:pPr algn="ctr"/>
              <a:r>
                <a:rPr lang="en-ZA" sz="4000" b="1" dirty="0"/>
                <a:t>27.4</a:t>
              </a:r>
            </a:p>
          </p:txBody>
        </p:sp>
        <p:cxnSp>
          <p:nvCxnSpPr>
            <p:cNvPr id="20" name="Straight Connector 19">
              <a:extLst>
                <a:ext uri="{FF2B5EF4-FFF2-40B4-BE49-F238E27FC236}">
                  <a16:creationId xmlns:a16="http://schemas.microsoft.com/office/drawing/2014/main" id="{BDAB8DD0-F824-F88A-5867-5C3C239ABFA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82E7D0-8EC5-89CF-C56A-E7C12B6A4DE0}"/>
              </a:ext>
            </a:extLst>
          </p:cNvPr>
          <p:cNvGrpSpPr/>
          <p:nvPr/>
        </p:nvGrpSpPr>
        <p:grpSpPr>
          <a:xfrm>
            <a:off x="2809781" y="4816529"/>
            <a:ext cx="1192769" cy="1243763"/>
            <a:chOff x="8674423" y="4427190"/>
            <a:chExt cx="1192769" cy="1243763"/>
          </a:xfrm>
        </p:grpSpPr>
        <p:sp>
          <p:nvSpPr>
            <p:cNvPr id="26" name="TextBox 25">
              <a:extLst>
                <a:ext uri="{FF2B5EF4-FFF2-40B4-BE49-F238E27FC236}">
                  <a16:creationId xmlns:a16="http://schemas.microsoft.com/office/drawing/2014/main" id="{33856342-178C-305A-91CB-0D68064DAD6F}"/>
                </a:ext>
              </a:extLst>
            </p:cNvPr>
            <p:cNvSpPr txBox="1"/>
            <p:nvPr/>
          </p:nvSpPr>
          <p:spPr>
            <a:xfrm>
              <a:off x="8674423" y="4427190"/>
              <a:ext cx="1192769" cy="707886"/>
            </a:xfrm>
            <a:prstGeom prst="rect">
              <a:avLst/>
            </a:prstGeom>
            <a:noFill/>
          </p:spPr>
          <p:txBody>
            <a:bodyPr wrap="square" rtlCol="0">
              <a:spAutoFit/>
            </a:bodyPr>
            <a:lstStyle/>
            <a:p>
              <a:pPr algn="ctr"/>
              <a:r>
                <a:rPr lang="en-ZA" sz="4000" b="1" dirty="0"/>
                <a:t>27.4</a:t>
              </a:r>
            </a:p>
          </p:txBody>
        </p:sp>
        <p:cxnSp>
          <p:nvCxnSpPr>
            <p:cNvPr id="27" name="Straight Connector 26">
              <a:extLst>
                <a:ext uri="{FF2B5EF4-FFF2-40B4-BE49-F238E27FC236}">
                  <a16:creationId xmlns:a16="http://schemas.microsoft.com/office/drawing/2014/main" id="{4EE2BCDC-4E9E-4545-E368-F566BC88EFC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F7DAF3C3-18FD-ECB2-5614-943A69E8AFEE}"/>
              </a:ext>
            </a:extLst>
          </p:cNvPr>
          <p:cNvSpPr/>
          <p:nvPr/>
        </p:nvSpPr>
        <p:spPr>
          <a:xfrm rot="5400000">
            <a:off x="6212992" y="2616315"/>
            <a:ext cx="482510" cy="1244816"/>
          </a:xfrm>
          <a:prstGeom prst="ellipse">
            <a:avLst/>
          </a:prstGeom>
          <a:solidFill>
            <a:srgbClr val="92D050">
              <a:alpha val="43922"/>
            </a:srgb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4273360964"/>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10.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1.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2.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3.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4.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5.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6.xml><?xml version="1.0" encoding="utf-8"?>
<p:tagLst xmlns:a="http://schemas.openxmlformats.org/drawingml/2006/main" xmlns:r="http://schemas.openxmlformats.org/officeDocument/2006/relationships" xmlns:p="http://schemas.openxmlformats.org/presentationml/2006/main">
  <p:tag name="TIMING" val="|21.1|5.5|34.3"/>
</p:tagLst>
</file>

<file path=ppt/tags/tag2.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3.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4.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5.xml><?xml version="1.0" encoding="utf-8"?>
<p:tagLst xmlns:a="http://schemas.openxmlformats.org/drawingml/2006/main" xmlns:r="http://schemas.openxmlformats.org/officeDocument/2006/relationships" xmlns:p="http://schemas.openxmlformats.org/presentationml/2006/main">
  <p:tag name="TIMING" val="|15|2.4|6.1|4.6|3.8|10.7|4.7|11.2|24.4|8.7|2.4|7.1|8|7.2"/>
</p:tagLst>
</file>

<file path=ppt/tags/tag6.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7.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8.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9.xml><?xml version="1.0" encoding="utf-8"?>
<p:tagLst xmlns:a="http://schemas.openxmlformats.org/drawingml/2006/main" xmlns:r="http://schemas.openxmlformats.org/officeDocument/2006/relationships" xmlns:p="http://schemas.openxmlformats.org/presentationml/2006/main">
  <p:tag name="TIMING" val="|8.2|5.5|5.8"/>
</p:tagLst>
</file>

<file path=ppt/theme/theme1.xml><?xml version="1.0" encoding="utf-8"?>
<a:theme xmlns:a="http://schemas.openxmlformats.org/drawingml/2006/main" name="Header, section and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7755</Words>
  <Application>Microsoft Office PowerPoint</Application>
  <PresentationFormat>Widescreen</PresentationFormat>
  <Paragraphs>1958</Paragraphs>
  <Slides>72</Slides>
  <Notes>69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72</vt:i4>
      </vt:variant>
    </vt:vector>
  </HeadingPairs>
  <TitlesOfParts>
    <vt:vector size="79" baseType="lpstr">
      <vt:lpstr>Lustria</vt:lpstr>
      <vt:lpstr>Times New Roman</vt:lpstr>
      <vt:lpstr>Cambria</vt:lpstr>
      <vt:lpstr>Arial</vt:lpstr>
      <vt:lpstr>Calibri</vt:lpstr>
      <vt:lpstr>Header, section and title slides</vt:lpstr>
      <vt:lpstr>Office Theme</vt:lpstr>
      <vt:lpstr>Limpopo Province  Oct 2023</vt:lpstr>
      <vt:lpstr>Introduction (1) </vt:lpstr>
      <vt:lpstr>Introduction (2)</vt:lpstr>
      <vt:lpstr>Objective</vt:lpstr>
      <vt:lpstr>National Background</vt:lpstr>
      <vt:lpstr>The ‘main graph’: Focus on the LE ratio </vt:lpstr>
      <vt:lpstr>The ‘main graph’: Focus on the LE ratio </vt:lpstr>
      <vt:lpstr>The ‘main graph’: Focus on the LE ratio </vt:lpstr>
      <vt:lpstr>The ‘main graph’: Focus on the LE ratio </vt:lpstr>
      <vt:lpstr>More educators retiring in the  coming years </vt:lpstr>
      <vt:lpstr>Many more school-age children than  we expected </vt:lpstr>
      <vt:lpstr>Many more school-age children than  we expected </vt:lpstr>
      <vt:lpstr>Many more school-age children than  we expected </vt:lpstr>
      <vt:lpstr>How much will we be able to spend on educators in future?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What an LE ratio increase of 1.0 means</vt:lpstr>
      <vt:lpstr>Overview</vt:lpstr>
      <vt:lpstr>Limpopo educator demand summary</vt:lpstr>
      <vt:lpstr>Age distributions and projected retirements and resignations</vt:lpstr>
      <vt:lpstr>Educator age distribution (2021)</vt:lpstr>
      <vt:lpstr>Educator age distribution (2021)</vt:lpstr>
      <vt:lpstr>Educator age distribution in 2021 &amp; 2030</vt:lpstr>
      <vt:lpstr>Educator age distribution in 2021 &amp; 2030</vt:lpstr>
      <vt:lpstr>Projected resignation &amp; retirements (LP)</vt:lpstr>
      <vt:lpstr>Projected resignation &amp; retirements (LP)</vt:lpstr>
      <vt:lpstr>Older leaver trend estimates to 2035</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School growth from 2012 to 2021 </vt:lpstr>
      <vt:lpstr>Educator growth by teachers and SMT positions</vt:lpstr>
      <vt:lpstr>Changes in teacher and SMT numbers</vt:lpstr>
      <vt:lpstr>Changes in teacher and SMT numbers</vt:lpstr>
      <vt:lpstr>Proportional split by educator rank</vt:lpstr>
      <vt:lpstr>Proportional split by educator rank</vt:lpstr>
      <vt:lpstr>Trends in educator numbers (2021-2021)</vt:lpstr>
      <vt:lpstr>Trends in educator numbers (2021-2021)</vt:lpstr>
      <vt:lpstr>Trends in educator numbers (2021-2021)</vt:lpstr>
      <vt:lpstr>Projected educators leaving</vt:lpstr>
      <vt:lpstr>Implications on appointments and class sizes </vt:lpstr>
      <vt:lpstr>Projected increase in appointments</vt:lpstr>
      <vt:lpstr>Lerner-public educator ratios (’12 &amp; ‘21)</vt:lpstr>
      <vt:lpstr>Grade 3 class sizes  (2017/18 School Monitoring Survey) </vt:lpstr>
      <vt:lpstr>Largest classes - School Monitoring Survey 2017/18</vt:lpstr>
      <vt:lpstr>Expected financial implications to 2030</vt:lpstr>
      <vt:lpstr>Unit cost drivers</vt:lpstr>
      <vt:lpstr>Real and nominal costs</vt:lpstr>
      <vt:lpstr>Projected unit costs trends| All educators</vt:lpstr>
      <vt:lpstr>Projected unit costs trends| All educators</vt:lpstr>
      <vt:lpstr>Indexed unit costs trends| All educators</vt:lpstr>
      <vt:lpstr>Projected unit costs trends| All educators</vt:lpstr>
      <vt:lpstr>Between and within province movement</vt:lpstr>
      <vt:lpstr>Inter-provincial educator movement (7-yr)</vt:lpstr>
      <vt:lpstr>Inter-provincial educator movement (7-yr)</vt:lpstr>
      <vt:lpstr>Inter-provincial educator movement (7-yr)</vt:lpstr>
      <vt:lpstr>Educator movement between schools </vt:lpstr>
      <vt:lpstr>Gender imbalances in management</vt:lpstr>
      <vt:lpstr>Percentage of educators that are female</vt:lpstr>
      <vt:lpstr>Percentage of educators that are female</vt:lpstr>
      <vt:lpstr>General questions and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Limpopo Province  July 2023</dc:title>
  <dc:creator>B B</dc:creator>
  <cp:lastModifiedBy>Bianca Bohmer</cp:lastModifiedBy>
  <cp:revision>42</cp:revision>
  <dcterms:created xsi:type="dcterms:W3CDTF">2023-03-09T16:51:31Z</dcterms:created>
  <dcterms:modified xsi:type="dcterms:W3CDTF">2023-10-25T08:32:15Z</dcterms:modified>
</cp:coreProperties>
</file>