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8.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2.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3.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60"/>
  </p:notesMasterIdLst>
  <p:sldIdLst>
    <p:sldId id="256" r:id="rId3"/>
    <p:sldId id="257" r:id="rId4"/>
    <p:sldId id="258" r:id="rId5"/>
    <p:sldId id="535" r:id="rId6"/>
    <p:sldId id="55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313" r:id="rId35"/>
    <p:sldId id="543" r:id="rId36"/>
    <p:sldId id="544"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8" r:id="rId50"/>
    <p:sldId id="309" r:id="rId51"/>
    <p:sldId id="310" r:id="rId52"/>
    <p:sldId id="302" r:id="rId53"/>
    <p:sldId id="303" r:id="rId54"/>
    <p:sldId id="304" r:id="rId55"/>
    <p:sldId id="305" r:id="rId56"/>
    <p:sldId id="306" r:id="rId57"/>
    <p:sldId id="307" r:id="rId58"/>
    <p:sldId id="312" r:id="rId59"/>
  </p:sldIdLst>
  <p:sldSz cx="12192000" cy="6858000"/>
  <p:notesSz cx="6858000" cy="9144000"/>
  <p:embeddedFontLst>
    <p:embeddedFont>
      <p:font typeface="Calibri" panose="020F0502020204030204" pitchFamily="34" charset="0"/>
      <p:regular r:id="rId61"/>
      <p:bold r:id="rId62"/>
      <p:italic r:id="rId63"/>
      <p:boldItalic r:id="rId64"/>
    </p:embeddedFont>
    <p:embeddedFont>
      <p:font typeface="Cambria" panose="02040503050406030204" pitchFamily="18" charset="0"/>
      <p:regular r:id="rId65"/>
      <p:bold r:id="rId66"/>
      <p:italic r:id="rId67"/>
      <p:boldItalic r:id="rId68"/>
    </p:embeddedFont>
    <p:embeddedFont>
      <p:font typeface="Lustria" panose="020B0604020202020204" charset="0"/>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g6zob3PMzJSNxY71Dz1eRgy6zF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E8964A-F72A-4361-8B5F-52BC8E6C4509}">
  <a:tblStyle styleId="{65E8964A-F72A-4361-8B5F-52BC8E6C450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0C0F91A-EAA3-4CB4-BA8C-C6339717973F}"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AC0AB74-4BC0-4601-80DC-23B25356F0BA}"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74"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font" Target="fonts/font5.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Dropbox\03.%20Work\06.%20SU\03.%20TDD%20-%20Provincial%20Demand\13.%20Provincial%20Reports%20-%20With%20Excel\Enrolment%20trends%202022%2007%2014%20(Enrol,%20Educators%20&amp;%20Schools).xls"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Age-specificOutputs4.5_final.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Enrolment%20trends%202022%2007%2014%20(Enrol,%20Educators%20&amp;%20Schools).xls" TargetMode="External"/><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D:\Dropbox\03.%20Work\06.%20SU\03.%20TDD%20-%20Provincial%20Demand\11.%20Reports%20and%20Results\Gender%20-%20PERSAL%20-%202012-2021%20v4.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1-WC.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8-MP.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Teacher-Supply-and-Demand-model-2.2-07-Dec-2022_8-MP.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Dropbox\03.%20Work\06.%20SU\03.%20TDD%20-%20Provincial%20Demand\13.%20Provincial%20Reports%20-%20With%20Excel\ResultsProvincial_Tables_vP.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7.3728419888733299E-2"/>
          <c:w val="0.83830668030623146"/>
          <c:h val="0.65193336735933072"/>
        </c:manualLayout>
      </c:layout>
      <c:lineChart>
        <c:grouping val="standard"/>
        <c:varyColors val="0"/>
        <c:ser>
          <c:idx val="18"/>
          <c:order val="0"/>
          <c:tx>
            <c:strRef>
              <c:f>'HeadCountShift-Prov-21_30_WC'!$Q$2</c:f>
              <c:strCache>
                <c:ptCount val="1"/>
                <c:pt idx="0">
                  <c:v>2012</c:v>
                </c:pt>
              </c:strCache>
            </c:strRef>
          </c:tx>
          <c:spPr>
            <a:ln w="38100" cap="rnd">
              <a:solidFill>
                <a:srgbClr val="EE6000"/>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'HeadCountShift-Prov-21_30_WC'!$Q$5:$Q$49</c:f>
              <c:numCache>
                <c:formatCode>0.0%</c:formatCode>
                <c:ptCount val="45"/>
                <c:pt idx="0">
                  <c:v>1.8860214377770093E-4</c:v>
                </c:pt>
                <c:pt idx="1">
                  <c:v>2.1374909628139442E-3</c:v>
                </c:pt>
                <c:pt idx="2">
                  <c:v>7.261182535441486E-3</c:v>
                </c:pt>
                <c:pt idx="3">
                  <c:v>1.0278816835884701E-2</c:v>
                </c:pt>
                <c:pt idx="4">
                  <c:v>1.2699211014365197E-2</c:v>
                </c:pt>
                <c:pt idx="5">
                  <c:v>1.207053720177286E-2</c:v>
                </c:pt>
                <c:pt idx="6">
                  <c:v>1.2982114230031748E-2</c:v>
                </c:pt>
                <c:pt idx="7">
                  <c:v>1.2196271964291327E-2</c:v>
                </c:pt>
                <c:pt idx="8">
                  <c:v>1.1064659101625123E-2</c:v>
                </c:pt>
                <c:pt idx="9">
                  <c:v>8.6128312325150103E-3</c:v>
                </c:pt>
                <c:pt idx="10">
                  <c:v>8.7699996856630946E-3</c:v>
                </c:pt>
                <c:pt idx="11">
                  <c:v>7.4812183698488039E-3</c:v>
                </c:pt>
                <c:pt idx="12">
                  <c:v>7.5126520604784208E-3</c:v>
                </c:pt>
                <c:pt idx="13">
                  <c:v>7.669820513626505E-3</c:v>
                </c:pt>
                <c:pt idx="14">
                  <c:v>1.0404551598403169E-2</c:v>
                </c:pt>
                <c:pt idx="15">
                  <c:v>1.4365196617734888E-2</c:v>
                </c:pt>
                <c:pt idx="16">
                  <c:v>1.6754157105585768E-2</c:v>
                </c:pt>
                <c:pt idx="17">
                  <c:v>2.0557633671769403E-2</c:v>
                </c:pt>
                <c:pt idx="18">
                  <c:v>2.5995662150693113E-2</c:v>
                </c:pt>
                <c:pt idx="19">
                  <c:v>3.4011253261245405E-2</c:v>
                </c:pt>
                <c:pt idx="20">
                  <c:v>3.4702794455096976E-2</c:v>
                </c:pt>
                <c:pt idx="21">
                  <c:v>3.7500392921132872E-2</c:v>
                </c:pt>
                <c:pt idx="22">
                  <c:v>4.1712507465501522E-2</c:v>
                </c:pt>
                <c:pt idx="23">
                  <c:v>4.3158457234463897E-2</c:v>
                </c:pt>
                <c:pt idx="24">
                  <c:v>4.5013044981611294E-2</c:v>
                </c:pt>
                <c:pt idx="25">
                  <c:v>4.7967811900795271E-2</c:v>
                </c:pt>
                <c:pt idx="26">
                  <c:v>4.4510105931537425E-2</c:v>
                </c:pt>
                <c:pt idx="27">
                  <c:v>4.1523905321723821E-2</c:v>
                </c:pt>
                <c:pt idx="28">
                  <c:v>3.4922830289504291E-2</c:v>
                </c:pt>
                <c:pt idx="29">
                  <c:v>3.7028887561688616E-2</c:v>
                </c:pt>
                <c:pt idx="30">
                  <c:v>3.4828529217615443E-2</c:v>
                </c:pt>
                <c:pt idx="31">
                  <c:v>3.8129066733725209E-2</c:v>
                </c:pt>
                <c:pt idx="32">
                  <c:v>3.7688995064910573E-2</c:v>
                </c:pt>
                <c:pt idx="33">
                  <c:v>3.8663439474428692E-2</c:v>
                </c:pt>
                <c:pt idx="34">
                  <c:v>3.5520070411467007E-2</c:v>
                </c:pt>
                <c:pt idx="35">
                  <c:v>3.3193977304875368E-2</c:v>
                </c:pt>
                <c:pt idx="36">
                  <c:v>2.8321755257284757E-2</c:v>
                </c:pt>
                <c:pt idx="37">
                  <c:v>2.662433596328545E-2</c:v>
                </c:pt>
                <c:pt idx="38">
                  <c:v>2.128060855625059E-2</c:v>
                </c:pt>
                <c:pt idx="39">
                  <c:v>1.64398201992896E-2</c:v>
                </c:pt>
                <c:pt idx="40">
                  <c:v>1.1661899223587841E-2</c:v>
                </c:pt>
                <c:pt idx="41">
                  <c:v>1.0624587432810487E-2</c:v>
                </c:pt>
                <c:pt idx="42">
                  <c:v>7.4812183698488039E-3</c:v>
                </c:pt>
                <c:pt idx="43">
                  <c:v>5.2808600257756265E-3</c:v>
                </c:pt>
                <c:pt idx="44">
                  <c:v>3.206236444220916E-3</c:v>
                </c:pt>
              </c:numCache>
            </c:numRef>
          </c:val>
          <c:smooth val="1"/>
          <c:extLst xmlns:c15="http://schemas.microsoft.com/office/drawing/2012/chart">
            <c:ext xmlns:c16="http://schemas.microsoft.com/office/drawing/2014/chart" uri="{C3380CC4-5D6E-409C-BE32-E72D297353CC}">
              <c16:uniqueId val="{00000000-3A76-49D2-8FFF-5A00CF7DA2AA}"/>
            </c:ext>
          </c:extLst>
        </c:ser>
        <c:ser>
          <c:idx val="0"/>
          <c:order val="1"/>
          <c:tx>
            <c:strRef>
              <c:f>'HeadCountShift-Prov-21_30_WC'!$R$2</c:f>
              <c:strCache>
                <c:ptCount val="1"/>
                <c:pt idx="0">
                  <c:v>2021</c:v>
                </c:pt>
              </c:strCache>
            </c:strRef>
          </c:tx>
          <c:spPr>
            <a:ln w="38100" cap="rnd">
              <a:solidFill>
                <a:srgbClr val="2E70D2"/>
              </a:solidFill>
              <a:round/>
            </a:ln>
            <a:effectLst/>
          </c:spPr>
          <c:marker>
            <c:symbol val="none"/>
          </c:marker>
          <c:cat>
            <c:numRef>
              <c:f>'HeadCountShift-Prov-21_30_WC'!$K$5:$K$49</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'HeadCountShift-Prov-21_30_WC'!$R$5:$R$49</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3A76-49D2-8FFF-5A00CF7DA2AA}"/>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1"/>
                <c:order val="2"/>
                <c:tx>
                  <c:strRef>
                    <c:extLst>
                      <c:ext uri="{02D57815-91ED-43cb-92C2-25804820EDAC}">
                        <c15:formulaRef>
                          <c15:sqref>'HeadCountShift-Prov-21_30_WC'!$S$2</c15:sqref>
                        </c15:formulaRef>
                      </c:ext>
                    </c:extLst>
                    <c:strCache>
                      <c:ptCount val="1"/>
                      <c:pt idx="0">
                        <c:v>2030</c:v>
                      </c:pt>
                    </c:strCache>
                  </c:strRef>
                </c:tx>
                <c:spPr>
                  <a:ln w="28575" cap="rnd">
                    <a:solidFill>
                      <a:schemeClr val="accent2"/>
                    </a:solidFill>
                    <a:round/>
                  </a:ln>
                  <a:effectLst/>
                </c:spPr>
                <c:marker>
                  <c:symbol val="none"/>
                </c:marker>
                <c:cat>
                  <c:numRef>
                    <c:extLst>
                      <c:ext uri="{02D57815-91ED-43cb-92C2-25804820EDAC}">
                        <c15:formulaRef>
                          <c15:sqref>'HeadCountShift-Prov-21_30_WC'!$K$5:$K$49</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'HeadCountShift-Prov-21_30_WC'!$S$5:$S$49</c15:sqref>
                        </c15:formulaRef>
                      </c:ext>
                    </c:extLst>
                    <c:numCache>
                      <c:formatCode>0.0%</c:formatCode>
                      <c:ptCount val="45"/>
                      <c:pt idx="0">
                        <c:v>1.5045716780413929E-4</c:v>
                      </c:pt>
                      <c:pt idx="1">
                        <c:v>1.1395280577952845E-3</c:v>
                      </c:pt>
                      <c:pt idx="2">
                        <c:v>1.0033766534872765E-2</c:v>
                      </c:pt>
                      <c:pt idx="3">
                        <c:v>1.9095727756387647E-2</c:v>
                      </c:pt>
                      <c:pt idx="4">
                        <c:v>2.713655344559247E-2</c:v>
                      </c:pt>
                      <c:pt idx="5">
                        <c:v>3.3280632216086091E-2</c:v>
                      </c:pt>
                      <c:pt idx="6">
                        <c:v>3.2979717880477814E-2</c:v>
                      </c:pt>
                      <c:pt idx="7">
                        <c:v>3.2353224099785166E-2</c:v>
                      </c:pt>
                      <c:pt idx="8">
                        <c:v>3.1243294173361188E-2</c:v>
                      </c:pt>
                      <c:pt idx="9">
                        <c:v>3.0084034027985034E-2</c:v>
                      </c:pt>
                      <c:pt idx="10">
                        <c:v>2.9136893824103238E-2</c:v>
                      </c:pt>
                      <c:pt idx="11">
                        <c:v>2.804669598526013E-2</c:v>
                      </c:pt>
                      <c:pt idx="12">
                        <c:v>2.7099555781378334E-2</c:v>
                      </c:pt>
                      <c:pt idx="13">
                        <c:v>2.6754244248713099E-2</c:v>
                      </c:pt>
                      <c:pt idx="14">
                        <c:v>2.7032959985792897E-2</c:v>
                      </c:pt>
                      <c:pt idx="15">
                        <c:v>2.7479398467310095E-2</c:v>
                      </c:pt>
                      <c:pt idx="16">
                        <c:v>2.696389767925985E-2</c:v>
                      </c:pt>
                      <c:pt idx="17">
                        <c:v>2.5913164015578482E-2</c:v>
                      </c:pt>
                      <c:pt idx="18">
                        <c:v>2.4364195140480133E-2</c:v>
                      </c:pt>
                      <c:pt idx="19">
                        <c:v>2.2802893710643736E-2</c:v>
                      </c:pt>
                      <c:pt idx="20">
                        <c:v>2.1382183404821044E-2</c:v>
                      </c:pt>
                      <c:pt idx="21">
                        <c:v>2.1024539317417761E-2</c:v>
                      </c:pt>
                      <c:pt idx="22">
                        <c:v>2.0543569682634037E-2</c:v>
                      </c:pt>
                      <c:pt idx="23">
                        <c:v>2.0432576689991638E-2</c:v>
                      </c:pt>
                      <c:pt idx="24">
                        <c:v>2.0987541653203629E-2</c:v>
                      </c:pt>
                      <c:pt idx="25">
                        <c:v>1.9909676369098565E-2</c:v>
                      </c:pt>
                      <c:pt idx="26">
                        <c:v>1.9445972310948103E-2</c:v>
                      </c:pt>
                      <c:pt idx="27">
                        <c:v>1.8538296282228049E-2</c:v>
                      </c:pt>
                      <c:pt idx="28">
                        <c:v>1.747276355286103E-2</c:v>
                      </c:pt>
                      <c:pt idx="29">
                        <c:v>1.7687350005302999E-2</c:v>
                      </c:pt>
                      <c:pt idx="30">
                        <c:v>1.8229982413776942E-2</c:v>
                      </c:pt>
                      <c:pt idx="31">
                        <c:v>1.849389908517109E-2</c:v>
                      </c:pt>
                      <c:pt idx="32">
                        <c:v>2.0716225448966657E-2</c:v>
                      </c:pt>
                      <c:pt idx="33">
                        <c:v>2.3693304162730525E-2</c:v>
                      </c:pt>
                      <c:pt idx="34">
                        <c:v>2.6852904686617451E-2</c:v>
                      </c:pt>
                      <c:pt idx="35">
                        <c:v>2.9568533239934785E-2</c:v>
                      </c:pt>
                      <c:pt idx="36">
                        <c:v>3.1317289501789455E-2</c:v>
                      </c:pt>
                      <c:pt idx="37">
                        <c:v>3.5300704682177733E-2</c:v>
                      </c:pt>
                      <c:pt idx="38">
                        <c:v>3.2091773939338632E-2</c:v>
                      </c:pt>
                      <c:pt idx="39">
                        <c:v>2.7738382116809027E-2</c:v>
                      </c:pt>
                      <c:pt idx="40">
                        <c:v>1.7734213713307568E-2</c:v>
                      </c:pt>
                      <c:pt idx="41">
                        <c:v>1.4956922386300012E-2</c:v>
                      </c:pt>
                      <c:pt idx="42">
                        <c:v>1.1348416869948277E-2</c:v>
                      </c:pt>
                      <c:pt idx="43">
                        <c:v>9.0298965791959663E-3</c:v>
                      </c:pt>
                      <c:pt idx="44">
                        <c:v>2.4122477067614464E-3</c:v>
                      </c:pt>
                    </c:numCache>
                  </c:numRef>
                </c:val>
                <c:smooth val="0"/>
                <c:extLst>
                  <c:ext xmlns:c16="http://schemas.microsoft.com/office/drawing/2014/chart" uri="{C3380CC4-5D6E-409C-BE32-E72D297353CC}">
                    <c16:uniqueId val="{00000002-3A76-49D2-8FFF-5A00CF7DA2AA}"/>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0"/>
              <c:y val="8.1117146798816445E-2"/>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6093309697455894"/>
          <c:y val="0.8574807221991162"/>
          <c:w val="0.26770606006666486"/>
          <c:h val="6.446723413190336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14139027217867E-2"/>
          <c:y val="5.471905016130775E-2"/>
          <c:w val="0.36819376604991805"/>
          <c:h val="0.62687472595468829"/>
        </c:manualLayout>
      </c:layout>
      <c:lineChart>
        <c:grouping val="standard"/>
        <c:varyColors val="0"/>
        <c:ser>
          <c:idx val="5"/>
          <c:order val="5"/>
          <c:tx>
            <c:strRef>
              <c:f>'Teachers-NonTeachers'!$G$3</c:f>
              <c:strCache>
                <c:ptCount val="1"/>
                <c:pt idx="0">
                  <c:v>MP</c:v>
                </c:pt>
              </c:strCache>
              <c:extLst xmlns:c15="http://schemas.microsoft.com/office/drawing/2012/chart"/>
            </c:strRef>
          </c:tx>
          <c:spPr>
            <a:ln w="19050" cap="rnd">
              <a:solidFill>
                <a:srgbClr val="FF0000"/>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'Teachers-NonTeachers'!$G$13:$G$27</c:f>
              <c:numCache>
                <c:formatCode>0%</c:formatCode>
                <c:ptCount val="14"/>
                <c:pt idx="0">
                  <c:v>6.1205442079190146E-2</c:v>
                </c:pt>
                <c:pt idx="1">
                  <c:v>6.3646480238360198E-2</c:v>
                </c:pt>
                <c:pt idx="2">
                  <c:v>6.71285493771763E-2</c:v>
                </c:pt>
                <c:pt idx="3">
                  <c:v>6.974907563628531E-2</c:v>
                </c:pt>
                <c:pt idx="4">
                  <c:v>7.1723444735614025E-2</c:v>
                </c:pt>
                <c:pt idx="5">
                  <c:v>7.3446530495028181E-2</c:v>
                </c:pt>
                <c:pt idx="6">
                  <c:v>7.5385001974369092E-2</c:v>
                </c:pt>
                <c:pt idx="7">
                  <c:v>7.617474961410059E-2</c:v>
                </c:pt>
                <c:pt idx="8">
                  <c:v>7.5779875794234841E-2</c:v>
                </c:pt>
                <c:pt idx="9">
                  <c:v>7.4846537674552183E-2</c:v>
                </c:pt>
                <c:pt idx="10">
                  <c:v>7.3482428115015971E-2</c:v>
                </c:pt>
                <c:pt idx="11">
                  <c:v>7.2190113795455355E-2</c:v>
                </c:pt>
                <c:pt idx="12">
                  <c:v>7.0359335176077828E-2</c:v>
                </c:pt>
                <c:pt idx="13">
                  <c:v>6.8600351796675882E-2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133A-4D60-B610-089CE7370A61}"/>
            </c:ext>
          </c:extLst>
        </c:ser>
        <c:ser>
          <c:idx val="9"/>
          <c:order val="9"/>
          <c:tx>
            <c:strRef>
              <c:f>'Teachers-NonTeachers'!$K$3</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'Teachers-NonTeachers'!$A$13:$A$26</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c:numRef>
          </c:cat>
          <c:val>
            <c:numRef>
              <c:f>'Teachers-NonTeachers'!$K$13:$K$27</c:f>
              <c:numCache>
                <c:formatCode>0%</c:formatCode>
                <c:ptCount val="14"/>
                <c:pt idx="0">
                  <c:v>6.1551186017478152E-2</c:v>
                </c:pt>
                <c:pt idx="1">
                  <c:v>6.3339575530586764E-2</c:v>
                </c:pt>
                <c:pt idx="2">
                  <c:v>6.5230961298377035E-2</c:v>
                </c:pt>
                <c:pt idx="3">
                  <c:v>6.6969413233458175E-2</c:v>
                </c:pt>
                <c:pt idx="4">
                  <c:v>6.8314606741573039E-2</c:v>
                </c:pt>
                <c:pt idx="5">
                  <c:v>6.9506866416978771E-2</c:v>
                </c:pt>
                <c:pt idx="6">
                  <c:v>7.0786516853932585E-2</c:v>
                </c:pt>
                <c:pt idx="7">
                  <c:v>7.1507490636704113E-2</c:v>
                </c:pt>
                <c:pt idx="8">
                  <c:v>7.1669787765293383E-2</c:v>
                </c:pt>
                <c:pt idx="9">
                  <c:v>7.1379525593008739E-2</c:v>
                </c:pt>
                <c:pt idx="10">
                  <c:v>7.0658551810237197E-2</c:v>
                </c:pt>
                <c:pt idx="11">
                  <c:v>7.0000000000000007E-2</c:v>
                </c:pt>
                <c:pt idx="12">
                  <c:v>6.8467540574282143E-2</c:v>
                </c:pt>
                <c:pt idx="13">
                  <c:v>6.71629213483146E-2</c:v>
                </c:pt>
              </c:numCache>
              <c:extLst/>
            </c:numRef>
          </c:val>
          <c:smooth val="0"/>
          <c:extLst xmlns:c15="http://schemas.microsoft.com/office/drawing/2012/chart">
            <c:ext xmlns:c16="http://schemas.microsoft.com/office/drawing/2014/chart" uri="{C3380CC4-5D6E-409C-BE32-E72D297353CC}">
              <c16:uniqueId val="{00000009-133A-4D60-B610-089CE7370A61}"/>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'Teachers-NonTeachers'!$B$13:$B$27</c15:sqref>
                        </c15:formulaRef>
                      </c:ext>
                    </c:extLst>
                    <c:numCache>
                      <c:formatCode>0%</c:formatCode>
                      <c:ptCount val="14"/>
                      <c:pt idx="0">
                        <c:v>5.3172130125888069E-2</c:v>
                      </c:pt>
                      <c:pt idx="1">
                        <c:v>5.6063816527483483E-2</c:v>
                      </c:pt>
                      <c:pt idx="2">
                        <c:v>5.8930574598030659E-2</c:v>
                      </c:pt>
                      <c:pt idx="3">
                        <c:v>6.1697619344384891E-2</c:v>
                      </c:pt>
                      <c:pt idx="4">
                        <c:v>6.3941169138726162E-2</c:v>
                      </c:pt>
                      <c:pt idx="5">
                        <c:v>6.5636295650006227E-2</c:v>
                      </c:pt>
                      <c:pt idx="6">
                        <c:v>6.7680418795961608E-2</c:v>
                      </c:pt>
                      <c:pt idx="7">
                        <c:v>6.8827122024180482E-2</c:v>
                      </c:pt>
                      <c:pt idx="8">
                        <c:v>6.8752337031035768E-2</c:v>
                      </c:pt>
                      <c:pt idx="9">
                        <c:v>6.8079272092733387E-2</c:v>
                      </c:pt>
                      <c:pt idx="10">
                        <c:v>6.6434002243549797E-2</c:v>
                      </c:pt>
                      <c:pt idx="11">
                        <c:v>6.5362084008475638E-2</c:v>
                      </c:pt>
                      <c:pt idx="12">
                        <c:v>6.2669824255266113E-2</c:v>
                      </c:pt>
                      <c:pt idx="13">
                        <c:v>6.0700486102455438E-2</c:v>
                      </c:pt>
                    </c:numCache>
                  </c:numRef>
                </c:val>
                <c:smooth val="0"/>
                <c:extLst>
                  <c:ext xmlns:c16="http://schemas.microsoft.com/office/drawing/2014/chart" uri="{C3380CC4-5D6E-409C-BE32-E72D297353CC}">
                    <c16:uniqueId val="{00000000-133A-4D60-B610-089CE7370A6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'Teachers-NonTeachers'!$C$13:$C$27</c15:sqref>
                        </c15:formulaRef>
                      </c:ext>
                    </c:extLst>
                    <c:numCache>
                      <c:formatCode>0%</c:formatCode>
                      <c:ptCount val="14"/>
                      <c:pt idx="0">
                        <c:v>7.0326291213484424E-2</c:v>
                      </c:pt>
                      <c:pt idx="1">
                        <c:v>7.2433232731621208E-2</c:v>
                      </c:pt>
                      <c:pt idx="2">
                        <c:v>7.3344342577301977E-2</c:v>
                      </c:pt>
                      <c:pt idx="3">
                        <c:v>7.5052673537953418E-2</c:v>
                      </c:pt>
                      <c:pt idx="4">
                        <c:v>7.5451284095438761E-2</c:v>
                      </c:pt>
                      <c:pt idx="5">
                        <c:v>7.7045726325380107E-2</c:v>
                      </c:pt>
                      <c:pt idx="6">
                        <c:v>7.7102670690735148E-2</c:v>
                      </c:pt>
                      <c:pt idx="7">
                        <c:v>7.7501281248220491E-2</c:v>
                      </c:pt>
                      <c:pt idx="8">
                        <c:v>7.7672114344285628E-2</c:v>
                      </c:pt>
                      <c:pt idx="9">
                        <c:v>7.7159615056090203E-2</c:v>
                      </c:pt>
                      <c:pt idx="10">
                        <c:v>7.6647115767894763E-2</c:v>
                      </c:pt>
                      <c:pt idx="11">
                        <c:v>7.5622117191503899E-2</c:v>
                      </c:pt>
                      <c:pt idx="12">
                        <c:v>7.3856841865497402E-2</c:v>
                      </c:pt>
                      <c:pt idx="13">
                        <c:v>7.26610101930414E-2</c:v>
                      </c:pt>
                    </c:numCache>
                  </c:numRef>
                </c:val>
                <c:smooth val="0"/>
                <c:extLst xmlns:c15="http://schemas.microsoft.com/office/drawing/2012/chart">
                  <c:ext xmlns:c16="http://schemas.microsoft.com/office/drawing/2014/chart" uri="{C3380CC4-5D6E-409C-BE32-E72D297353CC}">
                    <c16:uniqueId val="{00000001-133A-4D60-B610-089CE7370A6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'Teachers-NonTeachers'!$D$13:$D$27</c15:sqref>
                        </c15:formulaRef>
                      </c:ext>
                    </c:extLst>
                    <c:numCache>
                      <c:formatCode>0%</c:formatCode>
                      <c:ptCount val="14"/>
                      <c:pt idx="0">
                        <c:v>7.595958930072351E-2</c:v>
                      </c:pt>
                      <c:pt idx="1">
                        <c:v>7.7657102361685645E-2</c:v>
                      </c:pt>
                      <c:pt idx="2">
                        <c:v>7.9321654003988329E-2</c:v>
                      </c:pt>
                      <c:pt idx="3">
                        <c:v>8.0541226494388315E-2</c:v>
                      </c:pt>
                      <c:pt idx="4">
                        <c:v>8.1909125368755872E-2</c:v>
                      </c:pt>
                      <c:pt idx="5">
                        <c:v>8.3079255731166674E-2</c:v>
                      </c:pt>
                      <c:pt idx="6">
                        <c:v>8.4529558152182868E-2</c:v>
                      </c:pt>
                      <c:pt idx="7">
                        <c:v>8.5518400711966647E-2</c:v>
                      </c:pt>
                      <c:pt idx="8">
                        <c:v>8.6556685399739611E-2</c:v>
                      </c:pt>
                      <c:pt idx="9">
                        <c:v>8.7413682284885538E-2</c:v>
                      </c:pt>
                      <c:pt idx="10">
                        <c:v>8.7825700018128783E-2</c:v>
                      </c:pt>
                      <c:pt idx="11">
                        <c:v>8.8006987820755805E-2</c:v>
                      </c:pt>
                      <c:pt idx="12">
                        <c:v>8.7562008668853109E-2</c:v>
                      </c:pt>
                      <c:pt idx="13">
                        <c:v>8.7265355900917982E-2</c:v>
                      </c:pt>
                    </c:numCache>
                  </c:numRef>
                </c:val>
                <c:smooth val="0"/>
                <c:extLst xmlns:c15="http://schemas.microsoft.com/office/drawing/2012/chart">
                  <c:ext xmlns:c16="http://schemas.microsoft.com/office/drawing/2014/chart" uri="{C3380CC4-5D6E-409C-BE32-E72D297353CC}">
                    <c16:uniqueId val="{00000002-133A-4D60-B610-089CE7370A61}"/>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'Teachers-NonTeachers'!$E$13:$E$27</c15:sqref>
                        </c15:formulaRef>
                      </c:ext>
                    </c:extLst>
                    <c:numCache>
                      <c:formatCode>0%</c:formatCode>
                      <c:ptCount val="14"/>
                      <c:pt idx="0">
                        <c:v>5.9619718309859154E-2</c:v>
                      </c:pt>
                      <c:pt idx="1">
                        <c:v>6.1690140845070421E-2</c:v>
                      </c:pt>
                      <c:pt idx="2">
                        <c:v>6.367605633802817E-2</c:v>
                      </c:pt>
                      <c:pt idx="3">
                        <c:v>6.5436619718309857E-2</c:v>
                      </c:pt>
                      <c:pt idx="4">
                        <c:v>6.6563380281690135E-2</c:v>
                      </c:pt>
                      <c:pt idx="5">
                        <c:v>6.7507042253521124E-2</c:v>
                      </c:pt>
                      <c:pt idx="6">
                        <c:v>6.8760563380281692E-2</c:v>
                      </c:pt>
                      <c:pt idx="7">
                        <c:v>7.0098591549295777E-2</c:v>
                      </c:pt>
                      <c:pt idx="8">
                        <c:v>7.0845070422535211E-2</c:v>
                      </c:pt>
                      <c:pt idx="9">
                        <c:v>7.1211267605633802E-2</c:v>
                      </c:pt>
                      <c:pt idx="10">
                        <c:v>7.1507042253521128E-2</c:v>
                      </c:pt>
                      <c:pt idx="11">
                        <c:v>7.1915492957746477E-2</c:v>
                      </c:pt>
                      <c:pt idx="12">
                        <c:v>7.1478873239436622E-2</c:v>
                      </c:pt>
                      <c:pt idx="13">
                        <c:v>7.0999999999999994E-2</c:v>
                      </c:pt>
                    </c:numCache>
                  </c:numRef>
                </c:val>
                <c:smooth val="0"/>
                <c:extLst xmlns:c15="http://schemas.microsoft.com/office/drawing/2012/chart">
                  <c:ext xmlns:c16="http://schemas.microsoft.com/office/drawing/2014/chart" uri="{C3380CC4-5D6E-409C-BE32-E72D297353CC}">
                    <c16:uniqueId val="{00000003-133A-4D60-B610-089CE7370A61}"/>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'Teachers-NonTeachers'!$F$13:$F$27</c15:sqref>
                        </c15:formulaRef>
                      </c:ext>
                    </c:extLst>
                    <c:numCache>
                      <c:formatCode>0%</c:formatCode>
                      <c:ptCount val="14"/>
                      <c:pt idx="0">
                        <c:v>5.8532842927093438E-2</c:v>
                      </c:pt>
                      <c:pt idx="1">
                        <c:v>6.3406819053636307E-2</c:v>
                      </c:pt>
                      <c:pt idx="2">
                        <c:v>6.7129995261412098E-2</c:v>
                      </c:pt>
                      <c:pt idx="3">
                        <c:v>6.9928018593316335E-2</c:v>
                      </c:pt>
                      <c:pt idx="4">
                        <c:v>7.1304465554978907E-2</c:v>
                      </c:pt>
                      <c:pt idx="5">
                        <c:v>7.2929124263826528E-2</c:v>
                      </c:pt>
                      <c:pt idx="6">
                        <c:v>7.4666606494121893E-2</c:v>
                      </c:pt>
                      <c:pt idx="7">
                        <c:v>7.4373265338357739E-2</c:v>
                      </c:pt>
                      <c:pt idx="8">
                        <c:v>7.3380418349617532E-2</c:v>
                      </c:pt>
                      <c:pt idx="9">
                        <c:v>7.119164203353115E-2</c:v>
                      </c:pt>
                      <c:pt idx="10">
                        <c:v>6.9025430421734327E-2</c:v>
                      </c:pt>
                      <c:pt idx="11">
                        <c:v>6.6746395288489746E-2</c:v>
                      </c:pt>
                      <c:pt idx="12">
                        <c:v>6.2978089672134849E-2</c:v>
                      </c:pt>
                      <c:pt idx="13">
                        <c:v>6.0180066340230612E-2</c:v>
                      </c:pt>
                    </c:numCache>
                  </c:numRef>
                </c:val>
                <c:smooth val="0"/>
                <c:extLst xmlns:c15="http://schemas.microsoft.com/office/drawing/2012/chart">
                  <c:ext xmlns:c16="http://schemas.microsoft.com/office/drawing/2014/chart" uri="{C3380CC4-5D6E-409C-BE32-E72D297353CC}">
                    <c16:uniqueId val="{00000004-133A-4D60-B610-089CE7370A61}"/>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'Teachers-NonTeachers'!$H$13:$H$27</c15:sqref>
                        </c15:formulaRef>
                      </c:ext>
                    </c:extLst>
                    <c:numCache>
                      <c:formatCode>0%</c:formatCode>
                      <c:ptCount val="14"/>
                      <c:pt idx="0">
                        <c:v>9.8751418842224742E-2</c:v>
                      </c:pt>
                      <c:pt idx="1">
                        <c:v>9.925589607768949E-2</c:v>
                      </c:pt>
                      <c:pt idx="2">
                        <c:v>9.9129776768823313E-2</c:v>
                      </c:pt>
                      <c:pt idx="3">
                        <c:v>9.9634254004288061E-2</c:v>
                      </c:pt>
                      <c:pt idx="4">
                        <c:v>0.10089544709294992</c:v>
                      </c:pt>
                      <c:pt idx="5">
                        <c:v>0.10203052087274561</c:v>
                      </c:pt>
                      <c:pt idx="6">
                        <c:v>0.10228275949047799</c:v>
                      </c:pt>
                      <c:pt idx="7">
                        <c:v>0.10354395257913987</c:v>
                      </c:pt>
                      <c:pt idx="8">
                        <c:v>0.10341783327027368</c:v>
                      </c:pt>
                      <c:pt idx="9">
                        <c:v>0.10543574221213267</c:v>
                      </c:pt>
                      <c:pt idx="10">
                        <c:v>0.1061924580653298</c:v>
                      </c:pt>
                      <c:pt idx="11">
                        <c:v>0.10568798082986505</c:v>
                      </c:pt>
                      <c:pt idx="12">
                        <c:v>0.10568798082986505</c:v>
                      </c:pt>
                      <c:pt idx="13">
                        <c:v>0.10581410013873124</c:v>
                      </c:pt>
                    </c:numCache>
                  </c:numRef>
                </c:val>
                <c:smooth val="0"/>
                <c:extLst xmlns:c15="http://schemas.microsoft.com/office/drawing/2012/chart">
                  <c:ext xmlns:c16="http://schemas.microsoft.com/office/drawing/2014/chart" uri="{C3380CC4-5D6E-409C-BE32-E72D297353CC}">
                    <c16:uniqueId val="{00000006-133A-4D60-B610-089CE7370A61}"/>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'Teachers-NonTeachers'!$I$13:$I$27</c15:sqref>
                        </c15:formulaRef>
                      </c:ext>
                    </c:extLst>
                    <c:numCache>
                      <c:formatCode>0%</c:formatCode>
                      <c:ptCount val="14"/>
                      <c:pt idx="0">
                        <c:v>8.0589371546651092E-2</c:v>
                      </c:pt>
                      <c:pt idx="1">
                        <c:v>8.2880373747810071E-2</c:v>
                      </c:pt>
                      <c:pt idx="2">
                        <c:v>8.5306140784331339E-2</c:v>
                      </c:pt>
                      <c:pt idx="3">
                        <c:v>8.7776829432640049E-2</c:v>
                      </c:pt>
                      <c:pt idx="4">
                        <c:v>8.9304164233412697E-2</c:v>
                      </c:pt>
                      <c:pt idx="5">
                        <c:v>9.1101028704909937E-2</c:v>
                      </c:pt>
                      <c:pt idx="6">
                        <c:v>9.2313912223170563E-2</c:v>
                      </c:pt>
                      <c:pt idx="7">
                        <c:v>9.3706482188580922E-2</c:v>
                      </c:pt>
                      <c:pt idx="8">
                        <c:v>9.4290463141817535E-2</c:v>
                      </c:pt>
                      <c:pt idx="9">
                        <c:v>9.4919365706841563E-2</c:v>
                      </c:pt>
                      <c:pt idx="10">
                        <c:v>9.4155698306455232E-2</c:v>
                      </c:pt>
                      <c:pt idx="11">
                        <c:v>9.3796325412155782E-2</c:v>
                      </c:pt>
                      <c:pt idx="12">
                        <c:v>9.2987736399982035E-2</c:v>
                      </c:pt>
                      <c:pt idx="13">
                        <c:v>9.1819774493508824E-2</c:v>
                      </c:pt>
                    </c:numCache>
                  </c:numRef>
                </c:val>
                <c:smooth val="0"/>
                <c:extLst xmlns:c15="http://schemas.microsoft.com/office/drawing/2012/chart">
                  <c:ext xmlns:c16="http://schemas.microsoft.com/office/drawing/2014/chart" uri="{C3380CC4-5D6E-409C-BE32-E72D297353CC}">
                    <c16:uniqueId val="{00000007-133A-4D60-B610-089CE7370A61}"/>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'Teachers-NonTeachers'!$J$13:$J$27</c15:sqref>
                        </c15:formulaRef>
                      </c:ext>
                    </c:extLst>
                    <c:numCache>
                      <c:formatCode>0%</c:formatCode>
                      <c:ptCount val="14"/>
                      <c:pt idx="0">
                        <c:v>9.4714809000523287E-2</c:v>
                      </c:pt>
                      <c:pt idx="1">
                        <c:v>9.2586778301064016E-2</c:v>
                      </c:pt>
                      <c:pt idx="2">
                        <c:v>9.1923949066806204E-2</c:v>
                      </c:pt>
                      <c:pt idx="3">
                        <c:v>9.2028606314320596E-2</c:v>
                      </c:pt>
                      <c:pt idx="4">
                        <c:v>9.1923949066806204E-2</c:v>
                      </c:pt>
                      <c:pt idx="5">
                        <c:v>9.1854177568463286E-2</c:v>
                      </c:pt>
                      <c:pt idx="6">
                        <c:v>9.1993720565149137E-2</c:v>
                      </c:pt>
                      <c:pt idx="7">
                        <c:v>9.2342578056863772E-2</c:v>
                      </c:pt>
                      <c:pt idx="8">
                        <c:v>9.2691435548578407E-2</c:v>
                      </c:pt>
                      <c:pt idx="9">
                        <c:v>9.2482121053549624E-2</c:v>
                      </c:pt>
                      <c:pt idx="10">
                        <c:v>9.1784406070120353E-2</c:v>
                      </c:pt>
                      <c:pt idx="11">
                        <c:v>9.1121576835862556E-2</c:v>
                      </c:pt>
                      <c:pt idx="12">
                        <c:v>9.0388976103261812E-2</c:v>
                      </c:pt>
                      <c:pt idx="13">
                        <c:v>8.9307517878946446E-2</c:v>
                      </c:pt>
                    </c:numCache>
                  </c:numRef>
                </c:val>
                <c:smooth val="0"/>
                <c:extLst xmlns:c15="http://schemas.microsoft.com/office/drawing/2012/chart">
                  <c:ext xmlns:c16="http://schemas.microsoft.com/office/drawing/2014/chart" uri="{C3380CC4-5D6E-409C-BE32-E72D297353CC}">
                    <c16:uniqueId val="{00000008-133A-4D60-B610-089CE7370A61}"/>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'Teachers-NonTeachers'!$L$13:$L$27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A-133A-4D60-B610-089CE7370A61}"/>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'Teachers-NonTeachers'!$M$13:$M$27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B-133A-4D60-B610-089CE7370A61}"/>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'Teachers-NonTeachers'!$N$13:$N$27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C-133A-4D60-B610-089CE7370A61}"/>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'Teachers-NonTeachers'!$O$13:$O$27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D-133A-4D60-B610-089CE7370A61}"/>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'Teachers-NonTeachers'!$P$13:$P$27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E-133A-4D60-B610-089CE7370A61}"/>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'Teachers-NonTeachers'!$Q$13:$Q$27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F-133A-4D60-B610-089CE7370A61}"/>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'Teachers-NonTeachers'!$R$13:$R$27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0-133A-4D60-B610-089CE7370A61}"/>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'Teachers-NonTeachers'!$S$13:$S$27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1-133A-4D60-B610-089CE7370A61}"/>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'Teachers-NonTeachers'!$T$13:$T$27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2-133A-4D60-B610-089CE7370A61}"/>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'Teachers-NonTeachers'!$A$13:$A$26</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'Teachers-NonTeachers'!$U$13:$U$27</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3-133A-4D60-B610-089CE7370A61}"/>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noMultiLvlLbl val="0"/>
      </c:catAx>
      <c:valAx>
        <c:axId val="398341312"/>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04595851980927"/>
          <c:y val="6.7031004891951795E-2"/>
          <c:w val="0.89164211643332125"/>
          <c:h val="0.65021953232152263"/>
        </c:manualLayout>
      </c:layout>
      <c:lineChart>
        <c:grouping val="standard"/>
        <c:varyColors val="0"/>
        <c:ser>
          <c:idx val="5"/>
          <c:order val="5"/>
          <c:tx>
            <c:strRef>
              <c:f>'Teachers-NonTeachers'!$G$31</c:f>
              <c:strCache>
                <c:ptCount val="1"/>
                <c:pt idx="0">
                  <c:v>MP</c:v>
                </c:pt>
              </c:strCache>
              <c:extLst xmlns:c15="http://schemas.microsoft.com/office/drawing/2012/chart"/>
            </c:strRef>
          </c:tx>
          <c:spPr>
            <a:ln w="19050" cap="rnd">
              <a:solidFill>
                <a:srgbClr val="FF0000"/>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'Teachers-NonTeachers'!$G$41:$G$55</c:f>
              <c:numCache>
                <c:formatCode>0%</c:formatCode>
                <c:ptCount val="14"/>
                <c:pt idx="0">
                  <c:v>7.0878062207541975E-2</c:v>
                </c:pt>
                <c:pt idx="1">
                  <c:v>7.445637214423341E-2</c:v>
                </c:pt>
                <c:pt idx="2">
                  <c:v>7.9273327828241119E-2</c:v>
                </c:pt>
                <c:pt idx="3">
                  <c:v>8.4503165428020915E-2</c:v>
                </c:pt>
                <c:pt idx="4">
                  <c:v>8.90448665015139E-2</c:v>
                </c:pt>
                <c:pt idx="5">
                  <c:v>9.3861822185521609E-2</c:v>
                </c:pt>
                <c:pt idx="6">
                  <c:v>9.7440132122213044E-2</c:v>
                </c:pt>
                <c:pt idx="7">
                  <c:v>9.9366914395816131E-2</c:v>
                </c:pt>
                <c:pt idx="8">
                  <c:v>9.991742361684558E-2</c:v>
                </c:pt>
                <c:pt idx="9">
                  <c:v>9.8816405174786681E-2</c:v>
                </c:pt>
                <c:pt idx="10">
                  <c:v>9.5513349848609957E-2</c:v>
                </c:pt>
                <c:pt idx="11">
                  <c:v>9.1935039911918523E-2</c:v>
                </c:pt>
                <c:pt idx="12">
                  <c:v>8.4916047343793002E-2</c:v>
                </c:pt>
                <c:pt idx="13">
                  <c:v>7.8998073217726394E-2</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5-8D4F-4ADF-937A-ED601238A073}"/>
            </c:ext>
          </c:extLst>
        </c:ser>
        <c:ser>
          <c:idx val="9"/>
          <c:order val="9"/>
          <c:tx>
            <c:strRef>
              <c:f>'Teachers-NonTeachers'!$K$31</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cat>
            <c:numRef>
              <c:f>'Teachers-NonTeachers'!$A$41:$A$54</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c:numRef>
          </c:cat>
          <c:val>
            <c:numRef>
              <c:f>'Teachers-NonTeachers'!$K$41:$K$55</c:f>
              <c:numCache>
                <c:formatCode>0%</c:formatCode>
                <c:ptCount val="14"/>
                <c:pt idx="0">
                  <c:v>7.1059963088786746E-2</c:v>
                </c:pt>
                <c:pt idx="1">
                  <c:v>7.5362352913517269E-2</c:v>
                </c:pt>
                <c:pt idx="2">
                  <c:v>7.9406129142225723E-2</c:v>
                </c:pt>
                <c:pt idx="3">
                  <c:v>8.4213990995544788E-2</c:v>
                </c:pt>
                <c:pt idx="4">
                  <c:v>8.8340053368442084E-2</c:v>
                </c:pt>
                <c:pt idx="5">
                  <c:v>9.2712974173905893E-2</c:v>
                </c:pt>
                <c:pt idx="6">
                  <c:v>9.7168181123558517E-2</c:v>
                </c:pt>
                <c:pt idx="7">
                  <c:v>0.10080052663132281</c:v>
                </c:pt>
                <c:pt idx="8">
                  <c:v>0.10312804899552128</c:v>
                </c:pt>
                <c:pt idx="9">
                  <c:v>0.10396266560086519</c:v>
                </c:pt>
                <c:pt idx="10">
                  <c:v>0.10362176586065429</c:v>
                </c:pt>
                <c:pt idx="11">
                  <c:v>0.10236396337091068</c:v>
                </c:pt>
                <c:pt idx="12">
                  <c:v>9.7638387661780443E-2</c:v>
                </c:pt>
                <c:pt idx="13">
                  <c:v>9.2759994827728079E-2</c:v>
                </c:pt>
              </c:numCache>
              <c:extLst/>
            </c:numRef>
          </c:val>
          <c:smooth val="1"/>
          <c:extLst xmlns:c15="http://schemas.microsoft.com/office/drawing/2012/chart">
            <c:ext xmlns:c16="http://schemas.microsoft.com/office/drawing/2014/chart" uri="{C3380CC4-5D6E-409C-BE32-E72D297353CC}">
              <c16:uniqueId val="{00000009-8D4F-4ADF-937A-ED601238A073}"/>
            </c:ext>
          </c:extLst>
        </c:ser>
        <c:dLbls>
          <c:showLegendKey val="0"/>
          <c:showVal val="0"/>
          <c:showCatName val="0"/>
          <c:showSerName val="0"/>
          <c:showPercent val="0"/>
          <c:showBubbleSize val="0"/>
        </c:dLbls>
        <c:smooth val="0"/>
        <c:axId val="344159296"/>
        <c:axId val="398341312"/>
        <c:extLst>
          <c:ext xmlns:c15="http://schemas.microsoft.com/office/drawing/2012/chart" uri="{02D57815-91ED-43cb-92C2-25804820EDAC}">
            <c15:filteredLineSeries>
              <c15:ser>
                <c:idx val="0"/>
                <c:order val="0"/>
                <c:tx>
                  <c:strRef>
                    <c:extLst>
                      <c:ext uri="{02D57815-91ED-43cb-92C2-25804820EDAC}">
                        <c15:formulaRef>
                          <c15:sqref>'Teachers-NonTeachers'!$B$31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'Teachers-NonTeachers'!$B$41:$B$55</c15:sqref>
                        </c15:formulaRef>
                      </c:ext>
                    </c:extLst>
                    <c:numCache>
                      <c:formatCode>0%</c:formatCode>
                      <c:ptCount val="14"/>
                      <c:pt idx="0">
                        <c:v>7.0514227196254844E-2</c:v>
                      </c:pt>
                      <c:pt idx="1">
                        <c:v>7.3952161509765191E-2</c:v>
                      </c:pt>
                      <c:pt idx="2">
                        <c:v>7.7316948284690226E-2</c:v>
                      </c:pt>
                      <c:pt idx="3">
                        <c:v>8.1340062906883184E-2</c:v>
                      </c:pt>
                      <c:pt idx="4">
                        <c:v>8.5216882451905493E-2</c:v>
                      </c:pt>
                      <c:pt idx="5">
                        <c:v>9.0483505230049013E-2</c:v>
                      </c:pt>
                      <c:pt idx="6">
                        <c:v>9.6262160778289807E-2</c:v>
                      </c:pt>
                      <c:pt idx="7">
                        <c:v>0.10057786555482408</c:v>
                      </c:pt>
                      <c:pt idx="8">
                        <c:v>0.10138248847926268</c:v>
                      </c:pt>
                      <c:pt idx="9">
                        <c:v>0.10072416063199473</c:v>
                      </c:pt>
                      <c:pt idx="10">
                        <c:v>9.7651964011411019E-2</c:v>
                      </c:pt>
                      <c:pt idx="11">
                        <c:v>9.4799210006583284E-2</c:v>
                      </c:pt>
                      <c:pt idx="12">
                        <c:v>8.6606685685026705E-2</c:v>
                      </c:pt>
                      <c:pt idx="13">
                        <c:v>8.046229244385926E-2</c:v>
                      </c:pt>
                    </c:numCache>
                  </c:numRef>
                </c:val>
                <c:smooth val="1"/>
                <c:extLst>
                  <c:ext xmlns:c16="http://schemas.microsoft.com/office/drawing/2014/chart" uri="{C3380CC4-5D6E-409C-BE32-E72D297353CC}">
                    <c16:uniqueId val="{00000000-8D4F-4ADF-937A-ED601238A073}"/>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'Teachers-NonTeachers'!$C$31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'Teachers-NonTeachers'!$C$41:$C$55</c15:sqref>
                        </c15:formulaRef>
                      </c:ext>
                    </c:extLst>
                    <c:numCache>
                      <c:formatCode>0%</c:formatCode>
                      <c:ptCount val="14"/>
                      <c:pt idx="0">
                        <c:v>7.2790649989747797E-2</c:v>
                      </c:pt>
                      <c:pt idx="1">
                        <c:v>7.9147016608570847E-2</c:v>
                      </c:pt>
                      <c:pt idx="2">
                        <c:v>8.3657986467090426E-2</c:v>
                      </c:pt>
                      <c:pt idx="3">
                        <c:v>8.5708427311872046E-2</c:v>
                      </c:pt>
                      <c:pt idx="4">
                        <c:v>8.7143735903219194E-2</c:v>
                      </c:pt>
                      <c:pt idx="5">
                        <c:v>8.775886815665368E-2</c:v>
                      </c:pt>
                      <c:pt idx="6">
                        <c:v>8.878408857904449E-2</c:v>
                      </c:pt>
                      <c:pt idx="7">
                        <c:v>8.8579044494566328E-2</c:v>
                      </c:pt>
                      <c:pt idx="8">
                        <c:v>8.9194176748000814E-2</c:v>
                      </c:pt>
                      <c:pt idx="9">
                        <c:v>8.7553824072175518E-2</c:v>
                      </c:pt>
                      <c:pt idx="10">
                        <c:v>8.3657986467090426E-2</c:v>
                      </c:pt>
                      <c:pt idx="11">
                        <c:v>7.8736928439614523E-2</c:v>
                      </c:pt>
                      <c:pt idx="12">
                        <c:v>7.3405782243182283E-2</c:v>
                      </c:pt>
                      <c:pt idx="13">
                        <c:v>6.7869591962271894E-2</c:v>
                      </c:pt>
                    </c:numCache>
                  </c:numRef>
                </c:val>
                <c:smooth val="1"/>
                <c:extLst xmlns:c15="http://schemas.microsoft.com/office/drawing/2012/chart">
                  <c:ext xmlns:c16="http://schemas.microsoft.com/office/drawing/2014/chart" uri="{C3380CC4-5D6E-409C-BE32-E72D297353CC}">
                    <c16:uniqueId val="{00000001-8D4F-4ADF-937A-ED601238A073}"/>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'Teachers-NonTeachers'!$D$31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'Teachers-NonTeachers'!$D$41:$D$55</c15:sqref>
                        </c15:formulaRef>
                      </c:ext>
                    </c:extLst>
                    <c:numCache>
                      <c:formatCode>0%</c:formatCode>
                      <c:ptCount val="14"/>
                      <c:pt idx="0">
                        <c:v>6.8654861758310037E-2</c:v>
                      </c:pt>
                      <c:pt idx="1">
                        <c:v>7.3190431811121462E-2</c:v>
                      </c:pt>
                      <c:pt idx="2">
                        <c:v>7.6856166511338919E-2</c:v>
                      </c:pt>
                      <c:pt idx="3">
                        <c:v>8.1081081081081086E-2</c:v>
                      </c:pt>
                      <c:pt idx="4">
                        <c:v>8.4622553588070831E-2</c:v>
                      </c:pt>
                      <c:pt idx="5">
                        <c:v>8.8288288288288289E-2</c:v>
                      </c:pt>
                      <c:pt idx="6">
                        <c:v>9.2016154085119609E-2</c:v>
                      </c:pt>
                      <c:pt idx="7">
                        <c:v>9.5557626592109354E-2</c:v>
                      </c:pt>
                      <c:pt idx="8">
                        <c:v>9.9223361292326812E-2</c:v>
                      </c:pt>
                      <c:pt idx="9">
                        <c:v>0.10108729419074247</c:v>
                      </c:pt>
                      <c:pt idx="10">
                        <c:v>0.10251630941286113</c:v>
                      </c:pt>
                      <c:pt idx="11">
                        <c:v>0.10301335818577198</c:v>
                      </c:pt>
                      <c:pt idx="12">
                        <c:v>0.10146008077042559</c:v>
                      </c:pt>
                      <c:pt idx="13">
                        <c:v>9.9596147872009946E-2</c:v>
                      </c:pt>
                    </c:numCache>
                  </c:numRef>
                </c:val>
                <c:smooth val="0"/>
                <c:extLst xmlns:c15="http://schemas.microsoft.com/office/drawing/2012/chart">
                  <c:ext xmlns:c16="http://schemas.microsoft.com/office/drawing/2014/chart" uri="{C3380CC4-5D6E-409C-BE32-E72D297353CC}">
                    <c16:uniqueId val="{00000002-8D4F-4ADF-937A-ED601238A073}"/>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'Teachers-NonTeachers'!$E$31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'Teachers-NonTeachers'!$E$41:$E$55</c15:sqref>
                        </c15:formulaRef>
                      </c:ext>
                    </c:extLst>
                    <c:numCache>
                      <c:formatCode>0%</c:formatCode>
                      <c:ptCount val="14"/>
                      <c:pt idx="0">
                        <c:v>7.1269841269841275E-2</c:v>
                      </c:pt>
                      <c:pt idx="1">
                        <c:v>7.5396825396825393E-2</c:v>
                      </c:pt>
                      <c:pt idx="2">
                        <c:v>7.8148148148148147E-2</c:v>
                      </c:pt>
                      <c:pt idx="3">
                        <c:v>8.1851851851851856E-2</c:v>
                      </c:pt>
                      <c:pt idx="4">
                        <c:v>8.4920634920634924E-2</c:v>
                      </c:pt>
                      <c:pt idx="5">
                        <c:v>8.7513227513227515E-2</c:v>
                      </c:pt>
                      <c:pt idx="6">
                        <c:v>9.026455026455027E-2</c:v>
                      </c:pt>
                      <c:pt idx="7">
                        <c:v>9.3544973544973542E-2</c:v>
                      </c:pt>
                      <c:pt idx="8">
                        <c:v>9.5185185185185192E-2</c:v>
                      </c:pt>
                      <c:pt idx="9">
                        <c:v>9.5978835978835983E-2</c:v>
                      </c:pt>
                      <c:pt idx="10">
                        <c:v>9.6190476190476187E-2</c:v>
                      </c:pt>
                      <c:pt idx="11">
                        <c:v>9.6984126984126978E-2</c:v>
                      </c:pt>
                      <c:pt idx="12">
                        <c:v>9.4338624338624333E-2</c:v>
                      </c:pt>
                      <c:pt idx="13">
                        <c:v>9.1904761904761906E-2</c:v>
                      </c:pt>
                    </c:numCache>
                  </c:numRef>
                </c:val>
                <c:smooth val="1"/>
                <c:extLst xmlns:c15="http://schemas.microsoft.com/office/drawing/2012/chart">
                  <c:ext xmlns:c16="http://schemas.microsoft.com/office/drawing/2014/chart" uri="{C3380CC4-5D6E-409C-BE32-E72D297353CC}">
                    <c16:uniqueId val="{00000003-8D4F-4ADF-937A-ED601238A07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'Teachers-NonTeachers'!$F$31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'Teachers-NonTeachers'!$F$41:$F$55</c15:sqref>
                        </c15:formulaRef>
                      </c:ext>
                    </c:extLst>
                    <c:numCache>
                      <c:formatCode>0%</c:formatCode>
                      <c:ptCount val="14"/>
                      <c:pt idx="0">
                        <c:v>7.8886578886578892E-2</c:v>
                      </c:pt>
                      <c:pt idx="1">
                        <c:v>8.1774081774081769E-2</c:v>
                      </c:pt>
                      <c:pt idx="2">
                        <c:v>8.5816585816585814E-2</c:v>
                      </c:pt>
                      <c:pt idx="3">
                        <c:v>9.3208593208593205E-2</c:v>
                      </c:pt>
                      <c:pt idx="4">
                        <c:v>9.7944097944097946E-2</c:v>
                      </c:pt>
                      <c:pt idx="5">
                        <c:v>0.10395010395010396</c:v>
                      </c:pt>
                      <c:pt idx="6">
                        <c:v>0.11168861168861169</c:v>
                      </c:pt>
                      <c:pt idx="7">
                        <c:v>0.11307461307461307</c:v>
                      </c:pt>
                      <c:pt idx="8">
                        <c:v>0.11503811503811504</c:v>
                      </c:pt>
                      <c:pt idx="9">
                        <c:v>0.11342111342111343</c:v>
                      </c:pt>
                      <c:pt idx="10">
                        <c:v>0.11226611226611227</c:v>
                      </c:pt>
                      <c:pt idx="11">
                        <c:v>0.10810810810810811</c:v>
                      </c:pt>
                      <c:pt idx="12">
                        <c:v>9.7020097020097021E-2</c:v>
                      </c:pt>
                      <c:pt idx="13">
                        <c:v>8.8242088242088249E-2</c:v>
                      </c:pt>
                    </c:numCache>
                  </c:numRef>
                </c:val>
                <c:smooth val="1"/>
                <c:extLst xmlns:c15="http://schemas.microsoft.com/office/drawing/2012/chart">
                  <c:ext xmlns:c16="http://schemas.microsoft.com/office/drawing/2014/chart" uri="{C3380CC4-5D6E-409C-BE32-E72D297353CC}">
                    <c16:uniqueId val="{00000004-8D4F-4ADF-937A-ED601238A07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'Teachers-NonTeachers'!$H$31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'Teachers-NonTeachers'!$H$41:$H$55</c15:sqref>
                        </c15:formulaRef>
                      </c:ext>
                    </c:extLst>
                    <c:numCache>
                      <c:formatCode>0%</c:formatCode>
                      <c:ptCount val="14"/>
                      <c:pt idx="0">
                        <c:v>8.109261630388391E-2</c:v>
                      </c:pt>
                      <c:pt idx="1">
                        <c:v>8.6641058472044383E-2</c:v>
                      </c:pt>
                      <c:pt idx="2">
                        <c:v>9.1762697396500212E-2</c:v>
                      </c:pt>
                      <c:pt idx="3">
                        <c:v>9.5603926589842084E-2</c:v>
                      </c:pt>
                      <c:pt idx="4">
                        <c:v>9.9445155783183956E-2</c:v>
                      </c:pt>
                      <c:pt idx="5">
                        <c:v>0.10499359795134443</c:v>
                      </c:pt>
                      <c:pt idx="6">
                        <c:v>0.107981220657277</c:v>
                      </c:pt>
                      <c:pt idx="7">
                        <c:v>0.11011523687580026</c:v>
                      </c:pt>
                      <c:pt idx="8">
                        <c:v>0.11438326931284677</c:v>
                      </c:pt>
                      <c:pt idx="9">
                        <c:v>0.11481007255655143</c:v>
                      </c:pt>
                      <c:pt idx="10">
                        <c:v>0.11566367904396073</c:v>
                      </c:pt>
                      <c:pt idx="11">
                        <c:v>0.11438326931284677</c:v>
                      </c:pt>
                      <c:pt idx="12">
                        <c:v>0.11224925309432351</c:v>
                      </c:pt>
                      <c:pt idx="13">
                        <c:v>0.10840802390098164</c:v>
                      </c:pt>
                    </c:numCache>
                  </c:numRef>
                </c:val>
                <c:smooth val="1"/>
                <c:extLst xmlns:c15="http://schemas.microsoft.com/office/drawing/2012/chart">
                  <c:ext xmlns:c16="http://schemas.microsoft.com/office/drawing/2014/chart" uri="{C3380CC4-5D6E-409C-BE32-E72D297353CC}">
                    <c16:uniqueId val="{00000006-8D4F-4ADF-937A-ED601238A073}"/>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'Teachers-NonTeachers'!$I$31</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'Teachers-NonTeachers'!$I$41:$I$55</c15:sqref>
                        </c15:formulaRef>
                      </c:ext>
                    </c:extLst>
                    <c:numCache>
                      <c:formatCode>0%</c:formatCode>
                      <c:ptCount val="14"/>
                      <c:pt idx="0">
                        <c:v>7.2324482814790689E-2</c:v>
                      </c:pt>
                      <c:pt idx="1">
                        <c:v>7.818863007004398E-2</c:v>
                      </c:pt>
                      <c:pt idx="2">
                        <c:v>8.2586740511483958E-2</c:v>
                      </c:pt>
                      <c:pt idx="3">
                        <c:v>8.6984850952923923E-2</c:v>
                      </c:pt>
                      <c:pt idx="4">
                        <c:v>9.1545854373676488E-2</c:v>
                      </c:pt>
                      <c:pt idx="5">
                        <c:v>9.8061573546180156E-2</c:v>
                      </c:pt>
                      <c:pt idx="6">
                        <c:v>0.10457729271868382</c:v>
                      </c:pt>
                      <c:pt idx="7">
                        <c:v>0.1089754031601238</c:v>
                      </c:pt>
                      <c:pt idx="8">
                        <c:v>0.11060433295324971</c:v>
                      </c:pt>
                      <c:pt idx="9">
                        <c:v>0.11190747678775045</c:v>
                      </c:pt>
                      <c:pt idx="10">
                        <c:v>0.11207036976706304</c:v>
                      </c:pt>
                      <c:pt idx="11">
                        <c:v>0.10978986805668675</c:v>
                      </c:pt>
                      <c:pt idx="12">
                        <c:v>0.1031112559048705</c:v>
                      </c:pt>
                      <c:pt idx="13">
                        <c:v>9.7410001628929793E-2</c:v>
                      </c:pt>
                    </c:numCache>
                  </c:numRef>
                </c:val>
                <c:smooth val="1"/>
                <c:extLst xmlns:c15="http://schemas.microsoft.com/office/drawing/2012/chart">
                  <c:ext xmlns:c16="http://schemas.microsoft.com/office/drawing/2014/chart" uri="{C3380CC4-5D6E-409C-BE32-E72D297353CC}">
                    <c16:uniqueId val="{00000007-8D4F-4ADF-937A-ED601238A073}"/>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'Teachers-NonTeachers'!$J$31</c15:sqref>
                        </c15:formulaRef>
                      </c:ext>
                    </c:extLst>
                    <c:strCache>
                      <c:ptCount val="1"/>
                      <c:pt idx="0">
                        <c:v>WC</c:v>
                      </c:pt>
                    </c:strCache>
                  </c:strRef>
                </c:tx>
                <c:spPr>
                  <a:ln w="190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'Teachers-NonTeachers'!$J$41:$J$55</c15:sqref>
                        </c15:formulaRef>
                      </c:ext>
                    </c:extLst>
                    <c:numCache>
                      <c:formatCode>0%</c:formatCode>
                      <c:ptCount val="14"/>
                      <c:pt idx="0">
                        <c:v>9.6197183098591543E-2</c:v>
                      </c:pt>
                      <c:pt idx="1">
                        <c:v>9.7323943661971835E-2</c:v>
                      </c:pt>
                      <c:pt idx="2">
                        <c:v>9.943661971830986E-2</c:v>
                      </c:pt>
                      <c:pt idx="3">
                        <c:v>0.10225352112676056</c:v>
                      </c:pt>
                      <c:pt idx="4">
                        <c:v>0.10380281690140845</c:v>
                      </c:pt>
                      <c:pt idx="5">
                        <c:v>0.10394366197183098</c:v>
                      </c:pt>
                      <c:pt idx="6">
                        <c:v>0.10408450704225353</c:v>
                      </c:pt>
                      <c:pt idx="7">
                        <c:v>0.10450704225352113</c:v>
                      </c:pt>
                      <c:pt idx="8">
                        <c:v>0.10408450704225353</c:v>
                      </c:pt>
                      <c:pt idx="9">
                        <c:v>0.10281690140845071</c:v>
                      </c:pt>
                      <c:pt idx="10">
                        <c:v>9.9718309859154933E-2</c:v>
                      </c:pt>
                      <c:pt idx="11">
                        <c:v>9.6197183098591543E-2</c:v>
                      </c:pt>
                      <c:pt idx="12">
                        <c:v>9.2394366197183095E-2</c:v>
                      </c:pt>
                      <c:pt idx="13">
                        <c:v>8.9436619718309865E-2</c:v>
                      </c:pt>
                    </c:numCache>
                  </c:numRef>
                </c:val>
                <c:smooth val="1"/>
                <c:extLst xmlns:c15="http://schemas.microsoft.com/office/drawing/2012/chart">
                  <c:ext xmlns:c16="http://schemas.microsoft.com/office/drawing/2014/chart" uri="{C3380CC4-5D6E-409C-BE32-E72D297353CC}">
                    <c16:uniqueId val="{00000008-8D4F-4ADF-937A-ED601238A073}"/>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'Teachers-NonTeachers'!$L$31</c15:sqref>
                        </c15:formulaRef>
                      </c:ext>
                    </c:extLst>
                    <c:strCache>
                      <c:ptCount val="1"/>
                      <c:pt idx="0">
                        <c:v>EC-A</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'Teachers-NonTeachers'!$L$41:$L$55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A-8D4F-4ADF-937A-ED601238A073}"/>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'Teachers-NonTeachers'!$M$31</c15:sqref>
                        </c15:formulaRef>
                      </c:ext>
                    </c:extLst>
                    <c:strCache>
                      <c:ptCount val="1"/>
                      <c:pt idx="0">
                        <c:v>FS-A</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'Teachers-NonTeachers'!$M$41:$M$55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B-8D4F-4ADF-937A-ED601238A073}"/>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'Teachers-NonTeachers'!$N$31</c15:sqref>
                        </c15:formulaRef>
                      </c:ext>
                    </c:extLst>
                    <c:strCache>
                      <c:ptCount val="1"/>
                      <c:pt idx="0">
                        <c:v>GP-A</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'Teachers-NonTeachers'!$N$41:$N$55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C-8D4F-4ADF-937A-ED601238A073}"/>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'Teachers-NonTeachers'!$O$31</c15:sqref>
                        </c15:formulaRef>
                      </c:ext>
                    </c:extLst>
                    <c:strCache>
                      <c:ptCount val="1"/>
                      <c:pt idx="0">
                        <c:v>KN-A</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'Teachers-NonTeachers'!$O$41:$O$55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D-8D4F-4ADF-937A-ED601238A073}"/>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'Teachers-NonTeachers'!$P$31</c15:sqref>
                        </c15:formulaRef>
                      </c:ext>
                    </c:extLst>
                    <c:strCache>
                      <c:ptCount val="1"/>
                      <c:pt idx="0">
                        <c:v>LP-A</c:v>
                      </c:pt>
                    </c:strCache>
                  </c:strRef>
                </c:tx>
                <c:spPr>
                  <a:ln w="3810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'Teachers-NonTeachers'!$P$41:$P$55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E-8D4F-4ADF-937A-ED601238A073}"/>
                  </c:ext>
                </c:extLst>
              </c15:ser>
            </c15:filteredLineSeries>
            <c15:filteredLineSeries>
              <c15:ser>
                <c:idx val="15"/>
                <c:order val="15"/>
                <c:tx>
                  <c:strRef>
                    <c:extLst xmlns:c15="http://schemas.microsoft.com/office/drawing/2012/chart">
                      <c:ext xmlns:c15="http://schemas.microsoft.com/office/drawing/2012/chart" uri="{02D57815-91ED-43cb-92C2-25804820EDAC}">
                        <c15:formulaRef>
                          <c15:sqref>'Teachers-NonTeachers'!$Q$31</c15:sqref>
                        </c15:formulaRef>
                      </c:ext>
                    </c:extLst>
                    <c:strCache>
                      <c:ptCount val="1"/>
                      <c:pt idx="0">
                        <c:v>MP-A</c:v>
                      </c:pt>
                    </c:strCache>
                  </c:strRef>
                </c:tx>
                <c:spPr>
                  <a:ln w="1905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'Teachers-NonTeachers'!$Q$41:$Q$55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0F-8D4F-4ADF-937A-ED601238A073}"/>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'Teachers-NonTeachers'!$R$31</c15:sqref>
                        </c15:formulaRef>
                      </c:ext>
                    </c:extLst>
                    <c:strCache>
                      <c:ptCount val="1"/>
                      <c:pt idx="0">
                        <c:v>NC-A</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'Teachers-NonTeachers'!$R$41:$R$55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0-8D4F-4ADF-937A-ED601238A073}"/>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'Teachers-NonTeachers'!$S$31</c15:sqref>
                        </c15:formulaRef>
                      </c:ext>
                    </c:extLst>
                    <c:strCache>
                      <c:ptCount val="1"/>
                      <c:pt idx="0">
                        <c:v>NW-A</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'Teachers-NonTeachers'!$S$41:$S$55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1-8D4F-4ADF-937A-ED601238A073}"/>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'Teachers-NonTeachers'!$T$31</c15:sqref>
                        </c15:formulaRef>
                      </c:ext>
                    </c:extLst>
                    <c:strCache>
                      <c:ptCount val="1"/>
                      <c:pt idx="0">
                        <c:v>WC-A</c:v>
                      </c:pt>
                    </c:strCache>
                  </c:strRef>
                </c:tx>
                <c:spPr>
                  <a:ln w="19050" cap="rnd">
                    <a:solidFill>
                      <a:schemeClr val="accent4"/>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'Teachers-NonTeachers'!$T$41:$T$55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2-8D4F-4ADF-937A-ED601238A073}"/>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'Teachers-NonTeachers'!$U$31</c15:sqref>
                        </c15:formulaRef>
                      </c:ext>
                    </c:extLst>
                    <c:strCache>
                      <c:ptCount val="1"/>
                      <c:pt idx="0">
                        <c:v>SA</c:v>
                      </c:pt>
                    </c:strCache>
                  </c:strRef>
                </c:tx>
                <c:spPr>
                  <a:ln w="38100" cap="rnd">
                    <a:solidFill>
                      <a:schemeClr val="bg1">
                        <a:lumMod val="50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'Teachers-NonTeachers'!$A$41:$A$54</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'Teachers-NonTeachers'!$U$41:$U$55</c15:sqref>
                        </c15:formulaRef>
                      </c:ext>
                    </c:extLst>
                    <c:numCache>
                      <c:formatCode>General</c:formatCode>
                      <c:ptCount val="14"/>
                    </c:numCache>
                  </c:numRef>
                </c:val>
                <c:smooth val="1"/>
                <c:extLst xmlns:c15="http://schemas.microsoft.com/office/drawing/2012/chart">
                  <c:ext xmlns:c16="http://schemas.microsoft.com/office/drawing/2014/chart" uri="{C3380CC4-5D6E-409C-BE32-E72D297353CC}">
                    <c16:uniqueId val="{00000013-8D4F-4ADF-937A-ED601238A073}"/>
                  </c:ext>
                </c:extLst>
              </c15:ser>
            </c15:filteredLineSeries>
          </c:ext>
        </c:extLst>
      </c:lineChart>
      <c:catAx>
        <c:axId val="34415929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8341312"/>
        <c:crosses val="autoZero"/>
        <c:auto val="1"/>
        <c:lblAlgn val="ctr"/>
        <c:lblOffset val="100"/>
        <c:tickMarkSkip val="2"/>
        <c:noMultiLvlLbl val="0"/>
      </c:catAx>
      <c:valAx>
        <c:axId val="398341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415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1326447235421"/>
          <c:y val="0.13392604309447742"/>
          <c:w val="0.80348288399241852"/>
          <c:h val="0.68271851693568142"/>
        </c:manualLayout>
      </c:layout>
      <c:lineChart>
        <c:grouping val="standard"/>
        <c:varyColors val="0"/>
        <c:ser>
          <c:idx val="0"/>
          <c:order val="0"/>
          <c:tx>
            <c:strRef>
              <c:f>'Pub&amp;Ind Schools- Enrol (Adj)'!$C$86</c:f>
              <c:strCache>
                <c:ptCount val="1"/>
                <c:pt idx="0">
                  <c:v>EC</c:v>
                </c:pt>
              </c:strCache>
            </c:strRef>
          </c:tx>
          <c:spPr>
            <a:ln w="381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2-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4-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9-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D-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6-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4-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(Adj)'!$D$86:$M$86</c:f>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ser>
        <c:ser>
          <c:idx val="1"/>
          <c:order val="1"/>
          <c:tx>
            <c:strRef>
              <c:f>'Pub&amp;Ind Schools- Enrol (Adj)'!$C$87</c:f>
              <c:strCache>
                <c:ptCount val="1"/>
                <c:pt idx="0">
                  <c:v>FS</c:v>
                </c:pt>
              </c:strCache>
            </c:strRef>
          </c:tx>
          <c:spPr>
            <a:ln w="38100"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3.9536979424580395E-3"/>
                  <c:y val="-1.654740375143975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(Adj)'!$D$87:$M$87</c:f>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c:ext xmlns:c16="http://schemas.microsoft.com/office/drawing/2014/chart" uri="{C3380CC4-5D6E-409C-BE32-E72D297353CC}">
              <c16:uniqueId val="{00000001-CEE0-43AC-9D2C-9C341DBDEDDF}"/>
            </c:ext>
          </c:extLst>
        </c:ser>
        <c:ser>
          <c:idx val="2"/>
          <c:order val="2"/>
          <c:tx>
            <c:strRef>
              <c:f>'Pub&amp;Ind Schools- Enrol (Adj)'!$C$88</c:f>
              <c:strCache>
                <c:ptCount val="1"/>
                <c:pt idx="0">
                  <c:v>GP</c:v>
                </c:pt>
              </c:strCache>
            </c:strRef>
          </c:tx>
          <c:spPr>
            <a:ln w="38100"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(Adj)'!$D$88:$M$88</c:f>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c:ext xmlns:c16="http://schemas.microsoft.com/office/drawing/2014/chart" uri="{C3380CC4-5D6E-409C-BE32-E72D297353CC}">
              <c16:uniqueId val="{00000002-CEE0-43AC-9D2C-9C341DBDEDDF}"/>
            </c:ext>
          </c:extLst>
        </c:ser>
        <c:ser>
          <c:idx val="3"/>
          <c:order val="3"/>
          <c:tx>
            <c:strRef>
              <c:f>'Pub&amp;Ind Schools- Enrol (Adj)'!$C$89</c:f>
              <c:strCache>
                <c:ptCount val="1"/>
                <c:pt idx="0">
                  <c:v>KN</c:v>
                </c:pt>
              </c:strCache>
            </c:strRef>
          </c:tx>
          <c:spPr>
            <a:ln w="3810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(Adj)'!$D$89:$M$89</c:f>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c:ext xmlns:c16="http://schemas.microsoft.com/office/drawing/2014/chart" uri="{C3380CC4-5D6E-409C-BE32-E72D297353CC}">
              <c16:uniqueId val="{00000003-CEE0-43AC-9D2C-9C341DBDEDDF}"/>
            </c:ext>
          </c:extLst>
        </c:ser>
        <c:ser>
          <c:idx val="4"/>
          <c:order val="4"/>
          <c:tx>
            <c:strRef>
              <c:f>'Pub&amp;Ind Schools- Enrol (Adj)'!$C$90</c:f>
              <c:strCache>
                <c:ptCount val="1"/>
                <c:pt idx="0">
                  <c:v>LP</c:v>
                </c:pt>
              </c:strCache>
            </c:strRef>
          </c:tx>
          <c:spPr>
            <a:ln w="38100"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2.6357986283052953E-3"/>
                  <c:y val="2.757900625239908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(Adj)'!$D$90:$M$90</c:f>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c:ext xmlns:c16="http://schemas.microsoft.com/office/drawing/2014/chart" uri="{C3380CC4-5D6E-409C-BE32-E72D297353CC}">
              <c16:uniqueId val="{00000004-CEE0-43AC-9D2C-9C341DBDEDDF}"/>
            </c:ext>
          </c:extLst>
        </c:ser>
        <c:ser>
          <c:idx val="5"/>
          <c:order val="5"/>
          <c:tx>
            <c:strRef>
              <c:f>'Pub&amp;Ind Schools- Enrol (Adj)'!$C$91</c:f>
              <c:strCache>
                <c:ptCount val="1"/>
                <c:pt idx="0">
                  <c:v>MP</c:v>
                </c:pt>
              </c:strCache>
            </c:strRef>
          </c:tx>
          <c:spPr>
            <a:ln w="12700">
              <a:solidFill>
                <a:srgbClr val="FF000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2.7675885597207826E-2"/>
                  <c:y val="1.3789503126199795E-2"/>
                </c:manualLayout>
              </c:layout>
              <c:spPr>
                <a:noFill/>
                <a:ln>
                  <a:noFill/>
                </a:ln>
                <a:effectLst/>
              </c:spPr>
              <c:txPr>
                <a:bodyPr wrap="square" lIns="38100" tIns="19050" rIns="38100" bIns="19050" anchor="ctr">
                  <a:spAutoFit/>
                </a:bodyPr>
                <a:lstStyle/>
                <a:p>
                  <a:pPr>
                    <a:defRPr sz="1400" b="0">
                      <a:solidFill>
                        <a:srgbClr val="FF0000"/>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sz="1400" b="0"/>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(Adj)'!$D$91:$M$91</c:f>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numRef>
          </c:val>
          <c:smooth val="1"/>
          <c:extLst>
            <c:ext xmlns:c16="http://schemas.microsoft.com/office/drawing/2014/chart" uri="{C3380CC4-5D6E-409C-BE32-E72D297353CC}">
              <c16:uniqueId val="{00000005-CEE0-43AC-9D2C-9C341DBDEDDF}"/>
            </c:ext>
          </c:extLst>
        </c:ser>
        <c:ser>
          <c:idx val="6"/>
          <c:order val="6"/>
          <c:tx>
            <c:strRef>
              <c:f>'Pub&amp;Ind Schools- Enrol (Adj)'!$C$92</c:f>
              <c:strCache>
                <c:ptCount val="1"/>
                <c:pt idx="0">
                  <c:v>NC</c:v>
                </c:pt>
              </c:strCache>
            </c:strRef>
          </c:tx>
          <c:spPr>
            <a:ln w="15875" cap="rnd">
              <a:solidFill>
                <a:srgbClr val="00B05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3.2947482853818801E-2"/>
                  <c:y val="-2.206320500191967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sz="1400" b="0">
                    <a:solidFill>
                      <a:srgbClr val="00B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(Adj)'!$D$92:$M$92</c:f>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c:ext xmlns:c16="http://schemas.microsoft.com/office/drawing/2014/chart" uri="{C3380CC4-5D6E-409C-BE32-E72D297353CC}">
              <c16:uniqueId val="{00000006-CEE0-43AC-9D2C-9C341DBDEDDF}"/>
            </c:ext>
          </c:extLst>
        </c:ser>
        <c:ser>
          <c:idx val="7"/>
          <c:order val="7"/>
          <c:tx>
            <c:strRef>
              <c:f>'Pub&amp;Ind Schools- Enrol (Adj)'!$C$93</c:f>
              <c:strCache>
                <c:ptCount val="1"/>
                <c:pt idx="0">
                  <c:v>NW</c:v>
                </c:pt>
              </c:strCache>
            </c:strRef>
          </c:tx>
          <c:spPr>
            <a:ln w="15875" cap="rnd">
              <a:solidFill>
                <a:schemeClr val="tx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4E-3"/>
                  <c:y val="-1.9305304376679763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(Adj)'!$D$93:$M$93</c:f>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c:ext xmlns:c16="http://schemas.microsoft.com/office/drawing/2014/chart" uri="{C3380CC4-5D6E-409C-BE32-E72D297353CC}">
              <c16:uniqueId val="{00000007-CEE0-43AC-9D2C-9C341DBDEDDF}"/>
            </c:ext>
          </c:extLst>
        </c:ser>
        <c:ser>
          <c:idx val="8"/>
          <c:order val="8"/>
          <c:tx>
            <c:strRef>
              <c:f>'Pub&amp;Ind Schools- Enrol (Adj)'!$C$94</c:f>
              <c:strCache>
                <c:ptCount val="1"/>
                <c:pt idx="0">
                  <c:v>WC</c:v>
                </c:pt>
              </c:strCache>
            </c:strRef>
          </c:tx>
          <c:spPr>
            <a:ln w="15875" cap="rnd">
              <a:solidFill>
                <a:srgbClr val="FFC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2.0315187261319458E-3"/>
                  <c:y val="1.6547403751439729E-2"/>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GB"/>
                  </a:p>
                </c:rich>
              </c:tx>
              <c:spPr>
                <a:noFill/>
                <a:ln>
                  <a:noFill/>
                </a:ln>
                <a:effectLst/>
              </c:spPr>
              <c:showLegendKey val="0"/>
              <c:showVal val="0"/>
              <c:showCatName val="0"/>
              <c:showSerName val="1"/>
              <c:showPercent val="0"/>
              <c:showBubbleSize val="0"/>
              <c:extLs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(Adj)'!$D$94:$M$94</c:f>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c:ext xmlns:c16="http://schemas.microsoft.com/office/drawing/2014/chart" uri="{C3380CC4-5D6E-409C-BE32-E72D297353CC}">
              <c16:uniqueId val="{00000008-CEE0-43AC-9D2C-9C341DBDEDDF}"/>
            </c:ext>
          </c:extLst>
        </c:ser>
        <c:ser>
          <c:idx val="9"/>
          <c:order val="9"/>
          <c:tx>
            <c:strRef>
              <c:f>'Pub&amp;Ind Schools- Enrol (Adj)'!$C$95</c:f>
              <c:strCache>
                <c:ptCount val="1"/>
                <c:pt idx="0">
                  <c:v>SA</c:v>
                </c:pt>
              </c:strCache>
            </c:strRef>
          </c:tx>
          <c:spPr>
            <a:ln w="38100" cap="rnd">
              <a:solidFill>
                <a:schemeClr val="bg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2.6357986283052953E-3"/>
                  <c:y val="-2.75790062523995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numRef>
          </c:val>
          <c:smooth val="0"/>
          <c:extLs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25"/>
          <c:min val="0.850000000000000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99773513557213"/>
          <c:y val="0.13392604309447742"/>
          <c:w val="0.80348288399241852"/>
          <c:h val="0.68271851693568142"/>
        </c:manualLayout>
      </c:layout>
      <c:lineChart>
        <c:grouping val="standard"/>
        <c:varyColors val="0"/>
        <c:ser>
          <c:idx val="5"/>
          <c:order val="5"/>
          <c:tx>
            <c:strRef>
              <c:f>'Pub&amp;Ind Schools- Enrol (Adj)'!$C$91</c:f>
              <c:strCache>
                <c:ptCount val="1"/>
                <c:pt idx="0">
                  <c:v>MP</c:v>
                </c:pt>
              </c:strCache>
              <c:extLst xmlns:c15="http://schemas.microsoft.com/office/drawing/2012/chart"/>
            </c:strRef>
          </c:tx>
          <c:spPr>
            <a:ln w="12700">
              <a:solidFill>
                <a:srgbClr val="FF0000"/>
              </a:solidFill>
              <a:prstDash val="solid"/>
            </a:ln>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7-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3-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2-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60-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F-CEE0-43AC-9D2C-9C341DBDEDDF}"/>
                </c:ext>
              </c:extLst>
            </c:dLbl>
            <c:dLbl>
              <c:idx val="9"/>
              <c:layout>
                <c:manualLayout>
                  <c:x val="-1.5610971751549762E-3"/>
                  <c:y val="2.4821105627159633E-2"/>
                </c:manualLayout>
              </c:layout>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B-CEE0-43AC-9D2C-9C341DBDEDDF}"/>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(Adj)'!$D$91:$M$91</c:f>
              <c:numCache>
                <c:formatCode>0%</c:formatCode>
                <c:ptCount val="10"/>
                <c:pt idx="0">
                  <c:v>1</c:v>
                </c:pt>
                <c:pt idx="1">
                  <c:v>0.99812662888954407</c:v>
                </c:pt>
                <c:pt idx="2">
                  <c:v>1.0028489272201011</c:v>
                </c:pt>
                <c:pt idx="3">
                  <c:v>1.0232246822332176</c:v>
                </c:pt>
                <c:pt idx="4">
                  <c:v>1.0185526312047122</c:v>
                </c:pt>
                <c:pt idx="5">
                  <c:v>1.0394820546027004</c:v>
                </c:pt>
                <c:pt idx="6">
                  <c:v>0.99164662304948037</c:v>
                </c:pt>
                <c:pt idx="7">
                  <c:v>1.038072285958344</c:v>
                </c:pt>
                <c:pt idx="8">
                  <c:v>1.0503487447181079</c:v>
                </c:pt>
                <c:pt idx="9">
                  <c:v>1.0759454788330869</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5-CEE0-43AC-9D2C-9C341DBDEDDF}"/>
            </c:ext>
          </c:extLst>
        </c:ser>
        <c:ser>
          <c:idx val="9"/>
          <c:order val="9"/>
          <c:tx>
            <c:strRef>
              <c:f>'Pub&amp;Ind Schools- Enrol (Adj)'!$C$95</c:f>
              <c:strCache>
                <c:ptCount val="1"/>
                <c:pt idx="0">
                  <c:v>SA</c:v>
                </c:pt>
              </c:strCache>
              <c:extLst xmlns:c15="http://schemas.microsoft.com/office/drawing/2012/chart"/>
            </c:strRef>
          </c:tx>
          <c:spPr>
            <a:ln w="38100" cap="rnd">
              <a:solidFill>
                <a:schemeClr val="bg1">
                  <a:lumMod val="50000"/>
                </a:schemeClr>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E-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7-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6-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3-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E-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D-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C-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B-CEE0-43AC-9D2C-9C341DBDEDDF}"/>
                </c:ext>
              </c:extLst>
            </c:dLbl>
            <c:dLbl>
              <c:idx val="9"/>
              <c:layout>
                <c:manualLayout>
                  <c:x val="-3.7591676543962732E-3"/>
                  <c:y val="-2.2063205001919724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D-CEE0-43AC-9D2C-9C341DBDEDDF}"/>
                </c:ext>
              </c:extLst>
            </c:dLbl>
            <c:spPr>
              <a:noFill/>
              <a:ln>
                <a:noFill/>
              </a:ln>
              <a:effectLst/>
            </c:spPr>
            <c:txPr>
              <a:bodyPr wrap="square" lIns="38100" tIns="19050" rIns="38100" bIns="19050" anchor="ctr">
                <a:spAutoFit/>
              </a:bodyPr>
              <a:lstStyle/>
              <a:p>
                <a:pPr>
                  <a:defRPr b="1">
                    <a:solidFill>
                      <a:schemeClr val="bg1">
                        <a:lumMod val="50000"/>
                      </a:schemeClr>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f>'Pub&amp;Ind Schools- Enrol (Adj)'!$D$85:$M$85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extLst xmlns:c15="http://schemas.microsoft.com/office/drawing/2012/chart"/>
            </c:numRef>
          </c:cat>
          <c:val>
            <c:numRef>
              <c:f>'Pub&amp;Ind Schools- Enrol (Adj)'!$D$95:$M$95</c:f>
              <c:numCache>
                <c:formatCode>0%</c:formatCode>
                <c:ptCount val="10"/>
                <c:pt idx="0">
                  <c:v>1</c:v>
                </c:pt>
                <c:pt idx="1">
                  <c:v>1.0049548324844351</c:v>
                </c:pt>
                <c:pt idx="2">
                  <c:v>1.0182946361176464</c:v>
                </c:pt>
                <c:pt idx="3">
                  <c:v>1.0310912338835583</c:v>
                </c:pt>
                <c:pt idx="4">
                  <c:v>1.0405932731786409</c:v>
                </c:pt>
                <c:pt idx="5">
                  <c:v>1.0373512570617367</c:v>
                </c:pt>
                <c:pt idx="6">
                  <c:v>1.0314991009464141</c:v>
                </c:pt>
                <c:pt idx="7">
                  <c:v>1.0493342127405312</c:v>
                </c:pt>
                <c:pt idx="8">
                  <c:v>1.0634372886085521</c:v>
                </c:pt>
                <c:pt idx="9">
                  <c:v>1.0789487087656175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9-CEE0-43AC-9D2C-9C341DBDEDDF}"/>
            </c:ext>
          </c:extLst>
        </c:ser>
        <c:dLbls>
          <c:showLegendKey val="0"/>
          <c:showVal val="0"/>
          <c:showCatName val="0"/>
          <c:showSerName val="0"/>
          <c:showPercent val="0"/>
          <c:showBubbleSize val="0"/>
        </c:dLbls>
        <c:smooth val="0"/>
        <c:axId val="904962303"/>
        <c:axId val="1"/>
        <c:extLst>
          <c:ext xmlns:c15="http://schemas.microsoft.com/office/drawing/2012/chart" uri="{02D57815-91ED-43cb-92C2-25804820EDAC}">
            <c15:filteredLineSeries>
              <c15:ser>
                <c:idx val="0"/>
                <c:order val="0"/>
                <c:tx>
                  <c:strRef>
                    <c:extLst>
                      <c:ext uri="{02D57815-91ED-43cb-92C2-25804820EDAC}">
                        <c15:formulaRef>
                          <c15:sqref>'Pub&amp;Ind Schools- Enrol (Adj)'!$C$86</c15:sqref>
                        </c15:formulaRef>
                      </c:ext>
                    </c:extLst>
                    <c:strCache>
                      <c:ptCount val="1"/>
                      <c:pt idx="0">
                        <c:v>EC</c:v>
                      </c:pt>
                    </c:strCache>
                  </c:strRef>
                </c:tx>
                <c:spPr>
                  <a:ln w="38100">
                    <a:solidFill>
                      <a:srgbClr val="FF0000"/>
                    </a:solidFill>
                    <a:prstDash val="solid"/>
                  </a:ln>
                </c:spPr>
                <c:marker>
                  <c:symbol val="none"/>
                </c:marker>
                <c:dLbls>
                  <c:dLbl>
                    <c:idx val="0"/>
                    <c:delete val="1"/>
                    <c:extLst>
                      <c:ext uri="{CE6537A1-D6FC-4f65-9D91-7224C49458BB}"/>
                      <c:ext xmlns:c16="http://schemas.microsoft.com/office/drawing/2014/chart" uri="{C3380CC4-5D6E-409C-BE32-E72D297353CC}">
                        <c16:uniqueId val="{00000032-CEE0-43AC-9D2C-9C341DBDEDDF}"/>
                      </c:ext>
                    </c:extLst>
                  </c:dLbl>
                  <c:dLbl>
                    <c:idx val="1"/>
                    <c:delete val="1"/>
                    <c:extLst>
                      <c:ext uri="{CE6537A1-D6FC-4f65-9D91-7224C49458BB}"/>
                      <c:ext xmlns:c16="http://schemas.microsoft.com/office/drawing/2014/chart" uri="{C3380CC4-5D6E-409C-BE32-E72D297353CC}">
                        <c16:uniqueId val="{00000034-CEE0-43AC-9D2C-9C341DBDEDDF}"/>
                      </c:ext>
                    </c:extLst>
                  </c:dLbl>
                  <c:dLbl>
                    <c:idx val="2"/>
                    <c:delete val="1"/>
                    <c:extLst>
                      <c:ext uri="{CE6537A1-D6FC-4f65-9D91-7224C49458BB}"/>
                      <c:ext xmlns:c16="http://schemas.microsoft.com/office/drawing/2014/chart" uri="{C3380CC4-5D6E-409C-BE32-E72D297353CC}">
                        <c16:uniqueId val="{00000039-CEE0-43AC-9D2C-9C341DBDEDDF}"/>
                      </c:ext>
                    </c:extLst>
                  </c:dLbl>
                  <c:dLbl>
                    <c:idx val="3"/>
                    <c:delete val="1"/>
                    <c:extLst>
                      <c:ext uri="{CE6537A1-D6FC-4f65-9D91-7224C49458BB}"/>
                      <c:ext xmlns:c16="http://schemas.microsoft.com/office/drawing/2014/chart" uri="{C3380CC4-5D6E-409C-BE32-E72D297353CC}">
                        <c16:uniqueId val="{0000003D-CEE0-43AC-9D2C-9C341DBDEDDF}"/>
                      </c:ext>
                    </c:extLst>
                  </c:dLbl>
                  <c:dLbl>
                    <c:idx val="4"/>
                    <c:delete val="1"/>
                    <c:extLst>
                      <c:ext uri="{CE6537A1-D6FC-4f65-9D91-7224C49458BB}"/>
                      <c:ext xmlns:c16="http://schemas.microsoft.com/office/drawing/2014/chart" uri="{C3380CC4-5D6E-409C-BE32-E72D297353CC}">
                        <c16:uniqueId val="{0000003F-CEE0-43AC-9D2C-9C341DBDEDDF}"/>
                      </c:ext>
                    </c:extLst>
                  </c:dLbl>
                  <c:dLbl>
                    <c:idx val="5"/>
                    <c:delete val="1"/>
                    <c:extLst>
                      <c:ext uri="{CE6537A1-D6FC-4f65-9D91-7224C49458BB}"/>
                      <c:ext xmlns:c16="http://schemas.microsoft.com/office/drawing/2014/chart" uri="{C3380CC4-5D6E-409C-BE32-E72D297353CC}">
                        <c16:uniqueId val="{00000046-CEE0-43AC-9D2C-9C341DBDEDDF}"/>
                      </c:ext>
                    </c:extLst>
                  </c:dLbl>
                  <c:dLbl>
                    <c:idx val="6"/>
                    <c:delete val="1"/>
                    <c:extLst>
                      <c:ext uri="{CE6537A1-D6FC-4f65-9D91-7224C49458BB}"/>
                      <c:ext xmlns:c16="http://schemas.microsoft.com/office/drawing/2014/chart" uri="{C3380CC4-5D6E-409C-BE32-E72D297353CC}">
                        <c16:uniqueId val="{00000045-CEE0-43AC-9D2C-9C341DBDEDDF}"/>
                      </c:ext>
                    </c:extLst>
                  </c:dLbl>
                  <c:dLbl>
                    <c:idx val="7"/>
                    <c:delete val="1"/>
                    <c:extLst>
                      <c:ext uri="{CE6537A1-D6FC-4f65-9D91-7224C49458BB}"/>
                      <c:ext xmlns:c16="http://schemas.microsoft.com/office/drawing/2014/chart" uri="{C3380CC4-5D6E-409C-BE32-E72D297353CC}">
                        <c16:uniqueId val="{00000044-CEE0-43AC-9D2C-9C341DBDEDDF}"/>
                      </c:ext>
                    </c:extLst>
                  </c:dLbl>
                  <c:dLbl>
                    <c:idx val="8"/>
                    <c:delete val="1"/>
                    <c:extLst>
                      <c:ext uri="{CE6537A1-D6FC-4f65-9D91-7224C49458BB}"/>
                      <c:ext xmlns:c16="http://schemas.microsoft.com/office/drawing/2014/chart" uri="{C3380CC4-5D6E-409C-BE32-E72D297353CC}">
                        <c16:uniqueId val="{00000043-CEE0-43AC-9D2C-9C341DBDEDDF}"/>
                      </c:ext>
                    </c:extLst>
                  </c:dLbl>
                  <c:spPr>
                    <a:noFill/>
                    <a:ln>
                      <a:noFill/>
                    </a:ln>
                    <a:effectLst/>
                  </c:spPr>
                  <c:txPr>
                    <a:bodyPr wrap="square" lIns="38100" tIns="19050" rIns="38100" bIns="19050" anchor="ctr">
                      <a:spAutoFit/>
                    </a:bodyPr>
                    <a:lstStyle/>
                    <a:p>
                      <a:pPr>
                        <a:defRPr b="1">
                          <a:solidFill>
                            <a:srgbClr val="FF0000"/>
                          </a:solidFill>
                        </a:defRPr>
                      </a:pPr>
                      <a:endParaRPr lang="en-US"/>
                    </a:p>
                  </c:txPr>
                  <c:showLegendKey val="0"/>
                  <c:showVal val="0"/>
                  <c:showCatName val="0"/>
                  <c:showSerName val="1"/>
                  <c:showPercent val="0"/>
                  <c:showBubbleSize val="0"/>
                  <c:showLeaderLines val="0"/>
                  <c:extLst>
                    <c:ext uri="{CE6537A1-D6FC-4f65-9D91-7224C49458BB}">
                      <c15:showLeaderLines val="0"/>
                    </c:ext>
                  </c:extLst>
                </c:dLbls>
                <c:cat>
                  <c:numRef>
                    <c:extLst>
                      <c:ex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c:ext uri="{02D57815-91ED-43cb-92C2-25804820EDAC}">
                        <c15:formulaRef>
                          <c15:sqref>'Pub&amp;Ind Schools- Enrol (Adj)'!$D$86:$M$86</c15:sqref>
                        </c15:formulaRef>
                      </c:ext>
                    </c:extLst>
                    <c:numCache>
                      <c:formatCode>0%</c:formatCode>
                      <c:ptCount val="10"/>
                      <c:pt idx="0">
                        <c:v>1</c:v>
                      </c:pt>
                      <c:pt idx="1">
                        <c:v>0.99311050907419485</c:v>
                      </c:pt>
                      <c:pt idx="2">
                        <c:v>0.99762339465125438</c:v>
                      </c:pt>
                      <c:pt idx="3">
                        <c:v>1.0009602756411276</c:v>
                      </c:pt>
                      <c:pt idx="4">
                        <c:v>1.005136501081463</c:v>
                      </c:pt>
                      <c:pt idx="5">
                        <c:v>0.92008293010125941</c:v>
                      </c:pt>
                      <c:pt idx="6">
                        <c:v>0.94325303878048072</c:v>
                      </c:pt>
                      <c:pt idx="7">
                        <c:v>0.94480772196894425</c:v>
                      </c:pt>
                      <c:pt idx="8">
                        <c:v>0.94454280067414009</c:v>
                      </c:pt>
                      <c:pt idx="9">
                        <c:v>0.94697987161821817</c:v>
                      </c:pt>
                    </c:numCache>
                  </c:numRef>
                </c:val>
                <c:smooth val="1"/>
                <c:extLst>
                  <c:ext xmlns:c16="http://schemas.microsoft.com/office/drawing/2014/chart" uri="{C3380CC4-5D6E-409C-BE32-E72D297353CC}">
                    <c16:uniqueId val="{00000000-CEE0-43AC-9D2C-9C341DBDEDD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'Pub&amp;Ind Schools- Enrol (Adj)'!$C$87</c15:sqref>
                        </c15:formulaRef>
                      </c:ext>
                    </c:extLst>
                    <c:strCache>
                      <c:ptCount val="1"/>
                      <c:pt idx="0">
                        <c:v>FS</c:v>
                      </c:pt>
                    </c:strCache>
                  </c:strRef>
                </c:tx>
                <c:spPr>
                  <a:ln w="38100"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C-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6-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5-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2-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8-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5-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9-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7-CEE0-43AC-9D2C-9C341DBDEDDF}"/>
                      </c:ext>
                    </c:extLst>
                  </c:dLbl>
                  <c:dLbl>
                    <c:idx val="9"/>
                    <c:layout>
                      <c:manualLayout>
                        <c:x val="-1.4496892455680381E-2"/>
                        <c:y val="-1.6547403751439753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9-CEE0-43AC-9D2C-9C341DBDEDDF}"/>
                      </c:ext>
                    </c:extLst>
                  </c:dLbl>
                  <c:spPr>
                    <a:noFill/>
                    <a:ln>
                      <a:noFill/>
                    </a:ln>
                    <a:effectLst/>
                  </c:spPr>
                  <c:txPr>
                    <a:bodyPr wrap="square" lIns="38100" tIns="19050" rIns="38100" bIns="19050" anchor="ctr">
                      <a:spAutoFit/>
                    </a:bodyPr>
                    <a:lstStyle/>
                    <a:p>
                      <a:pPr>
                        <a:defRPr b="1">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(Adj)'!$D$87:$M$87</c15:sqref>
                        </c15:formulaRef>
                      </c:ext>
                    </c:extLst>
                    <c:numCache>
                      <c:formatCode>0%</c:formatCode>
                      <c:ptCount val="10"/>
                      <c:pt idx="0">
                        <c:v>1</c:v>
                      </c:pt>
                      <c:pt idx="1">
                        <c:v>1.0038279449041805</c:v>
                      </c:pt>
                      <c:pt idx="2">
                        <c:v>1.0155836936193869</c:v>
                      </c:pt>
                      <c:pt idx="3">
                        <c:v>1.0313154293068911</c:v>
                      </c:pt>
                      <c:pt idx="4">
                        <c:v>1.0398429545571277</c:v>
                      </c:pt>
                      <c:pt idx="5">
                        <c:v>1.0596896554849586</c:v>
                      </c:pt>
                      <c:pt idx="6">
                        <c:v>1.0682685422690317</c:v>
                      </c:pt>
                      <c:pt idx="7">
                        <c:v>1.0817343279343297</c:v>
                      </c:pt>
                      <c:pt idx="8">
                        <c:v>1.0874248837567639</c:v>
                      </c:pt>
                      <c:pt idx="9">
                        <c:v>1.0977968923250763</c:v>
                      </c:pt>
                    </c:numCache>
                  </c:numRef>
                </c:val>
                <c:smooth val="1"/>
                <c:extLst xmlns:c15="http://schemas.microsoft.com/office/drawing/2012/chart">
                  <c:ext xmlns:c16="http://schemas.microsoft.com/office/drawing/2014/chart" uri="{C3380CC4-5D6E-409C-BE32-E72D297353CC}">
                    <c16:uniqueId val="{00000001-CEE0-43AC-9D2C-9C341DBDEDD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'Pub&amp;Ind Schools- Enrol (Adj)'!$C$88</c15:sqref>
                        </c15:formulaRef>
                      </c:ext>
                    </c:extLst>
                    <c:strCache>
                      <c:ptCount val="1"/>
                      <c:pt idx="0">
                        <c:v>GP</c:v>
                      </c:pt>
                    </c:strCache>
                  </c:strRef>
                </c:tx>
                <c:spPr>
                  <a:ln w="38100"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4-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2-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E-CEE0-43AC-9D2C-9C341DBDEDDF}"/>
                      </c:ext>
                    </c:extLst>
                  </c:dLbl>
                  <c:dLbl>
                    <c:idx val="7"/>
                    <c:delete val="1"/>
                    <c:extLst xmlns:c15="http://schemas.microsoft.com/office/drawing/2012/chart">
                      <c:ext xmlns:c15="http://schemas.microsoft.com/office/drawing/2012/chart" uri="{CE6537A1-D6FC-4f65-9D91-7224C49458BB}">
                        <c15:layout>
                          <c:manualLayout>
                            <c:w val="2.4797800554828425E-2"/>
                            <c:h val="8.2668179820332546E-2"/>
                          </c:manualLayout>
                        </c15:layout>
                      </c:ext>
                      <c:ext xmlns:c16="http://schemas.microsoft.com/office/drawing/2014/chart" uri="{C3380CC4-5D6E-409C-BE32-E72D297353CC}">
                        <c16:uniqueId val="{0000000D-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C-CEE0-43AC-9D2C-9C341DBDEDDF}"/>
                      </c:ext>
                    </c:extLst>
                  </c:dLbl>
                  <c:dLbl>
                    <c:idx val="9"/>
                    <c:layout>
                      <c:manualLayout>
                        <c:x val="1.294119673054421E-3"/>
                        <c:y val="-1.1031602500959862E-2"/>
                      </c:manualLayout>
                    </c:layout>
                    <c:dLblPos val="r"/>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CEE0-43AC-9D2C-9C341DBDEDDF}"/>
                      </c:ext>
                    </c:extLst>
                  </c:dLbl>
                  <c:spPr>
                    <a:noFill/>
                    <a:ln>
                      <a:noFill/>
                    </a:ln>
                    <a:effectLst/>
                  </c:spPr>
                  <c:txPr>
                    <a:bodyPr wrap="square" lIns="38100" tIns="19050" rIns="38100" bIns="19050" anchor="ctr">
                      <a:spAutoFit/>
                    </a:bodyPr>
                    <a:lstStyle/>
                    <a:p>
                      <a:pPr>
                        <a:defRPr b="1"/>
                      </a:pPr>
                      <a:endParaRPr lang="en-US"/>
                    </a:p>
                  </c:txPr>
                  <c:dLblPos val="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(Adj)'!$D$88:$M$88</c15:sqref>
                        </c15:formulaRef>
                      </c:ext>
                    </c:extLst>
                    <c:numCache>
                      <c:formatCode>0%</c:formatCode>
                      <c:ptCount val="10"/>
                      <c:pt idx="0">
                        <c:v>1</c:v>
                      </c:pt>
                      <c:pt idx="1">
                        <c:v>1.0260862191003413</c:v>
                      </c:pt>
                      <c:pt idx="2">
                        <c:v>1.0559355917715587</c:v>
                      </c:pt>
                      <c:pt idx="3">
                        <c:v>1.0900709120756755</c:v>
                      </c:pt>
                      <c:pt idx="4">
                        <c:v>1.1210362211963358</c:v>
                      </c:pt>
                      <c:pt idx="5">
                        <c:v>1.1627831339408023</c:v>
                      </c:pt>
                      <c:pt idx="6">
                        <c:v>1.1576520427274528</c:v>
                      </c:pt>
                      <c:pt idx="7">
                        <c:v>1.1792388600294788</c:v>
                      </c:pt>
                      <c:pt idx="8">
                        <c:v>1.2086357869640698</c:v>
                      </c:pt>
                      <c:pt idx="9">
                        <c:v>1.2358234873784986</c:v>
                      </c:pt>
                    </c:numCache>
                  </c:numRef>
                </c:val>
                <c:smooth val="1"/>
                <c:extLst xmlns:c15="http://schemas.microsoft.com/office/drawing/2012/chart">
                  <c:ext xmlns:c16="http://schemas.microsoft.com/office/drawing/2014/chart" uri="{C3380CC4-5D6E-409C-BE32-E72D297353CC}">
                    <c16:uniqueId val="{00000002-CEE0-43AC-9D2C-9C341DBDEDD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'Pub&amp;Ind Schools- Enrol (Adj)'!$C$89</c15:sqref>
                        </c15:formulaRef>
                      </c:ext>
                    </c:extLst>
                    <c:strCache>
                      <c:ptCount val="1"/>
                      <c:pt idx="0">
                        <c:v>KN</c:v>
                      </c:pt>
                    </c:strCache>
                  </c:strRef>
                </c:tx>
                <c:spPr>
                  <a:ln w="38100" cap="rnd">
                    <a:solidFill>
                      <a:srgbClr val="00B0F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1-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3-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8-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5-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E-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0-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1-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2-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6-CEE0-43AC-9D2C-9C341DBDEDDF}"/>
                      </c:ext>
                    </c:extLst>
                  </c:dLbl>
                  <c:spPr>
                    <a:noFill/>
                    <a:ln>
                      <a:noFill/>
                    </a:ln>
                    <a:effectLst/>
                  </c:spPr>
                  <c:txPr>
                    <a:bodyPr wrap="square" lIns="38100" tIns="19050" rIns="38100" bIns="19050" anchor="ctr">
                      <a:spAutoFit/>
                    </a:bodyPr>
                    <a:lstStyle/>
                    <a:p>
                      <a:pPr>
                        <a:defRPr b="1">
                          <a:solidFill>
                            <a:srgbClr val="00B0F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(Adj)'!$D$89:$M$89</c15:sqref>
                        </c15:formulaRef>
                      </c:ext>
                    </c:extLst>
                    <c:numCache>
                      <c:formatCode>0%</c:formatCode>
                      <c:ptCount val="10"/>
                      <c:pt idx="0">
                        <c:v>1</c:v>
                      </c:pt>
                      <c:pt idx="1">
                        <c:v>0.99603922071433015</c:v>
                      </c:pt>
                      <c:pt idx="2">
                        <c:v>1.0082447031222366</c:v>
                      </c:pt>
                      <c:pt idx="3">
                        <c:v>1.0012331613022933</c:v>
                      </c:pt>
                      <c:pt idx="4">
                        <c:v>0.99985232641491273</c:v>
                      </c:pt>
                      <c:pt idx="5">
                        <c:v>0.99490856225345026</c:v>
                      </c:pt>
                      <c:pt idx="6">
                        <c:v>0.98028192798463087</c:v>
                      </c:pt>
                      <c:pt idx="7">
                        <c:v>0.98846234966394708</c:v>
                      </c:pt>
                      <c:pt idx="8">
                        <c:v>0.99628279526290942</c:v>
                      </c:pt>
                      <c:pt idx="9">
                        <c:v>1.0055556540046122</c:v>
                      </c:pt>
                    </c:numCache>
                  </c:numRef>
                </c:val>
                <c:smooth val="1"/>
                <c:extLst xmlns:c15="http://schemas.microsoft.com/office/drawing/2012/chart">
                  <c:ext xmlns:c16="http://schemas.microsoft.com/office/drawing/2014/chart" uri="{C3380CC4-5D6E-409C-BE32-E72D297353CC}">
                    <c16:uniqueId val="{00000003-CEE0-43AC-9D2C-9C341DBDEDD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'Pub&amp;Ind Schools- Enrol (Adj)'!$C$90</c15:sqref>
                        </c15:formulaRef>
                      </c:ext>
                    </c:extLst>
                    <c:strCache>
                      <c:ptCount val="1"/>
                      <c:pt idx="0">
                        <c:v>LP</c:v>
                      </c:pt>
                    </c:strCache>
                  </c:strRef>
                </c:tx>
                <c:spPr>
                  <a:ln w="38100"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F-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9-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7-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4-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1-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2-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3-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4-CEE0-43AC-9D2C-9C341DBDEDDF}"/>
                      </c:ext>
                    </c:extLst>
                  </c:dLbl>
                  <c:dLbl>
                    <c:idx val="9"/>
                    <c:layout>
                      <c:manualLayout>
                        <c:x val="6.5894965707637213E-3"/>
                        <c:y val="2.7579006252400097E-3"/>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C-CEE0-43AC-9D2C-9C341DBDEDDF}"/>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(Adj)'!$D$90:$M$90</c15:sqref>
                        </c15:formulaRef>
                      </c:ext>
                    </c:extLst>
                    <c:numCache>
                      <c:formatCode>0%</c:formatCode>
                      <c:ptCount val="10"/>
                      <c:pt idx="0">
                        <c:v>1</c:v>
                      </c:pt>
                      <c:pt idx="1">
                        <c:v>0.99944864661978416</c:v>
                      </c:pt>
                      <c:pt idx="2">
                        <c:v>1.0028016445017944</c:v>
                      </c:pt>
                      <c:pt idx="3">
                        <c:v>1.0221217430226988</c:v>
                      </c:pt>
                      <c:pt idx="4">
                        <c:v>1.0290113289714637</c:v>
                      </c:pt>
                      <c:pt idx="5">
                        <c:v>1.0353711261013954</c:v>
                      </c:pt>
                      <c:pt idx="6">
                        <c:v>1.0052530105876167</c:v>
                      </c:pt>
                      <c:pt idx="7">
                        <c:v>1.0221712832312806</c:v>
                      </c:pt>
                      <c:pt idx="8">
                        <c:v>1.0253785746174622</c:v>
                      </c:pt>
                      <c:pt idx="9">
                        <c:v>1.04857971136126</c:v>
                      </c:pt>
                    </c:numCache>
                  </c:numRef>
                </c:val>
                <c:smooth val="1"/>
                <c:extLst xmlns:c15="http://schemas.microsoft.com/office/drawing/2012/chart">
                  <c:ext xmlns:c16="http://schemas.microsoft.com/office/drawing/2014/chart" uri="{C3380CC4-5D6E-409C-BE32-E72D297353CC}">
                    <c16:uniqueId val="{00000004-CEE0-43AC-9D2C-9C341DBDEDD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'Pub&amp;Ind Schools- Enrol (Adj)'!$C$92</c15:sqref>
                        </c15:formulaRef>
                      </c:ext>
                    </c:extLst>
                    <c:strCache>
                      <c:ptCount val="1"/>
                      <c:pt idx="0">
                        <c:v>NC</c:v>
                      </c:pt>
                    </c:strCache>
                  </c:strRef>
                </c:tx>
                <c:spPr>
                  <a:ln w="15875" cap="rnd">
                    <a:solidFill>
                      <a:srgbClr val="00B05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8-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A-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1-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F-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9-CEE0-43AC-9D2C-9C341DBDEDDF}"/>
                      </c:ext>
                    </c:extLst>
                  </c:dLbl>
                  <c:dLbl>
                    <c:idx val="6"/>
                    <c:delete val="1"/>
                    <c:extLst xmlns:c15="http://schemas.microsoft.com/office/drawing/2012/chart">
                      <c:ext xmlns:c15="http://schemas.microsoft.com/office/drawing/2012/chart" uri="{CE6537A1-D6FC-4f65-9D91-7224C49458BB}">
                        <c15:layout>
                          <c:manualLayout>
                            <c:w val="3.4342140882708677E-2"/>
                            <c:h val="3.0675049766085035E-2"/>
                          </c:manualLayout>
                        </c15:layout>
                      </c:ext>
                      <c:ext xmlns:c16="http://schemas.microsoft.com/office/drawing/2014/chart" uri="{C3380CC4-5D6E-409C-BE32-E72D297353CC}">
                        <c16:uniqueId val="{00000057-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6-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8-CEE0-43AC-9D2C-9C341DBDEDDF}"/>
                      </c:ext>
                    </c:extLst>
                  </c:dLbl>
                  <c:dLbl>
                    <c:idx val="9"/>
                    <c:layout>
                      <c:manualLayout>
                        <c:x val="1.4496892455679995E-2"/>
                        <c:y val="-1.3789503126199846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A-CEE0-43AC-9D2C-9C341DBDEDDF}"/>
                      </c:ext>
                    </c:extLst>
                  </c:dLbl>
                  <c:spPr>
                    <a:noFill/>
                    <a:ln>
                      <a:noFill/>
                    </a:ln>
                    <a:effectLst/>
                  </c:spPr>
                  <c:txPr>
                    <a:bodyPr wrap="square" lIns="38100" tIns="19050" rIns="38100" bIns="19050" anchor="ctr">
                      <a:spAutoFit/>
                    </a:bodyPr>
                    <a:lstStyle/>
                    <a:p>
                      <a:pPr>
                        <a:defRPr b="0">
                          <a:solidFill>
                            <a:srgbClr val="00B050"/>
                          </a:solidFill>
                        </a:defRPr>
                      </a:pPr>
                      <a:endParaRPr lang="en-US"/>
                    </a:p>
                  </c:tx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(Adj)'!$D$92:$M$92</c15:sqref>
                        </c15:formulaRef>
                      </c:ext>
                    </c:extLst>
                    <c:numCache>
                      <c:formatCode>0%</c:formatCode>
                      <c:ptCount val="10"/>
                      <c:pt idx="0">
                        <c:v>1</c:v>
                      </c:pt>
                      <c:pt idx="1">
                        <c:v>1.0185121119735923</c:v>
                      </c:pt>
                      <c:pt idx="2">
                        <c:v>1.0414783743071923</c:v>
                      </c:pt>
                      <c:pt idx="3">
                        <c:v>1.0455685528335747</c:v>
                      </c:pt>
                      <c:pt idx="4">
                        <c:v>1.0544191946492536</c:v>
                      </c:pt>
                      <c:pt idx="5">
                        <c:v>1.0536335920776665</c:v>
                      </c:pt>
                      <c:pt idx="6">
                        <c:v>1.0643076967429927</c:v>
                      </c:pt>
                      <c:pt idx="7">
                        <c:v>1.0770971624611703</c:v>
                      </c:pt>
                      <c:pt idx="8">
                        <c:v>1.0963732549172234</c:v>
                      </c:pt>
                      <c:pt idx="9">
                        <c:v>1.0975588661376463</c:v>
                      </c:pt>
                    </c:numCache>
                  </c:numRef>
                </c:val>
                <c:smooth val="1"/>
                <c:extLst xmlns:c15="http://schemas.microsoft.com/office/drawing/2012/chart">
                  <c:ext xmlns:c16="http://schemas.microsoft.com/office/drawing/2014/chart" uri="{C3380CC4-5D6E-409C-BE32-E72D297353CC}">
                    <c16:uniqueId val="{00000006-CEE0-43AC-9D2C-9C341DBDEDDF}"/>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'Pub&amp;Ind Schools- Enrol (Adj)'!$C$93</c15:sqref>
                        </c15:formulaRef>
                      </c:ext>
                    </c:extLst>
                    <c:strCache>
                      <c:ptCount val="1"/>
                      <c:pt idx="0">
                        <c:v>NW</c:v>
                      </c:pt>
                    </c:strCache>
                  </c:strRef>
                </c:tx>
                <c:spPr>
                  <a:ln w="15875" cap="rnd">
                    <a:solidFill>
                      <a:schemeClr val="tx1"/>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0-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A-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B-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3C-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D-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A-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4A-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A-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9-CEE0-43AC-9D2C-9C341DBDEDDF}"/>
                      </c:ext>
                    </c:extLst>
                  </c:dLbl>
                  <c:dLbl>
                    <c:idx val="9"/>
                    <c:layout>
                      <c:manualLayout>
                        <c:x val="-1.3178993141527443E-2"/>
                        <c:y val="-2.757900625239959E-2"/>
                      </c:manualLayout>
                    </c:layout>
                    <c:showLegendKey val="0"/>
                    <c:showVal val="0"/>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68-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(Adj)'!$D$93:$M$93</c15:sqref>
                        </c15:formulaRef>
                      </c:ext>
                    </c:extLst>
                    <c:numCache>
                      <c:formatCode>0%</c:formatCode>
                      <c:ptCount val="10"/>
                      <c:pt idx="0">
                        <c:v>1</c:v>
                      </c:pt>
                      <c:pt idx="1">
                        <c:v>1.0169246409045052</c:v>
                      </c:pt>
                      <c:pt idx="2">
                        <c:v>1.0324766300884225</c:v>
                      </c:pt>
                      <c:pt idx="3">
                        <c:v>1.0499663287500871</c:v>
                      </c:pt>
                      <c:pt idx="4">
                        <c:v>1.0700839330084035</c:v>
                      </c:pt>
                      <c:pt idx="5">
                        <c:v>1.0653222248310632</c:v>
                      </c:pt>
                      <c:pt idx="6">
                        <c:v>1.0844980661607808</c:v>
                      </c:pt>
                      <c:pt idx="7">
                        <c:v>1.0999133062071207</c:v>
                      </c:pt>
                      <c:pt idx="8">
                        <c:v>1.1134359897928379</c:v>
                      </c:pt>
                      <c:pt idx="9">
                        <c:v>1.125730511312766</c:v>
                      </c:pt>
                    </c:numCache>
                  </c:numRef>
                </c:val>
                <c:smooth val="1"/>
                <c:extLst xmlns:c15="http://schemas.microsoft.com/office/drawing/2012/chart">
                  <c:ext xmlns:c16="http://schemas.microsoft.com/office/drawing/2014/chart" uri="{C3380CC4-5D6E-409C-BE32-E72D297353CC}">
                    <c16:uniqueId val="{00000007-CEE0-43AC-9D2C-9C341DBDEDD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'Pub&amp;Ind Schools- Enrol (Adj)'!$C$94</c15:sqref>
                        </c15:formulaRef>
                      </c:ext>
                    </c:extLst>
                    <c:strCache>
                      <c:ptCount val="1"/>
                      <c:pt idx="0">
                        <c:v>WC</c:v>
                      </c:pt>
                    </c:strCache>
                  </c:strRef>
                </c:tx>
                <c:spPr>
                  <a:ln w="15875" cap="rnd">
                    <a:solidFill>
                      <a:srgbClr val="FFC000"/>
                    </a:solidFill>
                    <a:round/>
                  </a:ln>
                  <a:effectLst/>
                </c:spPr>
                <c:marker>
                  <c:symbol val="none"/>
                </c:marker>
                <c:dLbls>
                  <c:dLbl>
                    <c:idx val="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D-CEE0-43AC-9D2C-9C341DBDEDDF}"/>
                      </c:ext>
                    </c:extLst>
                  </c:dLbl>
                  <c:dLbl>
                    <c:idx val="1"/>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B-CEE0-43AC-9D2C-9C341DBDEDDF}"/>
                      </c:ext>
                    </c:extLst>
                  </c:dLbl>
                  <c:dLbl>
                    <c:idx val="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C-CEE0-43AC-9D2C-9C341DBDEDDF}"/>
                      </c:ext>
                    </c:extLst>
                  </c:dLbl>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5B-CEE0-43AC-9D2C-9C341DBDEDDF}"/>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20-CEE0-43AC-9D2C-9C341DBDEDDF}"/>
                      </c:ext>
                    </c:extLst>
                  </c:dLbl>
                  <c:dLbl>
                    <c:idx val="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C-CEE0-43AC-9D2C-9C341DBDEDDF}"/>
                      </c:ext>
                    </c:extLst>
                  </c:dLbl>
                  <c:dLbl>
                    <c:idx val="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B-CEE0-43AC-9D2C-9C341DBDEDDF}"/>
                      </c:ext>
                    </c:extLst>
                  </c:dLbl>
                  <c:dLbl>
                    <c:idx val="7"/>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8-CEE0-43AC-9D2C-9C341DBDEDDF}"/>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7-CEE0-43AC-9D2C-9C341DBDEDDF}"/>
                      </c:ext>
                    </c:extLst>
                  </c:dLbl>
                  <c:dLbl>
                    <c:idx val="9"/>
                    <c:layout>
                      <c:manualLayout>
                        <c:x val="-6.8928818471063267E-4"/>
                        <c:y val="-2.757900625239959E-3"/>
                      </c:manualLayout>
                    </c:layout>
                    <c:tx>
                      <c:rich>
                        <a:bodyPr wrap="square" lIns="38100" tIns="19050" rIns="38100" bIns="19050" anchor="ctr">
                          <a:noAutofit/>
                        </a:bodyPr>
                        <a:lstStyle/>
                        <a:p>
                          <a:pPr>
                            <a:defRPr/>
                          </a:pPr>
                          <a:fld id="{F6496FE5-B2B4-4CBC-9640-564E3A3FDCEF}" type="SERIESNAME">
                            <a:rPr lang="en-US" b="1">
                              <a:solidFill>
                                <a:srgbClr val="FFC000"/>
                              </a:solidFill>
                            </a:rPr>
                            <a:pPr>
                              <a:defRPr/>
                            </a:pPr>
                            <a:t>[SERIES NAME]</a:t>
                          </a:fld>
                          <a:endParaRPr lang="en-GB"/>
                        </a:p>
                      </c:rich>
                    </c:tx>
                    <c:spPr>
                      <a:noFill/>
                      <a:ln>
                        <a:noFill/>
                      </a:ln>
                      <a:effectLst/>
                    </c:spPr>
                    <c:showLegendKey val="0"/>
                    <c:showVal val="0"/>
                    <c:showCatName val="0"/>
                    <c:showSerName val="1"/>
                    <c:showPercent val="0"/>
                    <c:showBubbleSize val="0"/>
                    <c:extLst xmlns:c15="http://schemas.microsoft.com/office/drawing/2012/chart">
                      <c:ext xmlns:c15="http://schemas.microsoft.com/office/drawing/2012/chart" uri="{CE6537A1-D6FC-4f65-9D91-7224C49458BB}">
                        <c15:layout>
                          <c:manualLayout>
                            <c:w val="5.8568294248669585E-2"/>
                            <c:h val="9.0941881696052426E-2"/>
                          </c:manualLayout>
                        </c15:layout>
                        <c15:dlblFieldTable/>
                        <c15:showDataLabelsRange val="0"/>
                      </c:ext>
                      <c:ext xmlns:c16="http://schemas.microsoft.com/office/drawing/2014/chart" uri="{C3380CC4-5D6E-409C-BE32-E72D297353CC}">
                        <c16:uniqueId val="{0000005E-CEE0-43AC-9D2C-9C341DBDEDDF}"/>
                      </c:ext>
                    </c:extLst>
                  </c:dLbl>
                  <c:spPr>
                    <a:noFill/>
                    <a:ln>
                      <a:noFill/>
                    </a:ln>
                    <a:effectLst/>
                  </c:spPr>
                  <c:showLegendKey val="0"/>
                  <c:showVal val="0"/>
                  <c:showCatName val="0"/>
                  <c:showSerName val="1"/>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'Pub&amp;Ind Schools- Enrol (Adj)'!$D$85:$M$85</c15:sqref>
                        </c15:formulaRef>
                      </c:ext>
                    </c:extLst>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extLst xmlns:c15="http://schemas.microsoft.com/office/drawing/2012/chart">
                      <c:ext xmlns:c15="http://schemas.microsoft.com/office/drawing/2012/chart" uri="{02D57815-91ED-43cb-92C2-25804820EDAC}">
                        <c15:formulaRef>
                          <c15:sqref>'Pub&amp;Ind Schools- Enrol (Adj)'!$D$94:$M$94</c15:sqref>
                        </c15:formulaRef>
                      </c:ext>
                    </c:extLst>
                    <c:numCache>
                      <c:formatCode>0%</c:formatCode>
                      <c:ptCount val="10"/>
                      <c:pt idx="0">
                        <c:v>1</c:v>
                      </c:pt>
                      <c:pt idx="1">
                        <c:v>1.0138879924163238</c:v>
                      </c:pt>
                      <c:pt idx="2">
                        <c:v>1.0360080114140493</c:v>
                      </c:pt>
                      <c:pt idx="3">
                        <c:v>1.0573110896814026</c:v>
                      </c:pt>
                      <c:pt idx="4">
                        <c:v>1.075675878765225</c:v>
                      </c:pt>
                      <c:pt idx="5">
                        <c:v>1.0863327164531671</c:v>
                      </c:pt>
                      <c:pt idx="6">
                        <c:v>1.0992640789812131</c:v>
                      </c:pt>
                      <c:pt idx="7">
                        <c:v>1.1453798051866102</c:v>
                      </c:pt>
                      <c:pt idx="8">
                        <c:v>1.1976177700022832</c:v>
                      </c:pt>
                      <c:pt idx="9">
                        <c:v>1.218211805371578</c:v>
                      </c:pt>
                    </c:numCache>
                  </c:numRef>
                </c:val>
                <c:smooth val="1"/>
                <c:extLst xmlns:c15="http://schemas.microsoft.com/office/drawing/2012/chart">
                  <c:ext xmlns:c16="http://schemas.microsoft.com/office/drawing/2014/chart" uri="{C3380CC4-5D6E-409C-BE32-E72D297353CC}">
                    <c16:uniqueId val="{00000008-CEE0-43AC-9D2C-9C341DBDEDDF}"/>
                  </c:ext>
                </c:extLst>
              </c15:ser>
            </c15:filteredLineSeries>
          </c:ext>
        </c:extLst>
      </c:lineChart>
      <c:catAx>
        <c:axId val="90496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a:pPr>
            <a:endParaRPr lang="en-US"/>
          </a:p>
        </c:txPr>
        <c:crossAx val="1"/>
        <c:crosses val="autoZero"/>
        <c:auto val="1"/>
        <c:lblAlgn val="ctr"/>
        <c:lblOffset val="100"/>
        <c:noMultiLvlLbl val="0"/>
      </c:catAx>
      <c:valAx>
        <c:axId val="1"/>
        <c:scaling>
          <c:orientation val="minMax"/>
          <c:max val="1.3"/>
          <c:min val="0.8"/>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Ordinary school enrolment headcount</a:t>
                </a:r>
              </a:p>
              <a:p>
                <a:pPr>
                  <a:defRPr/>
                </a:pPr>
                <a:r>
                  <a:rPr lang="en-US"/>
                  <a:t>(Indexed with 2012 totals at 100%)</a:t>
                </a:r>
              </a:p>
            </c:rich>
          </c:tx>
          <c:layout>
            <c:manualLayout>
              <c:xMode val="edge"/>
              <c:yMode val="edge"/>
              <c:x val="2.8751536705849044E-2"/>
              <c:y val="7.1064150071488252E-2"/>
            </c:manualLayout>
          </c:layout>
          <c:overlay val="0"/>
        </c:title>
        <c:numFmt formatCode="0%" sourceLinked="1"/>
        <c:majorTickMark val="none"/>
        <c:minorTickMark val="none"/>
        <c:tickLblPos val="nextTo"/>
        <c:spPr>
          <a:ln w="6350">
            <a:noFill/>
          </a:ln>
        </c:spPr>
        <c:txPr>
          <a:bodyPr rot="0" vert="horz"/>
          <a:lstStyle/>
          <a:p>
            <a:pPr>
              <a:defRPr/>
            </a:pPr>
            <a:endParaRPr lang="en-US"/>
          </a:p>
        </c:txPr>
        <c:crossAx val="904962303"/>
        <c:crosses val="autoZero"/>
        <c:crossBetween val="between"/>
      </c:valAx>
      <c:spPr>
        <a:noFill/>
        <a:ln w="25400">
          <a:noFill/>
        </a:ln>
      </c:spPr>
    </c:plotArea>
    <c:plotVisOnly val="1"/>
    <c:dispBlanksAs val="gap"/>
    <c:showDLblsOverMax val="0"/>
  </c:chart>
  <c:spPr>
    <a:noFill/>
    <a:ln w="9525" cap="flat" cmpd="sng" algn="ctr">
      <a:noFill/>
      <a:round/>
    </a:ln>
    <a:effectLst/>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'Ages 7-18'!$D$37</c:f>
              <c:strCache>
                <c:ptCount val="1"/>
                <c:pt idx="0">
                  <c:v>Growth '21-30</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B-5C9B-47CF-AA06-B4C15A4A8590}"/>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A-5C9B-47CF-AA06-B4C15A4A8590}"/>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1-5C9B-47CF-AA06-B4C15A4A8590}"/>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9-5C9B-47CF-AA06-B4C15A4A8590}"/>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E-AD6F-49D7-BE10-8997D0F229B1}"/>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01-B9DF-458A-A59F-AAA62F11747E}"/>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C-D29B-4B63-9268-2CC4893913D2}"/>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03-5C9B-47CF-AA06-B4C15A4A8590}"/>
              </c:ext>
            </c:extLst>
          </c:dPt>
          <c:dLbls>
            <c:dLbl>
              <c:idx val="1"/>
              <c:layout>
                <c:manualLayout>
                  <c:x val="1.1904763020693947E-3"/>
                  <c:y val="0.16939996398583443"/>
                </c:manualLayout>
              </c:layout>
              <c:tx>
                <c:rich>
                  <a:bodyPr/>
                  <a:lstStyle/>
                  <a:p>
                    <a:fld id="{4C2F453B-139F-4B81-B507-27C699D4F148}" type="VALUE">
                      <a:rPr lang="en-US">
                        <a:solidFill>
                          <a:sysClr val="windowText" lastClr="000000"/>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C9B-47CF-AA06-B4C15A4A8590}"/>
                </c:ext>
              </c:extLst>
            </c:dLbl>
            <c:dLbl>
              <c:idx val="2"/>
              <c:layout>
                <c:manualLayout>
                  <c:x val="-1.1904763020694382E-3"/>
                  <c:y val="0.12319997380787966"/>
                </c:manualLayout>
              </c:layout>
              <c:tx>
                <c:rich>
                  <a:bodyPr/>
                  <a:lstStyle/>
                  <a:p>
                    <a:fld id="{9B39F6EC-B6A2-4C1D-A93F-A14699A36F10}" type="VALUE">
                      <a:rPr lang="en-US" b="0">
                        <a:solidFill>
                          <a:schemeClr val="tx1">
                            <a:lumMod val="75000"/>
                            <a:lumOff val="25000"/>
                          </a:schemeClr>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9B-47CF-AA06-B4C15A4A8590}"/>
                </c:ext>
              </c:extLst>
            </c:dLbl>
            <c:dLbl>
              <c:idx val="5"/>
              <c:tx>
                <c:rich>
                  <a:bodyPr/>
                  <a:lstStyle/>
                  <a:p>
                    <a:fld id="{3F2EBCDA-46F3-45DA-B7DA-9AC95AA49C22}" type="VALUE">
                      <a:rPr lang="en-US" b="1">
                        <a:solidFill>
                          <a:schemeClr val="accent6"/>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AD6F-49D7-BE10-8997D0F229B1}"/>
                </c:ext>
              </c:extLst>
            </c:dLbl>
            <c:dLbl>
              <c:idx val="6"/>
              <c:tx>
                <c:rich>
                  <a:bodyPr/>
                  <a:lstStyle/>
                  <a:p>
                    <a:fld id="{99A5856F-F7F1-4F9A-92F4-9133A485EB37}" type="VALUE">
                      <a:rPr lang="en-US" b="0">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DF-458A-A59F-AAA62F11747E}"/>
                </c:ext>
              </c:extLst>
            </c:dLbl>
            <c:dLbl>
              <c:idx val="7"/>
              <c:spPr>
                <a:noFill/>
                <a:ln>
                  <a:noFill/>
                </a:ln>
                <a:effectLst/>
              </c:spPr>
              <c:txPr>
                <a:bodyPr rot="0" spcFirstLastPara="1" vertOverflow="ellipsis" vert="horz" wrap="square" anchor="ctr" anchorCtr="1"/>
                <a:lstStyle/>
                <a:p>
                  <a:pPr>
                    <a:defRPr sz="17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D29B-4B63-9268-2CC4893913D2}"/>
                </c:ext>
              </c:extLst>
            </c:dLbl>
            <c:dLbl>
              <c:idx val="9"/>
              <c:tx>
                <c:rich>
                  <a:bodyPr rot="0" spcFirstLastPara="1" vertOverflow="ellipsis" vert="horz" wrap="square" anchor="ctr" anchorCtr="1"/>
                  <a:lstStyle/>
                  <a:p>
                    <a:pPr>
                      <a:defRPr sz="1700" b="1" i="0" u="none" strike="noStrike" kern="1200" baseline="0">
                        <a:solidFill>
                          <a:sysClr val="windowText" lastClr="000000"/>
                        </a:solidFill>
                        <a:latin typeface="+mn-lt"/>
                        <a:ea typeface="+mn-ea"/>
                        <a:cs typeface="+mn-cs"/>
                      </a:defRPr>
                    </a:pPr>
                    <a:fld id="{90FAF72F-EF6B-4DA3-BE13-862C9A572A27}" type="VALUE">
                      <a:rPr lang="en-US" b="1">
                        <a:solidFill>
                          <a:sysClr val="windowText" lastClr="000000"/>
                        </a:solidFill>
                      </a:rPr>
                      <a:pPr>
                        <a:defRPr b="1">
                          <a:solidFill>
                            <a:sysClr val="windowText" lastClr="000000"/>
                          </a:solidFill>
                        </a:defRPr>
                      </a:pPr>
                      <a:t>[VALUE]</a:t>
                    </a:fld>
                    <a:endParaRPr lang="en-GB"/>
                  </a:p>
                </c:rich>
              </c:tx>
              <c:spPr>
                <a:noFill/>
                <a:ln>
                  <a:noFill/>
                </a:ln>
                <a:effectLst/>
              </c:spPr>
              <c:txPr>
                <a:bodyPr rot="0" spcFirstLastPara="1" vertOverflow="ellipsis" vert="horz" wrap="square" anchor="ctr" anchorCtr="1"/>
                <a:lstStyle/>
                <a:p>
                  <a:pPr>
                    <a:defRPr sz="17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C9B-47CF-AA06-B4C15A4A8590}"/>
                </c:ext>
              </c:extLst>
            </c:dLbl>
            <c:spPr>
              <a:noFill/>
              <a:ln>
                <a:noFill/>
              </a:ln>
              <a:effectLst/>
            </c:spPr>
            <c:txPr>
              <a:bodyPr rot="0" spcFirstLastPara="1" vertOverflow="ellipsis" vert="horz" wrap="square" anchor="ctr" anchorCtr="1"/>
              <a:lstStyle/>
              <a:p>
                <a:pPr>
                  <a:defRPr sz="17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'Ages 7-18'!$B$38:$B$47</c:f>
              <c:strCache>
                <c:ptCount val="10"/>
                <c:pt idx="0">
                  <c:v>EC</c:v>
                </c:pt>
                <c:pt idx="1">
                  <c:v>FS</c:v>
                </c:pt>
                <c:pt idx="2">
                  <c:v>KN</c:v>
                </c:pt>
                <c:pt idx="3">
                  <c:v>NC</c:v>
                </c:pt>
                <c:pt idx="4">
                  <c:v>NW</c:v>
                </c:pt>
                <c:pt idx="5">
                  <c:v>MP</c:v>
                </c:pt>
                <c:pt idx="6">
                  <c:v>LP</c:v>
                </c:pt>
                <c:pt idx="7">
                  <c:v>WC</c:v>
                </c:pt>
                <c:pt idx="8">
                  <c:v>GP</c:v>
                </c:pt>
                <c:pt idx="9">
                  <c:v>SA</c:v>
                </c:pt>
              </c:strCache>
            </c:strRef>
          </c:cat>
          <c:val>
            <c:numRef>
              <c:f>'Ages 7-18'!$D$38:$D$47</c:f>
              <c:numCache>
                <c:formatCode>0%</c:formatCode>
                <c:ptCount val="10"/>
                <c:pt idx="0">
                  <c:v>-0.14816507631773065</c:v>
                </c:pt>
                <c:pt idx="1">
                  <c:v>-3.7944297689984648E-2</c:v>
                </c:pt>
                <c:pt idx="2">
                  <c:v>-1.21401546013467E-2</c:v>
                </c:pt>
                <c:pt idx="3">
                  <c:v>1.314345027008537E-2</c:v>
                </c:pt>
                <c:pt idx="4">
                  <c:v>4.1176802385326096E-2</c:v>
                </c:pt>
                <c:pt idx="5">
                  <c:v>5.9180945999983275E-2</c:v>
                </c:pt>
                <c:pt idx="6">
                  <c:v>6.9483515937486973E-2</c:v>
                </c:pt>
                <c:pt idx="7">
                  <c:v>0.15239452460985897</c:v>
                </c:pt>
                <c:pt idx="8">
                  <c:v>0.27310050260286717</c:v>
                </c:pt>
                <c:pt idx="9">
                  <c:v>6.3422237008750645E-2</c:v>
                </c:pt>
              </c:numCache>
            </c:numRef>
          </c:val>
          <c:extLst>
            <c:ext xmlns:c16="http://schemas.microsoft.com/office/drawing/2014/chart" uri="{C3380CC4-5D6E-409C-BE32-E72D297353CC}">
              <c16:uniqueId val="{00000006-5C9B-47CF-AA06-B4C15A4A8590}"/>
            </c:ext>
          </c:extLst>
        </c:ser>
        <c:dLbls>
          <c:showLegendKey val="0"/>
          <c:showVal val="0"/>
          <c:showCatName val="0"/>
          <c:showSerName val="0"/>
          <c:showPercent val="0"/>
          <c:showBubbleSize val="0"/>
        </c:dLbls>
        <c:gapWidth val="55"/>
        <c:overlap val="-27"/>
        <c:axId val="80360560"/>
        <c:axId val="80346160"/>
      </c:barChart>
      <c:catAx>
        <c:axId val="8036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crossAx val="80346160"/>
        <c:crosses val="autoZero"/>
        <c:auto val="1"/>
        <c:lblAlgn val="ctr"/>
        <c:lblOffset val="100"/>
        <c:tickMarkSkip val="1000"/>
        <c:noMultiLvlLbl val="0"/>
      </c:catAx>
      <c:valAx>
        <c:axId val="80346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en-US"/>
          </a:p>
        </c:txPr>
        <c:crossAx val="8036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7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Projected number of school-aged children (7-18 </a:t>
            </a:r>
            <a:r>
              <a:rPr lang="en-US" dirty="0" err="1"/>
              <a:t>yrs</a:t>
            </a:r>
            <a:r>
              <a:rPr lang="en-US" dirty="0"/>
              <a:t>) in Mpumalanga</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6"/>
          <c:order val="6"/>
          <c:tx>
            <c:strRef>
              <c:f>'Ages 7-18'!$C$8</c:f>
              <c:strCache>
                <c:ptCount val="1"/>
                <c:pt idx="0">
                  <c:v>MP</c:v>
                </c:pt>
              </c:strCache>
              <c:extLst xmlns:c15="http://schemas.microsoft.com/office/drawing/2012/chart"/>
            </c:strRef>
          </c:tx>
          <c:spPr>
            <a:ln w="19050" cap="rnd">
              <a:solidFill>
                <a:srgbClr val="FF0000"/>
              </a:solidFill>
              <a:prstDash val="sysDash"/>
              <a:round/>
            </a:ln>
            <a:effectLst/>
          </c:spPr>
          <c:marker>
            <c:symbol val="none"/>
          </c:marker>
          <c:cat>
            <c:numRef>
              <c:f>'Ages 7-18'!$AE$1:$AW$1</c:f>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extLst xmlns:c15="http://schemas.microsoft.com/office/drawing/2012/chart"/>
            </c:numRef>
          </c:cat>
          <c:val>
            <c:numRef>
              <c:f>'Ages 7-18'!$AE$8:$AW$8</c:f>
              <c:numCache>
                <c:formatCode>#\ ###\ ##0</c:formatCode>
                <c:ptCount val="19"/>
                <c:pt idx="0">
                  <c:v>977748.7</c:v>
                </c:pt>
                <c:pt idx="1">
                  <c:v>986089.20000000007</c:v>
                </c:pt>
                <c:pt idx="2">
                  <c:v>998639.3</c:v>
                </c:pt>
                <c:pt idx="3">
                  <c:v>1013568.4000000001</c:v>
                </c:pt>
                <c:pt idx="4">
                  <c:v>1026821.3999999999</c:v>
                </c:pt>
                <c:pt idx="5">
                  <c:v>1040528.4999999999</c:v>
                </c:pt>
                <c:pt idx="6">
                  <c:v>1056214.1000000001</c:v>
                </c:pt>
                <c:pt idx="7">
                  <c:v>1072553.1000000001</c:v>
                </c:pt>
                <c:pt idx="8">
                  <c:v>1090490.8</c:v>
                </c:pt>
                <c:pt idx="9">
                  <c:v>1100594.0999999999</c:v>
                </c:pt>
                <c:pt idx="10">
                  <c:v>1115015.5</c:v>
                </c:pt>
                <c:pt idx="11">
                  <c:v>1129643.2000000002</c:v>
                </c:pt>
                <c:pt idx="12">
                  <c:v>1141156</c:v>
                </c:pt>
                <c:pt idx="13">
                  <c:v>1151673.1000000001</c:v>
                </c:pt>
                <c:pt idx="14">
                  <c:v>1159263.6000000001</c:v>
                </c:pt>
                <c:pt idx="15">
                  <c:v>1162685.6000000001</c:v>
                </c:pt>
                <c:pt idx="16">
                  <c:v>1162032</c:v>
                </c:pt>
                <c:pt idx="17">
                  <c:v>1163525.1000000001</c:v>
                </c:pt>
                <c:pt idx="18">
                  <c:v>1165728.3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DFD9-4117-A5C6-02A231657602}"/>
            </c:ext>
          </c:extLst>
        </c:ser>
        <c:dLbls>
          <c:showLegendKey val="0"/>
          <c:showVal val="0"/>
          <c:showCatName val="0"/>
          <c:showSerName val="0"/>
          <c:showPercent val="0"/>
          <c:showBubbleSize val="0"/>
        </c:dLbls>
        <c:smooth val="0"/>
        <c:axId val="299244479"/>
        <c:axId val="288071167"/>
        <c:extLst>
          <c:ext xmlns:c15="http://schemas.microsoft.com/office/drawing/2012/chart" uri="{02D57815-91ED-43cb-92C2-25804820EDAC}">
            <c15:filteredLineSeries>
              <c15:ser>
                <c:idx val="0"/>
                <c:order val="0"/>
                <c:tx>
                  <c:strRef>
                    <c:extLst>
                      <c:ext uri="{02D57815-91ED-43cb-92C2-25804820EDAC}">
                        <c15:formulaRef>
                          <c15:sqref>'Ages 7-18'!$C$2</c15:sqref>
                        </c15:formulaRef>
                      </c:ext>
                    </c:extLst>
                    <c:strCache>
                      <c:ptCount val="1"/>
                      <c:pt idx="0">
                        <c:v>SA</c:v>
                      </c:pt>
                    </c:strCache>
                  </c:strRef>
                </c:tx>
                <c:spPr>
                  <a:ln w="38100" cap="rnd">
                    <a:solidFill>
                      <a:schemeClr val="bg1">
                        <a:lumMod val="50000"/>
                      </a:schemeClr>
                    </a:solidFill>
                    <a:round/>
                  </a:ln>
                  <a:effectLst/>
                </c:spPr>
                <c:marker>
                  <c:symbol val="none"/>
                </c:marker>
                <c:cat>
                  <c:numRef>
                    <c:extLst>
                      <c:ex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c:ext uri="{02D57815-91ED-43cb-92C2-25804820EDAC}">
                        <c15:formulaRef>
                          <c15:sqref>'Ages 7-18'!$AE$2:$AW$2</c15:sqref>
                        </c15:formulaRef>
                      </c:ext>
                    </c:extLst>
                    <c:numCache>
                      <c:formatCode>#\ ###\ ##0</c:formatCode>
                      <c:ptCount val="19"/>
                      <c:pt idx="0">
                        <c:v>11109414</c:v>
                      </c:pt>
                      <c:pt idx="1">
                        <c:v>11172758</c:v>
                      </c:pt>
                      <c:pt idx="2">
                        <c:v>11279469</c:v>
                      </c:pt>
                      <c:pt idx="3">
                        <c:v>11426731</c:v>
                      </c:pt>
                      <c:pt idx="4">
                        <c:v>11569810</c:v>
                      </c:pt>
                      <c:pt idx="5">
                        <c:v>11731992</c:v>
                      </c:pt>
                      <c:pt idx="6">
                        <c:v>11923333</c:v>
                      </c:pt>
                      <c:pt idx="7">
                        <c:v>12131893</c:v>
                      </c:pt>
                      <c:pt idx="8">
                        <c:v>12357305</c:v>
                      </c:pt>
                      <c:pt idx="9">
                        <c:v>12557770</c:v>
                      </c:pt>
                      <c:pt idx="10">
                        <c:v>12781534</c:v>
                      </c:pt>
                      <c:pt idx="11">
                        <c:v>12979432</c:v>
                      </c:pt>
                      <c:pt idx="12">
                        <c:v>13078590</c:v>
                      </c:pt>
                      <c:pt idx="13">
                        <c:v>13146926</c:v>
                      </c:pt>
                      <c:pt idx="14">
                        <c:v>13182537</c:v>
                      </c:pt>
                      <c:pt idx="15">
                        <c:v>13186195</c:v>
                      </c:pt>
                      <c:pt idx="16">
                        <c:v>13174803</c:v>
                      </c:pt>
                      <c:pt idx="17">
                        <c:v>13162114</c:v>
                      </c:pt>
                      <c:pt idx="18">
                        <c:v>13142511</c:v>
                      </c:pt>
                    </c:numCache>
                  </c:numRef>
                </c:val>
                <c:smooth val="0"/>
                <c:extLst>
                  <c:ext xmlns:c16="http://schemas.microsoft.com/office/drawing/2014/chart" uri="{C3380CC4-5D6E-409C-BE32-E72D297353CC}">
                    <c16:uniqueId val="{00000009-DFD9-4117-A5C6-02A23165760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'Ages 7-18'!$C$3</c15:sqref>
                        </c15:formulaRef>
                      </c:ext>
                    </c:extLst>
                    <c:strCache>
                      <c:ptCount val="1"/>
                      <c:pt idx="0">
                        <c:v>EC</c:v>
                      </c:pt>
                    </c:strCache>
                  </c:strRef>
                </c:tx>
                <c:spPr>
                  <a:ln w="381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7-18'!$AE$3:$AW$3</c15:sqref>
                        </c15:formulaRef>
                      </c:ext>
                    </c:extLst>
                    <c:numCache>
                      <c:formatCode>#\ ###\ ##0</c:formatCode>
                      <c:ptCount val="19"/>
                      <c:pt idx="0">
                        <c:v>1657201.6</c:v>
                      </c:pt>
                      <c:pt idx="1">
                        <c:v>1655561.2</c:v>
                      </c:pt>
                      <c:pt idx="2">
                        <c:v>1651910.7000000002</c:v>
                      </c:pt>
                      <c:pt idx="3">
                        <c:v>1647367</c:v>
                      </c:pt>
                      <c:pt idx="4">
                        <c:v>1631865.2000000002</c:v>
                      </c:pt>
                      <c:pt idx="5">
                        <c:v>1618228.1</c:v>
                      </c:pt>
                      <c:pt idx="6">
                        <c:v>1607770.6999999997</c:v>
                      </c:pt>
                      <c:pt idx="7">
                        <c:v>1599979.3000000003</c:v>
                      </c:pt>
                      <c:pt idx="8">
                        <c:v>1595122.3</c:v>
                      </c:pt>
                      <c:pt idx="9">
                        <c:v>1598475.1999999997</c:v>
                      </c:pt>
                      <c:pt idx="10">
                        <c:v>1586166.9999999998</c:v>
                      </c:pt>
                      <c:pt idx="11">
                        <c:v>1560487.5</c:v>
                      </c:pt>
                      <c:pt idx="12">
                        <c:v>1521156.6999999997</c:v>
                      </c:pt>
                      <c:pt idx="13">
                        <c:v>1479820.9</c:v>
                      </c:pt>
                      <c:pt idx="14">
                        <c:v>1440328.2999999998</c:v>
                      </c:pt>
                      <c:pt idx="15">
                        <c:v>1407002.1</c:v>
                      </c:pt>
                      <c:pt idx="16">
                        <c:v>1384297.4</c:v>
                      </c:pt>
                      <c:pt idx="17">
                        <c:v>1370642.9</c:v>
                      </c:pt>
                      <c:pt idx="18">
                        <c:v>1361637</c:v>
                      </c:pt>
                    </c:numCache>
                  </c:numRef>
                </c:val>
                <c:smooth val="0"/>
                <c:extLst xmlns:c15="http://schemas.microsoft.com/office/drawing/2012/chart">
                  <c:ext xmlns:c16="http://schemas.microsoft.com/office/drawing/2014/chart" uri="{C3380CC4-5D6E-409C-BE32-E72D297353CC}">
                    <c16:uniqueId val="{00000000-DFD9-4117-A5C6-02A23165760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'Ages 7-18'!$C$4</c15:sqref>
                        </c15:formulaRef>
                      </c:ext>
                    </c:extLst>
                    <c:strCache>
                      <c:ptCount val="1"/>
                      <c:pt idx="0">
                        <c:v>FS</c:v>
                      </c:pt>
                    </c:strCache>
                  </c:strRef>
                </c:tx>
                <c:spPr>
                  <a:ln w="381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7-18'!$AE$4:$AW$4</c15:sqref>
                        </c15:formulaRef>
                      </c:ext>
                    </c:extLst>
                    <c:numCache>
                      <c:formatCode>#\ ###\ ##0</c:formatCode>
                      <c:ptCount val="19"/>
                      <c:pt idx="0">
                        <c:v>592444.80000000005</c:v>
                      </c:pt>
                      <c:pt idx="1">
                        <c:v>594223.10000000009</c:v>
                      </c:pt>
                      <c:pt idx="2">
                        <c:v>598797.39999999991</c:v>
                      </c:pt>
                      <c:pt idx="3">
                        <c:v>608299.6</c:v>
                      </c:pt>
                      <c:pt idx="4">
                        <c:v>618320.4</c:v>
                      </c:pt>
                      <c:pt idx="5">
                        <c:v>630446.10000000009</c:v>
                      </c:pt>
                      <c:pt idx="6">
                        <c:v>643300.5</c:v>
                      </c:pt>
                      <c:pt idx="7">
                        <c:v>656755.80000000005</c:v>
                      </c:pt>
                      <c:pt idx="8">
                        <c:v>667998.79999999993</c:v>
                      </c:pt>
                      <c:pt idx="9">
                        <c:v>676489</c:v>
                      </c:pt>
                      <c:pt idx="10">
                        <c:v>682764.80000000005</c:v>
                      </c:pt>
                      <c:pt idx="11">
                        <c:v>685087.40000000014</c:v>
                      </c:pt>
                      <c:pt idx="12">
                        <c:v>683518</c:v>
                      </c:pt>
                      <c:pt idx="13">
                        <c:v>681988.7</c:v>
                      </c:pt>
                      <c:pt idx="14">
                        <c:v>678363.7</c:v>
                      </c:pt>
                      <c:pt idx="15">
                        <c:v>671481.90000000014</c:v>
                      </c:pt>
                      <c:pt idx="16">
                        <c:v>664481.9</c:v>
                      </c:pt>
                      <c:pt idx="17">
                        <c:v>657795.6</c:v>
                      </c:pt>
                      <c:pt idx="18">
                        <c:v>650820.1</c:v>
                      </c:pt>
                    </c:numCache>
                  </c:numRef>
                </c:val>
                <c:smooth val="0"/>
                <c:extLst xmlns:c15="http://schemas.microsoft.com/office/drawing/2012/chart">
                  <c:ext xmlns:c16="http://schemas.microsoft.com/office/drawing/2014/chart" uri="{C3380CC4-5D6E-409C-BE32-E72D297353CC}">
                    <c16:uniqueId val="{00000001-DFD9-4117-A5C6-02A23165760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'Ages 7-18'!$C$5</c15:sqref>
                        </c15:formulaRef>
                      </c:ext>
                    </c:extLst>
                    <c:strCache>
                      <c:ptCount val="1"/>
                      <c:pt idx="0">
                        <c:v>GT</c:v>
                      </c:pt>
                    </c:strCache>
                  </c:strRef>
                </c:tx>
                <c:spPr>
                  <a:ln w="381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7-18'!$AE$5:$AW$5</c15:sqref>
                        </c15:formulaRef>
                      </c:ext>
                    </c:extLst>
                    <c:numCache>
                      <c:formatCode>#\ ###\ ##0</c:formatCode>
                      <c:ptCount val="19"/>
                      <c:pt idx="0">
                        <c:v>1962793.2999999998</c:v>
                      </c:pt>
                      <c:pt idx="1">
                        <c:v>1993299.7999999998</c:v>
                      </c:pt>
                      <c:pt idx="2">
                        <c:v>2044108.1</c:v>
                      </c:pt>
                      <c:pt idx="3">
                        <c:v>2095874.1</c:v>
                      </c:pt>
                      <c:pt idx="4">
                        <c:v>2143089.9</c:v>
                      </c:pt>
                      <c:pt idx="5">
                        <c:v>2187191.7999999998</c:v>
                      </c:pt>
                      <c:pt idx="6">
                        <c:v>2245875.5</c:v>
                      </c:pt>
                      <c:pt idx="7">
                        <c:v>2328267</c:v>
                      </c:pt>
                      <c:pt idx="8">
                        <c:v>2422009.5</c:v>
                      </c:pt>
                      <c:pt idx="9">
                        <c:v>2498533.2999999998</c:v>
                      </c:pt>
                      <c:pt idx="10">
                        <c:v>2618662.2000000002</c:v>
                      </c:pt>
                      <c:pt idx="11">
                        <c:v>2737184.7</c:v>
                      </c:pt>
                      <c:pt idx="12">
                        <c:v>2835847</c:v>
                      </c:pt>
                      <c:pt idx="13">
                        <c:v>2920835</c:v>
                      </c:pt>
                      <c:pt idx="14">
                        <c:v>2989793</c:v>
                      </c:pt>
                      <c:pt idx="15">
                        <c:v>3050744</c:v>
                      </c:pt>
                      <c:pt idx="16">
                        <c:v>3101472</c:v>
                      </c:pt>
                      <c:pt idx="17">
                        <c:v>3147482</c:v>
                      </c:pt>
                      <c:pt idx="18">
                        <c:v>3180884</c:v>
                      </c:pt>
                    </c:numCache>
                  </c:numRef>
                </c:val>
                <c:smooth val="0"/>
                <c:extLst xmlns:c15="http://schemas.microsoft.com/office/drawing/2012/chart">
                  <c:ext xmlns:c16="http://schemas.microsoft.com/office/drawing/2014/chart" uri="{C3380CC4-5D6E-409C-BE32-E72D297353CC}">
                    <c16:uniqueId val="{00000002-DFD9-4117-A5C6-02A23165760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'Ages 7-18'!$C$6</c15:sqref>
                        </c15:formulaRef>
                      </c:ext>
                    </c:extLst>
                    <c:strCache>
                      <c:ptCount val="1"/>
                      <c:pt idx="0">
                        <c:v>KZ</c:v>
                      </c:pt>
                    </c:strCache>
                  </c:strRef>
                </c:tx>
                <c:spPr>
                  <a:ln w="381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7-18'!$AE$6:$AW$6</c15:sqref>
                        </c15:formulaRef>
                      </c:ext>
                    </c:extLst>
                    <c:numCache>
                      <c:formatCode>#\ ###\ ##0</c:formatCode>
                      <c:ptCount val="19"/>
                      <c:pt idx="0">
                        <c:v>2485821.7000000002</c:v>
                      </c:pt>
                      <c:pt idx="1">
                        <c:v>2479218.5</c:v>
                      </c:pt>
                      <c:pt idx="2">
                        <c:v>2486464.4</c:v>
                      </c:pt>
                      <c:pt idx="3">
                        <c:v>2502374.7000000002</c:v>
                      </c:pt>
                      <c:pt idx="4">
                        <c:v>2526669.2999999998</c:v>
                      </c:pt>
                      <c:pt idx="5">
                        <c:v>2558619.4000000004</c:v>
                      </c:pt>
                      <c:pt idx="6">
                        <c:v>2589195.7999999998</c:v>
                      </c:pt>
                      <c:pt idx="7">
                        <c:v>2618658.2000000002</c:v>
                      </c:pt>
                      <c:pt idx="8">
                        <c:v>2654446.6</c:v>
                      </c:pt>
                      <c:pt idx="9">
                        <c:v>2690377.6</c:v>
                      </c:pt>
                      <c:pt idx="10">
                        <c:v>2715328.7</c:v>
                      </c:pt>
                      <c:pt idx="11">
                        <c:v>2735106</c:v>
                      </c:pt>
                      <c:pt idx="12">
                        <c:v>2737774</c:v>
                      </c:pt>
                      <c:pt idx="13">
                        <c:v>2736502</c:v>
                      </c:pt>
                      <c:pt idx="14">
                        <c:v>2724651</c:v>
                      </c:pt>
                      <c:pt idx="15">
                        <c:v>2707739</c:v>
                      </c:pt>
                      <c:pt idx="16">
                        <c:v>2688937</c:v>
                      </c:pt>
                      <c:pt idx="17">
                        <c:v>2671556</c:v>
                      </c:pt>
                      <c:pt idx="18">
                        <c:v>2657716</c:v>
                      </c:pt>
                    </c:numCache>
                  </c:numRef>
                </c:val>
                <c:smooth val="0"/>
                <c:extLst xmlns:c15="http://schemas.microsoft.com/office/drawing/2012/chart">
                  <c:ext xmlns:c16="http://schemas.microsoft.com/office/drawing/2014/chart" uri="{C3380CC4-5D6E-409C-BE32-E72D297353CC}">
                    <c16:uniqueId val="{00000003-DFD9-4117-A5C6-02A231657602}"/>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'Ages 7-18'!$C$7</c15:sqref>
                        </c15:formulaRef>
                      </c:ext>
                    </c:extLst>
                    <c:strCache>
                      <c:ptCount val="1"/>
                      <c:pt idx="0">
                        <c:v>LM</c:v>
                      </c:pt>
                    </c:strCache>
                  </c:strRef>
                </c:tx>
                <c:spPr>
                  <a:ln w="38100" cap="rnd">
                    <a:solidFill>
                      <a:srgbClr val="FFC000"/>
                    </a:solidFill>
                    <a:prstDash val="sysDot"/>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7-18'!$AE$7:$AW$7</c15:sqref>
                        </c15:formulaRef>
                      </c:ext>
                    </c:extLst>
                    <c:numCache>
                      <c:formatCode>#\ ###\ ##0</c:formatCode>
                      <c:ptCount val="19"/>
                      <c:pt idx="0">
                        <c:v>1395864.2000000002</c:v>
                      </c:pt>
                      <c:pt idx="1">
                        <c:v>1396658.9</c:v>
                      </c:pt>
                      <c:pt idx="2">
                        <c:v>1396052.1</c:v>
                      </c:pt>
                      <c:pt idx="3">
                        <c:v>1395771.8</c:v>
                      </c:pt>
                      <c:pt idx="4">
                        <c:v>1396049.7999999998</c:v>
                      </c:pt>
                      <c:pt idx="5">
                        <c:v>1404459.5999999999</c:v>
                      </c:pt>
                      <c:pt idx="6">
                        <c:v>1418832.7999999998</c:v>
                      </c:pt>
                      <c:pt idx="7">
                        <c:v>1439874.9000000001</c:v>
                      </c:pt>
                      <c:pt idx="8">
                        <c:v>1467441.7000000002</c:v>
                      </c:pt>
                      <c:pt idx="9">
                        <c:v>1507386.3000000003</c:v>
                      </c:pt>
                      <c:pt idx="10">
                        <c:v>1535928.2999999998</c:v>
                      </c:pt>
                      <c:pt idx="11">
                        <c:v>1557230.4</c:v>
                      </c:pt>
                      <c:pt idx="12">
                        <c:v>1569695.4</c:v>
                      </c:pt>
                      <c:pt idx="13">
                        <c:v>1576594.6</c:v>
                      </c:pt>
                      <c:pt idx="14">
                        <c:v>1585695.6</c:v>
                      </c:pt>
                      <c:pt idx="15">
                        <c:v>1596571.7000000002</c:v>
                      </c:pt>
                      <c:pt idx="16">
                        <c:v>1608467.2</c:v>
                      </c:pt>
                      <c:pt idx="17">
                        <c:v>1614237.7999999998</c:v>
                      </c:pt>
                      <c:pt idx="18">
                        <c:v>1612124.7999999998</c:v>
                      </c:pt>
                    </c:numCache>
                  </c:numRef>
                </c:val>
                <c:smooth val="0"/>
                <c:extLst xmlns:c15="http://schemas.microsoft.com/office/drawing/2012/chart">
                  <c:ext xmlns:c16="http://schemas.microsoft.com/office/drawing/2014/chart" uri="{C3380CC4-5D6E-409C-BE32-E72D297353CC}">
                    <c16:uniqueId val="{00000004-DFD9-4117-A5C6-02A23165760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'Ages 7-18'!$C$9</c15:sqref>
                        </c15:formulaRef>
                      </c:ext>
                    </c:extLst>
                    <c:strCache>
                      <c:ptCount val="1"/>
                      <c:pt idx="0">
                        <c:v>NC</c:v>
                      </c:pt>
                    </c:strCache>
                  </c:strRef>
                </c:tx>
                <c:spPr>
                  <a:ln w="1905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7-18'!$AE$9:$AW$9</c15:sqref>
                        </c15:formulaRef>
                      </c:ext>
                    </c:extLst>
                    <c:numCache>
                      <c:formatCode>#\ ###\ ##0</c:formatCode>
                      <c:ptCount val="19"/>
                      <c:pt idx="0">
                        <c:v>254075.45</c:v>
                      </c:pt>
                      <c:pt idx="1">
                        <c:v>255820.76</c:v>
                      </c:pt>
                      <c:pt idx="2">
                        <c:v>260056.02000000002</c:v>
                      </c:pt>
                      <c:pt idx="3">
                        <c:v>263311.01</c:v>
                      </c:pt>
                      <c:pt idx="4">
                        <c:v>265286.78000000003</c:v>
                      </c:pt>
                      <c:pt idx="5">
                        <c:v>267626.77999999997</c:v>
                      </c:pt>
                      <c:pt idx="6">
                        <c:v>270234.59999999998</c:v>
                      </c:pt>
                      <c:pt idx="7">
                        <c:v>271986.33999999997</c:v>
                      </c:pt>
                      <c:pt idx="8">
                        <c:v>273870.46000000002</c:v>
                      </c:pt>
                      <c:pt idx="9">
                        <c:v>277560.30000000005</c:v>
                      </c:pt>
                      <c:pt idx="10">
                        <c:v>279606.90000000002</c:v>
                      </c:pt>
                      <c:pt idx="11">
                        <c:v>281234.59999999998</c:v>
                      </c:pt>
                      <c:pt idx="12">
                        <c:v>282346.90000000002</c:v>
                      </c:pt>
                      <c:pt idx="13">
                        <c:v>283285</c:v>
                      </c:pt>
                      <c:pt idx="14">
                        <c:v>282545.30000000005</c:v>
                      </c:pt>
                      <c:pt idx="15">
                        <c:v>282887.3</c:v>
                      </c:pt>
                      <c:pt idx="16">
                        <c:v>282654.19999999995</c:v>
                      </c:pt>
                      <c:pt idx="17">
                        <c:v>282093.30000000005</c:v>
                      </c:pt>
                      <c:pt idx="18">
                        <c:v>281208.40000000002</c:v>
                      </c:pt>
                    </c:numCache>
                  </c:numRef>
                </c:val>
                <c:smooth val="0"/>
                <c:extLst xmlns:c15="http://schemas.microsoft.com/office/drawing/2012/chart">
                  <c:ext xmlns:c16="http://schemas.microsoft.com/office/drawing/2014/chart" uri="{C3380CC4-5D6E-409C-BE32-E72D297353CC}">
                    <c16:uniqueId val="{00000006-DFD9-4117-A5C6-02A23165760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'Ages 7-18'!$C$10</c15:sqref>
                        </c15:formulaRef>
                      </c:ext>
                    </c:extLst>
                    <c:strCache>
                      <c:ptCount val="1"/>
                      <c:pt idx="0">
                        <c:v>NW</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7-18'!$AE$10:$AW$10</c15:sqref>
                        </c15:formulaRef>
                      </c:ext>
                    </c:extLst>
                    <c:numCache>
                      <c:formatCode>#\ ###\ ##0</c:formatCode>
                      <c:ptCount val="19"/>
                      <c:pt idx="0">
                        <c:v>742943.1</c:v>
                      </c:pt>
                      <c:pt idx="1">
                        <c:v>749988.79999999993</c:v>
                      </c:pt>
                      <c:pt idx="2">
                        <c:v>756915.6</c:v>
                      </c:pt>
                      <c:pt idx="3">
                        <c:v>775506.10000000009</c:v>
                      </c:pt>
                      <c:pt idx="4">
                        <c:v>795331</c:v>
                      </c:pt>
                      <c:pt idx="5">
                        <c:v>816401.90000000014</c:v>
                      </c:pt>
                      <c:pt idx="6">
                        <c:v>838958.2</c:v>
                      </c:pt>
                      <c:pt idx="7">
                        <c:v>862773.49999999988</c:v>
                      </c:pt>
                      <c:pt idx="8">
                        <c:v>882504.8</c:v>
                      </c:pt>
                      <c:pt idx="9">
                        <c:v>893529.8</c:v>
                      </c:pt>
                      <c:pt idx="10">
                        <c:v>915328.90000000014</c:v>
                      </c:pt>
                      <c:pt idx="11">
                        <c:v>932704.60000000009</c:v>
                      </c:pt>
                      <c:pt idx="12">
                        <c:v>941529</c:v>
                      </c:pt>
                      <c:pt idx="13">
                        <c:v>948191.79999999981</c:v>
                      </c:pt>
                      <c:pt idx="14">
                        <c:v>954250.4</c:v>
                      </c:pt>
                      <c:pt idx="15">
                        <c:v>951268.89999999991</c:v>
                      </c:pt>
                      <c:pt idx="16">
                        <c:v>945177.8</c:v>
                      </c:pt>
                      <c:pt idx="17">
                        <c:v>937962.1</c:v>
                      </c:pt>
                      <c:pt idx="18">
                        <c:v>930322.5</c:v>
                      </c:pt>
                    </c:numCache>
                  </c:numRef>
                </c:val>
                <c:smooth val="0"/>
                <c:extLst xmlns:c15="http://schemas.microsoft.com/office/drawing/2012/chart">
                  <c:ext xmlns:c16="http://schemas.microsoft.com/office/drawing/2014/chart" uri="{C3380CC4-5D6E-409C-BE32-E72D297353CC}">
                    <c16:uniqueId val="{00000007-DFD9-4117-A5C6-02A231657602}"/>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'Ages 7-18'!$C$11</c15:sqref>
                        </c15:formulaRef>
                      </c:ext>
                    </c:extLst>
                    <c:strCache>
                      <c:ptCount val="1"/>
                      <c:pt idx="0">
                        <c:v>WC</c:v>
                      </c:pt>
                    </c:strCache>
                  </c:strRef>
                </c:tx>
                <c:spPr>
                  <a:ln w="22225"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'Ages 7-18'!$AE$1:$AW$1</c15:sqref>
                        </c15:formulaRef>
                      </c:ext>
                    </c:extLst>
                    <c:numCache>
                      <c:formatCode>General</c:formatCode>
                      <c:ptCount val="1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numCache>
                  </c:numRef>
                </c:cat>
                <c:val>
                  <c:numRef>
                    <c:extLst xmlns:c15="http://schemas.microsoft.com/office/drawing/2012/chart">
                      <c:ext xmlns:c15="http://schemas.microsoft.com/office/drawing/2012/chart" uri="{02D57815-91ED-43cb-92C2-25804820EDAC}">
                        <c15:formulaRef>
                          <c15:sqref>'Ages 7-18'!$AE$11:$AW$11</c15:sqref>
                        </c15:formulaRef>
                      </c:ext>
                    </c:extLst>
                    <c:numCache>
                      <c:formatCode>#\ ###\ ##0</c:formatCode>
                      <c:ptCount val="19"/>
                      <c:pt idx="0">
                        <c:v>1068009.3</c:v>
                      </c:pt>
                      <c:pt idx="1">
                        <c:v>1084595.7</c:v>
                      </c:pt>
                      <c:pt idx="2">
                        <c:v>1109812.9000000001</c:v>
                      </c:pt>
                      <c:pt idx="3">
                        <c:v>1141499.8999999999</c:v>
                      </c:pt>
                      <c:pt idx="4">
                        <c:v>1171850.3999999999</c:v>
                      </c:pt>
                      <c:pt idx="5">
                        <c:v>1199307.3</c:v>
                      </c:pt>
                      <c:pt idx="6">
                        <c:v>1226265.2</c:v>
                      </c:pt>
                      <c:pt idx="7">
                        <c:v>1254191.6000000001</c:v>
                      </c:pt>
                      <c:pt idx="8">
                        <c:v>1281201.5</c:v>
                      </c:pt>
                      <c:pt idx="9">
                        <c:v>1298800.6000000001</c:v>
                      </c:pt>
                      <c:pt idx="10">
                        <c:v>1331324.6000000001</c:v>
                      </c:pt>
                      <c:pt idx="11">
                        <c:v>1367974.7999999998</c:v>
                      </c:pt>
                      <c:pt idx="12">
                        <c:v>1400690</c:v>
                      </c:pt>
                      <c:pt idx="13">
                        <c:v>1428122</c:v>
                      </c:pt>
                      <c:pt idx="14">
                        <c:v>1447716.5</c:v>
                      </c:pt>
                      <c:pt idx="15">
                        <c:v>1463311.7000000002</c:v>
                      </c:pt>
                      <c:pt idx="16">
                        <c:v>1477196.9</c:v>
                      </c:pt>
                      <c:pt idx="17">
                        <c:v>1487874.5</c:v>
                      </c:pt>
                      <c:pt idx="18">
                        <c:v>1496730.6999999997</c:v>
                      </c:pt>
                    </c:numCache>
                  </c:numRef>
                </c:val>
                <c:smooth val="0"/>
                <c:extLst xmlns:c15="http://schemas.microsoft.com/office/drawing/2012/chart">
                  <c:ext xmlns:c16="http://schemas.microsoft.com/office/drawing/2014/chart" uri="{C3380CC4-5D6E-409C-BE32-E72D297353CC}">
                    <c16:uniqueId val="{00000008-DFD9-4117-A5C6-02A231657602}"/>
                  </c:ext>
                </c:extLst>
              </c15:ser>
            </c15:filteredLineSeries>
          </c:ext>
        </c:extLst>
      </c:lineChart>
      <c:catAx>
        <c:axId val="299244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8071167"/>
        <c:crosses val="autoZero"/>
        <c:auto val="1"/>
        <c:lblAlgn val="ctr"/>
        <c:lblOffset val="100"/>
        <c:noMultiLvlLbl val="0"/>
      </c:catAx>
      <c:valAx>
        <c:axId val="28807116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 ###\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9244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519114458513E-2"/>
          <c:y val="4.6077742614245236E-2"/>
          <c:w val="0.91773745673095208"/>
          <c:h val="0.65446352776667538"/>
        </c:manualLayout>
      </c:layout>
      <c:barChart>
        <c:barDir val="col"/>
        <c:grouping val="clustered"/>
        <c:varyColors val="0"/>
        <c:ser>
          <c:idx val="1"/>
          <c:order val="1"/>
          <c:tx>
            <c:strRef>
              <c:f>'Compare Public vs Indep'!$AC$68</c:f>
              <c:strCache>
                <c:ptCount val="1"/>
                <c:pt idx="0">
                  <c:v>Public</c:v>
                </c:pt>
              </c:strCache>
            </c:strRef>
          </c:tx>
          <c:spPr>
            <a:solidFill>
              <a:schemeClr val="bg1">
                <a:lumMod val="65000"/>
              </a:schemeClr>
            </a:solidFill>
            <a:ln>
              <a:noFill/>
            </a:ln>
            <a:effectLst/>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F1-49B0-8276-9C8C034CEFAC}"/>
                </c:ext>
              </c:extLst>
            </c:dLbl>
            <c:dLbl>
              <c:idx val="9"/>
              <c:tx>
                <c:rich>
                  <a:bodyPr/>
                  <a:lstStyle/>
                  <a:p>
                    <a:fld id="{DC0C7AE0-2F91-4171-B0CF-C0664F844E1B}"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Indep'!$AC$70:$AC$79</c:f>
              <c:numCache>
                <c:formatCode>0%</c:formatCode>
                <c:ptCount val="10"/>
                <c:pt idx="0">
                  <c:v>-8.0784454839870456E-2</c:v>
                </c:pt>
                <c:pt idx="1">
                  <c:v>-0.26720947446336046</c:v>
                </c:pt>
                <c:pt idx="2">
                  <c:v>1.0757946210268949E-2</c:v>
                </c:pt>
                <c:pt idx="3">
                  <c:v>-2.586062132661629E-2</c:v>
                </c:pt>
                <c:pt idx="4">
                  <c:v>-6.607369758576874E-2</c:v>
                </c:pt>
                <c:pt idx="5">
                  <c:v>-8.4670724958494745E-2</c:v>
                </c:pt>
                <c:pt idx="6">
                  <c:v>-2.6785714285714284E-2</c:v>
                </c:pt>
                <c:pt idx="7">
                  <c:v>-8.8623507228158385E-2</c:v>
                </c:pt>
                <c:pt idx="8">
                  <c:v>-2.7529249827942187E-3</c:v>
                </c:pt>
                <c:pt idx="9">
                  <c:v>-6.2461348175633889E-2</c:v>
                </c:pt>
              </c:numCache>
            </c:numRef>
          </c:val>
          <c:extLst>
            <c:ext xmlns:c16="http://schemas.microsoft.com/office/drawing/2014/chart" uri="{C3380CC4-5D6E-409C-BE32-E72D297353CC}">
              <c16:uniqueId val="{00000001-F60C-48EC-9543-AF76548F4DFD}"/>
            </c:ext>
          </c:extLst>
        </c:ser>
        <c:ser>
          <c:idx val="2"/>
          <c:order val="2"/>
          <c:tx>
            <c:strRef>
              <c:f>'Compare Public vs Indep'!$AD$68</c:f>
              <c:strCache>
                <c:ptCount val="1"/>
                <c:pt idx="0">
                  <c:v>Independent</c:v>
                </c:pt>
              </c:strCache>
            </c:strRef>
          </c:tx>
          <c:spPr>
            <a:solidFill>
              <a:schemeClr val="accent6">
                <a:lumMod val="50000"/>
              </a:schemeClr>
            </a:solidFill>
            <a:ln>
              <a:noFill/>
            </a:ln>
            <a:effectLst/>
          </c:spPr>
          <c:invertIfNegative val="0"/>
          <c:dLbls>
            <c:dLbl>
              <c:idx val="3"/>
              <c:spPr>
                <a:noFill/>
                <a:ln>
                  <a:noFill/>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F60C-48EC-9543-AF76548F4DFD}"/>
                </c:ext>
              </c:extLst>
            </c:dLbl>
            <c:dLbl>
              <c:idx val="5"/>
              <c:layout>
                <c:manualLayout>
                  <c:x val="-8.856580457753038E-17"/>
                  <c:y val="9.1713176643059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C-48EC-9543-AF76548F4DFD}"/>
                </c:ext>
              </c:extLst>
            </c:dLbl>
            <c:dLbl>
              <c:idx val="9"/>
              <c:layout>
                <c:manualLayout>
                  <c:x val="0"/>
                  <c:y val="0.11131597839732982"/>
                </c:manualLayout>
              </c:layout>
              <c:tx>
                <c:rich>
                  <a:bodyPr/>
                  <a:lstStyle/>
                  <a:p>
                    <a:fld id="{2C8CA4A4-235E-408E-B194-7208DE39A338}" type="VALUE">
                      <a:rPr lang="en-US" b="1"/>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6-4A59-BB35-FAA15EB116EA}"/>
                </c:ext>
              </c:extLst>
            </c:dLbl>
            <c:spPr>
              <a:noFill/>
              <a:ln>
                <a:noFill/>
              </a:ln>
              <a:effectLst/>
            </c:spPr>
            <c:txPr>
              <a:bodyPr rot="-5400000" spcFirstLastPara="1" vertOverflow="ellipsis" wrap="square" anchor="ctr" anchorCtr="1"/>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'Compare Public vs Indep'!$AA$70:$AA$79</c:f>
              <c:strCache>
                <c:ptCount val="10"/>
                <c:pt idx="0">
                  <c:v>EC</c:v>
                </c:pt>
                <c:pt idx="1">
                  <c:v>FS</c:v>
                </c:pt>
                <c:pt idx="2">
                  <c:v>GP</c:v>
                </c:pt>
                <c:pt idx="3">
                  <c:v>KN</c:v>
                </c:pt>
                <c:pt idx="4">
                  <c:v>LP</c:v>
                </c:pt>
                <c:pt idx="5">
                  <c:v>MP</c:v>
                </c:pt>
                <c:pt idx="6">
                  <c:v>NC</c:v>
                </c:pt>
                <c:pt idx="7">
                  <c:v>NW</c:v>
                </c:pt>
                <c:pt idx="8">
                  <c:v>WC</c:v>
                </c:pt>
                <c:pt idx="9">
                  <c:v>SA</c:v>
                </c:pt>
              </c:strCache>
            </c:strRef>
          </c:cat>
          <c:val>
            <c:numRef>
              <c:f>'Compare Public vs Indep'!$AD$70:$AD$79</c:f>
              <c:numCache>
                <c:formatCode>0%</c:formatCode>
                <c:ptCount val="10"/>
                <c:pt idx="0">
                  <c:v>0.18367346938775511</c:v>
                </c:pt>
                <c:pt idx="1">
                  <c:v>0.19117647058823528</c:v>
                </c:pt>
                <c:pt idx="2">
                  <c:v>0.54416961130742048</c:v>
                </c:pt>
                <c:pt idx="3">
                  <c:v>0</c:v>
                </c:pt>
                <c:pt idx="4">
                  <c:v>0.25874125874125875</c:v>
                </c:pt>
                <c:pt idx="5">
                  <c:v>0.15929203539823009</c:v>
                </c:pt>
                <c:pt idx="6">
                  <c:v>1</c:v>
                </c:pt>
                <c:pt idx="7">
                  <c:v>0.64814814814814814</c:v>
                </c:pt>
                <c:pt idx="8">
                  <c:v>0.61052631578947369</c:v>
                </c:pt>
                <c:pt idx="9">
                  <c:v>0.37110120942075109</c:v>
                </c:pt>
              </c:numCache>
            </c:numRef>
          </c:val>
          <c:extLst>
            <c:ext xmlns:c16="http://schemas.microsoft.com/office/drawing/2014/chart" uri="{C3380CC4-5D6E-409C-BE32-E72D297353CC}">
              <c16:uniqueId val="{00000002-F60C-48EC-9543-AF76548F4DFD}"/>
            </c:ext>
          </c:extLst>
        </c:ser>
        <c:dLbls>
          <c:showLegendKey val="0"/>
          <c:showVal val="0"/>
          <c:showCatName val="0"/>
          <c:showSerName val="0"/>
          <c:showPercent val="0"/>
          <c:showBubbleSize val="0"/>
        </c:dLbls>
        <c:gapWidth val="40"/>
        <c:overlap val="11"/>
        <c:axId val="1113213951"/>
        <c:axId val="1113198591"/>
        <c:extLst>
          <c:ext xmlns:c15="http://schemas.microsoft.com/office/drawing/2012/chart" uri="{02D57815-91ED-43cb-92C2-25804820EDAC}">
            <c15:filteredBarSeries>
              <c15:ser>
                <c:idx val="0"/>
                <c:order val="0"/>
                <c:tx>
                  <c:strRef>
                    <c:extLst>
                      <c:ext uri="{02D57815-91ED-43cb-92C2-25804820EDAC}">
                        <c15:formulaRef>
                          <c15:sqref>'Compare Public vs Indep'!$AB$68</c15:sqref>
                        </c15:formulaRef>
                      </c:ext>
                    </c:extLst>
                    <c:strCache>
                      <c:ptCount val="1"/>
                      <c:pt idx="0">
                        <c:v>All Ordinary</c:v>
                      </c:pt>
                    </c:strCache>
                  </c:strRef>
                </c:tx>
                <c:spPr>
                  <a:solidFill>
                    <a:schemeClr val="tx1">
                      <a:lumMod val="75000"/>
                      <a:lumOff val="25000"/>
                    </a:schemeClr>
                  </a:solidFill>
                  <a:ln>
                    <a:noFill/>
                  </a:ln>
                  <a:effectLst/>
                </c:spPr>
                <c:invertIfNegative val="0"/>
                <c:cat>
                  <c:strRef>
                    <c:extLst>
                      <c:ext uri="{02D57815-91ED-43cb-92C2-25804820EDAC}">
                        <c15:formulaRef>
                          <c15:sqref>'Compare Public vs Indep'!$AA$70:$AA$79</c15:sqref>
                        </c15:formulaRef>
                      </c:ext>
                    </c:extLst>
                    <c:strCache>
                      <c:ptCount val="10"/>
                      <c:pt idx="0">
                        <c:v>EC</c:v>
                      </c:pt>
                      <c:pt idx="1">
                        <c:v>FS</c:v>
                      </c:pt>
                      <c:pt idx="2">
                        <c:v>GP</c:v>
                      </c:pt>
                      <c:pt idx="3">
                        <c:v>KN</c:v>
                      </c:pt>
                      <c:pt idx="4">
                        <c:v>LP</c:v>
                      </c:pt>
                      <c:pt idx="5">
                        <c:v>MP</c:v>
                      </c:pt>
                      <c:pt idx="6">
                        <c:v>NC</c:v>
                      </c:pt>
                      <c:pt idx="7">
                        <c:v>NW</c:v>
                      </c:pt>
                      <c:pt idx="8">
                        <c:v>WC</c:v>
                      </c:pt>
                      <c:pt idx="9">
                        <c:v>SA</c:v>
                      </c:pt>
                    </c:strCache>
                  </c:strRef>
                </c:cat>
                <c:val>
                  <c:numRef>
                    <c:extLst>
                      <c:ext uri="{02D57815-91ED-43cb-92C2-25804820EDAC}">
                        <c15:formulaRef>
                          <c15:sqref>'Compare Public vs Indep'!$AB$70:$AB$79</c15:sqref>
                        </c15:formulaRef>
                      </c:ext>
                    </c:extLst>
                    <c:numCache>
                      <c:formatCode>0%</c:formatCode>
                      <c:ptCount val="10"/>
                      <c:pt idx="0">
                        <c:v>-7.1776155717761553E-2</c:v>
                      </c:pt>
                      <c:pt idx="1">
                        <c:v>-0.2452431289640592</c:v>
                      </c:pt>
                      <c:pt idx="2">
                        <c:v>0.12638835695135964</c:v>
                      </c:pt>
                      <c:pt idx="3">
                        <c:v>-2.493523316062176E-2</c:v>
                      </c:pt>
                      <c:pt idx="4">
                        <c:v>-5.4683668464933791E-2</c:v>
                      </c:pt>
                      <c:pt idx="5">
                        <c:v>-7.03125E-2</c:v>
                      </c:pt>
                      <c:pt idx="6">
                        <c:v>8.6206896551724137E-3</c:v>
                      </c:pt>
                      <c:pt idx="7">
                        <c:v>-6.4437689969604861E-2</c:v>
                      </c:pt>
                      <c:pt idx="8">
                        <c:v>6.8167985392574557E-2</c:v>
                      </c:pt>
                      <c:pt idx="9">
                        <c:v>-3.6087663594826916E-2</c:v>
                      </c:pt>
                    </c:numCache>
                  </c:numRef>
                </c:val>
                <c:extLst>
                  <c:ext xmlns:c16="http://schemas.microsoft.com/office/drawing/2014/chart" uri="{C3380CC4-5D6E-409C-BE32-E72D297353CC}">
                    <c16:uniqueId val="{00000000-F60C-48EC-9543-AF76548F4DFD}"/>
                  </c:ext>
                </c:extLst>
              </c15:ser>
            </c15:filteredBarSeries>
          </c:ext>
        </c:extLst>
      </c:barChart>
      <c:catAx>
        <c:axId val="1113213951"/>
        <c:scaling>
          <c:orientation val="minMax"/>
        </c:scaling>
        <c:delete val="1"/>
        <c:axPos val="b"/>
        <c:numFmt formatCode="General" sourceLinked="1"/>
        <c:majorTickMark val="none"/>
        <c:minorTickMark val="none"/>
        <c:tickLblPos val="nextTo"/>
        <c:crossAx val="1113198591"/>
        <c:crosses val="autoZero"/>
        <c:auto val="1"/>
        <c:lblAlgn val="ctr"/>
        <c:lblOffset val="100"/>
        <c:noMultiLvlLbl val="0"/>
      </c:catAx>
      <c:valAx>
        <c:axId val="111319859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13213951"/>
        <c:crossesAt val="0"/>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5"/>
          <c:tx>
            <c:strRef>
              <c:f>'Unit Costs_Unadjusted'!$AC$22</c:f>
              <c:strCache>
                <c:ptCount val="1"/>
                <c:pt idx="0">
                  <c:v>MP</c:v>
                </c:pt>
              </c:strCache>
              <c:extLst xmlns:c15="http://schemas.microsoft.com/office/drawing/2012/chart"/>
            </c:strRef>
          </c:tx>
          <c:spPr>
            <a:ln w="19050" cap="rnd">
              <a:solidFill>
                <a:srgbClr val="FF0000"/>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Costs_Unadjusted'!$AC$23:$AC$31</c:f>
              <c:numCache>
                <c:formatCode>#,##0</c:formatCode>
                <c:ptCount val="9"/>
                <c:pt idx="0">
                  <c:v>462541.15337818727</c:v>
                </c:pt>
                <c:pt idx="1">
                  <c:v>463673.115242776</c:v>
                </c:pt>
                <c:pt idx="2">
                  <c:v>464200.81224909215</c:v>
                </c:pt>
                <c:pt idx="3">
                  <c:v>464442.01487712818</c:v>
                </c:pt>
                <c:pt idx="4">
                  <c:v>464264.43431953172</c:v>
                </c:pt>
                <c:pt idx="5">
                  <c:v>463902.10558872262</c:v>
                </c:pt>
                <c:pt idx="6">
                  <c:v>463377.77359150629</c:v>
                </c:pt>
                <c:pt idx="7">
                  <c:v>462914.20216747851</c:v>
                </c:pt>
                <c:pt idx="8">
                  <c:v>462443.75028693565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40AD-40E6-93B2-EB9343921347}"/>
            </c:ext>
          </c:extLst>
        </c:ser>
        <c:ser>
          <c:idx val="9"/>
          <c:order val="9"/>
          <c:tx>
            <c:strRef>
              <c:f>'Unit Costs_Unadjusted'!$AG$22</c:f>
              <c:strCache>
                <c:ptCount val="1"/>
                <c:pt idx="0">
                  <c:v>SA</c:v>
                </c:pt>
              </c:strCache>
            </c:strRef>
          </c:tx>
          <c:spPr>
            <a:ln w="41275" cap="rnd">
              <a:solidFill>
                <a:schemeClr val="bg1">
                  <a:lumMod val="50000"/>
                </a:schemeClr>
              </a:solidFill>
              <a:round/>
            </a:ln>
            <a:effectLst/>
          </c:spPr>
          <c:marker>
            <c:symbol val="none"/>
          </c:marker>
          <c:cat>
            <c:numRef>
              <c:f>'Unit Costs_Unadjusted'!$A$23:$A$31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Costs_Unadjusted'!$AG$23:$AG$31</c:f>
              <c:numCache>
                <c:formatCode>#\ ###\ ###\ ##0</c:formatCode>
                <c:ptCount val="9"/>
                <c:pt idx="0">
                  <c:v>463745.52089990099</c:v>
                </c:pt>
                <c:pt idx="1">
                  <c:v>464756.9975024797</c:v>
                </c:pt>
                <c:pt idx="2">
                  <c:v>465363.99158493092</c:v>
                </c:pt>
                <c:pt idx="3">
                  <c:v>465772.36636250746</c:v>
                </c:pt>
                <c:pt idx="4">
                  <c:v>465872.44774147874</c:v>
                </c:pt>
                <c:pt idx="5">
                  <c:v>465879.14195474668</c:v>
                </c:pt>
                <c:pt idx="6">
                  <c:v>465655.42213708139</c:v>
                </c:pt>
                <c:pt idx="7">
                  <c:v>465341.78191762604</c:v>
                </c:pt>
                <c:pt idx="8">
                  <c:v>464872.80390877812</c:v>
                </c:pt>
              </c:numCache>
            </c:numRef>
          </c:val>
          <c:smooth val="0"/>
          <c:extLst>
            <c:ext xmlns:c16="http://schemas.microsoft.com/office/drawing/2014/chart" uri="{C3380CC4-5D6E-409C-BE32-E72D297353CC}">
              <c16:uniqueId val="{00000001-40AD-40E6-93B2-EB9343921347}"/>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Costs_Unadjusted'!$X$22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Costs_Unadjusted'!$X$23:$X$31</c15:sqref>
                        </c15:formulaRef>
                      </c:ext>
                    </c:extLst>
                    <c:numCache>
                      <c:formatCode>#,##0</c:formatCode>
                      <c:ptCount val="9"/>
                      <c:pt idx="0">
                        <c:v>475712.43952273653</c:v>
                      </c:pt>
                      <c:pt idx="1">
                        <c:v>476152.82624464761</c:v>
                      </c:pt>
                      <c:pt idx="2">
                        <c:v>476246.10320697876</c:v>
                      </c:pt>
                      <c:pt idx="3">
                        <c:v>476139.17488660233</c:v>
                      </c:pt>
                      <c:pt idx="4">
                        <c:v>475760.68713183008</c:v>
                      </c:pt>
                      <c:pt idx="5">
                        <c:v>475203.86711755046</c:v>
                      </c:pt>
                      <c:pt idx="6">
                        <c:v>474296.49063623254</c:v>
                      </c:pt>
                      <c:pt idx="7">
                        <c:v>473230.3209384731</c:v>
                      </c:pt>
                      <c:pt idx="8">
                        <c:v>472094.60721642623</c:v>
                      </c:pt>
                    </c:numCache>
                  </c:numRef>
                </c:val>
                <c:smooth val="0"/>
                <c:extLst>
                  <c:ext xmlns:c16="http://schemas.microsoft.com/office/drawing/2014/chart" uri="{C3380CC4-5D6E-409C-BE32-E72D297353CC}">
                    <c16:uniqueId val="{00000002-40AD-40E6-93B2-EB934392134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Costs_Unadjusted'!$Y$22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Costs_Unadjusted'!$Y$23:$Y$31</c15:sqref>
                        </c15:formulaRef>
                      </c:ext>
                    </c:extLst>
                    <c:numCache>
                      <c:formatCode>#,##0</c:formatCode>
                      <c:ptCount val="9"/>
                      <c:pt idx="0">
                        <c:v>465286.66443962802</c:v>
                      </c:pt>
                      <c:pt idx="1">
                        <c:v>465903.61160387634</c:v>
                      </c:pt>
                      <c:pt idx="2">
                        <c:v>465993.56789379852</c:v>
                      </c:pt>
                      <c:pt idx="3">
                        <c:v>465978.39868617133</c:v>
                      </c:pt>
                      <c:pt idx="4">
                        <c:v>465717.4298669268</c:v>
                      </c:pt>
                      <c:pt idx="5">
                        <c:v>465605.01180113782</c:v>
                      </c:pt>
                      <c:pt idx="6">
                        <c:v>465572.23528977641</c:v>
                      </c:pt>
                      <c:pt idx="7">
                        <c:v>465589.47730057326</c:v>
                      </c:pt>
                      <c:pt idx="8">
                        <c:v>465409.66319637053</c:v>
                      </c:pt>
                    </c:numCache>
                  </c:numRef>
                </c:val>
                <c:smooth val="0"/>
                <c:extLst xmlns:c15="http://schemas.microsoft.com/office/drawing/2012/chart">
                  <c:ext xmlns:c16="http://schemas.microsoft.com/office/drawing/2014/chart" uri="{C3380CC4-5D6E-409C-BE32-E72D297353CC}">
                    <c16:uniqueId val="{00000003-40AD-40E6-93B2-EB934392134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Costs_Unadjusted'!$Z$22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Costs_Unadjusted'!$Z$23:$Z$31</c15:sqref>
                        </c15:formulaRef>
                      </c:ext>
                    </c:extLst>
                    <c:numCache>
                      <c:formatCode>#,##0</c:formatCode>
                      <c:ptCount val="9"/>
                      <c:pt idx="0">
                        <c:v>451123.21270669252</c:v>
                      </c:pt>
                      <c:pt idx="1">
                        <c:v>453182.027812468</c:v>
                      </c:pt>
                      <c:pt idx="2">
                        <c:v>454799.11269070703</c:v>
                      </c:pt>
                      <c:pt idx="3">
                        <c:v>456238.6547589901</c:v>
                      </c:pt>
                      <c:pt idx="4">
                        <c:v>457192.35907942138</c:v>
                      </c:pt>
                      <c:pt idx="5">
                        <c:v>457973.80044524372</c:v>
                      </c:pt>
                      <c:pt idx="6">
                        <c:v>458506.67791800934</c:v>
                      </c:pt>
                      <c:pt idx="7">
                        <c:v>458898.82295186655</c:v>
                      </c:pt>
                      <c:pt idx="8">
                        <c:v>458949.20683284698</c:v>
                      </c:pt>
                    </c:numCache>
                  </c:numRef>
                </c:val>
                <c:smooth val="0"/>
                <c:extLst xmlns:c15="http://schemas.microsoft.com/office/drawing/2012/chart">
                  <c:ext xmlns:c16="http://schemas.microsoft.com/office/drawing/2014/chart" uri="{C3380CC4-5D6E-409C-BE32-E72D297353CC}">
                    <c16:uniqueId val="{00000004-40AD-40E6-93B2-EB934392134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Costs_Unadjusted'!$AA$22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Costs_Unadjusted'!$AA$23:$AA$31</c15:sqref>
                        </c15:formulaRef>
                      </c:ext>
                    </c:extLst>
                    <c:numCache>
                      <c:formatCode>#,##0</c:formatCode>
                      <c:ptCount val="9"/>
                      <c:pt idx="0">
                        <c:v>466559.76892341964</c:v>
                      </c:pt>
                      <c:pt idx="1">
                        <c:v>467620.61037554895</c:v>
                      </c:pt>
                      <c:pt idx="2">
                        <c:v>468251.69038067706</c:v>
                      </c:pt>
                      <c:pt idx="3">
                        <c:v>468648.5884921347</c:v>
                      </c:pt>
                      <c:pt idx="4">
                        <c:v>468688.62909931521</c:v>
                      </c:pt>
                      <c:pt idx="5">
                        <c:v>468741.19182906271</c:v>
                      </c:pt>
                      <c:pt idx="6">
                        <c:v>468631.21041526156</c:v>
                      </c:pt>
                      <c:pt idx="7">
                        <c:v>468426.8703655951</c:v>
                      </c:pt>
                      <c:pt idx="8">
                        <c:v>468072.88571471436</c:v>
                      </c:pt>
                    </c:numCache>
                  </c:numRef>
                </c:val>
                <c:smooth val="0"/>
                <c:extLst xmlns:c15="http://schemas.microsoft.com/office/drawing/2012/chart">
                  <c:ext xmlns:c16="http://schemas.microsoft.com/office/drawing/2014/chart" uri="{C3380CC4-5D6E-409C-BE32-E72D297353CC}">
                    <c16:uniqueId val="{00000005-40AD-40E6-93B2-EB934392134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Costs_Unadjusted'!$AB$22</c15:sqref>
                        </c15:formulaRef>
                      </c:ext>
                    </c:extLst>
                    <c:strCache>
                      <c:ptCount val="1"/>
                      <c:pt idx="0">
                        <c:v>LP</c:v>
                      </c:pt>
                    </c:strCache>
                  </c:strRef>
                </c:tx>
                <c:spPr>
                  <a:ln w="381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Costs_Unadjusted'!$AB$23:$AB$31</c15:sqref>
                        </c15:formulaRef>
                      </c:ext>
                    </c:extLst>
                    <c:numCache>
                      <c:formatCode>#,##0</c:formatCode>
                      <c:ptCount val="9"/>
                      <c:pt idx="0">
                        <c:v>469549.28524177842</c:v>
                      </c:pt>
                      <c:pt idx="1">
                        <c:v>468587.83366708312</c:v>
                      </c:pt>
                      <c:pt idx="2">
                        <c:v>467096.96654040384</c:v>
                      </c:pt>
                      <c:pt idx="3">
                        <c:v>465446.18732592964</c:v>
                      </c:pt>
                      <c:pt idx="4">
                        <c:v>463798.6808339</c:v>
                      </c:pt>
                      <c:pt idx="5">
                        <c:v>462216.18411319499</c:v>
                      </c:pt>
                      <c:pt idx="6">
                        <c:v>460335.85789323738</c:v>
                      </c:pt>
                      <c:pt idx="7">
                        <c:v>458650.56463936518</c:v>
                      </c:pt>
                      <c:pt idx="8">
                        <c:v>457167.69734748203</c:v>
                      </c:pt>
                    </c:numCache>
                  </c:numRef>
                </c:val>
                <c:smooth val="0"/>
                <c:extLst xmlns:c15="http://schemas.microsoft.com/office/drawing/2012/chart">
                  <c:ext xmlns:c16="http://schemas.microsoft.com/office/drawing/2014/chart" uri="{C3380CC4-5D6E-409C-BE32-E72D297353CC}">
                    <c16:uniqueId val="{00000000-40AD-40E6-93B2-EB934392134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Costs_Unadjusted'!$AD$22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Costs_Unadjusted'!$AD$23:$AD$31</c15:sqref>
                        </c15:formulaRef>
                      </c:ext>
                    </c:extLst>
                    <c:numCache>
                      <c:formatCode>#,##0</c:formatCode>
                      <c:ptCount val="9"/>
                      <c:pt idx="0">
                        <c:v>456353.78966567951</c:v>
                      </c:pt>
                      <c:pt idx="1">
                        <c:v>457470.17082735494</c:v>
                      </c:pt>
                      <c:pt idx="2">
                        <c:v>458233.81903461984</c:v>
                      </c:pt>
                      <c:pt idx="3">
                        <c:v>458842.36977769708</c:v>
                      </c:pt>
                      <c:pt idx="4">
                        <c:v>458792.20544610207</c:v>
                      </c:pt>
                      <c:pt idx="5">
                        <c:v>458728.46778887336</c:v>
                      </c:pt>
                      <c:pt idx="6">
                        <c:v>458579.90720787452</c:v>
                      </c:pt>
                      <c:pt idx="7">
                        <c:v>458622.62146620394</c:v>
                      </c:pt>
                      <c:pt idx="8">
                        <c:v>458207.01536809164</c:v>
                      </c:pt>
                    </c:numCache>
                  </c:numRef>
                </c:val>
                <c:smooth val="0"/>
                <c:extLst xmlns:c15="http://schemas.microsoft.com/office/drawing/2012/chart">
                  <c:ext xmlns:c16="http://schemas.microsoft.com/office/drawing/2014/chart" uri="{C3380CC4-5D6E-409C-BE32-E72D297353CC}">
                    <c16:uniqueId val="{00000007-40AD-40E6-93B2-EB934392134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Costs_Unadjusted'!$AE$22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Costs_Unadjusted'!$AE$23:$AE$31</c15:sqref>
                        </c15:formulaRef>
                      </c:ext>
                    </c:extLst>
                    <c:numCache>
                      <c:formatCode>#,##0</c:formatCode>
                      <c:ptCount val="9"/>
                      <c:pt idx="0">
                        <c:v>457134.70534074947</c:v>
                      </c:pt>
                      <c:pt idx="1">
                        <c:v>458398.86829703231</c:v>
                      </c:pt>
                      <c:pt idx="2">
                        <c:v>459255.80573565856</c:v>
                      </c:pt>
                      <c:pt idx="3">
                        <c:v>459757.3313609566</c:v>
                      </c:pt>
                      <c:pt idx="4">
                        <c:v>459947.68288485304</c:v>
                      </c:pt>
                      <c:pt idx="5">
                        <c:v>460002.47799406544</c:v>
                      </c:pt>
                      <c:pt idx="6">
                        <c:v>459730.55973262794</c:v>
                      </c:pt>
                      <c:pt idx="7">
                        <c:v>459400.70459732192</c:v>
                      </c:pt>
                      <c:pt idx="8">
                        <c:v>458900.8790302577</c:v>
                      </c:pt>
                    </c:numCache>
                  </c:numRef>
                </c:val>
                <c:smooth val="0"/>
                <c:extLst xmlns:c15="http://schemas.microsoft.com/office/drawing/2012/chart">
                  <c:ext xmlns:c16="http://schemas.microsoft.com/office/drawing/2014/chart" uri="{C3380CC4-5D6E-409C-BE32-E72D297353CC}">
                    <c16:uniqueId val="{00000008-40AD-40E6-93B2-EB934392134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Costs_Unadjusted'!$AF$22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Costs_Unadjusted'!$A$23:$A$31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Costs_Unadjusted'!$AF$23:$AF$31</c15:sqref>
                        </c15:formulaRef>
                      </c:ext>
                    </c:extLst>
                    <c:numCache>
                      <c:formatCode>#,##0</c:formatCode>
                      <c:ptCount val="9"/>
                      <c:pt idx="0">
                        <c:v>462256.68117429153</c:v>
                      </c:pt>
                      <c:pt idx="1">
                        <c:v>461857.93918197887</c:v>
                      </c:pt>
                      <c:pt idx="2">
                        <c:v>461251.91869616677</c:v>
                      </c:pt>
                      <c:pt idx="3">
                        <c:v>460600.32563729252</c:v>
                      </c:pt>
                      <c:pt idx="4">
                        <c:v>459769.90469987359</c:v>
                      </c:pt>
                      <c:pt idx="5">
                        <c:v>459088.42221537884</c:v>
                      </c:pt>
                      <c:pt idx="6">
                        <c:v>458424.19248543819</c:v>
                      </c:pt>
                      <c:pt idx="7">
                        <c:v>457898.0817921086</c:v>
                      </c:pt>
                      <c:pt idx="8">
                        <c:v>457353.07080909901</c:v>
                      </c:pt>
                    </c:numCache>
                  </c:numRef>
                </c:val>
                <c:smooth val="0"/>
                <c:extLst xmlns:c15="http://schemas.microsoft.com/office/drawing/2012/chart">
                  <c:ext xmlns:c16="http://schemas.microsoft.com/office/drawing/2014/chart" uri="{C3380CC4-5D6E-409C-BE32-E72D297353CC}">
                    <c16:uniqueId val="{00000009-40AD-40E6-93B2-EB9343921347}"/>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sz="1800" b="0" i="0" baseline="0">
                    <a:effectLst/>
                  </a:rPr>
                  <a:t>Average annual unit cost </a:t>
                </a:r>
                <a:endParaRPr lang="en-ZA">
                  <a:effectLst/>
                </a:endParaRPr>
              </a:p>
              <a:p>
                <a:pPr>
                  <a:defRPr/>
                </a:pPr>
                <a:r>
                  <a:rPr lang="en-ZA" sz="1800" b="0" i="0" baseline="0">
                    <a:effectLst/>
                  </a:rPr>
                  <a:t>(In 2021 Rands)</a:t>
                </a:r>
                <a:endParaRPr lang="en-ZA">
                  <a:effectLst/>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58339670158047E-2"/>
          <c:y val="3.7338051975886972E-2"/>
          <c:w val="0.91417322834645665"/>
          <c:h val="0.62953286562545074"/>
        </c:manualLayout>
      </c:layout>
      <c:lineChart>
        <c:grouping val="standard"/>
        <c:varyColors val="0"/>
        <c:ser>
          <c:idx val="0"/>
          <c:order val="0"/>
          <c:tx>
            <c:strRef>
              <c:f>'Unit Costs_Adjusted'!$X$22</c:f>
              <c:strCache>
                <c:ptCount val="1"/>
                <c:pt idx="0">
                  <c:v>EC</c:v>
                </c:pt>
              </c:strCache>
            </c:strRef>
          </c:tx>
          <c:spPr>
            <a:ln w="3810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Costs_Adjusted'!$X$61:$X$69</c:f>
              <c:numCache>
                <c:formatCode>0.00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ser>
        <c:ser>
          <c:idx val="1"/>
          <c:order val="1"/>
          <c:tx>
            <c:strRef>
              <c:f>'Unit Costs_Adjusted'!$Y$22</c:f>
              <c:strCache>
                <c:ptCount val="1"/>
                <c:pt idx="0">
                  <c:v>FS</c:v>
                </c:pt>
              </c:strCache>
            </c:strRef>
          </c:tx>
          <c:spPr>
            <a:ln w="3810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Costs_Adjusted'!$Y$61:$Y$69</c:f>
              <c:numCache>
                <c:formatCode>0.00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c:ext xmlns:c16="http://schemas.microsoft.com/office/drawing/2014/chart" uri="{C3380CC4-5D6E-409C-BE32-E72D297353CC}">
              <c16:uniqueId val="{00000001-5EBD-4D00-BEE9-C5E0ABF7D008}"/>
            </c:ext>
          </c:extLst>
        </c:ser>
        <c:ser>
          <c:idx val="2"/>
          <c:order val="2"/>
          <c:tx>
            <c:strRef>
              <c:f>'Unit Costs_Adjusted'!$Z$22</c:f>
              <c:strCache>
                <c:ptCount val="1"/>
                <c:pt idx="0">
                  <c:v>GP</c:v>
                </c:pt>
              </c:strCache>
            </c:strRef>
          </c:tx>
          <c:spPr>
            <a:ln w="3810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Costs_Adjusted'!$Z$61:$Z$69</c:f>
              <c:numCache>
                <c:formatCode>0.00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c:ext xmlns:c16="http://schemas.microsoft.com/office/drawing/2014/chart" uri="{C3380CC4-5D6E-409C-BE32-E72D297353CC}">
              <c16:uniqueId val="{00000002-5EBD-4D00-BEE9-C5E0ABF7D008}"/>
            </c:ext>
          </c:extLst>
        </c:ser>
        <c:ser>
          <c:idx val="3"/>
          <c:order val="3"/>
          <c:tx>
            <c:strRef>
              <c:f>'Unit Costs_Adjusted'!$AA$22</c:f>
              <c:strCache>
                <c:ptCount val="1"/>
                <c:pt idx="0">
                  <c:v>KN</c:v>
                </c:pt>
              </c:strCache>
            </c:strRef>
          </c:tx>
          <c:spPr>
            <a:ln w="38100" cap="rnd">
              <a:solidFill>
                <a:srgbClr val="00B0F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Costs_Adjusted'!$AA$61:$AA$69</c:f>
              <c:numCache>
                <c:formatCode>0.00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c:ext xmlns:c16="http://schemas.microsoft.com/office/drawing/2014/chart" uri="{C3380CC4-5D6E-409C-BE32-E72D297353CC}">
              <c16:uniqueId val="{00000003-5EBD-4D00-BEE9-C5E0ABF7D008}"/>
            </c:ext>
          </c:extLst>
        </c:ser>
        <c:ser>
          <c:idx val="4"/>
          <c:order val="4"/>
          <c:tx>
            <c:strRef>
              <c:f>'Unit Costs_Adjusted'!$AB$22</c:f>
              <c:strCache>
                <c:ptCount val="1"/>
                <c:pt idx="0">
                  <c:v>LP</c:v>
                </c:pt>
              </c:strCache>
            </c:strRef>
          </c:tx>
          <c:spPr>
            <a:ln w="3810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Costs_Adjusted'!$AB$61:$AB$69</c:f>
              <c:numCache>
                <c:formatCode>0.00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c:ext xmlns:c16="http://schemas.microsoft.com/office/drawing/2014/chart" uri="{C3380CC4-5D6E-409C-BE32-E72D297353CC}">
              <c16:uniqueId val="{00000004-5EBD-4D00-BEE9-C5E0ABF7D008}"/>
            </c:ext>
          </c:extLst>
        </c:ser>
        <c:ser>
          <c:idx val="5"/>
          <c:order val="5"/>
          <c:tx>
            <c:strRef>
              <c:f>'Unit Costs_Adjusted'!$AC$22</c:f>
              <c:strCache>
                <c:ptCount val="1"/>
                <c:pt idx="0">
                  <c:v>MP</c:v>
                </c:pt>
              </c:strCache>
            </c:strRef>
          </c:tx>
          <c:spPr>
            <a:ln w="1905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Costs_Adjusted'!$AC$61:$AC$69</c:f>
              <c:numCache>
                <c:formatCode>0.00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c:ext xmlns:c16="http://schemas.microsoft.com/office/drawing/2014/chart" uri="{C3380CC4-5D6E-409C-BE32-E72D297353CC}">
              <c16:uniqueId val="{00000005-5EBD-4D00-BEE9-C5E0ABF7D008}"/>
            </c:ext>
          </c:extLst>
        </c:ser>
        <c:ser>
          <c:idx val="6"/>
          <c:order val="6"/>
          <c:tx>
            <c:strRef>
              <c:f>'Unit Costs_Adjusted'!$AD$22</c:f>
              <c:strCache>
                <c:ptCount val="1"/>
                <c:pt idx="0">
                  <c:v>NC</c:v>
                </c:pt>
              </c:strCache>
            </c:strRef>
          </c:tx>
          <c:spPr>
            <a:ln w="19050" cap="rnd">
              <a:solidFill>
                <a:srgbClr val="00B05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Costs_Adjusted'!$AD$61:$AD$69</c:f>
              <c:numCache>
                <c:formatCode>0.00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c:ext xmlns:c16="http://schemas.microsoft.com/office/drawing/2014/chart" uri="{C3380CC4-5D6E-409C-BE32-E72D297353CC}">
              <c16:uniqueId val="{00000006-5EBD-4D00-BEE9-C5E0ABF7D008}"/>
            </c:ext>
          </c:extLst>
        </c:ser>
        <c:ser>
          <c:idx val="7"/>
          <c:order val="7"/>
          <c:tx>
            <c:strRef>
              <c:f>'Unit Costs_Adjusted'!$AE$22</c:f>
              <c:strCache>
                <c:ptCount val="1"/>
                <c:pt idx="0">
                  <c:v>NW</c:v>
                </c:pt>
              </c:strCache>
            </c:strRef>
          </c:tx>
          <c:spPr>
            <a:ln w="19050" cap="rnd">
              <a:solidFill>
                <a:schemeClr val="tx1"/>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Costs_Adjusted'!$AE$61:$AE$69</c:f>
              <c:numCache>
                <c:formatCode>0.00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c:ext xmlns:c16="http://schemas.microsoft.com/office/drawing/2014/chart" uri="{C3380CC4-5D6E-409C-BE32-E72D297353CC}">
              <c16:uniqueId val="{00000007-5EBD-4D00-BEE9-C5E0ABF7D008}"/>
            </c:ext>
          </c:extLst>
        </c:ser>
        <c:ser>
          <c:idx val="8"/>
          <c:order val="8"/>
          <c:tx>
            <c:strRef>
              <c:f>'Unit Costs_Adjusted'!$AF$22</c:f>
              <c:strCache>
                <c:ptCount val="1"/>
                <c:pt idx="0">
                  <c:v>WC</c:v>
                </c:pt>
              </c:strCache>
            </c:strRef>
          </c:tx>
          <c:spPr>
            <a:ln w="19050" cap="rnd">
              <a:solidFill>
                <a:srgbClr val="FFC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Costs_Adjusted'!$AF$61:$AF$69</c:f>
              <c:numCache>
                <c:formatCode>0.00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c:ext xmlns:c16="http://schemas.microsoft.com/office/drawing/2014/chart" uri="{C3380CC4-5D6E-409C-BE32-E72D297353CC}">
              <c16:uniqueId val="{00000008-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0.00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5"/>
          <c:order val="5"/>
          <c:tx>
            <c:strRef>
              <c:f>'Headcount Data'!$T$1</c:f>
              <c:strCache>
                <c:ptCount val="1"/>
                <c:pt idx="0">
                  <c:v>MP</c:v>
                </c:pt>
              </c:strCache>
              <c:extLst xmlns:c15="http://schemas.microsoft.com/office/drawing/2012/chart"/>
            </c:strRef>
          </c:tx>
          <c:spPr>
            <a:ln w="19050" cap="rnd">
              <a:solidFill>
                <a:srgbClr val="FF0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Data'!$T$408:$T$452</c:f>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5-41B5-4BDA-962D-1FA03E50DE0C}"/>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9-41B5-4BDA-962D-1FA03E50DE0C}"/>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41B5-4BDA-962D-1FA03E50DE0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41B5-4BDA-962D-1FA03E50DE0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41B5-4BDA-962D-1FA03E50DE0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41B5-4BDA-962D-1FA03E50DE0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41B5-4BDA-962D-1FA03E50DE0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41B5-4BDA-962D-1FA03E50DE0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41B5-4BDA-962D-1FA03E50DE0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41B5-4BDA-962D-1FA03E50DE0C}"/>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dirty="0"/>
                  <a:t>% of educators at this age</a:t>
                </a:r>
                <a:endParaRPr lang="en-US" dirty="0"/>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5"/>
          <c:tx>
            <c:strRef>
              <c:f>'Unit Costs_Adjusted'!$AC$22</c:f>
              <c:strCache>
                <c:ptCount val="1"/>
                <c:pt idx="0">
                  <c:v>MP</c:v>
                </c:pt>
              </c:strCache>
            </c:strRef>
          </c:tx>
          <c:spPr>
            <a:ln w="19050" cap="rnd">
              <a:solidFill>
                <a:srgbClr val="FF0000"/>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Costs_Adjusted'!$AC$61:$AC$69</c:f>
              <c:numCache>
                <c:formatCode>0.00</c:formatCode>
                <c:ptCount val="9"/>
                <c:pt idx="0">
                  <c:v>1</c:v>
                </c:pt>
                <c:pt idx="1">
                  <c:v>1.0024472673540967</c:v>
                </c:pt>
                <c:pt idx="2">
                  <c:v>1.0035881323397573</c:v>
                </c:pt>
                <c:pt idx="3">
                  <c:v>1.0041096051347169</c:v>
                </c:pt>
                <c:pt idx="4">
                  <c:v>1.0037256813339925</c:v>
                </c:pt>
                <c:pt idx="5">
                  <c:v>1.0029423375641184</c:v>
                </c:pt>
                <c:pt idx="6">
                  <c:v>1.0018087476264732</c:v>
                </c:pt>
                <c:pt idx="7">
                  <c:v>1.0008065202124539</c:v>
                </c:pt>
                <c:pt idx="8">
                  <c:v>0.99978941745931094</c:v>
                </c:pt>
              </c:numCache>
            </c:numRef>
          </c:val>
          <c:smooth val="0"/>
          <c:extLst>
            <c:ext xmlns:c16="http://schemas.microsoft.com/office/drawing/2014/chart" uri="{C3380CC4-5D6E-409C-BE32-E72D297353CC}">
              <c16:uniqueId val="{00000005-5EBD-4D00-BEE9-C5E0ABF7D008}"/>
            </c:ext>
          </c:extLst>
        </c:ser>
        <c:ser>
          <c:idx val="9"/>
          <c:order val="9"/>
          <c:tx>
            <c:strRef>
              <c:f>'Unit Costs_Adjusted'!$AG$22</c:f>
              <c:strCache>
                <c:ptCount val="1"/>
                <c:pt idx="0">
                  <c:v>SA</c:v>
                </c:pt>
              </c:strCache>
            </c:strRef>
          </c:tx>
          <c:spPr>
            <a:ln w="44450" cap="rnd">
              <a:solidFill>
                <a:schemeClr val="bg1">
                  <a:lumMod val="50000"/>
                </a:schemeClr>
              </a:solidFill>
              <a:round/>
            </a:ln>
            <a:effectLst/>
          </c:spPr>
          <c:marker>
            <c:symbol val="none"/>
          </c:marker>
          <c:cat>
            <c:numRef>
              <c:f>'Unit Costs_Adjusted'!$A$61:$A$69</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Costs_Adjusted'!$AG$61:$AG$69</c:f>
              <c:numCache>
                <c:formatCode>0.00</c:formatCode>
                <c:ptCount val="9"/>
                <c:pt idx="0">
                  <c:v>1</c:v>
                </c:pt>
                <c:pt idx="1">
                  <c:v>1.001384702062686</c:v>
                </c:pt>
                <c:pt idx="2">
                  <c:v>1.0018719900632846</c:v>
                </c:pt>
                <c:pt idx="3">
                  <c:v>1.0019594358166821</c:v>
                </c:pt>
                <c:pt idx="4">
                  <c:v>1.0014718696845346</c:v>
                </c:pt>
                <c:pt idx="5">
                  <c:v>1.000929719339851</c:v>
                </c:pt>
                <c:pt idx="6">
                  <c:v>1.0000664244408621</c:v>
                </c:pt>
                <c:pt idx="7">
                  <c:v>0.99916429226403247</c:v>
                </c:pt>
                <c:pt idx="8">
                  <c:v>0.99804615554461273</c:v>
                </c:pt>
              </c:numCache>
            </c:numRef>
          </c:val>
          <c:smooth val="0"/>
          <c:extLst>
            <c:ext xmlns:c16="http://schemas.microsoft.com/office/drawing/2014/chart" uri="{C3380CC4-5D6E-409C-BE32-E72D297353CC}">
              <c16:uniqueId val="{00000009-5EBD-4D00-BEE9-C5E0ABF7D008}"/>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Costs_Adjusted'!$X$22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Costs_Adjusted'!$X$61:$X$69</c15:sqref>
                        </c15:formulaRef>
                      </c:ext>
                    </c:extLst>
                    <c:numCache>
                      <c:formatCode>0.00</c:formatCode>
                      <c:ptCount val="9"/>
                      <c:pt idx="0">
                        <c:v>1</c:v>
                      </c:pt>
                      <c:pt idx="1">
                        <c:v>1.002497623030157</c:v>
                      </c:pt>
                      <c:pt idx="2">
                        <c:v>1.0039659654285216</c:v>
                      </c:pt>
                      <c:pt idx="3">
                        <c:v>1.0049824514037005</c:v>
                      </c:pt>
                      <c:pt idx="4">
                        <c:v>1.0051038804318493</c:v>
                      </c:pt>
                      <c:pt idx="5">
                        <c:v>1.004827263422843</c:v>
                      </c:pt>
                      <c:pt idx="6">
                        <c:v>1.0036087943559535</c:v>
                      </c:pt>
                      <c:pt idx="7">
                        <c:v>1.0015152414493265</c:v>
                      </c:pt>
                      <c:pt idx="8">
                        <c:v>0.99940025825351653</c:v>
                      </c:pt>
                    </c:numCache>
                  </c:numRef>
                </c:val>
                <c:smooth val="0"/>
                <c:extLst>
                  <c:ext xmlns:c16="http://schemas.microsoft.com/office/drawing/2014/chart" uri="{C3380CC4-5D6E-409C-BE32-E72D297353CC}">
                    <c16:uniqueId val="{00000000-5EBD-4D00-BEE9-C5E0ABF7D00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Costs_Adjusted'!$Y$22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Costs_Adjusted'!$Y$61:$Y$69</c15:sqref>
                        </c15:formulaRef>
                      </c:ext>
                    </c:extLst>
                    <c:numCache>
                      <c:formatCode>0.00</c:formatCode>
                      <c:ptCount val="9"/>
                      <c:pt idx="0">
                        <c:v>1</c:v>
                      </c:pt>
                      <c:pt idx="1">
                        <c:v>1.0013259506695542</c:v>
                      </c:pt>
                      <c:pt idx="2">
                        <c:v>1.0015192858686846</c:v>
                      </c:pt>
                      <c:pt idx="3">
                        <c:v>1.0014866840152756</c:v>
                      </c:pt>
                      <c:pt idx="4">
                        <c:v>1.0009258065193369</c:v>
                      </c:pt>
                      <c:pt idx="5">
                        <c:v>1.0006841961866524</c:v>
                      </c:pt>
                      <c:pt idx="6">
                        <c:v>1.0006137524927612</c:v>
                      </c:pt>
                      <c:pt idx="7">
                        <c:v>1.0006508092410298</c:v>
                      </c:pt>
                      <c:pt idx="8">
                        <c:v>1.0002643504878668</c:v>
                      </c:pt>
                    </c:numCache>
                  </c:numRef>
                </c:val>
                <c:smooth val="0"/>
                <c:extLst xmlns:c15="http://schemas.microsoft.com/office/drawing/2012/chart">
                  <c:ext xmlns:c16="http://schemas.microsoft.com/office/drawing/2014/chart" uri="{C3380CC4-5D6E-409C-BE32-E72D297353CC}">
                    <c16:uniqueId val="{00000001-5EBD-4D00-BEE9-C5E0ABF7D00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Costs_Adjusted'!$Z$22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Costs_Adjusted'!$Z$61:$Z$69</c15:sqref>
                        </c15:formulaRef>
                      </c:ext>
                    </c:extLst>
                    <c:numCache>
                      <c:formatCode>0.00</c:formatCode>
                      <c:ptCount val="9"/>
                      <c:pt idx="0">
                        <c:v>1</c:v>
                      </c:pt>
                      <c:pt idx="1">
                        <c:v>1.0026681969019797</c:v>
                      </c:pt>
                      <c:pt idx="2">
                        <c:v>1.0045481800428568</c:v>
                      </c:pt>
                      <c:pt idx="3">
                        <c:v>1.0061362945569254</c:v>
                      </c:pt>
                      <c:pt idx="4">
                        <c:v>1.0070957337494408</c:v>
                      </c:pt>
                      <c:pt idx="5">
                        <c:v>1.007825688570732</c:v>
                      </c:pt>
                      <c:pt idx="6">
                        <c:v>1.0084267188972231</c:v>
                      </c:pt>
                      <c:pt idx="7">
                        <c:v>1.0089207708043288</c:v>
                      </c:pt>
                      <c:pt idx="8">
                        <c:v>1.0088636947828078</c:v>
                      </c:pt>
                    </c:numCache>
                  </c:numRef>
                </c:val>
                <c:smooth val="0"/>
                <c:extLst xmlns:c15="http://schemas.microsoft.com/office/drawing/2012/chart">
                  <c:ext xmlns:c16="http://schemas.microsoft.com/office/drawing/2014/chart" uri="{C3380CC4-5D6E-409C-BE32-E72D297353CC}">
                    <c16:uniqueId val="{00000002-5EBD-4D00-BEE9-C5E0ABF7D00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Costs_Adjusted'!$AA$22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Costs_Adjusted'!$AA$61:$AA$69</c15:sqref>
                        </c15:formulaRef>
                      </c:ext>
                    </c:extLst>
                    <c:numCache>
                      <c:formatCode>0.00</c:formatCode>
                      <c:ptCount val="9"/>
                      <c:pt idx="0">
                        <c:v>1</c:v>
                      </c:pt>
                      <c:pt idx="1">
                        <c:v>1.0022737525238774</c:v>
                      </c:pt>
                      <c:pt idx="2">
                        <c:v>1.0036263766615829</c:v>
                      </c:pt>
                      <c:pt idx="3">
                        <c:v>1.0044770674795536</c:v>
                      </c:pt>
                      <c:pt idx="4">
                        <c:v>1.0045628884393694</c:v>
                      </c:pt>
                      <c:pt idx="5">
                        <c:v>1.0046755486669514</c:v>
                      </c:pt>
                      <c:pt idx="6">
                        <c:v>1.0044398202112921</c:v>
                      </c:pt>
                      <c:pt idx="7">
                        <c:v>1.0040018483515709</c:v>
                      </c:pt>
                      <c:pt idx="8">
                        <c:v>1.0032431360183203</c:v>
                      </c:pt>
                    </c:numCache>
                  </c:numRef>
                </c:val>
                <c:smooth val="0"/>
                <c:extLst xmlns:c15="http://schemas.microsoft.com/office/drawing/2012/chart">
                  <c:ext xmlns:c16="http://schemas.microsoft.com/office/drawing/2014/chart" uri="{C3380CC4-5D6E-409C-BE32-E72D297353CC}">
                    <c16:uniqueId val="{00000003-5EBD-4D00-BEE9-C5E0ABF7D00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Costs_Adjusted'!$AB$22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Costs_Adjusted'!$AB$61:$AB$69</c15:sqref>
                        </c15:formulaRef>
                      </c:ext>
                    </c:extLst>
                    <c:numCache>
                      <c:formatCode>0.00</c:formatCode>
                      <c:ptCount val="9"/>
                      <c:pt idx="0">
                        <c:v>1</c:v>
                      </c:pt>
                      <c:pt idx="1">
                        <c:v>0.99881660375651338</c:v>
                      </c:pt>
                      <c:pt idx="2">
                        <c:v>0.99654096415788174</c:v>
                      </c:pt>
                      <c:pt idx="3">
                        <c:v>0.9940892259859675</c:v>
                      </c:pt>
                      <c:pt idx="4">
                        <c:v>0.99165766638252351</c:v>
                      </c:pt>
                      <c:pt idx="5">
                        <c:v>0.98953088309039927</c:v>
                      </c:pt>
                      <c:pt idx="6">
                        <c:v>0.98694033906892176</c:v>
                      </c:pt>
                      <c:pt idx="7">
                        <c:v>0.98492281018263195</c:v>
                      </c:pt>
                      <c:pt idx="8">
                        <c:v>0.98320735359366795</c:v>
                      </c:pt>
                    </c:numCache>
                  </c:numRef>
                </c:val>
                <c:smooth val="0"/>
                <c:extLst xmlns:c15="http://schemas.microsoft.com/office/drawing/2012/chart">
                  <c:ext xmlns:c16="http://schemas.microsoft.com/office/drawing/2014/chart" uri="{C3380CC4-5D6E-409C-BE32-E72D297353CC}">
                    <c16:uniqueId val="{00000004-5EBD-4D00-BEE9-C5E0ABF7D008}"/>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Costs_Adjusted'!$AD$22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Costs_Adjusted'!$AD$61:$AD$69</c15:sqref>
                        </c15:formulaRef>
                      </c:ext>
                    </c:extLst>
                    <c:numCache>
                      <c:formatCode>0.00</c:formatCode>
                      <c:ptCount val="9"/>
                      <c:pt idx="0">
                        <c:v>1</c:v>
                      </c:pt>
                      <c:pt idx="1">
                        <c:v>1.0024463063240765</c:v>
                      </c:pt>
                      <c:pt idx="2">
                        <c:v>1.0041196751544841</c:v>
                      </c:pt>
                      <c:pt idx="3">
                        <c:v>1.0054531816506678</c:v>
                      </c:pt>
                      <c:pt idx="4">
                        <c:v>1.0053432574367551</c:v>
                      </c:pt>
                      <c:pt idx="5">
                        <c:v>1.005203590234089</c:v>
                      </c:pt>
                      <c:pt idx="6">
                        <c:v>1.0048780520565543</c:v>
                      </c:pt>
                      <c:pt idx="7">
                        <c:v>1.0049716510564897</c:v>
                      </c:pt>
                      <c:pt idx="8">
                        <c:v>1.0040609407533787</c:v>
                      </c:pt>
                    </c:numCache>
                  </c:numRef>
                </c:val>
                <c:smooth val="0"/>
                <c:extLst xmlns:c15="http://schemas.microsoft.com/office/drawing/2012/chart">
                  <c:ext xmlns:c16="http://schemas.microsoft.com/office/drawing/2014/chart" uri="{C3380CC4-5D6E-409C-BE32-E72D297353CC}">
                    <c16:uniqueId val="{00000006-5EBD-4D00-BEE9-C5E0ABF7D008}"/>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Costs_Adjusted'!$AE$22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Costs_Adjusted'!$AE$61:$AE$69</c15:sqref>
                        </c15:formulaRef>
                      </c:ext>
                    </c:extLst>
                    <c:numCache>
                      <c:formatCode>0.00</c:formatCode>
                      <c:ptCount val="9"/>
                      <c:pt idx="0">
                        <c:v>1</c:v>
                      </c:pt>
                      <c:pt idx="1">
                        <c:v>1.0027654057797701</c:v>
                      </c:pt>
                      <c:pt idx="2">
                        <c:v>1.0046399898544742</c:v>
                      </c:pt>
                      <c:pt idx="3">
                        <c:v>1.0057370967234969</c:v>
                      </c:pt>
                      <c:pt idx="4">
                        <c:v>1.0061534981073177</c:v>
                      </c:pt>
                      <c:pt idx="5">
                        <c:v>1.0062733645461863</c:v>
                      </c:pt>
                      <c:pt idx="6">
                        <c:v>1.0056785327422111</c:v>
                      </c:pt>
                      <c:pt idx="7">
                        <c:v>1.0049569617666272</c:v>
                      </c:pt>
                      <c:pt idx="8">
                        <c:v>1.0038635738413073</c:v>
                      </c:pt>
                    </c:numCache>
                  </c:numRef>
                </c:val>
                <c:smooth val="0"/>
                <c:extLst xmlns:c15="http://schemas.microsoft.com/office/drawing/2012/chart">
                  <c:ext xmlns:c16="http://schemas.microsoft.com/office/drawing/2014/chart" uri="{C3380CC4-5D6E-409C-BE32-E72D297353CC}">
                    <c16:uniqueId val="{00000007-5EBD-4D00-BEE9-C5E0ABF7D008}"/>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Costs_Adjusted'!$AF$22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Costs_Adjusted'!$A$61:$A$69</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Costs_Adjusted'!$AF$61:$AF$69</c15:sqref>
                        </c15:formulaRef>
                      </c:ext>
                    </c:extLst>
                    <c:numCache>
                      <c:formatCode>0.00</c:formatCode>
                      <c:ptCount val="9"/>
                      <c:pt idx="0">
                        <c:v>1</c:v>
                      </c:pt>
                      <c:pt idx="1">
                        <c:v>0.99806798210557612</c:v>
                      </c:pt>
                      <c:pt idx="2">
                        <c:v>0.99602662001193421</c:v>
                      </c:pt>
                      <c:pt idx="3">
                        <c:v>0.99368010390018835</c:v>
                      </c:pt>
                      <c:pt idx="4">
                        <c:v>0.99146427614969623</c:v>
                      </c:pt>
                      <c:pt idx="5">
                        <c:v>0.98954464997656844</c:v>
                      </c:pt>
                      <c:pt idx="6">
                        <c:v>0.98787222129076013</c:v>
                      </c:pt>
                      <c:pt idx="7">
                        <c:v>0.98651622175181852</c:v>
                      </c:pt>
                      <c:pt idx="8">
                        <c:v>0.98509720173317739</c:v>
                      </c:pt>
                    </c:numCache>
                  </c:numRef>
                </c:val>
                <c:smooth val="0"/>
                <c:extLst xmlns:c15="http://schemas.microsoft.com/office/drawing/2012/chart">
                  <c:ext xmlns:c16="http://schemas.microsoft.com/office/drawing/2014/chart" uri="{C3380CC4-5D6E-409C-BE32-E72D297353CC}">
                    <c16:uniqueId val="{00000008-5EBD-4D00-BEE9-C5E0ABF7D008}"/>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ax val="1.03"/>
          <c:min val="0.9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5"/>
          <c:tx>
            <c:strRef>
              <c:f>'Unit Costs_Adjusted'!$G$22</c:f>
              <c:strCache>
                <c:ptCount val="1"/>
                <c:pt idx="0">
                  <c:v>MP</c:v>
                </c:pt>
              </c:strCache>
              <c:extLst xmlns:c15="http://schemas.microsoft.com/office/drawing/2012/chart"/>
            </c:strRef>
          </c:tx>
          <c:spPr>
            <a:ln w="1905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Costs_Adjusted'!$G$23:$G$31</c:f>
              <c:numCache>
                <c:formatCode>#,##0</c:formatCode>
                <c:ptCount val="9"/>
                <c:pt idx="0">
                  <c:v>422906.84154735098</c:v>
                </c:pt>
                <c:pt idx="1">
                  <c:v>424687.59137271758</c:v>
                </c:pt>
                <c:pt idx="2">
                  <c:v>425914.73438510025</c:v>
                </c:pt>
                <c:pt idx="3">
                  <c:v>426878.2799974347</c:v>
                </c:pt>
                <c:pt idx="4">
                  <c:v>427519.68675343465</c:v>
                </c:pt>
                <c:pt idx="5">
                  <c:v>428015.33908672887</c:v>
                </c:pt>
                <c:pt idx="6">
                  <c:v>428249.15950402431</c:v>
                </c:pt>
                <c:pt idx="7">
                  <c:v>428537.78548617201</c:v>
                </c:pt>
                <c:pt idx="8">
                  <c:v>428716.98541544453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57F2-49DA-97CD-FFC26F5DAFAE}"/>
            </c:ext>
          </c:extLst>
        </c:ser>
        <c:ser>
          <c:idx val="9"/>
          <c:order val="9"/>
          <c:tx>
            <c:strRef>
              <c:f>'Unit Costs_Adjusted'!$K$22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Costs_Adjusted'!$K$23:$K$31</c:f>
              <c:numCache>
                <c:formatCode>#\ ###\ ###\ ##0</c:formatCode>
                <c:ptCount val="9"/>
                <c:pt idx="0">
                  <c:v>421578.56846976286</c:v>
                </c:pt>
                <c:pt idx="1">
                  <c:v>422971.33276772365</c:v>
                </c:pt>
                <c:pt idx="2">
                  <c:v>423929.83443068794</c:v>
                </c:pt>
                <c:pt idx="3">
                  <c:v>424692.50236958038</c:v>
                </c:pt>
                <c:pt idx="4">
                  <c:v>425190.00904472888</c:v>
                </c:pt>
                <c:pt idx="5">
                  <c:v>425590.7281550442</c:v>
                </c:pt>
                <c:pt idx="6">
                  <c:v>425808.87445678737</c:v>
                </c:pt>
                <c:pt idx="7">
                  <c:v>426023.70505211316</c:v>
                </c:pt>
                <c:pt idx="8">
                  <c:v>426112.95019737299</c:v>
                </c:pt>
              </c:numCache>
            </c:numRef>
          </c:val>
          <c:smooth val="0"/>
          <c:extLst>
            <c:ext xmlns:c16="http://schemas.microsoft.com/office/drawing/2014/chart" uri="{C3380CC4-5D6E-409C-BE32-E72D297353CC}">
              <c16:uniqueId val="{00000009-57F2-49DA-97CD-FFC26F5DAFAE}"/>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Costs_Adjusted'!$B$22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Costs_Adjusted'!$B$23:$B$31</c15:sqref>
                        </c15:formulaRef>
                      </c:ext>
                    </c:extLst>
                    <c:numCache>
                      <c:formatCode>#,##0</c:formatCode>
                      <c:ptCount val="9"/>
                      <c:pt idx="0">
                        <c:v>427097.8334989599</c:v>
                      </c:pt>
                      <c:pt idx="1">
                        <c:v>428818.11735196615</c:v>
                      </c:pt>
                      <c:pt idx="2">
                        <c:v>430091.15619645768</c:v>
                      </c:pt>
                      <c:pt idx="3">
                        <c:v>431201.96379511687</c:v>
                      </c:pt>
                      <c:pt idx="4">
                        <c:v>431899.1364343302</c:v>
                      </c:pt>
                      <c:pt idx="5">
                        <c:v>432385.07681308489</c:v>
                      </c:pt>
                      <c:pt idx="6">
                        <c:v>432467.0902814258</c:v>
                      </c:pt>
                      <c:pt idx="7">
                        <c:v>432376.28012678929</c:v>
                      </c:pt>
                      <c:pt idx="8">
                        <c:v>432239.64476698905</c:v>
                      </c:pt>
                    </c:numCache>
                  </c:numRef>
                </c:val>
                <c:smooth val="0"/>
                <c:extLst>
                  <c:ext xmlns:c16="http://schemas.microsoft.com/office/drawing/2014/chart" uri="{C3380CC4-5D6E-409C-BE32-E72D297353CC}">
                    <c16:uniqueId val="{00000000-57F2-49DA-97CD-FFC26F5DAFA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Costs_Adjusted'!$C$22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Costs_Adjusted'!$C$23:$C$31</c15:sqref>
                        </c15:formulaRef>
                      </c:ext>
                    </c:extLst>
                    <c:numCache>
                      <c:formatCode>#,##0</c:formatCode>
                      <c:ptCount val="9"/>
                      <c:pt idx="0">
                        <c:v>420236.64934882807</c:v>
                      </c:pt>
                      <c:pt idx="1">
                        <c:v>421938.08865094552</c:v>
                      </c:pt>
                      <c:pt idx="2">
                        <c:v>423240.99128698348</c:v>
                      </c:pt>
                      <c:pt idx="3">
                        <c:v>424387.19682532555</c:v>
                      </c:pt>
                      <c:pt idx="4">
                        <c:v>425282.94947282097</c:v>
                      </c:pt>
                      <c:pt idx="5">
                        <c:v>426164.00407871057</c:v>
                      </c:pt>
                      <c:pt idx="6">
                        <c:v>427057.20125230122</c:v>
                      </c:pt>
                      <c:pt idx="7">
                        <c:v>427963.65846497624</c:v>
                      </c:pt>
                      <c:pt idx="8">
                        <c:v>428701.82970927277</c:v>
                      </c:pt>
                    </c:numCache>
                  </c:numRef>
                </c:val>
                <c:smooth val="0"/>
                <c:extLst xmlns:c15="http://schemas.microsoft.com/office/drawing/2012/chart">
                  <c:ext xmlns:c16="http://schemas.microsoft.com/office/drawing/2014/chart" uri="{C3380CC4-5D6E-409C-BE32-E72D297353CC}">
                    <c16:uniqueId val="{00000001-57F2-49DA-97CD-FFC26F5DAFA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Costs_Adjusted'!$D$22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Costs_Adjusted'!$D$23:$D$31</c15:sqref>
                        </c15:formulaRef>
                      </c:ext>
                    </c:extLst>
                    <c:numCache>
                      <c:formatCode>#,##0</c:formatCode>
                      <c:ptCount val="9"/>
                      <c:pt idx="0">
                        <c:v>407720.75551603263</c:v>
                      </c:pt>
                      <c:pt idx="1">
                        <c:v>409780.55505580513</c:v>
                      </c:pt>
                      <c:pt idx="2">
                        <c:v>411430.31821747357</c:v>
                      </c:pt>
                      <c:pt idx="3">
                        <c:v>412896.25586619682</c:v>
                      </c:pt>
                      <c:pt idx="4">
                        <c:v>414067.57312266796</c:v>
                      </c:pt>
                      <c:pt idx="5">
                        <c:v>415034.31841160305</c:v>
                      </c:pt>
                      <c:pt idx="6">
                        <c:v>415806.90120326803</c:v>
                      </c:pt>
                      <c:pt idx="7">
                        <c:v>416526.04984678741</c:v>
                      </c:pt>
                      <c:pt idx="8">
                        <c:v>417011.82605946244</c:v>
                      </c:pt>
                    </c:numCache>
                  </c:numRef>
                </c:val>
                <c:smooth val="0"/>
                <c:extLst xmlns:c15="http://schemas.microsoft.com/office/drawing/2012/chart">
                  <c:ext xmlns:c16="http://schemas.microsoft.com/office/drawing/2014/chart" uri="{C3380CC4-5D6E-409C-BE32-E72D297353CC}">
                    <c16:uniqueId val="{00000002-57F2-49DA-97CD-FFC26F5DAFAE}"/>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Costs_Adjusted'!$E$22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Costs_Adjusted'!$E$23:$E$31</c15:sqref>
                        </c15:formulaRef>
                      </c:ext>
                    </c:extLst>
                    <c:numCache>
                      <c:formatCode>#,##0</c:formatCode>
                      <c:ptCount val="9"/>
                      <c:pt idx="0">
                        <c:v>425723.22990119067</c:v>
                      </c:pt>
                      <c:pt idx="1">
                        <c:v>427386.92105409445</c:v>
                      </c:pt>
                      <c:pt idx="2">
                        <c:v>428622.73799881752</c:v>
                      </c:pt>
                      <c:pt idx="3">
                        <c:v>429575.29228286131</c:v>
                      </c:pt>
                      <c:pt idx="4">
                        <c:v>430223.34300597868</c:v>
                      </c:pt>
                      <c:pt idx="5">
                        <c:v>430836.24555922323</c:v>
                      </c:pt>
                      <c:pt idx="6">
                        <c:v>431269.73712905589</c:v>
                      </c:pt>
                      <c:pt idx="7">
                        <c:v>431672.4905386648</c:v>
                      </c:pt>
                      <c:pt idx="8">
                        <c:v>431911.72963170498</c:v>
                      </c:pt>
                    </c:numCache>
                  </c:numRef>
                </c:val>
                <c:smooth val="0"/>
                <c:extLst xmlns:c15="http://schemas.microsoft.com/office/drawing/2012/chart">
                  <c:ext xmlns:c16="http://schemas.microsoft.com/office/drawing/2014/chart" uri="{C3380CC4-5D6E-409C-BE32-E72D297353CC}">
                    <c16:uniqueId val="{00000003-57F2-49DA-97CD-FFC26F5DAFA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Costs_Adjusted'!$F$22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Costs_Adjusted'!$F$23:$F$31</c15:sqref>
                        </c15:formulaRef>
                      </c:ext>
                    </c:extLst>
                    <c:numCache>
                      <c:formatCode>#,##0</c:formatCode>
                      <c:ptCount val="9"/>
                      <c:pt idx="0">
                        <c:v>435568.27204958699</c:v>
                      </c:pt>
                      <c:pt idx="1">
                        <c:v>435367.87168393662</c:v>
                      </c:pt>
                      <c:pt idx="2">
                        <c:v>434627.89045946882</c:v>
                      </c:pt>
                      <c:pt idx="3">
                        <c:v>433757.40270027996</c:v>
                      </c:pt>
                      <c:pt idx="4">
                        <c:v>432822.31173473375</c:v>
                      </c:pt>
                      <c:pt idx="5">
                        <c:v>431974.15399137471</c:v>
                      </c:pt>
                      <c:pt idx="6">
                        <c:v>430976.08516733674</c:v>
                      </c:pt>
                      <c:pt idx="7">
                        <c:v>430153.37282327691</c:v>
                      </c:pt>
                      <c:pt idx="8">
                        <c:v>429409.68772395985</c:v>
                      </c:pt>
                    </c:numCache>
                  </c:numRef>
                </c:val>
                <c:smooth val="0"/>
                <c:extLst xmlns:c15="http://schemas.microsoft.com/office/drawing/2012/chart">
                  <c:ext xmlns:c16="http://schemas.microsoft.com/office/drawing/2014/chart" uri="{C3380CC4-5D6E-409C-BE32-E72D297353CC}">
                    <c16:uniqueId val="{00000004-57F2-49DA-97CD-FFC26F5DAFAE}"/>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Costs_Adjusted'!$H$22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Costs_Adjusted'!$H$23:$H$31</c15:sqref>
                        </c15:formulaRef>
                      </c:ext>
                    </c:extLst>
                    <c:numCache>
                      <c:formatCode>#,##0</c:formatCode>
                      <c:ptCount val="9"/>
                      <c:pt idx="0">
                        <c:v>407003.80167556053</c:v>
                      </c:pt>
                      <c:pt idx="1">
                        <c:v>409791.43973425886</c:v>
                      </c:pt>
                      <c:pt idx="2">
                        <c:v>411984.65286274243</c:v>
                      </c:pt>
                      <c:pt idx="3">
                        <c:v>414003.06531004736</c:v>
                      </c:pt>
                      <c:pt idx="4">
                        <c:v>415434.75336117228</c:v>
                      </c:pt>
                      <c:pt idx="5">
                        <c:v>416615.24871470279</c:v>
                      </c:pt>
                      <c:pt idx="6">
                        <c:v>417652.63437333493</c:v>
                      </c:pt>
                      <c:pt idx="7">
                        <c:v>418733.70206151414</c:v>
                      </c:pt>
                      <c:pt idx="8">
                        <c:v>419637.56876002275</c:v>
                      </c:pt>
                    </c:numCache>
                  </c:numRef>
                </c:val>
                <c:smooth val="0"/>
                <c:extLst xmlns:c15="http://schemas.microsoft.com/office/drawing/2012/chart">
                  <c:ext xmlns:c16="http://schemas.microsoft.com/office/drawing/2014/chart" uri="{C3380CC4-5D6E-409C-BE32-E72D297353CC}">
                    <c16:uniqueId val="{00000006-57F2-49DA-97CD-FFC26F5DAFAE}"/>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Costs_Adjusted'!$I$22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Costs_Adjusted'!$I$23:$I$31</c15:sqref>
                        </c15:formulaRef>
                      </c:ext>
                    </c:extLst>
                    <c:numCache>
                      <c:formatCode>#,##0</c:formatCode>
                      <c:ptCount val="9"/>
                      <c:pt idx="0">
                        <c:v>415171.53984414111</c:v>
                      </c:pt>
                      <c:pt idx="1">
                        <c:v>417097.3532865569</c:v>
                      </c:pt>
                      <c:pt idx="2">
                        <c:v>418488.80751449708</c:v>
                      </c:pt>
                      <c:pt idx="3">
                        <c:v>419622.20527495665</c:v>
                      </c:pt>
                      <c:pt idx="4">
                        <c:v>420452.10589798674</c:v>
                      </c:pt>
                      <c:pt idx="5">
                        <c:v>421106.29631754739</c:v>
                      </c:pt>
                      <c:pt idx="6">
                        <c:v>421590.50008862588</c:v>
                      </c:pt>
                      <c:pt idx="7">
                        <c:v>421980.36350735585</c:v>
                      </c:pt>
                      <c:pt idx="8">
                        <c:v>422203.0127092154</c:v>
                      </c:pt>
                    </c:numCache>
                  </c:numRef>
                </c:val>
                <c:smooth val="0"/>
                <c:extLst xmlns:c15="http://schemas.microsoft.com/office/drawing/2012/chart">
                  <c:ext xmlns:c16="http://schemas.microsoft.com/office/drawing/2014/chart" uri="{C3380CC4-5D6E-409C-BE32-E72D297353CC}">
                    <c16:uniqueId val="{00000007-57F2-49DA-97CD-FFC26F5DAFAE}"/>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Costs_Adjusted'!$J$22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Costs_Adjusted'!$J$23:$J$31</c15:sqref>
                        </c15:formulaRef>
                      </c:ext>
                    </c:extLst>
                    <c:numCache>
                      <c:formatCode>#,##0</c:formatCode>
                      <c:ptCount val="9"/>
                      <c:pt idx="0">
                        <c:v>420713.31785980205</c:v>
                      </c:pt>
                      <c:pt idx="1">
                        <c:v>421474.03569226072</c:v>
                      </c:pt>
                      <c:pt idx="2">
                        <c:v>422046.08013001329</c:v>
                      </c:pt>
                      <c:pt idx="3">
                        <c:v>422470.7809837879</c:v>
                      </c:pt>
                      <c:pt idx="4">
                        <c:v>422771.51280972734</c:v>
                      </c:pt>
                      <c:pt idx="5">
                        <c:v>422977.72992553242</c:v>
                      </c:pt>
                      <c:pt idx="6">
                        <c:v>423117.24742378894</c:v>
                      </c:pt>
                      <c:pt idx="7">
                        <c:v>423308.19924305129</c:v>
                      </c:pt>
                      <c:pt idx="8">
                        <c:v>423327.5119227703</c:v>
                      </c:pt>
                    </c:numCache>
                  </c:numRef>
                </c:val>
                <c:smooth val="0"/>
                <c:extLst xmlns:c15="http://schemas.microsoft.com/office/drawing/2012/chart">
                  <c:ext xmlns:c16="http://schemas.microsoft.com/office/drawing/2014/chart" uri="{C3380CC4-5D6E-409C-BE32-E72D297353CC}">
                    <c16:uniqueId val="{00000008-57F2-49DA-97CD-FFC26F5DAFAE}"/>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4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5"/>
          <c:tx>
            <c:strRef>
              <c:f>'Unit Costs_Adjusted'!$R$22</c:f>
              <c:strCache>
                <c:ptCount val="1"/>
                <c:pt idx="0">
                  <c:v>MP</c:v>
                </c:pt>
              </c:strCache>
              <c:extLst xmlns:c15="http://schemas.microsoft.com/office/drawing/2012/chart"/>
            </c:strRef>
          </c:tx>
          <c:spPr>
            <a:ln w="19050" cap="rnd">
              <a:solidFill>
                <a:srgbClr val="FF0000"/>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extLst xmlns:c15="http://schemas.microsoft.com/office/drawing/2012/chart"/>
            </c:numRef>
          </c:cat>
          <c:val>
            <c:numRef>
              <c:f>'Unit Costs_Adjusted'!$R$23:$R$31</c:f>
              <c:numCache>
                <c:formatCode>#,##0</c:formatCode>
                <c:ptCount val="9"/>
                <c:pt idx="0">
                  <c:v>614494.50111719163</c:v>
                </c:pt>
                <c:pt idx="1">
                  <c:v>613139.08530171064</c:v>
                </c:pt>
                <c:pt idx="2">
                  <c:v>610985.18756662891</c:v>
                </c:pt>
                <c:pt idx="3">
                  <c:v>608457.01109838067</c:v>
                </c:pt>
                <c:pt idx="4">
                  <c:v>605139.52831193001</c:v>
                </c:pt>
                <c:pt idx="5">
                  <c:v>601487.79984223738</c:v>
                </c:pt>
                <c:pt idx="6">
                  <c:v>598056.79955283098</c:v>
                </c:pt>
                <c:pt idx="7">
                  <c:v>594709.39064685593</c:v>
                </c:pt>
                <c:pt idx="8">
                  <c:v>591748.24918937555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C486-46E7-BD87-8DD75C674C1D}"/>
            </c:ext>
          </c:extLst>
        </c:ser>
        <c:ser>
          <c:idx val="9"/>
          <c:order val="9"/>
          <c:tx>
            <c:strRef>
              <c:f>'Unit Costs_Adjusted'!$V$22</c:f>
              <c:strCache>
                <c:ptCount val="1"/>
                <c:pt idx="0">
                  <c:v>SA</c:v>
                </c:pt>
              </c:strCache>
            </c:strRef>
          </c:tx>
          <c:spPr>
            <a:ln w="41275" cap="rnd">
              <a:solidFill>
                <a:schemeClr val="bg1">
                  <a:lumMod val="50000"/>
                </a:schemeClr>
              </a:solidFill>
              <a:round/>
            </a:ln>
            <a:effectLst/>
          </c:spPr>
          <c:marker>
            <c:symbol val="none"/>
          </c:marker>
          <c:cat>
            <c:numRef>
              <c:f>'Unit Costs_Adjusted'!$A$23:$A$31</c:f>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f>'Unit Costs_Adjusted'!$V$23:$V$31</c:f>
              <c:numCache>
                <c:formatCode>#\ ###\ ###\ ##0</c:formatCode>
                <c:ptCount val="9"/>
                <c:pt idx="0">
                  <c:v>620131.71358132712</c:v>
                </c:pt>
                <c:pt idx="1">
                  <c:v>617408.06240908313</c:v>
                </c:pt>
                <c:pt idx="2">
                  <c:v>614362.03659499192</c:v>
                </c:pt>
                <c:pt idx="3">
                  <c:v>611195.54673628393</c:v>
                </c:pt>
                <c:pt idx="4">
                  <c:v>607784.07363677444</c:v>
                </c:pt>
                <c:pt idx="5">
                  <c:v>604634.92589325877</c:v>
                </c:pt>
                <c:pt idx="6">
                  <c:v>601484.09100405395</c:v>
                </c:pt>
                <c:pt idx="7">
                  <c:v>598284.68283917755</c:v>
                </c:pt>
                <c:pt idx="8">
                  <c:v>595097.56387270289</c:v>
                </c:pt>
              </c:numCache>
            </c:numRef>
          </c:val>
          <c:smooth val="0"/>
          <c:extLst>
            <c:ext xmlns:c16="http://schemas.microsoft.com/office/drawing/2014/chart" uri="{C3380CC4-5D6E-409C-BE32-E72D297353CC}">
              <c16:uniqueId val="{00000009-C486-46E7-BD87-8DD75C674C1D}"/>
            </c:ext>
          </c:extLst>
        </c:ser>
        <c:dLbls>
          <c:showLegendKey val="0"/>
          <c:showVal val="0"/>
          <c:showCatName val="0"/>
          <c:showSerName val="0"/>
          <c:showPercent val="0"/>
          <c:showBubbleSize val="0"/>
        </c:dLbls>
        <c:smooth val="0"/>
        <c:axId val="1207554272"/>
        <c:axId val="1104167008"/>
        <c:extLst>
          <c:ext xmlns:c15="http://schemas.microsoft.com/office/drawing/2012/chart" uri="{02D57815-91ED-43cb-92C2-25804820EDAC}">
            <c15:filteredLineSeries>
              <c15:ser>
                <c:idx val="0"/>
                <c:order val="0"/>
                <c:tx>
                  <c:strRef>
                    <c:extLst>
                      <c:ext uri="{02D57815-91ED-43cb-92C2-25804820EDAC}">
                        <c15:formulaRef>
                          <c15:sqref>'Unit Costs_Adjusted'!$M$22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c:ext uri="{02D57815-91ED-43cb-92C2-25804820EDAC}">
                        <c15:formulaRef>
                          <c15:sqref>'Unit Costs_Adjusted'!$M$23:$M$31</c15:sqref>
                        </c15:formulaRef>
                      </c:ext>
                    </c:extLst>
                    <c:numCache>
                      <c:formatCode>#,##0</c:formatCode>
                      <c:ptCount val="9"/>
                      <c:pt idx="0">
                        <c:v>621425.20331158314</c:v>
                      </c:pt>
                      <c:pt idx="1">
                        <c:v>621063.2680900183</c:v>
                      </c:pt>
                      <c:pt idx="2">
                        <c:v>620080.47758891887</c:v>
                      </c:pt>
                      <c:pt idx="3">
                        <c:v>618726.64102162421</c:v>
                      </c:pt>
                      <c:pt idx="4">
                        <c:v>616901.56181908131</c:v>
                      </c:pt>
                      <c:pt idx="5">
                        <c:v>614957.15766249981</c:v>
                      </c:pt>
                      <c:pt idx="6">
                        <c:v>612432.34834290389</c:v>
                      </c:pt>
                      <c:pt idx="7">
                        <c:v>608777.78481357661</c:v>
                      </c:pt>
                      <c:pt idx="8">
                        <c:v>605213.88365633436</c:v>
                      </c:pt>
                    </c:numCache>
                  </c:numRef>
                </c:val>
                <c:smooth val="0"/>
                <c:extLst>
                  <c:ext xmlns:c16="http://schemas.microsoft.com/office/drawing/2014/chart" uri="{C3380CC4-5D6E-409C-BE32-E72D297353CC}">
                    <c16:uniqueId val="{00000000-C486-46E7-BD87-8DD75C674C1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'Unit Costs_Adjusted'!$N$22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Costs_Adjusted'!$N$23:$N$31</c15:sqref>
                        </c15:formulaRef>
                      </c:ext>
                    </c:extLst>
                    <c:numCache>
                      <c:formatCode>#,##0</c:formatCode>
                      <c:ptCount val="9"/>
                      <c:pt idx="0">
                        <c:v>627501.82027508796</c:v>
                      </c:pt>
                      <c:pt idx="1">
                        <c:v>624213.75074195687</c:v>
                      </c:pt>
                      <c:pt idx="2">
                        <c:v>619936.1550974641</c:v>
                      </c:pt>
                      <c:pt idx="3">
                        <c:v>615739.1318988658</c:v>
                      </c:pt>
                      <c:pt idx="4">
                        <c:v>611313.06451955996</c:v>
                      </c:pt>
                      <c:pt idx="5">
                        <c:v>607623.37075408944</c:v>
                      </c:pt>
                      <c:pt idx="6">
                        <c:v>604256.36748828006</c:v>
                      </c:pt>
                      <c:pt idx="7">
                        <c:v>601071.74192471104</c:v>
                      </c:pt>
                      <c:pt idx="8">
                        <c:v>597586.46530154243</c:v>
                      </c:pt>
                    </c:numCache>
                  </c:numRef>
                </c:val>
                <c:smooth val="0"/>
                <c:extLst xmlns:c15="http://schemas.microsoft.com/office/drawing/2012/chart">
                  <c:ext xmlns:c16="http://schemas.microsoft.com/office/drawing/2014/chart" uri="{C3380CC4-5D6E-409C-BE32-E72D297353CC}">
                    <c16:uniqueId val="{00000001-C486-46E7-BD87-8DD75C674C1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'Unit Costs_Adjusted'!$O$22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Costs_Adjusted'!$O$23:$O$31</c15:sqref>
                        </c15:formulaRef>
                      </c:ext>
                    </c:extLst>
                    <c:numCache>
                      <c:formatCode>#,##0</c:formatCode>
                      <c:ptCount val="9"/>
                      <c:pt idx="0">
                        <c:v>609961.53385831311</c:v>
                      </c:pt>
                      <c:pt idx="1">
                        <c:v>607932.8940304931</c:v>
                      </c:pt>
                      <c:pt idx="2">
                        <c:v>605745.78514930338</c:v>
                      </c:pt>
                      <c:pt idx="3">
                        <c:v>603625.33962797129</c:v>
                      </c:pt>
                      <c:pt idx="4">
                        <c:v>601276.5502807087</c:v>
                      </c:pt>
                      <c:pt idx="5">
                        <c:v>599195.66845113644</c:v>
                      </c:pt>
                      <c:pt idx="6">
                        <c:v>597570.19435168942</c:v>
                      </c:pt>
                      <c:pt idx="7">
                        <c:v>595926.15072501823</c:v>
                      </c:pt>
                      <c:pt idx="8">
                        <c:v>593969.0468800388</c:v>
                      </c:pt>
                    </c:numCache>
                  </c:numRef>
                </c:val>
                <c:smooth val="0"/>
                <c:extLst xmlns:c15="http://schemas.microsoft.com/office/drawing/2012/chart">
                  <c:ext xmlns:c16="http://schemas.microsoft.com/office/drawing/2014/chart" uri="{C3380CC4-5D6E-409C-BE32-E72D297353CC}">
                    <c16:uniqueId val="{00000002-C486-46E7-BD87-8DD75C674C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'Unit Costs_Adjusted'!$P$22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Costs_Adjusted'!$P$23:$P$31</c15:sqref>
                        </c15:formulaRef>
                      </c:ext>
                    </c:extLst>
                    <c:numCache>
                      <c:formatCode>#,##0</c:formatCode>
                      <c:ptCount val="9"/>
                      <c:pt idx="0">
                        <c:v>619966.87318681937</c:v>
                      </c:pt>
                      <c:pt idx="1">
                        <c:v>618763.04115984868</c:v>
                      </c:pt>
                      <c:pt idx="2">
                        <c:v>617122.35805856215</c:v>
                      </c:pt>
                      <c:pt idx="3">
                        <c:v>615431.87054813514</c:v>
                      </c:pt>
                      <c:pt idx="4">
                        <c:v>613187.85198962677</c:v>
                      </c:pt>
                      <c:pt idx="5">
                        <c:v>611135.4344300474</c:v>
                      </c:pt>
                      <c:pt idx="6">
                        <c:v>608983.8349295794</c:v>
                      </c:pt>
                      <c:pt idx="7">
                        <c:v>606498.87923924811</c:v>
                      </c:pt>
                      <c:pt idx="8">
                        <c:v>603916.38211120479</c:v>
                      </c:pt>
                    </c:numCache>
                  </c:numRef>
                </c:val>
                <c:smooth val="0"/>
                <c:extLst xmlns:c15="http://schemas.microsoft.com/office/drawing/2012/chart">
                  <c:ext xmlns:c16="http://schemas.microsoft.com/office/drawing/2014/chart" uri="{C3380CC4-5D6E-409C-BE32-E72D297353CC}">
                    <c16:uniqueId val="{00000003-C486-46E7-BD87-8DD75C674C1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'Unit Costs_Adjusted'!$Q$22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Costs_Adjusted'!$Q$23:$Q$31</c15:sqref>
                        </c15:formulaRef>
                      </c:ext>
                    </c:extLst>
                    <c:numCache>
                      <c:formatCode>#,##0</c:formatCode>
                      <c:ptCount val="9"/>
                      <c:pt idx="0">
                        <c:v>639202.62227746099</c:v>
                      </c:pt>
                      <c:pt idx="1">
                        <c:v>630894.68408428901</c:v>
                      </c:pt>
                      <c:pt idx="2">
                        <c:v>622662.97866547061</c:v>
                      </c:pt>
                      <c:pt idx="3">
                        <c:v>614981.04256650363</c:v>
                      </c:pt>
                      <c:pt idx="4">
                        <c:v>607980.6318184858</c:v>
                      </c:pt>
                      <c:pt idx="5">
                        <c:v>601696.73363431648</c:v>
                      </c:pt>
                      <c:pt idx="6">
                        <c:v>595203.91776237206</c:v>
                      </c:pt>
                      <c:pt idx="7">
                        <c:v>589622.40251294558</c:v>
                      </c:pt>
                      <c:pt idx="8">
                        <c:v>584653.92520099855</c:v>
                      </c:pt>
                    </c:numCache>
                  </c:numRef>
                </c:val>
                <c:smooth val="0"/>
                <c:extLst xmlns:c15="http://schemas.microsoft.com/office/drawing/2012/chart">
                  <c:ext xmlns:c16="http://schemas.microsoft.com/office/drawing/2014/chart" uri="{C3380CC4-5D6E-409C-BE32-E72D297353CC}">
                    <c16:uniqueId val="{00000004-C486-46E7-BD87-8DD75C674C1D}"/>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'Unit Costs_Adjusted'!$S$22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Costs_Adjusted'!$S$23:$S$31</c15:sqref>
                        </c15:formulaRef>
                      </c:ext>
                    </c:extLst>
                    <c:numCache>
                      <c:formatCode>#,##0</c:formatCode>
                      <c:ptCount val="9"/>
                      <c:pt idx="0">
                        <c:v>623360.21509190835</c:v>
                      </c:pt>
                      <c:pt idx="1">
                        <c:v>618820.85748427338</c:v>
                      </c:pt>
                      <c:pt idx="2">
                        <c:v>614746.6822769657</c:v>
                      </c:pt>
                      <c:pt idx="3">
                        <c:v>610584.08771367441</c:v>
                      </c:pt>
                      <c:pt idx="4">
                        <c:v>605519.15277064708</c:v>
                      </c:pt>
                      <c:pt idx="5">
                        <c:v>601244.77766471566</c:v>
                      </c:pt>
                      <c:pt idx="6">
                        <c:v>597082.82923308306</c:v>
                      </c:pt>
                      <c:pt idx="7">
                        <c:v>593611.62785108841</c:v>
                      </c:pt>
                      <c:pt idx="8">
                        <c:v>588730.76362049382</c:v>
                      </c:pt>
                    </c:numCache>
                  </c:numRef>
                </c:val>
                <c:smooth val="0"/>
                <c:extLst xmlns:c15="http://schemas.microsoft.com/office/drawing/2012/chart">
                  <c:ext xmlns:c16="http://schemas.microsoft.com/office/drawing/2014/chart" uri="{C3380CC4-5D6E-409C-BE32-E72D297353CC}">
                    <c16:uniqueId val="{00000006-C486-46E7-BD87-8DD75C674C1D}"/>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'Unit Costs_Adjusted'!$T$22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Costs_Adjusted'!$T$23:$T$31</c15:sqref>
                        </c15:formulaRef>
                      </c:ext>
                    </c:extLst>
                    <c:numCache>
                      <c:formatCode>#,##0</c:formatCode>
                      <c:ptCount val="9"/>
                      <c:pt idx="0">
                        <c:v>609299.88323942968</c:v>
                      </c:pt>
                      <c:pt idx="1">
                        <c:v>608164.79526367027</c:v>
                      </c:pt>
                      <c:pt idx="2">
                        <c:v>607083.48897417914</c:v>
                      </c:pt>
                      <c:pt idx="3">
                        <c:v>605293.74475083209</c:v>
                      </c:pt>
                      <c:pt idx="4">
                        <c:v>603164.98852170468</c:v>
                      </c:pt>
                      <c:pt idx="5">
                        <c:v>601046.27996522805</c:v>
                      </c:pt>
                      <c:pt idx="6">
                        <c:v>598032.54177125474</c:v>
                      </c:pt>
                      <c:pt idx="7">
                        <c:v>595092.87156323425</c:v>
                      </c:pt>
                      <c:pt idx="8">
                        <c:v>591973.23644558957</c:v>
                      </c:pt>
                    </c:numCache>
                  </c:numRef>
                </c:val>
                <c:smooth val="0"/>
                <c:extLst xmlns:c15="http://schemas.microsoft.com/office/drawing/2012/chart">
                  <c:ext xmlns:c16="http://schemas.microsoft.com/office/drawing/2014/chart" uri="{C3380CC4-5D6E-409C-BE32-E72D297353CC}">
                    <c16:uniqueId val="{00000007-C486-46E7-BD87-8DD75C674C1D}"/>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'Unit Costs_Adjusted'!$U$22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'Unit Costs_Adjusted'!$A$23:$A$31</c15:sqref>
                        </c15:formulaRef>
                      </c:ext>
                    </c:extLst>
                    <c:numCache>
                      <c:formatCode>General</c:formatCode>
                      <c:ptCount val="9"/>
                      <c:pt idx="0">
                        <c:v>2022</c:v>
                      </c:pt>
                      <c:pt idx="1">
                        <c:v>2023</c:v>
                      </c:pt>
                      <c:pt idx="2">
                        <c:v>2024</c:v>
                      </c:pt>
                      <c:pt idx="3">
                        <c:v>2025</c:v>
                      </c:pt>
                      <c:pt idx="4">
                        <c:v>2026</c:v>
                      </c:pt>
                      <c:pt idx="5">
                        <c:v>2027</c:v>
                      </c:pt>
                      <c:pt idx="6">
                        <c:v>2028</c:v>
                      </c:pt>
                      <c:pt idx="7">
                        <c:v>2029</c:v>
                      </c:pt>
                      <c:pt idx="8">
                        <c:v>2030</c:v>
                      </c:pt>
                    </c:numCache>
                  </c:numRef>
                </c:cat>
                <c:val>
                  <c:numRef>
                    <c:extLst xmlns:c15="http://schemas.microsoft.com/office/drawing/2012/chart">
                      <c:ext xmlns:c15="http://schemas.microsoft.com/office/drawing/2012/chart" uri="{02D57815-91ED-43cb-92C2-25804820EDAC}">
                        <c15:formulaRef>
                          <c15:sqref>'Unit Costs_Adjusted'!$U$23:$U$31</c15:sqref>
                        </c15:formulaRef>
                      </c:ext>
                    </c:extLst>
                    <c:numCache>
                      <c:formatCode>#,##0</c:formatCode>
                      <c:ptCount val="9"/>
                      <c:pt idx="0">
                        <c:v>626618.07785912184</c:v>
                      </c:pt>
                      <c:pt idx="1">
                        <c:v>619049.39506034926</c:v>
                      </c:pt>
                      <c:pt idx="2">
                        <c:v>611993.84642326715</c:v>
                      </c:pt>
                      <c:pt idx="3">
                        <c:v>604818.7215939837</c:v>
                      </c:pt>
                      <c:pt idx="4">
                        <c:v>598471.82260915416</c:v>
                      </c:pt>
                      <c:pt idx="5">
                        <c:v>593171.11869359191</c:v>
                      </c:pt>
                      <c:pt idx="6">
                        <c:v>588719.15266564523</c:v>
                      </c:pt>
                      <c:pt idx="7">
                        <c:v>584791.1414591322</c:v>
                      </c:pt>
                      <c:pt idx="8">
                        <c:v>581413.85086119524</c:v>
                      </c:pt>
                    </c:numCache>
                  </c:numRef>
                </c:val>
                <c:smooth val="0"/>
                <c:extLst xmlns:c15="http://schemas.microsoft.com/office/drawing/2012/chart">
                  <c:ext xmlns:c16="http://schemas.microsoft.com/office/drawing/2014/chart" uri="{C3380CC4-5D6E-409C-BE32-E72D297353CC}">
                    <c16:uniqueId val="{00000008-C486-46E7-BD87-8DD75C674C1D}"/>
                  </c:ext>
                </c:extLst>
              </c15:ser>
            </c15:filteredLineSeries>
          </c:ext>
        </c:extLst>
      </c:lineChart>
      <c:catAx>
        <c:axId val="120755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04167008"/>
        <c:crosses val="autoZero"/>
        <c:auto val="1"/>
        <c:lblAlgn val="ctr"/>
        <c:lblOffset val="100"/>
        <c:noMultiLvlLbl val="0"/>
      </c:catAx>
      <c:valAx>
        <c:axId val="1104167008"/>
        <c:scaling>
          <c:orientation val="minMax"/>
          <c:min val="5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07554272"/>
        <c:crosses val="autoZero"/>
        <c:crossBetween val="between"/>
      </c:valAx>
      <c:spPr>
        <a:noFill/>
        <a:ln>
          <a:noFill/>
        </a:ln>
        <a:effectLst/>
      </c:spPr>
    </c:plotArea>
    <c:legend>
      <c:legendPos val="b"/>
      <c:overlay val="0"/>
      <c:spPr>
        <a:noFill/>
        <a:ln w="28575">
          <a:solidFill>
            <a:schemeClr val="bg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b="1" dirty="0"/>
              <a:t>Mpumalanga (2021)</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Province and rank'!$B$4:$E$4</c:f>
              <c:strCache>
                <c:ptCount val="4"/>
                <c:pt idx="0">
                  <c:v>Teacher (L1)</c:v>
                </c:pt>
                <c:pt idx="1">
                  <c:v>HOD</c:v>
                </c:pt>
                <c:pt idx="2">
                  <c:v>Deputy</c:v>
                </c:pt>
                <c:pt idx="3">
                  <c:v>Principal</c:v>
                </c:pt>
              </c:strCache>
            </c:strRef>
          </c:cat>
          <c:val>
            <c:numRef>
              <c:f>'by Province and rank'!$B$10:$E$10</c:f>
              <c:numCache>
                <c:formatCode>0%</c:formatCode>
                <c:ptCount val="4"/>
                <c:pt idx="0">
                  <c:v>0.71479340999999996</c:v>
                </c:pt>
                <c:pt idx="1">
                  <c:v>0.59605425000000001</c:v>
                </c:pt>
                <c:pt idx="2">
                  <c:v>0.45870736000000001</c:v>
                </c:pt>
                <c:pt idx="3">
                  <c:v>0.35724138</c:v>
                </c:pt>
              </c:numCache>
            </c:numRef>
          </c:val>
          <c:extLst>
            <c:ext xmlns:c16="http://schemas.microsoft.com/office/drawing/2014/chart" uri="{C3380CC4-5D6E-409C-BE32-E72D297353CC}">
              <c16:uniqueId val="{00000000-6D92-4177-8A3C-952360DBFB6E}"/>
            </c:ext>
          </c:extLst>
        </c:ser>
        <c:dLbls>
          <c:showLegendKey val="0"/>
          <c:showVal val="0"/>
          <c:showCatName val="0"/>
          <c:showSerName val="0"/>
          <c:showPercent val="0"/>
          <c:showBubbleSize val="0"/>
        </c:dLbls>
        <c:gapWidth val="50"/>
        <c:overlap val="-27"/>
        <c:axId val="1686584736"/>
        <c:axId val="1686581376"/>
      </c:barChart>
      <c:catAx>
        <c:axId val="168658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1376"/>
        <c:crosses val="autoZero"/>
        <c:auto val="1"/>
        <c:lblAlgn val="ctr"/>
        <c:lblOffset val="100"/>
        <c:noMultiLvlLbl val="0"/>
      </c:catAx>
      <c:valAx>
        <c:axId val="1686581376"/>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female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86584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0603165485027"/>
          <c:y val="0.12052644653986155"/>
          <c:w val="0.83473064151209608"/>
          <c:h val="0.65095840292690688"/>
        </c:manualLayout>
      </c:layout>
      <c:lineChart>
        <c:grouping val="standard"/>
        <c:varyColors val="0"/>
        <c:ser>
          <c:idx val="5"/>
          <c:order val="5"/>
          <c:tx>
            <c:strRef>
              <c:f>'Headcount Data'!$T$1</c:f>
              <c:strCache>
                <c:ptCount val="1"/>
                <c:pt idx="0">
                  <c:v>MP</c:v>
                </c:pt>
              </c:strCache>
              <c:extLst xmlns:c15="http://schemas.microsoft.com/office/drawing/2012/chart"/>
            </c:strRef>
          </c:tx>
          <c:spPr>
            <a:ln w="19050" cap="rnd">
              <a:solidFill>
                <a:srgbClr val="FF0000"/>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 Data'!$T$408:$T$452</c:f>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6-588B-4CA5-B955-558CBC63FBD6}"/>
            </c:ext>
          </c:extLst>
        </c:ser>
        <c:ser>
          <c:idx val="9"/>
          <c:order val="9"/>
          <c:tx>
            <c:strRef>
              <c:f>'Headcount Data'!$X$1</c:f>
              <c:strCache>
                <c:ptCount val="1"/>
                <c:pt idx="0">
                  <c:v>SA</c:v>
                </c:pt>
              </c:strCache>
            </c:strRef>
          </c:tx>
          <c:spPr>
            <a:ln w="38100" cap="rnd">
              <a:solidFill>
                <a:schemeClr val="tx1">
                  <a:lumMod val="50000"/>
                  <a:lumOff val="50000"/>
                </a:schemeClr>
              </a:solidFill>
              <a:round/>
            </a:ln>
            <a:effectLst/>
          </c:spPr>
          <c:marker>
            <c:symbol val="none"/>
          </c:marker>
          <c:cat>
            <c:numRef>
              <c:f>'Headcount Data'!$N$408:$N$452</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f>'Headcount Data'!$X$408:$X$452</c:f>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c:ext xmlns:c16="http://schemas.microsoft.com/office/drawing/2014/chart" uri="{C3380CC4-5D6E-409C-BE32-E72D297353CC}">
              <c16:uniqueId val="{00000001-588B-4CA5-B955-558CBC63FBD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 Data'!$O$1</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 Data'!$O$408:$O$452</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2-588B-4CA5-B955-558CBC63FBD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 Data'!$P$1</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Data'!$P$408:$P$452</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3-588B-4CA5-B955-558CBC63FBD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 Data'!$Q$1</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Data'!$Q$408:$Q$452</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4-588B-4CA5-B955-558CBC63FBD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 Data'!$R$1</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Data'!$R$408:$R$452</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5-588B-4CA5-B955-558CBC63FBD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 Data'!$S$1</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Data'!$S$408:$S$452</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0-588B-4CA5-B955-558CBC63FBD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 Data'!$U$1</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Data'!$U$408:$U$452</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7-588B-4CA5-B955-558CBC63FBD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 Data'!$V$1</c15:sqref>
                        </c15:formulaRef>
                      </c:ext>
                    </c:extLst>
                    <c:strCache>
                      <c:ptCount val="1"/>
                      <c:pt idx="0">
                        <c:v>NW</c:v>
                      </c:pt>
                    </c:strCache>
                  </c:strRef>
                </c:tx>
                <c:spPr>
                  <a:ln w="19050" cap="rnd">
                    <a:solidFill>
                      <a:sysClr val="windowText" lastClr="000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Data'!$V$408:$V$452</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8-588B-4CA5-B955-558CBC63FBD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 Data'!$W$1</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 Data'!$N$408:$N$452</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 Data'!$W$408:$W$452</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9-588B-4CA5-B955-558CBC63FBD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0"/>
        <c:lblAlgn val="ctr"/>
        <c:lblOffset val="100"/>
        <c:tickLblSkip val="5"/>
        <c:tickMarkSkip val="5"/>
        <c:noMultiLvlLbl val="0"/>
      </c:catAx>
      <c:valAx>
        <c:axId val="15762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ZA" dirty="0"/>
                  <a:t>% of educators at this age</a:t>
                </a:r>
                <a:endParaRPr lang="en-US" dirty="0"/>
              </a:p>
            </c:rich>
          </c:tx>
          <c:layout>
            <c:manualLayout>
              <c:xMode val="edge"/>
              <c:yMode val="edge"/>
              <c:x val="2.9938681294787443E-2"/>
              <c:y val="0.115052230926111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39399305714573585"/>
          <c:y val="0.89344950489143404"/>
          <c:w val="0.19223856673108805"/>
          <c:h val="0.1065504951085659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9.6331047296775871E-2"/>
          <c:w val="0.83830668030623146"/>
          <c:h val="0.62933035616944455"/>
        </c:manualLayout>
      </c:layout>
      <c:lineChart>
        <c:grouping val="standard"/>
        <c:varyColors val="0"/>
        <c:ser>
          <c:idx val="5"/>
          <c:order val="5"/>
          <c:tx>
            <c:strRef>
              <c:f>'HeadCountShift-Prov-21_30'!$AE$2</c:f>
              <c:strCache>
                <c:ptCount val="1"/>
                <c:pt idx="0">
                  <c:v>MP</c:v>
                </c:pt>
              </c:strCache>
              <c:extLst xmlns:c15="http://schemas.microsoft.com/office/drawing/2012/chart"/>
            </c:strRef>
          </c:tx>
          <c:spPr>
            <a:ln w="19050" cap="rnd">
              <a:solidFill>
                <a:srgbClr val="FF000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'HeadCountShift-Prov-21_30'!$AE$4:$AE$48</c:f>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5-505D-4C19-8701-23F2A8AA6936}"/>
            </c:ext>
          </c:extLst>
        </c:ser>
        <c:ser>
          <c:idx val="15"/>
          <c:order val="15"/>
          <c:tx>
            <c:strRef>
              <c:f>'HeadCountShift-Prov-21_30'!$AO$2</c:f>
              <c:strCache>
                <c:ptCount val="1"/>
                <c:pt idx="0">
                  <c:v>MP '30</c:v>
                </c:pt>
              </c:strCache>
              <c:extLst xmlns:c15="http://schemas.microsoft.com/office/drawing/2012/chart"/>
            </c:strRef>
          </c:tx>
          <c:spPr>
            <a:ln w="25400" cap="rnd">
              <a:solidFill>
                <a:srgbClr val="FF0000"/>
              </a:solidFill>
              <a:prstDash val="sysDash"/>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'HeadCountShift-Prov-21_30'!$AO$4:$AO$48</c:f>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F-505D-4C19-8701-23F2A8AA693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'HeadCountShift-Prov-21_30'!$Z$4:$Z$48</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505D-4C19-8701-23F2A8AA693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'HeadCountShift-Prov-21_30'!$AA$4:$AA$48</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505D-4C19-8701-23F2A8AA693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'HeadCountShift-Prov-21_30'!$AB$4:$AB$48</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505D-4C19-8701-23F2A8AA693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'HeadCountShift-Prov-21_30'!$AC$4:$AC$48</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505D-4C19-8701-23F2A8AA693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'HeadCountShift-Prov-21_30'!$AD$4:$AD$48</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505D-4C19-8701-23F2A8AA693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'HeadCountShift-Prov-21_30'!$AF$4:$AF$48</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505D-4C19-8701-23F2A8AA693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'HeadCountShift-Prov-21_30'!$AG$4:$AG$48</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505D-4C19-8701-23F2A8AA693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'HeadCountShift-Prov-21_30'!$AH$4:$AH$48</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505D-4C19-8701-23F2A8AA693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'HeadCountShift-Prov-21_30'!$AI$4:$AI$48</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505D-4C19-8701-23F2A8AA693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'HeadCountShift-Prov-21_30'!$AJ$4:$AJ$48</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505D-4C19-8701-23F2A8AA693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'HeadCountShift-Prov-21_30'!$AK$4:$AK$48</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505D-4C19-8701-23F2A8AA6936}"/>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'HeadCountShift-Prov-21_30'!$AL$4:$AL$48</c15:sqref>
                        </c15:formulaRef>
                      </c:ext>
                    </c:extLst>
                    <c:numCache>
                      <c:formatCode>0.0%</c:formatCode>
                      <c:ptCount val="45"/>
                      <c:pt idx="0">
                        <c:v>1.5627848826609017E-4</c:v>
                      </c:pt>
                      <c:pt idx="1">
                        <c:v>1.1851118693511839E-3</c:v>
                      </c:pt>
                      <c:pt idx="2">
                        <c:v>1.0483681921183549E-2</c:v>
                      </c:pt>
                      <c:pt idx="3">
                        <c:v>1.9612950277394316E-2</c:v>
                      </c:pt>
                      <c:pt idx="4">
                        <c:v>2.7361758653921289E-2</c:v>
                      </c:pt>
                      <c:pt idx="5">
                        <c:v>3.3248248378610686E-2</c:v>
                      </c:pt>
                      <c:pt idx="6">
                        <c:v>3.2271507826947619E-2</c:v>
                      </c:pt>
                      <c:pt idx="7">
                        <c:v>3.1021279920818899E-2</c:v>
                      </c:pt>
                      <c:pt idx="8">
                        <c:v>2.9484541452869013E-2</c:v>
                      </c:pt>
                      <c:pt idx="9">
                        <c:v>2.8051988643763185E-2</c:v>
                      </c:pt>
                      <c:pt idx="10">
                        <c:v>2.7127340921522154E-2</c:v>
                      </c:pt>
                      <c:pt idx="11">
                        <c:v>2.6580366212590838E-2</c:v>
                      </c:pt>
                      <c:pt idx="12">
                        <c:v>2.5981298674237492E-2</c:v>
                      </c:pt>
                      <c:pt idx="13">
                        <c:v>2.641106451696924E-2</c:v>
                      </c:pt>
                      <c:pt idx="14">
                        <c:v>2.6371994894902717E-2</c:v>
                      </c:pt>
                      <c:pt idx="15">
                        <c:v>2.8065011851118694E-2</c:v>
                      </c:pt>
                      <c:pt idx="16">
                        <c:v>2.8091058265829708E-2</c:v>
                      </c:pt>
                      <c:pt idx="17">
                        <c:v>2.6814783944989973E-2</c:v>
                      </c:pt>
                      <c:pt idx="18">
                        <c:v>2.5082697366707474E-2</c:v>
                      </c:pt>
                      <c:pt idx="19">
                        <c:v>2.3832469460578751E-2</c:v>
                      </c:pt>
                      <c:pt idx="20">
                        <c:v>2.1449222514520878E-2</c:v>
                      </c:pt>
                      <c:pt idx="21">
                        <c:v>2.0680853280545933E-2</c:v>
                      </c:pt>
                      <c:pt idx="22">
                        <c:v>2.0055739327481573E-2</c:v>
                      </c:pt>
                      <c:pt idx="23">
                        <c:v>1.9625973484749825E-2</c:v>
                      </c:pt>
                      <c:pt idx="24">
                        <c:v>1.9743182350949393E-2</c:v>
                      </c:pt>
                      <c:pt idx="25">
                        <c:v>1.9052952361107493E-2</c:v>
                      </c:pt>
                      <c:pt idx="26">
                        <c:v>1.8883650665485897E-2</c:v>
                      </c:pt>
                      <c:pt idx="27">
                        <c:v>1.7594353137290651E-2</c:v>
                      </c:pt>
                      <c:pt idx="28">
                        <c:v>1.7372958612247025E-2</c:v>
                      </c:pt>
                      <c:pt idx="29">
                        <c:v>1.6904123147448755E-2</c:v>
                      </c:pt>
                      <c:pt idx="30">
                        <c:v>1.7828770869689786E-2</c:v>
                      </c:pt>
                      <c:pt idx="31">
                        <c:v>1.7503190685802101E-2</c:v>
                      </c:pt>
                      <c:pt idx="32">
                        <c:v>2.0003646498059541E-2</c:v>
                      </c:pt>
                      <c:pt idx="33">
                        <c:v>2.3402703617847003E-2</c:v>
                      </c:pt>
                      <c:pt idx="34">
                        <c:v>2.5903159430104447E-2</c:v>
                      </c:pt>
                      <c:pt idx="35">
                        <c:v>2.991430729560076E-2</c:v>
                      </c:pt>
                      <c:pt idx="36">
                        <c:v>3.1841741984215875E-2</c:v>
                      </c:pt>
                      <c:pt idx="37">
                        <c:v>3.3547782147787357E-2</c:v>
                      </c:pt>
                      <c:pt idx="38">
                        <c:v>3.1216628031151512E-2</c:v>
                      </c:pt>
                      <c:pt idx="39">
                        <c:v>2.8703149011538562E-2</c:v>
                      </c:pt>
                      <c:pt idx="40">
                        <c:v>2.0785038939389992E-2</c:v>
                      </c:pt>
                      <c:pt idx="41">
                        <c:v>1.8571093688953714E-2</c:v>
                      </c:pt>
                      <c:pt idx="42">
                        <c:v>1.5797150522230616E-2</c:v>
                      </c:pt>
                      <c:pt idx="43">
                        <c:v>1.2684603964264319E-2</c:v>
                      </c:pt>
                      <c:pt idx="44">
                        <c:v>3.6985908889641339E-3</c:v>
                      </c:pt>
                    </c:numCache>
                  </c:numRef>
                </c:val>
                <c:smooth val="1"/>
                <c:extLst xmlns:c15="http://schemas.microsoft.com/office/drawing/2012/chart">
                  <c:ext xmlns:c16="http://schemas.microsoft.com/office/drawing/2014/chart" uri="{C3380CC4-5D6E-409C-BE32-E72D297353CC}">
                    <c16:uniqueId val="{0000000C-505D-4C19-8701-23F2A8AA693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'HeadCountShift-Prov-21_30'!$AM$4:$AM$48</c15:sqref>
                        </c15:formulaRef>
                      </c:ext>
                    </c:extLst>
                    <c:numCache>
                      <c:formatCode>0.0%</c:formatCode>
                      <c:ptCount val="45"/>
                      <c:pt idx="0">
                        <c:v>1.3347422279072355E-4</c:v>
                      </c:pt>
                      <c:pt idx="1">
                        <c:v>1.0566709304265613E-3</c:v>
                      </c:pt>
                      <c:pt idx="2">
                        <c:v>9.287581335854514E-3</c:v>
                      </c:pt>
                      <c:pt idx="3">
                        <c:v>1.750736888938324E-2</c:v>
                      </c:pt>
                      <c:pt idx="4">
                        <c:v>2.4803959735276125E-2</c:v>
                      </c:pt>
                      <c:pt idx="5">
                        <c:v>3.0409877092486513E-2</c:v>
                      </c:pt>
                      <c:pt idx="6">
                        <c:v>3.0243034313998111E-2</c:v>
                      </c:pt>
                      <c:pt idx="7">
                        <c:v>2.9798120238029031E-2</c:v>
                      </c:pt>
                      <c:pt idx="8">
                        <c:v>2.903064345698237E-2</c:v>
                      </c:pt>
                      <c:pt idx="9">
                        <c:v>2.8062955341749626E-2</c:v>
                      </c:pt>
                      <c:pt idx="10">
                        <c:v>2.679495022523775E-2</c:v>
                      </c:pt>
                      <c:pt idx="11">
                        <c:v>2.4637116956787719E-2</c:v>
                      </c:pt>
                      <c:pt idx="12">
                        <c:v>2.2401423725043102E-2</c:v>
                      </c:pt>
                      <c:pt idx="13">
                        <c:v>2.1667315499694122E-2</c:v>
                      </c:pt>
                      <c:pt idx="14">
                        <c:v>2.1244647127523497E-2</c:v>
                      </c:pt>
                      <c:pt idx="15">
                        <c:v>2.3057671987097492E-2</c:v>
                      </c:pt>
                      <c:pt idx="16">
                        <c:v>2.3669428841554974E-2</c:v>
                      </c:pt>
                      <c:pt idx="17">
                        <c:v>2.3313497580779712E-2</c:v>
                      </c:pt>
                      <c:pt idx="18">
                        <c:v>2.2901952060508313E-2</c:v>
                      </c:pt>
                      <c:pt idx="19">
                        <c:v>2.2101106723763975E-2</c:v>
                      </c:pt>
                      <c:pt idx="20">
                        <c:v>2.2023246760469385E-2</c:v>
                      </c:pt>
                      <c:pt idx="21">
                        <c:v>2.3269006173182803E-2</c:v>
                      </c:pt>
                      <c:pt idx="22">
                        <c:v>2.3402480395973528E-2</c:v>
                      </c:pt>
                      <c:pt idx="23">
                        <c:v>2.5070908180857571E-2</c:v>
                      </c:pt>
                      <c:pt idx="24">
                        <c:v>2.7017407263222291E-2</c:v>
                      </c:pt>
                      <c:pt idx="25">
                        <c:v>2.5860630665702686E-2</c:v>
                      </c:pt>
                      <c:pt idx="26">
                        <c:v>2.511539958845448E-2</c:v>
                      </c:pt>
                      <c:pt idx="27">
                        <c:v>2.4414659918803181E-2</c:v>
                      </c:pt>
                      <c:pt idx="28">
                        <c:v>2.1878649685779433E-2</c:v>
                      </c:pt>
                      <c:pt idx="29">
                        <c:v>2.1878649685779433E-2</c:v>
                      </c:pt>
                      <c:pt idx="30">
                        <c:v>2.3535954618764249E-2</c:v>
                      </c:pt>
                      <c:pt idx="31">
                        <c:v>2.2868583504810632E-2</c:v>
                      </c:pt>
                      <c:pt idx="32">
                        <c:v>2.5337856626439018E-2</c:v>
                      </c:pt>
                      <c:pt idx="33">
                        <c:v>2.808520104554808E-2</c:v>
                      </c:pt>
                      <c:pt idx="34">
                        <c:v>3.1366442355820034E-2</c:v>
                      </c:pt>
                      <c:pt idx="35">
                        <c:v>3.2022690617874425E-2</c:v>
                      </c:pt>
                      <c:pt idx="36">
                        <c:v>3.2667816028029588E-2</c:v>
                      </c:pt>
                      <c:pt idx="37">
                        <c:v>3.4580946554696623E-2</c:v>
                      </c:pt>
                      <c:pt idx="38">
                        <c:v>2.9464434681052223E-2</c:v>
                      </c:pt>
                      <c:pt idx="39">
                        <c:v>2.4003114398531783E-2</c:v>
                      </c:pt>
                      <c:pt idx="40">
                        <c:v>1.5405149880429342E-2</c:v>
                      </c:pt>
                      <c:pt idx="41">
                        <c:v>1.219064568155275E-2</c:v>
                      </c:pt>
                      <c:pt idx="42">
                        <c:v>8.4978588510093989E-3</c:v>
                      </c:pt>
                      <c:pt idx="43">
                        <c:v>6.6292197319392692E-3</c:v>
                      </c:pt>
                      <c:pt idx="44">
                        <c:v>1.2902508203103276E-3</c:v>
                      </c:pt>
                    </c:numCache>
                  </c:numRef>
                </c:val>
                <c:smooth val="1"/>
                <c:extLst xmlns:c15="http://schemas.microsoft.com/office/drawing/2012/chart">
                  <c:ext xmlns:c16="http://schemas.microsoft.com/office/drawing/2014/chart" uri="{C3380CC4-5D6E-409C-BE32-E72D297353CC}">
                    <c16:uniqueId val="{0000000D-505D-4C19-8701-23F2A8AA6936}"/>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no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'HeadCountShift-Prov-21_30'!$AN$4:$AN$48</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505D-4C19-8701-23F2A8AA693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'HeadCountShift-Prov-21_30'!$AP$4:$AP$48</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505D-4C19-8701-23F2A8AA6936}"/>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'HeadCountShift-Prov-21_30'!$AQ$4:$AQ$48</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505D-4C19-8701-23F2A8AA6936}"/>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'HeadCountShift-Prov-21_30'!$AR$4:$AR$48</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505D-4C19-8701-23F2A8AA6936}"/>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'HeadCountShift-Prov-21_30'!$AS$4:$AS$48</c15:sqref>
                        </c15:formulaRef>
                      </c:ext>
                    </c:extLst>
                    <c:numCache>
                      <c:formatCode>0.0%</c:formatCode>
                      <c:ptCount val="45"/>
                      <c:pt idx="0">
                        <c:v>1.5045011715377976E-4</c:v>
                      </c:pt>
                      <c:pt idx="1">
                        <c:v>1.1394746577876433E-3</c:v>
                      </c:pt>
                      <c:pt idx="2">
                        <c:v>1.0033296337402886E-2</c:v>
                      </c:pt>
                      <c:pt idx="3">
                        <c:v>1.9092366506350968E-2</c:v>
                      </c:pt>
                      <c:pt idx="4">
                        <c:v>2.7137748181033421E-2</c:v>
                      </c:pt>
                      <c:pt idx="5">
                        <c:v>3.3281539030706624E-2</c:v>
                      </c:pt>
                      <c:pt idx="6">
                        <c:v>3.2980638796399064E-2</c:v>
                      </c:pt>
                      <c:pt idx="7">
                        <c:v>3.2351707978789002E-2</c:v>
                      </c:pt>
                      <c:pt idx="8">
                        <c:v>3.1241830065359476E-2</c:v>
                      </c:pt>
                      <c:pt idx="9">
                        <c:v>3.0082624244666421E-2</c:v>
                      </c:pt>
                      <c:pt idx="10">
                        <c:v>2.9137994820569738E-2</c:v>
                      </c:pt>
                      <c:pt idx="11">
                        <c:v>2.804538167468245E-2</c:v>
                      </c:pt>
                      <c:pt idx="12">
                        <c:v>2.7098285855222594E-2</c:v>
                      </c:pt>
                      <c:pt idx="13">
                        <c:v>2.6755456899741029E-2</c:v>
                      </c:pt>
                      <c:pt idx="14">
                        <c:v>2.7034159575779999E-2</c:v>
                      </c:pt>
                      <c:pt idx="15">
                        <c:v>2.7478110741151807E-2</c:v>
                      </c:pt>
                      <c:pt idx="16">
                        <c:v>2.6962634110247873E-2</c:v>
                      </c:pt>
                      <c:pt idx="17">
                        <c:v>2.5911949685534591E-2</c:v>
                      </c:pt>
                      <c:pt idx="18">
                        <c:v>2.4365519792822789E-2</c:v>
                      </c:pt>
                      <c:pt idx="19">
                        <c:v>2.2804291527931928E-2</c:v>
                      </c:pt>
                      <c:pt idx="20">
                        <c:v>2.1381181403378961E-2</c:v>
                      </c:pt>
                      <c:pt idx="21">
                        <c:v>2.1023554075718338E-2</c:v>
                      </c:pt>
                      <c:pt idx="22">
                        <c:v>2.0542606979898879E-2</c:v>
                      </c:pt>
                      <c:pt idx="23">
                        <c:v>2.0431619188555926E-2</c:v>
                      </c:pt>
                      <c:pt idx="24">
                        <c:v>2.0989024540633863E-2</c:v>
                      </c:pt>
                      <c:pt idx="25">
                        <c:v>1.9911209766925637E-2</c:v>
                      </c:pt>
                      <c:pt idx="26">
                        <c:v>1.944506104328524E-2</c:v>
                      </c:pt>
                      <c:pt idx="27">
                        <c:v>1.8537427549636207E-2</c:v>
                      </c:pt>
                      <c:pt idx="28">
                        <c:v>1.7474411148107043E-2</c:v>
                      </c:pt>
                      <c:pt idx="29">
                        <c:v>1.7688987544703418E-2</c:v>
                      </c:pt>
                      <c:pt idx="30">
                        <c:v>1.8231594524602292E-2</c:v>
                      </c:pt>
                      <c:pt idx="31">
                        <c:v>1.8495498828462204E-2</c:v>
                      </c:pt>
                      <c:pt idx="32">
                        <c:v>2.0717721050684423E-2</c:v>
                      </c:pt>
                      <c:pt idx="33">
                        <c:v>2.3692193858675544E-2</c:v>
                      </c:pt>
                      <c:pt idx="34">
                        <c:v>2.685164631890492E-2</c:v>
                      </c:pt>
                      <c:pt idx="35">
                        <c:v>2.9567147613762487E-2</c:v>
                      </c:pt>
                      <c:pt idx="36">
                        <c:v>3.1318288321617954E-2</c:v>
                      </c:pt>
                      <c:pt idx="37">
                        <c:v>3.5303983228511533E-2</c:v>
                      </c:pt>
                      <c:pt idx="38">
                        <c:v>3.2090270070292269E-2</c:v>
                      </c:pt>
                      <c:pt idx="39">
                        <c:v>2.7737082254285363E-2</c:v>
                      </c:pt>
                      <c:pt idx="40">
                        <c:v>1.7735849056603775E-2</c:v>
                      </c:pt>
                      <c:pt idx="41">
                        <c:v>1.495868787766679E-2</c:v>
                      </c:pt>
                      <c:pt idx="42">
                        <c:v>1.1347885065976076E-2</c:v>
                      </c:pt>
                      <c:pt idx="43">
                        <c:v>9.0294734245899618E-3</c:v>
                      </c:pt>
                      <c:pt idx="44">
                        <c:v>2.4121346651868295E-3</c:v>
                      </c:pt>
                    </c:numCache>
                  </c:numRef>
                </c:val>
                <c:smooth val="1"/>
                <c:extLst xmlns:c15="http://schemas.microsoft.com/office/drawing/2012/chart">
                  <c:ext xmlns:c16="http://schemas.microsoft.com/office/drawing/2014/chart" uri="{C3380CC4-5D6E-409C-BE32-E72D297353CC}">
                    <c16:uniqueId val="{00000013-505D-4C19-8701-23F2A8AA693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2.1009837005941077E-2"/>
              <c:y val="0.1182450020665221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25264164719876131"/>
          <c:y val="0.86842733865508726"/>
          <c:w val="0.50837222952037542"/>
          <c:h val="0.120201522048088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83074911055451"/>
          <c:y val="9.6331047296775871E-2"/>
          <c:w val="0.83830668030623146"/>
          <c:h val="0.62933035616944455"/>
        </c:manualLayout>
      </c:layout>
      <c:lineChart>
        <c:grouping val="standard"/>
        <c:varyColors val="0"/>
        <c:ser>
          <c:idx val="5"/>
          <c:order val="5"/>
          <c:tx>
            <c:strRef>
              <c:f>'HeadCountShift-Prov-21_30'!$AE$2</c:f>
              <c:strCache>
                <c:ptCount val="1"/>
                <c:pt idx="0">
                  <c:v>MP</c:v>
                </c:pt>
              </c:strCache>
              <c:extLst xmlns:c15="http://schemas.microsoft.com/office/drawing/2012/chart"/>
            </c:strRef>
          </c:tx>
          <c:spPr>
            <a:ln w="19050" cap="rnd">
              <a:solidFill>
                <a:srgbClr val="FF0000"/>
              </a:solidFill>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'HeadCountShift-Prov-21_30'!$AE$4:$AE$48</c:f>
              <c:numCache>
                <c:formatCode>0.0%</c:formatCode>
                <c:ptCount val="45"/>
                <c:pt idx="0">
                  <c:v>5.6942744070836776E-5</c:v>
                </c:pt>
                <c:pt idx="1">
                  <c:v>1.3096831136292458E-3</c:v>
                </c:pt>
                <c:pt idx="2">
                  <c:v>5.2956751985878204E-3</c:v>
                </c:pt>
                <c:pt idx="3">
                  <c:v>9.936508840361017E-3</c:v>
                </c:pt>
                <c:pt idx="4">
                  <c:v>1.6655752640719758E-2</c:v>
                </c:pt>
                <c:pt idx="5">
                  <c:v>2.2236141559661759E-2</c:v>
                </c:pt>
                <c:pt idx="6">
                  <c:v>2.4912450530991087E-2</c:v>
                </c:pt>
                <c:pt idx="7">
                  <c:v>2.6364490504797427E-2</c:v>
                </c:pt>
                <c:pt idx="8">
                  <c:v>2.474162229877858E-2</c:v>
                </c:pt>
                <c:pt idx="9">
                  <c:v>2.064174472567833E-2</c:v>
                </c:pt>
                <c:pt idx="10">
                  <c:v>1.9673718076474105E-2</c:v>
                </c:pt>
                <c:pt idx="11">
                  <c:v>2.1239643538422115E-2</c:v>
                </c:pt>
                <c:pt idx="12">
                  <c:v>1.9303590240013668E-2</c:v>
                </c:pt>
                <c:pt idx="13">
                  <c:v>1.8734162799305298E-2</c:v>
                </c:pt>
                <c:pt idx="14">
                  <c:v>1.8079321242490676E-2</c:v>
                </c:pt>
                <c:pt idx="15">
                  <c:v>1.6257153432223899E-2</c:v>
                </c:pt>
                <c:pt idx="16">
                  <c:v>1.6029382455940551E-2</c:v>
                </c:pt>
                <c:pt idx="17">
                  <c:v>1.2441989579477834E-2</c:v>
                </c:pt>
                <c:pt idx="18">
                  <c:v>1.323918799646955E-2</c:v>
                </c:pt>
                <c:pt idx="19">
                  <c:v>1.1530905674344446E-2</c:v>
                </c:pt>
                <c:pt idx="20">
                  <c:v>1.1217720581954844E-2</c:v>
                </c:pt>
                <c:pt idx="21">
                  <c:v>1.0790650001423568E-2</c:v>
                </c:pt>
                <c:pt idx="22">
                  <c:v>1.0733707257352731E-2</c:v>
                </c:pt>
                <c:pt idx="23">
                  <c:v>1.3837086809213335E-2</c:v>
                </c:pt>
                <c:pt idx="24">
                  <c:v>1.7538365173817728E-2</c:v>
                </c:pt>
                <c:pt idx="25">
                  <c:v>2.1438943142670044E-2</c:v>
                </c:pt>
                <c:pt idx="26">
                  <c:v>2.8215129687099622E-2</c:v>
                </c:pt>
                <c:pt idx="27">
                  <c:v>3.0065768869401818E-2</c:v>
                </c:pt>
                <c:pt idx="28">
                  <c:v>4.0201577314010764E-2</c:v>
                </c:pt>
                <c:pt idx="29">
                  <c:v>3.9802978105514905E-2</c:v>
                </c:pt>
                <c:pt idx="30">
                  <c:v>4.8686046180565441E-2</c:v>
                </c:pt>
                <c:pt idx="31">
                  <c:v>4.9198530877202974E-2</c:v>
                </c:pt>
                <c:pt idx="32">
                  <c:v>5.2899809241807365E-2</c:v>
                </c:pt>
                <c:pt idx="33">
                  <c:v>5.0536685362867637E-2</c:v>
                </c:pt>
                <c:pt idx="34">
                  <c:v>4.871451755260086E-2</c:v>
                </c:pt>
                <c:pt idx="35">
                  <c:v>4.3845912934544318E-2</c:v>
                </c:pt>
                <c:pt idx="36">
                  <c:v>4.1739031403923356E-2</c:v>
                </c:pt>
                <c:pt idx="37">
                  <c:v>3.6016285624804259E-2</c:v>
                </c:pt>
                <c:pt idx="38">
                  <c:v>3.0122711613472655E-2</c:v>
                </c:pt>
                <c:pt idx="39">
                  <c:v>2.1638242746917974E-2</c:v>
                </c:pt>
                <c:pt idx="40">
                  <c:v>1.2726703299832019E-2</c:v>
                </c:pt>
                <c:pt idx="41">
                  <c:v>8.4844688665546789E-3</c:v>
                </c:pt>
                <c:pt idx="42">
                  <c:v>6.605358312217066E-3</c:v>
                </c:pt>
                <c:pt idx="43">
                  <c:v>4.2422344332773395E-3</c:v>
                </c:pt>
                <c:pt idx="44">
                  <c:v>2.0214674145147054E-3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5-505D-4C19-8701-23F2A8AA6936}"/>
            </c:ext>
          </c:extLst>
        </c:ser>
        <c:ser>
          <c:idx val="15"/>
          <c:order val="15"/>
          <c:tx>
            <c:strRef>
              <c:f>'HeadCountShift-Prov-21_30'!$AO$2</c:f>
              <c:strCache>
                <c:ptCount val="1"/>
                <c:pt idx="0">
                  <c:v>MP '30</c:v>
                </c:pt>
              </c:strCache>
              <c:extLst xmlns:c15="http://schemas.microsoft.com/office/drawing/2012/chart"/>
            </c:strRef>
          </c:tx>
          <c:spPr>
            <a:ln w="25400" cap="rnd">
              <a:solidFill>
                <a:srgbClr val="FF0000"/>
              </a:solidFill>
              <a:prstDash val="sysDash"/>
              <a:round/>
            </a:ln>
            <a:effectLst/>
          </c:spPr>
          <c:marker>
            <c:symbol val="none"/>
          </c:marker>
          <c:cat>
            <c:numRef>
              <c:f>'HeadCountShift-Prov-21_30'!$Y$4:$Y$48</c:f>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extLst xmlns:c15="http://schemas.microsoft.com/office/drawing/2012/chart"/>
            </c:numRef>
          </c:cat>
          <c:val>
            <c:numRef>
              <c:f>'HeadCountShift-Prov-21_30'!$AO$4:$AO$48</c:f>
              <c:numCache>
                <c:formatCode>0.0%</c:formatCode>
                <c:ptCount val="45"/>
                <c:pt idx="0">
                  <c:v>1.4235686017709194E-4</c:v>
                </c:pt>
                <c:pt idx="1">
                  <c:v>1.110383509381317E-3</c:v>
                </c:pt>
                <c:pt idx="2">
                  <c:v>9.6517951200068338E-3</c:v>
                </c:pt>
                <c:pt idx="3">
                  <c:v>1.8705691427269879E-2</c:v>
                </c:pt>
                <c:pt idx="4">
                  <c:v>2.6734618341257864E-2</c:v>
                </c:pt>
                <c:pt idx="5">
                  <c:v>3.2770549212766564E-2</c:v>
                </c:pt>
                <c:pt idx="6">
                  <c:v>3.3083734305156168E-2</c:v>
                </c:pt>
                <c:pt idx="7">
                  <c:v>3.2371950004270705E-2</c:v>
                </c:pt>
                <c:pt idx="8">
                  <c:v>3.1432394727101902E-2</c:v>
                </c:pt>
                <c:pt idx="9">
                  <c:v>3.0464368077897673E-2</c:v>
                </c:pt>
                <c:pt idx="10">
                  <c:v>2.9268570452410103E-2</c:v>
                </c:pt>
                <c:pt idx="11">
                  <c:v>2.8357486547276715E-2</c:v>
                </c:pt>
                <c:pt idx="12">
                  <c:v>2.7104746177718304E-2</c:v>
                </c:pt>
                <c:pt idx="13">
                  <c:v>2.8556786151524641E-2</c:v>
                </c:pt>
                <c:pt idx="14">
                  <c:v>2.9724112404976796E-2</c:v>
                </c:pt>
                <c:pt idx="15">
                  <c:v>2.9439398684622611E-2</c:v>
                </c:pt>
                <c:pt idx="16">
                  <c:v>2.9752583777012214E-2</c:v>
                </c:pt>
                <c:pt idx="17">
                  <c:v>2.7503345386214163E-2</c:v>
                </c:pt>
                <c:pt idx="18">
                  <c:v>2.3773595649574354E-2</c:v>
                </c:pt>
                <c:pt idx="19">
                  <c:v>2.2606269396122199E-2</c:v>
                </c:pt>
                <c:pt idx="20">
                  <c:v>2.3061811348688892E-2</c:v>
                </c:pt>
                <c:pt idx="21">
                  <c:v>2.1723656863024229E-2</c:v>
                </c:pt>
                <c:pt idx="22">
                  <c:v>2.0954929818067933E-2</c:v>
                </c:pt>
                <c:pt idx="23">
                  <c:v>2.0556330609572075E-2</c:v>
                </c:pt>
                <c:pt idx="24">
                  <c:v>1.9559832588332431E-2</c:v>
                </c:pt>
                <c:pt idx="25">
                  <c:v>1.9275118867978249E-2</c:v>
                </c:pt>
                <c:pt idx="26">
                  <c:v>1.6940466361073939E-2</c:v>
                </c:pt>
                <c:pt idx="27">
                  <c:v>1.7936964382313583E-2</c:v>
                </c:pt>
                <c:pt idx="28">
                  <c:v>1.6911994989038521E-2</c:v>
                </c:pt>
                <c:pt idx="29">
                  <c:v>1.6940466361073939E-2</c:v>
                </c:pt>
                <c:pt idx="30">
                  <c:v>1.6655752640719758E-2</c:v>
                </c:pt>
                <c:pt idx="31">
                  <c:v>1.6484924408507247E-2</c:v>
                </c:pt>
                <c:pt idx="32">
                  <c:v>1.8705691427269879E-2</c:v>
                </c:pt>
                <c:pt idx="33">
                  <c:v>2.1438943142670044E-2</c:v>
                </c:pt>
                <c:pt idx="34">
                  <c:v>2.4200666230105628E-2</c:v>
                </c:pt>
                <c:pt idx="35">
                  <c:v>2.8442900663382967E-2</c:v>
                </c:pt>
                <c:pt idx="36">
                  <c:v>2.8556786151524641E-2</c:v>
                </c:pt>
                <c:pt idx="37">
                  <c:v>3.4820487999316689E-2</c:v>
                </c:pt>
                <c:pt idx="38">
                  <c:v>3.2998320189049912E-2</c:v>
                </c:pt>
                <c:pt idx="39">
                  <c:v>3.0834495914358113E-2</c:v>
                </c:pt>
                <c:pt idx="40">
                  <c:v>1.9531361216297012E-2</c:v>
                </c:pt>
                <c:pt idx="41">
                  <c:v>1.6399510292400991E-2</c:v>
                </c:pt>
                <c:pt idx="42">
                  <c:v>1.2271161347265325E-2</c:v>
                </c:pt>
                <c:pt idx="43">
                  <c:v>9.5379096318651598E-3</c:v>
                </c:pt>
                <c:pt idx="44">
                  <c:v>2.7047803433647467E-3</c:v>
                </c:pt>
              </c:numCache>
              <c:extLst xmlns:c15="http://schemas.microsoft.com/office/drawing/2012/chart"/>
            </c:numRef>
          </c:val>
          <c:smooth val="1"/>
          <c:extLst xmlns:c15="http://schemas.microsoft.com/office/drawing/2012/chart">
            <c:ext xmlns:c16="http://schemas.microsoft.com/office/drawing/2014/chart" uri="{C3380CC4-5D6E-409C-BE32-E72D297353CC}">
              <c16:uniqueId val="{0000000F-505D-4C19-8701-23F2A8AA6936}"/>
            </c:ext>
          </c:extLst>
        </c:ser>
        <c:dLbls>
          <c:showLegendKey val="0"/>
          <c:showVal val="0"/>
          <c:showCatName val="0"/>
          <c:showSerName val="0"/>
          <c:showPercent val="0"/>
          <c:showBubbleSize val="0"/>
        </c:dLbls>
        <c:smooth val="0"/>
        <c:axId val="626499536"/>
        <c:axId val="157625376"/>
        <c:extLst>
          <c:ext xmlns:c15="http://schemas.microsoft.com/office/drawing/2012/chart" uri="{02D57815-91ED-43cb-92C2-25804820EDAC}">
            <c15:filteredLineSeries>
              <c15:ser>
                <c:idx val="0"/>
                <c:order val="0"/>
                <c:tx>
                  <c:strRef>
                    <c:extLst>
                      <c:ext uri="{02D57815-91ED-43cb-92C2-25804820EDAC}">
                        <c15:formulaRef>
                          <c15:sqref>'HeadCountShift-Prov-21_30'!$Z$2</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c:ext uri="{02D57815-91ED-43cb-92C2-25804820EDAC}">
                        <c15:formulaRef>
                          <c15:sqref>'HeadCountShift-Prov-21_30'!$Z$4:$Z$48</c15:sqref>
                        </c15:formulaRef>
                      </c:ext>
                    </c:extLst>
                    <c:numCache>
                      <c:formatCode>0.0%</c:formatCode>
                      <c:ptCount val="45"/>
                      <c:pt idx="0">
                        <c:v>1.115531922805191E-4</c:v>
                      </c:pt>
                      <c:pt idx="1">
                        <c:v>8.7383333953073292E-4</c:v>
                      </c:pt>
                      <c:pt idx="2">
                        <c:v>3.3837801658424126E-3</c:v>
                      </c:pt>
                      <c:pt idx="3">
                        <c:v>8.0690142416242148E-3</c:v>
                      </c:pt>
                      <c:pt idx="4">
                        <c:v>1.1917599375302124E-2</c:v>
                      </c:pt>
                      <c:pt idx="5">
                        <c:v>1.5301379541144536E-2</c:v>
                      </c:pt>
                      <c:pt idx="6">
                        <c:v>1.7495258989328077E-2</c:v>
                      </c:pt>
                      <c:pt idx="7">
                        <c:v>1.7643996579035436E-2</c:v>
                      </c:pt>
                      <c:pt idx="8">
                        <c:v>1.8964042687688247E-2</c:v>
                      </c:pt>
                      <c:pt idx="9">
                        <c:v>1.6751571040791283E-2</c:v>
                      </c:pt>
                      <c:pt idx="10">
                        <c:v>1.5357156137284795E-2</c:v>
                      </c:pt>
                      <c:pt idx="11">
                        <c:v>1.3442159669802551E-2</c:v>
                      </c:pt>
                      <c:pt idx="12">
                        <c:v>1.3088907894247574E-2</c:v>
                      </c:pt>
                      <c:pt idx="13">
                        <c:v>1.4334585208046704E-2</c:v>
                      </c:pt>
                      <c:pt idx="14">
                        <c:v>1.4148663220912506E-2</c:v>
                      </c:pt>
                      <c:pt idx="15">
                        <c:v>1.5747592310266612E-2</c:v>
                      </c:pt>
                      <c:pt idx="16">
                        <c:v>1.4148663220912506E-2</c:v>
                      </c:pt>
                      <c:pt idx="17">
                        <c:v>1.4501914996467483E-2</c:v>
                      </c:pt>
                      <c:pt idx="18">
                        <c:v>1.2679879522552336E-2</c:v>
                      </c:pt>
                      <c:pt idx="19">
                        <c:v>1.1564347599747147E-2</c:v>
                      </c:pt>
                      <c:pt idx="20">
                        <c:v>1.2568326330271818E-2</c:v>
                      </c:pt>
                      <c:pt idx="21">
                        <c:v>1.3051723496820733E-2</c:v>
                      </c:pt>
                      <c:pt idx="22">
                        <c:v>1.4985312163016398E-2</c:v>
                      </c:pt>
                      <c:pt idx="23">
                        <c:v>1.8815305097980888E-2</c:v>
                      </c:pt>
                      <c:pt idx="24">
                        <c:v>2.3296024987915071E-2</c:v>
                      </c:pt>
                      <c:pt idx="25">
                        <c:v>2.8446064031532371E-2</c:v>
                      </c:pt>
                      <c:pt idx="26">
                        <c:v>3.5232216561930617E-2</c:v>
                      </c:pt>
                      <c:pt idx="27">
                        <c:v>3.926672368274272E-2</c:v>
                      </c:pt>
                      <c:pt idx="28">
                        <c:v>5.3285241512661286E-2</c:v>
                      </c:pt>
                      <c:pt idx="29">
                        <c:v>4.9585393968690737E-2</c:v>
                      </c:pt>
                      <c:pt idx="30">
                        <c:v>5.9978433049492436E-2</c:v>
                      </c:pt>
                      <c:pt idx="31">
                        <c:v>5.6483099691369498E-2</c:v>
                      </c:pt>
                      <c:pt idx="32">
                        <c:v>6.1372847952998924E-2</c:v>
                      </c:pt>
                      <c:pt idx="33">
                        <c:v>5.1649128025880342E-2</c:v>
                      </c:pt>
                      <c:pt idx="34">
                        <c:v>4.7893503885769531E-2</c:v>
                      </c:pt>
                      <c:pt idx="35">
                        <c:v>4.2817833637005913E-2</c:v>
                      </c:pt>
                      <c:pt idx="36">
                        <c:v>3.6403525080876062E-2</c:v>
                      </c:pt>
                      <c:pt idx="37">
                        <c:v>3.1365039229539288E-2</c:v>
                      </c:pt>
                      <c:pt idx="38">
                        <c:v>2.6475290967909865E-2</c:v>
                      </c:pt>
                      <c:pt idx="39">
                        <c:v>1.7532443386754918E-2</c:v>
                      </c:pt>
                      <c:pt idx="40">
                        <c:v>1.0634737664076153E-2</c:v>
                      </c:pt>
                      <c:pt idx="41">
                        <c:v>7.7901312609229166E-3</c:v>
                      </c:pt>
                      <c:pt idx="42">
                        <c:v>6.1168333767151299E-3</c:v>
                      </c:pt>
                      <c:pt idx="43">
                        <c:v>4.1832447105194662E-3</c:v>
                      </c:pt>
                      <c:pt idx="44">
                        <c:v>1.2456773137991298E-3</c:v>
                      </c:pt>
                    </c:numCache>
                  </c:numRef>
                </c:val>
                <c:smooth val="1"/>
                <c:extLst>
                  <c:ext xmlns:c16="http://schemas.microsoft.com/office/drawing/2014/chart" uri="{C3380CC4-5D6E-409C-BE32-E72D297353CC}">
                    <c16:uniqueId val="{00000000-505D-4C19-8701-23F2A8AA693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'HeadCountShift-Prov-21_30'!$AA$2</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'HeadCountShift-Prov-21_30'!$AA$4:$AA$48</c15:sqref>
                        </c15:formulaRef>
                      </c:ext>
                    </c:extLst>
                    <c:numCache>
                      <c:formatCode>0.0%</c:formatCode>
                      <c:ptCount val="45"/>
                      <c:pt idx="0">
                        <c:v>2.2283625991621357E-4</c:v>
                      </c:pt>
                      <c:pt idx="1">
                        <c:v>1.7826900793297086E-3</c:v>
                      </c:pt>
                      <c:pt idx="2">
                        <c:v>6.1502807736874944E-3</c:v>
                      </c:pt>
                      <c:pt idx="3">
                        <c:v>1.4216953382654425E-2</c:v>
                      </c:pt>
                      <c:pt idx="4">
                        <c:v>2.0902041180140832E-2</c:v>
                      </c:pt>
                      <c:pt idx="5">
                        <c:v>2.7230590961761298E-2</c:v>
                      </c:pt>
                      <c:pt idx="6">
                        <c:v>2.9993760584722345E-2</c:v>
                      </c:pt>
                      <c:pt idx="7">
                        <c:v>3.2534093947767177E-2</c:v>
                      </c:pt>
                      <c:pt idx="8">
                        <c:v>3.1241643640253142E-2</c:v>
                      </c:pt>
                      <c:pt idx="9">
                        <c:v>3.2444959443800693E-2</c:v>
                      </c:pt>
                      <c:pt idx="10">
                        <c:v>2.9993760584722345E-2</c:v>
                      </c:pt>
                      <c:pt idx="11">
                        <c:v>2.7542561725643996E-2</c:v>
                      </c:pt>
                      <c:pt idx="12">
                        <c:v>2.464569034673322E-2</c:v>
                      </c:pt>
                      <c:pt idx="13">
                        <c:v>2.1035742936090562E-2</c:v>
                      </c:pt>
                      <c:pt idx="14">
                        <c:v>1.8495409573045726E-2</c:v>
                      </c:pt>
                      <c:pt idx="15">
                        <c:v>1.9609590872626793E-2</c:v>
                      </c:pt>
                      <c:pt idx="16">
                        <c:v>1.6534450485783045E-2</c:v>
                      </c:pt>
                      <c:pt idx="17">
                        <c:v>1.3236473839023086E-2</c:v>
                      </c:pt>
                      <c:pt idx="18">
                        <c:v>1.1899456279525805E-2</c:v>
                      </c:pt>
                      <c:pt idx="19">
                        <c:v>9.4928246724306983E-3</c:v>
                      </c:pt>
                      <c:pt idx="20">
                        <c:v>9.8047954363133967E-3</c:v>
                      </c:pt>
                      <c:pt idx="21">
                        <c:v>9.4928246724306983E-3</c:v>
                      </c:pt>
                      <c:pt idx="22">
                        <c:v>1.132008200374365E-2</c:v>
                      </c:pt>
                      <c:pt idx="23">
                        <c:v>1.3325608342989572E-2</c:v>
                      </c:pt>
                      <c:pt idx="24">
                        <c:v>1.7514930029414386E-2</c:v>
                      </c:pt>
                      <c:pt idx="25">
                        <c:v>2.1347713699973261E-2</c:v>
                      </c:pt>
                      <c:pt idx="26">
                        <c:v>2.6606649433995901E-2</c:v>
                      </c:pt>
                      <c:pt idx="27">
                        <c:v>3.1241643640253142E-2</c:v>
                      </c:pt>
                      <c:pt idx="28">
                        <c:v>3.9531152509136289E-2</c:v>
                      </c:pt>
                      <c:pt idx="29">
                        <c:v>4.1893216864248149E-2</c:v>
                      </c:pt>
                      <c:pt idx="30">
                        <c:v>4.4879222747125413E-2</c:v>
                      </c:pt>
                      <c:pt idx="31">
                        <c:v>4.2071485872181125E-2</c:v>
                      </c:pt>
                      <c:pt idx="32">
                        <c:v>4.122470808449951E-2</c:v>
                      </c:pt>
                      <c:pt idx="33">
                        <c:v>4.1625813352348696E-2</c:v>
                      </c:pt>
                      <c:pt idx="34">
                        <c:v>3.9709421517069257E-2</c:v>
                      </c:pt>
                      <c:pt idx="35">
                        <c:v>3.7169088154024421E-2</c:v>
                      </c:pt>
                      <c:pt idx="36">
                        <c:v>3.4495053035029859E-2</c:v>
                      </c:pt>
                      <c:pt idx="37">
                        <c:v>3.11970763882699E-2</c:v>
                      </c:pt>
                      <c:pt idx="38">
                        <c:v>2.7676263481593726E-2</c:v>
                      </c:pt>
                      <c:pt idx="39">
                        <c:v>1.7069257509581961E-2</c:v>
                      </c:pt>
                      <c:pt idx="40">
                        <c:v>1.2345128799358231E-2</c:v>
                      </c:pt>
                      <c:pt idx="41">
                        <c:v>7.6655673411177468E-3</c:v>
                      </c:pt>
                      <c:pt idx="42">
                        <c:v>6.863356805419378E-3</c:v>
                      </c:pt>
                      <c:pt idx="43">
                        <c:v>3.8327836705588734E-3</c:v>
                      </c:pt>
                      <c:pt idx="44">
                        <c:v>8.9134503966485428E-4</c:v>
                      </c:pt>
                    </c:numCache>
                  </c:numRef>
                </c:val>
                <c:smooth val="1"/>
                <c:extLst xmlns:c15="http://schemas.microsoft.com/office/drawing/2012/chart">
                  <c:ext xmlns:c16="http://schemas.microsoft.com/office/drawing/2014/chart" uri="{C3380CC4-5D6E-409C-BE32-E72D297353CC}">
                    <c16:uniqueId val="{00000001-505D-4C19-8701-23F2A8AA693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'HeadCountShift-Prov-21_30'!$AB$2</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'HeadCountShift-Prov-21_30'!$AB$4:$AB$48</c15:sqref>
                        </c15:formulaRef>
                      </c:ext>
                    </c:extLst>
                    <c:numCache>
                      <c:formatCode>0.0%</c:formatCode>
                      <c:ptCount val="45"/>
                      <c:pt idx="0">
                        <c:v>7.8153493461157714E-5</c:v>
                      </c:pt>
                      <c:pt idx="1">
                        <c:v>1.9929140832595218E-3</c:v>
                      </c:pt>
                      <c:pt idx="2">
                        <c:v>7.698119105924035E-3</c:v>
                      </c:pt>
                      <c:pt idx="3">
                        <c:v>1.4197884645443651E-2</c:v>
                      </c:pt>
                      <c:pt idx="4">
                        <c:v>2.0801854842911478E-2</c:v>
                      </c:pt>
                      <c:pt idx="5">
                        <c:v>2.4970041160839888E-2</c:v>
                      </c:pt>
                      <c:pt idx="6">
                        <c:v>3.0909706663887877E-2</c:v>
                      </c:pt>
                      <c:pt idx="7">
                        <c:v>3.2511853279841608E-2</c:v>
                      </c:pt>
                      <c:pt idx="8">
                        <c:v>3.1469806700359509E-2</c:v>
                      </c:pt>
                      <c:pt idx="9">
                        <c:v>2.9620174021778772E-2</c:v>
                      </c:pt>
                      <c:pt idx="10">
                        <c:v>2.7483978533840464E-2</c:v>
                      </c:pt>
                      <c:pt idx="11">
                        <c:v>2.3498150367321419E-2</c:v>
                      </c:pt>
                      <c:pt idx="12">
                        <c:v>2.1583389777523054E-2</c:v>
                      </c:pt>
                      <c:pt idx="13">
                        <c:v>2.0293857135413953E-2</c:v>
                      </c:pt>
                      <c:pt idx="14">
                        <c:v>1.9108529151253061E-2</c:v>
                      </c:pt>
                      <c:pt idx="15">
                        <c:v>1.8626582608242587E-2</c:v>
                      </c:pt>
                      <c:pt idx="16">
                        <c:v>1.7050487156775908E-2</c:v>
                      </c:pt>
                      <c:pt idx="17">
                        <c:v>1.5956338248319699E-2</c:v>
                      </c:pt>
                      <c:pt idx="18">
                        <c:v>1.3338196217370916E-2</c:v>
                      </c:pt>
                      <c:pt idx="19">
                        <c:v>1.2439431042567603E-2</c:v>
                      </c:pt>
                      <c:pt idx="20">
                        <c:v>1.1319230969624342E-2</c:v>
                      </c:pt>
                      <c:pt idx="21">
                        <c:v>1.2400354295837024E-2</c:v>
                      </c:pt>
                      <c:pt idx="22">
                        <c:v>1.2244047308914709E-2</c:v>
                      </c:pt>
                      <c:pt idx="23">
                        <c:v>1.5721877767936227E-2</c:v>
                      </c:pt>
                      <c:pt idx="24">
                        <c:v>2.0580419944771531E-2</c:v>
                      </c:pt>
                      <c:pt idx="25">
                        <c:v>2.4488094617829418E-2</c:v>
                      </c:pt>
                      <c:pt idx="26">
                        <c:v>3.1183243891001928E-2</c:v>
                      </c:pt>
                      <c:pt idx="27">
                        <c:v>3.5012765070598653E-2</c:v>
                      </c:pt>
                      <c:pt idx="28">
                        <c:v>3.9402386286667014E-2</c:v>
                      </c:pt>
                      <c:pt idx="29">
                        <c:v>3.791746991090502E-2</c:v>
                      </c:pt>
                      <c:pt idx="30">
                        <c:v>4.1473453863387695E-2</c:v>
                      </c:pt>
                      <c:pt idx="31">
                        <c:v>3.8972542072630643E-2</c:v>
                      </c:pt>
                      <c:pt idx="32">
                        <c:v>4.0222997968009169E-2</c:v>
                      </c:pt>
                      <c:pt idx="33">
                        <c:v>3.9311207210962332E-2</c:v>
                      </c:pt>
                      <c:pt idx="34">
                        <c:v>3.6627937268795915E-2</c:v>
                      </c:pt>
                      <c:pt idx="35">
                        <c:v>3.4400562705152918E-2</c:v>
                      </c:pt>
                      <c:pt idx="36">
                        <c:v>3.0297504298442142E-2</c:v>
                      </c:pt>
                      <c:pt idx="37">
                        <c:v>2.6845725003907674E-2</c:v>
                      </c:pt>
                      <c:pt idx="38">
                        <c:v>2.420153180847184E-2</c:v>
                      </c:pt>
                      <c:pt idx="39">
                        <c:v>1.9329964049393009E-2</c:v>
                      </c:pt>
                      <c:pt idx="40">
                        <c:v>1.4445370708070652E-2</c:v>
                      </c:pt>
                      <c:pt idx="41">
                        <c:v>1.1905382170583024E-2</c:v>
                      </c:pt>
                      <c:pt idx="42">
                        <c:v>9.6649820246965043E-3</c:v>
                      </c:pt>
                      <c:pt idx="43">
                        <c:v>6.6169957797113533E-3</c:v>
                      </c:pt>
                      <c:pt idx="44">
                        <c:v>1.7845047673631011E-3</c:v>
                      </c:pt>
                    </c:numCache>
                  </c:numRef>
                </c:val>
                <c:smooth val="1"/>
                <c:extLst xmlns:c15="http://schemas.microsoft.com/office/drawing/2012/chart">
                  <c:ext xmlns:c16="http://schemas.microsoft.com/office/drawing/2014/chart" uri="{C3380CC4-5D6E-409C-BE32-E72D297353CC}">
                    <c16:uniqueId val="{00000002-505D-4C19-8701-23F2A8AA693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'HeadCountShift-Prov-21_30'!$AC$2</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'HeadCountShift-Prov-21_30'!$AC$4:$AC$48</c15:sqref>
                        </c15:formulaRef>
                      </c:ext>
                    </c:extLst>
                    <c:numCache>
                      <c:formatCode>0.0%</c:formatCode>
                      <c:ptCount val="45"/>
                      <c:pt idx="0">
                        <c:v>2.224694104560623E-5</c:v>
                      </c:pt>
                      <c:pt idx="1">
                        <c:v>5.4505005561735257E-4</c:v>
                      </c:pt>
                      <c:pt idx="2">
                        <c:v>2.3692992213570634E-3</c:v>
                      </c:pt>
                      <c:pt idx="3">
                        <c:v>5.0945494994438269E-3</c:v>
                      </c:pt>
                      <c:pt idx="4">
                        <c:v>9.1212458286985543E-3</c:v>
                      </c:pt>
                      <c:pt idx="5">
                        <c:v>1.2024471635150167E-2</c:v>
                      </c:pt>
                      <c:pt idx="6">
                        <c:v>1.7652947719688544E-2</c:v>
                      </c:pt>
                      <c:pt idx="7">
                        <c:v>2.1256952169076752E-2</c:v>
                      </c:pt>
                      <c:pt idx="8">
                        <c:v>2.2347052280311457E-2</c:v>
                      </c:pt>
                      <c:pt idx="9">
                        <c:v>2.2914349276974416E-2</c:v>
                      </c:pt>
                      <c:pt idx="10">
                        <c:v>2.196885428253615E-2</c:v>
                      </c:pt>
                      <c:pt idx="11">
                        <c:v>2.2669632925472749E-2</c:v>
                      </c:pt>
                      <c:pt idx="12">
                        <c:v>2.4682981090100111E-2</c:v>
                      </c:pt>
                      <c:pt idx="13">
                        <c:v>2.4749721913236929E-2</c:v>
                      </c:pt>
                      <c:pt idx="14">
                        <c:v>2.6863181312569522E-2</c:v>
                      </c:pt>
                      <c:pt idx="15">
                        <c:v>2.9154616240266964E-2</c:v>
                      </c:pt>
                      <c:pt idx="16">
                        <c:v>2.6585094549499443E-2</c:v>
                      </c:pt>
                      <c:pt idx="17">
                        <c:v>2.4694104560622914E-2</c:v>
                      </c:pt>
                      <c:pt idx="18">
                        <c:v>2.3125695216907674E-2</c:v>
                      </c:pt>
                      <c:pt idx="19">
                        <c:v>1.9332591768631814E-2</c:v>
                      </c:pt>
                      <c:pt idx="20">
                        <c:v>1.8642936596218022E-2</c:v>
                      </c:pt>
                      <c:pt idx="21">
                        <c:v>2.0500556173526141E-2</c:v>
                      </c:pt>
                      <c:pt idx="22">
                        <c:v>1.961067853170189E-2</c:v>
                      </c:pt>
                      <c:pt idx="23">
                        <c:v>2.314794215795328E-2</c:v>
                      </c:pt>
                      <c:pt idx="24">
                        <c:v>2.681868743047831E-2</c:v>
                      </c:pt>
                      <c:pt idx="25">
                        <c:v>3.1746384872080091E-2</c:v>
                      </c:pt>
                      <c:pt idx="26">
                        <c:v>3.468298109010011E-2</c:v>
                      </c:pt>
                      <c:pt idx="27">
                        <c:v>3.7374860956618468E-2</c:v>
                      </c:pt>
                      <c:pt idx="28">
                        <c:v>4.2413793103448276E-2</c:v>
                      </c:pt>
                      <c:pt idx="29">
                        <c:v>3.8887652947719689E-2</c:v>
                      </c:pt>
                      <c:pt idx="30">
                        <c:v>4.1256952169076752E-2</c:v>
                      </c:pt>
                      <c:pt idx="31">
                        <c:v>4.0111234705228031E-2</c:v>
                      </c:pt>
                      <c:pt idx="32">
                        <c:v>4.0978865406006676E-2</c:v>
                      </c:pt>
                      <c:pt idx="33">
                        <c:v>3.531701890989989E-2</c:v>
                      </c:pt>
                      <c:pt idx="34">
                        <c:v>3.4994438264738602E-2</c:v>
                      </c:pt>
                      <c:pt idx="35">
                        <c:v>3.3170189098998888E-2</c:v>
                      </c:pt>
                      <c:pt idx="36">
                        <c:v>3.0244716351501669E-2</c:v>
                      </c:pt>
                      <c:pt idx="37">
                        <c:v>2.628476084538376E-2</c:v>
                      </c:pt>
                      <c:pt idx="38">
                        <c:v>2.3259176863181314E-2</c:v>
                      </c:pt>
                      <c:pt idx="39">
                        <c:v>1.6685205784204672E-2</c:v>
                      </c:pt>
                      <c:pt idx="40">
                        <c:v>1.0522803114571747E-2</c:v>
                      </c:pt>
                      <c:pt idx="41">
                        <c:v>6.9744160177975531E-3</c:v>
                      </c:pt>
                      <c:pt idx="42">
                        <c:v>5.4060066740823139E-3</c:v>
                      </c:pt>
                      <c:pt idx="43">
                        <c:v>3.0478309232480536E-3</c:v>
                      </c:pt>
                      <c:pt idx="44">
                        <c:v>7.4527252502780872E-4</c:v>
                      </c:pt>
                    </c:numCache>
                  </c:numRef>
                </c:val>
                <c:smooth val="1"/>
                <c:extLst xmlns:c15="http://schemas.microsoft.com/office/drawing/2012/chart">
                  <c:ext xmlns:c16="http://schemas.microsoft.com/office/drawing/2014/chart" uri="{C3380CC4-5D6E-409C-BE32-E72D297353CC}">
                    <c16:uniqueId val="{00000003-505D-4C19-8701-23F2A8AA693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'HeadCountShift-Prov-21_30'!$AD$2</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'HeadCountShift-Prov-21_30'!$AD$4:$AD$48</c15:sqref>
                        </c15:formulaRef>
                      </c:ext>
                    </c:extLst>
                    <c:numCache>
                      <c:formatCode>0.0%</c:formatCode>
                      <c:ptCount val="45"/>
                      <c:pt idx="0">
                        <c:v>3.7753657385559226E-5</c:v>
                      </c:pt>
                      <c:pt idx="1">
                        <c:v>1.4723926380368099E-3</c:v>
                      </c:pt>
                      <c:pt idx="2">
                        <c:v>4.7003303445021238E-3</c:v>
                      </c:pt>
                      <c:pt idx="3">
                        <c:v>9.2496460594620102E-3</c:v>
                      </c:pt>
                      <c:pt idx="4">
                        <c:v>1.4025483718735252E-2</c:v>
                      </c:pt>
                      <c:pt idx="5">
                        <c:v>1.8631429919773478E-2</c:v>
                      </c:pt>
                      <c:pt idx="6">
                        <c:v>2.2614440773949977E-2</c:v>
                      </c:pt>
                      <c:pt idx="7">
                        <c:v>1.9839546956111374E-2</c:v>
                      </c:pt>
                      <c:pt idx="8">
                        <c:v>1.9329872581406324E-2</c:v>
                      </c:pt>
                      <c:pt idx="9">
                        <c:v>1.7291175082586124E-2</c:v>
                      </c:pt>
                      <c:pt idx="10">
                        <c:v>1.4440773949976404E-2</c:v>
                      </c:pt>
                      <c:pt idx="11">
                        <c:v>1.3572439830108541E-2</c:v>
                      </c:pt>
                      <c:pt idx="12">
                        <c:v>1.319490325625295E-2</c:v>
                      </c:pt>
                      <c:pt idx="13">
                        <c:v>1.3119395941481831E-2</c:v>
                      </c:pt>
                      <c:pt idx="14">
                        <c:v>1.2175554506842851E-2</c:v>
                      </c:pt>
                      <c:pt idx="15">
                        <c:v>1.1514865502595563E-2</c:v>
                      </c:pt>
                      <c:pt idx="16">
                        <c:v>9.0986314299197728E-3</c:v>
                      </c:pt>
                      <c:pt idx="17">
                        <c:v>8.173666823973573E-3</c:v>
                      </c:pt>
                      <c:pt idx="18">
                        <c:v>6.4747522416234073E-3</c:v>
                      </c:pt>
                      <c:pt idx="19">
                        <c:v>5.5497876356772067E-3</c:v>
                      </c:pt>
                      <c:pt idx="20">
                        <c:v>5.9839546956111369E-3</c:v>
                      </c:pt>
                      <c:pt idx="21">
                        <c:v>6.6635205285512037E-3</c:v>
                      </c:pt>
                      <c:pt idx="22">
                        <c:v>7.9848985370457766E-3</c:v>
                      </c:pt>
                      <c:pt idx="23">
                        <c:v>1.0797546012269938E-2</c:v>
                      </c:pt>
                      <c:pt idx="24">
                        <c:v>1.6026427560169892E-2</c:v>
                      </c:pt>
                      <c:pt idx="25">
                        <c:v>2.3841434638980651E-2</c:v>
                      </c:pt>
                      <c:pt idx="26">
                        <c:v>3.0127418593676264E-2</c:v>
                      </c:pt>
                      <c:pt idx="27">
                        <c:v>3.7942425672487019E-2</c:v>
                      </c:pt>
                      <c:pt idx="28">
                        <c:v>4.8305804624823027E-2</c:v>
                      </c:pt>
                      <c:pt idx="29">
                        <c:v>4.7135441245870692E-2</c:v>
                      </c:pt>
                      <c:pt idx="30">
                        <c:v>5.8065125058990093E-2</c:v>
                      </c:pt>
                      <c:pt idx="31">
                        <c:v>5.551675318546484E-2</c:v>
                      </c:pt>
                      <c:pt idx="32">
                        <c:v>6.3350637092968384E-2</c:v>
                      </c:pt>
                      <c:pt idx="33">
                        <c:v>5.8253893345917886E-2</c:v>
                      </c:pt>
                      <c:pt idx="34">
                        <c:v>5.5082586125530908E-2</c:v>
                      </c:pt>
                      <c:pt idx="35">
                        <c:v>5.2194431335535633E-2</c:v>
                      </c:pt>
                      <c:pt idx="36">
                        <c:v>4.8362435110901367E-2</c:v>
                      </c:pt>
                      <c:pt idx="37">
                        <c:v>4.3699858423784807E-2</c:v>
                      </c:pt>
                      <c:pt idx="38">
                        <c:v>3.8263331760264273E-2</c:v>
                      </c:pt>
                      <c:pt idx="39">
                        <c:v>2.201038225578103E-2</c:v>
                      </c:pt>
                      <c:pt idx="40">
                        <c:v>1.4063237376120811E-2</c:v>
                      </c:pt>
                      <c:pt idx="41">
                        <c:v>9.3817838603114673E-3</c:v>
                      </c:pt>
                      <c:pt idx="42">
                        <c:v>6.9466729589428974E-3</c:v>
                      </c:pt>
                      <c:pt idx="43">
                        <c:v>4.3039169419537516E-3</c:v>
                      </c:pt>
                      <c:pt idx="44">
                        <c:v>1.1892402076451156E-3</c:v>
                      </c:pt>
                    </c:numCache>
                  </c:numRef>
                </c:val>
                <c:smooth val="1"/>
                <c:extLst xmlns:c15="http://schemas.microsoft.com/office/drawing/2012/chart">
                  <c:ext xmlns:c16="http://schemas.microsoft.com/office/drawing/2014/chart" uri="{C3380CC4-5D6E-409C-BE32-E72D297353CC}">
                    <c16:uniqueId val="{00000004-505D-4C19-8701-23F2A8AA6936}"/>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'HeadCountShift-Prov-21_30'!$AF$2</c15:sqref>
                        </c15:formulaRef>
                      </c:ext>
                    </c:extLst>
                    <c:strCache>
                      <c:ptCount val="1"/>
                      <c:pt idx="0">
                        <c:v>NC</c:v>
                      </c:pt>
                    </c:strCache>
                  </c:strRef>
                </c:tx>
                <c:spPr>
                  <a:ln w="1905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'HeadCountShift-Prov-21_30'!$AF$4:$AF$48</c15:sqref>
                        </c15:formulaRef>
                      </c:ext>
                    </c:extLst>
                    <c:numCache>
                      <c:formatCode>0.0%</c:formatCode>
                      <c:ptCount val="45"/>
                      <c:pt idx="0">
                        <c:v>6.8146417445482863E-4</c:v>
                      </c:pt>
                      <c:pt idx="1">
                        <c:v>3.4073208722741432E-3</c:v>
                      </c:pt>
                      <c:pt idx="2">
                        <c:v>1.2655763239875389E-2</c:v>
                      </c:pt>
                      <c:pt idx="3">
                        <c:v>1.8594236760124609E-2</c:v>
                      </c:pt>
                      <c:pt idx="4">
                        <c:v>2.1904205607476634E-2</c:v>
                      </c:pt>
                      <c:pt idx="5">
                        <c:v>2.1417445482866043E-2</c:v>
                      </c:pt>
                      <c:pt idx="6">
                        <c:v>2.336448598130841E-2</c:v>
                      </c:pt>
                      <c:pt idx="7">
                        <c:v>2.7063862928348909E-2</c:v>
                      </c:pt>
                      <c:pt idx="8">
                        <c:v>2.6090342679127725E-2</c:v>
                      </c:pt>
                      <c:pt idx="9">
                        <c:v>2.6674454828660436E-2</c:v>
                      </c:pt>
                      <c:pt idx="10">
                        <c:v>2.521417445482866E-2</c:v>
                      </c:pt>
                      <c:pt idx="11">
                        <c:v>2.0833333333333332E-2</c:v>
                      </c:pt>
                      <c:pt idx="12">
                        <c:v>1.8010124610591899E-2</c:v>
                      </c:pt>
                      <c:pt idx="13">
                        <c:v>1.8302180685358254E-2</c:v>
                      </c:pt>
                      <c:pt idx="14">
                        <c:v>1.8594236760124609E-2</c:v>
                      </c:pt>
                      <c:pt idx="15">
                        <c:v>1.8594236760124609E-2</c:v>
                      </c:pt>
                      <c:pt idx="16">
                        <c:v>1.9080996884735201E-2</c:v>
                      </c:pt>
                      <c:pt idx="17">
                        <c:v>2.0638629283489095E-2</c:v>
                      </c:pt>
                      <c:pt idx="18">
                        <c:v>1.6257788161993768E-2</c:v>
                      </c:pt>
                      <c:pt idx="19">
                        <c:v>1.7036604361370715E-2</c:v>
                      </c:pt>
                      <c:pt idx="20">
                        <c:v>1.499221183800623E-2</c:v>
                      </c:pt>
                      <c:pt idx="21">
                        <c:v>1.0708722741433021E-2</c:v>
                      </c:pt>
                      <c:pt idx="22">
                        <c:v>1.3337227414330218E-2</c:v>
                      </c:pt>
                      <c:pt idx="23">
                        <c:v>1.5089563862928349E-2</c:v>
                      </c:pt>
                      <c:pt idx="24">
                        <c:v>1.8302180685358254E-2</c:v>
                      </c:pt>
                      <c:pt idx="25">
                        <c:v>2.3267133956386292E-2</c:v>
                      </c:pt>
                      <c:pt idx="26">
                        <c:v>2.823208722741433E-2</c:v>
                      </c:pt>
                      <c:pt idx="27">
                        <c:v>3.2223520249221184E-2</c:v>
                      </c:pt>
                      <c:pt idx="28">
                        <c:v>4.1569314641744549E-2</c:v>
                      </c:pt>
                      <c:pt idx="29">
                        <c:v>4.2834890965732085E-2</c:v>
                      </c:pt>
                      <c:pt idx="30">
                        <c:v>4.1471962616822428E-2</c:v>
                      </c:pt>
                      <c:pt idx="31">
                        <c:v>4.273753894080997E-2</c:v>
                      </c:pt>
                      <c:pt idx="32">
                        <c:v>4.1374610591900313E-2</c:v>
                      </c:pt>
                      <c:pt idx="33">
                        <c:v>4.0303738317757007E-2</c:v>
                      </c:pt>
                      <c:pt idx="34">
                        <c:v>4.0498442367601244E-2</c:v>
                      </c:pt>
                      <c:pt idx="35">
                        <c:v>3.0081775700934579E-2</c:v>
                      </c:pt>
                      <c:pt idx="36">
                        <c:v>2.9400311526479751E-2</c:v>
                      </c:pt>
                      <c:pt idx="37">
                        <c:v>2.4922118380062305E-2</c:v>
                      </c:pt>
                      <c:pt idx="38">
                        <c:v>2.3461838006230529E-2</c:v>
                      </c:pt>
                      <c:pt idx="39">
                        <c:v>2.2975077881619937E-2</c:v>
                      </c:pt>
                      <c:pt idx="40">
                        <c:v>1.4213395638629283E-2</c:v>
                      </c:pt>
                      <c:pt idx="41">
                        <c:v>1.2461059190031152E-2</c:v>
                      </c:pt>
                      <c:pt idx="42">
                        <c:v>1.0319314641744548E-2</c:v>
                      </c:pt>
                      <c:pt idx="43">
                        <c:v>8.4696261682242983E-3</c:v>
                      </c:pt>
                      <c:pt idx="44">
                        <c:v>2.3364485981308409E-3</c:v>
                      </c:pt>
                    </c:numCache>
                  </c:numRef>
                </c:val>
                <c:smooth val="1"/>
                <c:extLst xmlns:c15="http://schemas.microsoft.com/office/drawing/2012/chart">
                  <c:ext xmlns:c16="http://schemas.microsoft.com/office/drawing/2014/chart" uri="{C3380CC4-5D6E-409C-BE32-E72D297353CC}">
                    <c16:uniqueId val="{00000006-505D-4C19-8701-23F2A8AA6936}"/>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'HeadCountShift-Prov-21_30'!$AG$2</c15:sqref>
                        </c15:formulaRef>
                      </c:ext>
                    </c:extLst>
                    <c:strCache>
                      <c:ptCount val="1"/>
                      <c:pt idx="0">
                        <c:v>NW</c:v>
                      </c:pt>
                    </c:strCache>
                  </c:strRef>
                </c:tx>
                <c:spPr>
                  <a:ln w="1905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'HeadCountShift-Prov-21_30'!$AG$4:$AG$48</c15:sqref>
                        </c15:formulaRef>
                      </c:ext>
                    </c:extLst>
                    <c:numCache>
                      <c:formatCode>0.0%</c:formatCode>
                      <c:ptCount val="45"/>
                      <c:pt idx="0">
                        <c:v>0</c:v>
                      </c:pt>
                      <c:pt idx="1">
                        <c:v>2.112676056338028E-3</c:v>
                      </c:pt>
                      <c:pt idx="2">
                        <c:v>8.0985915492957743E-3</c:v>
                      </c:pt>
                      <c:pt idx="3">
                        <c:v>1.5176056338028168E-2</c:v>
                      </c:pt>
                      <c:pt idx="4">
                        <c:v>2.1584507042253519E-2</c:v>
                      </c:pt>
                      <c:pt idx="5">
                        <c:v>2.7359154929577464E-2</c:v>
                      </c:pt>
                      <c:pt idx="6">
                        <c:v>2.6408450704225352E-2</c:v>
                      </c:pt>
                      <c:pt idx="7">
                        <c:v>2.9471830985915493E-2</c:v>
                      </c:pt>
                      <c:pt idx="8">
                        <c:v>2.9049295774647887E-2</c:v>
                      </c:pt>
                      <c:pt idx="9">
                        <c:v>2.6443661971830987E-2</c:v>
                      </c:pt>
                      <c:pt idx="10">
                        <c:v>2.3204225352112678E-2</c:v>
                      </c:pt>
                      <c:pt idx="11">
                        <c:v>1.8415492957746478E-2</c:v>
                      </c:pt>
                      <c:pt idx="12">
                        <c:v>1.665492957746479E-2</c:v>
                      </c:pt>
                      <c:pt idx="13">
                        <c:v>1.5774647887323943E-2</c:v>
                      </c:pt>
                      <c:pt idx="14">
                        <c:v>1.4683098591549296E-2</c:v>
                      </c:pt>
                      <c:pt idx="15">
                        <c:v>1.3908450704225353E-2</c:v>
                      </c:pt>
                      <c:pt idx="16">
                        <c:v>1.2640845070422535E-2</c:v>
                      </c:pt>
                      <c:pt idx="17">
                        <c:v>1.2007042253521127E-2</c:v>
                      </c:pt>
                      <c:pt idx="18">
                        <c:v>1.0915492957746478E-2</c:v>
                      </c:pt>
                      <c:pt idx="19">
                        <c:v>9.3661971830985916E-3</c:v>
                      </c:pt>
                      <c:pt idx="20">
                        <c:v>9.5774647887323944E-3</c:v>
                      </c:pt>
                      <c:pt idx="21">
                        <c:v>9.7183098591549291E-3</c:v>
                      </c:pt>
                      <c:pt idx="22">
                        <c:v>1.028169014084507E-2</c:v>
                      </c:pt>
                      <c:pt idx="23">
                        <c:v>1.4964788732394365E-2</c:v>
                      </c:pt>
                      <c:pt idx="24">
                        <c:v>1.6514084507042254E-2</c:v>
                      </c:pt>
                      <c:pt idx="25">
                        <c:v>2.3485915492957747E-2</c:v>
                      </c:pt>
                      <c:pt idx="26">
                        <c:v>2.943661971830986E-2</c:v>
                      </c:pt>
                      <c:pt idx="27">
                        <c:v>3.4612676056338026E-2</c:v>
                      </c:pt>
                      <c:pt idx="28">
                        <c:v>4.3309859154929575E-2</c:v>
                      </c:pt>
                      <c:pt idx="29">
                        <c:v>4.5492957746478872E-2</c:v>
                      </c:pt>
                      <c:pt idx="30">
                        <c:v>4.8450704225352116E-2</c:v>
                      </c:pt>
                      <c:pt idx="31">
                        <c:v>4.9647887323943665E-2</c:v>
                      </c:pt>
                      <c:pt idx="32">
                        <c:v>5.0422535211267605E-2</c:v>
                      </c:pt>
                      <c:pt idx="33">
                        <c:v>4.4964788732394366E-2</c:v>
                      </c:pt>
                      <c:pt idx="34">
                        <c:v>4.4859154929577462E-2</c:v>
                      </c:pt>
                      <c:pt idx="35">
                        <c:v>3.8450704225352114E-2</c:v>
                      </c:pt>
                      <c:pt idx="36">
                        <c:v>3.3978873239436623E-2</c:v>
                      </c:pt>
                      <c:pt idx="37">
                        <c:v>3.3380281690140845E-2</c:v>
                      </c:pt>
                      <c:pt idx="38">
                        <c:v>2.9154929577464787E-2</c:v>
                      </c:pt>
                      <c:pt idx="39">
                        <c:v>1.9542253521126762E-2</c:v>
                      </c:pt>
                      <c:pt idx="40">
                        <c:v>1.3838028169014084E-2</c:v>
                      </c:pt>
                      <c:pt idx="41">
                        <c:v>9.5070422535211262E-3</c:v>
                      </c:pt>
                      <c:pt idx="42">
                        <c:v>6.619718309859155E-3</c:v>
                      </c:pt>
                      <c:pt idx="43">
                        <c:v>4.9295774647887328E-3</c:v>
                      </c:pt>
                      <c:pt idx="44">
                        <c:v>1.5845070422535212E-3</c:v>
                      </c:pt>
                    </c:numCache>
                  </c:numRef>
                </c:val>
                <c:smooth val="1"/>
                <c:extLst xmlns:c15="http://schemas.microsoft.com/office/drawing/2012/chart">
                  <c:ext xmlns:c16="http://schemas.microsoft.com/office/drawing/2014/chart" uri="{C3380CC4-5D6E-409C-BE32-E72D297353CC}">
                    <c16:uniqueId val="{00000007-505D-4C19-8701-23F2A8AA6936}"/>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'HeadCountShift-Prov-21_30'!$AH$2</c15:sqref>
                        </c15:formulaRef>
                      </c:ext>
                    </c:extLst>
                    <c:strCache>
                      <c:ptCount val="1"/>
                      <c:pt idx="0">
                        <c:v>WC</c:v>
                      </c:pt>
                    </c:strCache>
                  </c:strRef>
                </c:tx>
                <c:spPr>
                  <a:ln w="1905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'HeadCountShift-Prov-21_30'!$AH$4:$AH$48</c15:sqref>
                        </c15:formulaRef>
                      </c:ext>
                    </c:extLst>
                    <c:numCache>
                      <c:formatCode>0.0%</c:formatCode>
                      <c:ptCount val="45"/>
                      <c:pt idx="0">
                        <c:v>3.9144414930798266E-4</c:v>
                      </c:pt>
                      <c:pt idx="1">
                        <c:v>3.6348385292884105E-3</c:v>
                      </c:pt>
                      <c:pt idx="2">
                        <c:v>1.2526212777855445E-2</c:v>
                      </c:pt>
                      <c:pt idx="3">
                        <c:v>2.2843562141758703E-2</c:v>
                      </c:pt>
                      <c:pt idx="4">
                        <c:v>2.4660981406402906E-2</c:v>
                      </c:pt>
                      <c:pt idx="5">
                        <c:v>3.0169159793093807E-2</c:v>
                      </c:pt>
                      <c:pt idx="6">
                        <c:v>3.1455333426534324E-2</c:v>
                      </c:pt>
                      <c:pt idx="7">
                        <c:v>3.4335243953585906E-2</c:v>
                      </c:pt>
                      <c:pt idx="8">
                        <c:v>3.2769467356353978E-2</c:v>
                      </c:pt>
                      <c:pt idx="9">
                        <c:v>3.2098420243254579E-2</c:v>
                      </c:pt>
                      <c:pt idx="10">
                        <c:v>2.9554033272752692E-2</c:v>
                      </c:pt>
                      <c:pt idx="11">
                        <c:v>2.6198797707255698E-2</c:v>
                      </c:pt>
                      <c:pt idx="12">
                        <c:v>2.6338599189151404E-2</c:v>
                      </c:pt>
                      <c:pt idx="13">
                        <c:v>2.231231651055501E-2</c:v>
                      </c:pt>
                      <c:pt idx="14">
                        <c:v>2.0383056060394242E-2</c:v>
                      </c:pt>
                      <c:pt idx="15">
                        <c:v>1.9460366279882568E-2</c:v>
                      </c:pt>
                      <c:pt idx="16">
                        <c:v>1.6440654270935273E-2</c:v>
                      </c:pt>
                      <c:pt idx="17">
                        <c:v>1.5797567454215015E-2</c:v>
                      </c:pt>
                      <c:pt idx="18">
                        <c:v>1.3448902558367119E-2</c:v>
                      </c:pt>
                      <c:pt idx="19">
                        <c:v>1.107227736614008E-2</c:v>
                      </c:pt>
                      <c:pt idx="20">
                        <c:v>1.0848594995106948E-2</c:v>
                      </c:pt>
                      <c:pt idx="21">
                        <c:v>1.0065706696490984E-2</c:v>
                      </c:pt>
                      <c:pt idx="22">
                        <c:v>1.070879351321124E-2</c:v>
                      </c:pt>
                      <c:pt idx="23">
                        <c:v>1.1994967146651754E-2</c:v>
                      </c:pt>
                      <c:pt idx="24">
                        <c:v>1.6216971899902139E-2</c:v>
                      </c:pt>
                      <c:pt idx="25">
                        <c:v>1.6888019013001538E-2</c:v>
                      </c:pt>
                      <c:pt idx="26">
                        <c:v>2.0438976653152523E-2</c:v>
                      </c:pt>
                      <c:pt idx="27">
                        <c:v>2.4633021110023766E-2</c:v>
                      </c:pt>
                      <c:pt idx="28">
                        <c:v>3.1147770166363765E-2</c:v>
                      </c:pt>
                      <c:pt idx="29">
                        <c:v>3.125961135188033E-2</c:v>
                      </c:pt>
                      <c:pt idx="30">
                        <c:v>3.397176010065707E-2</c:v>
                      </c:pt>
                      <c:pt idx="31">
                        <c:v>3.7718439815462045E-2</c:v>
                      </c:pt>
                      <c:pt idx="32">
                        <c:v>3.8501328114078012E-2</c:v>
                      </c:pt>
                      <c:pt idx="33">
                        <c:v>3.8109883964770025E-2</c:v>
                      </c:pt>
                      <c:pt idx="34">
                        <c:v>4.017894589682651E-2</c:v>
                      </c:pt>
                      <c:pt idx="35">
                        <c:v>3.7159233887879214E-2</c:v>
                      </c:pt>
                      <c:pt idx="36">
                        <c:v>3.0812246609814065E-2</c:v>
                      </c:pt>
                      <c:pt idx="37">
                        <c:v>2.6086956521739129E-2</c:v>
                      </c:pt>
                      <c:pt idx="38">
                        <c:v>2.3346847476583252E-2</c:v>
                      </c:pt>
                      <c:pt idx="39">
                        <c:v>2.1110023766251922E-2</c:v>
                      </c:pt>
                      <c:pt idx="40">
                        <c:v>1.8397875017475186E-2</c:v>
                      </c:pt>
                      <c:pt idx="41">
                        <c:v>1.5294282119390466E-2</c:v>
                      </c:pt>
                      <c:pt idx="42">
                        <c:v>1.2721934852509437E-2</c:v>
                      </c:pt>
                      <c:pt idx="43">
                        <c:v>1.107227736614008E-2</c:v>
                      </c:pt>
                      <c:pt idx="44">
                        <c:v>5.4242974975534739E-3</c:v>
                      </c:pt>
                    </c:numCache>
                  </c:numRef>
                </c:val>
                <c:smooth val="1"/>
                <c:extLst xmlns:c15="http://schemas.microsoft.com/office/drawing/2012/chart">
                  <c:ext xmlns:c16="http://schemas.microsoft.com/office/drawing/2014/chart" uri="{C3380CC4-5D6E-409C-BE32-E72D297353CC}">
                    <c16:uniqueId val="{00000008-505D-4C19-8701-23F2A8AA6936}"/>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'HeadCountShift-Prov-21_30'!$AI$2</c15:sqref>
                        </c15:formulaRef>
                      </c:ext>
                    </c:extLst>
                    <c:strCache>
                      <c:ptCount val="1"/>
                      <c:pt idx="0">
                        <c:v>SA</c:v>
                      </c:pt>
                    </c:strCache>
                  </c:strRef>
                </c:tx>
                <c:spPr>
                  <a:ln w="38100" cap="rnd">
                    <a:solidFill>
                      <a:schemeClr val="bg1">
                        <a:lumMod val="65000"/>
                      </a:schemeClr>
                    </a:solidFill>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'HeadCountShift-Prov-21_30'!$AI$4:$AI$48</c15:sqref>
                        </c15:formulaRef>
                      </c:ext>
                    </c:extLst>
                    <c:numCache>
                      <c:formatCode>0.0%</c:formatCode>
                      <c:ptCount val="45"/>
                      <c:pt idx="0">
                        <c:v>1.0852648169478901E-4</c:v>
                      </c:pt>
                      <c:pt idx="1">
                        <c:v>1.5736339845744405E-3</c:v>
                      </c:pt>
                      <c:pt idx="2">
                        <c:v>5.8382314129901266E-3</c:v>
                      </c:pt>
                      <c:pt idx="3">
                        <c:v>1.1294153629100882E-2</c:v>
                      </c:pt>
                      <c:pt idx="4">
                        <c:v>1.621730948052813E-2</c:v>
                      </c:pt>
                      <c:pt idx="5">
                        <c:v>2.0412844602410767E-2</c:v>
                      </c:pt>
                      <c:pt idx="6">
                        <c:v>2.4078079870557507E-2</c:v>
                      </c:pt>
                      <c:pt idx="7">
                        <c:v>2.5666512920817598E-2</c:v>
                      </c:pt>
                      <c:pt idx="8">
                        <c:v>2.5414928804161498E-2</c:v>
                      </c:pt>
                      <c:pt idx="9">
                        <c:v>2.4115077534771639E-2</c:v>
                      </c:pt>
                      <c:pt idx="10">
                        <c:v>2.2235596192693701E-2</c:v>
                      </c:pt>
                      <c:pt idx="11">
                        <c:v>2.0526304106000773E-2</c:v>
                      </c:pt>
                      <c:pt idx="12">
                        <c:v>2.0003403785107701E-2</c:v>
                      </c:pt>
                      <c:pt idx="13">
                        <c:v>1.9270850033667873E-2</c:v>
                      </c:pt>
                      <c:pt idx="14">
                        <c:v>1.8930471522897854E-2</c:v>
                      </c:pt>
                      <c:pt idx="15">
                        <c:v>1.9241251902296568E-2</c:v>
                      </c:pt>
                      <c:pt idx="16">
                        <c:v>1.7312440341266454E-2</c:v>
                      </c:pt>
                      <c:pt idx="17">
                        <c:v>1.6056986268933555E-2</c:v>
                      </c:pt>
                      <c:pt idx="18">
                        <c:v>1.4350160693188237E-2</c:v>
                      </c:pt>
                      <c:pt idx="19">
                        <c:v>1.249041143869117E-2</c:v>
                      </c:pt>
                      <c:pt idx="20">
                        <c:v>1.2248693365825505E-2</c:v>
                      </c:pt>
                      <c:pt idx="21">
                        <c:v>1.2796258796194667E-2</c:v>
                      </c:pt>
                      <c:pt idx="22">
                        <c:v>1.3257496343397519E-2</c:v>
                      </c:pt>
                      <c:pt idx="23">
                        <c:v>1.6441761976760533E-2</c:v>
                      </c:pt>
                      <c:pt idx="24">
                        <c:v>2.0568234792110125E-2</c:v>
                      </c:pt>
                      <c:pt idx="25">
                        <c:v>2.532860092099519E-2</c:v>
                      </c:pt>
                      <c:pt idx="26">
                        <c:v>3.0703128275834851E-2</c:v>
                      </c:pt>
                      <c:pt idx="27">
                        <c:v>3.4832067602132054E-2</c:v>
                      </c:pt>
                      <c:pt idx="28">
                        <c:v>4.2752034254904044E-2</c:v>
                      </c:pt>
                      <c:pt idx="29">
                        <c:v>4.1336256970976565E-2</c:v>
                      </c:pt>
                      <c:pt idx="30">
                        <c:v>4.6688585727287749E-2</c:v>
                      </c:pt>
                      <c:pt idx="31">
                        <c:v>4.5499727450540289E-2</c:v>
                      </c:pt>
                      <c:pt idx="32">
                        <c:v>4.7963771887201523E-2</c:v>
                      </c:pt>
                      <c:pt idx="33">
                        <c:v>4.3953225086389547E-2</c:v>
                      </c:pt>
                      <c:pt idx="34">
                        <c:v>4.2377124590867496E-2</c:v>
                      </c:pt>
                      <c:pt idx="35">
                        <c:v>3.8958540417481646E-2</c:v>
                      </c:pt>
                      <c:pt idx="36">
                        <c:v>3.4960326171407714E-2</c:v>
                      </c:pt>
                      <c:pt idx="37">
                        <c:v>3.0900449151643559E-2</c:v>
                      </c:pt>
                      <c:pt idx="38">
                        <c:v>2.7089689737587901E-2</c:v>
                      </c:pt>
                      <c:pt idx="39">
                        <c:v>1.9194388194291999E-2</c:v>
                      </c:pt>
                      <c:pt idx="40">
                        <c:v>1.3055242445693595E-2</c:v>
                      </c:pt>
                      <c:pt idx="41">
                        <c:v>9.5503303891414319E-3</c:v>
                      </c:pt>
                      <c:pt idx="42">
                        <c:v>7.5475234996830532E-3</c:v>
                      </c:pt>
                      <c:pt idx="43">
                        <c:v>5.1624074133453041E-3</c:v>
                      </c:pt>
                      <c:pt idx="44">
                        <c:v>1.6969595319548825E-3</c:v>
                      </c:pt>
                    </c:numCache>
                  </c:numRef>
                </c:val>
                <c:smooth val="1"/>
                <c:extLst xmlns:c15="http://schemas.microsoft.com/office/drawing/2012/chart">
                  <c:ext xmlns:c16="http://schemas.microsoft.com/office/drawing/2014/chart" uri="{C3380CC4-5D6E-409C-BE32-E72D297353CC}">
                    <c16:uniqueId val="{00000009-505D-4C19-8701-23F2A8AA6936}"/>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'HeadCountShift-Prov-21_30'!$AJ$2</c15:sqref>
                        </c15:formulaRef>
                      </c:ext>
                    </c:extLst>
                    <c:strCache>
                      <c:ptCount val="1"/>
                      <c:pt idx="0">
                        <c:v>EC '30</c:v>
                      </c:pt>
                    </c:strCache>
                  </c:strRef>
                </c:tx>
                <c:spPr>
                  <a:ln w="50800" cap="rnd">
                    <a:solidFill>
                      <a:srgbClr val="FF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'HeadCountShift-Prov-21_30'!$AJ$4:$AJ$48</c15:sqref>
                        </c15:formulaRef>
                      </c:ext>
                    </c:extLst>
                    <c:numCache>
                      <c:formatCode>0.0%</c:formatCode>
                      <c:ptCount val="45"/>
                      <c:pt idx="0">
                        <c:v>1.4873758970735879E-4</c:v>
                      </c:pt>
                      <c:pt idx="1">
                        <c:v>1.0597553266649313E-3</c:v>
                      </c:pt>
                      <c:pt idx="2">
                        <c:v>9.4820213438441235E-3</c:v>
                      </c:pt>
                      <c:pt idx="3">
                        <c:v>1.8331907931431971E-2</c:v>
                      </c:pt>
                      <c:pt idx="4">
                        <c:v>2.6345145576915925E-2</c:v>
                      </c:pt>
                      <c:pt idx="5">
                        <c:v>3.2685085338192095E-2</c:v>
                      </c:pt>
                      <c:pt idx="6">
                        <c:v>3.2685085338192095E-2</c:v>
                      </c:pt>
                      <c:pt idx="7">
                        <c:v>3.2610716543338414E-2</c:v>
                      </c:pt>
                      <c:pt idx="8">
                        <c:v>3.1253486037258769E-2</c:v>
                      </c:pt>
                      <c:pt idx="9">
                        <c:v>3.0193730710593836E-2</c:v>
                      </c:pt>
                      <c:pt idx="10">
                        <c:v>2.9171159781355743E-2</c:v>
                      </c:pt>
                      <c:pt idx="11">
                        <c:v>2.7553638493288218E-2</c:v>
                      </c:pt>
                      <c:pt idx="12">
                        <c:v>2.6865727140891683E-2</c:v>
                      </c:pt>
                      <c:pt idx="13">
                        <c:v>2.6103446993641467E-2</c:v>
                      </c:pt>
                      <c:pt idx="14">
                        <c:v>2.6122039192354889E-2</c:v>
                      </c:pt>
                      <c:pt idx="15">
                        <c:v>2.6047670397501207E-2</c:v>
                      </c:pt>
                      <c:pt idx="16">
                        <c:v>2.4448741308147101E-2</c:v>
                      </c:pt>
                      <c:pt idx="17">
                        <c:v>2.4709032090134978E-2</c:v>
                      </c:pt>
                      <c:pt idx="18">
                        <c:v>2.2422191648384337E-2</c:v>
                      </c:pt>
                      <c:pt idx="19">
                        <c:v>2.0730301565463131E-2</c:v>
                      </c:pt>
                      <c:pt idx="20">
                        <c:v>1.8722344104413789E-2</c:v>
                      </c:pt>
                      <c:pt idx="21">
                        <c:v>1.8201762540438031E-2</c:v>
                      </c:pt>
                      <c:pt idx="22">
                        <c:v>1.8908266091547988E-2</c:v>
                      </c:pt>
                      <c:pt idx="23">
                        <c:v>1.8647975309560107E-2</c:v>
                      </c:pt>
                      <c:pt idx="24">
                        <c:v>1.9893652623359237E-2</c:v>
                      </c:pt>
                      <c:pt idx="25">
                        <c:v>1.8666567508273529E-2</c:v>
                      </c:pt>
                      <c:pt idx="26">
                        <c:v>1.9094188078682184E-2</c:v>
                      </c:pt>
                      <c:pt idx="27">
                        <c:v>1.7755549771315954E-2</c:v>
                      </c:pt>
                      <c:pt idx="28">
                        <c:v>1.7067638418919423E-2</c:v>
                      </c:pt>
                      <c:pt idx="29">
                        <c:v>1.8090209348157513E-2</c:v>
                      </c:pt>
                      <c:pt idx="30">
                        <c:v>1.8424868924999071E-2</c:v>
                      </c:pt>
                      <c:pt idx="31">
                        <c:v>1.9875060424645818E-2</c:v>
                      </c:pt>
                      <c:pt idx="32">
                        <c:v>2.2663890231658795E-2</c:v>
                      </c:pt>
                      <c:pt idx="33">
                        <c:v>2.5936117205220689E-2</c:v>
                      </c:pt>
                      <c:pt idx="34">
                        <c:v>2.9319897371063101E-2</c:v>
                      </c:pt>
                      <c:pt idx="35">
                        <c:v>3.283382292789945E-2</c:v>
                      </c:pt>
                      <c:pt idx="36">
                        <c:v>3.4098092440412002E-2</c:v>
                      </c:pt>
                      <c:pt idx="37">
                        <c:v>4.2167106682036215E-2</c:v>
                      </c:pt>
                      <c:pt idx="38">
                        <c:v>3.6477893875729743E-2</c:v>
                      </c:pt>
                      <c:pt idx="39">
                        <c:v>3.2963968318893394E-2</c:v>
                      </c:pt>
                      <c:pt idx="40">
                        <c:v>1.8034432752017254E-2</c:v>
                      </c:pt>
                      <c:pt idx="41">
                        <c:v>1.4632060387461421E-2</c:v>
                      </c:pt>
                      <c:pt idx="42">
                        <c:v>9.3890603502770238E-3</c:v>
                      </c:pt>
                      <c:pt idx="43">
                        <c:v>7.288141895660581E-3</c:v>
                      </c:pt>
                      <c:pt idx="44">
                        <c:v>1.8778120700554048E-3</c:v>
                      </c:pt>
                    </c:numCache>
                  </c:numRef>
                </c:val>
                <c:smooth val="1"/>
                <c:extLst xmlns:c15="http://schemas.microsoft.com/office/drawing/2012/chart">
                  <c:ext xmlns:c16="http://schemas.microsoft.com/office/drawing/2014/chart" uri="{C3380CC4-5D6E-409C-BE32-E72D297353CC}">
                    <c16:uniqueId val="{0000000A-505D-4C19-8701-23F2A8AA6936}"/>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'HeadCountShift-Prov-21_30'!$AK$2</c15:sqref>
                        </c15:formulaRef>
                      </c:ext>
                    </c:extLst>
                    <c:strCache>
                      <c:ptCount val="1"/>
                      <c:pt idx="0">
                        <c:v>FS '30</c:v>
                      </c:pt>
                    </c:strCache>
                  </c:strRef>
                </c:tx>
                <c:spPr>
                  <a:ln w="508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'HeadCountShift-Prov-21_30'!$AK$4:$AK$48</c15:sqref>
                        </c15:formulaRef>
                      </c:ext>
                    </c:extLst>
                    <c:numCache>
                      <c:formatCode>0.0%</c:formatCode>
                      <c:ptCount val="45"/>
                      <c:pt idx="0">
                        <c:v>1.3370175594972815E-4</c:v>
                      </c:pt>
                      <c:pt idx="1">
                        <c:v>1.0250467956145824E-3</c:v>
                      </c:pt>
                      <c:pt idx="2">
                        <c:v>9.3145556644977263E-3</c:v>
                      </c:pt>
                      <c:pt idx="3">
                        <c:v>1.7826900793297084E-2</c:v>
                      </c:pt>
                      <c:pt idx="4">
                        <c:v>2.5626169890364561E-2</c:v>
                      </c:pt>
                      <c:pt idx="5">
                        <c:v>3.1464479900169352E-2</c:v>
                      </c:pt>
                      <c:pt idx="6">
                        <c:v>3.1954719671985023E-2</c:v>
                      </c:pt>
                      <c:pt idx="7">
                        <c:v>3.1553614404135844E-2</c:v>
                      </c:pt>
                      <c:pt idx="8">
                        <c:v>3.0840538372403959E-2</c:v>
                      </c:pt>
                      <c:pt idx="9">
                        <c:v>3.0261164096621801E-2</c:v>
                      </c:pt>
                      <c:pt idx="10">
                        <c:v>2.9770924324806134E-2</c:v>
                      </c:pt>
                      <c:pt idx="11">
                        <c:v>2.8790444781174793E-2</c:v>
                      </c:pt>
                      <c:pt idx="12">
                        <c:v>2.9949193332739103E-2</c:v>
                      </c:pt>
                      <c:pt idx="13">
                        <c:v>3.0617702112487745E-2</c:v>
                      </c:pt>
                      <c:pt idx="14">
                        <c:v>3.2578661199750426E-2</c:v>
                      </c:pt>
                      <c:pt idx="15">
                        <c:v>3.217755593190124E-2</c:v>
                      </c:pt>
                      <c:pt idx="16">
                        <c:v>3.2801497459666637E-2</c:v>
                      </c:pt>
                      <c:pt idx="17">
                        <c:v>3.1776450664052054E-2</c:v>
                      </c:pt>
                      <c:pt idx="18">
                        <c:v>3.1865585168018538E-2</c:v>
                      </c:pt>
                      <c:pt idx="19">
                        <c:v>2.9503520812906678E-2</c:v>
                      </c:pt>
                      <c:pt idx="20">
                        <c:v>2.7720830733576968E-2</c:v>
                      </c:pt>
                      <c:pt idx="21">
                        <c:v>2.5403333630448346E-2</c:v>
                      </c:pt>
                      <c:pt idx="22">
                        <c:v>2.2952134771369998E-2</c:v>
                      </c:pt>
                      <c:pt idx="23">
                        <c:v>2.1035742936090562E-2</c:v>
                      </c:pt>
                      <c:pt idx="24">
                        <c:v>2.2372760495587844E-2</c:v>
                      </c:pt>
                      <c:pt idx="25">
                        <c:v>2.0144397896425706E-2</c:v>
                      </c:pt>
                      <c:pt idx="26">
                        <c:v>1.787146804528033E-2</c:v>
                      </c:pt>
                      <c:pt idx="27">
                        <c:v>1.6846421249665747E-2</c:v>
                      </c:pt>
                      <c:pt idx="28">
                        <c:v>1.5509403690168464E-2</c:v>
                      </c:pt>
                      <c:pt idx="29">
                        <c:v>1.5999643461984132E-2</c:v>
                      </c:pt>
                      <c:pt idx="30">
                        <c:v>1.5821374454051164E-2</c:v>
                      </c:pt>
                      <c:pt idx="31">
                        <c:v>1.7113824761565203E-2</c:v>
                      </c:pt>
                      <c:pt idx="32">
                        <c:v>1.8450842321062484E-2</c:v>
                      </c:pt>
                      <c:pt idx="33">
                        <c:v>2.1570549959889475E-2</c:v>
                      </c:pt>
                      <c:pt idx="34">
                        <c:v>2.3709778055085125E-2</c:v>
                      </c:pt>
                      <c:pt idx="35">
                        <c:v>2.5938140654247259E-2</c:v>
                      </c:pt>
                      <c:pt idx="36">
                        <c:v>2.740885996969427E-2</c:v>
                      </c:pt>
                      <c:pt idx="37">
                        <c:v>3.0617702112487745E-2</c:v>
                      </c:pt>
                      <c:pt idx="38">
                        <c:v>2.905784829307425E-2</c:v>
                      </c:pt>
                      <c:pt idx="39">
                        <c:v>2.3264105535252697E-2</c:v>
                      </c:pt>
                      <c:pt idx="40">
                        <c:v>1.3548444602905784E-2</c:v>
                      </c:pt>
                      <c:pt idx="41">
                        <c:v>1.0339602460112309E-2</c:v>
                      </c:pt>
                      <c:pt idx="42">
                        <c:v>8.7797486406988139E-3</c:v>
                      </c:pt>
                      <c:pt idx="43">
                        <c:v>6.9524913093858632E-3</c:v>
                      </c:pt>
                      <c:pt idx="44">
                        <c:v>1.7381228273464658E-3</c:v>
                      </c:pt>
                    </c:numCache>
                  </c:numRef>
                </c:val>
                <c:smooth val="1"/>
                <c:extLst xmlns:c15="http://schemas.microsoft.com/office/drawing/2012/chart">
                  <c:ext xmlns:c16="http://schemas.microsoft.com/office/drawing/2014/chart" uri="{C3380CC4-5D6E-409C-BE32-E72D297353CC}">
                    <c16:uniqueId val="{0000000B-505D-4C19-8701-23F2A8AA6936}"/>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'HeadCountShift-Prov-21_30'!$AL$2</c15:sqref>
                        </c15:formulaRef>
                      </c:ext>
                    </c:extLst>
                    <c:strCache>
                      <c:ptCount val="1"/>
                      <c:pt idx="0">
                        <c:v>GP '30</c:v>
                      </c:pt>
                    </c:strCache>
                  </c:strRef>
                </c:tx>
                <c:spPr>
                  <a:ln w="508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'HeadCountShift-Prov-21_30'!$AL$4:$AL$48</c15:sqref>
                        </c15:formulaRef>
                      </c:ext>
                    </c:extLst>
                    <c:numCache>
                      <c:formatCode>0.0%</c:formatCode>
                      <c:ptCount val="45"/>
                      <c:pt idx="0">
                        <c:v>1.5627848826609017E-4</c:v>
                      </c:pt>
                      <c:pt idx="1">
                        <c:v>1.1851118693511839E-3</c:v>
                      </c:pt>
                      <c:pt idx="2">
                        <c:v>1.0483681921183549E-2</c:v>
                      </c:pt>
                      <c:pt idx="3">
                        <c:v>1.9612950277394316E-2</c:v>
                      </c:pt>
                      <c:pt idx="4">
                        <c:v>2.7361758653921289E-2</c:v>
                      </c:pt>
                      <c:pt idx="5">
                        <c:v>3.3248248378610686E-2</c:v>
                      </c:pt>
                      <c:pt idx="6">
                        <c:v>3.2271507826947619E-2</c:v>
                      </c:pt>
                      <c:pt idx="7">
                        <c:v>3.1021279920818899E-2</c:v>
                      </c:pt>
                      <c:pt idx="8">
                        <c:v>2.9484541452869013E-2</c:v>
                      </c:pt>
                      <c:pt idx="9">
                        <c:v>2.8051988643763185E-2</c:v>
                      </c:pt>
                      <c:pt idx="10">
                        <c:v>2.7127340921522154E-2</c:v>
                      </c:pt>
                      <c:pt idx="11">
                        <c:v>2.6580366212590838E-2</c:v>
                      </c:pt>
                      <c:pt idx="12">
                        <c:v>2.5981298674237492E-2</c:v>
                      </c:pt>
                      <c:pt idx="13">
                        <c:v>2.641106451696924E-2</c:v>
                      </c:pt>
                      <c:pt idx="14">
                        <c:v>2.6371994894902717E-2</c:v>
                      </c:pt>
                      <c:pt idx="15">
                        <c:v>2.8065011851118694E-2</c:v>
                      </c:pt>
                      <c:pt idx="16">
                        <c:v>2.8091058265829708E-2</c:v>
                      </c:pt>
                      <c:pt idx="17">
                        <c:v>2.6814783944989973E-2</c:v>
                      </c:pt>
                      <c:pt idx="18">
                        <c:v>2.5082697366707474E-2</c:v>
                      </c:pt>
                      <c:pt idx="19">
                        <c:v>2.3832469460578751E-2</c:v>
                      </c:pt>
                      <c:pt idx="20">
                        <c:v>2.1449222514520878E-2</c:v>
                      </c:pt>
                      <c:pt idx="21">
                        <c:v>2.0680853280545933E-2</c:v>
                      </c:pt>
                      <c:pt idx="22">
                        <c:v>2.0055739327481573E-2</c:v>
                      </c:pt>
                      <c:pt idx="23">
                        <c:v>1.9625973484749825E-2</c:v>
                      </c:pt>
                      <c:pt idx="24">
                        <c:v>1.9743182350949393E-2</c:v>
                      </c:pt>
                      <c:pt idx="25">
                        <c:v>1.9052952361107493E-2</c:v>
                      </c:pt>
                      <c:pt idx="26">
                        <c:v>1.8883650665485897E-2</c:v>
                      </c:pt>
                      <c:pt idx="27">
                        <c:v>1.7594353137290651E-2</c:v>
                      </c:pt>
                      <c:pt idx="28">
                        <c:v>1.7372958612247025E-2</c:v>
                      </c:pt>
                      <c:pt idx="29">
                        <c:v>1.6904123147448755E-2</c:v>
                      </c:pt>
                      <c:pt idx="30">
                        <c:v>1.7828770869689786E-2</c:v>
                      </c:pt>
                      <c:pt idx="31">
                        <c:v>1.7503190685802101E-2</c:v>
                      </c:pt>
                      <c:pt idx="32">
                        <c:v>2.0003646498059541E-2</c:v>
                      </c:pt>
                      <c:pt idx="33">
                        <c:v>2.3402703617847003E-2</c:v>
                      </c:pt>
                      <c:pt idx="34">
                        <c:v>2.5903159430104447E-2</c:v>
                      </c:pt>
                      <c:pt idx="35">
                        <c:v>2.991430729560076E-2</c:v>
                      </c:pt>
                      <c:pt idx="36">
                        <c:v>3.1841741984215875E-2</c:v>
                      </c:pt>
                      <c:pt idx="37">
                        <c:v>3.3547782147787357E-2</c:v>
                      </c:pt>
                      <c:pt idx="38">
                        <c:v>3.1216628031151512E-2</c:v>
                      </c:pt>
                      <c:pt idx="39">
                        <c:v>2.8703149011538562E-2</c:v>
                      </c:pt>
                      <c:pt idx="40">
                        <c:v>2.0785038939389992E-2</c:v>
                      </c:pt>
                      <c:pt idx="41">
                        <c:v>1.8571093688953714E-2</c:v>
                      </c:pt>
                      <c:pt idx="42">
                        <c:v>1.5797150522230616E-2</c:v>
                      </c:pt>
                      <c:pt idx="43">
                        <c:v>1.2684603964264319E-2</c:v>
                      </c:pt>
                      <c:pt idx="44">
                        <c:v>3.6985908889641339E-3</c:v>
                      </c:pt>
                    </c:numCache>
                  </c:numRef>
                </c:val>
                <c:smooth val="1"/>
                <c:extLst xmlns:c15="http://schemas.microsoft.com/office/drawing/2012/chart">
                  <c:ext xmlns:c16="http://schemas.microsoft.com/office/drawing/2014/chart" uri="{C3380CC4-5D6E-409C-BE32-E72D297353CC}">
                    <c16:uniqueId val="{0000000C-505D-4C19-8701-23F2A8AA6936}"/>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'HeadCountShift-Prov-21_30'!$AM$2</c15:sqref>
                        </c15:formulaRef>
                      </c:ext>
                    </c:extLst>
                    <c:strCache>
                      <c:ptCount val="1"/>
                      <c:pt idx="0">
                        <c:v>KN '30</c:v>
                      </c:pt>
                    </c:strCache>
                  </c:strRef>
                </c:tx>
                <c:spPr>
                  <a:ln w="50800" cap="rnd">
                    <a:solidFill>
                      <a:srgbClr val="00B0F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'HeadCountShift-Prov-21_30'!$AM$4:$AM$48</c15:sqref>
                        </c15:formulaRef>
                      </c:ext>
                    </c:extLst>
                    <c:numCache>
                      <c:formatCode>0.0%</c:formatCode>
                      <c:ptCount val="45"/>
                      <c:pt idx="0">
                        <c:v>1.3347422279072355E-4</c:v>
                      </c:pt>
                      <c:pt idx="1">
                        <c:v>1.0566709304265613E-3</c:v>
                      </c:pt>
                      <c:pt idx="2">
                        <c:v>9.287581335854514E-3</c:v>
                      </c:pt>
                      <c:pt idx="3">
                        <c:v>1.750736888938324E-2</c:v>
                      </c:pt>
                      <c:pt idx="4">
                        <c:v>2.4803959735276125E-2</c:v>
                      </c:pt>
                      <c:pt idx="5">
                        <c:v>3.0409877092486513E-2</c:v>
                      </c:pt>
                      <c:pt idx="6">
                        <c:v>3.0243034313998111E-2</c:v>
                      </c:pt>
                      <c:pt idx="7">
                        <c:v>2.9798120238029031E-2</c:v>
                      </c:pt>
                      <c:pt idx="8">
                        <c:v>2.903064345698237E-2</c:v>
                      </c:pt>
                      <c:pt idx="9">
                        <c:v>2.8062955341749626E-2</c:v>
                      </c:pt>
                      <c:pt idx="10">
                        <c:v>2.679495022523775E-2</c:v>
                      </c:pt>
                      <c:pt idx="11">
                        <c:v>2.4637116956787719E-2</c:v>
                      </c:pt>
                      <c:pt idx="12">
                        <c:v>2.2401423725043102E-2</c:v>
                      </c:pt>
                      <c:pt idx="13">
                        <c:v>2.1667315499694122E-2</c:v>
                      </c:pt>
                      <c:pt idx="14">
                        <c:v>2.1244647127523497E-2</c:v>
                      </c:pt>
                      <c:pt idx="15">
                        <c:v>2.3057671987097492E-2</c:v>
                      </c:pt>
                      <c:pt idx="16">
                        <c:v>2.3669428841554974E-2</c:v>
                      </c:pt>
                      <c:pt idx="17">
                        <c:v>2.3313497580779712E-2</c:v>
                      </c:pt>
                      <c:pt idx="18">
                        <c:v>2.2901952060508313E-2</c:v>
                      </c:pt>
                      <c:pt idx="19">
                        <c:v>2.2101106723763975E-2</c:v>
                      </c:pt>
                      <c:pt idx="20">
                        <c:v>2.2023246760469385E-2</c:v>
                      </c:pt>
                      <c:pt idx="21">
                        <c:v>2.3269006173182803E-2</c:v>
                      </c:pt>
                      <c:pt idx="22">
                        <c:v>2.3402480395973528E-2</c:v>
                      </c:pt>
                      <c:pt idx="23">
                        <c:v>2.5070908180857571E-2</c:v>
                      </c:pt>
                      <c:pt idx="24">
                        <c:v>2.7017407263222291E-2</c:v>
                      </c:pt>
                      <c:pt idx="25">
                        <c:v>2.5860630665702686E-2</c:v>
                      </c:pt>
                      <c:pt idx="26">
                        <c:v>2.511539958845448E-2</c:v>
                      </c:pt>
                      <c:pt idx="27">
                        <c:v>2.4414659918803181E-2</c:v>
                      </c:pt>
                      <c:pt idx="28">
                        <c:v>2.1878649685779433E-2</c:v>
                      </c:pt>
                      <c:pt idx="29">
                        <c:v>2.1878649685779433E-2</c:v>
                      </c:pt>
                      <c:pt idx="30">
                        <c:v>2.3535954618764249E-2</c:v>
                      </c:pt>
                      <c:pt idx="31">
                        <c:v>2.2868583504810632E-2</c:v>
                      </c:pt>
                      <c:pt idx="32">
                        <c:v>2.5337856626439018E-2</c:v>
                      </c:pt>
                      <c:pt idx="33">
                        <c:v>2.808520104554808E-2</c:v>
                      </c:pt>
                      <c:pt idx="34">
                        <c:v>3.1366442355820034E-2</c:v>
                      </c:pt>
                      <c:pt idx="35">
                        <c:v>3.2022690617874425E-2</c:v>
                      </c:pt>
                      <c:pt idx="36">
                        <c:v>3.2667816028029588E-2</c:v>
                      </c:pt>
                      <c:pt idx="37">
                        <c:v>3.4580946554696623E-2</c:v>
                      </c:pt>
                      <c:pt idx="38">
                        <c:v>2.9464434681052223E-2</c:v>
                      </c:pt>
                      <c:pt idx="39">
                        <c:v>2.4003114398531783E-2</c:v>
                      </c:pt>
                      <c:pt idx="40">
                        <c:v>1.5405149880429342E-2</c:v>
                      </c:pt>
                      <c:pt idx="41">
                        <c:v>1.219064568155275E-2</c:v>
                      </c:pt>
                      <c:pt idx="42">
                        <c:v>8.4978588510093989E-3</c:v>
                      </c:pt>
                      <c:pt idx="43">
                        <c:v>6.6292197319392692E-3</c:v>
                      </c:pt>
                      <c:pt idx="44">
                        <c:v>1.2902508203103276E-3</c:v>
                      </c:pt>
                    </c:numCache>
                  </c:numRef>
                </c:val>
                <c:smooth val="1"/>
                <c:extLst xmlns:c15="http://schemas.microsoft.com/office/drawing/2012/chart">
                  <c:ext xmlns:c16="http://schemas.microsoft.com/office/drawing/2014/chart" uri="{C3380CC4-5D6E-409C-BE32-E72D297353CC}">
                    <c16:uniqueId val="{0000000D-505D-4C19-8701-23F2A8AA6936}"/>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'HeadCountShift-Prov-21_30'!$AN$2</c15:sqref>
                        </c15:formulaRef>
                      </c:ext>
                    </c:extLst>
                    <c:strCache>
                      <c:ptCount val="1"/>
                      <c:pt idx="0">
                        <c:v>LP '30</c:v>
                      </c:pt>
                    </c:strCache>
                  </c:strRef>
                </c:tx>
                <c:spPr>
                  <a:ln w="50800" cap="rnd">
                    <a:no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'HeadCountShift-Prov-21_30'!$AN$4:$AN$48</c15:sqref>
                        </c15:formulaRef>
                      </c:ext>
                    </c:extLst>
                    <c:numCache>
                      <c:formatCode>0.0%</c:formatCode>
                      <c:ptCount val="45"/>
                      <c:pt idx="0">
                        <c:v>1.510146295422369E-4</c:v>
                      </c:pt>
                      <c:pt idx="1">
                        <c:v>1.1326097215667767E-3</c:v>
                      </c:pt>
                      <c:pt idx="2">
                        <c:v>9.7593204341670601E-3</c:v>
                      </c:pt>
                      <c:pt idx="3">
                        <c:v>1.9027843322321849E-2</c:v>
                      </c:pt>
                      <c:pt idx="4">
                        <c:v>2.773006134969325E-2</c:v>
                      </c:pt>
                      <c:pt idx="5">
                        <c:v>3.4450212364322795E-2</c:v>
                      </c:pt>
                      <c:pt idx="6">
                        <c:v>3.5054270882491745E-2</c:v>
                      </c:pt>
                      <c:pt idx="7">
                        <c:v>3.5035394053798963E-2</c:v>
                      </c:pt>
                      <c:pt idx="8">
                        <c:v>3.4412458706937238E-2</c:v>
                      </c:pt>
                      <c:pt idx="9">
                        <c:v>3.3487494100991035E-2</c:v>
                      </c:pt>
                      <c:pt idx="10">
                        <c:v>3.2638036809815953E-2</c:v>
                      </c:pt>
                      <c:pt idx="11">
                        <c:v>3.1127890514393582E-2</c:v>
                      </c:pt>
                      <c:pt idx="12">
                        <c:v>2.9863142991977346E-2</c:v>
                      </c:pt>
                      <c:pt idx="13">
                        <c:v>2.93534686172723E-2</c:v>
                      </c:pt>
                      <c:pt idx="14">
                        <c:v>3.0165172251061821E-2</c:v>
                      </c:pt>
                      <c:pt idx="15">
                        <c:v>3.073147711184521E-2</c:v>
                      </c:pt>
                      <c:pt idx="16">
                        <c:v>2.7031618688060408E-2</c:v>
                      </c:pt>
                      <c:pt idx="17">
                        <c:v>2.533270410571024E-2</c:v>
                      </c:pt>
                      <c:pt idx="18">
                        <c:v>2.2671071260028316E-2</c:v>
                      </c:pt>
                      <c:pt idx="19">
                        <c:v>2.0103822557810288E-2</c:v>
                      </c:pt>
                      <c:pt idx="20">
                        <c:v>1.897121283624351E-2</c:v>
                      </c:pt>
                      <c:pt idx="21">
                        <c:v>1.8404907975460124E-2</c:v>
                      </c:pt>
                      <c:pt idx="22">
                        <c:v>1.8121755545068428E-2</c:v>
                      </c:pt>
                      <c:pt idx="23">
                        <c:v>1.7310051911278906E-2</c:v>
                      </c:pt>
                      <c:pt idx="24">
                        <c:v>1.6989145823501653E-2</c:v>
                      </c:pt>
                      <c:pt idx="25">
                        <c:v>1.5195847097687589E-2</c:v>
                      </c:pt>
                      <c:pt idx="26">
                        <c:v>1.4723926380368098E-2</c:v>
                      </c:pt>
                      <c:pt idx="27">
                        <c:v>1.3553563001415763E-2</c:v>
                      </c:pt>
                      <c:pt idx="28">
                        <c:v>1.2892873997168475E-2</c:v>
                      </c:pt>
                      <c:pt idx="29">
                        <c:v>1.3478055686644643E-2</c:v>
                      </c:pt>
                      <c:pt idx="30">
                        <c:v>1.4082114204813591E-2</c:v>
                      </c:pt>
                      <c:pt idx="31">
                        <c:v>1.5063709296838132E-2</c:v>
                      </c:pt>
                      <c:pt idx="32">
                        <c:v>1.7102406795658328E-2</c:v>
                      </c:pt>
                      <c:pt idx="33">
                        <c:v>2.1311939594148184E-2</c:v>
                      </c:pt>
                      <c:pt idx="34">
                        <c:v>2.7258140632373761E-2</c:v>
                      </c:pt>
                      <c:pt idx="35">
                        <c:v>3.1090136857008021E-2</c:v>
                      </c:pt>
                      <c:pt idx="36">
                        <c:v>3.5998112317130723E-2</c:v>
                      </c:pt>
                      <c:pt idx="37">
                        <c:v>4.2208588957055218E-2</c:v>
                      </c:pt>
                      <c:pt idx="38">
                        <c:v>3.9112789051439355E-2</c:v>
                      </c:pt>
                      <c:pt idx="39">
                        <c:v>3.1448796602170835E-2</c:v>
                      </c:pt>
                      <c:pt idx="40">
                        <c:v>1.7574327512977821E-2</c:v>
                      </c:pt>
                      <c:pt idx="41">
                        <c:v>1.5969797074091553E-2</c:v>
                      </c:pt>
                      <c:pt idx="42">
                        <c:v>1.1892402076451156E-2</c:v>
                      </c:pt>
                      <c:pt idx="43">
                        <c:v>9.1741387446908924E-3</c:v>
                      </c:pt>
                      <c:pt idx="44">
                        <c:v>1.8121755545068429E-3</c:v>
                      </c:pt>
                    </c:numCache>
                  </c:numRef>
                </c:val>
                <c:smooth val="1"/>
                <c:extLst xmlns:c15="http://schemas.microsoft.com/office/drawing/2012/chart">
                  <c:ext xmlns:c16="http://schemas.microsoft.com/office/drawing/2014/chart" uri="{C3380CC4-5D6E-409C-BE32-E72D297353CC}">
                    <c16:uniqueId val="{0000000E-505D-4C19-8701-23F2A8AA6936}"/>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'HeadCountShift-Prov-21_30'!$AP$2</c15:sqref>
                        </c15:formulaRef>
                      </c:ext>
                    </c:extLst>
                    <c:strCache>
                      <c:ptCount val="1"/>
                      <c:pt idx="0">
                        <c:v>NC '30</c:v>
                      </c:pt>
                    </c:strCache>
                  </c:strRef>
                </c:tx>
                <c:spPr>
                  <a:ln w="25400" cap="rnd">
                    <a:solidFill>
                      <a:srgbClr val="00B05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'HeadCountShift-Prov-21_30'!$AP$4:$AP$48</c15:sqref>
                        </c15:formulaRef>
                      </c:ext>
                    </c:extLst>
                    <c:numCache>
                      <c:formatCode>0.0%</c:formatCode>
                      <c:ptCount val="45"/>
                      <c:pt idx="0">
                        <c:v>1.9470404984423675E-4</c:v>
                      </c:pt>
                      <c:pt idx="1">
                        <c:v>1.2655763239875389E-3</c:v>
                      </c:pt>
                      <c:pt idx="2">
                        <c:v>1.1584890965732087E-2</c:v>
                      </c:pt>
                      <c:pt idx="3">
                        <c:v>2.1612149532710279E-2</c:v>
                      </c:pt>
                      <c:pt idx="4">
                        <c:v>3.1347352024922115E-2</c:v>
                      </c:pt>
                      <c:pt idx="5">
                        <c:v>3.8551401869158876E-2</c:v>
                      </c:pt>
                      <c:pt idx="6">
                        <c:v>3.6507009345794393E-2</c:v>
                      </c:pt>
                      <c:pt idx="7">
                        <c:v>3.5241433021806851E-2</c:v>
                      </c:pt>
                      <c:pt idx="8">
                        <c:v>3.3878504672897193E-2</c:v>
                      </c:pt>
                      <c:pt idx="9">
                        <c:v>3.2320872274143299E-2</c:v>
                      </c:pt>
                      <c:pt idx="10">
                        <c:v>3.1931464174454825E-2</c:v>
                      </c:pt>
                      <c:pt idx="11">
                        <c:v>3.3002336448598131E-2</c:v>
                      </c:pt>
                      <c:pt idx="12">
                        <c:v>3.0860591900311526E-2</c:v>
                      </c:pt>
                      <c:pt idx="13">
                        <c:v>2.881619937694704E-2</c:v>
                      </c:pt>
                      <c:pt idx="14">
                        <c:v>2.6479750778816199E-2</c:v>
                      </c:pt>
                      <c:pt idx="15">
                        <c:v>2.5408878504672897E-2</c:v>
                      </c:pt>
                      <c:pt idx="16">
                        <c:v>2.521417445482866E-2</c:v>
                      </c:pt>
                      <c:pt idx="17">
                        <c:v>2.3267133956386292E-2</c:v>
                      </c:pt>
                      <c:pt idx="18">
                        <c:v>2.2877725856697818E-2</c:v>
                      </c:pt>
                      <c:pt idx="19">
                        <c:v>2.1417445482866043E-2</c:v>
                      </c:pt>
                      <c:pt idx="20">
                        <c:v>1.8691588785046728E-2</c:v>
                      </c:pt>
                      <c:pt idx="21">
                        <c:v>1.7815420560747662E-2</c:v>
                      </c:pt>
                      <c:pt idx="22">
                        <c:v>1.791277258566978E-2</c:v>
                      </c:pt>
                      <c:pt idx="23">
                        <c:v>1.8010124610591899E-2</c:v>
                      </c:pt>
                      <c:pt idx="24">
                        <c:v>1.8496884735202491E-2</c:v>
                      </c:pt>
                      <c:pt idx="25">
                        <c:v>1.9470404984423675E-2</c:v>
                      </c:pt>
                      <c:pt idx="26">
                        <c:v>2.1028037383177569E-2</c:v>
                      </c:pt>
                      <c:pt idx="27">
                        <c:v>1.8886292834890964E-2</c:v>
                      </c:pt>
                      <c:pt idx="28">
                        <c:v>2.0054517133956385E-2</c:v>
                      </c:pt>
                      <c:pt idx="29">
                        <c:v>1.9373052959501556E-2</c:v>
                      </c:pt>
                      <c:pt idx="30">
                        <c:v>1.6549844236760123E-2</c:v>
                      </c:pt>
                      <c:pt idx="31">
                        <c:v>1.791277258566978E-2</c:v>
                      </c:pt>
                      <c:pt idx="32">
                        <c:v>1.8983644859813083E-2</c:v>
                      </c:pt>
                      <c:pt idx="33">
                        <c:v>2.0443925233644859E-2</c:v>
                      </c:pt>
                      <c:pt idx="34">
                        <c:v>2.3072429906542055E-2</c:v>
                      </c:pt>
                      <c:pt idx="35">
                        <c:v>2.4922118380062305E-2</c:v>
                      </c:pt>
                      <c:pt idx="36">
                        <c:v>2.6479750778816199E-2</c:v>
                      </c:pt>
                      <c:pt idx="37">
                        <c:v>3.1055295950155763E-2</c:v>
                      </c:pt>
                      <c:pt idx="38">
                        <c:v>2.9984423676012461E-2</c:v>
                      </c:pt>
                      <c:pt idx="39">
                        <c:v>2.5895638629283489E-2</c:v>
                      </c:pt>
                      <c:pt idx="40">
                        <c:v>1.9080996884735201E-2</c:v>
                      </c:pt>
                      <c:pt idx="41">
                        <c:v>1.5868380062305294E-2</c:v>
                      </c:pt>
                      <c:pt idx="42">
                        <c:v>1.3142523364485981E-2</c:v>
                      </c:pt>
                      <c:pt idx="43">
                        <c:v>1.0903426791277258E-2</c:v>
                      </c:pt>
                      <c:pt idx="44">
                        <c:v>4.1861370716510899E-3</c:v>
                      </c:pt>
                    </c:numCache>
                  </c:numRef>
                </c:val>
                <c:smooth val="1"/>
                <c:extLst xmlns:c15="http://schemas.microsoft.com/office/drawing/2012/chart">
                  <c:ext xmlns:c16="http://schemas.microsoft.com/office/drawing/2014/chart" uri="{C3380CC4-5D6E-409C-BE32-E72D297353CC}">
                    <c16:uniqueId val="{00000010-505D-4C19-8701-23F2A8AA6936}"/>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'HeadCountShift-Prov-21_30'!$AQ$2</c15:sqref>
                        </c15:formulaRef>
                      </c:ext>
                    </c:extLst>
                    <c:strCache>
                      <c:ptCount val="1"/>
                      <c:pt idx="0">
                        <c:v>NW '30</c:v>
                      </c:pt>
                    </c:strCache>
                  </c:strRef>
                </c:tx>
                <c:spPr>
                  <a:ln w="2540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'HeadCountShift-Prov-21_30'!$AQ$4:$AQ$48</c15:sqref>
                        </c15:formulaRef>
                      </c:ext>
                    </c:extLst>
                    <c:numCache>
                      <c:formatCode>0.0%</c:formatCode>
                      <c:ptCount val="45"/>
                      <c:pt idx="0">
                        <c:v>1.7605633802816902E-4</c:v>
                      </c:pt>
                      <c:pt idx="1">
                        <c:v>1.3380281690140844E-3</c:v>
                      </c:pt>
                      <c:pt idx="2">
                        <c:v>1.1373239436619718E-2</c:v>
                      </c:pt>
                      <c:pt idx="3">
                        <c:v>2.1654929577464788E-2</c:v>
                      </c:pt>
                      <c:pt idx="4">
                        <c:v>3.0633802816901409E-2</c:v>
                      </c:pt>
                      <c:pt idx="5">
                        <c:v>3.7077464788732396E-2</c:v>
                      </c:pt>
                      <c:pt idx="6">
                        <c:v>3.6126760563380281E-2</c:v>
                      </c:pt>
                      <c:pt idx="7">
                        <c:v>3.4894366197183099E-2</c:v>
                      </c:pt>
                      <c:pt idx="8">
                        <c:v>3.3028169014084507E-2</c:v>
                      </c:pt>
                      <c:pt idx="9">
                        <c:v>3.1091549295774647E-2</c:v>
                      </c:pt>
                      <c:pt idx="10">
                        <c:v>2.9859154929577466E-2</c:v>
                      </c:pt>
                      <c:pt idx="11">
                        <c:v>2.9260563380281691E-2</c:v>
                      </c:pt>
                      <c:pt idx="12">
                        <c:v>2.880281690140845E-2</c:v>
                      </c:pt>
                      <c:pt idx="13">
                        <c:v>2.852112676056338E-2</c:v>
                      </c:pt>
                      <c:pt idx="14">
                        <c:v>2.9507042253521128E-2</c:v>
                      </c:pt>
                      <c:pt idx="15">
                        <c:v>2.7007042253521126E-2</c:v>
                      </c:pt>
                      <c:pt idx="16">
                        <c:v>2.7042253521126762E-2</c:v>
                      </c:pt>
                      <c:pt idx="17">
                        <c:v>2.5739436619718309E-2</c:v>
                      </c:pt>
                      <c:pt idx="18">
                        <c:v>2.454225352112676E-2</c:v>
                      </c:pt>
                      <c:pt idx="19">
                        <c:v>2.2288732394366198E-2</c:v>
                      </c:pt>
                      <c:pt idx="20">
                        <c:v>1.9260563380281689E-2</c:v>
                      </c:pt>
                      <c:pt idx="21">
                        <c:v>1.8204225352112677E-2</c:v>
                      </c:pt>
                      <c:pt idx="22">
                        <c:v>1.7711267605633803E-2</c:v>
                      </c:pt>
                      <c:pt idx="23">
                        <c:v>1.7183098591549296E-2</c:v>
                      </c:pt>
                      <c:pt idx="24">
                        <c:v>1.7147887323943661E-2</c:v>
                      </c:pt>
                      <c:pt idx="25">
                        <c:v>1.665492957746479E-2</c:v>
                      </c:pt>
                      <c:pt idx="26">
                        <c:v>1.6830985915492959E-2</c:v>
                      </c:pt>
                      <c:pt idx="27">
                        <c:v>1.6302816901408449E-2</c:v>
                      </c:pt>
                      <c:pt idx="28">
                        <c:v>1.563380281690141E-2</c:v>
                      </c:pt>
                      <c:pt idx="29">
                        <c:v>1.6302816901408449E-2</c:v>
                      </c:pt>
                      <c:pt idx="30">
                        <c:v>1.6549295774647886E-2</c:v>
                      </c:pt>
                      <c:pt idx="31">
                        <c:v>1.6971830985915492E-2</c:v>
                      </c:pt>
                      <c:pt idx="32">
                        <c:v>2.0176056338028169E-2</c:v>
                      </c:pt>
                      <c:pt idx="33">
                        <c:v>2.1021126760563381E-2</c:v>
                      </c:pt>
                      <c:pt idx="34">
                        <c:v>2.5704225352112677E-2</c:v>
                      </c:pt>
                      <c:pt idx="35">
                        <c:v>2.8943661971830986E-2</c:v>
                      </c:pt>
                      <c:pt idx="36">
                        <c:v>3.1549295774647886E-2</c:v>
                      </c:pt>
                      <c:pt idx="37">
                        <c:v>3.6443661971830986E-2</c:v>
                      </c:pt>
                      <c:pt idx="38">
                        <c:v>3.5880281690140847E-2</c:v>
                      </c:pt>
                      <c:pt idx="39">
                        <c:v>2.9788732394366198E-2</c:v>
                      </c:pt>
                      <c:pt idx="40">
                        <c:v>1.834507042253521E-2</c:v>
                      </c:pt>
                      <c:pt idx="41">
                        <c:v>1.5070422535211268E-2</c:v>
                      </c:pt>
                      <c:pt idx="42">
                        <c:v>1.1021126760563381E-2</c:v>
                      </c:pt>
                      <c:pt idx="43">
                        <c:v>9.3309859154929575E-3</c:v>
                      </c:pt>
                      <c:pt idx="44">
                        <c:v>2.0070422535211269E-3</c:v>
                      </c:pt>
                    </c:numCache>
                  </c:numRef>
                </c:val>
                <c:smooth val="1"/>
                <c:extLst xmlns:c15="http://schemas.microsoft.com/office/drawing/2012/chart">
                  <c:ext xmlns:c16="http://schemas.microsoft.com/office/drawing/2014/chart" uri="{C3380CC4-5D6E-409C-BE32-E72D297353CC}">
                    <c16:uniqueId val="{00000011-505D-4C19-8701-23F2A8AA6936}"/>
                  </c:ext>
                </c:extLst>
              </c15:ser>
            </c15:filteredLineSeries>
            <c15:filteredLineSeries>
              <c15:ser>
                <c:idx val="18"/>
                <c:order val="18"/>
                <c:tx>
                  <c:strRef>
                    <c:extLst xmlns:c15="http://schemas.microsoft.com/office/drawing/2012/chart">
                      <c:ext xmlns:c15="http://schemas.microsoft.com/office/drawing/2012/chart" uri="{02D57815-91ED-43cb-92C2-25804820EDAC}">
                        <c15:formulaRef>
                          <c15:sqref>'HeadCountShift-Prov-21_30'!$AR$2</c15:sqref>
                        </c15:formulaRef>
                      </c:ext>
                    </c:extLst>
                    <c:strCache>
                      <c:ptCount val="1"/>
                      <c:pt idx="0">
                        <c:v>WC '30</c:v>
                      </c:pt>
                    </c:strCache>
                  </c:strRef>
                </c:tx>
                <c:spPr>
                  <a:ln w="25400" cap="rnd">
                    <a:solidFill>
                      <a:srgbClr val="FFC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'HeadCountShift-Prov-21_30'!$AR$4:$AR$48</c15:sqref>
                        </c15:formulaRef>
                      </c:ext>
                    </c:extLst>
                    <c:numCache>
                      <c:formatCode>0.0%</c:formatCode>
                      <c:ptCount val="45"/>
                      <c:pt idx="0">
                        <c:v>1.6776177827484973E-4</c:v>
                      </c:pt>
                      <c:pt idx="1">
                        <c:v>1.2861736334405145E-3</c:v>
                      </c:pt>
                      <c:pt idx="2">
                        <c:v>1.1491681811827205E-2</c:v>
                      </c:pt>
                      <c:pt idx="3">
                        <c:v>2.1613309101076471E-2</c:v>
                      </c:pt>
                      <c:pt idx="4">
                        <c:v>3.0197120089472947E-2</c:v>
                      </c:pt>
                      <c:pt idx="5">
                        <c:v>3.6851670627708652E-2</c:v>
                      </c:pt>
                      <c:pt idx="6">
                        <c:v>3.5789179365301273E-2</c:v>
                      </c:pt>
                      <c:pt idx="7">
                        <c:v>3.4894449881168743E-2</c:v>
                      </c:pt>
                      <c:pt idx="8">
                        <c:v>3.3748077729623932E-2</c:v>
                      </c:pt>
                      <c:pt idx="9">
                        <c:v>3.2378023207045997E-2</c:v>
                      </c:pt>
                      <c:pt idx="10">
                        <c:v>3.2210261428771148E-2</c:v>
                      </c:pt>
                      <c:pt idx="11">
                        <c:v>3.2769467356353978E-2</c:v>
                      </c:pt>
                      <c:pt idx="12">
                        <c:v>3.3328673283936808E-2</c:v>
                      </c:pt>
                      <c:pt idx="13">
                        <c:v>3.123165105550119E-2</c:v>
                      </c:pt>
                      <c:pt idx="14">
                        <c:v>3.181881727946316E-2</c:v>
                      </c:pt>
                      <c:pt idx="15">
                        <c:v>3.0756326017055781E-2</c:v>
                      </c:pt>
                      <c:pt idx="16">
                        <c:v>3.0532643646022647E-2</c:v>
                      </c:pt>
                      <c:pt idx="17">
                        <c:v>2.8827065566895009E-2</c:v>
                      </c:pt>
                      <c:pt idx="18">
                        <c:v>2.8100097861037326E-2</c:v>
                      </c:pt>
                      <c:pt idx="19">
                        <c:v>2.6282678596393123E-2</c:v>
                      </c:pt>
                      <c:pt idx="20">
                        <c:v>2.4017894589682651E-2</c:v>
                      </c:pt>
                      <c:pt idx="21">
                        <c:v>2.3961973996924367E-2</c:v>
                      </c:pt>
                      <c:pt idx="22">
                        <c:v>2.1529428211939046E-2</c:v>
                      </c:pt>
                      <c:pt idx="23">
                        <c:v>2.0578778135048232E-2</c:v>
                      </c:pt>
                      <c:pt idx="24">
                        <c:v>2.0383056060394242E-2</c:v>
                      </c:pt>
                      <c:pt idx="25">
                        <c:v>1.884523975954145E-2</c:v>
                      </c:pt>
                      <c:pt idx="26">
                        <c:v>1.898504124143716E-2</c:v>
                      </c:pt>
                      <c:pt idx="27">
                        <c:v>1.7670907311617502E-2</c:v>
                      </c:pt>
                      <c:pt idx="28">
                        <c:v>1.6524535160072698E-2</c:v>
                      </c:pt>
                      <c:pt idx="29">
                        <c:v>1.6888019013001538E-2</c:v>
                      </c:pt>
                      <c:pt idx="30">
                        <c:v>1.6496574863693554E-2</c:v>
                      </c:pt>
                      <c:pt idx="31">
                        <c:v>1.6860058716622398E-2</c:v>
                      </c:pt>
                      <c:pt idx="32">
                        <c:v>1.7391304347826087E-2</c:v>
                      </c:pt>
                      <c:pt idx="33">
                        <c:v>2.0019572207465398E-2</c:v>
                      </c:pt>
                      <c:pt idx="34">
                        <c:v>1.9795889836432268E-2</c:v>
                      </c:pt>
                      <c:pt idx="35">
                        <c:v>2.0690619320564797E-2</c:v>
                      </c:pt>
                      <c:pt idx="36">
                        <c:v>2.2060673843142739E-2</c:v>
                      </c:pt>
                      <c:pt idx="37">
                        <c:v>2.4073815182440932E-2</c:v>
                      </c:pt>
                      <c:pt idx="38">
                        <c:v>2.2172515028659304E-2</c:v>
                      </c:pt>
                      <c:pt idx="39">
                        <c:v>2.0355095764015098E-2</c:v>
                      </c:pt>
                      <c:pt idx="40">
                        <c:v>1.6832098420243254E-2</c:v>
                      </c:pt>
                      <c:pt idx="41">
                        <c:v>1.4287711449741367E-2</c:v>
                      </c:pt>
                      <c:pt idx="42">
                        <c:v>1.1547602404585489E-2</c:v>
                      </c:pt>
                      <c:pt idx="43">
                        <c:v>9.6463022508038593E-3</c:v>
                      </c:pt>
                      <c:pt idx="44">
                        <c:v>4.1101635677338183E-3</c:v>
                      </c:pt>
                    </c:numCache>
                  </c:numRef>
                </c:val>
                <c:smooth val="1"/>
                <c:extLst xmlns:c15="http://schemas.microsoft.com/office/drawing/2012/chart">
                  <c:ext xmlns:c16="http://schemas.microsoft.com/office/drawing/2014/chart" uri="{C3380CC4-5D6E-409C-BE32-E72D297353CC}">
                    <c16:uniqueId val="{00000012-505D-4C19-8701-23F2A8AA6936}"/>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'HeadCountShift-Prov-21_30'!$AS$2</c15:sqref>
                        </c15:formulaRef>
                      </c:ext>
                    </c:extLst>
                    <c:strCache>
                      <c:ptCount val="1"/>
                      <c:pt idx="0">
                        <c:v>SA '30</c:v>
                      </c:pt>
                    </c:strCache>
                  </c:strRef>
                </c:tx>
                <c:spPr>
                  <a:ln w="50800" cap="rnd">
                    <a:solidFill>
                      <a:schemeClr val="bg1">
                        <a:lumMod val="65000"/>
                      </a:schemeClr>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'HeadCountShift-Prov-21_30'!$Y$4:$Y$48</c15:sqref>
                        </c15:formulaRef>
                      </c:ext>
                    </c:extLst>
                    <c:numCache>
                      <c:formatCode>General</c:formatCode>
                      <c:ptCount val="45"/>
                      <c:pt idx="0">
                        <c:v>21</c:v>
                      </c:pt>
                      <c:pt idx="1">
                        <c:v>22</c:v>
                      </c:pt>
                      <c:pt idx="2">
                        <c:v>23</c:v>
                      </c:pt>
                      <c:pt idx="3">
                        <c:v>24</c:v>
                      </c:pt>
                      <c:pt idx="4">
                        <c:v>25</c:v>
                      </c:pt>
                      <c:pt idx="5">
                        <c:v>26</c:v>
                      </c:pt>
                      <c:pt idx="6">
                        <c:v>27</c:v>
                      </c:pt>
                      <c:pt idx="7">
                        <c:v>28</c:v>
                      </c:pt>
                      <c:pt idx="8">
                        <c:v>29</c:v>
                      </c:pt>
                      <c:pt idx="9">
                        <c:v>30</c:v>
                      </c:pt>
                      <c:pt idx="10">
                        <c:v>31</c:v>
                      </c:pt>
                      <c:pt idx="11">
                        <c:v>32</c:v>
                      </c:pt>
                      <c:pt idx="12">
                        <c:v>33</c:v>
                      </c:pt>
                      <c:pt idx="13">
                        <c:v>34</c:v>
                      </c:pt>
                      <c:pt idx="14">
                        <c:v>35</c:v>
                      </c:pt>
                      <c:pt idx="15">
                        <c:v>36</c:v>
                      </c:pt>
                      <c:pt idx="16">
                        <c:v>37</c:v>
                      </c:pt>
                      <c:pt idx="17">
                        <c:v>38</c:v>
                      </c:pt>
                      <c:pt idx="18">
                        <c:v>39</c:v>
                      </c:pt>
                      <c:pt idx="19">
                        <c:v>40</c:v>
                      </c:pt>
                      <c:pt idx="20">
                        <c:v>41</c:v>
                      </c:pt>
                      <c:pt idx="21">
                        <c:v>42</c:v>
                      </c:pt>
                      <c:pt idx="22">
                        <c:v>43</c:v>
                      </c:pt>
                      <c:pt idx="23">
                        <c:v>44</c:v>
                      </c:pt>
                      <c:pt idx="24">
                        <c:v>45</c:v>
                      </c:pt>
                      <c:pt idx="25">
                        <c:v>46</c:v>
                      </c:pt>
                      <c:pt idx="26">
                        <c:v>47</c:v>
                      </c:pt>
                      <c:pt idx="27">
                        <c:v>48</c:v>
                      </c:pt>
                      <c:pt idx="28">
                        <c:v>49</c:v>
                      </c:pt>
                      <c:pt idx="29">
                        <c:v>50</c:v>
                      </c:pt>
                      <c:pt idx="30">
                        <c:v>51</c:v>
                      </c:pt>
                      <c:pt idx="31">
                        <c:v>52</c:v>
                      </c:pt>
                      <c:pt idx="32">
                        <c:v>53</c:v>
                      </c:pt>
                      <c:pt idx="33">
                        <c:v>54</c:v>
                      </c:pt>
                      <c:pt idx="34">
                        <c:v>55</c:v>
                      </c:pt>
                      <c:pt idx="35">
                        <c:v>56</c:v>
                      </c:pt>
                      <c:pt idx="36">
                        <c:v>57</c:v>
                      </c:pt>
                      <c:pt idx="37">
                        <c:v>58</c:v>
                      </c:pt>
                      <c:pt idx="38">
                        <c:v>59</c:v>
                      </c:pt>
                      <c:pt idx="39">
                        <c:v>60</c:v>
                      </c:pt>
                      <c:pt idx="40">
                        <c:v>61</c:v>
                      </c:pt>
                      <c:pt idx="41">
                        <c:v>62</c:v>
                      </c:pt>
                      <c:pt idx="42">
                        <c:v>63</c:v>
                      </c:pt>
                      <c:pt idx="43">
                        <c:v>64</c:v>
                      </c:pt>
                      <c:pt idx="44">
                        <c:v>65</c:v>
                      </c:pt>
                    </c:numCache>
                  </c:numRef>
                </c:cat>
                <c:val>
                  <c:numRef>
                    <c:extLst xmlns:c15="http://schemas.microsoft.com/office/drawing/2012/chart">
                      <c:ext xmlns:c15="http://schemas.microsoft.com/office/drawing/2012/chart" uri="{02D57815-91ED-43cb-92C2-25804820EDAC}">
                        <c15:formulaRef>
                          <c15:sqref>'HeadCountShift-Prov-21_30'!$AS$4:$AS$48</c15:sqref>
                        </c15:formulaRef>
                      </c:ext>
                    </c:extLst>
                    <c:numCache>
                      <c:formatCode>0.0%</c:formatCode>
                      <c:ptCount val="45"/>
                      <c:pt idx="0">
                        <c:v>1.5045011715377976E-4</c:v>
                      </c:pt>
                      <c:pt idx="1">
                        <c:v>1.1394746577876433E-3</c:v>
                      </c:pt>
                      <c:pt idx="2">
                        <c:v>1.0033296337402886E-2</c:v>
                      </c:pt>
                      <c:pt idx="3">
                        <c:v>1.9092366506350968E-2</c:v>
                      </c:pt>
                      <c:pt idx="4">
                        <c:v>2.7137748181033421E-2</c:v>
                      </c:pt>
                      <c:pt idx="5">
                        <c:v>3.3281539030706624E-2</c:v>
                      </c:pt>
                      <c:pt idx="6">
                        <c:v>3.2980638796399064E-2</c:v>
                      </c:pt>
                      <c:pt idx="7">
                        <c:v>3.2351707978789002E-2</c:v>
                      </c:pt>
                      <c:pt idx="8">
                        <c:v>3.1241830065359476E-2</c:v>
                      </c:pt>
                      <c:pt idx="9">
                        <c:v>3.0082624244666421E-2</c:v>
                      </c:pt>
                      <c:pt idx="10">
                        <c:v>2.9137994820569738E-2</c:v>
                      </c:pt>
                      <c:pt idx="11">
                        <c:v>2.804538167468245E-2</c:v>
                      </c:pt>
                      <c:pt idx="12">
                        <c:v>2.7098285855222594E-2</c:v>
                      </c:pt>
                      <c:pt idx="13">
                        <c:v>2.6755456899741029E-2</c:v>
                      </c:pt>
                      <c:pt idx="14">
                        <c:v>2.7034159575779999E-2</c:v>
                      </c:pt>
                      <c:pt idx="15">
                        <c:v>2.7478110741151807E-2</c:v>
                      </c:pt>
                      <c:pt idx="16">
                        <c:v>2.6962634110247873E-2</c:v>
                      </c:pt>
                      <c:pt idx="17">
                        <c:v>2.5911949685534591E-2</c:v>
                      </c:pt>
                      <c:pt idx="18">
                        <c:v>2.4365519792822789E-2</c:v>
                      </c:pt>
                      <c:pt idx="19">
                        <c:v>2.2804291527931928E-2</c:v>
                      </c:pt>
                      <c:pt idx="20">
                        <c:v>2.1381181403378961E-2</c:v>
                      </c:pt>
                      <c:pt idx="21">
                        <c:v>2.1023554075718338E-2</c:v>
                      </c:pt>
                      <c:pt idx="22">
                        <c:v>2.0542606979898879E-2</c:v>
                      </c:pt>
                      <c:pt idx="23">
                        <c:v>2.0431619188555926E-2</c:v>
                      </c:pt>
                      <c:pt idx="24">
                        <c:v>2.0989024540633863E-2</c:v>
                      </c:pt>
                      <c:pt idx="25">
                        <c:v>1.9911209766925637E-2</c:v>
                      </c:pt>
                      <c:pt idx="26">
                        <c:v>1.944506104328524E-2</c:v>
                      </c:pt>
                      <c:pt idx="27">
                        <c:v>1.8537427549636207E-2</c:v>
                      </c:pt>
                      <c:pt idx="28">
                        <c:v>1.7474411148107043E-2</c:v>
                      </c:pt>
                      <c:pt idx="29">
                        <c:v>1.7688987544703418E-2</c:v>
                      </c:pt>
                      <c:pt idx="30">
                        <c:v>1.8231594524602292E-2</c:v>
                      </c:pt>
                      <c:pt idx="31">
                        <c:v>1.8495498828462204E-2</c:v>
                      </c:pt>
                      <c:pt idx="32">
                        <c:v>2.0717721050684423E-2</c:v>
                      </c:pt>
                      <c:pt idx="33">
                        <c:v>2.3692193858675544E-2</c:v>
                      </c:pt>
                      <c:pt idx="34">
                        <c:v>2.685164631890492E-2</c:v>
                      </c:pt>
                      <c:pt idx="35">
                        <c:v>2.9567147613762487E-2</c:v>
                      </c:pt>
                      <c:pt idx="36">
                        <c:v>3.1318288321617954E-2</c:v>
                      </c:pt>
                      <c:pt idx="37">
                        <c:v>3.5303983228511533E-2</c:v>
                      </c:pt>
                      <c:pt idx="38">
                        <c:v>3.2090270070292269E-2</c:v>
                      </c:pt>
                      <c:pt idx="39">
                        <c:v>2.7737082254285363E-2</c:v>
                      </c:pt>
                      <c:pt idx="40">
                        <c:v>1.7735849056603775E-2</c:v>
                      </c:pt>
                      <c:pt idx="41">
                        <c:v>1.495868787766679E-2</c:v>
                      </c:pt>
                      <c:pt idx="42">
                        <c:v>1.1347885065976076E-2</c:v>
                      </c:pt>
                      <c:pt idx="43">
                        <c:v>9.0294734245899618E-3</c:v>
                      </c:pt>
                      <c:pt idx="44">
                        <c:v>2.4121346651868295E-3</c:v>
                      </c:pt>
                    </c:numCache>
                  </c:numRef>
                </c:val>
                <c:smooth val="1"/>
                <c:extLst xmlns:c15="http://schemas.microsoft.com/office/drawing/2012/chart">
                  <c:ext xmlns:c16="http://schemas.microsoft.com/office/drawing/2014/chart" uri="{C3380CC4-5D6E-409C-BE32-E72D297353CC}">
                    <c16:uniqueId val="{00000013-505D-4C19-8701-23F2A8AA6936}"/>
                  </c:ext>
                </c:extLst>
              </c15:ser>
            </c15:filteredLineSeries>
          </c:ext>
        </c:extLst>
      </c:lineChart>
      <c:catAx>
        <c:axId val="6264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625376"/>
        <c:crosses val="autoZero"/>
        <c:auto val="1"/>
        <c:lblAlgn val="ctr"/>
        <c:lblOffset val="100"/>
        <c:tickLblSkip val="5"/>
        <c:tickMarkSkip val="5"/>
        <c:noMultiLvlLbl val="0"/>
      </c:catAx>
      <c:valAx>
        <c:axId val="1576253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of educators at this age</a:t>
                </a:r>
              </a:p>
            </c:rich>
          </c:tx>
          <c:layout>
            <c:manualLayout>
              <c:xMode val="edge"/>
              <c:yMode val="edge"/>
              <c:x val="2.1009837005941077E-2"/>
              <c:y val="0.1182450020665221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6499536"/>
        <c:crosses val="autoZero"/>
        <c:crossBetween val="between"/>
      </c:valAx>
      <c:spPr>
        <a:noFill/>
        <a:ln>
          <a:noFill/>
        </a:ln>
        <a:effectLst/>
      </c:spPr>
    </c:plotArea>
    <c:legend>
      <c:legendPos val="b"/>
      <c:layout>
        <c:manualLayout>
          <c:xMode val="edge"/>
          <c:yMode val="edge"/>
          <c:x val="0.25264164719876131"/>
          <c:y val="0.86842733865508726"/>
          <c:w val="0.50837222952037542"/>
          <c:h val="0.1202015220480888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85007435553597"/>
          <c:y val="7.844167505016178E-2"/>
          <c:w val="0.80338934849541144"/>
          <c:h val="0.64577918738364326"/>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1.0687790770778322E-2</c:v>
                </c:pt>
                <c:pt idx="1">
                  <c:v>1.1298725754817652E-2</c:v>
                </c:pt>
                <c:pt idx="2">
                  <c:v>1.1152886164734132E-2</c:v>
                </c:pt>
                <c:pt idx="3">
                  <c:v>1.3514767280037112E-2</c:v>
                </c:pt>
                <c:pt idx="4">
                  <c:v>1.5670486218643542E-2</c:v>
                </c:pt>
                <c:pt idx="5">
                  <c:v>1.6174983916919402E-2</c:v>
                </c:pt>
                <c:pt idx="6">
                  <c:v>1.8852606891574961E-2</c:v>
                </c:pt>
                <c:pt idx="7">
                  <c:v>1.4264108419086029E-2</c:v>
                </c:pt>
                <c:pt idx="8">
                  <c:v>1.2539277009367751E-2</c:v>
                </c:pt>
                <c:pt idx="9">
                  <c:v>2.1864951768488745E-2</c:v>
                </c:pt>
                <c:pt idx="10">
                  <c:v>2.1305745840905915E-2</c:v>
                </c:pt>
                <c:pt idx="11">
                  <c:v>2.1026142877114497E-2</c:v>
                </c:pt>
                <c:pt idx="12">
                  <c:v>2.0774500209702222E-2</c:v>
                </c:pt>
                <c:pt idx="13">
                  <c:v>2.0858381098839647E-2</c:v>
                </c:pt>
                <c:pt idx="14">
                  <c:v>2.1110023766251922E-2</c:v>
                </c:pt>
                <c:pt idx="15">
                  <c:v>2.1445547322801621E-2</c:v>
                </c:pt>
                <c:pt idx="16">
                  <c:v>2.1697189990213896E-2</c:v>
                </c:pt>
                <c:pt idx="17">
                  <c:v>2.2256395917796729E-2</c:v>
                </c:pt>
                <c:pt idx="18">
                  <c:v>2.2899482734516984E-2</c:v>
                </c:pt>
                <c:pt idx="19">
                  <c:v>2.3598490143995527E-2</c:v>
                </c:pt>
                <c:pt idx="20">
                  <c:v>2.4185656367957501E-2</c:v>
                </c:pt>
                <c:pt idx="21">
                  <c:v>2.468894170278205E-2</c:v>
                </c:pt>
                <c:pt idx="22">
                  <c:v>2.5164266741227456E-2</c:v>
                </c:pt>
              </c:numCache>
            </c:numRef>
          </c:val>
          <c:extLst>
            <c:ext xmlns:c16="http://schemas.microsoft.com/office/drawing/2014/chart" uri="{C3380CC4-5D6E-409C-BE32-E72D297353CC}">
              <c16:uniqueId val="{00000000-3974-4BA0-B2BF-9EEC840B7CF0}"/>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3.1937633597384635E-2</c:v>
                </c:pt>
                <c:pt idx="1">
                  <c:v>3.7787960580001258E-2</c:v>
                </c:pt>
                <c:pt idx="2">
                  <c:v>4.2273545859530505E-2</c:v>
                </c:pt>
                <c:pt idx="3">
                  <c:v>3.5657955775475488E-2</c:v>
                </c:pt>
                <c:pt idx="4">
                  <c:v>3.1031279033756579E-2</c:v>
                </c:pt>
                <c:pt idx="5">
                  <c:v>3.0328094844223878E-2</c:v>
                </c:pt>
                <c:pt idx="6">
                  <c:v>3.1962234650309701E-2</c:v>
                </c:pt>
                <c:pt idx="7">
                  <c:v>2.7846149283829068E-2</c:v>
                </c:pt>
                <c:pt idx="8">
                  <c:v>2.1114145596570051E-2</c:v>
                </c:pt>
                <c:pt idx="9">
                  <c:v>3.123165105550119E-2</c:v>
                </c:pt>
                <c:pt idx="10">
                  <c:v>3.1930658464979729E-2</c:v>
                </c:pt>
                <c:pt idx="11">
                  <c:v>3.2797427652733122E-2</c:v>
                </c:pt>
                <c:pt idx="12">
                  <c:v>3.3300712987557671E-2</c:v>
                </c:pt>
                <c:pt idx="13">
                  <c:v>3.3608276247728226E-2</c:v>
                </c:pt>
                <c:pt idx="14">
                  <c:v>3.4083601286173631E-2</c:v>
                </c:pt>
                <c:pt idx="15">
                  <c:v>3.4279323360827625E-2</c:v>
                </c:pt>
                <c:pt idx="16">
                  <c:v>3.4475045435481619E-2</c:v>
                </c:pt>
                <c:pt idx="17">
                  <c:v>3.4642807213756469E-2</c:v>
                </c:pt>
                <c:pt idx="18">
                  <c:v>3.4614846917377325E-2</c:v>
                </c:pt>
                <c:pt idx="19">
                  <c:v>3.4838529288410455E-2</c:v>
                </c:pt>
                <c:pt idx="20">
                  <c:v>3.4810568992031318E-2</c:v>
                </c:pt>
                <c:pt idx="21">
                  <c:v>3.4978330770306168E-2</c:v>
                </c:pt>
                <c:pt idx="22">
                  <c:v>3.5062211659443593E-2</c:v>
                </c:pt>
              </c:numCache>
            </c:numRef>
          </c:val>
          <c:extLst>
            <c:ext xmlns:c16="http://schemas.microsoft.com/office/drawing/2014/chart" uri="{C3380CC4-5D6E-409C-BE32-E72D297353CC}">
              <c16:uniqueId val="{00000001-3974-4BA0-B2BF-9EEC840B7CF0}"/>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2.4739092166478058E-2</c:v>
                </c:pt>
                <c:pt idx="1">
                  <c:v>3.1918900257359863E-2</c:v>
                </c:pt>
                <c:pt idx="2">
                  <c:v>3.8892925973902877E-2</c:v>
                </c:pt>
                <c:pt idx="3">
                  <c:v>3.6616669243853407E-2</c:v>
                </c:pt>
                <c:pt idx="4">
                  <c:v>3.6884484360483125E-2</c:v>
                </c:pt>
                <c:pt idx="5">
                  <c:v>3.5658487271390496E-2</c:v>
                </c:pt>
                <c:pt idx="6">
                  <c:v>3.8276504901076432E-2</c:v>
                </c:pt>
                <c:pt idx="7">
                  <c:v>4.3385427478425907E-2</c:v>
                </c:pt>
                <c:pt idx="8">
                  <c:v>2.6723049364226353E-2</c:v>
                </c:pt>
                <c:pt idx="9">
                  <c:v>3.8976653152523418E-2</c:v>
                </c:pt>
                <c:pt idx="10">
                  <c:v>3.7438836851670626E-2</c:v>
                </c:pt>
                <c:pt idx="11">
                  <c:v>3.6711869145812946E-2</c:v>
                </c:pt>
                <c:pt idx="12">
                  <c:v>3.6879630924087796E-2</c:v>
                </c:pt>
                <c:pt idx="13">
                  <c:v>3.6711869145812946E-2</c:v>
                </c:pt>
                <c:pt idx="14">
                  <c:v>3.5984901439955266E-2</c:v>
                </c:pt>
                <c:pt idx="15">
                  <c:v>3.5397735215993292E-2</c:v>
                </c:pt>
                <c:pt idx="16">
                  <c:v>3.5229973437718443E-2</c:v>
                </c:pt>
                <c:pt idx="17">
                  <c:v>3.4670767510135606E-2</c:v>
                </c:pt>
                <c:pt idx="18">
                  <c:v>3.3356633580315952E-2</c:v>
                </c:pt>
                <c:pt idx="19">
                  <c:v>3.1399412833776036E-2</c:v>
                </c:pt>
                <c:pt idx="20">
                  <c:v>2.9526072976373548E-2</c:v>
                </c:pt>
                <c:pt idx="21">
                  <c:v>2.7457011044317071E-2</c:v>
                </c:pt>
                <c:pt idx="22">
                  <c:v>2.5332028519502305E-2</c:v>
                </c:pt>
              </c:numCache>
            </c:numRef>
          </c:val>
          <c:extLst>
            <c:ext xmlns:c16="http://schemas.microsoft.com/office/drawing/2014/chart" uri="{C3380CC4-5D6E-409C-BE32-E72D297353CC}">
              <c16:uniqueId val="{00000002-3974-4BA0-B2BF-9EEC840B7CF0}"/>
            </c:ext>
          </c:extLst>
        </c:ser>
        <c:dLbls>
          <c:showLegendKey val="0"/>
          <c:showVal val="0"/>
          <c:showCatName val="0"/>
          <c:showSerName val="0"/>
          <c:showPercent val="0"/>
          <c:showBubbleSize val="0"/>
        </c:dLbls>
        <c:gapWidth val="5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layout>
        <c:manualLayout>
          <c:xMode val="edge"/>
          <c:yMode val="edge"/>
          <c:x val="5.0000010971747971E-2"/>
          <c:y val="0.89869885696488971"/>
          <c:w val="0.89999997805650411"/>
          <c:h val="8.979184804857728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75916161845707"/>
          <c:y val="5.902474651849493E-2"/>
          <c:w val="0.81687950753042293"/>
          <c:h val="0.66334590259894377"/>
        </c:manualLayout>
      </c:layout>
      <c:barChart>
        <c:barDir val="col"/>
        <c:grouping val="stacked"/>
        <c:varyColors val="0"/>
        <c:ser>
          <c:idx val="1"/>
          <c:order val="0"/>
          <c:tx>
            <c:strRef>
              <c:f>Outputs!$K$2</c:f>
              <c:strCache>
                <c:ptCount val="1"/>
                <c:pt idx="0">
                  <c:v>Aged 21 to 30</c:v>
                </c:pt>
              </c:strCache>
            </c:strRef>
          </c:tx>
          <c:spPr>
            <a:solidFill>
              <a:srgbClr val="00B050"/>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Outputs!$K$4:$K$26</c:f>
              <c:numCache>
                <c:formatCode>0.0%</c:formatCode>
                <c:ptCount val="23"/>
                <c:pt idx="0">
                  <c:v>3.9790514643494547E-3</c:v>
                </c:pt>
                <c:pt idx="1">
                  <c:v>4.2439067519377564E-3</c:v>
                </c:pt>
                <c:pt idx="2">
                  <c:v>4.6823138928402085E-3</c:v>
                </c:pt>
                <c:pt idx="3">
                  <c:v>5.4394418659650572E-3</c:v>
                </c:pt>
                <c:pt idx="4">
                  <c:v>7.1193379015751538E-3</c:v>
                </c:pt>
                <c:pt idx="5">
                  <c:v>7.6492482635327217E-3</c:v>
                </c:pt>
                <c:pt idx="6">
                  <c:v>8.0134719238139484E-3</c:v>
                </c:pt>
                <c:pt idx="7">
                  <c:v>7.3132958586669726E-3</c:v>
                </c:pt>
                <c:pt idx="8">
                  <c:v>6.5780065780065783E-3</c:v>
                </c:pt>
                <c:pt idx="9">
                  <c:v>9.3955527716880673E-3</c:v>
                </c:pt>
                <c:pt idx="10">
                  <c:v>9.6802664920422523E-3</c:v>
                </c:pt>
                <c:pt idx="11">
                  <c:v>9.9080374683255985E-3</c:v>
                </c:pt>
                <c:pt idx="12">
                  <c:v>1.0135808444608947E-2</c:v>
                </c:pt>
                <c:pt idx="13">
                  <c:v>1.0534407653104804E-2</c:v>
                </c:pt>
                <c:pt idx="14">
                  <c:v>1.1046892349742335E-2</c:v>
                </c:pt>
                <c:pt idx="15">
                  <c:v>1.1787148022663212E-2</c:v>
                </c:pt>
                <c:pt idx="16">
                  <c:v>1.2584346439654927E-2</c:v>
                </c:pt>
                <c:pt idx="17">
                  <c:v>1.3381544856646641E-2</c:v>
                </c:pt>
                <c:pt idx="18">
                  <c:v>1.4064857785496683E-2</c:v>
                </c:pt>
                <c:pt idx="19">
                  <c:v>1.4691227970275887E-2</c:v>
                </c:pt>
                <c:pt idx="20">
                  <c:v>1.5175241294878E-2</c:v>
                </c:pt>
                <c:pt idx="21">
                  <c:v>1.5516897759303021E-2</c:v>
                </c:pt>
                <c:pt idx="22">
                  <c:v>1.5716197363550951E-2</c:v>
                </c:pt>
              </c:numCache>
            </c:numRef>
          </c:val>
          <c:extLst>
            <c:ext xmlns:c16="http://schemas.microsoft.com/office/drawing/2014/chart" uri="{C3380CC4-5D6E-409C-BE32-E72D297353CC}">
              <c16:uniqueId val="{00000000-C92B-4597-871B-68F900E49B3C}"/>
            </c:ext>
          </c:extLst>
        </c:ser>
        <c:ser>
          <c:idx val="2"/>
          <c:order val="1"/>
          <c:tx>
            <c:strRef>
              <c:f>Outputs!$L$2</c:f>
              <c:strCache>
                <c:ptCount val="1"/>
                <c:pt idx="0">
                  <c:v>Aged 31 to 55</c:v>
                </c:pt>
              </c:strCache>
            </c:strRef>
          </c:tx>
          <c:spPr>
            <a:solidFill>
              <a:schemeClr val="bg1">
                <a:lumMod val="6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Outputs!$L$4:$L$26</c:f>
              <c:numCache>
                <c:formatCode>0.0%</c:formatCode>
                <c:ptCount val="23"/>
                <c:pt idx="0">
                  <c:v>3.0281751952953569E-2</c:v>
                </c:pt>
                <c:pt idx="1">
                  <c:v>3.8401461790103446E-2</c:v>
                </c:pt>
                <c:pt idx="2">
                  <c:v>4.5963726884779517E-2</c:v>
                </c:pt>
                <c:pt idx="3">
                  <c:v>4.0352381233925559E-2</c:v>
                </c:pt>
                <c:pt idx="4">
                  <c:v>2.924861321230459E-2</c:v>
                </c:pt>
                <c:pt idx="5">
                  <c:v>2.4090735910436388E-2</c:v>
                </c:pt>
                <c:pt idx="6">
                  <c:v>2.1427327100632949E-2</c:v>
                </c:pt>
                <c:pt idx="7">
                  <c:v>1.9960995755420444E-2</c:v>
                </c:pt>
                <c:pt idx="8">
                  <c:v>1.758901758901759E-2</c:v>
                </c:pt>
                <c:pt idx="9">
                  <c:v>2.1382000398599207E-2</c:v>
                </c:pt>
                <c:pt idx="10">
                  <c:v>2.1097286678245026E-2</c:v>
                </c:pt>
                <c:pt idx="11">
                  <c:v>2.1211172166386696E-2</c:v>
                </c:pt>
                <c:pt idx="12">
                  <c:v>2.1268114910457533E-2</c:v>
                </c:pt>
                <c:pt idx="13">
                  <c:v>2.1239643538422115E-2</c:v>
                </c:pt>
                <c:pt idx="14">
                  <c:v>2.1154229422315863E-2</c:v>
                </c:pt>
                <c:pt idx="15">
                  <c:v>2.1382000398599207E-2</c:v>
                </c:pt>
                <c:pt idx="16">
                  <c:v>2.1125758050280444E-2</c:v>
                </c:pt>
                <c:pt idx="17">
                  <c:v>2.1296586282492952E-2</c:v>
                </c:pt>
                <c:pt idx="18">
                  <c:v>2.1581300002847137E-2</c:v>
                </c:pt>
                <c:pt idx="19">
                  <c:v>2.1723656863024229E-2</c:v>
                </c:pt>
                <c:pt idx="20">
                  <c:v>2.2179198815590922E-2</c:v>
                </c:pt>
                <c:pt idx="21">
                  <c:v>2.2634740768157618E-2</c:v>
                </c:pt>
                <c:pt idx="22">
                  <c:v>2.297639723258264E-2</c:v>
                </c:pt>
              </c:numCache>
            </c:numRef>
          </c:val>
          <c:extLst>
            <c:ext xmlns:c16="http://schemas.microsoft.com/office/drawing/2014/chart" uri="{C3380CC4-5D6E-409C-BE32-E72D297353CC}">
              <c16:uniqueId val="{00000001-C92B-4597-871B-68F900E49B3C}"/>
            </c:ext>
          </c:extLst>
        </c:ser>
        <c:ser>
          <c:idx val="3"/>
          <c:order val="2"/>
          <c:tx>
            <c:strRef>
              <c:f>Outputs!$M$2</c:f>
              <c:strCache>
                <c:ptCount val="1"/>
                <c:pt idx="0">
                  <c:v>Aged 56 to 65</c:v>
                </c:pt>
              </c:strCache>
            </c:strRef>
          </c:tx>
          <c:spPr>
            <a:solidFill>
              <a:schemeClr val="tx1">
                <a:lumMod val="75000"/>
                <a:lumOff val="25000"/>
              </a:schemeClr>
            </a:solidFill>
            <a:ln>
              <a:noFill/>
            </a:ln>
            <a:effectLst/>
          </c:spPr>
          <c:invertIfNegative val="0"/>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Outputs!$M$4:$M$26</c:f>
              <c:numCache>
                <c:formatCode>0.0%</c:formatCode>
                <c:ptCount val="23"/>
                <c:pt idx="0">
                  <c:v>1.5038473916732497E-2</c:v>
                </c:pt>
                <c:pt idx="1">
                  <c:v>1.7859774247738058E-2</c:v>
                </c:pt>
                <c:pt idx="2">
                  <c:v>1.9262683736367948E-2</c:v>
                </c:pt>
                <c:pt idx="3">
                  <c:v>2.5630413574954918E-2</c:v>
                </c:pt>
                <c:pt idx="4">
                  <c:v>1.9637507045178131E-2</c:v>
                </c:pt>
                <c:pt idx="5">
                  <c:v>2.3944198587380207E-2</c:v>
                </c:pt>
                <c:pt idx="6">
                  <c:v>2.3604900992973694E-2</c:v>
                </c:pt>
                <c:pt idx="7">
                  <c:v>2.621314672479064E-2</c:v>
                </c:pt>
                <c:pt idx="8">
                  <c:v>2.6426426426426425E-2</c:v>
                </c:pt>
                <c:pt idx="9">
                  <c:v>3.2428892748341542E-2</c:v>
                </c:pt>
                <c:pt idx="10">
                  <c:v>3.5105201719670874E-2</c:v>
                </c:pt>
                <c:pt idx="11">
                  <c:v>3.852176636392108E-2</c:v>
                </c:pt>
                <c:pt idx="12">
                  <c:v>4.1397374939498334E-2</c:v>
                </c:pt>
                <c:pt idx="13">
                  <c:v>4.3532727842154714E-2</c:v>
                </c:pt>
                <c:pt idx="14">
                  <c:v>4.5468781140563165E-2</c:v>
                </c:pt>
                <c:pt idx="15">
                  <c:v>4.6778464254192409E-2</c:v>
                </c:pt>
                <c:pt idx="16">
                  <c:v>4.7262477578794523E-2</c:v>
                </c:pt>
                <c:pt idx="17">
                  <c:v>4.6095151325342365E-2</c:v>
                </c:pt>
                <c:pt idx="18">
                  <c:v>4.4159098026933921E-2</c:v>
                </c:pt>
                <c:pt idx="19">
                  <c:v>4.1625145915781682E-2</c:v>
                </c:pt>
                <c:pt idx="20">
                  <c:v>3.8920365572416932E-2</c:v>
                </c:pt>
                <c:pt idx="21">
                  <c:v>3.5219087207812541E-2</c:v>
                </c:pt>
                <c:pt idx="22">
                  <c:v>3.2058764911881102E-2</c:v>
                </c:pt>
              </c:numCache>
            </c:numRef>
          </c:val>
          <c:extLst>
            <c:ext xmlns:c16="http://schemas.microsoft.com/office/drawing/2014/chart" uri="{C3380CC4-5D6E-409C-BE32-E72D297353CC}">
              <c16:uniqueId val="{00000002-C92B-4597-871B-68F900E49B3C}"/>
            </c:ext>
          </c:extLst>
        </c:ser>
        <c:dLbls>
          <c:showLegendKey val="0"/>
          <c:showVal val="0"/>
          <c:showCatName val="0"/>
          <c:showSerName val="0"/>
          <c:showPercent val="0"/>
          <c:showBubbleSize val="0"/>
        </c:dLbls>
        <c:gapWidth val="50"/>
        <c:overlap val="100"/>
        <c:axId val="15418655"/>
        <c:axId val="1744859567"/>
      </c:barChart>
      <c:catAx>
        <c:axId val="15418655"/>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859567"/>
        <c:crosses val="autoZero"/>
        <c:auto val="1"/>
        <c:lblAlgn val="ctr"/>
        <c:lblOffset val="100"/>
        <c:noMultiLvlLbl val="0"/>
      </c:catAx>
      <c:valAx>
        <c:axId val="174485956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41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37660650706546"/>
          <c:y val="3.3127281829615246E-2"/>
          <c:w val="0.87734345702471173"/>
          <c:h val="0.77302864255734749"/>
        </c:manualLayout>
      </c:layout>
      <c:lineChart>
        <c:grouping val="standard"/>
        <c:varyColors val="0"/>
        <c:ser>
          <c:idx val="3"/>
          <c:order val="2"/>
          <c:tx>
            <c:strRef>
              <c:f>Outputs!$F$2</c:f>
              <c:strCache>
                <c:ptCount val="1"/>
                <c:pt idx="0">
                  <c:v>Leavers 56 to 65</c:v>
                </c:pt>
              </c:strCache>
            </c:strRef>
          </c:tx>
          <c:spPr>
            <a:ln w="38100" cap="rnd">
              <a:solidFill>
                <a:schemeClr val="tx1"/>
              </a:solidFill>
              <a:prstDash val="dash"/>
              <a:round/>
            </a:ln>
            <a:effectLst/>
          </c:spPr>
          <c:marker>
            <c:symbol val="circle"/>
            <c:size val="5"/>
            <c:spPr>
              <a:solidFill>
                <a:schemeClr val="tx1"/>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Outputs!$F$4:$F$26</c:f>
              <c:numCache>
                <c:formatCode>General</c:formatCode>
                <c:ptCount val="23"/>
                <c:pt idx="9" formatCode="#\ ###\ ###\ ##0">
                  <c:v>1139</c:v>
                </c:pt>
                <c:pt idx="10" formatCode="#\ ###\ ###\ ##0">
                  <c:v>1233</c:v>
                </c:pt>
                <c:pt idx="11" formatCode="#\ ###\ ###\ ##0">
                  <c:v>1353</c:v>
                </c:pt>
                <c:pt idx="12" formatCode="#\ ###\ ###\ ##0">
                  <c:v>1454</c:v>
                </c:pt>
                <c:pt idx="13" formatCode="#\ ###\ ###\ ##0">
                  <c:v>1529</c:v>
                </c:pt>
                <c:pt idx="14" formatCode="#\ ###\ ###\ ##0">
                  <c:v>1597</c:v>
                </c:pt>
                <c:pt idx="15" formatCode="#\ ###\ ###\ ##0">
                  <c:v>1643</c:v>
                </c:pt>
                <c:pt idx="16" formatCode="#\ ###\ ###\ ##0">
                  <c:v>1660</c:v>
                </c:pt>
                <c:pt idx="17" formatCode="#\ ###\ ###\ ##0">
                  <c:v>1619</c:v>
                </c:pt>
                <c:pt idx="18" formatCode="#\ ###\ ###\ ##0">
                  <c:v>1551</c:v>
                </c:pt>
                <c:pt idx="19" formatCode="#\ ###\ ###\ ##0">
                  <c:v>1462</c:v>
                </c:pt>
                <c:pt idx="20" formatCode="#\ ###\ ###\ ##0">
                  <c:v>1367</c:v>
                </c:pt>
                <c:pt idx="21" formatCode="#\ ###\ ###\ ##0">
                  <c:v>1237</c:v>
                </c:pt>
                <c:pt idx="22" formatCode="#\ ###\ ###\ ##0">
                  <c:v>1126</c:v>
                </c:pt>
              </c:numCache>
            </c:numRef>
          </c:val>
          <c:smooth val="1"/>
          <c:extLst>
            <c:ext xmlns:c16="http://schemas.microsoft.com/office/drawing/2014/chart" uri="{C3380CC4-5D6E-409C-BE32-E72D297353CC}">
              <c16:uniqueId val="{00000000-FC96-4A2D-B23A-04C1DA6F32BA}"/>
            </c:ext>
          </c:extLst>
        </c:ser>
        <c:ser>
          <c:idx val="6"/>
          <c:order val="5"/>
          <c:tx>
            <c:strRef>
              <c:f>Outputs!$I$2</c:f>
              <c:strCache>
                <c:ptCount val="1"/>
                <c:pt idx="0">
                  <c:v>Leavers 56 to 65 -Actual</c:v>
                </c:pt>
              </c:strCache>
            </c:strRef>
          </c:tx>
          <c:spPr>
            <a:ln w="28575" cap="rnd">
              <a:solidFill>
                <a:schemeClr val="tx1"/>
              </a:solidFill>
              <a:round/>
            </a:ln>
            <a:effectLst/>
          </c:spPr>
          <c:marker>
            <c:symbol val="circle"/>
            <c:size val="8"/>
            <c:spPr>
              <a:solidFill>
                <a:schemeClr val="tx1">
                  <a:alpha val="88000"/>
                </a:schemeClr>
              </a:solidFill>
              <a:ln w="9525">
                <a:solidFill>
                  <a:schemeClr val="tx1"/>
                </a:solidFill>
              </a:ln>
              <a:effectLst/>
            </c:spPr>
          </c:marker>
          <c:cat>
            <c:numRef>
              <c:f>Outputs!$A$4:$A$26</c:f>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f>Outputs!$I$4:$I$26</c:f>
              <c:numCache>
                <c:formatCode>#\ ###\ ###\ ##0</c:formatCode>
                <c:ptCount val="23"/>
                <c:pt idx="0">
                  <c:v>514</c:v>
                </c:pt>
                <c:pt idx="1">
                  <c:v>606</c:v>
                </c:pt>
                <c:pt idx="2">
                  <c:v>650</c:v>
                </c:pt>
                <c:pt idx="3">
                  <c:v>867</c:v>
                </c:pt>
                <c:pt idx="4">
                  <c:v>662</c:v>
                </c:pt>
                <c:pt idx="5">
                  <c:v>817</c:v>
                </c:pt>
                <c:pt idx="6">
                  <c:v>813</c:v>
                </c:pt>
                <c:pt idx="7">
                  <c:v>914</c:v>
                </c:pt>
                <c:pt idx="8">
                  <c:v>924</c:v>
                </c:pt>
              </c:numCache>
            </c:numRef>
          </c:val>
          <c:smooth val="1"/>
          <c:extLst>
            <c:ext xmlns:c16="http://schemas.microsoft.com/office/drawing/2014/chart" uri="{C3380CC4-5D6E-409C-BE32-E72D297353CC}">
              <c16:uniqueId val="{00000001-FC96-4A2D-B23A-04C1DA6F32BA}"/>
            </c:ext>
          </c:extLst>
        </c:ser>
        <c:dLbls>
          <c:showLegendKey val="0"/>
          <c:showVal val="0"/>
          <c:showCatName val="0"/>
          <c:showSerName val="0"/>
          <c:showPercent val="0"/>
          <c:showBubbleSize val="0"/>
        </c:dLbls>
        <c:marker val="1"/>
        <c:smooth val="0"/>
        <c:axId val="15389423"/>
        <c:axId val="1744837487"/>
        <c:extLst>
          <c:ext xmlns:c15="http://schemas.microsoft.com/office/drawing/2012/chart" uri="{02D57815-91ED-43cb-92C2-25804820EDAC}">
            <c15:filteredLineSeries>
              <c15:ser>
                <c:idx val="1"/>
                <c:order val="0"/>
                <c:tx>
                  <c:strRef>
                    <c:extLst>
                      <c:ext uri="{02D57815-91ED-43cb-92C2-25804820EDAC}">
                        <c15:formulaRef>
                          <c15:sqref>Outputs!$D$2</c15:sqref>
                        </c15:formulaRef>
                      </c:ext>
                    </c:extLst>
                    <c:strCache>
                      <c:ptCount val="1"/>
                      <c:pt idx="0">
                        <c:v>Leavers 21 to 30</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extLst>
                      <c:ex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c:ext uri="{02D57815-91ED-43cb-92C2-25804820EDAC}">
                        <c15:formulaRef>
                          <c15:sqref>Outputs!$D$4:$D$26</c15:sqref>
                        </c15:formulaRef>
                      </c:ext>
                    </c:extLst>
                    <c:numCache>
                      <c:formatCode>General</c:formatCode>
                      <c:ptCount val="23"/>
                      <c:pt idx="9" formatCode="#\ ###\ ###\ ##0">
                        <c:v>330</c:v>
                      </c:pt>
                      <c:pt idx="10" formatCode="#\ ###\ ###\ ##0">
                        <c:v>340</c:v>
                      </c:pt>
                      <c:pt idx="11" formatCode="#\ ###\ ###\ ##0">
                        <c:v>348</c:v>
                      </c:pt>
                      <c:pt idx="12" formatCode="#\ ###\ ###\ ##0">
                        <c:v>356</c:v>
                      </c:pt>
                      <c:pt idx="13" formatCode="#\ ###\ ###\ ##0">
                        <c:v>370</c:v>
                      </c:pt>
                      <c:pt idx="14" formatCode="#\ ###\ ###\ ##0">
                        <c:v>388</c:v>
                      </c:pt>
                      <c:pt idx="15" formatCode="#\ ###\ ###\ ##0">
                        <c:v>414</c:v>
                      </c:pt>
                      <c:pt idx="16" formatCode="#\ ###\ ###\ ##0">
                        <c:v>442</c:v>
                      </c:pt>
                      <c:pt idx="17" formatCode="#\ ###\ ###\ ##0">
                        <c:v>470</c:v>
                      </c:pt>
                      <c:pt idx="18" formatCode="#\ ###\ ###\ ##0">
                        <c:v>494</c:v>
                      </c:pt>
                      <c:pt idx="19" formatCode="#\ ###\ ###\ ##0">
                        <c:v>516</c:v>
                      </c:pt>
                      <c:pt idx="20" formatCode="#\ ###\ ###\ ##0">
                        <c:v>533</c:v>
                      </c:pt>
                      <c:pt idx="21" formatCode="#\ ###\ ###\ ##0">
                        <c:v>545</c:v>
                      </c:pt>
                      <c:pt idx="22" formatCode="#\ ###\ ###\ ##0">
                        <c:v>552</c:v>
                      </c:pt>
                    </c:numCache>
                  </c:numRef>
                </c:val>
                <c:smooth val="1"/>
                <c:extLst>
                  <c:ext xmlns:c16="http://schemas.microsoft.com/office/drawing/2014/chart" uri="{C3380CC4-5D6E-409C-BE32-E72D297353CC}">
                    <c16:uniqueId val="{00000002-FC96-4A2D-B23A-04C1DA6F32BA}"/>
                  </c:ext>
                </c:extLst>
              </c15:ser>
            </c15:filteredLineSeries>
            <c15:filteredLineSeries>
              <c15:ser>
                <c:idx val="2"/>
                <c:order val="1"/>
                <c:tx>
                  <c:strRef>
                    <c:extLst xmlns:c15="http://schemas.microsoft.com/office/drawing/2012/chart">
                      <c:ext xmlns:c15="http://schemas.microsoft.com/office/drawing/2012/chart" uri="{02D57815-91ED-43cb-92C2-25804820EDAC}">
                        <c15:formulaRef>
                          <c15:sqref>Outputs!$E$2</c15:sqref>
                        </c15:formulaRef>
                      </c:ext>
                    </c:extLst>
                    <c:strCache>
                      <c:ptCount val="1"/>
                      <c:pt idx="0">
                        <c:v>Leavers aged 31 to 55</c:v>
                      </c:pt>
                    </c:strCache>
                  </c:strRef>
                </c:tx>
                <c:spPr>
                  <a:ln w="28575" cap="rnd">
                    <a:solidFill>
                      <a:schemeClr val="bg1">
                        <a:lumMod val="50000"/>
                      </a:schemeClr>
                    </a:solidFill>
                    <a:round/>
                  </a:ln>
                  <a:effectLst/>
                </c:spPr>
                <c:marker>
                  <c:symbol val="circle"/>
                  <c:size val="5"/>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Outputs!$E$4:$E$26</c15:sqref>
                        </c15:formulaRef>
                      </c:ext>
                    </c:extLst>
                    <c:numCache>
                      <c:formatCode>General</c:formatCode>
                      <c:ptCount val="23"/>
                      <c:pt idx="9" formatCode="#\ ###\ ###\ ##0">
                        <c:v>751</c:v>
                      </c:pt>
                      <c:pt idx="10" formatCode="#\ ###\ ###\ ##0">
                        <c:v>741</c:v>
                      </c:pt>
                      <c:pt idx="11" formatCode="#\ ###\ ###\ ##0">
                        <c:v>745</c:v>
                      </c:pt>
                      <c:pt idx="12" formatCode="#\ ###\ ###\ ##0">
                        <c:v>747</c:v>
                      </c:pt>
                      <c:pt idx="13" formatCode="#\ ###\ ###\ ##0">
                        <c:v>746</c:v>
                      </c:pt>
                      <c:pt idx="14" formatCode="#\ ###\ ###\ ##0">
                        <c:v>743</c:v>
                      </c:pt>
                      <c:pt idx="15" formatCode="#\ ###\ ###\ ##0">
                        <c:v>751</c:v>
                      </c:pt>
                      <c:pt idx="16" formatCode="#\ ###\ ###\ ##0">
                        <c:v>742</c:v>
                      </c:pt>
                      <c:pt idx="17" formatCode="#\ ###\ ###\ ##0">
                        <c:v>748</c:v>
                      </c:pt>
                      <c:pt idx="18" formatCode="#\ ###\ ###\ ##0">
                        <c:v>758</c:v>
                      </c:pt>
                      <c:pt idx="19" formatCode="#\ ###\ ###\ ##0">
                        <c:v>763</c:v>
                      </c:pt>
                      <c:pt idx="20" formatCode="#\ ###\ ###\ ##0">
                        <c:v>779</c:v>
                      </c:pt>
                      <c:pt idx="21" formatCode="#\ ###\ ###\ ##0">
                        <c:v>795</c:v>
                      </c:pt>
                      <c:pt idx="22" formatCode="#\ ###\ ###\ ##0">
                        <c:v>807</c:v>
                      </c:pt>
                    </c:numCache>
                  </c:numRef>
                </c:val>
                <c:smooth val="1"/>
                <c:extLst xmlns:c15="http://schemas.microsoft.com/office/drawing/2012/chart">
                  <c:ext xmlns:c16="http://schemas.microsoft.com/office/drawing/2014/chart" uri="{C3380CC4-5D6E-409C-BE32-E72D297353CC}">
                    <c16:uniqueId val="{00000003-FC96-4A2D-B23A-04C1DA6F32BA}"/>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Outputs!$G$2</c15:sqref>
                        </c15:formulaRef>
                      </c:ext>
                    </c:extLst>
                    <c:strCache>
                      <c:ptCount val="1"/>
                      <c:pt idx="0">
                        <c:v>Leavers 21 to 30 - Actual</c:v>
                      </c:pt>
                    </c:strCache>
                  </c:strRef>
                </c:tx>
                <c:spPr>
                  <a:ln w="28575" cap="rnd">
                    <a:solidFill>
                      <a:srgbClr val="00B050"/>
                    </a:solidFill>
                    <a:round/>
                  </a:ln>
                  <a:effectLst/>
                </c:spPr>
                <c:marker>
                  <c:symbol val="circle"/>
                  <c:size val="8"/>
                  <c:spPr>
                    <a:solidFill>
                      <a:srgbClr val="00B050"/>
                    </a:solidFill>
                    <a:ln w="9525">
                      <a:solidFill>
                        <a:srgbClr val="00B050"/>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Outputs!$G$4:$G$26</c15:sqref>
                        </c15:formulaRef>
                      </c:ext>
                    </c:extLst>
                    <c:numCache>
                      <c:formatCode>#\ ###\ ###\ ##0</c:formatCode>
                      <c:ptCount val="23"/>
                      <c:pt idx="0">
                        <c:v>136</c:v>
                      </c:pt>
                      <c:pt idx="1">
                        <c:v>144</c:v>
                      </c:pt>
                      <c:pt idx="2">
                        <c:v>158</c:v>
                      </c:pt>
                      <c:pt idx="3">
                        <c:v>184</c:v>
                      </c:pt>
                      <c:pt idx="4">
                        <c:v>240</c:v>
                      </c:pt>
                      <c:pt idx="5">
                        <c:v>261</c:v>
                      </c:pt>
                      <c:pt idx="6">
                        <c:v>276</c:v>
                      </c:pt>
                      <c:pt idx="7">
                        <c:v>255</c:v>
                      </c:pt>
                      <c:pt idx="8">
                        <c:v>230</c:v>
                      </c:pt>
                    </c:numCache>
                  </c:numRef>
                </c:val>
                <c:smooth val="0"/>
                <c:extLst xmlns:c15="http://schemas.microsoft.com/office/drawing/2012/chart">
                  <c:ext xmlns:c16="http://schemas.microsoft.com/office/drawing/2014/chart" uri="{C3380CC4-5D6E-409C-BE32-E72D297353CC}">
                    <c16:uniqueId val="{00000004-FC96-4A2D-B23A-04C1DA6F32BA}"/>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Outputs!$H$2</c15:sqref>
                        </c15:formulaRef>
                      </c:ext>
                    </c:extLst>
                    <c:strCache>
                      <c:ptCount val="1"/>
                      <c:pt idx="0">
                        <c:v>Leavers aged 31 to 55 - Actual</c:v>
                      </c:pt>
                    </c:strCache>
                  </c:strRef>
                </c:tx>
                <c:spPr>
                  <a:ln w="28575" cap="rnd">
                    <a:solidFill>
                      <a:schemeClr val="bg1">
                        <a:lumMod val="50000"/>
                      </a:schemeClr>
                    </a:solidFill>
                    <a:round/>
                  </a:ln>
                  <a:effectLst/>
                </c:spPr>
                <c:marker>
                  <c:symbol val="circle"/>
                  <c:size val="8"/>
                  <c:spPr>
                    <a:solidFill>
                      <a:schemeClr val="bg1">
                        <a:lumMod val="50000"/>
                      </a:schemeClr>
                    </a:solidFill>
                    <a:ln w="9525">
                      <a:solidFill>
                        <a:schemeClr val="bg1">
                          <a:lumMod val="50000"/>
                        </a:schemeClr>
                      </a:solidFill>
                    </a:ln>
                    <a:effectLst/>
                  </c:spPr>
                </c:marker>
                <c:cat>
                  <c:numRef>
                    <c:extLst xmlns:c15="http://schemas.microsoft.com/office/drawing/2012/chart">
                      <c:ext xmlns:c15="http://schemas.microsoft.com/office/drawing/2012/chart" uri="{02D57815-91ED-43cb-92C2-25804820EDAC}">
                        <c15:formulaRef>
                          <c15:sqref>Outputs!$A$4:$A$26</c15:sqref>
                        </c15:formulaRef>
                      </c:ext>
                    </c:extLst>
                    <c:numCache>
                      <c:formatCode>0</c:formatCode>
                      <c:ptCount val="2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pt idx="18">
                        <c:v>2031</c:v>
                      </c:pt>
                      <c:pt idx="19">
                        <c:v>2032</c:v>
                      </c:pt>
                      <c:pt idx="20">
                        <c:v>2033</c:v>
                      </c:pt>
                      <c:pt idx="21">
                        <c:v>2034</c:v>
                      </c:pt>
                      <c:pt idx="22">
                        <c:v>2035</c:v>
                      </c:pt>
                    </c:numCache>
                  </c:numRef>
                </c:cat>
                <c:val>
                  <c:numRef>
                    <c:extLst xmlns:c15="http://schemas.microsoft.com/office/drawing/2012/chart">
                      <c:ext xmlns:c15="http://schemas.microsoft.com/office/drawing/2012/chart" uri="{02D57815-91ED-43cb-92C2-25804820EDAC}">
                        <c15:formulaRef>
                          <c15:sqref>Outputs!$H$4:$H$26</c15:sqref>
                        </c15:formulaRef>
                      </c:ext>
                    </c:extLst>
                    <c:numCache>
                      <c:formatCode>#\ ###\ ###\ ##0</c:formatCode>
                      <c:ptCount val="23"/>
                      <c:pt idx="0">
                        <c:v>1035</c:v>
                      </c:pt>
                      <c:pt idx="1">
                        <c:v>1303</c:v>
                      </c:pt>
                      <c:pt idx="2">
                        <c:v>1551</c:v>
                      </c:pt>
                      <c:pt idx="3">
                        <c:v>1365</c:v>
                      </c:pt>
                      <c:pt idx="4">
                        <c:v>986</c:v>
                      </c:pt>
                      <c:pt idx="5">
                        <c:v>822</c:v>
                      </c:pt>
                      <c:pt idx="6">
                        <c:v>738</c:v>
                      </c:pt>
                      <c:pt idx="7">
                        <c:v>696</c:v>
                      </c:pt>
                      <c:pt idx="8">
                        <c:v>615</c:v>
                      </c:pt>
                    </c:numCache>
                  </c:numRef>
                </c:val>
                <c:smooth val="0"/>
                <c:extLst xmlns:c15="http://schemas.microsoft.com/office/drawing/2012/chart">
                  <c:ext xmlns:c16="http://schemas.microsoft.com/office/drawing/2014/chart" uri="{C3380CC4-5D6E-409C-BE32-E72D297353CC}">
                    <c16:uniqueId val="{00000005-FC96-4A2D-B23A-04C1DA6F32BA}"/>
                  </c:ext>
                </c:extLst>
              </c15:ser>
            </c15:filteredLineSeries>
          </c:ext>
        </c:extLst>
      </c:lineChart>
      <c:catAx>
        <c:axId val="15389423"/>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44837487"/>
        <c:crosses val="autoZero"/>
        <c:auto val="1"/>
        <c:lblAlgn val="ctr"/>
        <c:lblOffset val="100"/>
        <c:tickLblSkip val="2"/>
        <c:tickMarkSkip val="2"/>
        <c:noMultiLvlLbl val="0"/>
      </c:catAx>
      <c:valAx>
        <c:axId val="17448374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89423"/>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Cumulative proportion of estimated leavers aged 56-65 as a proportion of total educators in 2022</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5"/>
          <c:order val="5"/>
          <c:tx>
            <c:strRef>
              <c:f>Headcount!$H$155</c:f>
              <c:strCache>
                <c:ptCount val="1"/>
                <c:pt idx="0">
                  <c:v>MP</c:v>
                </c:pt>
              </c:strCache>
              <c:extLst xmlns:c15="http://schemas.microsoft.com/office/drawing/2012/chart"/>
            </c:strRef>
          </c:tx>
          <c:spPr>
            <a:ln w="15875" cap="rnd">
              <a:solidFill>
                <a:srgbClr val="FF0000"/>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extLst xmlns:c15="http://schemas.microsoft.com/office/drawing/2012/chart"/>
            </c:numRef>
          </c:cat>
          <c:val>
            <c:numRef>
              <c:f>Headcount!$H$156:$H$169</c:f>
              <c:numCache>
                <c:formatCode>0%</c:formatCode>
                <c:ptCount val="14"/>
                <c:pt idx="0">
                  <c:v>3.2428892748341542E-2</c:v>
                </c:pt>
                <c:pt idx="1">
                  <c:v>6.7534094468012423E-2</c:v>
                </c:pt>
                <c:pt idx="2">
                  <c:v>0.1060558608319335</c:v>
                </c:pt>
                <c:pt idx="3">
                  <c:v>0.14745323577143182</c:v>
                </c:pt>
                <c:pt idx="4">
                  <c:v>0.19098596361358655</c:v>
                </c:pt>
                <c:pt idx="5">
                  <c:v>0.23645474475414971</c:v>
                </c:pt>
                <c:pt idx="6">
                  <c:v>0.28323320900834215</c:v>
                </c:pt>
                <c:pt idx="7">
                  <c:v>0.33049568658713668</c:v>
                </c:pt>
                <c:pt idx="8">
                  <c:v>0.37659083791247905</c:v>
                </c:pt>
                <c:pt idx="9">
                  <c:v>0.42074993593941296</c:v>
                </c:pt>
                <c:pt idx="10">
                  <c:v>0.46237508185519466</c:v>
                </c:pt>
                <c:pt idx="11">
                  <c:v>0.50129544742761156</c:v>
                </c:pt>
                <c:pt idx="12">
                  <c:v>0.53651453463542409</c:v>
                </c:pt>
                <c:pt idx="13">
                  <c:v>0.56857329954730518</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5-5A00-4D06-B341-37A219109B62}"/>
            </c:ext>
          </c:extLst>
        </c:ser>
        <c:ser>
          <c:idx val="9"/>
          <c:order val="9"/>
          <c:tx>
            <c:strRef>
              <c:f>Headcount!$L$155</c:f>
              <c:strCache>
                <c:ptCount val="1"/>
                <c:pt idx="0">
                  <c:v>SA</c:v>
                </c:pt>
              </c:strCache>
            </c:strRef>
          </c:tx>
          <c:spPr>
            <a:ln w="38100" cap="rnd">
              <a:solidFill>
                <a:schemeClr val="bg1">
                  <a:lumMod val="50000"/>
                </a:schemeClr>
              </a:solidFill>
              <a:round/>
            </a:ln>
            <a:effectLst/>
          </c:spPr>
          <c:marker>
            <c:symbol val="none"/>
          </c:marker>
          <c:cat>
            <c:numRef>
              <c:f>Headcount!$A$156:$A$169</c:f>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f>Headcount!$L$156:$L$169</c:f>
              <c:numCache>
                <c:formatCode>0%</c:formatCode>
                <c:ptCount val="14"/>
                <c:pt idx="0">
                  <c:v>3.1152033268299663E-2</c:v>
                </c:pt>
                <c:pt idx="1">
                  <c:v>6.460285473977076E-2</c:v>
                </c:pt>
                <c:pt idx="2">
                  <c:v>0.10008854774301915</c:v>
                </c:pt>
                <c:pt idx="3">
                  <c:v>0.13772503829258245</c:v>
                </c:pt>
                <c:pt idx="4">
                  <c:v>0.17675017450564953</c:v>
                </c:pt>
                <c:pt idx="5">
                  <c:v>0.217223152644963</c:v>
                </c:pt>
                <c:pt idx="6">
                  <c:v>0.25897378345513783</c:v>
                </c:pt>
                <c:pt idx="7">
                  <c:v>0.30151123125759988</c:v>
                </c:pt>
                <c:pt idx="8">
                  <c:v>0.34389328887036258</c:v>
                </c:pt>
                <c:pt idx="9">
                  <c:v>0.38536520394345763</c:v>
                </c:pt>
                <c:pt idx="10">
                  <c:v>0.42535227942609216</c:v>
                </c:pt>
                <c:pt idx="11">
                  <c:v>0.46367692653003834</c:v>
                </c:pt>
                <c:pt idx="12">
                  <c:v>0.49894803308084479</c:v>
                </c:pt>
                <c:pt idx="13">
                  <c:v>0.53156764036297166</c:v>
                </c:pt>
              </c:numCache>
            </c:numRef>
          </c:val>
          <c:smooth val="0"/>
          <c:extLst>
            <c:ext xmlns:c16="http://schemas.microsoft.com/office/drawing/2014/chart" uri="{C3380CC4-5D6E-409C-BE32-E72D297353CC}">
              <c16:uniqueId val="{00000009-5A00-4D06-B341-37A219109B62}"/>
            </c:ext>
          </c:extLst>
        </c:ser>
        <c:dLbls>
          <c:showLegendKey val="0"/>
          <c:showVal val="0"/>
          <c:showCatName val="0"/>
          <c:showSerName val="0"/>
          <c:showPercent val="0"/>
          <c:showBubbleSize val="0"/>
        </c:dLbls>
        <c:smooth val="0"/>
        <c:axId val="1350578991"/>
        <c:axId val="1350603951"/>
        <c:extLst>
          <c:ext xmlns:c15="http://schemas.microsoft.com/office/drawing/2012/chart" uri="{02D57815-91ED-43cb-92C2-25804820EDAC}">
            <c15:filteredLineSeries>
              <c15:ser>
                <c:idx val="0"/>
                <c:order val="0"/>
                <c:tx>
                  <c:strRef>
                    <c:extLst>
                      <c:ext uri="{02D57815-91ED-43cb-92C2-25804820EDAC}">
                        <c15:formulaRef>
                          <c15:sqref>Headcount!$C$155</c15:sqref>
                        </c15:formulaRef>
                      </c:ext>
                    </c:extLst>
                    <c:strCache>
                      <c:ptCount val="1"/>
                      <c:pt idx="0">
                        <c:v>EC</c:v>
                      </c:pt>
                    </c:strCache>
                  </c:strRef>
                </c:tx>
                <c:spPr>
                  <a:ln w="38100" cap="rnd">
                    <a:solidFill>
                      <a:srgbClr val="FF0000"/>
                    </a:solidFill>
                    <a:round/>
                  </a:ln>
                  <a:effectLst/>
                </c:spPr>
                <c:marker>
                  <c:symbol val="none"/>
                </c:marker>
                <c:cat>
                  <c:numRef>
                    <c:extLst>
                      <c:ex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c:ext uri="{02D57815-91ED-43cb-92C2-25804820EDAC}">
                        <c15:formulaRef>
                          <c15:sqref>Headcount!$C$156:$C$169</c15:sqref>
                        </c15:formulaRef>
                      </c:ext>
                    </c:extLst>
                    <c:numCache>
                      <c:formatCode>0%</c:formatCode>
                      <c:ptCount val="14"/>
                      <c:pt idx="0">
                        <c:v>3.2145911575502922E-2</c:v>
                      </c:pt>
                      <c:pt idx="1">
                        <c:v>6.6987691964451729E-2</c:v>
                      </c:pt>
                      <c:pt idx="2">
                        <c:v>0.10439519577585246</c:v>
                      </c:pt>
                      <c:pt idx="3">
                        <c:v>0.14500055776596141</c:v>
                      </c:pt>
                      <c:pt idx="4">
                        <c:v>0.18817164317852231</c:v>
                      </c:pt>
                      <c:pt idx="5">
                        <c:v>0.23409437400066935</c:v>
                      </c:pt>
                      <c:pt idx="6">
                        <c:v>0.28258282824526831</c:v>
                      </c:pt>
                      <c:pt idx="7">
                        <c:v>0.33306064775220323</c:v>
                      </c:pt>
                      <c:pt idx="8">
                        <c:v>0.3831480310861563</c:v>
                      </c:pt>
                      <c:pt idx="9">
                        <c:v>0.43204551370245048</c:v>
                      </c:pt>
                      <c:pt idx="10">
                        <c:v>0.47828431190272563</c:v>
                      </c:pt>
                      <c:pt idx="11">
                        <c:v>0.52238500725095749</c:v>
                      </c:pt>
                      <c:pt idx="12">
                        <c:v>0.56174469192726728</c:v>
                      </c:pt>
                      <c:pt idx="13">
                        <c:v>0.59747889785446029</c:v>
                      </c:pt>
                    </c:numCache>
                  </c:numRef>
                </c:val>
                <c:smooth val="0"/>
                <c:extLst>
                  <c:ext xmlns:c16="http://schemas.microsoft.com/office/drawing/2014/chart" uri="{C3380CC4-5D6E-409C-BE32-E72D297353CC}">
                    <c16:uniqueId val="{00000000-5A00-4D06-B341-37A219109B6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Headcount!$D$155</c15:sqref>
                        </c15:formulaRef>
                      </c:ext>
                    </c:extLst>
                    <c:strCache>
                      <c:ptCount val="1"/>
                      <c:pt idx="0">
                        <c:v>FS</c:v>
                      </c:pt>
                    </c:strCache>
                  </c:strRef>
                </c:tx>
                <c:spPr>
                  <a:ln w="38100"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Headcount!$D$156:$D$169</c15:sqref>
                        </c15:formulaRef>
                      </c:ext>
                    </c:extLst>
                    <c:numCache>
                      <c:formatCode>0%</c:formatCode>
                      <c:ptCount val="14"/>
                      <c:pt idx="0">
                        <c:v>3.2400392191817451E-2</c:v>
                      </c:pt>
                      <c:pt idx="1">
                        <c:v>6.765308851056244E-2</c:v>
                      </c:pt>
                      <c:pt idx="2">
                        <c:v>0.10424280238880471</c:v>
                      </c:pt>
                      <c:pt idx="3">
                        <c:v>0.14208039932257777</c:v>
                      </c:pt>
                      <c:pt idx="4">
                        <c:v>0.18022996702023353</c:v>
                      </c:pt>
                      <c:pt idx="5">
                        <c:v>0.2192263125055709</c:v>
                      </c:pt>
                      <c:pt idx="6">
                        <c:v>0.25844549425082447</c:v>
                      </c:pt>
                      <c:pt idx="7">
                        <c:v>0.29775381050004457</c:v>
                      </c:pt>
                      <c:pt idx="8">
                        <c:v>0.33675015598538194</c:v>
                      </c:pt>
                      <c:pt idx="9">
                        <c:v>0.37481058917907123</c:v>
                      </c:pt>
                      <c:pt idx="10">
                        <c:v>0.41113289954541404</c:v>
                      </c:pt>
                      <c:pt idx="11">
                        <c:v>0.44495944380069524</c:v>
                      </c:pt>
                      <c:pt idx="12">
                        <c:v>0.47575541492111595</c:v>
                      </c:pt>
                      <c:pt idx="13">
                        <c:v>0.5041001871824583</c:v>
                      </c:pt>
                    </c:numCache>
                  </c:numRef>
                </c:val>
                <c:smooth val="0"/>
                <c:extLst xmlns:c15="http://schemas.microsoft.com/office/drawing/2012/chart">
                  <c:ext xmlns:c16="http://schemas.microsoft.com/office/drawing/2014/chart" uri="{C3380CC4-5D6E-409C-BE32-E72D297353CC}">
                    <c16:uniqueId val="{00000001-5A00-4D06-B341-37A219109B6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Headcount!$E$155</c15:sqref>
                        </c15:formulaRef>
                      </c:ext>
                    </c:extLst>
                    <c:strCache>
                      <c:ptCount val="1"/>
                      <c:pt idx="0">
                        <c:v>GP</c:v>
                      </c:pt>
                    </c:strCache>
                  </c:strRef>
                </c:tx>
                <c:spPr>
                  <a:ln w="38100"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Headcount!$E$156:$E$169</c15:sqref>
                        </c15:formulaRef>
                      </c:ext>
                    </c:extLst>
                    <c:numCache>
                      <c:formatCode>0%</c:formatCode>
                      <c:ptCount val="14"/>
                      <c:pt idx="0">
                        <c:v>2.5191476058979836E-2</c:v>
                      </c:pt>
                      <c:pt idx="1">
                        <c:v>5.2831761579742613E-2</c:v>
                      </c:pt>
                      <c:pt idx="2">
                        <c:v>8.2569165841713116E-2</c:v>
                      </c:pt>
                      <c:pt idx="3">
                        <c:v>0.11414317720002083</c:v>
                      </c:pt>
                      <c:pt idx="4">
                        <c:v>0.14716302818735996</c:v>
                      </c:pt>
                      <c:pt idx="5">
                        <c:v>0.18162871880373052</c:v>
                      </c:pt>
                      <c:pt idx="6">
                        <c:v>0.21739696764445371</c:v>
                      </c:pt>
                      <c:pt idx="7">
                        <c:v>0.25410305840671077</c:v>
                      </c:pt>
                      <c:pt idx="8">
                        <c:v>0.2916688375970406</c:v>
                      </c:pt>
                      <c:pt idx="9">
                        <c:v>0.32939092377429274</c:v>
                      </c:pt>
                      <c:pt idx="10">
                        <c:v>0.36668316573750848</c:v>
                      </c:pt>
                      <c:pt idx="11">
                        <c:v>0.40318084718386915</c:v>
                      </c:pt>
                      <c:pt idx="12">
                        <c:v>0.43784192153389262</c:v>
                      </c:pt>
                      <c:pt idx="13">
                        <c:v>0.47077059344552707</c:v>
                      </c:pt>
                    </c:numCache>
                  </c:numRef>
                </c:val>
                <c:smooth val="0"/>
                <c:extLst xmlns:c15="http://schemas.microsoft.com/office/drawing/2012/chart">
                  <c:ext xmlns:c16="http://schemas.microsoft.com/office/drawing/2014/chart" uri="{C3380CC4-5D6E-409C-BE32-E72D297353CC}">
                    <c16:uniqueId val="{00000002-5A00-4D06-B341-37A219109B6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Headcount!$F$155</c15:sqref>
                        </c15:formulaRef>
                      </c:ext>
                    </c:extLst>
                    <c:strCache>
                      <c:ptCount val="1"/>
                      <c:pt idx="0">
                        <c:v>KN</c:v>
                      </c:pt>
                    </c:strCache>
                  </c:strRef>
                </c:tx>
                <c:spPr>
                  <a:ln w="38100" cap="rnd">
                    <a:solidFill>
                      <a:srgbClr val="00B0F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Headcount!$F$156:$F$169</c15:sqref>
                        </c15:formulaRef>
                      </c:ext>
                    </c:extLst>
                    <c:numCache>
                      <c:formatCode>0%</c:formatCode>
                      <c:ptCount val="14"/>
                      <c:pt idx="0">
                        <c:v>2.604004449388209E-2</c:v>
                      </c:pt>
                      <c:pt idx="1">
                        <c:v>5.4315906562847606E-2</c:v>
                      </c:pt>
                      <c:pt idx="2">
                        <c:v>8.4382647385984416E-2</c:v>
                      </c:pt>
                      <c:pt idx="3">
                        <c:v>0.11654060066740822</c:v>
                      </c:pt>
                      <c:pt idx="4">
                        <c:v>0.15003337041156839</c:v>
                      </c:pt>
                      <c:pt idx="5">
                        <c:v>0.18460511679644048</c:v>
                      </c:pt>
                      <c:pt idx="6">
                        <c:v>0.2203781979977753</c:v>
                      </c:pt>
                      <c:pt idx="7">
                        <c:v>0.25758620689655171</c:v>
                      </c:pt>
                      <c:pt idx="8">
                        <c:v>0.29520578420467186</c:v>
                      </c:pt>
                      <c:pt idx="9">
                        <c:v>0.33273637374860959</c:v>
                      </c:pt>
                      <c:pt idx="10">
                        <c:v>0.36998887652947721</c:v>
                      </c:pt>
                      <c:pt idx="11">
                        <c:v>0.40700778642936597</c:v>
                      </c:pt>
                      <c:pt idx="12">
                        <c:v>0.44238042269187988</c:v>
                      </c:pt>
                      <c:pt idx="13">
                        <c:v>0.4759844271412681</c:v>
                      </c:pt>
                    </c:numCache>
                  </c:numRef>
                </c:val>
                <c:smooth val="0"/>
                <c:extLst xmlns:c15="http://schemas.microsoft.com/office/drawing/2012/chart">
                  <c:ext xmlns:c16="http://schemas.microsoft.com/office/drawing/2014/chart" uri="{C3380CC4-5D6E-409C-BE32-E72D297353CC}">
                    <c16:uniqueId val="{00000003-5A00-4D06-B341-37A219109B62}"/>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Headcount!$G$155</c15:sqref>
                        </c15:formulaRef>
                      </c:ext>
                    </c:extLst>
                    <c:strCache>
                      <c:ptCount val="1"/>
                      <c:pt idx="0">
                        <c:v>LP</c:v>
                      </c:pt>
                    </c:strCache>
                  </c:strRef>
                </c:tx>
                <c:spPr>
                  <a:ln w="38100" cap="rnd">
                    <a:solidFill>
                      <a:srgbClr val="FFC00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Headcount!$G$156:$G$169</c15:sqref>
                        </c15:formulaRef>
                      </c:ext>
                    </c:extLst>
                    <c:numCache>
                      <c:formatCode>0%</c:formatCode>
                      <c:ptCount val="14"/>
                      <c:pt idx="0">
                        <c:v>4.0509674374705047E-2</c:v>
                      </c:pt>
                      <c:pt idx="1">
                        <c:v>8.4945729117508251E-2</c:v>
                      </c:pt>
                      <c:pt idx="2">
                        <c:v>0.13255309108069843</c:v>
                      </c:pt>
                      <c:pt idx="3">
                        <c:v>0.1833128834355828</c:v>
                      </c:pt>
                      <c:pt idx="4">
                        <c:v>0.23524303916941952</c:v>
                      </c:pt>
                      <c:pt idx="5">
                        <c:v>0.2890608777725342</c:v>
                      </c:pt>
                      <c:pt idx="6">
                        <c:v>0.34484190655969793</c:v>
                      </c:pt>
                      <c:pt idx="7">
                        <c:v>0.39994336951392162</c:v>
                      </c:pt>
                      <c:pt idx="8">
                        <c:v>0.45381783860311464</c:v>
                      </c:pt>
                      <c:pt idx="9">
                        <c:v>0.50476639924492683</c:v>
                      </c:pt>
                      <c:pt idx="10">
                        <c:v>0.5530344502123643</c:v>
                      </c:pt>
                      <c:pt idx="11">
                        <c:v>0.59798017932987257</c:v>
                      </c:pt>
                      <c:pt idx="12">
                        <c:v>0.63724398301085416</c:v>
                      </c:pt>
                      <c:pt idx="13">
                        <c:v>0.67216611609249644</c:v>
                      </c:pt>
                    </c:numCache>
                  </c:numRef>
                </c:val>
                <c:smooth val="0"/>
                <c:extLst xmlns:c15="http://schemas.microsoft.com/office/drawing/2012/chart">
                  <c:ext xmlns:c16="http://schemas.microsoft.com/office/drawing/2014/chart" uri="{C3380CC4-5D6E-409C-BE32-E72D297353CC}">
                    <c16:uniqueId val="{00000004-5A00-4D06-B341-37A219109B62}"/>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Headcount!$I$155</c15:sqref>
                        </c15:formulaRef>
                      </c:ext>
                    </c:extLst>
                    <c:strCache>
                      <c:ptCount val="1"/>
                      <c:pt idx="0">
                        <c:v>NC</c:v>
                      </c:pt>
                    </c:strCache>
                  </c:strRef>
                </c:tx>
                <c:spPr>
                  <a:ln w="15875" cap="rnd">
                    <a:solidFill>
                      <a:srgbClr val="00B050"/>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Headcount!$I$156:$I$169</c15:sqref>
                        </c15:formulaRef>
                      </c:ext>
                    </c:extLst>
                    <c:numCache>
                      <c:formatCode>0%</c:formatCode>
                      <c:ptCount val="14"/>
                      <c:pt idx="0">
                        <c:v>3.0081775700934579E-2</c:v>
                      </c:pt>
                      <c:pt idx="1">
                        <c:v>6.1818535825545168E-2</c:v>
                      </c:pt>
                      <c:pt idx="2">
                        <c:v>9.4334112149532703E-2</c:v>
                      </c:pt>
                      <c:pt idx="3">
                        <c:v>0.1277258566978193</c:v>
                      </c:pt>
                      <c:pt idx="4">
                        <c:v>0.16238317757009343</c:v>
                      </c:pt>
                      <c:pt idx="5">
                        <c:v>0.19859813084112146</c:v>
                      </c:pt>
                      <c:pt idx="6">
                        <c:v>0.23471573208722737</c:v>
                      </c:pt>
                      <c:pt idx="7">
                        <c:v>0.27151479750778812</c:v>
                      </c:pt>
                      <c:pt idx="8">
                        <c:v>0.30831386292834884</c:v>
                      </c:pt>
                      <c:pt idx="9">
                        <c:v>0.34511292834890961</c:v>
                      </c:pt>
                      <c:pt idx="10">
                        <c:v>0.38142523364485975</c:v>
                      </c:pt>
                      <c:pt idx="11">
                        <c:v>0.41579049844236754</c:v>
                      </c:pt>
                      <c:pt idx="12">
                        <c:v>0.44772196261682234</c:v>
                      </c:pt>
                      <c:pt idx="13">
                        <c:v>0.47751168224299056</c:v>
                      </c:pt>
                    </c:numCache>
                  </c:numRef>
                </c:val>
                <c:smooth val="0"/>
                <c:extLst xmlns:c15="http://schemas.microsoft.com/office/drawing/2012/chart">
                  <c:ext xmlns:c16="http://schemas.microsoft.com/office/drawing/2014/chart" uri="{C3380CC4-5D6E-409C-BE32-E72D297353CC}">
                    <c16:uniqueId val="{00000006-5A00-4D06-B341-37A219109B62}"/>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Headcount!$J$155</c15:sqref>
                        </c15:formulaRef>
                      </c:ext>
                    </c:extLst>
                    <c:strCache>
                      <c:ptCount val="1"/>
                      <c:pt idx="0">
                        <c:v>NW</c:v>
                      </c:pt>
                    </c:strCache>
                  </c:strRef>
                </c:tx>
                <c:spPr>
                  <a:ln w="15875" cap="rnd">
                    <a:solidFill>
                      <a:schemeClr val="tx1"/>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Headcount!$J$156:$J$169</c15:sqref>
                        </c15:formulaRef>
                      </c:ext>
                    </c:extLst>
                    <c:numCache>
                      <c:formatCode>0%</c:formatCode>
                      <c:ptCount val="14"/>
                      <c:pt idx="0">
                        <c:v>3.1936619718309862E-2</c:v>
                      </c:pt>
                      <c:pt idx="1">
                        <c:v>6.6373239436619713E-2</c:v>
                      </c:pt>
                      <c:pt idx="2">
                        <c:v>0.1030281690140845</c:v>
                      </c:pt>
                      <c:pt idx="3">
                        <c:v>0.14186619718309859</c:v>
                      </c:pt>
                      <c:pt idx="4">
                        <c:v>0.18221830985915494</c:v>
                      </c:pt>
                      <c:pt idx="5">
                        <c:v>0.22450704225352114</c:v>
                      </c:pt>
                      <c:pt idx="6">
                        <c:v>0.26816901408450705</c:v>
                      </c:pt>
                      <c:pt idx="7">
                        <c:v>0.31271126760563384</c:v>
                      </c:pt>
                      <c:pt idx="8">
                        <c:v>0.35686619718309864</c:v>
                      </c:pt>
                      <c:pt idx="9">
                        <c:v>0.40042253521126764</c:v>
                      </c:pt>
                      <c:pt idx="10">
                        <c:v>0.4420422535211268</c:v>
                      </c:pt>
                      <c:pt idx="11">
                        <c:v>0.48147887323943667</c:v>
                      </c:pt>
                      <c:pt idx="12">
                        <c:v>0.51750000000000007</c:v>
                      </c:pt>
                      <c:pt idx="13">
                        <c:v>0.55024647887323952</c:v>
                      </c:pt>
                    </c:numCache>
                  </c:numRef>
                </c:val>
                <c:smooth val="0"/>
                <c:extLst xmlns:c15="http://schemas.microsoft.com/office/drawing/2012/chart">
                  <c:ext xmlns:c16="http://schemas.microsoft.com/office/drawing/2014/chart" uri="{C3380CC4-5D6E-409C-BE32-E72D297353CC}">
                    <c16:uniqueId val="{00000007-5A00-4D06-B341-37A219109B62}"/>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Headcount!$K$155</c15:sqref>
                        </c15:formulaRef>
                      </c:ext>
                    </c:extLst>
                    <c:strCache>
                      <c:ptCount val="1"/>
                      <c:pt idx="0">
                        <c:v>WC</c:v>
                      </c:pt>
                    </c:strCache>
                  </c:strRef>
                </c:tx>
                <c:spPr>
                  <a:ln w="158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Headcount!$A$156:$A$169</c15:sqref>
                        </c15:formulaRef>
                      </c:ext>
                    </c:extLst>
                    <c:numCache>
                      <c:formatCode>0</c:formatCode>
                      <c:ptCount val="14"/>
                      <c:pt idx="0">
                        <c:v>2022</c:v>
                      </c:pt>
                      <c:pt idx="1">
                        <c:v>2023</c:v>
                      </c:pt>
                      <c:pt idx="2">
                        <c:v>2024</c:v>
                      </c:pt>
                      <c:pt idx="3">
                        <c:v>2025</c:v>
                      </c:pt>
                      <c:pt idx="4">
                        <c:v>2026</c:v>
                      </c:pt>
                      <c:pt idx="5">
                        <c:v>2027</c:v>
                      </c:pt>
                      <c:pt idx="6">
                        <c:v>2028</c:v>
                      </c:pt>
                      <c:pt idx="7">
                        <c:v>2029</c:v>
                      </c:pt>
                      <c:pt idx="8">
                        <c:v>2030</c:v>
                      </c:pt>
                      <c:pt idx="9">
                        <c:v>2031</c:v>
                      </c:pt>
                      <c:pt idx="10">
                        <c:v>2032</c:v>
                      </c:pt>
                      <c:pt idx="11">
                        <c:v>2033</c:v>
                      </c:pt>
                      <c:pt idx="12">
                        <c:v>2034</c:v>
                      </c:pt>
                      <c:pt idx="13">
                        <c:v>2035</c:v>
                      </c:pt>
                    </c:numCache>
                  </c:numRef>
                </c:cat>
                <c:val>
                  <c:numRef>
                    <c:extLst xmlns:c15="http://schemas.microsoft.com/office/drawing/2012/chart">
                      <c:ext xmlns:c15="http://schemas.microsoft.com/office/drawing/2012/chart" uri="{02D57815-91ED-43cb-92C2-25804820EDAC}">
                        <c15:formulaRef>
                          <c15:sqref>Headcount!$K$156:$K$169</c15:sqref>
                        </c15:formulaRef>
                      </c:ext>
                    </c:extLst>
                    <c:numCache>
                      <c:formatCode>0%</c:formatCode>
                      <c:ptCount val="14"/>
                      <c:pt idx="0">
                        <c:v>3.9088494338039986E-2</c:v>
                      </c:pt>
                      <c:pt idx="1">
                        <c:v>7.6611212078848037E-2</c:v>
                      </c:pt>
                      <c:pt idx="2">
                        <c:v>0.11346288270655669</c:v>
                      </c:pt>
                      <c:pt idx="3">
                        <c:v>0.1504263945197819</c:v>
                      </c:pt>
                      <c:pt idx="4">
                        <c:v>0.18722214455473227</c:v>
                      </c:pt>
                      <c:pt idx="5">
                        <c:v>0.22326296658744582</c:v>
                      </c:pt>
                      <c:pt idx="6">
                        <c:v>0.25871662239619742</c:v>
                      </c:pt>
                      <c:pt idx="7">
                        <c:v>0.29405843701943241</c:v>
                      </c:pt>
                      <c:pt idx="8">
                        <c:v>0.32881308541870546</c:v>
                      </c:pt>
                      <c:pt idx="9">
                        <c:v>0.36222563959177967</c:v>
                      </c:pt>
                      <c:pt idx="10">
                        <c:v>0.39365301272193487</c:v>
                      </c:pt>
                      <c:pt idx="11">
                        <c:v>0.42317908569830842</c:v>
                      </c:pt>
                      <c:pt idx="12">
                        <c:v>0.45066405703900464</c:v>
                      </c:pt>
                      <c:pt idx="13">
                        <c:v>0.47599608555850692</c:v>
                      </c:pt>
                    </c:numCache>
                  </c:numRef>
                </c:val>
                <c:smooth val="0"/>
                <c:extLst xmlns:c15="http://schemas.microsoft.com/office/drawing/2012/chart">
                  <c:ext xmlns:c16="http://schemas.microsoft.com/office/drawing/2014/chart" uri="{C3380CC4-5D6E-409C-BE32-E72D297353CC}">
                    <c16:uniqueId val="{00000008-5A00-4D06-B341-37A219109B62}"/>
                  </c:ext>
                </c:extLst>
              </c15:ser>
            </c15:filteredLineSeries>
          </c:ext>
        </c:extLst>
      </c:lineChart>
      <c:catAx>
        <c:axId val="135057899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603951"/>
        <c:crosses val="autoZero"/>
        <c:auto val="1"/>
        <c:lblAlgn val="ctr"/>
        <c:lblOffset val="100"/>
        <c:noMultiLvlLbl val="0"/>
      </c:catAx>
      <c:valAx>
        <c:axId val="13506039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5057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0.74397</cdr:x>
      <cdr:y>0.18155</cdr:y>
    </cdr:from>
    <cdr:to>
      <cdr:x>0.74397</cdr:x>
      <cdr:y>0.74143</cdr:y>
    </cdr:to>
    <cdr:cxnSp macro="">
      <cdr:nvCxnSpPr>
        <cdr:cNvPr id="2" name="Straight Connector 1">
          <a:extLst xmlns:a="http://schemas.openxmlformats.org/drawingml/2006/main">
            <a:ext uri="{FF2B5EF4-FFF2-40B4-BE49-F238E27FC236}">
              <a16:creationId xmlns:a16="http://schemas.microsoft.com/office/drawing/2014/main" id="{EA284C6A-936E-868E-D4E2-4ECE24FD1704}"/>
            </a:ext>
          </a:extLst>
        </cdr:cNvPr>
        <cdr:cNvCxnSpPr/>
      </cdr:nvCxnSpPr>
      <cdr:spPr>
        <a:xfrm xmlns:a="http://schemas.openxmlformats.org/drawingml/2006/main">
          <a:off x="7965448" y="762853"/>
          <a:ext cx="0" cy="2352502"/>
        </a:xfrm>
        <a:prstGeom xmlns:a="http://schemas.openxmlformats.org/drawingml/2006/main" prst="line">
          <a:avLst/>
        </a:prstGeom>
        <a:ln xmlns:a="http://schemas.openxmlformats.org/drawingml/2006/main" w="28575">
          <a:solidFill>
            <a:schemeClr val="accent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0.6858</cdr:x>
      <cdr:y>0.03559</cdr:y>
    </cdr:from>
    <cdr:to>
      <cdr:x>0.81175</cdr:x>
      <cdr:y>0.13653</cdr:y>
    </cdr:to>
    <cdr:sp macro="" textlink="">
      <cdr:nvSpPr>
        <cdr:cNvPr id="3" name="Rectangle 2">
          <a:extLst xmlns:a="http://schemas.openxmlformats.org/drawingml/2006/main">
            <a:ext uri="{FF2B5EF4-FFF2-40B4-BE49-F238E27FC236}">
              <a16:creationId xmlns:a16="http://schemas.microsoft.com/office/drawing/2014/main" id="{93578A07-1A2F-40AB-91B4-8D08C236CC9A}"/>
            </a:ext>
          </a:extLst>
        </cdr:cNvPr>
        <cdr:cNvSpPr/>
      </cdr:nvSpPr>
      <cdr:spPr>
        <a:xfrm xmlns:a="http://schemas.openxmlformats.org/drawingml/2006/main">
          <a:off x="7342644" y="149542"/>
          <a:ext cx="1348496" cy="424130"/>
        </a:xfrm>
        <a:prstGeom xmlns:a="http://schemas.openxmlformats.org/drawingml/2006/main" prst="rect">
          <a:avLst/>
        </a:prstGeom>
        <a:solidFill xmlns:a="http://schemas.openxmlformats.org/drawingml/2006/main">
          <a:srgbClr val="FFFFFF"/>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2"/>
        </a:fontRef>
      </cdr:style>
      <cdr:txBody>
        <a:bodyPr xmlns:a="http://schemas.openxmlformats.org/drawingml/2006/main"/>
        <a:lstStyle xmlns:a="http://schemas.openxmlformats.org/drawingml/2006/main">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xmlns:a="http://schemas.openxmlformats.org/drawingml/2006/main">
          <a:r>
            <a:rPr lang="en-US" sz="2400" b="1" dirty="0">
              <a:solidFill>
                <a:schemeClr val="accent1">
                  <a:lumMod val="50000"/>
                </a:schemeClr>
              </a:solidFill>
            </a:rPr>
            <a:t>Age: 53</a:t>
          </a:r>
        </a:p>
      </cdr:txBody>
    </cdr:sp>
  </cdr:relSizeAnchor>
</c:userShapes>
</file>

<file path=ppt/drawings/drawing2.xml><?xml version="1.0" encoding="utf-8"?>
<c:userShapes xmlns:c="http://schemas.openxmlformats.org/drawingml/2006/chart">
  <cdr:relSizeAnchor xmlns:cdr="http://schemas.openxmlformats.org/drawingml/2006/chartDrawing">
    <cdr:from>
      <cdr:x>0.74397</cdr:x>
      <cdr:y>0.18155</cdr:y>
    </cdr:from>
    <cdr:to>
      <cdr:x>0.74397</cdr:x>
      <cdr:y>0.74143</cdr:y>
    </cdr:to>
    <cdr:cxnSp macro="">
      <cdr:nvCxnSpPr>
        <cdr:cNvPr id="2" name="Straight Connector 1">
          <a:extLst xmlns:a="http://schemas.openxmlformats.org/drawingml/2006/main">
            <a:ext uri="{FF2B5EF4-FFF2-40B4-BE49-F238E27FC236}">
              <a16:creationId xmlns:a16="http://schemas.microsoft.com/office/drawing/2014/main" id="{EA284C6A-936E-868E-D4E2-4ECE24FD1704}"/>
            </a:ext>
          </a:extLst>
        </cdr:cNvPr>
        <cdr:cNvCxnSpPr/>
      </cdr:nvCxnSpPr>
      <cdr:spPr>
        <a:xfrm xmlns:a="http://schemas.openxmlformats.org/drawingml/2006/main">
          <a:off x="7965448" y="762853"/>
          <a:ext cx="0" cy="2352502"/>
        </a:xfrm>
        <a:prstGeom xmlns:a="http://schemas.openxmlformats.org/drawingml/2006/main" prst="line">
          <a:avLst/>
        </a:prstGeom>
        <a:ln xmlns:a="http://schemas.openxmlformats.org/drawingml/2006/main" w="28575">
          <a:solidFill>
            <a:schemeClr val="accent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0.6858</cdr:x>
      <cdr:y>0.03559</cdr:y>
    </cdr:from>
    <cdr:to>
      <cdr:x>0.82161</cdr:x>
      <cdr:y>0.13653</cdr:y>
    </cdr:to>
    <cdr:sp macro="" textlink="">
      <cdr:nvSpPr>
        <cdr:cNvPr id="3" name="Rectangle 2">
          <a:extLst xmlns:a="http://schemas.openxmlformats.org/drawingml/2006/main">
            <a:ext uri="{FF2B5EF4-FFF2-40B4-BE49-F238E27FC236}">
              <a16:creationId xmlns:a16="http://schemas.microsoft.com/office/drawing/2014/main" id="{93578A07-1A2F-40AB-91B4-8D08C236CC9A}"/>
            </a:ext>
          </a:extLst>
        </cdr:cNvPr>
        <cdr:cNvSpPr/>
      </cdr:nvSpPr>
      <cdr:spPr>
        <a:xfrm xmlns:a="http://schemas.openxmlformats.org/drawingml/2006/main">
          <a:off x="7342644" y="149542"/>
          <a:ext cx="1454045" cy="424130"/>
        </a:xfrm>
        <a:prstGeom xmlns:a="http://schemas.openxmlformats.org/drawingml/2006/main" prst="rect">
          <a:avLst/>
        </a:prstGeom>
        <a:solidFill xmlns:a="http://schemas.openxmlformats.org/drawingml/2006/main">
          <a:srgbClr val="FFFFFF"/>
        </a:solidFill>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accent2"/>
        </a:fontRef>
      </cdr:style>
      <cdr:txBody>
        <a:bodyPr xmlns:a="http://schemas.openxmlformats.org/drawingml/2006/main"/>
        <a:lstStyle xmlns:a="http://schemas.openxmlformats.org/drawingml/2006/main">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xmlns:a="http://schemas.openxmlformats.org/drawingml/2006/main">
          <a:r>
            <a:rPr lang="en-US" sz="2400" b="1" dirty="0">
              <a:solidFill>
                <a:schemeClr val="accent1">
                  <a:lumMod val="50000"/>
                </a:schemeClr>
              </a:solidFill>
            </a:rPr>
            <a:t>Age: 53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3" name="Google Shape;16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0" name="Google Shape;170;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876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483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177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506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07" name="Google Shape;607;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extLst>
      <p:ext uri="{BB962C8B-B14F-4D97-AF65-F5344CB8AC3E}">
        <p14:creationId xmlns:p14="http://schemas.microsoft.com/office/powerpoint/2010/main" val="3043144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16" name="Google Shape;616;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2506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7" name="Google Shape;62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9" name="Google Shape;189;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64" name="Google Shape;76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47285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72" name="Google Shape;772;p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spTree>
    <p:extLst>
      <p:ext uri="{BB962C8B-B14F-4D97-AF65-F5344CB8AC3E}">
        <p14:creationId xmlns:p14="http://schemas.microsoft.com/office/powerpoint/2010/main" val="3271232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3" name="Google Shape;783;p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1455308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6" name="Google Shape;19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4" name="Google Shape;73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9"/>
          <p:cNvSpPr txBox="1">
            <a:spLocks noGrp="1"/>
          </p:cNvSpPr>
          <p:nvPr>
            <p:ph type="ctrTitle"/>
          </p:nvPr>
        </p:nvSpPr>
        <p:spPr>
          <a:xfrm>
            <a:off x="2194560" y="1214438"/>
            <a:ext cx="9144000" cy="295179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mbria"/>
              <a:buNone/>
              <a:defRPr sz="6000" b="1">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9"/>
          <p:cNvSpPr txBox="1">
            <a:spLocks noGrp="1"/>
          </p:cNvSpPr>
          <p:nvPr>
            <p:ph type="subTitle" idx="1"/>
          </p:nvPr>
        </p:nvSpPr>
        <p:spPr>
          <a:xfrm>
            <a:off x="2194560" y="4166234"/>
            <a:ext cx="9144000" cy="10915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Cambria"/>
                <a:ea typeface="Cambria"/>
                <a:cs typeface="Cambria"/>
                <a:sym typeface="Cambria"/>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59"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pic>
        <p:nvPicPr>
          <p:cNvPr id="22" name="Google Shape;22;p59"/>
          <p:cNvPicPr preferRelativeResize="0"/>
          <p:nvPr/>
        </p:nvPicPr>
        <p:blipFill rotWithShape="1">
          <a:blip r:embed="rId3">
            <a:alphaModFix/>
          </a:blip>
          <a:srcRect/>
          <a:stretch/>
        </p:blipFill>
        <p:spPr>
          <a:xfrm>
            <a:off x="8851013" y="5742097"/>
            <a:ext cx="2554838" cy="792000"/>
          </a:xfrm>
          <a:prstGeom prst="rect">
            <a:avLst/>
          </a:prstGeom>
          <a:noFill/>
          <a:ln>
            <a:noFill/>
          </a:ln>
        </p:spPr>
      </p:pic>
      <p:pic>
        <p:nvPicPr>
          <p:cNvPr id="23" name="Google Shape;23;p59"/>
          <p:cNvPicPr preferRelativeResize="0"/>
          <p:nvPr/>
        </p:nvPicPr>
        <p:blipFill rotWithShape="1">
          <a:blip r:embed="rId4">
            <a:alphaModFix/>
          </a:blip>
          <a:srcRect l="49597" t="5638" r="-309" b="12790"/>
          <a:stretch/>
        </p:blipFill>
        <p:spPr>
          <a:xfrm>
            <a:off x="5436461" y="5742097"/>
            <a:ext cx="2652835" cy="792000"/>
          </a:xfrm>
          <a:prstGeom prst="rect">
            <a:avLst/>
          </a:prstGeom>
          <a:noFill/>
          <a:ln>
            <a:noFill/>
          </a:ln>
        </p:spPr>
      </p:pic>
      <p:pic>
        <p:nvPicPr>
          <p:cNvPr id="24" name="Google Shape;24;p59"/>
          <p:cNvPicPr preferRelativeResize="0"/>
          <p:nvPr/>
        </p:nvPicPr>
        <p:blipFill rotWithShape="1">
          <a:blip r:embed="rId4">
            <a:alphaModFix/>
          </a:blip>
          <a:srcRect l="-2558" t="4389" r="59716" b="2811"/>
          <a:stretch/>
        </p:blipFill>
        <p:spPr>
          <a:xfrm>
            <a:off x="2704865" y="5742097"/>
            <a:ext cx="1969880" cy="792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7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7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08" name="Google Shape;108;p70"/>
          <p:cNvGrpSpPr/>
          <p:nvPr/>
        </p:nvGrpSpPr>
        <p:grpSpPr>
          <a:xfrm>
            <a:off x="701038" y="1466243"/>
            <a:ext cx="919944" cy="182880"/>
            <a:chOff x="701039" y="1581150"/>
            <a:chExt cx="540001" cy="239237"/>
          </a:xfrm>
        </p:grpSpPr>
        <p:cxnSp>
          <p:nvCxnSpPr>
            <p:cNvPr id="109" name="Google Shape;109;p70"/>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110" name="Google Shape;110;p70"/>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111" name="Google Shape;111;p70"/>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71"/>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7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7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74"/>
          <p:cNvSpPr>
            <a:spLocks noGrp="1"/>
          </p:cNvSpPr>
          <p:nvPr>
            <p:ph type="pic" idx="2"/>
          </p:nvPr>
        </p:nvSpPr>
        <p:spPr>
          <a:xfrm>
            <a:off x="5183188" y="987425"/>
            <a:ext cx="6172200" cy="4873625"/>
          </a:xfrm>
          <a:prstGeom prst="rect">
            <a:avLst/>
          </a:prstGeom>
          <a:noFill/>
          <a:ln>
            <a:noFill/>
          </a:ln>
        </p:spPr>
      </p:sp>
      <p:sp>
        <p:nvSpPr>
          <p:cNvPr id="133" name="Google Shape;133;p7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7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3" name="Google Shape;143;p75"/>
          <p:cNvGrpSpPr/>
          <p:nvPr/>
        </p:nvGrpSpPr>
        <p:grpSpPr>
          <a:xfrm>
            <a:off x="701038" y="1581150"/>
            <a:ext cx="792000" cy="180000"/>
            <a:chOff x="701039" y="1581150"/>
            <a:chExt cx="540001" cy="239237"/>
          </a:xfrm>
        </p:grpSpPr>
        <p:cxnSp>
          <p:nvCxnSpPr>
            <p:cNvPr id="144" name="Google Shape;144;p75"/>
            <p:cNvCxnSpPr/>
            <p:nvPr/>
          </p:nvCxnSpPr>
          <p:spPr>
            <a:xfrm rot="10800000" flipH="1">
              <a:off x="701040" y="1820386"/>
              <a:ext cx="540000" cy="1"/>
            </a:xfrm>
            <a:prstGeom prst="straightConnector1">
              <a:avLst/>
            </a:prstGeom>
            <a:noFill/>
            <a:ln w="76200" cap="flat" cmpd="sng">
              <a:solidFill>
                <a:srgbClr val="851C00"/>
              </a:solidFill>
              <a:prstDash val="solid"/>
              <a:miter lim="800000"/>
              <a:headEnd type="none" w="sm" len="sm"/>
              <a:tailEnd type="none" w="sm" len="sm"/>
            </a:ln>
          </p:spPr>
        </p:cxnSp>
        <p:cxnSp>
          <p:nvCxnSpPr>
            <p:cNvPr id="145" name="Google Shape;145;p75"/>
            <p:cNvCxnSpPr/>
            <p:nvPr/>
          </p:nvCxnSpPr>
          <p:spPr>
            <a:xfrm>
              <a:off x="701040" y="1700768"/>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146" name="Google Shape;146;p75"/>
            <p:cNvCxnSpPr/>
            <p:nvPr/>
          </p:nvCxnSpPr>
          <p:spPr>
            <a:xfrm>
              <a:off x="701039" y="1581150"/>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7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69"/>
        <p:cNvGrpSpPr/>
        <p:nvPr/>
      </p:nvGrpSpPr>
      <p:grpSpPr>
        <a:xfrm>
          <a:off x="0" y="0"/>
          <a:ext cx="0" cy="0"/>
          <a:chOff x="0" y="0"/>
          <a:chExt cx="0" cy="0"/>
        </a:xfrm>
      </p:grpSpPr>
      <p:sp>
        <p:nvSpPr>
          <p:cNvPr id="70" name="Google Shape;70;p64"/>
          <p:cNvSpPr/>
          <p:nvPr/>
        </p:nvSpPr>
        <p:spPr>
          <a:xfrm>
            <a:off x="815340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71" name="Google Shape;71;p64"/>
          <p:cNvSpPr txBox="1">
            <a:spLocks noGrp="1"/>
          </p:cNvSpPr>
          <p:nvPr>
            <p:ph type="title"/>
          </p:nvPr>
        </p:nvSpPr>
        <p:spPr>
          <a:xfrm>
            <a:off x="865632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64"/>
          <p:cNvSpPr/>
          <p:nvPr/>
        </p:nvSpPr>
        <p:spPr>
          <a:xfrm>
            <a:off x="548640" y="1432560"/>
            <a:ext cx="1310640" cy="6248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01561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68"/>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8"/>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68"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32"/>
        <p:cNvGrpSpPr/>
        <p:nvPr/>
      </p:nvGrpSpPr>
      <p:grpSpPr>
        <a:xfrm>
          <a:off x="0" y="0"/>
          <a:ext cx="0" cy="0"/>
          <a:chOff x="0" y="0"/>
          <a:chExt cx="0" cy="0"/>
        </a:xfrm>
      </p:grpSpPr>
      <p:sp>
        <p:nvSpPr>
          <p:cNvPr id="33" name="Google Shape;33;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69"/>
          <p:cNvGrpSpPr/>
          <p:nvPr/>
        </p:nvGrpSpPr>
        <p:grpSpPr>
          <a:xfrm>
            <a:off x="701038" y="1595007"/>
            <a:ext cx="792000" cy="166145"/>
            <a:chOff x="701039" y="1599565"/>
            <a:chExt cx="540001" cy="220822"/>
          </a:xfrm>
        </p:grpSpPr>
        <p:cxnSp>
          <p:nvCxnSpPr>
            <p:cNvPr id="38" name="Google Shape;38;p69"/>
            <p:cNvCxnSpPr/>
            <p:nvPr/>
          </p:nvCxnSpPr>
          <p:spPr>
            <a:xfrm rot="10800000" flipH="1">
              <a:off x="701040" y="1820386"/>
              <a:ext cx="540000" cy="1"/>
            </a:xfrm>
            <a:prstGeom prst="straightConnector1">
              <a:avLst/>
            </a:prstGeom>
            <a:noFill/>
            <a:ln w="76200" cap="flat" cmpd="sng">
              <a:solidFill>
                <a:srgbClr val="548135"/>
              </a:solidFill>
              <a:prstDash val="solid"/>
              <a:miter lim="800000"/>
              <a:headEnd type="none" w="sm" len="sm"/>
              <a:tailEnd type="none" w="sm" len="sm"/>
            </a:ln>
          </p:spPr>
        </p:cxnSp>
        <p:cxnSp>
          <p:nvCxnSpPr>
            <p:cNvPr id="39" name="Google Shape;39;p69"/>
            <p:cNvCxnSpPr/>
            <p:nvPr/>
          </p:nvCxnSpPr>
          <p:spPr>
            <a:xfrm>
              <a:off x="701040" y="1700769"/>
              <a:ext cx="396000" cy="0"/>
            </a:xfrm>
            <a:prstGeom prst="straightConnector1">
              <a:avLst/>
            </a:prstGeom>
            <a:noFill/>
            <a:ln w="76200" cap="flat" cmpd="sng">
              <a:solidFill>
                <a:schemeClr val="accent6"/>
              </a:solidFill>
              <a:prstDash val="solid"/>
              <a:miter lim="800000"/>
              <a:headEnd type="none" w="sm" len="sm"/>
              <a:tailEnd type="none" w="sm" len="sm"/>
            </a:ln>
          </p:spPr>
        </p:cxnSp>
        <p:cxnSp>
          <p:nvCxnSpPr>
            <p:cNvPr id="40" name="Google Shape;40;p69"/>
            <p:cNvCxnSpPr/>
            <p:nvPr/>
          </p:nvCxnSpPr>
          <p:spPr>
            <a:xfrm>
              <a:off x="701039" y="1599565"/>
              <a:ext cx="252000" cy="0"/>
            </a:xfrm>
            <a:prstGeom prst="straightConnector1">
              <a:avLst/>
            </a:prstGeom>
            <a:noFill/>
            <a:ln w="76200" cap="flat" cmpd="sng">
              <a:solidFill>
                <a:srgbClr val="A8D08C"/>
              </a:solidFill>
              <a:prstDash val="solid"/>
              <a:miter lim="800000"/>
              <a:headEnd type="none" w="sm" len="sm"/>
              <a:tailEnd type="none" w="sm" len="sm"/>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47"/>
        <p:cNvGrpSpPr/>
        <p:nvPr/>
      </p:nvGrpSpPr>
      <p:grpSpPr>
        <a:xfrm>
          <a:off x="0" y="0"/>
          <a:ext cx="0" cy="0"/>
          <a:chOff x="0" y="0"/>
          <a:chExt cx="0" cy="0"/>
        </a:xfrm>
      </p:grpSpPr>
      <p:sp>
        <p:nvSpPr>
          <p:cNvPr id="48" name="Google Shape;48;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2" name="Google Shape;52;p61"/>
          <p:cNvGrpSpPr/>
          <p:nvPr/>
        </p:nvGrpSpPr>
        <p:grpSpPr>
          <a:xfrm>
            <a:off x="701038" y="1466243"/>
            <a:ext cx="919944" cy="182880"/>
            <a:chOff x="701039" y="1581150"/>
            <a:chExt cx="540001" cy="239237"/>
          </a:xfrm>
        </p:grpSpPr>
        <p:cxnSp>
          <p:nvCxnSpPr>
            <p:cNvPr id="53" name="Google Shape;53;p61"/>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54" name="Google Shape;54;p61"/>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55" name="Google Shape;55;p61"/>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62"/>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mbria"/>
              <a:buNone/>
              <a:defRPr sz="6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2"/>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9" name="Google Shape;5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62" descr="Powerpoint1.png"/>
          <p:cNvPicPr preferRelativeResize="0"/>
          <p:nvPr/>
        </p:nvPicPr>
        <p:blipFill rotWithShape="1">
          <a:blip r:embed="rId2">
            <a:alphaModFix/>
          </a:blip>
          <a:srcRect r="73252"/>
          <a:stretch/>
        </p:blipFill>
        <p:spPr>
          <a:xfrm>
            <a:off x="0" y="20836"/>
            <a:ext cx="2438398" cy="683716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63"/>
        <p:cNvGrpSpPr/>
        <p:nvPr/>
      </p:nvGrpSpPr>
      <p:grpSpPr>
        <a:xfrm>
          <a:off x="0" y="0"/>
          <a:ext cx="0" cy="0"/>
          <a:chOff x="0" y="0"/>
          <a:chExt cx="0" cy="0"/>
        </a:xfrm>
      </p:grpSpPr>
      <p:sp>
        <p:nvSpPr>
          <p:cNvPr id="64" name="Google Shape;64;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3"/>
          <p:cNvSpPr/>
          <p:nvPr/>
        </p:nvSpPr>
        <p:spPr>
          <a:xfrm>
            <a:off x="0" y="0"/>
            <a:ext cx="4038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67" name="Google Shape;67;p63"/>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2" name="Google Shape;82;p65"/>
          <p:cNvGrpSpPr/>
          <p:nvPr/>
        </p:nvGrpSpPr>
        <p:grpSpPr>
          <a:xfrm>
            <a:off x="701038" y="1466243"/>
            <a:ext cx="919944" cy="182880"/>
            <a:chOff x="701039" y="1581150"/>
            <a:chExt cx="540001" cy="239237"/>
          </a:xfrm>
        </p:grpSpPr>
        <p:cxnSp>
          <p:nvCxnSpPr>
            <p:cNvPr id="83" name="Google Shape;83;p65"/>
            <p:cNvCxnSpPr/>
            <p:nvPr/>
          </p:nvCxnSpPr>
          <p:spPr>
            <a:xfrm rot="10800000" flipH="1">
              <a:off x="701040" y="1820386"/>
              <a:ext cx="540000" cy="1"/>
            </a:xfrm>
            <a:prstGeom prst="straightConnector1">
              <a:avLst/>
            </a:prstGeom>
            <a:noFill/>
            <a:ln w="69850" cap="flat" cmpd="sng">
              <a:solidFill>
                <a:srgbClr val="851C00"/>
              </a:solidFill>
              <a:prstDash val="solid"/>
              <a:miter lim="800000"/>
              <a:headEnd type="none" w="sm" len="sm"/>
              <a:tailEnd type="none" w="sm" len="sm"/>
            </a:ln>
          </p:spPr>
        </p:cxnSp>
        <p:cxnSp>
          <p:nvCxnSpPr>
            <p:cNvPr id="84" name="Google Shape;84;p65"/>
            <p:cNvCxnSpPr/>
            <p:nvPr/>
          </p:nvCxnSpPr>
          <p:spPr>
            <a:xfrm>
              <a:off x="701040" y="1700768"/>
              <a:ext cx="396000" cy="0"/>
            </a:xfrm>
            <a:prstGeom prst="straightConnector1">
              <a:avLst/>
            </a:prstGeom>
            <a:noFill/>
            <a:ln w="69850" cap="flat" cmpd="sng">
              <a:solidFill>
                <a:schemeClr val="accent6"/>
              </a:solidFill>
              <a:prstDash val="solid"/>
              <a:miter lim="800000"/>
              <a:headEnd type="none" w="sm" len="sm"/>
              <a:tailEnd type="none" w="sm" len="sm"/>
            </a:ln>
          </p:spPr>
        </p:cxnSp>
        <p:cxnSp>
          <p:nvCxnSpPr>
            <p:cNvPr id="85" name="Google Shape;85;p65"/>
            <p:cNvCxnSpPr/>
            <p:nvPr/>
          </p:nvCxnSpPr>
          <p:spPr>
            <a:xfrm>
              <a:off x="701039" y="1581150"/>
              <a:ext cx="252000" cy="0"/>
            </a:xfrm>
            <a:prstGeom prst="straightConnector1">
              <a:avLst/>
            </a:prstGeom>
            <a:noFill/>
            <a:ln w="69850" cap="flat" cmpd="sng">
              <a:solidFill>
                <a:srgbClr val="D62E00"/>
              </a:solidFill>
              <a:prstDash val="solid"/>
              <a:miter lim="800000"/>
              <a:headEnd type="none" w="sm" len="sm"/>
              <a:tailEnd type="none" w="sm" len="sm"/>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86"/>
        <p:cNvGrpSpPr/>
        <p:nvPr/>
      </p:nvGrpSpPr>
      <p:grpSpPr>
        <a:xfrm>
          <a:off x="0" y="0"/>
          <a:ext cx="0" cy="0"/>
          <a:chOff x="0" y="0"/>
          <a:chExt cx="0" cy="0"/>
        </a:xfrm>
      </p:grpSpPr>
      <p:sp>
        <p:nvSpPr>
          <p:cNvPr id="87" name="Google Shape;8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66"/>
          <p:cNvSpPr/>
          <p:nvPr/>
        </p:nvSpPr>
        <p:spPr>
          <a:xfrm>
            <a:off x="0" y="0"/>
            <a:ext cx="84836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90" name="Google Shape;90;p66"/>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92"/>
        <p:cNvGrpSpPr/>
        <p:nvPr/>
      </p:nvGrpSpPr>
      <p:grpSpPr>
        <a:xfrm>
          <a:off x="0" y="0"/>
          <a:ext cx="0" cy="0"/>
          <a:chOff x="0" y="0"/>
          <a:chExt cx="0" cy="0"/>
        </a:xfrm>
      </p:grpSpPr>
      <p:sp>
        <p:nvSpPr>
          <p:cNvPr id="93" name="Google Shape;93;p67"/>
          <p:cNvSpPr/>
          <p:nvPr/>
        </p:nvSpPr>
        <p:spPr>
          <a:xfrm>
            <a:off x="0" y="0"/>
            <a:ext cx="12192000" cy="6858000"/>
          </a:xfrm>
          <a:prstGeom prst="rect">
            <a:avLst/>
          </a:prstGeom>
          <a:solidFill>
            <a:srgbClr val="55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851C00"/>
              </a:solidFill>
              <a:latin typeface="Calibri"/>
              <a:ea typeface="Calibri"/>
              <a:cs typeface="Calibri"/>
              <a:sym typeface="Calibri"/>
            </a:endParaRPr>
          </a:p>
        </p:txBody>
      </p:sp>
      <p:sp>
        <p:nvSpPr>
          <p:cNvPr id="94" name="Google Shape;94;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200"/>
              <a:buFont typeface="Cambri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98" name="Google Shape;98;p67"/>
          <p:cNvGrpSpPr/>
          <p:nvPr/>
        </p:nvGrpSpPr>
        <p:grpSpPr>
          <a:xfrm>
            <a:off x="700943" y="1664283"/>
            <a:ext cx="10671048" cy="96870"/>
            <a:chOff x="700984" y="1691638"/>
            <a:chExt cx="7275721" cy="128749"/>
          </a:xfrm>
        </p:grpSpPr>
        <p:cxnSp>
          <p:nvCxnSpPr>
            <p:cNvPr id="99" name="Google Shape;99;p67"/>
            <p:cNvCxnSpPr/>
            <p:nvPr/>
          </p:nvCxnSpPr>
          <p:spPr>
            <a:xfrm rot="10800000" flipH="1">
              <a:off x="700984" y="1820386"/>
              <a:ext cx="7275721" cy="1"/>
            </a:xfrm>
            <a:prstGeom prst="straightConnector1">
              <a:avLst/>
            </a:prstGeom>
            <a:noFill/>
            <a:ln w="76200" cap="flat" cmpd="sng">
              <a:solidFill>
                <a:srgbClr val="851C00"/>
              </a:solidFill>
              <a:prstDash val="solid"/>
              <a:miter lim="800000"/>
              <a:headEnd type="none" w="sm" len="sm"/>
              <a:tailEnd type="none" w="sm" len="sm"/>
            </a:ln>
          </p:spPr>
        </p:cxnSp>
        <p:cxnSp>
          <p:nvCxnSpPr>
            <p:cNvPr id="100" name="Google Shape;100;p67"/>
            <p:cNvCxnSpPr/>
            <p:nvPr/>
          </p:nvCxnSpPr>
          <p:spPr>
            <a:xfrm>
              <a:off x="701039" y="1691638"/>
              <a:ext cx="252000" cy="0"/>
            </a:xfrm>
            <a:prstGeom prst="straightConnector1">
              <a:avLst/>
            </a:prstGeom>
            <a:noFill/>
            <a:ln w="76200" cap="flat" cmpd="sng">
              <a:solidFill>
                <a:srgbClr val="D62E00"/>
              </a:solidFill>
              <a:prstDash val="solid"/>
              <a:miter lim="800000"/>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200"/>
              <a:buFont typeface="Cambria"/>
              <a:buNone/>
              <a:defRPr sz="4200" b="1" i="0" u="none" strike="noStrike" cap="none">
                <a:solidFill>
                  <a:schemeClr val="dk1"/>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ustria"/>
                <a:ea typeface="Lustria"/>
                <a:cs typeface="Lustria"/>
                <a:sym typeface="Lustri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ustria"/>
                <a:ea typeface="Lustria"/>
                <a:cs typeface="Lustria"/>
                <a:sym typeface="Lustri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ustria"/>
                <a:ea typeface="Lustria"/>
                <a:cs typeface="Lustria"/>
                <a:sym typeface="Lustri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ustria"/>
                <a:ea typeface="Lustria"/>
                <a:cs typeface="Lustria"/>
                <a:sym typeface="Lust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7" r:id="rId4"/>
    <p:sldLayoutId id="2147483658" r:id="rId5"/>
    <p:sldLayoutId id="2147483659" r:id="rId6"/>
    <p:sldLayoutId id="2147483660" r:id="rId7"/>
    <p:sldLayoutId id="2147483661" r:id="rId8"/>
    <p:sldLayoutId id="2147483663" r:id="rId9"/>
    <p:sldLayoutId id="2147483664" r:id="rId10"/>
    <p:sldLayoutId id="2147483665" r:id="rId11"/>
    <p:sldLayoutId id="2147483666" r:id="rId12"/>
    <p:sldLayoutId id="214748366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education.gov.za/Programmes/EMIS/StatisticalPublications.aspx"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education.gov.za/Programmes/EMIS/StatisticalPublications.aspx"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www.education.gov.za/Programmes/EMIS/StatisticalPublications.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education.gov.za/Programmes/EMIS/StatisticalPublications.aspx"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ctrTitle"/>
          </p:nvPr>
        </p:nvSpPr>
        <p:spPr>
          <a:xfrm>
            <a:off x="2194560" y="1054783"/>
            <a:ext cx="9144000" cy="170248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mbria"/>
              <a:buNone/>
            </a:pPr>
            <a:r>
              <a:rPr lang="en-US" sz="7300" dirty="0"/>
              <a:t>Mpumalanga Province</a:t>
            </a:r>
            <a:br>
              <a:rPr lang="en-US" sz="7200" i="1" dirty="0"/>
            </a:br>
            <a:br>
              <a:rPr lang="en-US" sz="1600" i="1" dirty="0"/>
            </a:br>
            <a:r>
              <a:rPr lang="en-US" sz="4000" dirty="0"/>
              <a:t>27 July 2023</a:t>
            </a:r>
            <a:endParaRPr sz="3200" dirty="0"/>
          </a:p>
        </p:txBody>
      </p:sp>
      <p:sp>
        <p:nvSpPr>
          <p:cNvPr id="158" name="Google Shape;158;p1"/>
          <p:cNvSpPr txBox="1">
            <a:spLocks noGrp="1"/>
          </p:cNvSpPr>
          <p:nvPr>
            <p:ph type="subTitle" idx="1"/>
          </p:nvPr>
        </p:nvSpPr>
        <p:spPr>
          <a:xfrm>
            <a:off x="2194560" y="3235569"/>
            <a:ext cx="9144000" cy="19844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None/>
            </a:pPr>
            <a:r>
              <a:rPr lang="en-US" sz="4400" dirty="0"/>
              <a:t>Educator Demand Projections</a:t>
            </a:r>
            <a:endParaRPr dirty="0"/>
          </a:p>
          <a:p>
            <a:pPr marL="0" lvl="0" indent="0" algn="ctr" rtl="0">
              <a:lnSpc>
                <a:spcPct val="90000"/>
              </a:lnSpc>
              <a:spcBef>
                <a:spcPts val="1000"/>
              </a:spcBef>
              <a:spcAft>
                <a:spcPts val="0"/>
              </a:spcAft>
              <a:buClr>
                <a:schemeClr val="dk1"/>
              </a:buClr>
              <a:buSzPts val="4400"/>
              <a:buNone/>
            </a:pPr>
            <a:r>
              <a:rPr lang="en-US" sz="4400"/>
              <a:t>2021-2030 </a:t>
            </a:r>
            <a:endParaRPr sz="4400" b="1"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(2021)</a:t>
            </a:r>
            <a:endParaRPr/>
          </a:p>
        </p:txBody>
      </p:sp>
      <p:graphicFrame>
        <p:nvGraphicFramePr>
          <p:cNvPr id="222" name="Google Shape;222;p9"/>
          <p:cNvGraphicFramePr/>
          <p:nvPr/>
        </p:nvGraphicFramePr>
        <p:xfrm>
          <a:off x="436098" y="1899139"/>
          <a:ext cx="10917700" cy="4093698"/>
        </p:xfrm>
        <a:graphic>
          <a:graphicData uri="http://schemas.openxmlformats.org/drawingml/2006/chart">
            <c:chart xmlns:c="http://schemas.openxmlformats.org/drawingml/2006/chart" xmlns:r="http://schemas.openxmlformats.org/officeDocument/2006/relationships" r:id="rId3"/>
          </a:graphicData>
        </a:graphic>
      </p:graphicFrame>
      <p:sp>
        <p:nvSpPr>
          <p:cNvPr id="223" name="Google Shape;223;p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24" name="Google Shape;224;p9"/>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(2021)</a:t>
            </a:r>
            <a:endParaRPr/>
          </a:p>
        </p:txBody>
      </p:sp>
      <p:graphicFrame>
        <p:nvGraphicFramePr>
          <p:cNvPr id="230" name="Google Shape;230;p10"/>
          <p:cNvGraphicFramePr/>
          <p:nvPr/>
        </p:nvGraphicFramePr>
        <p:xfrm>
          <a:off x="436098" y="2388173"/>
          <a:ext cx="10917600" cy="3607500"/>
        </p:xfrm>
        <a:graphic>
          <a:graphicData uri="http://schemas.openxmlformats.org/drawingml/2006/chart">
            <c:chart xmlns:c="http://schemas.openxmlformats.org/drawingml/2006/chart" xmlns:r="http://schemas.openxmlformats.org/officeDocument/2006/relationships" r:id="rId3"/>
          </a:graphicData>
        </a:graphic>
      </p:graphicFrame>
      <p:sp>
        <p:nvSpPr>
          <p:cNvPr id="231" name="Google Shape;231;p1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32" name="Google Shape;232;p10"/>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sp>
        <p:nvSpPr>
          <p:cNvPr id="233" name="Google Shape;233;p10"/>
          <p:cNvSpPr/>
          <p:nvPr/>
        </p:nvSpPr>
        <p:spPr>
          <a:xfrm>
            <a:off x="8216077" y="2491759"/>
            <a:ext cx="1302675" cy="210282"/>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FF0000"/>
                </a:solidFill>
                <a:latin typeface="Calibri"/>
                <a:ea typeface="Calibri"/>
                <a:cs typeface="Calibri"/>
                <a:sym typeface="Calibri"/>
              </a:rPr>
              <a:t>Age: 53</a:t>
            </a:r>
            <a:endParaRPr/>
          </a:p>
        </p:txBody>
      </p:sp>
      <p:sp>
        <p:nvSpPr>
          <p:cNvPr id="234" name="Google Shape;234;p10"/>
          <p:cNvSpPr/>
          <p:nvPr/>
        </p:nvSpPr>
        <p:spPr>
          <a:xfrm>
            <a:off x="8216086" y="3103564"/>
            <a:ext cx="1978196" cy="1454820"/>
          </a:xfrm>
          <a:custGeom>
            <a:avLst/>
            <a:gdLst/>
            <a:ahLst/>
            <a:cxnLst/>
            <a:rect l="l" t="t" r="r" b="b"/>
            <a:pathLst>
              <a:path w="1978865" h="1454820" extrusionOk="0">
                <a:moveTo>
                  <a:pt x="1578" y="254000"/>
                </a:moveTo>
                <a:cubicBezTo>
                  <a:pt x="-6094" y="245930"/>
                  <a:pt x="16400" y="206374"/>
                  <a:pt x="22221" y="192087"/>
                </a:cubicBezTo>
                <a:cubicBezTo>
                  <a:pt x="28042" y="177800"/>
                  <a:pt x="25658" y="176874"/>
                  <a:pt x="36507" y="168275"/>
                </a:cubicBezTo>
                <a:cubicBezTo>
                  <a:pt x="47356" y="159676"/>
                  <a:pt x="45510" y="147373"/>
                  <a:pt x="87313" y="140494"/>
                </a:cubicBezTo>
                <a:cubicBezTo>
                  <a:pt x="129116" y="133615"/>
                  <a:pt x="200545" y="129117"/>
                  <a:pt x="287328" y="127000"/>
                </a:cubicBezTo>
                <a:cubicBezTo>
                  <a:pt x="338128" y="112183"/>
                  <a:pt x="333895" y="73025"/>
                  <a:pt x="350828" y="57150"/>
                </a:cubicBezTo>
                <a:cubicBezTo>
                  <a:pt x="367761" y="41275"/>
                  <a:pt x="376228" y="40217"/>
                  <a:pt x="388928" y="31750"/>
                </a:cubicBezTo>
                <a:cubicBezTo>
                  <a:pt x="395278" y="27517"/>
                  <a:pt x="400738" y="21463"/>
                  <a:pt x="407978" y="19050"/>
                </a:cubicBezTo>
                <a:cubicBezTo>
                  <a:pt x="454357" y="3590"/>
                  <a:pt x="433091" y="9597"/>
                  <a:pt x="471478" y="0"/>
                </a:cubicBezTo>
                <a:cubicBezTo>
                  <a:pt x="492313" y="2976"/>
                  <a:pt x="509858" y="13494"/>
                  <a:pt x="527832" y="21431"/>
                </a:cubicBezTo>
                <a:cubicBezTo>
                  <a:pt x="545806" y="29368"/>
                  <a:pt x="558024" y="34264"/>
                  <a:pt x="579323" y="47625"/>
                </a:cubicBezTo>
                <a:cubicBezTo>
                  <a:pt x="600622" y="60987"/>
                  <a:pt x="638677" y="91546"/>
                  <a:pt x="655628" y="101600"/>
                </a:cubicBezTo>
                <a:cubicBezTo>
                  <a:pt x="672579" y="111654"/>
                  <a:pt x="672637" y="105552"/>
                  <a:pt x="681028" y="107950"/>
                </a:cubicBezTo>
                <a:cubicBezTo>
                  <a:pt x="702166" y="113989"/>
                  <a:pt x="701657" y="116680"/>
                  <a:pt x="725478" y="120650"/>
                </a:cubicBezTo>
                <a:cubicBezTo>
                  <a:pt x="742311" y="123455"/>
                  <a:pt x="759345" y="124883"/>
                  <a:pt x="776278" y="127000"/>
                </a:cubicBezTo>
                <a:cubicBezTo>
                  <a:pt x="788978" y="131233"/>
                  <a:pt x="806952" y="128561"/>
                  <a:pt x="814378" y="139700"/>
                </a:cubicBezTo>
                <a:cubicBezTo>
                  <a:pt x="818611" y="146050"/>
                  <a:pt x="821682" y="153354"/>
                  <a:pt x="827078" y="158750"/>
                </a:cubicBezTo>
                <a:cubicBezTo>
                  <a:pt x="839388" y="171060"/>
                  <a:pt x="849684" y="172635"/>
                  <a:pt x="865178" y="177800"/>
                </a:cubicBezTo>
                <a:cubicBezTo>
                  <a:pt x="871528" y="184150"/>
                  <a:pt x="877329" y="191101"/>
                  <a:pt x="884228" y="196850"/>
                </a:cubicBezTo>
                <a:cubicBezTo>
                  <a:pt x="890091" y="201736"/>
                  <a:pt x="897882" y="204154"/>
                  <a:pt x="903278" y="209550"/>
                </a:cubicBezTo>
                <a:cubicBezTo>
                  <a:pt x="945611" y="251883"/>
                  <a:pt x="884228" y="207433"/>
                  <a:pt x="935028" y="241300"/>
                </a:cubicBezTo>
                <a:lnTo>
                  <a:pt x="974951" y="274637"/>
                </a:lnTo>
                <a:cubicBezTo>
                  <a:pt x="989972" y="286808"/>
                  <a:pt x="1012855" y="302948"/>
                  <a:pt x="1025152" y="314325"/>
                </a:cubicBezTo>
                <a:cubicBezTo>
                  <a:pt x="1037449" y="325702"/>
                  <a:pt x="1040468" y="334963"/>
                  <a:pt x="1048731" y="342900"/>
                </a:cubicBezTo>
                <a:cubicBezTo>
                  <a:pt x="1056994" y="350837"/>
                  <a:pt x="1026845" y="345989"/>
                  <a:pt x="1074728" y="361950"/>
                </a:cubicBezTo>
                <a:cubicBezTo>
                  <a:pt x="1081078" y="368300"/>
                  <a:pt x="1086470" y="375780"/>
                  <a:pt x="1093778" y="381000"/>
                </a:cubicBezTo>
                <a:cubicBezTo>
                  <a:pt x="1103564" y="387990"/>
                  <a:pt x="1125472" y="396861"/>
                  <a:pt x="1138228" y="400050"/>
                </a:cubicBezTo>
                <a:cubicBezTo>
                  <a:pt x="1148699" y="402668"/>
                  <a:pt x="1159565" y="403560"/>
                  <a:pt x="1169978" y="406400"/>
                </a:cubicBezTo>
                <a:cubicBezTo>
                  <a:pt x="1258600" y="430570"/>
                  <a:pt x="1162474" y="409979"/>
                  <a:pt x="1239828" y="425450"/>
                </a:cubicBezTo>
                <a:cubicBezTo>
                  <a:pt x="1264581" y="441952"/>
                  <a:pt x="1275230" y="447252"/>
                  <a:pt x="1296978" y="476250"/>
                </a:cubicBezTo>
                <a:cubicBezTo>
                  <a:pt x="1303328" y="484717"/>
                  <a:pt x="1309140" y="493615"/>
                  <a:pt x="1316028" y="501650"/>
                </a:cubicBezTo>
                <a:cubicBezTo>
                  <a:pt x="1343855" y="534115"/>
                  <a:pt x="1339311" y="519642"/>
                  <a:pt x="1354128" y="533400"/>
                </a:cubicBezTo>
                <a:cubicBezTo>
                  <a:pt x="1368945" y="547158"/>
                  <a:pt x="1391772" y="571897"/>
                  <a:pt x="1404928" y="584200"/>
                </a:cubicBezTo>
                <a:cubicBezTo>
                  <a:pt x="1418084" y="596503"/>
                  <a:pt x="1423888" y="597958"/>
                  <a:pt x="1433062" y="607218"/>
                </a:cubicBezTo>
                <a:cubicBezTo>
                  <a:pt x="1442236" y="616478"/>
                  <a:pt x="1447675" y="625211"/>
                  <a:pt x="1459971" y="639763"/>
                </a:cubicBezTo>
                <a:cubicBezTo>
                  <a:pt x="1472267" y="654315"/>
                  <a:pt x="1492779" y="679185"/>
                  <a:pt x="1506841" y="694531"/>
                </a:cubicBezTo>
                <a:cubicBezTo>
                  <a:pt x="1520903" y="709877"/>
                  <a:pt x="1534869" y="720593"/>
                  <a:pt x="1544342" y="731838"/>
                </a:cubicBezTo>
                <a:cubicBezTo>
                  <a:pt x="1553815" y="743083"/>
                  <a:pt x="1540148" y="756118"/>
                  <a:pt x="1563678" y="762000"/>
                </a:cubicBezTo>
                <a:cubicBezTo>
                  <a:pt x="1572145" y="768350"/>
                  <a:pt x="1582047" y="773140"/>
                  <a:pt x="1589078" y="781050"/>
                </a:cubicBezTo>
                <a:cubicBezTo>
                  <a:pt x="1599219" y="792458"/>
                  <a:pt x="1602836" y="804334"/>
                  <a:pt x="1614478" y="819150"/>
                </a:cubicBezTo>
                <a:cubicBezTo>
                  <a:pt x="1626120" y="833966"/>
                  <a:pt x="1640936" y="843492"/>
                  <a:pt x="1658928" y="869950"/>
                </a:cubicBezTo>
                <a:cubicBezTo>
                  <a:pt x="1676920" y="896408"/>
                  <a:pt x="1710786" y="956733"/>
                  <a:pt x="1722428" y="977900"/>
                </a:cubicBezTo>
                <a:cubicBezTo>
                  <a:pt x="1724545" y="984250"/>
                  <a:pt x="1725065" y="991381"/>
                  <a:pt x="1728778" y="996950"/>
                </a:cubicBezTo>
                <a:lnTo>
                  <a:pt x="1785928" y="1085850"/>
                </a:lnTo>
                <a:cubicBezTo>
                  <a:pt x="1800820" y="1130526"/>
                  <a:pt x="1781438" y="1075373"/>
                  <a:pt x="1804978" y="1130300"/>
                </a:cubicBezTo>
                <a:cubicBezTo>
                  <a:pt x="1807615" y="1136452"/>
                  <a:pt x="1808077" y="1143499"/>
                  <a:pt x="1811328" y="1149350"/>
                </a:cubicBezTo>
                <a:cubicBezTo>
                  <a:pt x="1818741" y="1162693"/>
                  <a:pt x="1831901" y="1172970"/>
                  <a:pt x="1836728" y="1187450"/>
                </a:cubicBezTo>
                <a:cubicBezTo>
                  <a:pt x="1845918" y="1215019"/>
                  <a:pt x="1838345" y="1201767"/>
                  <a:pt x="1862128" y="1225550"/>
                </a:cubicBezTo>
                <a:cubicBezTo>
                  <a:pt x="1866361" y="1238250"/>
                  <a:pt x="1867402" y="1252511"/>
                  <a:pt x="1874828" y="1263650"/>
                </a:cubicBezTo>
                <a:cubicBezTo>
                  <a:pt x="1883295" y="1276350"/>
                  <a:pt x="1895401" y="1287270"/>
                  <a:pt x="1900228" y="1301750"/>
                </a:cubicBezTo>
                <a:cubicBezTo>
                  <a:pt x="1908991" y="1328040"/>
                  <a:pt x="1901009" y="1317087"/>
                  <a:pt x="1925628" y="1333500"/>
                </a:cubicBezTo>
                <a:lnTo>
                  <a:pt x="1938328" y="1371600"/>
                </a:lnTo>
                <a:cubicBezTo>
                  <a:pt x="1945736" y="1388533"/>
                  <a:pt x="1963728" y="1421342"/>
                  <a:pt x="1970078" y="1435100"/>
                </a:cubicBezTo>
                <a:cubicBezTo>
                  <a:pt x="1972195" y="1441450"/>
                  <a:pt x="1983836" y="1458383"/>
                  <a:pt x="1976428" y="1454150"/>
                </a:cubicBezTo>
                <a:cubicBezTo>
                  <a:pt x="1969020" y="1449917"/>
                  <a:pt x="1938328" y="1423458"/>
                  <a:pt x="1925628" y="1409700"/>
                </a:cubicBezTo>
                <a:cubicBezTo>
                  <a:pt x="1912928" y="1395942"/>
                  <a:pt x="1908695" y="1384300"/>
                  <a:pt x="1900228" y="1371600"/>
                </a:cubicBezTo>
                <a:lnTo>
                  <a:pt x="1887528" y="1352550"/>
                </a:lnTo>
                <a:cubicBezTo>
                  <a:pt x="1850323" y="1296742"/>
                  <a:pt x="1909763" y="1384711"/>
                  <a:pt x="1849428" y="1301750"/>
                </a:cubicBezTo>
                <a:cubicBezTo>
                  <a:pt x="1840450" y="1289406"/>
                  <a:pt x="1833553" y="1278467"/>
                  <a:pt x="1824028" y="1263650"/>
                </a:cubicBezTo>
                <a:cubicBezTo>
                  <a:pt x="1814503" y="1248833"/>
                  <a:pt x="1803920" y="1230842"/>
                  <a:pt x="1792278" y="1212850"/>
                </a:cubicBezTo>
                <a:cubicBezTo>
                  <a:pt x="1780636" y="1194858"/>
                  <a:pt x="1764761" y="1170517"/>
                  <a:pt x="1754178" y="1155700"/>
                </a:cubicBezTo>
                <a:cubicBezTo>
                  <a:pt x="1743595" y="1140883"/>
                  <a:pt x="1753397" y="1140363"/>
                  <a:pt x="1728778" y="1123950"/>
                </a:cubicBezTo>
                <a:cubicBezTo>
                  <a:pt x="1715020" y="1105958"/>
                  <a:pt x="1694911" y="1073150"/>
                  <a:pt x="1671628" y="1047750"/>
                </a:cubicBezTo>
                <a:cubicBezTo>
                  <a:pt x="1648345" y="1022350"/>
                  <a:pt x="1609186" y="990600"/>
                  <a:pt x="1589078" y="971550"/>
                </a:cubicBezTo>
                <a:cubicBezTo>
                  <a:pt x="1566721" y="938014"/>
                  <a:pt x="1587734" y="964955"/>
                  <a:pt x="1550978" y="933450"/>
                </a:cubicBezTo>
                <a:cubicBezTo>
                  <a:pt x="1544160" y="927606"/>
                  <a:pt x="1539400" y="919381"/>
                  <a:pt x="1531928" y="914400"/>
                </a:cubicBezTo>
                <a:cubicBezTo>
                  <a:pt x="1526359" y="910687"/>
                  <a:pt x="1518729" y="911301"/>
                  <a:pt x="1512878" y="908050"/>
                </a:cubicBezTo>
                <a:cubicBezTo>
                  <a:pt x="1499535" y="900637"/>
                  <a:pt x="1487478" y="891117"/>
                  <a:pt x="1474778" y="882650"/>
                </a:cubicBezTo>
                <a:lnTo>
                  <a:pt x="1474778" y="882650"/>
                </a:lnTo>
                <a:cubicBezTo>
                  <a:pt x="1468428" y="876300"/>
                  <a:pt x="1462627" y="869349"/>
                  <a:pt x="1455728" y="863600"/>
                </a:cubicBezTo>
                <a:cubicBezTo>
                  <a:pt x="1449865" y="858714"/>
                  <a:pt x="1450436" y="862542"/>
                  <a:pt x="1436678" y="850900"/>
                </a:cubicBezTo>
                <a:cubicBezTo>
                  <a:pt x="1422920" y="839258"/>
                  <a:pt x="1386936" y="806450"/>
                  <a:pt x="1373178" y="793750"/>
                </a:cubicBezTo>
                <a:cubicBezTo>
                  <a:pt x="1359420" y="781050"/>
                  <a:pt x="1360478" y="781050"/>
                  <a:pt x="1354128" y="774700"/>
                </a:cubicBezTo>
                <a:cubicBezTo>
                  <a:pt x="1337195" y="760942"/>
                  <a:pt x="1289570" y="723900"/>
                  <a:pt x="1271578" y="711200"/>
                </a:cubicBezTo>
                <a:cubicBezTo>
                  <a:pt x="1253586" y="698500"/>
                  <a:pt x="1254054" y="703751"/>
                  <a:pt x="1246178" y="698500"/>
                </a:cubicBezTo>
                <a:cubicBezTo>
                  <a:pt x="1199766" y="667558"/>
                  <a:pt x="1215486" y="683683"/>
                  <a:pt x="1201728" y="673100"/>
                </a:cubicBezTo>
                <a:cubicBezTo>
                  <a:pt x="1187970" y="662517"/>
                  <a:pt x="1178444" y="646642"/>
                  <a:pt x="1163628" y="635000"/>
                </a:cubicBezTo>
                <a:cubicBezTo>
                  <a:pt x="1148812" y="623358"/>
                  <a:pt x="1128703" y="612775"/>
                  <a:pt x="1112828" y="603250"/>
                </a:cubicBezTo>
                <a:cubicBezTo>
                  <a:pt x="1096953" y="593725"/>
                  <a:pt x="1082792" y="585057"/>
                  <a:pt x="1068378" y="577850"/>
                </a:cubicBezTo>
                <a:cubicBezTo>
                  <a:pt x="1052503" y="565150"/>
                  <a:pt x="1037686" y="545042"/>
                  <a:pt x="1017578" y="527050"/>
                </a:cubicBezTo>
                <a:cubicBezTo>
                  <a:pt x="997470" y="509058"/>
                  <a:pt x="963603" y="481542"/>
                  <a:pt x="947728" y="469900"/>
                </a:cubicBezTo>
                <a:cubicBezTo>
                  <a:pt x="931853" y="458258"/>
                  <a:pt x="943495" y="468842"/>
                  <a:pt x="922328" y="457200"/>
                </a:cubicBezTo>
                <a:cubicBezTo>
                  <a:pt x="901161" y="445558"/>
                  <a:pt x="849303" y="412750"/>
                  <a:pt x="820728" y="400050"/>
                </a:cubicBezTo>
                <a:cubicBezTo>
                  <a:pt x="792153" y="387350"/>
                  <a:pt x="772753" y="386966"/>
                  <a:pt x="750878" y="381000"/>
                </a:cubicBezTo>
                <a:cubicBezTo>
                  <a:pt x="737963" y="377478"/>
                  <a:pt x="725765" y="371547"/>
                  <a:pt x="712778" y="368300"/>
                </a:cubicBezTo>
                <a:cubicBezTo>
                  <a:pt x="633373" y="348449"/>
                  <a:pt x="732097" y="373820"/>
                  <a:pt x="668328" y="355600"/>
                </a:cubicBezTo>
                <a:cubicBezTo>
                  <a:pt x="659937" y="353202"/>
                  <a:pt x="651395" y="351367"/>
                  <a:pt x="642928" y="349250"/>
                </a:cubicBezTo>
                <a:cubicBezTo>
                  <a:pt x="636578" y="342900"/>
                  <a:pt x="630967" y="335713"/>
                  <a:pt x="623878" y="330200"/>
                </a:cubicBezTo>
                <a:cubicBezTo>
                  <a:pt x="611830" y="320829"/>
                  <a:pt x="585778" y="304800"/>
                  <a:pt x="585778" y="304800"/>
                </a:cubicBezTo>
                <a:cubicBezTo>
                  <a:pt x="579428" y="294217"/>
                  <a:pt x="574133" y="282924"/>
                  <a:pt x="566728" y="273050"/>
                </a:cubicBezTo>
                <a:cubicBezTo>
                  <a:pt x="554505" y="256752"/>
                  <a:pt x="544762" y="252056"/>
                  <a:pt x="528628" y="241300"/>
                </a:cubicBezTo>
                <a:cubicBezTo>
                  <a:pt x="524395" y="234950"/>
                  <a:pt x="521887" y="227018"/>
                  <a:pt x="515928" y="222250"/>
                </a:cubicBezTo>
                <a:cubicBezTo>
                  <a:pt x="511660" y="218836"/>
                  <a:pt x="473303" y="210098"/>
                  <a:pt x="471478" y="209550"/>
                </a:cubicBezTo>
                <a:cubicBezTo>
                  <a:pt x="458656" y="205703"/>
                  <a:pt x="446078" y="201083"/>
                  <a:pt x="433378" y="196850"/>
                </a:cubicBezTo>
                <a:lnTo>
                  <a:pt x="414328" y="190500"/>
                </a:lnTo>
                <a:cubicBezTo>
                  <a:pt x="397395" y="192617"/>
                  <a:pt x="379566" y="191018"/>
                  <a:pt x="363528" y="196850"/>
                </a:cubicBezTo>
                <a:cubicBezTo>
                  <a:pt x="342672" y="204434"/>
                  <a:pt x="346408" y="222758"/>
                  <a:pt x="331778" y="234950"/>
                </a:cubicBezTo>
                <a:cubicBezTo>
                  <a:pt x="324506" y="241010"/>
                  <a:pt x="314495" y="242780"/>
                  <a:pt x="306378" y="247650"/>
                </a:cubicBezTo>
                <a:cubicBezTo>
                  <a:pt x="293290" y="255503"/>
                  <a:pt x="282758" y="268223"/>
                  <a:pt x="268278" y="273050"/>
                </a:cubicBezTo>
                <a:cubicBezTo>
                  <a:pt x="240949" y="282160"/>
                  <a:pt x="255722" y="277777"/>
                  <a:pt x="223828" y="285750"/>
                </a:cubicBezTo>
                <a:cubicBezTo>
                  <a:pt x="196311" y="283633"/>
                  <a:pt x="176869" y="279929"/>
                  <a:pt x="157952" y="272256"/>
                </a:cubicBezTo>
                <a:cubicBezTo>
                  <a:pt x="139035" y="264583"/>
                  <a:pt x="125132" y="243415"/>
                  <a:pt x="110324" y="239713"/>
                </a:cubicBezTo>
                <a:lnTo>
                  <a:pt x="68250" y="240506"/>
                </a:lnTo>
                <a:cubicBezTo>
                  <a:pt x="42850" y="242623"/>
                  <a:pt x="9250" y="262070"/>
                  <a:pt x="1578" y="254000"/>
                </a:cubicBezTo>
                <a:close/>
              </a:path>
            </a:pathLst>
          </a:custGeom>
          <a:solidFill>
            <a:srgbClr val="F19177">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5" name="Google Shape;235;p10"/>
          <p:cNvCxnSpPr/>
          <p:nvPr/>
        </p:nvCxnSpPr>
        <p:spPr>
          <a:xfrm>
            <a:off x="8693803" y="3082083"/>
            <a:ext cx="0" cy="2109677"/>
          </a:xfrm>
          <a:prstGeom prst="straightConnector1">
            <a:avLst/>
          </a:prstGeom>
          <a:noFill/>
          <a:ln w="9525" cap="flat" cmpd="sng">
            <a:solidFill>
              <a:schemeClr val="accent1"/>
            </a:solidFill>
            <a:prstDash val="dash"/>
            <a:round/>
            <a:headEnd type="none" w="sm" len="sm"/>
            <a:tailEnd type="none" w="sm" len="sm"/>
          </a:ln>
        </p:spPr>
      </p:cxnSp>
      <p:sp>
        <p:nvSpPr>
          <p:cNvPr id="236" name="Google Shape;236;p10"/>
          <p:cNvSpPr/>
          <p:nvPr/>
        </p:nvSpPr>
        <p:spPr>
          <a:xfrm>
            <a:off x="3830672" y="2702041"/>
            <a:ext cx="4146556" cy="803046"/>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78230C"/>
                </a:solidFill>
                <a:latin typeface="Calibri"/>
                <a:ea typeface="Calibri"/>
                <a:cs typeface="Calibri"/>
                <a:sym typeface="Calibri"/>
              </a:rPr>
              <a:t>A </a:t>
            </a:r>
            <a:r>
              <a:rPr lang="en-US" sz="2000" b="1">
                <a:solidFill>
                  <a:srgbClr val="78230C"/>
                </a:solidFill>
                <a:latin typeface="Calibri"/>
                <a:ea typeface="Calibri"/>
                <a:cs typeface="Calibri"/>
                <a:sym typeface="Calibri"/>
              </a:rPr>
              <a:t>higher proportion </a:t>
            </a:r>
            <a:r>
              <a:rPr lang="en-US" sz="2000">
                <a:solidFill>
                  <a:srgbClr val="78230C"/>
                </a:solidFill>
                <a:latin typeface="Calibri"/>
                <a:ea typeface="Calibri"/>
                <a:cs typeface="Calibri"/>
                <a:sym typeface="Calibri"/>
              </a:rPr>
              <a:t>of educators are </a:t>
            </a:r>
            <a:r>
              <a:rPr lang="en-US" sz="2000" b="1">
                <a:solidFill>
                  <a:srgbClr val="78230C"/>
                </a:solidFill>
                <a:latin typeface="Calibri"/>
                <a:ea typeface="Calibri"/>
                <a:cs typeface="Calibri"/>
                <a:sym typeface="Calibri"/>
              </a:rPr>
              <a:t>over 50 years old </a:t>
            </a:r>
            <a:r>
              <a:rPr lang="en-US" sz="2000">
                <a:solidFill>
                  <a:srgbClr val="78230C"/>
                </a:solidFill>
                <a:latin typeface="Calibri"/>
                <a:ea typeface="Calibri"/>
                <a:cs typeface="Calibri"/>
                <a:sym typeface="Calibri"/>
              </a:rPr>
              <a:t>in the MP than in the rest of the country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1"/>
          <p:cNvSpPr txBox="1">
            <a:spLocks noGrp="1"/>
          </p:cNvSpPr>
          <p:nvPr>
            <p:ph type="title"/>
          </p:nvPr>
        </p:nvSpPr>
        <p:spPr>
          <a:xfrm>
            <a:off x="548639" y="792487"/>
            <a:ext cx="3235569"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Older teacher proportions for senior and</a:t>
            </a:r>
            <a:br>
              <a:rPr lang="en-US"/>
            </a:br>
            <a:r>
              <a:rPr lang="en-US"/>
              <a:t>primary schools educators</a:t>
            </a:r>
            <a:endParaRPr/>
          </a:p>
        </p:txBody>
      </p:sp>
      <p:graphicFrame>
        <p:nvGraphicFramePr>
          <p:cNvPr id="242" name="Google Shape;242;p11"/>
          <p:cNvGraphicFramePr/>
          <p:nvPr/>
        </p:nvGraphicFramePr>
        <p:xfrm>
          <a:off x="4464050" y="792486"/>
          <a:ext cx="6761975" cy="4976025"/>
        </p:xfrm>
        <a:graphic>
          <a:graphicData uri="http://schemas.openxmlformats.org/drawingml/2006/table">
            <a:tbl>
              <a:tblPr>
                <a:noFill/>
                <a:tableStyleId>{65E8964A-F72A-4361-8B5F-52BC8E6C4509}</a:tableStyleId>
              </a:tblPr>
              <a:tblGrid>
                <a:gridCol w="126150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789050">
                  <a:extLst>
                    <a:ext uri="{9D8B030D-6E8A-4147-A177-3AD203B41FA5}">
                      <a16:colId xmlns:a16="http://schemas.microsoft.com/office/drawing/2014/main" val="20002"/>
                    </a:ext>
                  </a:extLst>
                </a:gridCol>
                <a:gridCol w="65650">
                  <a:extLst>
                    <a:ext uri="{9D8B030D-6E8A-4147-A177-3AD203B41FA5}">
                      <a16:colId xmlns:a16="http://schemas.microsoft.com/office/drawing/2014/main" val="20003"/>
                    </a:ext>
                  </a:extLst>
                </a:gridCol>
                <a:gridCol w="1767850">
                  <a:extLst>
                    <a:ext uri="{9D8B030D-6E8A-4147-A177-3AD203B41FA5}">
                      <a16:colId xmlns:a16="http://schemas.microsoft.com/office/drawing/2014/main" val="20004"/>
                    </a:ext>
                  </a:extLst>
                </a:gridCol>
                <a:gridCol w="60950">
                  <a:extLst>
                    <a:ext uri="{9D8B030D-6E8A-4147-A177-3AD203B41FA5}">
                      <a16:colId xmlns:a16="http://schemas.microsoft.com/office/drawing/2014/main" val="20005"/>
                    </a:ext>
                  </a:extLst>
                </a:gridCol>
                <a:gridCol w="1772525">
                  <a:extLst>
                    <a:ext uri="{9D8B030D-6E8A-4147-A177-3AD203B41FA5}">
                      <a16:colId xmlns:a16="http://schemas.microsoft.com/office/drawing/2014/main" val="20006"/>
                    </a:ext>
                  </a:extLst>
                </a:gridCol>
              </a:tblGrid>
              <a:tr h="47470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Percentage of educators aged 50+ in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8300">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9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All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Senior educators</a:t>
                      </a:r>
                      <a:br>
                        <a:rPr lang="en-US" sz="2000" b="1"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(HOD, Dep.- principals, Principals &amp; Other)</a:t>
                      </a: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Primary school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2"/>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39%</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6"/>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50%</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7"/>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47%</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9"/>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43" name="Google Shape;243;p1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44" name="Google Shape;244;p11"/>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The 2021 rankclass file was expanded to include ranks found only in years prior to 2021, used to classify educators by rank. Primary school only includes all educators that are in a component that is classified as a Primary school.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2"/>
          <p:cNvSpPr txBox="1">
            <a:spLocks noGrp="1"/>
          </p:cNvSpPr>
          <p:nvPr>
            <p:ph type="title"/>
          </p:nvPr>
        </p:nvSpPr>
        <p:spPr>
          <a:xfrm>
            <a:off x="548639" y="792487"/>
            <a:ext cx="3235569"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Older teacher proportions for senior and</a:t>
            </a:r>
            <a:br>
              <a:rPr lang="en-US"/>
            </a:br>
            <a:r>
              <a:rPr lang="en-US"/>
              <a:t>primary schools educators</a:t>
            </a:r>
            <a:endParaRPr/>
          </a:p>
        </p:txBody>
      </p:sp>
      <p:graphicFrame>
        <p:nvGraphicFramePr>
          <p:cNvPr id="250" name="Google Shape;250;p12"/>
          <p:cNvGraphicFramePr/>
          <p:nvPr/>
        </p:nvGraphicFramePr>
        <p:xfrm>
          <a:off x="4464050" y="792486"/>
          <a:ext cx="6761975" cy="4976025"/>
        </p:xfrm>
        <a:graphic>
          <a:graphicData uri="http://schemas.openxmlformats.org/drawingml/2006/table">
            <a:tbl>
              <a:tblPr>
                <a:noFill/>
                <a:tableStyleId>{65E8964A-F72A-4361-8B5F-52BC8E6C4509}</a:tableStyleId>
              </a:tblPr>
              <a:tblGrid>
                <a:gridCol w="1261500">
                  <a:extLst>
                    <a:ext uri="{9D8B030D-6E8A-4147-A177-3AD203B41FA5}">
                      <a16:colId xmlns:a16="http://schemas.microsoft.com/office/drawing/2014/main" val="20000"/>
                    </a:ext>
                  </a:extLst>
                </a:gridCol>
                <a:gridCol w="44450">
                  <a:extLst>
                    <a:ext uri="{9D8B030D-6E8A-4147-A177-3AD203B41FA5}">
                      <a16:colId xmlns:a16="http://schemas.microsoft.com/office/drawing/2014/main" val="20001"/>
                    </a:ext>
                  </a:extLst>
                </a:gridCol>
                <a:gridCol w="1789050">
                  <a:extLst>
                    <a:ext uri="{9D8B030D-6E8A-4147-A177-3AD203B41FA5}">
                      <a16:colId xmlns:a16="http://schemas.microsoft.com/office/drawing/2014/main" val="20002"/>
                    </a:ext>
                  </a:extLst>
                </a:gridCol>
                <a:gridCol w="65650">
                  <a:extLst>
                    <a:ext uri="{9D8B030D-6E8A-4147-A177-3AD203B41FA5}">
                      <a16:colId xmlns:a16="http://schemas.microsoft.com/office/drawing/2014/main" val="20003"/>
                    </a:ext>
                  </a:extLst>
                </a:gridCol>
                <a:gridCol w="1767850">
                  <a:extLst>
                    <a:ext uri="{9D8B030D-6E8A-4147-A177-3AD203B41FA5}">
                      <a16:colId xmlns:a16="http://schemas.microsoft.com/office/drawing/2014/main" val="20004"/>
                    </a:ext>
                  </a:extLst>
                </a:gridCol>
                <a:gridCol w="60950">
                  <a:extLst>
                    <a:ext uri="{9D8B030D-6E8A-4147-A177-3AD203B41FA5}">
                      <a16:colId xmlns:a16="http://schemas.microsoft.com/office/drawing/2014/main" val="20005"/>
                    </a:ext>
                  </a:extLst>
                </a:gridCol>
                <a:gridCol w="1772525">
                  <a:extLst>
                    <a:ext uri="{9D8B030D-6E8A-4147-A177-3AD203B41FA5}">
                      <a16:colId xmlns:a16="http://schemas.microsoft.com/office/drawing/2014/main" val="20006"/>
                    </a:ext>
                  </a:extLst>
                </a:gridCol>
              </a:tblGrid>
              <a:tr h="474700">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5">
                  <a:txBody>
                    <a:bodyPr/>
                    <a:lstStyle/>
                    <a:p>
                      <a:pPr marL="0" marR="0" lvl="0" indent="0" algn="ctr" rtl="0">
                        <a:spcBef>
                          <a:spcPts val="0"/>
                        </a:spcBef>
                        <a:spcAft>
                          <a:spcPts val="0"/>
                        </a:spcAft>
                        <a:buNone/>
                      </a:pPr>
                      <a:r>
                        <a:rPr lang="en-US" sz="2400" b="1" i="0" u="none" strike="noStrike" cap="none">
                          <a:solidFill>
                            <a:srgbClr val="000000"/>
                          </a:solidFill>
                          <a:latin typeface="Calibri"/>
                          <a:ea typeface="Calibri"/>
                          <a:cs typeface="Calibri"/>
                          <a:sym typeface="Calibri"/>
                        </a:rPr>
                        <a:t>Percentage of educators aged 50+ in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8300">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9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All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Senior educators</a:t>
                      </a:r>
                      <a:br>
                        <a:rPr lang="en-US" sz="2000" b="1"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(HOD, Dep.- principals, Principals &amp; Other)</a:t>
                      </a: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900" b="1" i="0" u="none" strike="noStrike" cap="none">
                          <a:solidFill>
                            <a:srgbClr val="000000"/>
                          </a:solidFill>
                          <a:latin typeface="Calibri"/>
                          <a:ea typeface="Calibri"/>
                          <a:cs typeface="Calibri"/>
                          <a:sym typeface="Calibri"/>
                        </a:rPr>
                        <a:t>Primary school educators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7F7F7F"/>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2"/>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41%</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39%</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58%</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6"/>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50%</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73%</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7"/>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43%</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47%</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FF1DA"/>
                    </a:solidFill>
                  </a:tcPr>
                </a:tc>
                <a:extLst>
                  <a:ext uri="{0D108BD9-81ED-4DB2-BD59-A6C34878D82A}">
                    <a16:rowId xmlns:a16="http://schemas.microsoft.com/office/drawing/2014/main" val="10009"/>
                  </a:ext>
                </a:extLst>
              </a:tr>
              <a:tr h="409225">
                <a:tc>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9EF"/>
                    </a:solidFill>
                  </a:tcPr>
                </a:tc>
                <a:tc>
                  <a:txBody>
                    <a:bodyPr/>
                    <a:lstStyle/>
                    <a:p>
                      <a:pPr marL="0" marR="0" lvl="0" indent="0" algn="ctr" rtl="0">
                        <a:spcBef>
                          <a:spcPts val="0"/>
                        </a:spcBef>
                        <a:spcAft>
                          <a:spcPts val="0"/>
                        </a:spcAft>
                        <a:buNone/>
                      </a:pPr>
                      <a:endParaRPr sz="2000" b="1" i="0" u="none" strike="noStrike" cap="none">
                        <a:solidFill>
                          <a:srgbClr val="000000"/>
                        </a:solidFill>
                        <a:latin typeface="Calibri"/>
                        <a:ea typeface="Calibri"/>
                        <a:cs typeface="Calibri"/>
                        <a:sym typeface="Calibri"/>
                      </a:endParaRPr>
                    </a:p>
                  </a:txBody>
                  <a:tcPr marL="9525" marR="9525" marT="9525" marB="0"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42%</a:t>
                      </a:r>
                      <a:endParaRPr/>
                    </a:p>
                  </a:txBody>
                  <a:tcPr marL="9525" marR="9525" marT="9525" marB="0"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dirty="0">
                          <a:solidFill>
                            <a:srgbClr val="000000"/>
                          </a:solidFill>
                          <a:latin typeface="Calibri"/>
                          <a:ea typeface="Calibri"/>
                          <a:cs typeface="Calibri"/>
                          <a:sym typeface="Calibri"/>
                        </a:rPr>
                        <a:t>40%</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251" name="Google Shape;251;p1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52" name="Google Shape;252;p12"/>
          <p:cNvSpPr/>
          <p:nvPr/>
        </p:nvSpPr>
        <p:spPr>
          <a:xfrm>
            <a:off x="4591832" y="6157208"/>
            <a:ext cx="6761965" cy="50409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The 2021 rankclass file was expanded to include ranks found only in years prior to 2021, used to classify educators by rank. Primary school only includes all educators that are in a component that is classified as a Primary school. </a:t>
            </a:r>
            <a:endParaRPr/>
          </a:p>
        </p:txBody>
      </p:sp>
      <p:sp>
        <p:nvSpPr>
          <p:cNvPr id="253" name="Google Shape;253;p12"/>
          <p:cNvSpPr/>
          <p:nvPr/>
        </p:nvSpPr>
        <p:spPr>
          <a:xfrm>
            <a:off x="5753100" y="2095500"/>
            <a:ext cx="5472915" cy="2040402"/>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254" name="Google Shape;254;p12"/>
          <p:cNvSpPr txBox="1"/>
          <p:nvPr/>
        </p:nvSpPr>
        <p:spPr>
          <a:xfrm>
            <a:off x="6600092" y="2830865"/>
            <a:ext cx="462592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Large numbers of senior educator positions (73%)  </a:t>
            </a:r>
            <a:r>
              <a:rPr lang="en-US" sz="2400">
                <a:solidFill>
                  <a:schemeClr val="dk1"/>
                </a:solidFill>
                <a:latin typeface="Calibri"/>
                <a:ea typeface="Calibri"/>
                <a:cs typeface="Calibri"/>
                <a:sym typeface="Calibri"/>
              </a:rPr>
              <a:t>were aged </a:t>
            </a:r>
            <a:r>
              <a:rPr lang="en-US" sz="2400" b="1">
                <a:solidFill>
                  <a:schemeClr val="dk1"/>
                </a:solidFill>
                <a:latin typeface="Calibri"/>
                <a:ea typeface="Calibri"/>
                <a:cs typeface="Calibri"/>
                <a:sym typeface="Calibri"/>
              </a:rPr>
              <a:t>50 years and older </a:t>
            </a:r>
            <a:r>
              <a:rPr lang="en-US" sz="2400">
                <a:solidFill>
                  <a:schemeClr val="dk1"/>
                </a:solidFill>
                <a:latin typeface="Calibri"/>
                <a:ea typeface="Calibri"/>
                <a:cs typeface="Calibri"/>
                <a:sym typeface="Calibri"/>
              </a:rPr>
              <a:t>in 2021 in MP</a:t>
            </a:r>
            <a:endParaRPr sz="2000">
              <a:solidFill>
                <a:schemeClr val="dk1"/>
              </a:solidFill>
              <a:latin typeface="Calibri"/>
              <a:ea typeface="Calibri"/>
              <a:cs typeface="Calibri"/>
              <a:sym typeface="Calibri"/>
            </a:endParaRPr>
          </a:p>
        </p:txBody>
      </p:sp>
      <p:sp>
        <p:nvSpPr>
          <p:cNvPr id="255" name="Google Shape;255;p12"/>
          <p:cNvSpPr/>
          <p:nvPr/>
        </p:nvSpPr>
        <p:spPr>
          <a:xfrm>
            <a:off x="5753100" y="4629544"/>
            <a:ext cx="5472915" cy="1257124"/>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5"/>
                                        </p:tgtEl>
                                        <p:attrNameLst>
                                          <p:attrName>style.visibility</p:attrName>
                                        </p:attrNameLst>
                                      </p:cBhvr>
                                      <p:to>
                                        <p:strVal val="visible"/>
                                      </p:to>
                                    </p:set>
                                    <p:animEffect transition="in" filter="fade">
                                      <p:cBhvr>
                                        <p:cTn id="16"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in 2021 &amp; 2030</a:t>
            </a:r>
            <a:endParaRPr/>
          </a:p>
        </p:txBody>
      </p:sp>
      <p:graphicFrame>
        <p:nvGraphicFramePr>
          <p:cNvPr id="261" name="Google Shape;261;p13"/>
          <p:cNvGraphicFramePr/>
          <p:nvPr>
            <p:extLst>
              <p:ext uri="{D42A27DB-BD31-4B8C-83A1-F6EECF244321}">
                <p14:modId xmlns:p14="http://schemas.microsoft.com/office/powerpoint/2010/main" val="440336461"/>
              </p:ext>
            </p:extLst>
          </p:nvPr>
        </p:nvGraphicFramePr>
        <p:xfrm>
          <a:off x="647114" y="1955409"/>
          <a:ext cx="10706684" cy="4201800"/>
        </p:xfrm>
        <a:graphic>
          <a:graphicData uri="http://schemas.openxmlformats.org/drawingml/2006/chart">
            <c:chart xmlns:c="http://schemas.openxmlformats.org/drawingml/2006/chart" xmlns:r="http://schemas.openxmlformats.org/officeDocument/2006/relationships" r:id="rId3"/>
          </a:graphicData>
        </a:graphic>
      </p:graphicFrame>
      <p:sp>
        <p:nvSpPr>
          <p:cNvPr id="262" name="Google Shape;262;p13"/>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63" name="Google Shape;263;p13"/>
          <p:cNvSpPr/>
          <p:nvPr/>
        </p:nvSpPr>
        <p:spPr>
          <a:xfrm>
            <a:off x="6552864" y="5724655"/>
            <a:ext cx="1828799" cy="33566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264" name="Google Shape;264;p1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65" name="Google Shape;265;p13"/>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sp>
        <p:nvSpPr>
          <p:cNvPr id="266" name="Google Shape;266;p13"/>
          <p:cNvSpPr/>
          <p:nvPr/>
        </p:nvSpPr>
        <p:spPr>
          <a:xfrm>
            <a:off x="7597890" y="5500311"/>
            <a:ext cx="783773"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2021</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2030</a:t>
            </a:r>
            <a:endParaRPr/>
          </a:p>
        </p:txBody>
      </p:sp>
      <p:cxnSp>
        <p:nvCxnSpPr>
          <p:cNvPr id="267" name="Google Shape;267;p13"/>
          <p:cNvCxnSpPr/>
          <p:nvPr/>
        </p:nvCxnSpPr>
        <p:spPr>
          <a:xfrm>
            <a:off x="7312198" y="5688997"/>
            <a:ext cx="365760" cy="0"/>
          </a:xfrm>
          <a:prstGeom prst="straightConnector1">
            <a:avLst/>
          </a:prstGeom>
          <a:noFill/>
          <a:ln w="34925" cap="flat" cmpd="sng">
            <a:solidFill>
              <a:srgbClr val="7F7F7F"/>
            </a:solidFill>
            <a:prstDash val="solid"/>
            <a:miter lim="800000"/>
            <a:headEnd type="none" w="sm" len="sm"/>
            <a:tailEnd type="none" w="sm" len="sm"/>
          </a:ln>
        </p:spPr>
      </p:cxnSp>
      <p:cxnSp>
        <p:nvCxnSpPr>
          <p:cNvPr id="268" name="Google Shape;268;p13"/>
          <p:cNvCxnSpPr/>
          <p:nvPr/>
        </p:nvCxnSpPr>
        <p:spPr>
          <a:xfrm>
            <a:off x="7312198" y="5965425"/>
            <a:ext cx="365760" cy="0"/>
          </a:xfrm>
          <a:prstGeom prst="straightConnector1">
            <a:avLst/>
          </a:prstGeom>
          <a:noFill/>
          <a:ln w="34925" cap="flat" cmpd="sng">
            <a:solidFill>
              <a:srgbClr val="7F7F7F"/>
            </a:solidFill>
            <a:prstDash val="dash"/>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age distribution in 2021 &amp; 2030</a:t>
            </a:r>
            <a:endParaRPr/>
          </a:p>
        </p:txBody>
      </p:sp>
      <p:graphicFrame>
        <p:nvGraphicFramePr>
          <p:cNvPr id="274" name="Google Shape;274;p14"/>
          <p:cNvGraphicFramePr/>
          <p:nvPr>
            <p:extLst>
              <p:ext uri="{D42A27DB-BD31-4B8C-83A1-F6EECF244321}">
                <p14:modId xmlns:p14="http://schemas.microsoft.com/office/powerpoint/2010/main" val="354539171"/>
              </p:ext>
            </p:extLst>
          </p:nvPr>
        </p:nvGraphicFramePr>
        <p:xfrm>
          <a:off x="647114" y="1955409"/>
          <a:ext cx="10706684" cy="4201800"/>
        </p:xfrm>
        <a:graphic>
          <a:graphicData uri="http://schemas.openxmlformats.org/drawingml/2006/chart">
            <c:chart xmlns:c="http://schemas.openxmlformats.org/drawingml/2006/chart" xmlns:r="http://schemas.openxmlformats.org/officeDocument/2006/relationships" r:id="rId3"/>
          </a:graphicData>
        </a:graphic>
      </p:graphicFrame>
      <p:sp>
        <p:nvSpPr>
          <p:cNvPr id="275" name="Google Shape;275;p14"/>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76" name="Google Shape;276;p14"/>
          <p:cNvSpPr/>
          <p:nvPr/>
        </p:nvSpPr>
        <p:spPr>
          <a:xfrm>
            <a:off x="6552864" y="5724655"/>
            <a:ext cx="1828799" cy="335666"/>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100">
              <a:solidFill>
                <a:schemeClr val="lt1"/>
              </a:solidFill>
              <a:latin typeface="Calibri"/>
              <a:ea typeface="Calibri"/>
              <a:cs typeface="Calibri"/>
              <a:sym typeface="Calibri"/>
            </a:endParaRPr>
          </a:p>
        </p:txBody>
      </p:sp>
      <p:sp>
        <p:nvSpPr>
          <p:cNvPr id="277" name="Google Shape;277;p1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
        <p:nvSpPr>
          <p:cNvPr id="278" name="Google Shape;278;p14"/>
          <p:cNvSpPr/>
          <p:nvPr/>
        </p:nvSpPr>
        <p:spPr>
          <a:xfrm>
            <a:off x="838200" y="6157209"/>
            <a:ext cx="10515598"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2021, only educators (Rank 60 000 – 69 999) are considered. ECD practitioners, TVET lecturers and ABET teachers were removed.  </a:t>
            </a:r>
            <a:endParaRPr/>
          </a:p>
        </p:txBody>
      </p:sp>
      <p:sp>
        <p:nvSpPr>
          <p:cNvPr id="279" name="Google Shape;279;p14"/>
          <p:cNvSpPr/>
          <p:nvPr/>
        </p:nvSpPr>
        <p:spPr>
          <a:xfrm>
            <a:off x="7597890" y="5500311"/>
            <a:ext cx="783773"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2021</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2030</a:t>
            </a:r>
            <a:endParaRPr/>
          </a:p>
        </p:txBody>
      </p:sp>
      <p:cxnSp>
        <p:nvCxnSpPr>
          <p:cNvPr id="280" name="Google Shape;280;p14"/>
          <p:cNvCxnSpPr/>
          <p:nvPr/>
        </p:nvCxnSpPr>
        <p:spPr>
          <a:xfrm>
            <a:off x="7312198" y="5688997"/>
            <a:ext cx="365760" cy="0"/>
          </a:xfrm>
          <a:prstGeom prst="straightConnector1">
            <a:avLst/>
          </a:prstGeom>
          <a:noFill/>
          <a:ln w="34925" cap="flat" cmpd="sng">
            <a:solidFill>
              <a:srgbClr val="7F7F7F"/>
            </a:solidFill>
            <a:prstDash val="solid"/>
            <a:miter lim="800000"/>
            <a:headEnd type="none" w="sm" len="sm"/>
            <a:tailEnd type="none" w="sm" len="sm"/>
          </a:ln>
        </p:spPr>
      </p:cxnSp>
      <p:cxnSp>
        <p:nvCxnSpPr>
          <p:cNvPr id="281" name="Google Shape;281;p14"/>
          <p:cNvCxnSpPr/>
          <p:nvPr/>
        </p:nvCxnSpPr>
        <p:spPr>
          <a:xfrm>
            <a:off x="7312198" y="5965425"/>
            <a:ext cx="365760" cy="0"/>
          </a:xfrm>
          <a:prstGeom prst="straightConnector1">
            <a:avLst/>
          </a:prstGeom>
          <a:noFill/>
          <a:ln w="34925" cap="flat" cmpd="sng">
            <a:solidFill>
              <a:srgbClr val="7F7F7F"/>
            </a:solidFill>
            <a:prstDash val="dash"/>
            <a:miter lim="800000"/>
            <a:headEnd type="none" w="sm" len="sm"/>
            <a:tailEnd type="none" w="sm" len="sm"/>
          </a:ln>
        </p:spPr>
      </p:cxnSp>
      <p:sp>
        <p:nvSpPr>
          <p:cNvPr id="282" name="Google Shape;282;p14"/>
          <p:cNvSpPr/>
          <p:nvPr/>
        </p:nvSpPr>
        <p:spPr>
          <a:xfrm>
            <a:off x="2830347" y="2635463"/>
            <a:ext cx="4146556" cy="803046"/>
          </a:xfrm>
          <a:prstGeom prst="roundRect">
            <a:avLst>
              <a:gd name="adj" fmla="val 2351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accent6"/>
                </a:solidFill>
                <a:latin typeface="Calibri"/>
                <a:ea typeface="Calibri"/>
                <a:cs typeface="Calibri"/>
                <a:sym typeface="Calibri"/>
              </a:rPr>
              <a:t>A </a:t>
            </a:r>
            <a:r>
              <a:rPr lang="en-US" sz="2000" b="1">
                <a:solidFill>
                  <a:schemeClr val="accent6"/>
                </a:solidFill>
                <a:latin typeface="Calibri"/>
                <a:ea typeface="Calibri"/>
                <a:cs typeface="Calibri"/>
                <a:sym typeface="Calibri"/>
              </a:rPr>
              <a:t>flatter age distribution is expected in 2030, </a:t>
            </a:r>
            <a:r>
              <a:rPr lang="en-US" sz="2000">
                <a:solidFill>
                  <a:schemeClr val="accent6"/>
                </a:solidFill>
                <a:latin typeface="Calibri"/>
                <a:ea typeface="Calibri"/>
                <a:cs typeface="Calibri"/>
                <a:sym typeface="Calibri"/>
              </a:rPr>
              <a:t>with higher proportion of younger educators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(MP)</a:t>
            </a:r>
            <a:endParaRPr/>
          </a:p>
        </p:txBody>
      </p:sp>
      <p:cxnSp>
        <p:nvCxnSpPr>
          <p:cNvPr id="288" name="Google Shape;288;p15"/>
          <p:cNvCxnSpPr/>
          <p:nvPr/>
        </p:nvCxnSpPr>
        <p:spPr>
          <a:xfrm>
            <a:off x="919168"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289" name="Google Shape;289;p15"/>
          <p:cNvSpPr/>
          <p:nvPr/>
        </p:nvSpPr>
        <p:spPr>
          <a:xfrm>
            <a:off x="919167" y="208956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Proportion of Educators</a:t>
            </a:r>
            <a:endParaRPr/>
          </a:p>
        </p:txBody>
      </p:sp>
      <p:sp>
        <p:nvSpPr>
          <p:cNvPr id="290" name="Google Shape;290;p15"/>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291" name="Google Shape;291;p15"/>
          <p:cNvSpPr/>
          <p:nvPr/>
        </p:nvSpPr>
        <p:spPr>
          <a:xfrm>
            <a:off x="6034212" y="2331983"/>
            <a:ext cx="5807268" cy="374269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About half of the educators that are projected to exit PERSAL in Mpumalanga are retirees (ages 56 to 65)</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resignation rate in Mpumalanga is low. Few middle-aged educators opt to leave teaching before retirement</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young teachers (ages 21-30) resigning is projected to increase slightly as the number of newly hired young teachers increases. </a:t>
            </a:r>
            <a:endParaRPr/>
          </a:p>
        </p:txBody>
      </p:sp>
      <p:sp>
        <p:nvSpPr>
          <p:cNvPr id="292" name="Google Shape;292;p1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293" name="Google Shape;293;p15"/>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10-year PERSAL data, only educators (Rank 60 000 – 69 999) are considered. ECD practitioners, TVET lecturers and ABET teachers were removed. Estimates to 2035 derived from the National and provincial models – assumption of no growth in educator numbers.  </a:t>
            </a:r>
            <a:endParaRPr/>
          </a:p>
        </p:txBody>
      </p:sp>
      <p:graphicFrame>
        <p:nvGraphicFramePr>
          <p:cNvPr id="294" name="Google Shape;294;p15"/>
          <p:cNvGraphicFramePr/>
          <p:nvPr/>
        </p:nvGraphicFramePr>
        <p:xfrm>
          <a:off x="919167" y="2749099"/>
          <a:ext cx="4557159" cy="33624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5" name="Google Shape;295;p15"/>
          <p:cNvGraphicFramePr/>
          <p:nvPr/>
        </p:nvGraphicFramePr>
        <p:xfrm>
          <a:off x="919167" y="2783453"/>
          <a:ext cx="4557159" cy="3291223"/>
        </p:xfrm>
        <a:graphic>
          <a:graphicData uri="http://schemas.openxmlformats.org/drawingml/2006/chart">
            <c:chart xmlns:c="http://schemas.openxmlformats.org/drawingml/2006/chart" xmlns:r="http://schemas.openxmlformats.org/officeDocument/2006/relationships" r:id="rId4"/>
          </a:graphicData>
        </a:graphic>
      </p:graphicFrame>
      <p:sp>
        <p:nvSpPr>
          <p:cNvPr id="296" name="Google Shape;296;p15"/>
          <p:cNvSpPr/>
          <p:nvPr/>
        </p:nvSpPr>
        <p:spPr>
          <a:xfrm>
            <a:off x="3071695" y="2768939"/>
            <a:ext cx="2240280" cy="2403485"/>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cxnSp>
        <p:nvCxnSpPr>
          <p:cNvPr id="297" name="Google Shape;297;p15"/>
          <p:cNvCxnSpPr/>
          <p:nvPr/>
        </p:nvCxnSpPr>
        <p:spPr>
          <a:xfrm>
            <a:off x="4373161" y="2867145"/>
            <a:ext cx="343819" cy="0"/>
          </a:xfrm>
          <a:prstGeom prst="straightConnector1">
            <a:avLst/>
          </a:prstGeom>
          <a:noFill/>
          <a:ln w="9525" cap="flat" cmpd="sng">
            <a:solidFill>
              <a:schemeClr val="dk1"/>
            </a:solidFill>
            <a:prstDash val="solid"/>
            <a:miter lim="800000"/>
            <a:headEnd type="none" w="sm" len="sm"/>
            <a:tailEnd type="stealth" w="sm" len="sm"/>
          </a:ln>
        </p:spPr>
      </p:cxnSp>
      <p:sp>
        <p:nvSpPr>
          <p:cNvPr id="298" name="Google Shape;298;p15"/>
          <p:cNvSpPr/>
          <p:nvPr/>
        </p:nvSpPr>
        <p:spPr>
          <a:xfrm rot="-5400000">
            <a:off x="-805341" y="3931468"/>
            <a:ext cx="3108960" cy="1828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rgbClr val="3F3F3F"/>
                </a:solidFill>
                <a:latin typeface="Calibri"/>
                <a:ea typeface="Calibri"/>
                <a:cs typeface="Calibri"/>
                <a:sym typeface="Calibri"/>
              </a:rPr>
              <a:t>% of educators resigning or retiring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resignation &amp; retirements (MP)</a:t>
            </a:r>
            <a:endParaRPr/>
          </a:p>
        </p:txBody>
      </p:sp>
      <p:cxnSp>
        <p:nvCxnSpPr>
          <p:cNvPr id="304" name="Google Shape;304;p16"/>
          <p:cNvCxnSpPr/>
          <p:nvPr/>
        </p:nvCxnSpPr>
        <p:spPr>
          <a:xfrm>
            <a:off x="919168" y="2597871"/>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305" name="Google Shape;305;p16"/>
          <p:cNvSpPr/>
          <p:nvPr/>
        </p:nvSpPr>
        <p:spPr>
          <a:xfrm>
            <a:off x="919167" y="2089563"/>
            <a:ext cx="4557159" cy="5225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Retirement headcount</a:t>
            </a:r>
            <a:endParaRPr/>
          </a:p>
        </p:txBody>
      </p:sp>
      <p:sp>
        <p:nvSpPr>
          <p:cNvPr id="306" name="Google Shape;306;p16"/>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
        <p:nvSpPr>
          <p:cNvPr id="307" name="Google Shape;307;p16"/>
          <p:cNvSpPr/>
          <p:nvPr/>
        </p:nvSpPr>
        <p:spPr>
          <a:xfrm>
            <a:off x="6426114" y="2331983"/>
            <a:ext cx="4927686" cy="374269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retirements is projected to increase, peaking in ~2029 and then declining again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number of retirements is projected to increase from about 1,150 in 2022 to about 1,650 in 2028, an increase of about 500 retirements annually</a:t>
            </a:r>
            <a:endParaRPr/>
          </a:p>
        </p:txBody>
      </p:sp>
      <p:sp>
        <p:nvSpPr>
          <p:cNvPr id="308" name="Google Shape;308;p16"/>
          <p:cNvSpPr/>
          <p:nvPr/>
        </p:nvSpPr>
        <p:spPr>
          <a:xfrm rot="-5400000">
            <a:off x="-643562" y="3879758"/>
            <a:ext cx="2838030" cy="3159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3F3F3F"/>
                </a:solidFill>
                <a:latin typeface="Calibri"/>
                <a:ea typeface="Calibri"/>
                <a:cs typeface="Calibri"/>
                <a:sym typeface="Calibri"/>
              </a:rPr>
              <a:t>Number of retirements</a:t>
            </a:r>
            <a:endParaRPr/>
          </a:p>
        </p:txBody>
      </p:sp>
      <p:sp>
        <p:nvSpPr>
          <p:cNvPr id="309" name="Google Shape;309;p1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10" name="Google Shape;310;p16"/>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a:p>
        </p:txBody>
      </p:sp>
      <p:graphicFrame>
        <p:nvGraphicFramePr>
          <p:cNvPr id="311" name="Google Shape;311;p16"/>
          <p:cNvGraphicFramePr/>
          <p:nvPr>
            <p:extLst>
              <p:ext uri="{D42A27DB-BD31-4B8C-83A1-F6EECF244321}">
                <p14:modId xmlns:p14="http://schemas.microsoft.com/office/powerpoint/2010/main" val="853818761"/>
              </p:ext>
            </p:extLst>
          </p:nvPr>
        </p:nvGraphicFramePr>
        <p:xfrm>
          <a:off x="901883" y="2754425"/>
          <a:ext cx="4574443" cy="3182112"/>
        </p:xfrm>
        <a:graphic>
          <a:graphicData uri="http://schemas.openxmlformats.org/drawingml/2006/chart">
            <c:chart xmlns:c="http://schemas.openxmlformats.org/drawingml/2006/chart" xmlns:r="http://schemas.openxmlformats.org/officeDocument/2006/relationships" r:id="rId3"/>
          </a:graphicData>
        </a:graphic>
      </p:graphicFrame>
      <p:cxnSp>
        <p:nvCxnSpPr>
          <p:cNvPr id="313" name="Google Shape;313;p16"/>
          <p:cNvCxnSpPr/>
          <p:nvPr/>
        </p:nvCxnSpPr>
        <p:spPr>
          <a:xfrm>
            <a:off x="4378041" y="2804027"/>
            <a:ext cx="343819" cy="0"/>
          </a:xfrm>
          <a:prstGeom prst="straightConnector1">
            <a:avLst/>
          </a:prstGeom>
          <a:noFill/>
          <a:ln w="9525" cap="flat" cmpd="sng">
            <a:solidFill>
              <a:schemeClr val="dk1"/>
            </a:solidFill>
            <a:prstDash val="solid"/>
            <a:miter lim="800000"/>
            <a:headEnd type="none" w="sm" len="sm"/>
            <a:tailEnd type="stealth" w="sm" len="sm"/>
          </a:ln>
        </p:spPr>
      </p:cxnSp>
      <p:sp>
        <p:nvSpPr>
          <p:cNvPr id="2" name="Google Shape;312;p16">
            <a:extLst>
              <a:ext uri="{FF2B5EF4-FFF2-40B4-BE49-F238E27FC236}">
                <a16:creationId xmlns:a16="http://schemas.microsoft.com/office/drawing/2014/main" id="{076390B9-4CEE-099F-A9B8-CF52AC7B9C4D}"/>
              </a:ext>
            </a:extLst>
          </p:cNvPr>
          <p:cNvSpPr/>
          <p:nvPr/>
        </p:nvSpPr>
        <p:spPr>
          <a:xfrm>
            <a:off x="3038474" y="2684085"/>
            <a:ext cx="2308225" cy="2640719"/>
          </a:xfrm>
          <a:prstGeom prst="rect">
            <a:avLst/>
          </a:prstGeom>
          <a:solidFill>
            <a:srgbClr val="BFBFBF">
              <a:alpha val="20000"/>
            </a:srgbClr>
          </a:solidFill>
          <a:ln>
            <a:noFill/>
          </a:ln>
        </p:spPr>
        <p:txBody>
          <a:bodyPr spcFirstLastPara="1" wrap="square" lIns="91425" tIns="0" rIns="91425" bIns="0" anchor="t" anchorCtr="0">
            <a:noAutofit/>
          </a:bodyPr>
          <a:lstStyle/>
          <a:p>
            <a:pPr marL="0" marR="0" lvl="0" indent="0" algn="ctr" rtl="0">
              <a:spcBef>
                <a:spcPts val="0"/>
              </a:spcBef>
              <a:spcAft>
                <a:spcPts val="0"/>
              </a:spcAft>
              <a:buNone/>
            </a:pPr>
            <a:r>
              <a:rPr lang="en-US" sz="1100">
                <a:solidFill>
                  <a:srgbClr val="000000"/>
                </a:solidFill>
                <a:latin typeface="Calibri"/>
                <a:ea typeface="Calibri"/>
                <a:cs typeface="Calibri"/>
                <a:sym typeface="Calibri"/>
              </a:rPr>
              <a:t>Projected	</a:t>
            </a:r>
            <a:endParaRPr sz="1100">
              <a:solidFill>
                <a:srgbClr val="F2F2F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Older leaver trend estimates to 2035</a:t>
            </a:r>
            <a:endParaRPr/>
          </a:p>
        </p:txBody>
      </p:sp>
      <p:sp>
        <p:nvSpPr>
          <p:cNvPr id="319" name="Google Shape;319;p17"/>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a:p>
        </p:txBody>
      </p:sp>
      <p:sp>
        <p:nvSpPr>
          <p:cNvPr id="320" name="Google Shape;320;p17"/>
          <p:cNvSpPr/>
          <p:nvPr/>
        </p:nvSpPr>
        <p:spPr>
          <a:xfrm>
            <a:off x="9338254" y="1385082"/>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graphicFrame>
        <p:nvGraphicFramePr>
          <p:cNvPr id="321" name="Google Shape;321;p17"/>
          <p:cNvGraphicFramePr/>
          <p:nvPr/>
        </p:nvGraphicFramePr>
        <p:xfrm>
          <a:off x="701040" y="1920240"/>
          <a:ext cx="9420850" cy="4145280"/>
        </p:xfrm>
        <a:graphic>
          <a:graphicData uri="http://schemas.openxmlformats.org/drawingml/2006/chart">
            <c:chart xmlns:c="http://schemas.openxmlformats.org/drawingml/2006/chart" xmlns:r="http://schemas.openxmlformats.org/officeDocument/2006/relationships" r:id="rId3"/>
          </a:graphicData>
        </a:graphic>
      </p:graphicFrame>
      <p:sp>
        <p:nvSpPr>
          <p:cNvPr id="322" name="Google Shape;322;p17"/>
          <p:cNvSpPr/>
          <p:nvPr/>
        </p:nvSpPr>
        <p:spPr>
          <a:xfrm>
            <a:off x="9837420" y="2499359"/>
            <a:ext cx="1889803" cy="1622697"/>
          </a:xfrm>
          <a:prstGeom prst="roundRect">
            <a:avLst>
              <a:gd name="adj" fmla="val 16667"/>
            </a:avLst>
          </a:prstGeom>
          <a:solidFill>
            <a:schemeClr val="lt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000" b="1">
                <a:solidFill>
                  <a:srgbClr val="78230C"/>
                </a:solidFill>
                <a:latin typeface="Calibri"/>
                <a:ea typeface="Calibri"/>
                <a:cs typeface="Calibri"/>
                <a:sym typeface="Calibri"/>
              </a:rPr>
              <a:t>About ~20,000</a:t>
            </a:r>
            <a:r>
              <a:rPr lang="en-US" sz="1500" b="1">
                <a:solidFill>
                  <a:srgbClr val="78230C"/>
                </a:solidFill>
                <a:latin typeface="Calibri"/>
                <a:ea typeface="Calibri"/>
                <a:cs typeface="Calibri"/>
                <a:sym typeface="Calibri"/>
              </a:rPr>
              <a:t> </a:t>
            </a:r>
            <a:endParaRPr/>
          </a:p>
          <a:p>
            <a:pPr marL="0" marR="0" lvl="0" indent="0" algn="ctr" rtl="0">
              <a:spcBef>
                <a:spcPts val="0"/>
              </a:spcBef>
              <a:spcAft>
                <a:spcPts val="0"/>
              </a:spcAft>
              <a:buNone/>
            </a:pPr>
            <a:r>
              <a:rPr lang="en-US" sz="1700" b="1">
                <a:solidFill>
                  <a:srgbClr val="78230C"/>
                </a:solidFill>
                <a:latin typeface="Calibri"/>
                <a:ea typeface="Calibri"/>
                <a:cs typeface="Calibri"/>
                <a:sym typeface="Calibri"/>
              </a:rPr>
              <a:t>educators estimated to retire by 2035 in the MP</a:t>
            </a:r>
            <a:endParaRPr/>
          </a:p>
          <a:p>
            <a:pPr marL="0" marR="0" lvl="0" indent="0" algn="ctr" rtl="0">
              <a:spcBef>
                <a:spcPts val="0"/>
              </a:spcBef>
              <a:spcAft>
                <a:spcPts val="0"/>
              </a:spcAft>
              <a:buNone/>
            </a:pPr>
            <a:r>
              <a:rPr lang="en-US" sz="1700" b="1" i="1">
                <a:solidFill>
                  <a:srgbClr val="78230C"/>
                </a:solidFill>
                <a:latin typeface="Calibri"/>
                <a:ea typeface="Calibri"/>
                <a:cs typeface="Calibri"/>
                <a:sym typeface="Calibri"/>
              </a:rPr>
              <a:t>(57% of total educators in 2021)</a:t>
            </a:r>
            <a:endParaRPr/>
          </a:p>
        </p:txBody>
      </p:sp>
      <p:sp>
        <p:nvSpPr>
          <p:cNvPr id="323" name="Google Shape;323;p1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Projected educators leaving</a:t>
            </a:r>
            <a:endParaRPr/>
          </a:p>
        </p:txBody>
      </p:sp>
      <p:cxnSp>
        <p:nvCxnSpPr>
          <p:cNvPr id="329" name="Google Shape;329;p18"/>
          <p:cNvCxnSpPr/>
          <p:nvPr/>
        </p:nvCxnSpPr>
        <p:spPr>
          <a:xfrm>
            <a:off x="838200" y="2681182"/>
            <a:ext cx="4557159" cy="0"/>
          </a:xfrm>
          <a:prstGeom prst="straightConnector1">
            <a:avLst/>
          </a:prstGeom>
          <a:noFill/>
          <a:ln w="28575" cap="flat" cmpd="sng">
            <a:solidFill>
              <a:srgbClr val="88361C"/>
            </a:solidFill>
            <a:prstDash val="solid"/>
            <a:miter lim="800000"/>
            <a:headEnd type="none" w="sm" len="sm"/>
            <a:tailEnd type="none" w="sm" len="sm"/>
          </a:ln>
        </p:spPr>
      </p:cxnSp>
      <p:cxnSp>
        <p:nvCxnSpPr>
          <p:cNvPr id="330" name="Google Shape;330;p18"/>
          <p:cNvCxnSpPr/>
          <p:nvPr/>
        </p:nvCxnSpPr>
        <p:spPr>
          <a:xfrm>
            <a:off x="6796640" y="2681182"/>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331" name="Google Shape;331;p18"/>
          <p:cNvSpPr/>
          <p:nvPr/>
        </p:nvSpPr>
        <p:spPr>
          <a:xfrm>
            <a:off x="838200" y="1742982"/>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(School based teachers)</a:t>
            </a:r>
            <a:endParaRPr sz="4000">
              <a:solidFill>
                <a:srgbClr val="88361C"/>
              </a:solidFill>
              <a:latin typeface="Cambria"/>
              <a:ea typeface="Cambria"/>
              <a:cs typeface="Cambria"/>
              <a:sym typeface="Cambria"/>
            </a:endParaRPr>
          </a:p>
        </p:txBody>
      </p:sp>
      <p:sp>
        <p:nvSpPr>
          <p:cNvPr id="332" name="Google Shape;332;p18"/>
          <p:cNvSpPr/>
          <p:nvPr/>
        </p:nvSpPr>
        <p:spPr>
          <a:xfrm>
            <a:off x="6796639" y="1757188"/>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2800">
              <a:solidFill>
                <a:srgbClr val="88361C"/>
              </a:solidFill>
              <a:latin typeface="Cambria"/>
              <a:ea typeface="Cambria"/>
              <a:cs typeface="Cambria"/>
              <a:sym typeface="Cambria"/>
            </a:endParaRPr>
          </a:p>
        </p:txBody>
      </p:sp>
      <p:graphicFrame>
        <p:nvGraphicFramePr>
          <p:cNvPr id="333" name="Google Shape;333;p18"/>
          <p:cNvGraphicFramePr/>
          <p:nvPr/>
        </p:nvGraphicFramePr>
        <p:xfrm>
          <a:off x="452652" y="2628884"/>
          <a:ext cx="10901146" cy="37106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4" name="Google Shape;334;p18"/>
          <p:cNvGraphicFramePr/>
          <p:nvPr/>
        </p:nvGraphicFramePr>
        <p:xfrm>
          <a:off x="6537716" y="2628884"/>
          <a:ext cx="4816082" cy="3550730"/>
        </p:xfrm>
        <a:graphic>
          <a:graphicData uri="http://schemas.openxmlformats.org/drawingml/2006/chart">
            <c:chart xmlns:c="http://schemas.openxmlformats.org/drawingml/2006/chart" xmlns:r="http://schemas.openxmlformats.org/officeDocument/2006/relationships" r:id="rId4"/>
          </a:graphicData>
        </a:graphic>
      </p:graphicFrame>
      <p:sp>
        <p:nvSpPr>
          <p:cNvPr id="335" name="Google Shape;335;p18"/>
          <p:cNvSpPr/>
          <p:nvPr/>
        </p:nvSpPr>
        <p:spPr>
          <a:xfrm rot="-5400000">
            <a:off x="-1099365" y="3775239"/>
            <a:ext cx="3331211"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of teacher resigning &amp; retiring</a:t>
            </a:r>
            <a:endParaRPr/>
          </a:p>
        </p:txBody>
      </p:sp>
      <p:sp>
        <p:nvSpPr>
          <p:cNvPr id="336" name="Google Shape;336;p18"/>
          <p:cNvSpPr/>
          <p:nvPr/>
        </p:nvSpPr>
        <p:spPr>
          <a:xfrm rot="-5400000">
            <a:off x="4415126" y="3775239"/>
            <a:ext cx="3710608" cy="5345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of senior educators resigning &amp; retiring</a:t>
            </a:r>
            <a:endParaRPr/>
          </a:p>
        </p:txBody>
      </p:sp>
      <p:sp>
        <p:nvSpPr>
          <p:cNvPr id="337" name="Google Shape;337;p18"/>
          <p:cNvSpPr/>
          <p:nvPr/>
        </p:nvSpPr>
        <p:spPr>
          <a:xfrm>
            <a:off x="1821698" y="4003566"/>
            <a:ext cx="3753241" cy="10412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accent6"/>
                </a:solidFill>
                <a:latin typeface="Calibri"/>
                <a:ea typeface="Calibri"/>
                <a:cs typeface="Calibri"/>
                <a:sym typeface="Calibri"/>
              </a:rPr>
              <a:t>A similar proportion of teachers are expected to resign and retire in MP as the SA average (~6-7%)</a:t>
            </a:r>
            <a:endParaRPr sz="1800">
              <a:solidFill>
                <a:schemeClr val="accent6"/>
              </a:solidFill>
              <a:latin typeface="Calibri"/>
              <a:ea typeface="Calibri"/>
              <a:cs typeface="Calibri"/>
              <a:sym typeface="Calibri"/>
            </a:endParaRPr>
          </a:p>
        </p:txBody>
      </p:sp>
      <p:sp>
        <p:nvSpPr>
          <p:cNvPr id="338" name="Google Shape;338;p18"/>
          <p:cNvSpPr/>
          <p:nvPr/>
        </p:nvSpPr>
        <p:spPr>
          <a:xfrm>
            <a:off x="7525887" y="3954447"/>
            <a:ext cx="3599544" cy="10843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accent6"/>
                </a:solidFill>
                <a:latin typeface="Calibri"/>
                <a:ea typeface="Calibri"/>
                <a:cs typeface="Calibri"/>
                <a:sym typeface="Calibri"/>
              </a:rPr>
              <a:t>Careful succession planning is needed during this period as high numbers of HODs, deputies and principals will be retiring by 2034</a:t>
            </a:r>
            <a:endParaRPr/>
          </a:p>
        </p:txBody>
      </p:sp>
      <p:sp>
        <p:nvSpPr>
          <p:cNvPr id="339" name="Google Shape;339;p1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340" name="Google Shape;340;p18"/>
          <p:cNvSpPr/>
          <p:nvPr/>
        </p:nvSpPr>
        <p:spPr>
          <a:xfrm>
            <a:off x="838200" y="6246056"/>
            <a:ext cx="10713720" cy="33566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2021 PERSAL data, only educators (Rank 60 000 – 69 999) are considered. ECD practitioners, TVET lecturers and ABET teachers were removed. Estimates to 2035 derived from the National and provincial models – assumption of no growth in educator numbers.  </a:t>
            </a:r>
            <a:endParaRPr/>
          </a:p>
        </p:txBody>
      </p:sp>
      <p:sp>
        <p:nvSpPr>
          <p:cNvPr id="341" name="Google Shape;341;p18"/>
          <p:cNvSpPr/>
          <p:nvPr/>
        </p:nvSpPr>
        <p:spPr>
          <a:xfrm>
            <a:off x="9338254" y="1019321"/>
            <a:ext cx="2354691" cy="609066"/>
          </a:xfrm>
          <a:prstGeom prst="roundRect">
            <a:avLst>
              <a:gd name="adj" fmla="val 16667"/>
            </a:avLst>
          </a:prstGeom>
          <a:solidFill>
            <a:schemeClr val="accent6"/>
          </a:solidFill>
          <a:ln w="12700" cap="flat" cmpd="sng">
            <a:solidFill>
              <a:srgbClr val="811B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a:solidFill>
                  <a:schemeClr val="lt1"/>
                </a:solidFill>
                <a:latin typeface="Calibri"/>
                <a:ea typeface="Calibri"/>
                <a:cs typeface="Calibri"/>
                <a:sym typeface="Calibri"/>
              </a:rPr>
              <a:t>Assume constant 2021 educator numbers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1"/>
                                          </p:stCondLst>
                                        </p:cTn>
                                        <p:tgtEl>
                                          <p:spTgt spid="33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Introduction (1) </a:t>
            </a:r>
            <a:endParaRPr/>
          </a:p>
        </p:txBody>
      </p:sp>
      <p:sp>
        <p:nvSpPr>
          <p:cNvPr id="166" name="Google Shape;166;p2"/>
          <p:cNvSpPr txBox="1"/>
          <p:nvPr/>
        </p:nvSpPr>
        <p:spPr>
          <a:xfrm>
            <a:off x="918525" y="1638625"/>
            <a:ext cx="10772400" cy="4632007"/>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500" b="0" i="0" u="none" strike="noStrike" cap="none" dirty="0">
                <a:solidFill>
                  <a:schemeClr val="dk1"/>
                </a:solidFill>
                <a:latin typeface="Calibri"/>
                <a:ea typeface="Calibri"/>
                <a:cs typeface="Calibri"/>
                <a:sym typeface="Calibri"/>
              </a:rPr>
              <a:t>The proportion of educators that are 50 years or older has steadily risen between 2012 to 2021 in South Africa.  </a:t>
            </a:r>
            <a:endParaRPr sz="2500" b="0" i="0" u="none" strike="noStrike" cap="none" dirty="0">
              <a:solidFill>
                <a:schemeClr val="dk1"/>
              </a:solidFill>
              <a:latin typeface="Calibri"/>
              <a:ea typeface="Calibri"/>
              <a:cs typeface="Calibri"/>
              <a:sym typeface="Calibri"/>
            </a:endParaRPr>
          </a:p>
          <a:p>
            <a:pPr marL="63500" marR="0" lvl="0" indent="0" algn="l" rtl="0">
              <a:spcBef>
                <a:spcPts val="0"/>
              </a:spcBef>
              <a:spcAft>
                <a:spcPts val="0"/>
              </a:spcAft>
              <a:buClr>
                <a:schemeClr val="dk1"/>
              </a:buClr>
              <a:buSzPts val="2700"/>
              <a:buFont typeface="Calibri"/>
              <a:buNone/>
            </a:pPr>
            <a:r>
              <a:rPr lang="en-US" sz="2500" b="0" i="0" u="none" strike="noStrike" cap="none" dirty="0">
                <a:solidFill>
                  <a:schemeClr val="dk1"/>
                </a:solidFill>
                <a:latin typeface="Calibri"/>
                <a:ea typeface="Calibri"/>
                <a:cs typeface="Calibri"/>
                <a:sym typeface="Calibri"/>
              </a:rPr>
              <a:t>	⇒ Nationally a </a:t>
            </a:r>
            <a:r>
              <a:rPr lang="en-US" sz="2500" b="1" i="0" u="none" strike="noStrike" cap="none" dirty="0">
                <a:solidFill>
                  <a:schemeClr val="accent6"/>
                </a:solidFill>
                <a:latin typeface="Calibri"/>
                <a:ea typeface="Calibri"/>
                <a:cs typeface="Calibri"/>
                <a:sym typeface="Calibri"/>
              </a:rPr>
              <a:t>wave of educator retirements is expected</a:t>
            </a:r>
            <a:r>
              <a:rPr lang="en-US" sz="2500" b="0" i="0" u="none" strike="noStrike" cap="none" dirty="0">
                <a:solidFill>
                  <a:schemeClr val="dk1"/>
                </a:solidFill>
                <a:latin typeface="Calibri"/>
                <a:ea typeface="Calibri"/>
                <a:cs typeface="Calibri"/>
                <a:sym typeface="Calibri"/>
              </a:rPr>
              <a:t> as older 	educators reach the standard retirement age of between 60 and 65. </a:t>
            </a:r>
            <a:endParaRPr sz="25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700"/>
              <a:buFont typeface="Calibri"/>
              <a:buNone/>
            </a:pPr>
            <a:endParaRPr b="0" i="0" u="none" strike="noStrike" cap="none" dirty="0">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700"/>
              <a:buFont typeface="Calibri"/>
              <a:buNone/>
            </a:pPr>
            <a:r>
              <a:rPr lang="en-US" sz="2500" b="1" i="0" u="none" strike="noStrike" cap="none" dirty="0">
                <a:solidFill>
                  <a:schemeClr val="dk1"/>
                </a:solidFill>
                <a:latin typeface="Calibri"/>
                <a:ea typeface="Calibri"/>
                <a:cs typeface="Calibri"/>
                <a:sym typeface="Calibri"/>
              </a:rPr>
              <a:t>Implications: </a:t>
            </a:r>
            <a:endParaRPr sz="2500" b="1" i="0" u="none" strike="noStrike" cap="none" dirty="0">
              <a:solidFill>
                <a:schemeClr val="dk1"/>
              </a:solidFill>
              <a:latin typeface="Calibri"/>
              <a:ea typeface="Calibri"/>
              <a:cs typeface="Calibri"/>
              <a:sym typeface="Calibri"/>
            </a:endParaRPr>
          </a:p>
          <a:p>
            <a:pPr marL="457200" marR="0" lvl="0" indent="-400050" algn="l" rtl="0">
              <a:spcBef>
                <a:spcPts val="0"/>
              </a:spcBef>
              <a:spcAft>
                <a:spcPts val="0"/>
              </a:spcAft>
              <a:buClr>
                <a:schemeClr val="accent6"/>
              </a:buClr>
              <a:buSzPts val="2700"/>
              <a:buFont typeface="Calibri"/>
              <a:buChar char="●"/>
            </a:pPr>
            <a:r>
              <a:rPr lang="en-US" sz="2500" b="1" i="0" u="none" strike="noStrike" cap="none" dirty="0">
                <a:solidFill>
                  <a:schemeClr val="accent6"/>
                </a:solidFill>
                <a:latin typeface="Calibri"/>
                <a:ea typeface="Calibri"/>
                <a:cs typeface="Calibri"/>
                <a:sym typeface="Calibri"/>
              </a:rPr>
              <a:t>Many more appointments: </a:t>
            </a:r>
            <a:r>
              <a:rPr lang="en-US" sz="2500" b="0" i="0" u="none" strike="noStrike" cap="none" dirty="0">
                <a:solidFill>
                  <a:schemeClr val="dk1"/>
                </a:solidFill>
                <a:latin typeface="Calibri"/>
                <a:ea typeface="Calibri"/>
                <a:cs typeface="Calibri"/>
                <a:sym typeface="Calibri"/>
              </a:rPr>
              <a:t>The retirement wave will open up both teaching &amp; school management &amp; leadership positions &amp; other office-based education specialists. </a:t>
            </a:r>
            <a:endParaRPr sz="2500" b="0" i="0" u="none" strike="noStrike" cap="none" dirty="0">
              <a:solidFill>
                <a:schemeClr val="dk1"/>
              </a:solidFill>
              <a:latin typeface="Calibri"/>
              <a:ea typeface="Calibri"/>
              <a:cs typeface="Calibri"/>
              <a:sym typeface="Calibri"/>
            </a:endParaRPr>
          </a:p>
          <a:p>
            <a:pPr marL="457200" marR="0" lvl="0" indent="-400050" algn="l" rtl="0">
              <a:spcBef>
                <a:spcPts val="0"/>
              </a:spcBef>
              <a:spcAft>
                <a:spcPts val="0"/>
              </a:spcAft>
              <a:buClr>
                <a:schemeClr val="accent6"/>
              </a:buClr>
              <a:buSzPts val="2700"/>
              <a:buFont typeface="Calibri"/>
              <a:buChar char="●"/>
            </a:pPr>
            <a:r>
              <a:rPr lang="en-US" sz="2500" b="1" i="0" u="none" strike="noStrike" cap="none" dirty="0">
                <a:solidFill>
                  <a:schemeClr val="accent6"/>
                </a:solidFill>
                <a:latin typeface="Calibri"/>
                <a:ea typeface="Calibri"/>
                <a:cs typeface="Calibri"/>
                <a:sym typeface="Calibri"/>
              </a:rPr>
              <a:t>Total compensation of educators:</a:t>
            </a:r>
            <a:r>
              <a:rPr lang="en-US" sz="2500" b="0" i="0" u="none" strike="noStrike" cap="none" dirty="0">
                <a:solidFill>
                  <a:schemeClr val="dk1"/>
                </a:solidFill>
                <a:latin typeface="Calibri"/>
                <a:ea typeface="Calibri"/>
                <a:cs typeface="Calibri"/>
                <a:sym typeface="Calibri"/>
              </a:rPr>
              <a:t> Since older teachers earn more, when retiring they are replaced with younger (less costly) teachers, although this overall benefit is offset by shift to 1.5% annual notch progression. </a:t>
            </a:r>
            <a:endParaRPr sz="25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9"/>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Provincial population and enrolment trends</a:t>
            </a:r>
            <a:endParaRPr/>
          </a:p>
        </p:txBody>
      </p:sp>
      <p:sp>
        <p:nvSpPr>
          <p:cNvPr id="347" name="Google Shape;347;p19"/>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348" name="Google Shape;348;p1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cxnSp>
        <p:nvCxnSpPr>
          <p:cNvPr id="353" name="Google Shape;353;p20"/>
          <p:cNvCxnSpPr/>
          <p:nvPr/>
        </p:nvCxnSpPr>
        <p:spPr>
          <a:xfrm>
            <a:off x="2269587" y="4257478"/>
            <a:ext cx="7498080" cy="0"/>
          </a:xfrm>
          <a:prstGeom prst="straightConnector1">
            <a:avLst/>
          </a:prstGeom>
          <a:noFill/>
          <a:ln w="38100" cap="flat" cmpd="sng">
            <a:solidFill>
              <a:srgbClr val="D8D8D8"/>
            </a:solidFill>
            <a:prstDash val="solid"/>
            <a:miter lim="800000"/>
            <a:headEnd type="none" w="sm" len="sm"/>
            <a:tailEnd type="none" w="sm" len="sm"/>
          </a:ln>
        </p:spPr>
      </p:cxnSp>
      <p:sp>
        <p:nvSpPr>
          <p:cNvPr id="354" name="Google Shape;3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Provincial enrolment trends (2012-2021)</a:t>
            </a:r>
            <a:endParaRPr/>
          </a:p>
        </p:txBody>
      </p:sp>
      <p:grpSp>
        <p:nvGrpSpPr>
          <p:cNvPr id="355" name="Google Shape;355;p20"/>
          <p:cNvGrpSpPr/>
          <p:nvPr/>
        </p:nvGrpSpPr>
        <p:grpSpPr>
          <a:xfrm>
            <a:off x="10260147" y="2154595"/>
            <a:ext cx="1574802" cy="601630"/>
            <a:chOff x="10260147" y="2206052"/>
            <a:chExt cx="1574802" cy="601630"/>
          </a:xfrm>
        </p:grpSpPr>
        <p:sp>
          <p:nvSpPr>
            <p:cNvPr id="356" name="Google Shape;356;p20"/>
            <p:cNvSpPr/>
            <p:nvPr/>
          </p:nvSpPr>
          <p:spPr>
            <a:xfrm>
              <a:off x="10485121" y="2206052"/>
              <a:ext cx="1349828" cy="60163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High growth </a:t>
              </a:r>
              <a:endParaRPr/>
            </a:p>
          </p:txBody>
        </p:sp>
        <p:sp>
          <p:nvSpPr>
            <p:cNvPr id="357" name="Google Shape;357;p20"/>
            <p:cNvSpPr/>
            <p:nvPr/>
          </p:nvSpPr>
          <p:spPr>
            <a:xfrm>
              <a:off x="10260147" y="2276437"/>
              <a:ext cx="182880" cy="457200"/>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58" name="Google Shape;358;p20"/>
          <p:cNvGrpSpPr/>
          <p:nvPr/>
        </p:nvGrpSpPr>
        <p:grpSpPr>
          <a:xfrm>
            <a:off x="10260147" y="3086629"/>
            <a:ext cx="1574802" cy="906032"/>
            <a:chOff x="10260147" y="3086629"/>
            <a:chExt cx="1574802" cy="906032"/>
          </a:xfrm>
        </p:grpSpPr>
        <p:sp>
          <p:nvSpPr>
            <p:cNvPr id="359" name="Google Shape;359;p20"/>
            <p:cNvSpPr/>
            <p:nvPr/>
          </p:nvSpPr>
          <p:spPr>
            <a:xfrm>
              <a:off x="10485121" y="3086629"/>
              <a:ext cx="1349828" cy="8645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Moderate growth</a:t>
              </a:r>
              <a:endParaRPr/>
            </a:p>
          </p:txBody>
        </p:sp>
        <p:sp>
          <p:nvSpPr>
            <p:cNvPr id="360" name="Google Shape;360;p20"/>
            <p:cNvSpPr/>
            <p:nvPr/>
          </p:nvSpPr>
          <p:spPr>
            <a:xfrm>
              <a:off x="10260147" y="3103388"/>
              <a:ext cx="182880" cy="889273"/>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61" name="Google Shape;361;p20"/>
          <p:cNvGrpSpPr/>
          <p:nvPr/>
        </p:nvGrpSpPr>
        <p:grpSpPr>
          <a:xfrm>
            <a:off x="10260147" y="4101775"/>
            <a:ext cx="1574802" cy="270120"/>
            <a:chOff x="10260147" y="4101775"/>
            <a:chExt cx="1574802" cy="270120"/>
          </a:xfrm>
        </p:grpSpPr>
        <p:sp>
          <p:nvSpPr>
            <p:cNvPr id="362" name="Google Shape;362;p20"/>
            <p:cNvSpPr/>
            <p:nvPr/>
          </p:nvSpPr>
          <p:spPr>
            <a:xfrm>
              <a:off x="10485121" y="4101775"/>
              <a:ext cx="1349828" cy="2701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Stable </a:t>
              </a:r>
              <a:endParaRPr/>
            </a:p>
          </p:txBody>
        </p:sp>
        <p:sp>
          <p:nvSpPr>
            <p:cNvPr id="363" name="Google Shape;363;p20"/>
            <p:cNvSpPr/>
            <p:nvPr/>
          </p:nvSpPr>
          <p:spPr>
            <a:xfrm>
              <a:off x="10260147" y="4126329"/>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64" name="Google Shape;364;p20"/>
          <p:cNvGrpSpPr/>
          <p:nvPr/>
        </p:nvGrpSpPr>
        <p:grpSpPr>
          <a:xfrm>
            <a:off x="10247081" y="4533927"/>
            <a:ext cx="1559557" cy="306955"/>
            <a:chOff x="10247081" y="4533927"/>
            <a:chExt cx="1559557" cy="306955"/>
          </a:xfrm>
        </p:grpSpPr>
        <p:sp>
          <p:nvSpPr>
            <p:cNvPr id="365" name="Google Shape;365;p20"/>
            <p:cNvSpPr/>
            <p:nvPr/>
          </p:nvSpPr>
          <p:spPr>
            <a:xfrm>
              <a:off x="10456810" y="4533927"/>
              <a:ext cx="1349828" cy="30695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Decline</a:t>
              </a:r>
              <a:endParaRPr/>
            </a:p>
          </p:txBody>
        </p:sp>
        <p:sp>
          <p:nvSpPr>
            <p:cNvPr id="366" name="Google Shape;366;p20"/>
            <p:cNvSpPr/>
            <p:nvPr/>
          </p:nvSpPr>
          <p:spPr>
            <a:xfrm>
              <a:off x="10247081" y="4571377"/>
              <a:ext cx="182880" cy="232057"/>
            </a:xfrm>
            <a:prstGeom prst="rightBrace">
              <a:avLst>
                <a:gd name="adj1" fmla="val 27877"/>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367" name="Google Shape;367;p20"/>
          <p:cNvGraphicFramePr/>
          <p:nvPr/>
        </p:nvGraphicFramePr>
        <p:xfrm>
          <a:off x="610533" y="1690688"/>
          <a:ext cx="9636548" cy="4604952"/>
        </p:xfrm>
        <a:graphic>
          <a:graphicData uri="http://schemas.openxmlformats.org/drawingml/2006/chart">
            <c:chart xmlns:c="http://schemas.openxmlformats.org/drawingml/2006/chart" xmlns:r="http://schemas.openxmlformats.org/officeDocument/2006/relationships" r:id="rId3"/>
          </a:graphicData>
        </a:graphic>
      </p:graphicFrame>
      <p:sp>
        <p:nvSpPr>
          <p:cNvPr id="368" name="Google Shape;368;p2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369" name="Google Shape;369;p20"/>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4"/>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361"/>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358"/>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0"/>
                                  </p:stCondLst>
                                  <p:childTnLst>
                                    <p:set>
                                      <p:cBhvr>
                                        <p:cTn id="15"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Provincial enrolment trends (2012-2021)</a:t>
            </a:r>
            <a:endParaRPr/>
          </a:p>
        </p:txBody>
      </p:sp>
      <p:sp>
        <p:nvSpPr>
          <p:cNvPr id="375" name="Google Shape;375;p21"/>
          <p:cNvSpPr/>
          <p:nvPr/>
        </p:nvSpPr>
        <p:spPr>
          <a:xfrm>
            <a:off x="1081132" y="6239303"/>
            <a:ext cx="10066175"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Enrolment numbers taken from School Realities-EMIS (2012 – 2021) released by the DBE, using total numbers for ordinary public and independent schools. </a:t>
            </a:r>
            <a:endParaRPr/>
          </a:p>
        </p:txBody>
      </p:sp>
      <p:graphicFrame>
        <p:nvGraphicFramePr>
          <p:cNvPr id="376" name="Google Shape;376;p21"/>
          <p:cNvGraphicFramePr/>
          <p:nvPr/>
        </p:nvGraphicFramePr>
        <p:xfrm>
          <a:off x="610533" y="1690688"/>
          <a:ext cx="9461935" cy="4604952"/>
        </p:xfrm>
        <a:graphic>
          <a:graphicData uri="http://schemas.openxmlformats.org/drawingml/2006/chart">
            <c:chart xmlns:c="http://schemas.openxmlformats.org/drawingml/2006/chart" xmlns:r="http://schemas.openxmlformats.org/officeDocument/2006/relationships" r:id="rId3"/>
          </a:graphicData>
        </a:graphic>
      </p:graphicFrame>
      <p:sp>
        <p:nvSpPr>
          <p:cNvPr id="377" name="Google Shape;377;p21"/>
          <p:cNvSpPr/>
          <p:nvPr/>
        </p:nvSpPr>
        <p:spPr>
          <a:xfrm>
            <a:off x="9941282" y="2633876"/>
            <a:ext cx="2086596" cy="1590247"/>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accent6"/>
                </a:solidFill>
                <a:latin typeface="Calibri"/>
                <a:ea typeface="Calibri"/>
                <a:cs typeface="Calibri"/>
                <a:sym typeface="Calibri"/>
              </a:rPr>
              <a:t>Enrolment in Mpumalanga ordinary schools </a:t>
            </a:r>
            <a:endParaRPr/>
          </a:p>
          <a:p>
            <a:pPr marL="0" marR="0" lvl="0" indent="0" algn="ctr" rtl="0">
              <a:spcBef>
                <a:spcPts val="0"/>
              </a:spcBef>
              <a:spcAft>
                <a:spcPts val="0"/>
              </a:spcAft>
              <a:buNone/>
            </a:pPr>
            <a:r>
              <a:rPr lang="en-US" sz="2800" b="1">
                <a:solidFill>
                  <a:schemeClr val="accent6"/>
                </a:solidFill>
                <a:latin typeface="Calibri"/>
                <a:ea typeface="Calibri"/>
                <a:cs typeface="Calibri"/>
                <a:sym typeface="Calibri"/>
              </a:rPr>
              <a:t>grew by 8% </a:t>
            </a:r>
            <a:endParaRPr/>
          </a:p>
          <a:p>
            <a:pPr marL="0" marR="0" lvl="0" indent="0" algn="ctr" rtl="0">
              <a:spcBef>
                <a:spcPts val="0"/>
              </a:spcBef>
              <a:spcAft>
                <a:spcPts val="0"/>
              </a:spcAft>
              <a:buNone/>
            </a:pPr>
            <a:r>
              <a:rPr lang="en-US" sz="1800" b="1">
                <a:solidFill>
                  <a:schemeClr val="accent6"/>
                </a:solidFill>
                <a:latin typeface="Calibri"/>
                <a:ea typeface="Calibri"/>
                <a:cs typeface="Calibri"/>
                <a:sym typeface="Calibri"/>
              </a:rPr>
              <a:t>from 2012 to 2021</a:t>
            </a:r>
            <a:endParaRPr/>
          </a:p>
        </p:txBody>
      </p:sp>
      <p:sp>
        <p:nvSpPr>
          <p:cNvPr id="378" name="Google Shape;378;p2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22"/>
          <p:cNvPicPr preferRelativeResize="0"/>
          <p:nvPr/>
        </p:nvPicPr>
        <p:blipFill rotWithShape="1">
          <a:blip r:embed="rId3">
            <a:alphaModFix/>
          </a:blip>
          <a:srcRect/>
          <a:stretch/>
        </p:blipFill>
        <p:spPr>
          <a:xfrm>
            <a:off x="4675856" y="1079619"/>
            <a:ext cx="6538527" cy="4663844"/>
          </a:xfrm>
          <a:prstGeom prst="rect">
            <a:avLst/>
          </a:prstGeom>
          <a:noFill/>
          <a:ln>
            <a:noFill/>
          </a:ln>
        </p:spPr>
      </p:pic>
      <p:sp>
        <p:nvSpPr>
          <p:cNvPr id="384" name="Google Shape;384;p22"/>
          <p:cNvSpPr txBox="1">
            <a:spLocks noGrp="1"/>
          </p:cNvSpPr>
          <p:nvPr>
            <p:ph type="title"/>
          </p:nvPr>
        </p:nvSpPr>
        <p:spPr>
          <a:xfrm>
            <a:off x="548640" y="792487"/>
            <a:ext cx="3032760" cy="505967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sz="4200"/>
              <a:t>Correlation between population and enrolment growth</a:t>
            </a:r>
            <a:br>
              <a:rPr lang="en-US" sz="4200"/>
            </a:br>
            <a:r>
              <a:rPr lang="en-US" sz="4200"/>
              <a:t>(2012-2021)</a:t>
            </a:r>
            <a:endParaRPr/>
          </a:p>
        </p:txBody>
      </p:sp>
      <p:sp>
        <p:nvSpPr>
          <p:cNvPr id="385" name="Google Shape;385;p22"/>
          <p:cNvSpPr/>
          <p:nvPr/>
        </p:nvSpPr>
        <p:spPr>
          <a:xfrm>
            <a:off x="4595294" y="6084558"/>
            <a:ext cx="6996484" cy="38657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 specific data V4.5 for school-aged population (Ages 7-18) estimates and enrolment taken from School Realities-EMIS (2012 – 2021) released by the DBE, for numbers on ordinary public and independent schools (</a:t>
            </a: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1100">
                <a:solidFill>
                  <a:schemeClr val="dk1"/>
                </a:solidFill>
                <a:latin typeface="Calibri"/>
                <a:ea typeface="Calibri"/>
                <a:cs typeface="Calibri"/>
                <a:sym typeface="Calibri"/>
              </a:rPr>
              <a:t>)</a:t>
            </a:r>
            <a:endParaRPr sz="1100" i="1">
              <a:solidFill>
                <a:schemeClr val="dk1"/>
              </a:solidFill>
              <a:latin typeface="Calibri"/>
              <a:ea typeface="Calibri"/>
              <a:cs typeface="Calibri"/>
              <a:sym typeface="Calibri"/>
            </a:endParaRPr>
          </a:p>
        </p:txBody>
      </p:sp>
      <p:sp>
        <p:nvSpPr>
          <p:cNvPr id="386" name="Google Shape;386;p22"/>
          <p:cNvSpPr/>
          <p:nvPr/>
        </p:nvSpPr>
        <p:spPr>
          <a:xfrm>
            <a:off x="5449427" y="1695018"/>
            <a:ext cx="1472963" cy="282077"/>
          </a:xfrm>
          <a:prstGeom prst="roundRect">
            <a:avLst>
              <a:gd name="adj" fmla="val 16667"/>
            </a:avLst>
          </a:prstGeom>
          <a:solidFill>
            <a:srgbClr val="F2F2F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0000"/>
                </a:solidFill>
                <a:latin typeface="Calibri"/>
                <a:ea typeface="Calibri"/>
                <a:cs typeface="Calibri"/>
                <a:sym typeface="Calibri"/>
              </a:rPr>
              <a:t>R</a:t>
            </a:r>
            <a:r>
              <a:rPr lang="en-US" sz="1600" baseline="30000">
                <a:solidFill>
                  <a:srgbClr val="000000"/>
                </a:solidFill>
                <a:latin typeface="Calibri"/>
                <a:ea typeface="Calibri"/>
                <a:cs typeface="Calibri"/>
                <a:sym typeface="Calibri"/>
              </a:rPr>
              <a:t>2</a:t>
            </a:r>
            <a:r>
              <a:rPr lang="en-US" sz="1600">
                <a:solidFill>
                  <a:srgbClr val="000000"/>
                </a:solidFill>
                <a:latin typeface="Calibri"/>
                <a:ea typeface="Calibri"/>
                <a:cs typeface="Calibri"/>
                <a:sym typeface="Calibri"/>
              </a:rPr>
              <a:t> =  0.9025</a:t>
            </a:r>
            <a:endParaRPr/>
          </a:p>
        </p:txBody>
      </p:sp>
      <p:sp>
        <p:nvSpPr>
          <p:cNvPr id="387" name="Google Shape;387;p22"/>
          <p:cNvSpPr/>
          <p:nvPr/>
        </p:nvSpPr>
        <p:spPr>
          <a:xfrm>
            <a:off x="5370286" y="5021943"/>
            <a:ext cx="580571" cy="1935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A5A5A5"/>
                </a:solidFill>
                <a:latin typeface="Calibri"/>
                <a:ea typeface="Calibri"/>
                <a:cs typeface="Calibri"/>
                <a:sym typeface="Calibri"/>
              </a:rPr>
              <a:t>45˚</a:t>
            </a:r>
            <a:endParaRPr/>
          </a:p>
        </p:txBody>
      </p:sp>
      <p:sp>
        <p:nvSpPr>
          <p:cNvPr id="388" name="Google Shape;388;p22"/>
          <p:cNvSpPr/>
          <p:nvPr/>
        </p:nvSpPr>
        <p:spPr>
          <a:xfrm>
            <a:off x="4963885" y="4738914"/>
            <a:ext cx="957941" cy="938896"/>
          </a:xfrm>
          <a:prstGeom prst="arc">
            <a:avLst>
              <a:gd name="adj1" fmla="val 18884976"/>
              <a:gd name="adj2" fmla="val 0"/>
            </a:avLst>
          </a:prstGeom>
          <a:no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22"/>
          <p:cNvSpPr/>
          <p:nvPr/>
        </p:nvSpPr>
        <p:spPr>
          <a:xfrm>
            <a:off x="8461829" y="3894688"/>
            <a:ext cx="2891969" cy="105652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C00000"/>
                </a:solidFill>
                <a:latin typeface="Calibri"/>
                <a:ea typeface="Calibri"/>
                <a:cs typeface="Calibri"/>
                <a:sym typeface="Calibri"/>
              </a:rPr>
              <a:t>Strong positive correlation between population and enrolment growth between 2012 and 2021</a:t>
            </a:r>
            <a:endParaRPr/>
          </a:p>
        </p:txBody>
      </p:sp>
      <p:sp>
        <p:nvSpPr>
          <p:cNvPr id="390" name="Google Shape;390;p2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2" name="Rectangle 1">
            <a:extLst>
              <a:ext uri="{FF2B5EF4-FFF2-40B4-BE49-F238E27FC236}">
                <a16:creationId xmlns:a16="http://schemas.microsoft.com/office/drawing/2014/main" id="{87BF036B-4C9C-D58C-9AE9-F403AB4E5A36}"/>
              </a:ext>
            </a:extLst>
          </p:cNvPr>
          <p:cNvSpPr/>
          <p:nvPr/>
        </p:nvSpPr>
        <p:spPr>
          <a:xfrm>
            <a:off x="518160" y="1224255"/>
            <a:ext cx="1595120" cy="9093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Google Shape;395;p23"/>
          <p:cNvSpPr txBox="1">
            <a:spLocks noGrp="1"/>
          </p:cNvSpPr>
          <p:nvPr>
            <p:ph type="title"/>
          </p:nvPr>
        </p:nvSpPr>
        <p:spPr>
          <a:xfrm>
            <a:off x="838200" y="365125"/>
            <a:ext cx="1100328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mbria"/>
              <a:buNone/>
            </a:pPr>
            <a:r>
              <a:rPr lang="en-US" sz="4400"/>
              <a:t>Projected growth in school-aged population</a:t>
            </a:r>
            <a:endParaRPr/>
          </a:p>
        </p:txBody>
      </p:sp>
      <p:sp>
        <p:nvSpPr>
          <p:cNvPr id="396" name="Google Shape;396;p2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graphicFrame>
        <p:nvGraphicFramePr>
          <p:cNvPr id="397" name="Google Shape;397;p23"/>
          <p:cNvGraphicFramePr/>
          <p:nvPr/>
        </p:nvGraphicFramePr>
        <p:xfrm>
          <a:off x="838201" y="2364917"/>
          <a:ext cx="10667999" cy="3298702"/>
        </p:xfrm>
        <a:graphic>
          <a:graphicData uri="http://schemas.openxmlformats.org/drawingml/2006/chart">
            <c:chart xmlns:c="http://schemas.openxmlformats.org/drawingml/2006/chart" xmlns:r="http://schemas.openxmlformats.org/officeDocument/2006/relationships" r:id="rId3"/>
          </a:graphicData>
        </a:graphic>
      </p:graphicFrame>
      <p:sp>
        <p:nvSpPr>
          <p:cNvPr id="398" name="Google Shape;398;p23"/>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399" name="Google Shape;399;p23"/>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cxnSp>
        <p:nvCxnSpPr>
          <p:cNvPr id="400" name="Google Shape;400;p23"/>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401" name="Google Shape;401;p23"/>
          <p:cNvCxnSpPr/>
          <p:nvPr/>
        </p:nvCxnSpPr>
        <p:spPr>
          <a:xfrm>
            <a:off x="10371507" y="2525486"/>
            <a:ext cx="0" cy="2926080"/>
          </a:xfrm>
          <a:prstGeom prst="straightConnector1">
            <a:avLst/>
          </a:prstGeom>
          <a:noFill/>
          <a:ln w="9525" cap="flat" cmpd="sng">
            <a:solidFill>
              <a:srgbClr val="BFBFBF"/>
            </a:solidFill>
            <a:prstDash val="solid"/>
            <a:miter lim="800000"/>
            <a:headEnd type="none" w="sm" len="sm"/>
            <a:tailEnd type="none" w="sm" len="sm"/>
          </a:ln>
        </p:spPr>
      </p:cxnSp>
      <p:sp>
        <p:nvSpPr>
          <p:cNvPr id="402" name="Google Shape;402;p23"/>
          <p:cNvSpPr/>
          <p:nvPr/>
        </p:nvSpPr>
        <p:spPr>
          <a:xfrm>
            <a:off x="5413836" y="2046330"/>
            <a:ext cx="4000666" cy="1123589"/>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Population of children aged 7-18 in Mpumalang  is expected to grow by </a:t>
            </a:r>
            <a:endParaRPr/>
          </a:p>
          <a:p>
            <a:pPr marL="0" marR="0" lvl="0" indent="0" algn="l" rtl="0">
              <a:spcBef>
                <a:spcPts val="0"/>
              </a:spcBef>
              <a:spcAft>
                <a:spcPts val="0"/>
              </a:spcAft>
              <a:buNone/>
            </a:pPr>
            <a:r>
              <a:rPr lang="en-US" sz="2400" b="1">
                <a:solidFill>
                  <a:srgbClr val="C00000"/>
                </a:solidFill>
                <a:latin typeface="Calibri"/>
                <a:ea typeface="Calibri"/>
                <a:cs typeface="Calibri"/>
                <a:sym typeface="Calibri"/>
              </a:rPr>
              <a:t>~65K children (6%) </a:t>
            </a:r>
            <a:endParaRPr/>
          </a:p>
          <a:p>
            <a:pPr marL="0" marR="0" lvl="0" indent="0" algn="l" rtl="0">
              <a:spcBef>
                <a:spcPts val="0"/>
              </a:spcBef>
              <a:spcAft>
                <a:spcPts val="0"/>
              </a:spcAft>
              <a:buNone/>
            </a:pPr>
            <a:r>
              <a:rPr lang="en-US" sz="1800" b="1">
                <a:solidFill>
                  <a:srgbClr val="C00000"/>
                </a:solidFill>
                <a:latin typeface="Calibri"/>
                <a:ea typeface="Calibri"/>
                <a:cs typeface="Calibri"/>
                <a:sym typeface="Calibri"/>
              </a:rPr>
              <a:t>from 2021 to 2030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School aged-population estimates to 2030</a:t>
            </a:r>
            <a:endParaRPr/>
          </a:p>
        </p:txBody>
      </p:sp>
      <p:sp>
        <p:nvSpPr>
          <p:cNvPr id="408" name="Google Shape;408;p24"/>
          <p:cNvSpPr/>
          <p:nvPr/>
        </p:nvSpPr>
        <p:spPr>
          <a:xfrm>
            <a:off x="6532171" y="2287502"/>
            <a:ext cx="228600" cy="3383280"/>
          </a:xfrm>
          <a:prstGeom prst="chevron">
            <a:avLst>
              <a:gd name="adj" fmla="val 87736"/>
            </a:avLst>
          </a:prstGeom>
          <a:solidFill>
            <a:srgbClr val="BFBFBF"/>
          </a:solidFill>
          <a:ln w="9525"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409" name="Google Shape;409;p24"/>
          <p:cNvGraphicFramePr/>
          <p:nvPr/>
        </p:nvGraphicFramePr>
        <p:xfrm>
          <a:off x="675251" y="2303392"/>
          <a:ext cx="5556700" cy="3620675"/>
        </p:xfrm>
        <a:graphic>
          <a:graphicData uri="http://schemas.openxmlformats.org/drawingml/2006/table">
            <a:tbl>
              <a:tblPr>
                <a:noFill/>
                <a:tableStyleId>{B0C0F91A-EAA3-4CB4-BA8C-C6339717973F}</a:tableStyleId>
              </a:tblPr>
              <a:tblGrid>
                <a:gridCol w="808800">
                  <a:extLst>
                    <a:ext uri="{9D8B030D-6E8A-4147-A177-3AD203B41FA5}">
                      <a16:colId xmlns:a16="http://schemas.microsoft.com/office/drawing/2014/main" val="20000"/>
                    </a:ext>
                  </a:extLst>
                </a:gridCol>
                <a:gridCol w="1037050">
                  <a:extLst>
                    <a:ext uri="{9D8B030D-6E8A-4147-A177-3AD203B41FA5}">
                      <a16:colId xmlns:a16="http://schemas.microsoft.com/office/drawing/2014/main" val="20001"/>
                    </a:ext>
                  </a:extLst>
                </a:gridCol>
                <a:gridCol w="1037050">
                  <a:extLst>
                    <a:ext uri="{9D8B030D-6E8A-4147-A177-3AD203B41FA5}">
                      <a16:colId xmlns:a16="http://schemas.microsoft.com/office/drawing/2014/main" val="20002"/>
                    </a:ext>
                  </a:extLst>
                </a:gridCol>
                <a:gridCol w="1037050">
                  <a:extLst>
                    <a:ext uri="{9D8B030D-6E8A-4147-A177-3AD203B41FA5}">
                      <a16:colId xmlns:a16="http://schemas.microsoft.com/office/drawing/2014/main" val="20003"/>
                    </a:ext>
                  </a:extLst>
                </a:gridCol>
                <a:gridCol w="151300">
                  <a:extLst>
                    <a:ext uri="{9D8B030D-6E8A-4147-A177-3AD203B41FA5}">
                      <a16:colId xmlns:a16="http://schemas.microsoft.com/office/drawing/2014/main" val="20004"/>
                    </a:ext>
                  </a:extLst>
                </a:gridCol>
                <a:gridCol w="742725">
                  <a:extLst>
                    <a:ext uri="{9D8B030D-6E8A-4147-A177-3AD203B41FA5}">
                      <a16:colId xmlns:a16="http://schemas.microsoft.com/office/drawing/2014/main" val="20005"/>
                    </a:ext>
                  </a:extLst>
                </a:gridCol>
                <a:gridCol w="742725">
                  <a:extLst>
                    <a:ext uri="{9D8B030D-6E8A-4147-A177-3AD203B41FA5}">
                      <a16:colId xmlns:a16="http://schemas.microsoft.com/office/drawing/2014/main" val="20006"/>
                    </a:ext>
                  </a:extLst>
                </a:gridCol>
              </a:tblGrid>
              <a:tr h="298250">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gridSpan="3">
                  <a:txBody>
                    <a:bodyPr/>
                    <a:lstStyle/>
                    <a:p>
                      <a:pPr marL="0" marR="0" lvl="0" indent="0" algn="ctr" rtl="0">
                        <a:spcBef>
                          <a:spcPts val="0"/>
                        </a:spcBef>
                        <a:spcAft>
                          <a:spcPts val="0"/>
                        </a:spcAft>
                        <a:buNone/>
                      </a:pPr>
                      <a:r>
                        <a:rPr lang="en-US" sz="1600" b="1" u="none" strike="noStrike" cap="none"/>
                        <a:t>Number of children Aged 7-18</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'12-21</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rowSpan="2">
                  <a:txBody>
                    <a:bodyPr/>
                    <a:lstStyle/>
                    <a:p>
                      <a:pPr marL="0" marR="0" lvl="0" indent="0" algn="ctr" rtl="0">
                        <a:spcBef>
                          <a:spcPts val="0"/>
                        </a:spcBef>
                        <a:spcAft>
                          <a:spcPts val="0"/>
                        </a:spcAft>
                        <a:buNone/>
                      </a:pPr>
                      <a:r>
                        <a:rPr lang="en-US" sz="1600" b="1" u="none" strike="noStrike" cap="none"/>
                        <a:t>Growth </a:t>
                      </a:r>
                      <a:endParaRPr/>
                    </a:p>
                    <a:p>
                      <a:pPr marL="0" marR="0" lvl="0" indent="0" algn="ctr" rtl="0">
                        <a:spcBef>
                          <a:spcPts val="0"/>
                        </a:spcBef>
                        <a:spcAft>
                          <a:spcPts val="0"/>
                        </a:spcAft>
                        <a:buNone/>
                      </a:pPr>
                      <a:r>
                        <a:rPr lang="en-US" sz="1600" b="0" u="none" strike="noStrike" cap="none"/>
                        <a:t>'21-30</a:t>
                      </a:r>
                      <a:endParaRPr sz="1600" b="0"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03200">
                <a:tc>
                  <a:txBody>
                    <a:bodyPr/>
                    <a:lstStyle/>
                    <a:p>
                      <a:pPr marL="0" marR="0" lvl="0" indent="0" algn="l" rtl="0">
                        <a:spcBef>
                          <a:spcPts val="0"/>
                        </a:spcBef>
                        <a:spcAft>
                          <a:spcPts val="0"/>
                        </a:spcAft>
                        <a:buNone/>
                      </a:pPr>
                      <a:r>
                        <a:rPr lang="en-US" sz="1600" b="1" u="none" strike="noStrike" cap="none"/>
                        <a:t>Province</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2012</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2021</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2030E</a:t>
                      </a: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u="none" strike="noStrike" cap="none"/>
                        <a:t> </a:t>
                      </a:r>
                      <a:endParaRPr sz="1600" b="1" i="0" u="none" strike="noStrike" cap="none">
                        <a:solidFill>
                          <a:srgbClr val="000000"/>
                        </a:solidFill>
                        <a:latin typeface="Calibri"/>
                        <a:ea typeface="Calibri"/>
                        <a:cs typeface="Calibri"/>
                        <a:sym typeface="Calibri"/>
                      </a:endParaRPr>
                    </a:p>
                  </a:txBody>
                  <a:tcPr marL="9525" marR="9525" marT="9525" marB="0" anchor="ctr">
                    <a:lnB w="12700" cap="flat" cmpd="sng">
                      <a:solidFill>
                        <a:schemeClr val="dk1"/>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0">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endParaRPr sz="800" b="0" i="0" u="none" strike="noStrike" cap="none">
                        <a:solidFill>
                          <a:srgbClr val="000000"/>
                        </a:solidFill>
                        <a:latin typeface="Calibri"/>
                        <a:ea typeface="Calibri"/>
                        <a:cs typeface="Calibri"/>
                        <a:sym typeface="Calibri"/>
                      </a:endParaRPr>
                    </a:p>
                  </a:txBody>
                  <a:tcPr marL="9525" marR="9525" marT="9525" marB="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2"/>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EC</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1 657 202</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1 598 475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1 361 637</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solidFill>
                      <a:schemeClr val="lt1"/>
                    </a:solidFill>
                  </a:tcPr>
                </a:tc>
                <a:extLst>
                  <a:ext uri="{0D108BD9-81ED-4DB2-BD59-A6C34878D82A}">
                    <a16:rowId xmlns:a16="http://schemas.microsoft.com/office/drawing/2014/main" val="10003"/>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FS</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592 445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676 489</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650 820</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14%</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solidFill>
                      <a:schemeClr val="lt1"/>
                    </a:solidFill>
                  </a:tcPr>
                </a:tc>
                <a:extLst>
                  <a:ext uri="{0D108BD9-81ED-4DB2-BD59-A6C34878D82A}">
                    <a16:rowId xmlns:a16="http://schemas.microsoft.com/office/drawing/2014/main" val="10004"/>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GP</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1 962 793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2 498 533</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3 180 884</a:t>
                      </a:r>
                      <a:endParaRPr/>
                    </a:p>
                  </a:txBody>
                  <a:tcPr marL="9525" marR="9525" marT="9525" marB="0" anchor="ctr">
                    <a:solidFill>
                      <a:schemeClr val="lt1"/>
                    </a:solidFill>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solidFill>
                      <a:schemeClr val="lt1"/>
                    </a:solidFill>
                  </a:tcPr>
                </a:tc>
                <a:extLst>
                  <a:ext uri="{0D108BD9-81ED-4DB2-BD59-A6C34878D82A}">
                    <a16:rowId xmlns:a16="http://schemas.microsoft.com/office/drawing/2014/main" val="10005"/>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KN</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2 485 822</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2 690 378</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2 657 716</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solidFill>
                      <a:schemeClr val="lt1"/>
                    </a:solidFill>
                  </a:tcPr>
                </a:tc>
                <a:extLst>
                  <a:ext uri="{0D108BD9-81ED-4DB2-BD59-A6C34878D82A}">
                    <a16:rowId xmlns:a16="http://schemas.microsoft.com/office/drawing/2014/main" val="10006"/>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LP</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1 395 864</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1 507 386</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1 612 125</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8%</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7%</a:t>
                      </a:r>
                      <a:endParaRPr/>
                    </a:p>
                  </a:txBody>
                  <a:tcPr marL="9525" marR="9525" marT="9525" marB="0" anchor="ctr"/>
                </a:tc>
                <a:extLst>
                  <a:ext uri="{0D108BD9-81ED-4DB2-BD59-A6C34878D82A}">
                    <a16:rowId xmlns:a16="http://schemas.microsoft.com/office/drawing/2014/main" val="10007"/>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MP</a:t>
                      </a:r>
                      <a:endParaRPr/>
                    </a:p>
                  </a:txBody>
                  <a:tcPr marL="9525" marR="9525" marT="9525" marB="0" anchor="ctr">
                    <a:solidFill>
                      <a:srgbClr val="F5B6A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977 749</a:t>
                      </a:r>
                      <a:endParaRPr/>
                    </a:p>
                  </a:txBody>
                  <a:tcPr marL="9525" marR="9525" marT="9525" marB="0" anchor="ctr">
                    <a:solidFill>
                      <a:srgbClr val="F5B6A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1 100 594</a:t>
                      </a:r>
                      <a:endParaRPr/>
                    </a:p>
                  </a:txBody>
                  <a:tcPr marL="9525" marR="9525" marT="9525" marB="0" anchor="ctr">
                    <a:solidFill>
                      <a:srgbClr val="F5B6A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1 165 728</a:t>
                      </a:r>
                      <a:endParaRPr/>
                    </a:p>
                  </a:txBody>
                  <a:tcPr marL="9525" marR="9525" marT="9525" marB="0" anchor="ctr">
                    <a:solidFill>
                      <a:srgbClr val="F5B6A6"/>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rgbClr val="F5B6A6"/>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13%</a:t>
                      </a:r>
                      <a:endParaRPr/>
                    </a:p>
                  </a:txBody>
                  <a:tcPr marL="9525" marR="9525" marT="9525" marB="0" anchor="ctr">
                    <a:solidFill>
                      <a:srgbClr val="F5B6A6"/>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6%</a:t>
                      </a:r>
                      <a:endParaRPr/>
                    </a:p>
                  </a:txBody>
                  <a:tcPr marL="9525" marR="9525" marT="9525" marB="0" anchor="ctr">
                    <a:solidFill>
                      <a:srgbClr val="F5B6A6"/>
                    </a:solidFill>
                  </a:tcPr>
                </a:tc>
                <a:extLst>
                  <a:ext uri="{0D108BD9-81ED-4DB2-BD59-A6C34878D82A}">
                    <a16:rowId xmlns:a16="http://schemas.microsoft.com/office/drawing/2014/main" val="10008"/>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NC</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254 075</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277 560</a:t>
                      </a:r>
                      <a:endParaRPr/>
                    </a:p>
                  </a:txBody>
                  <a:tcPr marL="9525" marR="9525" marT="9525" marB="0" anchor="ctr">
                    <a:solidFill>
                      <a:schemeClr val="lt1"/>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281 208</a:t>
                      </a:r>
                      <a:endParaRPr/>
                    </a:p>
                  </a:txBody>
                  <a:tcPr marL="9525" marR="9525" marT="9525" marB="0" anchor="ctr">
                    <a:solidFill>
                      <a:schemeClr val="lt1"/>
                    </a:solidFill>
                  </a:tcP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9%</a:t>
                      </a:r>
                      <a:endParaRPr/>
                    </a:p>
                  </a:txBody>
                  <a:tcPr marL="9525" marR="9525" marT="9525" marB="0" anchor="ctr">
                    <a:solidFill>
                      <a:schemeClr val="lt1"/>
                    </a:solidFill>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a:t>
                      </a:r>
                      <a:endParaRPr/>
                    </a:p>
                  </a:txBody>
                  <a:tcPr marL="9525" marR="9525" marT="9525" marB="0" anchor="ctr">
                    <a:solidFill>
                      <a:schemeClr val="lt1"/>
                    </a:solidFill>
                  </a:tcPr>
                </a:tc>
                <a:extLst>
                  <a:ext uri="{0D108BD9-81ED-4DB2-BD59-A6C34878D82A}">
                    <a16:rowId xmlns:a16="http://schemas.microsoft.com/office/drawing/2014/main" val="10009"/>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NW</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742 943</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893 530</a:t>
                      </a:r>
                      <a:endParaRPr/>
                    </a:p>
                  </a:txBody>
                  <a:tcPr marL="9525" marR="9525" marT="9525" marB="0" anchor="ct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 930 323</a:t>
                      </a:r>
                      <a:endParaRPr/>
                    </a:p>
                  </a:txBody>
                  <a:tcPr marL="9525" marR="9525" marT="9525" marB="0" anchor="ctr"/>
                </a:tc>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20%</a:t>
                      </a:r>
                      <a:endParaRPr/>
                    </a:p>
                  </a:txBody>
                  <a:tcPr marL="9525" marR="9525" marT="9525" marB="0" anchor="ct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4%</a:t>
                      </a:r>
                      <a:endParaRPr/>
                    </a:p>
                  </a:txBody>
                  <a:tcPr marL="9525" marR="9525" marT="9525" marB="0" anchor="ctr"/>
                </a:tc>
                <a:extLst>
                  <a:ext uri="{0D108BD9-81ED-4DB2-BD59-A6C34878D82A}">
                    <a16:rowId xmlns:a16="http://schemas.microsoft.com/office/drawing/2014/main" val="10010"/>
                  </a:ext>
                </a:extLst>
              </a:tr>
              <a:tr h="298250">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WC</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1 068 009</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1 298 801</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1 496 731</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en-US" sz="1600" b="0" i="0" u="none" strike="noStrike" cap="none">
                          <a:solidFill>
                            <a:srgbClr val="000000"/>
                          </a:solidFill>
                          <a:latin typeface="Calibri"/>
                          <a:ea typeface="Calibri"/>
                          <a:cs typeface="Calibri"/>
                          <a:sym typeface="Calibri"/>
                        </a:rPr>
                        <a:t> </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22%</a:t>
                      </a:r>
                      <a:endParaRPr/>
                    </a:p>
                  </a:txBody>
                  <a:tcPr marL="9525" marR="9525" marT="9525" marB="0" anchor="ctr">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en-US" sz="1600" b="0" i="1" u="none" strike="noStrike" cap="none">
                          <a:solidFill>
                            <a:srgbClr val="000000"/>
                          </a:solidFill>
                          <a:latin typeface="Calibri"/>
                          <a:ea typeface="Calibri"/>
                          <a:cs typeface="Calibri"/>
                          <a:sym typeface="Calibri"/>
                        </a:rPr>
                        <a:t>15%</a:t>
                      </a:r>
                      <a:endParaRPr/>
                    </a:p>
                  </a:txBody>
                  <a:tcPr marL="9525" marR="9525" marT="9525" marB="0" anchor="ctr">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11"/>
                  </a:ext>
                </a:extLst>
              </a:tr>
              <a:tr h="190825">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11 136 902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12 541 746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13 337 172</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13%</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tc>
                  <a:txBody>
                    <a:bodyPr/>
                    <a:lstStyle/>
                    <a:p>
                      <a:pPr marL="0" marR="0" lvl="0" indent="0" algn="r" rtl="0">
                        <a:spcBef>
                          <a:spcPts val="0"/>
                        </a:spcBef>
                        <a:spcAft>
                          <a:spcPts val="0"/>
                        </a:spcAft>
                        <a:buNone/>
                      </a:pPr>
                      <a:r>
                        <a:rPr lang="en-US" sz="1600" b="1" i="1" u="none" strike="noStrike" cap="none">
                          <a:solidFill>
                            <a:srgbClr val="000000"/>
                          </a:solidFill>
                          <a:latin typeface="Calibri"/>
                          <a:ea typeface="Calibri"/>
                          <a:cs typeface="Calibri"/>
                          <a:sym typeface="Calibri"/>
                        </a:rPr>
                        <a:t>6%</a:t>
                      </a:r>
                      <a:endParaRPr/>
                    </a:p>
                  </a:txBody>
                  <a:tcPr marL="9525" marR="9525" marT="9525" marB="0" anchor="ctr">
                    <a:lnT w="12700" cap="flat" cmpd="sng">
                      <a:solidFill>
                        <a:srgbClr val="A5A5A5"/>
                      </a:solidFill>
                      <a:prstDash val="solid"/>
                      <a:round/>
                      <a:headEnd type="none" w="sm" len="sm"/>
                      <a:tailEnd type="none" w="sm" len="sm"/>
                    </a:lnT>
                    <a:solidFill>
                      <a:schemeClr val="lt1"/>
                    </a:solidFill>
                  </a:tcPr>
                </a:tc>
                <a:extLst>
                  <a:ext uri="{0D108BD9-81ED-4DB2-BD59-A6C34878D82A}">
                    <a16:rowId xmlns:a16="http://schemas.microsoft.com/office/drawing/2014/main" val="10012"/>
                  </a:ext>
                </a:extLst>
              </a:tr>
            </a:tbl>
          </a:graphicData>
        </a:graphic>
      </p:graphicFrame>
      <p:sp>
        <p:nvSpPr>
          <p:cNvPr id="410" name="Google Shape;410;p2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3</a:t>
            </a:r>
            <a:endParaRPr/>
          </a:p>
        </p:txBody>
      </p:sp>
      <p:sp>
        <p:nvSpPr>
          <p:cNvPr id="411" name="Google Shape;411;p24"/>
          <p:cNvSpPr/>
          <p:nvPr/>
        </p:nvSpPr>
        <p:spPr>
          <a:xfrm>
            <a:off x="631709" y="6395895"/>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Thembisa age-specific estimates from the model V4.5 for children aged 7-18 by province</a:t>
            </a:r>
            <a:endParaRPr/>
          </a:p>
        </p:txBody>
      </p:sp>
      <p:sp>
        <p:nvSpPr>
          <p:cNvPr id="412" name="Google Shape;412;p24"/>
          <p:cNvSpPr/>
          <p:nvPr/>
        </p:nvSpPr>
        <p:spPr>
          <a:xfrm>
            <a:off x="631708" y="6189166"/>
            <a:ext cx="10309108" cy="20680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F7F7F"/>
                </a:solidFill>
                <a:latin typeface="Calibri"/>
                <a:ea typeface="Calibri"/>
                <a:cs typeface="Calibri"/>
                <a:sym typeface="Calibri"/>
              </a:rPr>
              <a:t>Note: Period 2021 – 2030 is the same timeframe, nine years, as 2012 – 2021. </a:t>
            </a:r>
            <a:endParaRPr/>
          </a:p>
        </p:txBody>
      </p:sp>
      <p:graphicFrame>
        <p:nvGraphicFramePr>
          <p:cNvPr id="413" name="Google Shape;413;p24"/>
          <p:cNvGraphicFramePr/>
          <p:nvPr/>
        </p:nvGraphicFramePr>
        <p:xfrm>
          <a:off x="7060954" y="2044869"/>
          <a:ext cx="4455795" cy="3879278"/>
        </p:xfrm>
        <a:graphic>
          <a:graphicData uri="http://schemas.openxmlformats.org/drawingml/2006/chart">
            <c:chart xmlns:c="http://schemas.openxmlformats.org/drawingml/2006/chart" xmlns:r="http://schemas.openxmlformats.org/officeDocument/2006/relationships" r:id="rId3"/>
          </a:graphicData>
        </a:graphic>
      </p:graphicFrame>
      <p:sp>
        <p:nvSpPr>
          <p:cNvPr id="414" name="Google Shape;414;p24"/>
          <p:cNvSpPr/>
          <p:nvPr/>
        </p:nvSpPr>
        <p:spPr>
          <a:xfrm>
            <a:off x="9347907" y="3074819"/>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1,10M</a:t>
            </a:r>
            <a:endParaRPr/>
          </a:p>
        </p:txBody>
      </p:sp>
      <p:sp>
        <p:nvSpPr>
          <p:cNvPr id="415" name="Google Shape;415;p24"/>
          <p:cNvSpPr/>
          <p:nvPr/>
        </p:nvSpPr>
        <p:spPr>
          <a:xfrm>
            <a:off x="8007486" y="3318588"/>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0.98M</a:t>
            </a:r>
            <a:endParaRPr/>
          </a:p>
        </p:txBody>
      </p:sp>
      <p:cxnSp>
        <p:nvCxnSpPr>
          <p:cNvPr id="416" name="Google Shape;416;p24"/>
          <p:cNvCxnSpPr/>
          <p:nvPr/>
        </p:nvCxnSpPr>
        <p:spPr>
          <a:xfrm rot="10800000">
            <a:off x="9798860" y="3429000"/>
            <a:ext cx="0" cy="1861276"/>
          </a:xfrm>
          <a:prstGeom prst="straightConnector1">
            <a:avLst/>
          </a:prstGeom>
          <a:noFill/>
          <a:ln w="28575" cap="flat" cmpd="sng">
            <a:solidFill>
              <a:srgbClr val="7F7F7F"/>
            </a:solidFill>
            <a:prstDash val="dash"/>
            <a:miter lim="800000"/>
            <a:headEnd type="none" w="sm" len="sm"/>
            <a:tailEnd type="none" w="sm" len="sm"/>
          </a:ln>
        </p:spPr>
      </p:cxnSp>
      <p:sp>
        <p:nvSpPr>
          <p:cNvPr id="417" name="Google Shape;417;p24"/>
          <p:cNvSpPr/>
          <p:nvPr/>
        </p:nvSpPr>
        <p:spPr>
          <a:xfrm>
            <a:off x="10809860" y="2963677"/>
            <a:ext cx="787779" cy="379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1,17M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5"/>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Public and independent school growth</a:t>
            </a:r>
            <a:endParaRPr/>
          </a:p>
        </p:txBody>
      </p:sp>
      <p:sp>
        <p:nvSpPr>
          <p:cNvPr id="423" name="Google Shape;423;p25"/>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424" name="Google Shape;424;p2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430" name="Google Shape;430;p26"/>
          <p:cNvGraphicFramePr/>
          <p:nvPr/>
        </p:nvGraphicFramePr>
        <p:xfrm>
          <a:off x="631707" y="1771032"/>
          <a:ext cx="10515625" cy="4087495"/>
        </p:xfrm>
        <a:graphic>
          <a:graphicData uri="http://schemas.openxmlformats.org/drawingml/2006/table">
            <a:tbl>
              <a:tblPr>
                <a:noFill/>
                <a:tableStyleId>{65E8964A-F72A-4361-8B5F-52BC8E6C4509}</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431" name="Google Shape;431;p2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32" name="Google Shape;432;p26"/>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school and enrolment growth</a:t>
            </a:r>
            <a:endParaRPr/>
          </a:p>
        </p:txBody>
      </p:sp>
      <p:graphicFrame>
        <p:nvGraphicFramePr>
          <p:cNvPr id="438" name="Google Shape;438;p27"/>
          <p:cNvGraphicFramePr/>
          <p:nvPr/>
        </p:nvGraphicFramePr>
        <p:xfrm>
          <a:off x="631707" y="1771032"/>
          <a:ext cx="10515625" cy="4087495"/>
        </p:xfrm>
        <a:graphic>
          <a:graphicData uri="http://schemas.openxmlformats.org/drawingml/2006/table">
            <a:tbl>
              <a:tblPr>
                <a:noFill/>
                <a:tableStyleId>{65E8964A-F72A-4361-8B5F-52BC8E6C4509}</a:tableStyleId>
              </a:tblPr>
              <a:tblGrid>
                <a:gridCol w="911350">
                  <a:extLst>
                    <a:ext uri="{9D8B030D-6E8A-4147-A177-3AD203B41FA5}">
                      <a16:colId xmlns:a16="http://schemas.microsoft.com/office/drawing/2014/main" val="20000"/>
                    </a:ext>
                  </a:extLst>
                </a:gridCol>
                <a:gridCol w="1420650">
                  <a:extLst>
                    <a:ext uri="{9D8B030D-6E8A-4147-A177-3AD203B41FA5}">
                      <a16:colId xmlns:a16="http://schemas.microsoft.com/office/drawing/2014/main" val="20001"/>
                    </a:ext>
                  </a:extLst>
                </a:gridCol>
                <a:gridCol w="1554675">
                  <a:extLst>
                    <a:ext uri="{9D8B030D-6E8A-4147-A177-3AD203B41FA5}">
                      <a16:colId xmlns:a16="http://schemas.microsoft.com/office/drawing/2014/main" val="20002"/>
                    </a:ext>
                  </a:extLst>
                </a:gridCol>
                <a:gridCol w="205125">
                  <a:extLst>
                    <a:ext uri="{9D8B030D-6E8A-4147-A177-3AD203B41FA5}">
                      <a16:colId xmlns:a16="http://schemas.microsoft.com/office/drawing/2014/main" val="20003"/>
                    </a:ext>
                  </a:extLst>
                </a:gridCol>
                <a:gridCol w="1554675">
                  <a:extLst>
                    <a:ext uri="{9D8B030D-6E8A-4147-A177-3AD203B41FA5}">
                      <a16:colId xmlns:a16="http://schemas.microsoft.com/office/drawing/2014/main" val="20004"/>
                    </a:ext>
                  </a:extLst>
                </a:gridCol>
                <a:gridCol w="1554675">
                  <a:extLst>
                    <a:ext uri="{9D8B030D-6E8A-4147-A177-3AD203B41FA5}">
                      <a16:colId xmlns:a16="http://schemas.microsoft.com/office/drawing/2014/main" val="20005"/>
                    </a:ext>
                  </a:extLst>
                </a:gridCol>
                <a:gridCol w="1554675">
                  <a:extLst>
                    <a:ext uri="{9D8B030D-6E8A-4147-A177-3AD203B41FA5}">
                      <a16:colId xmlns:a16="http://schemas.microsoft.com/office/drawing/2014/main" val="20006"/>
                    </a:ext>
                  </a:extLst>
                </a:gridCol>
                <a:gridCol w="205125">
                  <a:extLst>
                    <a:ext uri="{9D8B030D-6E8A-4147-A177-3AD203B41FA5}">
                      <a16:colId xmlns:a16="http://schemas.microsoft.com/office/drawing/2014/main" val="20007"/>
                    </a:ext>
                  </a:extLst>
                </a:gridCol>
                <a:gridCol w="1554675">
                  <a:extLst>
                    <a:ext uri="{9D8B030D-6E8A-4147-A177-3AD203B41FA5}">
                      <a16:colId xmlns:a16="http://schemas.microsoft.com/office/drawing/2014/main" val="20008"/>
                    </a:ext>
                  </a:extLst>
                </a:gridCol>
              </a:tblGrid>
              <a:tr h="346075">
                <a:tc>
                  <a:txBody>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8">
                  <a:txBody>
                    <a:bodyPr/>
                    <a:lstStyle/>
                    <a:p>
                      <a:pPr marL="0" marR="0" lvl="0" indent="0" algn="ctr" rtl="0">
                        <a:spcBef>
                          <a:spcPts val="0"/>
                        </a:spcBef>
                        <a:spcAft>
                          <a:spcPts val="0"/>
                        </a:spcAft>
                        <a:buNone/>
                      </a:pPr>
                      <a:r>
                        <a:rPr lang="en-US" sz="1800" b="1" i="1" u="none" strike="noStrike" cap="none">
                          <a:solidFill>
                            <a:srgbClr val="000000"/>
                          </a:solidFill>
                          <a:latin typeface="Calibri"/>
                          <a:ea typeface="Calibri"/>
                          <a:cs typeface="Calibri"/>
                          <a:sym typeface="Calibri"/>
                        </a:rPr>
                        <a:t>% growth from 2012 - 2021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85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Province</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educators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teachers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Number of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public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Enrolment in  ordinary schools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Est. school-aged population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50800">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4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DDE"/>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extLst>
                  <a:ext uri="{0D108BD9-81ED-4DB2-BD59-A6C34878D82A}">
                    <a16:rowId xmlns:a16="http://schemas.microsoft.com/office/drawing/2014/main" val="10003"/>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FS</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3A6"/>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5AA"/>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CF9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4"/>
                    </a:solidFill>
                  </a:tcPr>
                </a:tc>
                <a:extLst>
                  <a:ext uri="{0D108BD9-81ED-4DB2-BD59-A6C34878D82A}">
                    <a16:rowId xmlns:a16="http://schemas.microsoft.com/office/drawing/2014/main" val="10004"/>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GP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AF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CFCFF"/>
                    </a:solidFill>
                  </a:tcPr>
                </a:tc>
                <a:extLst>
                  <a:ext uri="{0D108BD9-81ED-4DB2-BD59-A6C34878D82A}">
                    <a16:rowId xmlns:a16="http://schemas.microsoft.com/office/drawing/2014/main" val="10005"/>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KN</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DB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6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AB4"/>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8B0"/>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0C1"/>
                    </a:solidFill>
                  </a:tcPr>
                </a:tc>
                <a:extLst>
                  <a:ext uri="{0D108BD9-81ED-4DB2-BD59-A6C34878D82A}">
                    <a16:rowId xmlns:a16="http://schemas.microsoft.com/office/drawing/2014/main" val="10006"/>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LP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9B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FE3"/>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B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5%</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EBE"/>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DFC1"/>
                    </a:solidFill>
                  </a:tcPr>
                </a:tc>
                <a:extLst>
                  <a:ext uri="{0D108BD9-81ED-4DB2-BD59-A6C34878D82A}">
                    <a16:rowId xmlns:a16="http://schemas.microsoft.com/office/drawing/2014/main" val="10007"/>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MP</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D0"/>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8D3"/>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5CC"/>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extLst>
                  <a:ext uri="{0D108BD9-81ED-4DB2-BD59-A6C34878D82A}">
                    <a16:rowId xmlns:a16="http://schemas.microsoft.com/office/drawing/2014/main" val="10008"/>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7"/>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5F1"/>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7D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6CF"/>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EE1C5"/>
                    </a:solidFill>
                  </a:tcPr>
                </a:tc>
                <a:extLst>
                  <a:ext uri="{0D108BD9-81ED-4DB2-BD59-A6C34878D82A}">
                    <a16:rowId xmlns:a16="http://schemas.microsoft.com/office/drawing/2014/main" val="10009"/>
                  </a:ext>
                </a:extLst>
              </a:tr>
              <a:tr h="250600">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NW</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4%</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5CD"/>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BDB"/>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D"/>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AD9"/>
                    </a:solidFill>
                  </a:tcPr>
                </a:tc>
                <a:tc>
                  <a:txBody>
                    <a:bodyPr/>
                    <a:lstStyle/>
                    <a:p>
                      <a:pPr marL="0" marR="0" lvl="0" indent="0" algn="ctr" rtl="0">
                        <a:spcBef>
                          <a:spcPts val="0"/>
                        </a:spcBef>
                        <a:spcAft>
                          <a:spcPts val="0"/>
                        </a:spcAft>
                        <a:buNone/>
                      </a:pPr>
                      <a:endParaRPr sz="1800" b="0" i="0" u="none" strike="noStrike" cap="none">
                        <a:solidFill>
                          <a:srgbClr val="000000"/>
                        </a:solidFill>
                        <a:latin typeface="Arial"/>
                        <a:ea typeface="Arial"/>
                        <a:cs typeface="Arial"/>
                        <a:sym typeface="Arial"/>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8"/>
                    </a:solidFill>
                  </a:tcPr>
                </a:tc>
                <a:extLst>
                  <a:ext uri="{0D108BD9-81ED-4DB2-BD59-A6C34878D82A}">
                    <a16:rowId xmlns:a16="http://schemas.microsoft.com/office/drawing/2014/main" val="10010"/>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WC</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12%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1E7"/>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6F2"/>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0%</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9FA"/>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CFCFF"/>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8F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Calibri"/>
                          <a:ea typeface="Calibri"/>
                          <a:cs typeface="Calibri"/>
                          <a:sym typeface="Calibri"/>
                        </a:rPr>
                        <a:t>22%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3EC"/>
                    </a:solidFill>
                  </a:tcPr>
                </a:tc>
                <a:extLst>
                  <a:ext uri="{0D108BD9-81ED-4DB2-BD59-A6C34878D82A}">
                    <a16:rowId xmlns:a16="http://schemas.microsoft.com/office/drawing/2014/main" val="10011"/>
                  </a:ext>
                </a:extLst>
              </a:tr>
              <a:tr h="2625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SA</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1C5"/>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2%</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9"/>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-6%</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F0E4"/>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7%</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4CA"/>
                    </a:solidFill>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8%</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EE3C8"/>
                    </a:solidFill>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Calibri"/>
                          <a:ea typeface="Calibri"/>
                          <a:cs typeface="Calibri"/>
                          <a:sym typeface="Calibri"/>
                        </a:rPr>
                        <a:t>13%</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DE6CF"/>
                    </a:solidFill>
                  </a:tcPr>
                </a:tc>
                <a:extLst>
                  <a:ext uri="{0D108BD9-81ED-4DB2-BD59-A6C34878D82A}">
                    <a16:rowId xmlns:a16="http://schemas.microsoft.com/office/drawing/2014/main" val="10012"/>
                  </a:ext>
                </a:extLst>
              </a:tr>
            </a:tbl>
          </a:graphicData>
        </a:graphic>
      </p:graphicFrame>
      <p:sp>
        <p:nvSpPr>
          <p:cNvPr id="439" name="Google Shape;439;p2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40" name="Google Shape;440;p27"/>
          <p:cNvSpPr/>
          <p:nvPr/>
        </p:nvSpPr>
        <p:spPr>
          <a:xfrm>
            <a:off x="631707" y="6152219"/>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Educator numbers from anonymised PERSAL data from 2012 and 2021, only educators (Rank 60 000 – 69 999) are considered. Thembisa age specific data V4.5 for school-aged population (Ages 7-18) estimates and enrolment and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sp>
        <p:nvSpPr>
          <p:cNvPr id="441" name="Google Shape;441;p27"/>
          <p:cNvSpPr/>
          <p:nvPr/>
        </p:nvSpPr>
        <p:spPr>
          <a:xfrm>
            <a:off x="1044691" y="3018784"/>
            <a:ext cx="10102618" cy="1403587"/>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442" name="Google Shape;442;p27"/>
          <p:cNvSpPr/>
          <p:nvPr/>
        </p:nvSpPr>
        <p:spPr>
          <a:xfrm>
            <a:off x="1044691" y="4765950"/>
            <a:ext cx="10102618" cy="770326"/>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443" name="Google Shape;443;p27"/>
          <p:cNvSpPr/>
          <p:nvPr/>
        </p:nvSpPr>
        <p:spPr>
          <a:xfrm>
            <a:off x="1784781" y="3201334"/>
            <a:ext cx="8855193" cy="103848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Enrolment and educator numbers grew </a:t>
            </a:r>
            <a:r>
              <a:rPr lang="en-US" sz="2400">
                <a:solidFill>
                  <a:srgbClr val="C00000"/>
                </a:solidFill>
                <a:latin typeface="Calibri"/>
                <a:ea typeface="Calibri"/>
                <a:cs typeface="Calibri"/>
                <a:sym typeface="Calibri"/>
              </a:rPr>
              <a:t>in Mpumalanga, whilst the number of public ordinary </a:t>
            </a:r>
            <a:r>
              <a:rPr lang="en-US" sz="2400" b="1">
                <a:solidFill>
                  <a:srgbClr val="C00000"/>
                </a:solidFill>
                <a:latin typeface="Calibri"/>
                <a:ea typeface="Calibri"/>
                <a:cs typeface="Calibri"/>
                <a:sym typeface="Calibri"/>
              </a:rPr>
              <a:t>schools declined</a:t>
            </a:r>
            <a:r>
              <a:rPr lang="en-US" sz="2400">
                <a:solidFill>
                  <a:srgbClr val="C00000"/>
                </a:solidFill>
                <a:latin typeface="Calibri"/>
                <a:ea typeface="Calibri"/>
                <a:cs typeface="Calibri"/>
                <a:sym typeface="Calibri"/>
              </a:rPr>
              <a:t>….</a:t>
            </a:r>
            <a:endParaRPr/>
          </a:p>
        </p:txBody>
      </p:sp>
      <p:sp>
        <p:nvSpPr>
          <p:cNvPr id="444" name="Google Shape;444;p27"/>
          <p:cNvSpPr/>
          <p:nvPr/>
        </p:nvSpPr>
        <p:spPr>
          <a:xfrm>
            <a:off x="5171604" y="4452349"/>
            <a:ext cx="640080" cy="27432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27"/>
          <p:cNvSpPr/>
          <p:nvPr/>
        </p:nvSpPr>
        <p:spPr>
          <a:xfrm>
            <a:off x="6720754" y="4445985"/>
            <a:ext cx="640080" cy="27432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500"/>
                                        <p:tgtEl>
                                          <p:spTgt spid="441"/>
                                        </p:tgtEl>
                                      </p:cBhvr>
                                    </p:animEffect>
                                  </p:childTnLst>
                                </p:cTn>
                              </p:par>
                              <p:par>
                                <p:cTn id="8" presetID="10" presetClass="entr" presetSubtype="0" fill="hold" nodeType="withEffect">
                                  <p:stCondLst>
                                    <p:cond delay="0"/>
                                  </p:stCondLst>
                                  <p:childTnLst>
                                    <p:set>
                                      <p:cBhvr>
                                        <p:cTn id="9" dur="1" fill="hold">
                                          <p:stCondLst>
                                            <p:cond delay="0"/>
                                          </p:stCondLst>
                                        </p:cTn>
                                        <p:tgtEl>
                                          <p:spTgt spid="442"/>
                                        </p:tgtEl>
                                        <p:attrNameLst>
                                          <p:attrName>style.visibility</p:attrName>
                                        </p:attrNameLst>
                                      </p:cBhvr>
                                      <p:to>
                                        <p:strVal val="visible"/>
                                      </p:to>
                                    </p:set>
                                    <p:animEffect transition="in" filter="fade">
                                      <p:cBhvr>
                                        <p:cTn id="10" dur="500"/>
                                        <p:tgtEl>
                                          <p:spTgt spid="4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School growth from 2012 to 2021 </a:t>
            </a:r>
            <a:endParaRPr/>
          </a:p>
        </p:txBody>
      </p:sp>
      <p:graphicFrame>
        <p:nvGraphicFramePr>
          <p:cNvPr id="451" name="Google Shape;451;p28"/>
          <p:cNvGraphicFramePr/>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452" name="Google Shape;452;p28"/>
          <p:cNvSpPr/>
          <p:nvPr/>
        </p:nvSpPr>
        <p:spPr>
          <a:xfrm>
            <a:off x="635168" y="641746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453" name="Google Shape;453;p28"/>
          <p:cNvGraphicFramePr/>
          <p:nvPr/>
        </p:nvGraphicFramePr>
        <p:xfrm>
          <a:off x="1899137" y="4984580"/>
          <a:ext cx="9360250" cy="404025"/>
        </p:xfrm>
        <a:graphic>
          <a:graphicData uri="http://schemas.openxmlformats.org/drawingml/2006/table">
            <a:tbl>
              <a:tblPr>
                <a:noFill/>
                <a:tableStyleId>{4AC0AB74-4BC0-4601-80DC-23B25356F0BA}</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a:solidFill>
                            <a:srgbClr val="595959"/>
                          </a:solidFill>
                        </a:rPr>
                        <a:t>EC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KN</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LP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MP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NW</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WC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1" u="none" strike="noStrike" cap="none">
                          <a:solidFill>
                            <a:srgbClr val="595959"/>
                          </a:solidFill>
                        </a:rPr>
                        <a:t>SA</a:t>
                      </a:r>
                      <a:endParaRPr sz="2200" b="1"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54" name="Google Shape;454;p2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55" name="Google Shape;455;p28"/>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56" name="Google Shape;456;p28"/>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457" name="Google Shape;457;p28"/>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458" name="Google Shape;458;p28"/>
          <p:cNvSpPr/>
          <p:nvPr/>
        </p:nvSpPr>
        <p:spPr>
          <a:xfrm>
            <a:off x="486941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59" name="Google Shape;459;p28"/>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460" name="Google Shape;460;p28"/>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61" name="Google Shape;461;p28"/>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62" name="Google Shape;462;p28"/>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463" name="Google Shape;463;p28"/>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464" name="Google Shape;464;p28"/>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465" name="Google Shape;465;p28"/>
          <p:cNvSpPr/>
          <p:nvPr/>
        </p:nvSpPr>
        <p:spPr>
          <a:xfrm>
            <a:off x="447713" y="5254787"/>
            <a:ext cx="1451424" cy="579417"/>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independent schools (2021)</a:t>
            </a:r>
            <a:endParaRPr/>
          </a:p>
        </p:txBody>
      </p:sp>
      <p:cxnSp>
        <p:nvCxnSpPr>
          <p:cNvPr id="466" name="Google Shape;466;p28"/>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467" name="Google Shape;467;p28"/>
          <p:cNvCxnSpPr/>
          <p:nvPr/>
        </p:nvCxnSpPr>
        <p:spPr>
          <a:xfrm>
            <a:off x="10315235" y="2149766"/>
            <a:ext cx="0" cy="3571209"/>
          </a:xfrm>
          <a:prstGeom prst="straightConnector1">
            <a:avLst/>
          </a:prstGeom>
          <a:noFill/>
          <a:ln w="9525" cap="flat" cmpd="sng">
            <a:solidFill>
              <a:srgbClr val="BFBFBF"/>
            </a:solidFill>
            <a:prstDash val="solid"/>
            <a:miter lim="800000"/>
            <a:headEnd type="none" w="sm" len="sm"/>
            <a:tailEnd type="none" w="sm" len="sm"/>
          </a:ln>
        </p:spPr>
      </p:cxnSp>
      <p:cxnSp>
        <p:nvCxnSpPr>
          <p:cNvPr id="468" name="Google Shape;468;p28"/>
          <p:cNvCxnSpPr/>
          <p:nvPr/>
        </p:nvCxnSpPr>
        <p:spPr>
          <a:xfrm>
            <a:off x="10689771" y="2823201"/>
            <a:ext cx="224971" cy="720952"/>
          </a:xfrm>
          <a:prstGeom prst="straightConnector1">
            <a:avLst/>
          </a:prstGeom>
          <a:noFill/>
          <a:ln w="9525" cap="flat" cmpd="sng">
            <a:solidFill>
              <a:schemeClr val="dk1"/>
            </a:solidFill>
            <a:prstDash val="solid"/>
            <a:miter lim="800000"/>
            <a:headEnd type="none" w="sm" len="sm"/>
            <a:tailEnd type="stealth" w="med" len="med"/>
          </a:ln>
        </p:spPr>
      </p:cxnSp>
      <p:sp>
        <p:nvSpPr>
          <p:cNvPr id="469" name="Google Shape;469;p28"/>
          <p:cNvSpPr/>
          <p:nvPr/>
        </p:nvSpPr>
        <p:spPr>
          <a:xfrm>
            <a:off x="8622030" y="1368220"/>
            <a:ext cx="3219450" cy="14716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School growth was driven by independent school growth (+37%) from 2012 to 2021. In contrast, the number of public schools in SA decreased (-6%)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Introduction (2)</a:t>
            </a:r>
            <a:endParaRPr/>
          </a:p>
        </p:txBody>
      </p:sp>
      <p:sp>
        <p:nvSpPr>
          <p:cNvPr id="173" name="Google Shape;173;p3"/>
          <p:cNvSpPr txBox="1"/>
          <p:nvPr/>
        </p:nvSpPr>
        <p:spPr>
          <a:xfrm>
            <a:off x="908100" y="1690825"/>
            <a:ext cx="10751400" cy="4587000"/>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As retirements increase, the required number of </a:t>
            </a:r>
            <a:r>
              <a:rPr lang="en-US" sz="2600" b="1" i="0" u="none" strike="noStrike" cap="none" dirty="0">
                <a:solidFill>
                  <a:schemeClr val="accent6"/>
                </a:solidFill>
                <a:latin typeface="Calibri"/>
                <a:ea typeface="Calibri"/>
                <a:cs typeface="Calibri"/>
                <a:sym typeface="Calibri"/>
              </a:rPr>
              <a:t>new appointments will need to increase</a:t>
            </a:r>
            <a:r>
              <a:rPr lang="en-US" sz="2600" b="0" i="0" u="none" strike="noStrike" cap="none" dirty="0">
                <a:solidFill>
                  <a:schemeClr val="dk1"/>
                </a:solidFill>
                <a:latin typeface="Calibri"/>
                <a:ea typeface="Calibri"/>
                <a:cs typeface="Calibri"/>
                <a:sym typeface="Calibri"/>
              </a:rPr>
              <a:t> to ensure that total educator numbers (at a minimum) stay at current levels and/or are sufficient to </a:t>
            </a:r>
            <a:r>
              <a:rPr lang="en-US" sz="2600" b="1" i="0" u="none" strike="noStrike" cap="none" dirty="0">
                <a:solidFill>
                  <a:schemeClr val="accent6"/>
                </a:solidFill>
                <a:latin typeface="Calibri"/>
                <a:ea typeface="Calibri"/>
                <a:cs typeface="Calibri"/>
                <a:sym typeface="Calibri"/>
              </a:rPr>
              <a:t>meet learner enrolment growth</a:t>
            </a:r>
            <a:r>
              <a:rPr lang="en-US" sz="2600" b="0" i="0" u="none" strike="noStrike" cap="none" dirty="0">
                <a:solidFill>
                  <a:schemeClr val="dk1"/>
                </a:solidFill>
                <a:latin typeface="Calibri"/>
                <a:ea typeface="Calibri"/>
                <a:cs typeface="Calibri"/>
                <a:sym typeface="Calibri"/>
              </a:rPr>
              <a:t> to </a:t>
            </a:r>
            <a:r>
              <a:rPr lang="en-US" sz="2600" b="1" i="0" u="none" strike="noStrike" cap="none" dirty="0">
                <a:solidFill>
                  <a:schemeClr val="accent6"/>
                </a:solidFill>
                <a:latin typeface="Calibri"/>
                <a:ea typeface="Calibri"/>
                <a:cs typeface="Calibri"/>
                <a:sym typeface="Calibri"/>
              </a:rPr>
              <a:t>prevent deterioration in learner-educator ratios</a:t>
            </a:r>
            <a:r>
              <a:rPr lang="en-US" sz="2600" b="0" i="0" u="none" strike="noStrike" cap="none" dirty="0">
                <a:solidFill>
                  <a:schemeClr val="dk1"/>
                </a:solidFill>
                <a:latin typeface="Calibri"/>
                <a:ea typeface="Calibri"/>
                <a:cs typeface="Calibri"/>
                <a:sym typeface="Calibri"/>
              </a:rPr>
              <a:t>.  </a:t>
            </a:r>
            <a:endParaRPr sz="2600" b="0" i="0" u="none" strike="noStrike" cap="none" dirty="0">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dirty="0">
              <a:solidFill>
                <a:schemeClr val="dk1"/>
              </a:solidFill>
              <a:latin typeface="Calibri"/>
              <a:ea typeface="Calibri"/>
              <a:cs typeface="Calibri"/>
              <a:sym typeface="Calibri"/>
            </a:endParaRPr>
          </a:p>
          <a:p>
            <a:pPr marL="457200" marR="0" lvl="0" indent="-393700" algn="l" rtl="0">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Planning will be required to ensure that provinces are ready for the sustained increase in appointments. </a:t>
            </a:r>
            <a:endParaRPr sz="2600" b="0" i="0" u="none" strike="noStrike" cap="none" dirty="0">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dirty="0">
              <a:solidFill>
                <a:schemeClr val="dk1"/>
              </a:solidFill>
              <a:latin typeface="Calibri"/>
              <a:ea typeface="Calibri"/>
              <a:cs typeface="Calibri"/>
              <a:sym typeface="Calibri"/>
            </a:endParaRPr>
          </a:p>
          <a:p>
            <a:pPr marL="457200" marR="0" lvl="0" indent="-393700" algn="l" rtl="0">
              <a:spcBef>
                <a:spcPts val="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If these positions are not filled, this could result in a further deterioration in the learner-educator ratio and lead to further increases in already large class sizes.</a:t>
            </a:r>
            <a:endParaRPr sz="2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School growth from 2012 to 2021 </a:t>
            </a:r>
            <a:endParaRPr/>
          </a:p>
        </p:txBody>
      </p:sp>
      <p:graphicFrame>
        <p:nvGraphicFramePr>
          <p:cNvPr id="475" name="Google Shape;475;p29"/>
          <p:cNvGraphicFramePr/>
          <p:nvPr/>
        </p:nvGraphicFramePr>
        <p:xfrm>
          <a:off x="1277258" y="2149766"/>
          <a:ext cx="10076542" cy="4130045"/>
        </p:xfrm>
        <a:graphic>
          <a:graphicData uri="http://schemas.openxmlformats.org/drawingml/2006/chart">
            <c:chart xmlns:c="http://schemas.openxmlformats.org/drawingml/2006/chart" xmlns:r="http://schemas.openxmlformats.org/officeDocument/2006/relationships" r:id="rId3"/>
          </a:graphicData>
        </a:graphic>
      </p:graphicFrame>
      <p:sp>
        <p:nvSpPr>
          <p:cNvPr id="476" name="Google Shape;476;p29"/>
          <p:cNvSpPr/>
          <p:nvPr/>
        </p:nvSpPr>
        <p:spPr>
          <a:xfrm>
            <a:off x="635168" y="6417467"/>
            <a:ext cx="10921663" cy="386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50" i="1">
                <a:solidFill>
                  <a:schemeClr val="dk1"/>
                </a:solidFill>
                <a:latin typeface="Calibri"/>
                <a:ea typeface="Calibri"/>
                <a:cs typeface="Calibri"/>
                <a:sym typeface="Calibri"/>
              </a:rPr>
              <a:t>Source: School numbers taken from School Realities-EMIS (2012 – 2021) released by the DBE, for numbers on ordinary public and independent schools (</a:t>
            </a:r>
            <a:r>
              <a:rPr lang="en-US" sz="95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Statistical Publications (education.gov.za)</a:t>
            </a:r>
            <a:r>
              <a:rPr lang="en-US" sz="950">
                <a:solidFill>
                  <a:schemeClr val="dk1"/>
                </a:solidFill>
                <a:latin typeface="Calibri"/>
                <a:ea typeface="Calibri"/>
                <a:cs typeface="Calibri"/>
                <a:sym typeface="Calibri"/>
              </a:rPr>
              <a:t>) </a:t>
            </a:r>
            <a:endParaRPr sz="950" i="1">
              <a:solidFill>
                <a:schemeClr val="dk1"/>
              </a:solidFill>
              <a:latin typeface="Calibri"/>
              <a:ea typeface="Calibri"/>
              <a:cs typeface="Calibri"/>
              <a:sym typeface="Calibri"/>
            </a:endParaRPr>
          </a:p>
        </p:txBody>
      </p:sp>
      <p:graphicFrame>
        <p:nvGraphicFramePr>
          <p:cNvPr id="477" name="Google Shape;477;p29"/>
          <p:cNvGraphicFramePr/>
          <p:nvPr/>
        </p:nvGraphicFramePr>
        <p:xfrm>
          <a:off x="1899137" y="4984580"/>
          <a:ext cx="9360250" cy="404025"/>
        </p:xfrm>
        <a:graphic>
          <a:graphicData uri="http://schemas.openxmlformats.org/drawingml/2006/table">
            <a:tbl>
              <a:tblPr>
                <a:noFill/>
                <a:tableStyleId>{4AC0AB74-4BC0-4601-80DC-23B25356F0BA}</a:tableStyleId>
              </a:tblPr>
              <a:tblGrid>
                <a:gridCol w="936025">
                  <a:extLst>
                    <a:ext uri="{9D8B030D-6E8A-4147-A177-3AD203B41FA5}">
                      <a16:colId xmlns:a16="http://schemas.microsoft.com/office/drawing/2014/main" val="20000"/>
                    </a:ext>
                  </a:extLst>
                </a:gridCol>
                <a:gridCol w="936025">
                  <a:extLst>
                    <a:ext uri="{9D8B030D-6E8A-4147-A177-3AD203B41FA5}">
                      <a16:colId xmlns:a16="http://schemas.microsoft.com/office/drawing/2014/main" val="20001"/>
                    </a:ext>
                  </a:extLst>
                </a:gridCol>
                <a:gridCol w="936025">
                  <a:extLst>
                    <a:ext uri="{9D8B030D-6E8A-4147-A177-3AD203B41FA5}">
                      <a16:colId xmlns:a16="http://schemas.microsoft.com/office/drawing/2014/main" val="20002"/>
                    </a:ext>
                  </a:extLst>
                </a:gridCol>
                <a:gridCol w="936025">
                  <a:extLst>
                    <a:ext uri="{9D8B030D-6E8A-4147-A177-3AD203B41FA5}">
                      <a16:colId xmlns:a16="http://schemas.microsoft.com/office/drawing/2014/main" val="20003"/>
                    </a:ext>
                  </a:extLst>
                </a:gridCol>
                <a:gridCol w="936025">
                  <a:extLst>
                    <a:ext uri="{9D8B030D-6E8A-4147-A177-3AD203B41FA5}">
                      <a16:colId xmlns:a16="http://schemas.microsoft.com/office/drawing/2014/main" val="20004"/>
                    </a:ext>
                  </a:extLst>
                </a:gridCol>
                <a:gridCol w="936025">
                  <a:extLst>
                    <a:ext uri="{9D8B030D-6E8A-4147-A177-3AD203B41FA5}">
                      <a16:colId xmlns:a16="http://schemas.microsoft.com/office/drawing/2014/main" val="20005"/>
                    </a:ext>
                  </a:extLst>
                </a:gridCol>
                <a:gridCol w="936025">
                  <a:extLst>
                    <a:ext uri="{9D8B030D-6E8A-4147-A177-3AD203B41FA5}">
                      <a16:colId xmlns:a16="http://schemas.microsoft.com/office/drawing/2014/main" val="20006"/>
                    </a:ext>
                  </a:extLst>
                </a:gridCol>
                <a:gridCol w="936025">
                  <a:extLst>
                    <a:ext uri="{9D8B030D-6E8A-4147-A177-3AD203B41FA5}">
                      <a16:colId xmlns:a16="http://schemas.microsoft.com/office/drawing/2014/main" val="20007"/>
                    </a:ext>
                  </a:extLst>
                </a:gridCol>
                <a:gridCol w="936025">
                  <a:extLst>
                    <a:ext uri="{9D8B030D-6E8A-4147-A177-3AD203B41FA5}">
                      <a16:colId xmlns:a16="http://schemas.microsoft.com/office/drawing/2014/main" val="20008"/>
                    </a:ext>
                  </a:extLst>
                </a:gridCol>
                <a:gridCol w="936025">
                  <a:extLst>
                    <a:ext uri="{9D8B030D-6E8A-4147-A177-3AD203B41FA5}">
                      <a16:colId xmlns:a16="http://schemas.microsoft.com/office/drawing/2014/main" val="20009"/>
                    </a:ext>
                  </a:extLst>
                </a:gridCol>
              </a:tblGrid>
              <a:tr h="404025">
                <a:tc>
                  <a:txBody>
                    <a:bodyPr/>
                    <a:lstStyle/>
                    <a:p>
                      <a:pPr marL="0" marR="0" lvl="0" indent="0" algn="ctr" rtl="0">
                        <a:spcBef>
                          <a:spcPts val="0"/>
                        </a:spcBef>
                        <a:spcAft>
                          <a:spcPts val="0"/>
                        </a:spcAft>
                        <a:buNone/>
                      </a:pPr>
                      <a:r>
                        <a:rPr lang="en-US" sz="2200" u="none" strike="noStrike" cap="none">
                          <a:solidFill>
                            <a:srgbClr val="595959"/>
                          </a:solidFill>
                        </a:rPr>
                        <a:t>EC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FS</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GP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KN</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LP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MP</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NW</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u="none" strike="noStrike" cap="none">
                          <a:solidFill>
                            <a:srgbClr val="595959"/>
                          </a:solidFill>
                        </a:rPr>
                        <a:t>WC</a:t>
                      </a:r>
                      <a:endParaRPr sz="2200" b="0"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2200" b="1" u="none" strike="noStrike" cap="none">
                          <a:solidFill>
                            <a:srgbClr val="595959"/>
                          </a:solidFill>
                        </a:rPr>
                        <a:t>SA</a:t>
                      </a:r>
                      <a:endParaRPr sz="2200" b="1" i="0" u="none" strike="noStrike" cap="none">
                        <a:solidFill>
                          <a:srgbClr val="595959"/>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78" name="Google Shape;478;p2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4</a:t>
            </a:r>
            <a:endParaRPr/>
          </a:p>
        </p:txBody>
      </p:sp>
      <p:sp>
        <p:nvSpPr>
          <p:cNvPr id="479" name="Google Shape;479;p29"/>
          <p:cNvSpPr/>
          <p:nvPr/>
        </p:nvSpPr>
        <p:spPr>
          <a:xfrm>
            <a:off x="205388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80" name="Google Shape;480;p29"/>
          <p:cNvSpPr/>
          <p:nvPr/>
        </p:nvSpPr>
        <p:spPr>
          <a:xfrm>
            <a:off x="299239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8%</a:t>
            </a:r>
            <a:endParaRPr/>
          </a:p>
        </p:txBody>
      </p:sp>
      <p:sp>
        <p:nvSpPr>
          <p:cNvPr id="481" name="Google Shape;481;p29"/>
          <p:cNvSpPr/>
          <p:nvPr/>
        </p:nvSpPr>
        <p:spPr>
          <a:xfrm>
            <a:off x="393090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30%</a:t>
            </a:r>
            <a:endParaRPr/>
          </a:p>
        </p:txBody>
      </p:sp>
      <p:sp>
        <p:nvSpPr>
          <p:cNvPr id="482" name="Google Shape;482;p29"/>
          <p:cNvSpPr/>
          <p:nvPr/>
        </p:nvSpPr>
        <p:spPr>
          <a:xfrm>
            <a:off x="486941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4%</a:t>
            </a:r>
            <a:endParaRPr/>
          </a:p>
        </p:txBody>
      </p:sp>
      <p:sp>
        <p:nvSpPr>
          <p:cNvPr id="483" name="Google Shape;483;p29"/>
          <p:cNvSpPr/>
          <p:nvPr/>
        </p:nvSpPr>
        <p:spPr>
          <a:xfrm>
            <a:off x="5807931"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5%</a:t>
            </a:r>
            <a:endParaRPr/>
          </a:p>
        </p:txBody>
      </p:sp>
      <p:sp>
        <p:nvSpPr>
          <p:cNvPr id="484" name="Google Shape;484;p29"/>
          <p:cNvSpPr/>
          <p:nvPr/>
        </p:nvSpPr>
        <p:spPr>
          <a:xfrm>
            <a:off x="6746443"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85" name="Google Shape;485;p29"/>
          <p:cNvSpPr/>
          <p:nvPr/>
        </p:nvSpPr>
        <p:spPr>
          <a:xfrm>
            <a:off x="7684955"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7%</a:t>
            </a:r>
            <a:endParaRPr/>
          </a:p>
        </p:txBody>
      </p:sp>
      <p:sp>
        <p:nvSpPr>
          <p:cNvPr id="486" name="Google Shape;486;p29"/>
          <p:cNvSpPr/>
          <p:nvPr/>
        </p:nvSpPr>
        <p:spPr>
          <a:xfrm>
            <a:off x="8623467"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6%</a:t>
            </a:r>
            <a:endParaRPr/>
          </a:p>
        </p:txBody>
      </p:sp>
      <p:sp>
        <p:nvSpPr>
          <p:cNvPr id="487" name="Google Shape;487;p29"/>
          <p:cNvSpPr/>
          <p:nvPr/>
        </p:nvSpPr>
        <p:spPr>
          <a:xfrm>
            <a:off x="9561979"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262626"/>
                </a:solidFill>
                <a:latin typeface="Calibri"/>
                <a:ea typeface="Calibri"/>
                <a:cs typeface="Calibri"/>
                <a:sym typeface="Calibri"/>
              </a:rPr>
              <a:t>17%</a:t>
            </a:r>
            <a:endParaRPr/>
          </a:p>
        </p:txBody>
      </p:sp>
      <p:sp>
        <p:nvSpPr>
          <p:cNvPr id="488" name="Google Shape;488;p29"/>
          <p:cNvSpPr/>
          <p:nvPr/>
        </p:nvSpPr>
        <p:spPr>
          <a:xfrm>
            <a:off x="10500488" y="5446655"/>
            <a:ext cx="617813" cy="274320"/>
          </a:xfrm>
          <a:prstGeom prst="roundRect">
            <a:avLst>
              <a:gd name="adj" fmla="val 16667"/>
            </a:avLst>
          </a:prstGeom>
          <a:solidFill>
            <a:srgbClr val="FFE4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262626"/>
                </a:solidFill>
                <a:latin typeface="Calibri"/>
                <a:ea typeface="Calibri"/>
                <a:cs typeface="Calibri"/>
                <a:sym typeface="Calibri"/>
              </a:rPr>
              <a:t>9%</a:t>
            </a:r>
            <a:endParaRPr/>
          </a:p>
        </p:txBody>
      </p:sp>
      <p:sp>
        <p:nvSpPr>
          <p:cNvPr id="489" name="Google Shape;489;p29"/>
          <p:cNvSpPr/>
          <p:nvPr/>
        </p:nvSpPr>
        <p:spPr>
          <a:xfrm>
            <a:off x="447713" y="5254787"/>
            <a:ext cx="1451424" cy="579417"/>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independent schools (2021)</a:t>
            </a:r>
            <a:endParaRPr/>
          </a:p>
        </p:txBody>
      </p:sp>
      <p:cxnSp>
        <p:nvCxnSpPr>
          <p:cNvPr id="490" name="Google Shape;490;p29"/>
          <p:cNvCxnSpPr/>
          <p:nvPr/>
        </p:nvCxnSpPr>
        <p:spPr>
          <a:xfrm>
            <a:off x="10315235" y="2525486"/>
            <a:ext cx="0" cy="2926080"/>
          </a:xfrm>
          <a:prstGeom prst="straightConnector1">
            <a:avLst/>
          </a:prstGeom>
          <a:noFill/>
          <a:ln w="9525" cap="flat" cmpd="sng">
            <a:solidFill>
              <a:srgbClr val="BFBFBF"/>
            </a:solidFill>
            <a:prstDash val="solid"/>
            <a:miter lim="800000"/>
            <a:headEnd type="none" w="sm" len="sm"/>
            <a:tailEnd type="none" w="sm" len="sm"/>
          </a:ln>
        </p:spPr>
      </p:cxnSp>
      <p:cxnSp>
        <p:nvCxnSpPr>
          <p:cNvPr id="491" name="Google Shape;491;p29"/>
          <p:cNvCxnSpPr/>
          <p:nvPr/>
        </p:nvCxnSpPr>
        <p:spPr>
          <a:xfrm>
            <a:off x="10315235" y="2149766"/>
            <a:ext cx="0" cy="3571209"/>
          </a:xfrm>
          <a:prstGeom prst="straightConnector1">
            <a:avLst/>
          </a:prstGeom>
          <a:noFill/>
          <a:ln w="9525" cap="flat" cmpd="sng">
            <a:solidFill>
              <a:srgbClr val="BFBFBF"/>
            </a:solidFill>
            <a:prstDash val="solid"/>
            <a:miter lim="800000"/>
            <a:headEnd type="none" w="sm" len="sm"/>
            <a:tailEnd type="none" w="sm" len="sm"/>
          </a:ln>
        </p:spPr>
      </p:cxnSp>
      <p:cxnSp>
        <p:nvCxnSpPr>
          <p:cNvPr id="492" name="Google Shape;492;p29"/>
          <p:cNvCxnSpPr/>
          <p:nvPr/>
        </p:nvCxnSpPr>
        <p:spPr>
          <a:xfrm>
            <a:off x="6746443" y="3429000"/>
            <a:ext cx="219622" cy="494607"/>
          </a:xfrm>
          <a:prstGeom prst="straightConnector1">
            <a:avLst/>
          </a:prstGeom>
          <a:noFill/>
          <a:ln w="9525" cap="flat" cmpd="sng">
            <a:solidFill>
              <a:schemeClr val="dk1"/>
            </a:solidFill>
            <a:prstDash val="solid"/>
            <a:miter lim="800000"/>
            <a:headEnd type="none" w="sm" len="sm"/>
            <a:tailEnd type="stealth" w="med" len="med"/>
          </a:ln>
        </p:spPr>
      </p:cxnSp>
      <p:sp>
        <p:nvSpPr>
          <p:cNvPr id="493" name="Google Shape;493;p29"/>
          <p:cNvSpPr/>
          <p:nvPr/>
        </p:nvSpPr>
        <p:spPr>
          <a:xfrm>
            <a:off x="4747412" y="1785019"/>
            <a:ext cx="3136233" cy="14716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78230C"/>
                </a:solidFill>
                <a:latin typeface="Calibri"/>
                <a:ea typeface="Calibri"/>
                <a:cs typeface="Calibri"/>
                <a:sym typeface="Calibri"/>
              </a:rPr>
              <a:t>Higher growth in the number of independent schools in MP (+16%) vs. public (-8%), with enrolment growing from about 27K to 34K children (+25%)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Educator growth by teachers and senior educator positions</a:t>
            </a:r>
            <a:endParaRPr/>
          </a:p>
        </p:txBody>
      </p:sp>
      <p:sp>
        <p:nvSpPr>
          <p:cNvPr id="499" name="Google Shape;499;p30"/>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500" name="Google Shape;500;p3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506" name="Google Shape;506;p31"/>
          <p:cNvGraphicFramePr/>
          <p:nvPr/>
        </p:nvGraphicFramePr>
        <p:xfrm>
          <a:off x="656768" y="2267570"/>
          <a:ext cx="11054000" cy="3648425"/>
        </p:xfrm>
        <a:graphic>
          <a:graphicData uri="http://schemas.openxmlformats.org/drawingml/2006/table">
            <a:tbl>
              <a:tblPr>
                <a:noFill/>
                <a:tableStyleId>{65E8964A-F72A-4361-8B5F-52BC8E6C4509}</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507" name="Google Shape;507;p3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08" name="Google Shape;508;p31"/>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Cambria"/>
              <a:buNone/>
            </a:pPr>
            <a:r>
              <a:rPr lang="en-US"/>
              <a:t>Changes in teacher and SMT numbers</a:t>
            </a:r>
            <a:endParaRPr/>
          </a:p>
        </p:txBody>
      </p:sp>
      <p:graphicFrame>
        <p:nvGraphicFramePr>
          <p:cNvPr id="506" name="Google Shape;506;p31"/>
          <p:cNvGraphicFramePr/>
          <p:nvPr/>
        </p:nvGraphicFramePr>
        <p:xfrm>
          <a:off x="656768" y="2267570"/>
          <a:ext cx="11054000" cy="3648425"/>
        </p:xfrm>
        <a:graphic>
          <a:graphicData uri="http://schemas.openxmlformats.org/drawingml/2006/table">
            <a:tbl>
              <a:tblPr>
                <a:noFill/>
                <a:tableStyleId>{65E8964A-F72A-4361-8B5F-52BC8E6C4509}</a:tableStyleId>
              </a:tblPr>
              <a:tblGrid>
                <a:gridCol w="714825">
                  <a:extLst>
                    <a:ext uri="{9D8B030D-6E8A-4147-A177-3AD203B41FA5}">
                      <a16:colId xmlns:a16="http://schemas.microsoft.com/office/drawing/2014/main" val="20000"/>
                    </a:ext>
                  </a:extLst>
                </a:gridCol>
                <a:gridCol w="40225">
                  <a:extLst>
                    <a:ext uri="{9D8B030D-6E8A-4147-A177-3AD203B41FA5}">
                      <a16:colId xmlns:a16="http://schemas.microsoft.com/office/drawing/2014/main" val="20001"/>
                    </a:ext>
                  </a:extLst>
                </a:gridCol>
                <a:gridCol w="683200">
                  <a:extLst>
                    <a:ext uri="{9D8B030D-6E8A-4147-A177-3AD203B41FA5}">
                      <a16:colId xmlns:a16="http://schemas.microsoft.com/office/drawing/2014/main" val="20002"/>
                    </a:ext>
                  </a:extLst>
                </a:gridCol>
                <a:gridCol w="683200">
                  <a:extLst>
                    <a:ext uri="{9D8B030D-6E8A-4147-A177-3AD203B41FA5}">
                      <a16:colId xmlns:a16="http://schemas.microsoft.com/office/drawing/2014/main" val="20003"/>
                    </a:ext>
                  </a:extLst>
                </a:gridCol>
                <a:gridCol w="623200">
                  <a:extLst>
                    <a:ext uri="{9D8B030D-6E8A-4147-A177-3AD203B41FA5}">
                      <a16:colId xmlns:a16="http://schemas.microsoft.com/office/drawing/2014/main" val="20004"/>
                    </a:ext>
                  </a:extLst>
                </a:gridCol>
                <a:gridCol w="581650">
                  <a:extLst>
                    <a:ext uri="{9D8B030D-6E8A-4147-A177-3AD203B41FA5}">
                      <a16:colId xmlns:a16="http://schemas.microsoft.com/office/drawing/2014/main" val="20005"/>
                    </a:ext>
                  </a:extLst>
                </a:gridCol>
                <a:gridCol w="124650">
                  <a:extLst>
                    <a:ext uri="{9D8B030D-6E8A-4147-A177-3AD203B41FA5}">
                      <a16:colId xmlns:a16="http://schemas.microsoft.com/office/drawing/2014/main" val="20006"/>
                    </a:ext>
                  </a:extLst>
                </a:gridCol>
                <a:gridCol w="623200">
                  <a:extLst>
                    <a:ext uri="{9D8B030D-6E8A-4147-A177-3AD203B41FA5}">
                      <a16:colId xmlns:a16="http://schemas.microsoft.com/office/drawing/2014/main" val="20007"/>
                    </a:ext>
                  </a:extLst>
                </a:gridCol>
                <a:gridCol w="623200">
                  <a:extLst>
                    <a:ext uri="{9D8B030D-6E8A-4147-A177-3AD203B41FA5}">
                      <a16:colId xmlns:a16="http://schemas.microsoft.com/office/drawing/2014/main" val="20008"/>
                    </a:ext>
                  </a:extLst>
                </a:gridCol>
                <a:gridCol w="623200">
                  <a:extLst>
                    <a:ext uri="{9D8B030D-6E8A-4147-A177-3AD203B41FA5}">
                      <a16:colId xmlns:a16="http://schemas.microsoft.com/office/drawing/2014/main" val="20009"/>
                    </a:ext>
                  </a:extLst>
                </a:gridCol>
                <a:gridCol w="581650">
                  <a:extLst>
                    <a:ext uri="{9D8B030D-6E8A-4147-A177-3AD203B41FA5}">
                      <a16:colId xmlns:a16="http://schemas.microsoft.com/office/drawing/2014/main" val="20010"/>
                    </a:ext>
                  </a:extLst>
                </a:gridCol>
                <a:gridCol w="124650">
                  <a:extLst>
                    <a:ext uri="{9D8B030D-6E8A-4147-A177-3AD203B41FA5}">
                      <a16:colId xmlns:a16="http://schemas.microsoft.com/office/drawing/2014/main" val="20011"/>
                    </a:ext>
                  </a:extLst>
                </a:gridCol>
                <a:gridCol w="623200">
                  <a:extLst>
                    <a:ext uri="{9D8B030D-6E8A-4147-A177-3AD203B41FA5}">
                      <a16:colId xmlns:a16="http://schemas.microsoft.com/office/drawing/2014/main" val="20012"/>
                    </a:ext>
                  </a:extLst>
                </a:gridCol>
                <a:gridCol w="623200">
                  <a:extLst>
                    <a:ext uri="{9D8B030D-6E8A-4147-A177-3AD203B41FA5}">
                      <a16:colId xmlns:a16="http://schemas.microsoft.com/office/drawing/2014/main" val="20013"/>
                    </a:ext>
                  </a:extLst>
                </a:gridCol>
                <a:gridCol w="623200">
                  <a:extLst>
                    <a:ext uri="{9D8B030D-6E8A-4147-A177-3AD203B41FA5}">
                      <a16:colId xmlns:a16="http://schemas.microsoft.com/office/drawing/2014/main" val="20014"/>
                    </a:ext>
                  </a:extLst>
                </a:gridCol>
                <a:gridCol w="581650">
                  <a:extLst>
                    <a:ext uri="{9D8B030D-6E8A-4147-A177-3AD203B41FA5}">
                      <a16:colId xmlns:a16="http://schemas.microsoft.com/office/drawing/2014/main" val="20015"/>
                    </a:ext>
                  </a:extLst>
                </a:gridCol>
                <a:gridCol w="124650">
                  <a:extLst>
                    <a:ext uri="{9D8B030D-6E8A-4147-A177-3AD203B41FA5}">
                      <a16:colId xmlns:a16="http://schemas.microsoft.com/office/drawing/2014/main" val="20016"/>
                    </a:ext>
                  </a:extLst>
                </a:gridCol>
                <a:gridCol w="623200">
                  <a:extLst>
                    <a:ext uri="{9D8B030D-6E8A-4147-A177-3AD203B41FA5}">
                      <a16:colId xmlns:a16="http://schemas.microsoft.com/office/drawing/2014/main" val="20017"/>
                    </a:ext>
                  </a:extLst>
                </a:gridCol>
                <a:gridCol w="623200">
                  <a:extLst>
                    <a:ext uri="{9D8B030D-6E8A-4147-A177-3AD203B41FA5}">
                      <a16:colId xmlns:a16="http://schemas.microsoft.com/office/drawing/2014/main" val="20018"/>
                    </a:ext>
                  </a:extLst>
                </a:gridCol>
                <a:gridCol w="623200">
                  <a:extLst>
                    <a:ext uri="{9D8B030D-6E8A-4147-A177-3AD203B41FA5}">
                      <a16:colId xmlns:a16="http://schemas.microsoft.com/office/drawing/2014/main" val="20019"/>
                    </a:ext>
                  </a:extLst>
                </a:gridCol>
                <a:gridCol w="581650">
                  <a:extLst>
                    <a:ext uri="{9D8B030D-6E8A-4147-A177-3AD203B41FA5}">
                      <a16:colId xmlns:a16="http://schemas.microsoft.com/office/drawing/2014/main" val="20020"/>
                    </a:ext>
                  </a:extLst>
                </a:gridCol>
              </a:tblGrid>
              <a:tr h="295725">
                <a:tc>
                  <a:txBody>
                    <a:bodyPr/>
                    <a:lstStyle/>
                    <a:p>
                      <a:pPr marL="0" marR="0" lvl="0" indent="0" algn="l" rtl="0">
                        <a:spcBef>
                          <a:spcPts val="0"/>
                        </a:spcBef>
                        <a:spcAft>
                          <a:spcPts val="0"/>
                        </a:spcAft>
                        <a:buNone/>
                      </a:pPr>
                      <a:endParaRPr sz="1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Teacher</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HOD</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Deputy-Principal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Principal</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endParaRPr sz="1400" b="1"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Province</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2012</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2021</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1" i="0" u="none" strike="noStrike" cap="none">
                          <a:solidFill>
                            <a:srgbClr val="000000"/>
                          </a:solidFill>
                          <a:latin typeface="Calibri"/>
                          <a:ea typeface="Calibri"/>
                          <a:cs typeface="Calibri"/>
                          <a:sym typeface="Calibri"/>
                        </a:rPr>
                        <a:t>Diff</a:t>
                      </a:r>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b="0" i="1" u="none" strike="noStrike" cap="none">
                          <a:solidFill>
                            <a:srgbClr val="000000"/>
                          </a:solidFill>
                          <a:latin typeface="Calibri"/>
                          <a:ea typeface="Calibri"/>
                          <a:cs typeface="Calibri"/>
                          <a:sym typeface="Calibri"/>
                        </a:rPr>
                        <a:t>% change</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99725">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7400" marR="7400" marT="740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400" b="0" i="1"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EC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50 295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40 115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-10 180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5 870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6 196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326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CB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4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4 755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BEDFB"/>
                    </a:solidFill>
                  </a:tcPr>
                </a:tc>
                <a:extLst>
                  <a:ext uri="{0D108BD9-81ED-4DB2-BD59-A6C34878D82A}">
                    <a16:rowId xmlns:a16="http://schemas.microsoft.com/office/drawing/2014/main" val="10003"/>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FS</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20 148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17 561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99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2 470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852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768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2E4"/>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- 332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extLst>
                  <a:ext uri="{0D108BD9-81ED-4DB2-BD59-A6C34878D82A}">
                    <a16:rowId xmlns:a16="http://schemas.microsoft.com/office/drawing/2014/main" val="10004"/>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GP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47 233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60 677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13 444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8 708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9 209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1CAF1"/>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2 565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2 850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285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8E4F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2 162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- 203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E7F9"/>
                    </a:solidFill>
                  </a:tcPr>
                </a:tc>
                <a:extLst>
                  <a:ext uri="{0D108BD9-81ED-4DB2-BD59-A6C34878D82A}">
                    <a16:rowId xmlns:a16="http://schemas.microsoft.com/office/drawing/2014/main" val="10005"/>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KN</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73 050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71 000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-2 050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ED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11 289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10 330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4E8"/>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2 642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2 342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5 584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0E8F9"/>
                    </a:solidFill>
                  </a:tcPr>
                </a:tc>
                <a:extLst>
                  <a:ext uri="{0D108BD9-81ED-4DB2-BD59-A6C34878D82A}">
                    <a16:rowId xmlns:a16="http://schemas.microsoft.com/office/drawing/2014/main" val="10006"/>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LP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44 998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44 317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- 681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F1E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6 090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-2 328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1 562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778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- 784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C96B"/>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3 510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3 316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extLst>
                  <a:ext uri="{0D108BD9-81ED-4DB2-BD59-A6C34878D82A}">
                    <a16:rowId xmlns:a16="http://schemas.microsoft.com/office/drawing/2014/main" val="10007"/>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MP</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26 127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27 857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1 730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EF6FD"/>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4 047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4 055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5E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1 114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9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1 790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1 450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- 340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4BB"/>
                    </a:solidFill>
                  </a:tcPr>
                </a:tc>
                <a:extLst>
                  <a:ext uri="{0D108BD9-81ED-4DB2-BD59-A6C34878D82A}">
                    <a16:rowId xmlns:a16="http://schemas.microsoft.com/office/drawing/2014/main" val="10008"/>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7 257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7 929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672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3F0FC"/>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71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0C9F0"/>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587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ECD0"/>
                    </a:solidFill>
                  </a:tcPr>
                </a:tc>
                <a:extLst>
                  <a:ext uri="{0D108BD9-81ED-4DB2-BD59-A6C34878D82A}">
                    <a16:rowId xmlns:a16="http://schemas.microsoft.com/office/drawing/2014/main" val="10009"/>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NW</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21 305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22 261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956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AFF"/>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2 994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3 023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29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BE5F9"/>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902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1 041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6DBF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1 698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DDDA5"/>
                    </a:solidFill>
                  </a:tcPr>
                </a:tc>
                <a:extLst>
                  <a:ext uri="{0D108BD9-81ED-4DB2-BD59-A6C34878D82A}">
                    <a16:rowId xmlns:a16="http://schemas.microsoft.com/office/drawing/2014/main" val="10010"/>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WC</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23 579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28 665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5 086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AED7F5"/>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4 065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3 700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- 365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3E6"/>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1 334</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1 297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- 37</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A"/>
                    </a:solidFill>
                  </a:tcPr>
                </a:tc>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1 531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1 339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- 192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AFB"/>
                    </a:solidFill>
                  </a:tcPr>
                </a:tc>
                <a:extLst>
                  <a:ext uri="{0D108BD9-81ED-4DB2-BD59-A6C34878D82A}">
                    <a16:rowId xmlns:a16="http://schemas.microsoft.com/office/drawing/2014/main" val="10011"/>
                  </a:ext>
                </a:extLst>
              </a:tr>
              <a:tr h="295725">
                <a:tc>
                  <a:txBody>
                    <a:bodyPr/>
                    <a:lstStyle/>
                    <a:p>
                      <a:pPr marL="0" marR="0" lvl="0" indent="0" algn="l" rtl="0">
                        <a:spcBef>
                          <a:spcPts val="0"/>
                        </a:spcBef>
                        <a:spcAft>
                          <a:spcPts val="0"/>
                        </a:spcAft>
                        <a:buNone/>
                      </a:pPr>
                      <a:r>
                        <a:rPr lang="en-US" sz="1400" b="1" i="0" u="none" strike="noStrike" cap="none">
                          <a:solidFill>
                            <a:srgbClr val="000000"/>
                          </a:solidFill>
                          <a:latin typeface="Calibri"/>
                          <a:ea typeface="Calibri"/>
                          <a:cs typeface="Calibri"/>
                          <a:sym typeface="Calibri"/>
                        </a:rPr>
                        <a:t>SA</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313 992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320 382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6 390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9F7"/>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46 782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43 839</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-2 943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-6%</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7F1"/>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12 601</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12 008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- 593</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-5%</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DF8F4"/>
                    </a:solidFill>
                  </a:tcPr>
                </a:tc>
                <a:tc>
                  <a:txBody>
                    <a:bodyPr/>
                    <a:lstStyle/>
                    <a:p>
                      <a:pPr marL="0" marR="0" lvl="0" indent="0" algn="l" rtl="0">
                        <a:spcBef>
                          <a:spcPts val="0"/>
                        </a:spcBef>
                        <a:spcAft>
                          <a:spcPts val="0"/>
                        </a:spcAft>
                        <a:buNone/>
                      </a:pPr>
                      <a:r>
                        <a:rPr lang="en-US" sz="1400" b="0" i="0" u="none" strike="noStrike" cap="none">
                          <a:solidFill>
                            <a:srgbClr val="000000"/>
                          </a:solidFill>
                          <a:latin typeface="Calibri"/>
                          <a:ea typeface="Calibri"/>
                          <a:cs typeface="Calibri"/>
                          <a:sym typeface="Calibri"/>
                        </a:rPr>
                        <a:t> </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23 380</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0" u="none" strike="noStrike" cap="none">
                          <a:solidFill>
                            <a:srgbClr val="000000"/>
                          </a:solidFill>
                          <a:latin typeface="Calibri"/>
                          <a:ea typeface="Calibri"/>
                          <a:cs typeface="Calibri"/>
                          <a:sym typeface="Calibri"/>
                        </a:rPr>
                        <a:t>  20 592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r" rtl="0">
                        <a:spcBef>
                          <a:spcPts val="0"/>
                        </a:spcBef>
                        <a:spcAft>
                          <a:spcPts val="0"/>
                        </a:spcAft>
                        <a:buNone/>
                      </a:pPr>
                      <a:r>
                        <a:rPr lang="en-US" sz="1400" b="1" i="0" u="none" strike="noStrike" cap="none">
                          <a:solidFill>
                            <a:srgbClr val="000000"/>
                          </a:solidFill>
                          <a:latin typeface="Calibri"/>
                          <a:ea typeface="Calibri"/>
                          <a:cs typeface="Calibri"/>
                          <a:sym typeface="Calibri"/>
                        </a:rPr>
                        <a:t>-2 788</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en-US" sz="1400" b="0" i="1" u="none" strike="noStrike" cap="none">
                          <a:solidFill>
                            <a:srgbClr val="000000"/>
                          </a:solidFill>
                          <a:latin typeface="Calibri"/>
                          <a:ea typeface="Calibri"/>
                          <a:cs typeface="Calibri"/>
                          <a:sym typeface="Calibri"/>
                        </a:rPr>
                        <a:t>-12%</a:t>
                      </a:r>
                      <a:endParaRPr/>
                    </a:p>
                  </a:txBody>
                  <a:tcPr marL="7400" marR="7400" marT="740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8FAFF"/>
                    </a:solidFill>
                  </a:tcPr>
                </a:tc>
                <a:extLst>
                  <a:ext uri="{0D108BD9-81ED-4DB2-BD59-A6C34878D82A}">
                    <a16:rowId xmlns:a16="http://schemas.microsoft.com/office/drawing/2014/main" val="10012"/>
                  </a:ext>
                </a:extLst>
              </a:tr>
            </a:tbl>
          </a:graphicData>
        </a:graphic>
      </p:graphicFrame>
      <p:sp>
        <p:nvSpPr>
          <p:cNvPr id="507" name="Google Shape;507;p3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508" name="Google Shape;508;p31"/>
          <p:cNvSpPr/>
          <p:nvPr/>
        </p:nvSpPr>
        <p:spPr>
          <a:xfrm>
            <a:off x="478302" y="6202260"/>
            <a:ext cx="11232436" cy="631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Anonymised PERSAL data from 2012 and 2021, only educators (Rank 60 000 – 69 999) are considered. ECD practitioners, TVET lecturers, and ABET teachers were removed. The 2021 rankclass file was expanded to include ranks found only in years prior to 2021.</a:t>
            </a:r>
            <a:endParaRPr/>
          </a:p>
        </p:txBody>
      </p:sp>
      <p:sp>
        <p:nvSpPr>
          <p:cNvPr id="2" name="Google Shape;517;p32">
            <a:extLst>
              <a:ext uri="{FF2B5EF4-FFF2-40B4-BE49-F238E27FC236}">
                <a16:creationId xmlns:a16="http://schemas.microsoft.com/office/drawing/2014/main" id="{94A839D1-BC23-557F-24CD-877786CB0366}"/>
              </a:ext>
            </a:extLst>
          </p:cNvPr>
          <p:cNvSpPr/>
          <p:nvPr/>
        </p:nvSpPr>
        <p:spPr>
          <a:xfrm>
            <a:off x="1122141" y="2901087"/>
            <a:ext cx="10725150" cy="155448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3" name="Google Shape;518;p32">
            <a:extLst>
              <a:ext uri="{FF2B5EF4-FFF2-40B4-BE49-F238E27FC236}">
                <a16:creationId xmlns:a16="http://schemas.microsoft.com/office/drawing/2014/main" id="{56AEA2D6-9287-07A9-E300-8BCD8659F9CB}"/>
              </a:ext>
            </a:extLst>
          </p:cNvPr>
          <p:cNvSpPr txBox="1"/>
          <p:nvPr/>
        </p:nvSpPr>
        <p:spPr>
          <a:xfrm>
            <a:off x="6633556" y="3094814"/>
            <a:ext cx="49016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Large decline in principal numbers between 2012 and 2021</a:t>
            </a:r>
            <a:r>
              <a:rPr lang="en-US" sz="2400">
                <a:solidFill>
                  <a:schemeClr val="dk1"/>
                </a:solidFill>
                <a:latin typeface="Calibri"/>
                <a:ea typeface="Calibri"/>
                <a:cs typeface="Calibri"/>
                <a:sym typeface="Calibri"/>
              </a:rPr>
              <a:t>, compared to public school closures (-8%)</a:t>
            </a:r>
            <a:endParaRPr sz="2000">
              <a:solidFill>
                <a:schemeClr val="dk1"/>
              </a:solidFill>
              <a:latin typeface="Calibri"/>
              <a:ea typeface="Calibri"/>
              <a:cs typeface="Calibri"/>
              <a:sym typeface="Calibri"/>
            </a:endParaRPr>
          </a:p>
        </p:txBody>
      </p:sp>
      <p:sp>
        <p:nvSpPr>
          <p:cNvPr id="4" name="Google Shape;519;p32">
            <a:extLst>
              <a:ext uri="{FF2B5EF4-FFF2-40B4-BE49-F238E27FC236}">
                <a16:creationId xmlns:a16="http://schemas.microsoft.com/office/drawing/2014/main" id="{A51C7501-4AD4-6631-71A4-D363A215A680}"/>
              </a:ext>
            </a:extLst>
          </p:cNvPr>
          <p:cNvSpPr/>
          <p:nvPr/>
        </p:nvSpPr>
        <p:spPr>
          <a:xfrm>
            <a:off x="1122141" y="4730853"/>
            <a:ext cx="10725150" cy="91440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5" name="Google Shape;520;p32">
            <a:extLst>
              <a:ext uri="{FF2B5EF4-FFF2-40B4-BE49-F238E27FC236}">
                <a16:creationId xmlns:a16="http://schemas.microsoft.com/office/drawing/2014/main" id="{DCA11E25-B22F-FE76-C08E-0F98D52AC7A8}"/>
              </a:ext>
            </a:extLst>
          </p:cNvPr>
          <p:cNvSpPr/>
          <p:nvPr/>
        </p:nvSpPr>
        <p:spPr>
          <a:xfrm>
            <a:off x="3425379" y="4438753"/>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521;p32">
            <a:extLst>
              <a:ext uri="{FF2B5EF4-FFF2-40B4-BE49-F238E27FC236}">
                <a16:creationId xmlns:a16="http://schemas.microsoft.com/office/drawing/2014/main" id="{1C61729B-DFA4-7FF7-79C9-EBB8F6D08B9B}"/>
              </a:ext>
            </a:extLst>
          </p:cNvPr>
          <p:cNvSpPr txBox="1"/>
          <p:nvPr/>
        </p:nvSpPr>
        <p:spPr>
          <a:xfrm>
            <a:off x="1282077" y="3201590"/>
            <a:ext cx="49016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Teacher numbers increased by same amount as enrolment growth </a:t>
            </a:r>
            <a:r>
              <a:rPr lang="en-US" sz="2400" dirty="0">
                <a:solidFill>
                  <a:schemeClr val="dk1"/>
                </a:solidFill>
                <a:latin typeface="Calibri"/>
                <a:ea typeface="Calibri"/>
                <a:cs typeface="Calibri"/>
                <a:sym typeface="Calibri"/>
              </a:rPr>
              <a:t>in public ordinary schools (+7%)</a:t>
            </a:r>
            <a:endParaRPr sz="2000" dirty="0">
              <a:solidFill>
                <a:schemeClr val="dk1"/>
              </a:solidFill>
              <a:latin typeface="Calibri"/>
              <a:ea typeface="Calibri"/>
              <a:cs typeface="Calibri"/>
              <a:sym typeface="Calibri"/>
            </a:endParaRPr>
          </a:p>
        </p:txBody>
      </p:sp>
      <p:sp>
        <p:nvSpPr>
          <p:cNvPr id="7" name="Google Shape;522;p32">
            <a:extLst>
              <a:ext uri="{FF2B5EF4-FFF2-40B4-BE49-F238E27FC236}">
                <a16:creationId xmlns:a16="http://schemas.microsoft.com/office/drawing/2014/main" id="{9CB3FF87-5223-337D-FAE1-3D07FA378AC8}"/>
              </a:ext>
            </a:extLst>
          </p:cNvPr>
          <p:cNvSpPr/>
          <p:nvPr/>
        </p:nvSpPr>
        <p:spPr>
          <a:xfrm>
            <a:off x="11151938" y="4449730"/>
            <a:ext cx="558800" cy="292100"/>
          </a:xfrm>
          <a:prstGeom prst="ellipse">
            <a:avLst/>
          </a:prstGeom>
          <a:noFill/>
          <a:ln w="28575" cap="flat" cmpd="sng">
            <a:solidFill>
              <a:srgbClr val="DC5E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1343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graphicFrame>
        <p:nvGraphicFramePr>
          <p:cNvPr id="9" name="Table 8">
            <a:extLst>
              <a:ext uri="{FF2B5EF4-FFF2-40B4-BE49-F238E27FC236}">
                <a16:creationId xmlns:a16="http://schemas.microsoft.com/office/drawing/2014/main" id="{A8AE6231-A4FC-3433-5080-239E6B73A70E}"/>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0" marR="0" marT="0"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76%</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18" name="Rectangle 17">
            <a:extLst>
              <a:ext uri="{FF2B5EF4-FFF2-40B4-BE49-F238E27FC236}">
                <a16:creationId xmlns:a16="http://schemas.microsoft.com/office/drawing/2014/main" id="{828667CF-B7C8-10EB-909A-C8CAFD84A47B}"/>
              </a:ext>
            </a:extLst>
          </p:cNvPr>
          <p:cNvSpPr/>
          <p:nvPr/>
        </p:nvSpPr>
        <p:spPr>
          <a:xfrm>
            <a:off x="479782" y="6181515"/>
            <a:ext cx="11232436" cy="4757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000" i="1" dirty="0"/>
              <a:t>Source: Anonymised PERSAL data from 2012 and 2021. Only educators are considered. ECD practitioners, examination reviewers, ABET teachers and TVET lecturers were removed. Arrow shown for teachers and HODs if difference is at least 3 percentage points, for deputy principals if the difference is at least 0.6 percentage points and for principals a difference of at least 0.8 percentage points. </a:t>
            </a:r>
          </a:p>
        </p:txBody>
      </p:sp>
      <p:sp>
        <p:nvSpPr>
          <p:cNvPr id="4" name="Arrow: Right 3">
            <a:extLst>
              <a:ext uri="{FF2B5EF4-FFF2-40B4-BE49-F238E27FC236}">
                <a16:creationId xmlns:a16="http://schemas.microsoft.com/office/drawing/2014/main" id="{9158048C-430E-9D00-89D2-38F7F652B3F6}"/>
              </a:ext>
            </a:extLst>
          </p:cNvPr>
          <p:cNvSpPr/>
          <p:nvPr/>
        </p:nvSpPr>
        <p:spPr>
          <a:xfrm rot="16200000">
            <a:off x="3861452" y="3771096"/>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Arrow: Right 6">
            <a:extLst>
              <a:ext uri="{FF2B5EF4-FFF2-40B4-BE49-F238E27FC236}">
                <a16:creationId xmlns:a16="http://schemas.microsoft.com/office/drawing/2014/main" id="{DBE3E765-22BA-4CB7-587E-D4D0CC504B4E}"/>
              </a:ext>
            </a:extLst>
          </p:cNvPr>
          <p:cNvSpPr/>
          <p:nvPr/>
        </p:nvSpPr>
        <p:spPr>
          <a:xfrm rot="5400000" flipV="1">
            <a:off x="8716987" y="54508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Right 7">
            <a:extLst>
              <a:ext uri="{FF2B5EF4-FFF2-40B4-BE49-F238E27FC236}">
                <a16:creationId xmlns:a16="http://schemas.microsoft.com/office/drawing/2014/main" id="{A4269D92-B2DE-DAF5-AD53-D2BE335A7144}"/>
              </a:ext>
            </a:extLst>
          </p:cNvPr>
          <p:cNvSpPr/>
          <p:nvPr/>
        </p:nvSpPr>
        <p:spPr>
          <a:xfrm rot="5400000" flipV="1">
            <a:off x="8716987" y="3769798"/>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Right 9">
            <a:extLst>
              <a:ext uri="{FF2B5EF4-FFF2-40B4-BE49-F238E27FC236}">
                <a16:creationId xmlns:a16="http://schemas.microsoft.com/office/drawing/2014/main" id="{FD47DFD2-F56E-F9D0-D564-758D1D5CF6D2}"/>
              </a:ext>
            </a:extLst>
          </p:cNvPr>
          <p:cNvSpPr/>
          <p:nvPr/>
        </p:nvSpPr>
        <p:spPr>
          <a:xfrm rot="5400000" flipV="1">
            <a:off x="7106254"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Right 10">
            <a:extLst>
              <a:ext uri="{FF2B5EF4-FFF2-40B4-BE49-F238E27FC236}">
                <a16:creationId xmlns:a16="http://schemas.microsoft.com/office/drawing/2014/main" id="{E57962A5-B424-C244-6929-53DD38AE53B9}"/>
              </a:ext>
            </a:extLst>
          </p:cNvPr>
          <p:cNvSpPr/>
          <p:nvPr/>
        </p:nvSpPr>
        <p:spPr>
          <a:xfrm rot="5400000" flipV="1">
            <a:off x="5534351" y="432206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rrow: Right 11">
            <a:extLst>
              <a:ext uri="{FF2B5EF4-FFF2-40B4-BE49-F238E27FC236}">
                <a16:creationId xmlns:a16="http://schemas.microsoft.com/office/drawing/2014/main" id="{685BFC63-C64A-3E79-EB41-72BD6DD29AC0}"/>
              </a:ext>
            </a:extLst>
          </p:cNvPr>
          <p:cNvSpPr/>
          <p:nvPr/>
        </p:nvSpPr>
        <p:spPr>
          <a:xfrm rot="5400000" flipV="1">
            <a:off x="3861452" y="323116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4A79CA6A-E7FC-C032-D156-CB1FBA5FFC18}"/>
              </a:ext>
            </a:extLst>
          </p:cNvPr>
          <p:cNvSpPr/>
          <p:nvPr/>
        </p:nvSpPr>
        <p:spPr>
          <a:xfrm rot="16200000">
            <a:off x="3861452" y="4321467"/>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EDED9AF4-9918-91D0-EADC-1BB28E6C7DBF}"/>
              </a:ext>
            </a:extLst>
          </p:cNvPr>
          <p:cNvSpPr/>
          <p:nvPr/>
        </p:nvSpPr>
        <p:spPr>
          <a:xfrm rot="16200000">
            <a:off x="3861452" y="543920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6DAB87C2-DFFD-18B0-6594-13F0804A775D}"/>
              </a:ext>
            </a:extLst>
          </p:cNvPr>
          <p:cNvSpPr/>
          <p:nvPr/>
        </p:nvSpPr>
        <p:spPr>
          <a:xfrm rot="16200000">
            <a:off x="5506091" y="323056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Arrow: Right 2">
            <a:extLst>
              <a:ext uri="{FF2B5EF4-FFF2-40B4-BE49-F238E27FC236}">
                <a16:creationId xmlns:a16="http://schemas.microsoft.com/office/drawing/2014/main" id="{FF49A811-F367-11E8-A3D2-90E15CB4C671}"/>
              </a:ext>
            </a:extLst>
          </p:cNvPr>
          <p:cNvSpPr/>
          <p:nvPr/>
        </p:nvSpPr>
        <p:spPr>
          <a:xfrm rot="5400000" flipV="1">
            <a:off x="5534351" y="5439201"/>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Right 5">
            <a:extLst>
              <a:ext uri="{FF2B5EF4-FFF2-40B4-BE49-F238E27FC236}">
                <a16:creationId xmlns:a16="http://schemas.microsoft.com/office/drawing/2014/main" id="{1C4B026F-5EB5-D30B-C323-979435936A54}"/>
              </a:ext>
            </a:extLst>
          </p:cNvPr>
          <p:cNvSpPr/>
          <p:nvPr/>
        </p:nvSpPr>
        <p:spPr>
          <a:xfrm rot="5400000" flipV="1">
            <a:off x="8716987" y="4863985"/>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Arrow: Right 18">
            <a:extLst>
              <a:ext uri="{FF2B5EF4-FFF2-40B4-BE49-F238E27FC236}">
                <a16:creationId xmlns:a16="http://schemas.microsoft.com/office/drawing/2014/main" id="{1CADFD50-E5DA-0209-A2BE-9B46C441AD0D}"/>
              </a:ext>
            </a:extLst>
          </p:cNvPr>
          <p:cNvSpPr/>
          <p:nvPr/>
        </p:nvSpPr>
        <p:spPr>
          <a:xfrm rot="5400000" flipV="1">
            <a:off x="8716987" y="515379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Arrow: Right 4">
            <a:extLst>
              <a:ext uri="{FF2B5EF4-FFF2-40B4-BE49-F238E27FC236}">
                <a16:creationId xmlns:a16="http://schemas.microsoft.com/office/drawing/2014/main" id="{B41E4492-217D-3D91-FBF2-100DDF645BB0}"/>
              </a:ext>
            </a:extLst>
          </p:cNvPr>
          <p:cNvSpPr/>
          <p:nvPr/>
        </p:nvSpPr>
        <p:spPr>
          <a:xfrm rot="16200000">
            <a:off x="7106254" y="4863985"/>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9194AB8D-6539-A5F2-D1A0-8F0384FF4E3B}"/>
              </a:ext>
            </a:extLst>
          </p:cNvPr>
          <p:cNvSpPr/>
          <p:nvPr/>
        </p:nvSpPr>
        <p:spPr>
          <a:xfrm rot="16200000">
            <a:off x="7099366" y="321557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Right 19">
            <a:extLst>
              <a:ext uri="{FF2B5EF4-FFF2-40B4-BE49-F238E27FC236}">
                <a16:creationId xmlns:a16="http://schemas.microsoft.com/office/drawing/2014/main" id="{81EC2B1A-363B-CC8C-317A-EDE06EA8B194}"/>
              </a:ext>
            </a:extLst>
          </p:cNvPr>
          <p:cNvSpPr/>
          <p:nvPr/>
        </p:nvSpPr>
        <p:spPr>
          <a:xfrm rot="16200000">
            <a:off x="3861452" y="4604591"/>
            <a:ext cx="182880" cy="182880"/>
          </a:xfrm>
          <a:prstGeom prst="rightArrow">
            <a:avLst>
              <a:gd name="adj1" fmla="val 38389"/>
              <a:gd name="adj2" fmla="val 73222"/>
            </a:avLst>
          </a:prstGeom>
          <a:solidFill>
            <a:srgbClr val="5C97EE"/>
          </a:solidFill>
          <a:ln>
            <a:solidFill>
              <a:srgbClr val="4A8C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Right 20">
            <a:extLst>
              <a:ext uri="{FF2B5EF4-FFF2-40B4-BE49-F238E27FC236}">
                <a16:creationId xmlns:a16="http://schemas.microsoft.com/office/drawing/2014/main" id="{06297740-4E27-F30C-1AA4-A52D02D3EF33}"/>
              </a:ext>
            </a:extLst>
          </p:cNvPr>
          <p:cNvSpPr/>
          <p:nvPr/>
        </p:nvSpPr>
        <p:spPr>
          <a:xfrm rot="5400000" flipV="1">
            <a:off x="8716987" y="4627847"/>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Right 21">
            <a:extLst>
              <a:ext uri="{FF2B5EF4-FFF2-40B4-BE49-F238E27FC236}">
                <a16:creationId xmlns:a16="http://schemas.microsoft.com/office/drawing/2014/main" id="{C83405F2-0A5B-3807-43F2-482DE3830383}"/>
              </a:ext>
            </a:extLst>
          </p:cNvPr>
          <p:cNvSpPr/>
          <p:nvPr/>
        </p:nvSpPr>
        <p:spPr>
          <a:xfrm rot="5400000" flipV="1">
            <a:off x="7106254" y="5439200"/>
            <a:ext cx="182880" cy="182880"/>
          </a:xfrm>
          <a:prstGeom prst="rightArrow">
            <a:avLst>
              <a:gd name="adj1" fmla="val 38389"/>
              <a:gd name="adj2" fmla="val 73222"/>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3" name="Google Shape;693;p35">
            <a:extLst>
              <a:ext uri="{FF2B5EF4-FFF2-40B4-BE49-F238E27FC236}">
                <a16:creationId xmlns:a16="http://schemas.microsoft.com/office/drawing/2014/main" id="{6CCF6323-B71B-B407-1FF1-735C3D030FF5}"/>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Tree>
    <p:extLst>
      <p:ext uri="{BB962C8B-B14F-4D97-AF65-F5344CB8AC3E}">
        <p14:creationId xmlns:p14="http://schemas.microsoft.com/office/powerpoint/2010/main" val="275509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2" grpId="0" animBg="1"/>
      <p:bldP spid="13" grpId="0" animBg="1"/>
      <p:bldP spid="15" grpId="0" animBg="1"/>
      <p:bldP spid="16" grpId="0" animBg="1"/>
      <p:bldP spid="3" grpId="0" animBg="1"/>
      <p:bldP spid="6" grpId="0" animBg="1"/>
      <p:bldP spid="19" grpId="0" animBg="1"/>
      <p:bldP spid="5" grpId="0" animBg="1"/>
      <p:bldP spid="14" grpId="0" animBg="1"/>
      <p:bldP spid="20" grpId="0" animBg="1"/>
      <p:bldP spid="21"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5A87-40A9-2BFA-725C-311605F20CAF}"/>
              </a:ext>
            </a:extLst>
          </p:cNvPr>
          <p:cNvSpPr>
            <a:spLocks noGrp="1"/>
          </p:cNvSpPr>
          <p:nvPr>
            <p:ph type="title"/>
          </p:nvPr>
        </p:nvSpPr>
        <p:spPr>
          <a:xfrm>
            <a:off x="838199" y="365125"/>
            <a:ext cx="10515600" cy="1325563"/>
          </a:xfrm>
        </p:spPr>
        <p:txBody>
          <a:bodyPr>
            <a:normAutofit/>
          </a:bodyPr>
          <a:lstStyle/>
          <a:p>
            <a:r>
              <a:rPr lang="en-ZA" dirty="0"/>
              <a:t>Proportional split by educator rank</a:t>
            </a:r>
          </a:p>
        </p:txBody>
      </p:sp>
      <p:graphicFrame>
        <p:nvGraphicFramePr>
          <p:cNvPr id="9" name="Table 8">
            <a:extLst>
              <a:ext uri="{FF2B5EF4-FFF2-40B4-BE49-F238E27FC236}">
                <a16:creationId xmlns:a16="http://schemas.microsoft.com/office/drawing/2014/main" id="{A8AE6231-A4FC-3433-5080-239E6B73A70E}"/>
              </a:ext>
            </a:extLst>
          </p:cNvPr>
          <p:cNvGraphicFramePr>
            <a:graphicFrameLocks noGrp="1"/>
          </p:cNvGraphicFramePr>
          <p:nvPr/>
        </p:nvGraphicFramePr>
        <p:xfrm>
          <a:off x="678547" y="2576845"/>
          <a:ext cx="10515601" cy="3361451"/>
        </p:xfrm>
        <a:graphic>
          <a:graphicData uri="http://schemas.openxmlformats.org/drawingml/2006/table">
            <a:tbl>
              <a:tblPr/>
              <a:tblGrid>
                <a:gridCol w="815226">
                  <a:extLst>
                    <a:ext uri="{9D8B030D-6E8A-4147-A177-3AD203B41FA5}">
                      <a16:colId xmlns:a16="http://schemas.microsoft.com/office/drawing/2014/main" val="1420496725"/>
                    </a:ext>
                  </a:extLst>
                </a:gridCol>
                <a:gridCol w="774054">
                  <a:extLst>
                    <a:ext uri="{9D8B030D-6E8A-4147-A177-3AD203B41FA5}">
                      <a16:colId xmlns:a16="http://schemas.microsoft.com/office/drawing/2014/main" val="245540366"/>
                    </a:ext>
                  </a:extLst>
                </a:gridCol>
                <a:gridCol w="774054">
                  <a:extLst>
                    <a:ext uri="{9D8B030D-6E8A-4147-A177-3AD203B41FA5}">
                      <a16:colId xmlns:a16="http://schemas.microsoft.com/office/drawing/2014/main" val="39517696"/>
                    </a:ext>
                  </a:extLst>
                </a:gridCol>
                <a:gridCol w="131753">
                  <a:extLst>
                    <a:ext uri="{9D8B030D-6E8A-4147-A177-3AD203B41FA5}">
                      <a16:colId xmlns:a16="http://schemas.microsoft.com/office/drawing/2014/main" val="1151490723"/>
                    </a:ext>
                  </a:extLst>
                </a:gridCol>
                <a:gridCol w="774054">
                  <a:extLst>
                    <a:ext uri="{9D8B030D-6E8A-4147-A177-3AD203B41FA5}">
                      <a16:colId xmlns:a16="http://schemas.microsoft.com/office/drawing/2014/main" val="116595185"/>
                    </a:ext>
                  </a:extLst>
                </a:gridCol>
                <a:gridCol w="774054">
                  <a:extLst>
                    <a:ext uri="{9D8B030D-6E8A-4147-A177-3AD203B41FA5}">
                      <a16:colId xmlns:a16="http://schemas.microsoft.com/office/drawing/2014/main" val="871665778"/>
                    </a:ext>
                  </a:extLst>
                </a:gridCol>
                <a:gridCol w="131753">
                  <a:extLst>
                    <a:ext uri="{9D8B030D-6E8A-4147-A177-3AD203B41FA5}">
                      <a16:colId xmlns:a16="http://schemas.microsoft.com/office/drawing/2014/main" val="1220041956"/>
                    </a:ext>
                  </a:extLst>
                </a:gridCol>
                <a:gridCol w="732881">
                  <a:extLst>
                    <a:ext uri="{9D8B030D-6E8A-4147-A177-3AD203B41FA5}">
                      <a16:colId xmlns:a16="http://schemas.microsoft.com/office/drawing/2014/main" val="1826548228"/>
                    </a:ext>
                  </a:extLst>
                </a:gridCol>
                <a:gridCol w="732881">
                  <a:extLst>
                    <a:ext uri="{9D8B030D-6E8A-4147-A177-3AD203B41FA5}">
                      <a16:colId xmlns:a16="http://schemas.microsoft.com/office/drawing/2014/main" val="1473186272"/>
                    </a:ext>
                  </a:extLst>
                </a:gridCol>
                <a:gridCol w="131753">
                  <a:extLst>
                    <a:ext uri="{9D8B030D-6E8A-4147-A177-3AD203B41FA5}">
                      <a16:colId xmlns:a16="http://schemas.microsoft.com/office/drawing/2014/main" val="76446899"/>
                    </a:ext>
                  </a:extLst>
                </a:gridCol>
                <a:gridCol w="732881">
                  <a:extLst>
                    <a:ext uri="{9D8B030D-6E8A-4147-A177-3AD203B41FA5}">
                      <a16:colId xmlns:a16="http://schemas.microsoft.com/office/drawing/2014/main" val="1495568839"/>
                    </a:ext>
                  </a:extLst>
                </a:gridCol>
                <a:gridCol w="732881">
                  <a:extLst>
                    <a:ext uri="{9D8B030D-6E8A-4147-A177-3AD203B41FA5}">
                      <a16:colId xmlns:a16="http://schemas.microsoft.com/office/drawing/2014/main" val="208383984"/>
                    </a:ext>
                  </a:extLst>
                </a:gridCol>
                <a:gridCol w="131753">
                  <a:extLst>
                    <a:ext uri="{9D8B030D-6E8A-4147-A177-3AD203B41FA5}">
                      <a16:colId xmlns:a16="http://schemas.microsoft.com/office/drawing/2014/main" val="272542618"/>
                    </a:ext>
                  </a:extLst>
                </a:gridCol>
                <a:gridCol w="732881">
                  <a:extLst>
                    <a:ext uri="{9D8B030D-6E8A-4147-A177-3AD203B41FA5}">
                      <a16:colId xmlns:a16="http://schemas.microsoft.com/office/drawing/2014/main" val="1945986046"/>
                    </a:ext>
                  </a:extLst>
                </a:gridCol>
                <a:gridCol w="732881">
                  <a:extLst>
                    <a:ext uri="{9D8B030D-6E8A-4147-A177-3AD203B41FA5}">
                      <a16:colId xmlns:a16="http://schemas.microsoft.com/office/drawing/2014/main" val="322459319"/>
                    </a:ext>
                  </a:extLst>
                </a:gridCol>
                <a:gridCol w="131753">
                  <a:extLst>
                    <a:ext uri="{9D8B030D-6E8A-4147-A177-3AD203B41FA5}">
                      <a16:colId xmlns:a16="http://schemas.microsoft.com/office/drawing/2014/main" val="2789071679"/>
                    </a:ext>
                  </a:extLst>
                </a:gridCol>
                <a:gridCol w="774054">
                  <a:extLst>
                    <a:ext uri="{9D8B030D-6E8A-4147-A177-3AD203B41FA5}">
                      <a16:colId xmlns:a16="http://schemas.microsoft.com/office/drawing/2014/main" val="1780994618"/>
                    </a:ext>
                  </a:extLst>
                </a:gridCol>
                <a:gridCol w="774054">
                  <a:extLst>
                    <a:ext uri="{9D8B030D-6E8A-4147-A177-3AD203B41FA5}">
                      <a16:colId xmlns:a16="http://schemas.microsoft.com/office/drawing/2014/main" val="4205767012"/>
                    </a:ext>
                  </a:extLst>
                </a:gridCol>
              </a:tblGrid>
              <a:tr h="238988">
                <a:tc>
                  <a:txBody>
                    <a:bodyPr/>
                    <a:lstStyle/>
                    <a:p>
                      <a:pPr algn="l" fontAlgn="b"/>
                      <a:endParaRPr lang="en-US" sz="1600" b="1"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All Educators</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Teacher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HOD</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Dep.-Principal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a:solidFill>
                            <a:srgbClr val="000000"/>
                          </a:solidFill>
                          <a:effectLst/>
                          <a:latin typeface="Calibri" panose="020F0502020204030204" pitchFamily="34" charset="0"/>
                        </a:rPr>
                        <a:t>Principal</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tc>
                  <a:txBody>
                    <a:bodyPr/>
                    <a:lstStyle/>
                    <a:p>
                      <a:pPr algn="l" fontAlgn="b"/>
                      <a:endParaRPr lang="en-US" sz="17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gridSpan="2">
                  <a:txBody>
                    <a:bodyPr/>
                    <a:lstStyle/>
                    <a:p>
                      <a:pPr algn="ctr" fontAlgn="b"/>
                      <a:r>
                        <a:rPr lang="en-US" sz="1700" b="1" i="0" u="none" strike="noStrike" dirty="0">
                          <a:solidFill>
                            <a:srgbClr val="000000"/>
                          </a:solidFill>
                          <a:effectLst/>
                          <a:latin typeface="Calibri" panose="020F0502020204030204" pitchFamily="34" charset="0"/>
                        </a:rPr>
                        <a:t>Other</a:t>
                      </a:r>
                    </a:p>
                  </a:txBody>
                  <a:tcPr marL="4841" marR="4841" marT="4841" marB="0" anchor="b">
                    <a:lnL>
                      <a:noFill/>
                    </a:lnL>
                    <a:lnR>
                      <a:noFill/>
                    </a:lnR>
                    <a:lnT>
                      <a:noFill/>
                    </a:lnT>
                    <a:lnB w="6350" cap="flat" cmpd="sng" algn="ctr">
                      <a:solidFill>
                        <a:srgbClr val="80808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488379086"/>
                  </a:ext>
                </a:extLst>
              </a:tr>
              <a:tr h="229429">
                <a:tc>
                  <a:txBody>
                    <a:bodyPr/>
                    <a:lstStyle/>
                    <a:p>
                      <a:pPr algn="l" fontAlgn="b"/>
                      <a:endParaRPr lang="en-US" sz="1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2012</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2021</a:t>
                      </a:r>
                    </a:p>
                  </a:txBody>
                  <a:tcPr marL="4841" marR="4841" marT="4841"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2012</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86190305"/>
                  </a:ext>
                </a:extLst>
              </a:tr>
              <a:tr h="91427">
                <a:tc>
                  <a:txBody>
                    <a:bodyPr/>
                    <a:lstStyle/>
                    <a:p>
                      <a:pPr algn="l" fontAlgn="b"/>
                      <a:endParaRPr lang="en-US" sz="600" b="1"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41" marR="4841" marT="4841"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85746535"/>
                  </a:ext>
                </a:extLst>
              </a:tr>
              <a:tr h="248405">
                <a:tc>
                  <a:txBody>
                    <a:bodyPr/>
                    <a:lstStyle/>
                    <a:p>
                      <a:pPr algn="l" fontAlgn="b"/>
                      <a:r>
                        <a:rPr lang="en-US" sz="1600" b="1" i="0" u="none" strike="noStrike" dirty="0">
                          <a:solidFill>
                            <a:srgbClr val="000000"/>
                          </a:solidFill>
                          <a:effectLst/>
                          <a:latin typeface="Calibri" panose="020F0502020204030204" pitchFamily="34" charset="0"/>
                        </a:rPr>
                        <a:t>EC</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8.2%</a:t>
                      </a:r>
                    </a:p>
                  </a:txBody>
                  <a:tcPr marL="0" marR="0" marT="0" marB="0" anchor="b">
                    <a:lnL>
                      <a:noFill/>
                    </a:lnL>
                    <a:lnR>
                      <a:noFill/>
                    </a:lnR>
                    <a:lnT>
                      <a:noFill/>
                    </a:lnT>
                    <a:lnB>
                      <a:noFill/>
                    </a:lnB>
                    <a:noFill/>
                  </a:tcPr>
                </a:tc>
                <a:tc>
                  <a:txBody>
                    <a:bodyPr/>
                    <a:lstStyle/>
                    <a:p>
                      <a:pPr algn="ctr" fontAlgn="b"/>
                      <a:r>
                        <a:rPr lang="en-US" sz="1600" b="0" i="0" u="none" strike="noStrike" dirty="0">
                          <a:solidFill>
                            <a:srgbClr val="000000"/>
                          </a:solidFill>
                          <a:effectLst/>
                          <a:latin typeface="Calibri" panose="020F0502020204030204" pitchFamily="34" charset="0"/>
                        </a:rPr>
                        <a:t>8.8%</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0" marR="0" marT="0" marB="0" anchor="b">
                    <a:lnL>
                      <a:noFill/>
                    </a:lnL>
                    <a:lnR>
                      <a:noFill/>
                    </a:lnR>
                    <a:lnT>
                      <a:noFill/>
                    </a:lnT>
                    <a:lnB>
                      <a:noFill/>
                    </a:lnB>
                  </a:tcPr>
                </a:tc>
                <a:extLst>
                  <a:ext uri="{0D108BD9-81ED-4DB2-BD59-A6C34878D82A}">
                    <a16:rowId xmlns:a16="http://schemas.microsoft.com/office/drawing/2014/main" val="1818326507"/>
                  </a:ext>
                </a:extLst>
              </a:tr>
              <a:tr h="248405">
                <a:tc>
                  <a:txBody>
                    <a:bodyPr/>
                    <a:lstStyle/>
                    <a:p>
                      <a:pPr algn="l" fontAlgn="b"/>
                      <a:r>
                        <a:rPr lang="en-US" sz="1600" b="1" i="0" u="none" strike="noStrike">
                          <a:solidFill>
                            <a:srgbClr val="000000"/>
                          </a:solidFill>
                          <a:effectLst/>
                          <a:latin typeface="Calibri" panose="020F0502020204030204" pitchFamily="34" charset="0"/>
                        </a:rPr>
                        <a:t>FS</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extLst>
                  <a:ext uri="{0D108BD9-81ED-4DB2-BD59-A6C34878D82A}">
                    <a16:rowId xmlns:a16="http://schemas.microsoft.com/office/drawing/2014/main" val="892741144"/>
                  </a:ext>
                </a:extLst>
              </a:tr>
              <a:tr h="248405">
                <a:tc>
                  <a:txBody>
                    <a:bodyPr/>
                    <a:lstStyle/>
                    <a:p>
                      <a:pPr algn="l" fontAlgn="b"/>
                      <a:r>
                        <a:rPr lang="en-US" sz="1600" b="1" i="0" u="none" strike="noStrike">
                          <a:solidFill>
                            <a:srgbClr val="000000"/>
                          </a:solidFill>
                          <a:effectLst/>
                          <a:latin typeface="Calibri" panose="020F0502020204030204" pitchFamily="34" charset="0"/>
                        </a:rPr>
                        <a:t>GP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3.4%</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1072643972"/>
                  </a:ext>
                </a:extLst>
              </a:tr>
              <a:tr h="248405">
                <a:tc>
                  <a:txBody>
                    <a:bodyPr/>
                    <a:lstStyle/>
                    <a:p>
                      <a:pPr algn="l" fontAlgn="b"/>
                      <a:r>
                        <a:rPr lang="en-US" sz="1600" b="1" i="0" u="none" strike="noStrike">
                          <a:solidFill>
                            <a:srgbClr val="000000"/>
                          </a:solidFill>
                          <a:effectLst/>
                          <a:latin typeface="Calibri" panose="020F0502020204030204" pitchFamily="34" charset="0"/>
                        </a:rPr>
                        <a:t>KN</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79%</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5.6%</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extLst>
                  <a:ext uri="{0D108BD9-81ED-4DB2-BD59-A6C34878D82A}">
                    <a16:rowId xmlns:a16="http://schemas.microsoft.com/office/drawing/2014/main" val="3856214230"/>
                  </a:ext>
                </a:extLst>
              </a:tr>
              <a:tr h="248405">
                <a:tc>
                  <a:txBody>
                    <a:bodyPr/>
                    <a:lstStyle/>
                    <a:p>
                      <a:pPr algn="l" fontAlgn="b"/>
                      <a:r>
                        <a:rPr lang="en-US" sz="1600" b="1" i="0" u="none" strike="noStrike">
                          <a:solidFill>
                            <a:srgbClr val="000000"/>
                          </a:solidFill>
                          <a:effectLst/>
                          <a:latin typeface="Calibri" panose="020F0502020204030204" pitchFamily="34" charset="0"/>
                        </a:rPr>
                        <a:t>LP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no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extLst>
                  <a:ext uri="{0D108BD9-81ED-4DB2-BD59-A6C34878D82A}">
                    <a16:rowId xmlns:a16="http://schemas.microsoft.com/office/drawing/2014/main" val="771105985"/>
                  </a:ext>
                </a:extLst>
              </a:tr>
              <a:tr h="248405">
                <a:tc>
                  <a:txBody>
                    <a:bodyPr/>
                    <a:lstStyle/>
                    <a:p>
                      <a:pPr algn="l" fontAlgn="b"/>
                      <a:r>
                        <a:rPr lang="en-US" sz="1600" b="1" i="0" u="none" strike="noStrike">
                          <a:solidFill>
                            <a:srgbClr val="000000"/>
                          </a:solidFill>
                          <a:effectLst/>
                          <a:latin typeface="Calibri" panose="020F0502020204030204" pitchFamily="34" charset="0"/>
                        </a:rPr>
                        <a:t>MP</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76%</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5.2%</a:t>
                      </a:r>
                    </a:p>
                  </a:txBody>
                  <a:tcPr marL="0" marR="0" marT="0" marB="0" anchor="b">
                    <a:lnL>
                      <a:noFill/>
                    </a:lnL>
                    <a:lnR>
                      <a:noFill/>
                    </a:lnR>
                    <a:lnT>
                      <a:noFill/>
                    </a:lnT>
                    <a:lnB>
                      <a:noFill/>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4.1%</a:t>
                      </a:r>
                    </a:p>
                  </a:txBody>
                  <a:tcPr marL="0" marR="0" marT="0" marB="0" anchor="b">
                    <a:lnL>
                      <a:noFill/>
                    </a:lnL>
                    <a:lnR>
                      <a:noFill/>
                    </a:lnR>
                    <a:lnT>
                      <a:noFill/>
                    </a:lnT>
                    <a:lnB>
                      <a:noFill/>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1.8%</a:t>
                      </a:r>
                    </a:p>
                  </a:txBody>
                  <a:tcPr marL="0" marR="0" marT="0" marB="0" anchor="b">
                    <a:lnL>
                      <a:noFill/>
                    </a:lnL>
                    <a:lnR>
                      <a:noFill/>
                    </a:lnR>
                    <a:lnT>
                      <a:noFill/>
                    </a:lnT>
                    <a:lnB>
                      <a:noFill/>
                    </a:lnB>
                  </a:tcPr>
                </a:tc>
                <a:extLst>
                  <a:ext uri="{0D108BD9-81ED-4DB2-BD59-A6C34878D82A}">
                    <a16:rowId xmlns:a16="http://schemas.microsoft.com/office/drawing/2014/main" val="963848185"/>
                  </a:ext>
                </a:extLst>
              </a:tr>
              <a:tr h="248405">
                <a:tc>
                  <a:txBody>
                    <a:bodyPr/>
                    <a:lstStyle/>
                    <a:p>
                      <a:pPr algn="l" fontAlgn="b"/>
                      <a:r>
                        <a:rPr lang="en-US" sz="1600" b="1" i="0" u="none" strike="noStrike">
                          <a:solidFill>
                            <a:srgbClr val="000000"/>
                          </a:solidFill>
                          <a:effectLst/>
                          <a:latin typeface="Calibri" panose="020F0502020204030204" pitchFamily="34" charset="0"/>
                        </a:rPr>
                        <a:t>NC</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a:noFill/>
                    </a:lnT>
                    <a:lnB>
                      <a:noFill/>
                    </a:lnB>
                    <a:solidFill>
                      <a:srgbClr val="DDEBFF"/>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3.9%</a:t>
                      </a:r>
                    </a:p>
                  </a:txBody>
                  <a:tcPr marL="0" marR="0" marT="0" marB="0" anchor="b">
                    <a:lnL>
                      <a:noFill/>
                    </a:lnL>
                    <a:lnR>
                      <a:noFill/>
                    </a:lnR>
                    <a:lnT>
                      <a:noFill/>
                    </a:lnT>
                    <a:lnB>
                      <a:noFill/>
                    </a:lnB>
                  </a:tcPr>
                </a:tc>
                <a:extLst>
                  <a:ext uri="{0D108BD9-81ED-4DB2-BD59-A6C34878D82A}">
                    <a16:rowId xmlns:a16="http://schemas.microsoft.com/office/drawing/2014/main" val="1406111983"/>
                  </a:ext>
                </a:extLst>
              </a:tr>
              <a:tr h="248405">
                <a:tc>
                  <a:txBody>
                    <a:bodyPr/>
                    <a:lstStyle/>
                    <a:p>
                      <a:pPr algn="l" fontAlgn="b"/>
                      <a:r>
                        <a:rPr lang="en-US" sz="1600" b="1" i="0" u="none" strike="noStrike">
                          <a:solidFill>
                            <a:srgbClr val="000000"/>
                          </a:solidFill>
                          <a:effectLst/>
                          <a:latin typeface="Calibri" panose="020F0502020204030204" pitchFamily="34" charset="0"/>
                        </a:rPr>
                        <a:t>NW</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a:noFill/>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panose="020F0502020204030204" pitchFamily="34" charset="0"/>
                        </a:rPr>
                        <a:t>6.1%</a:t>
                      </a:r>
                    </a:p>
                  </a:txBody>
                  <a:tcPr marL="0" marR="0" marT="0" marB="0" anchor="b">
                    <a:lnL>
                      <a:noFill/>
                    </a:lnL>
                    <a:lnR>
                      <a:noFill/>
                    </a:lnR>
                    <a:lnT>
                      <a:noFill/>
                    </a:lnT>
                    <a:lnB>
                      <a:noFill/>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solidFill>
                      <a:schemeClr val="accent2">
                        <a:lumMod val="40000"/>
                        <a:lumOff val="60000"/>
                      </a:schemeClr>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46898638"/>
                  </a:ext>
                </a:extLst>
              </a:tr>
              <a:tr h="248405">
                <a:tc>
                  <a:txBody>
                    <a:bodyPr/>
                    <a:lstStyle/>
                    <a:p>
                      <a:pPr algn="l" fontAlgn="b"/>
                      <a:r>
                        <a:rPr lang="en-US" sz="1600" b="1" i="0" u="none" strike="noStrike">
                          <a:solidFill>
                            <a:srgbClr val="000000"/>
                          </a:solidFill>
                          <a:effectLst/>
                          <a:latin typeface="Calibri" panose="020F0502020204030204" pitchFamily="34" charset="0"/>
                        </a:rPr>
                        <a:t>WC</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74%</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ctr" fontAlgn="b"/>
                      <a:r>
                        <a:rPr lang="en-US" sz="1600" b="0" i="0" u="none" strike="noStrike">
                          <a:solidFill>
                            <a:srgbClr val="000000"/>
                          </a:solidFill>
                          <a:effectLst/>
                          <a:latin typeface="Calibri" panose="020F0502020204030204" pitchFamily="34" charset="0"/>
                        </a:rPr>
                        <a:t>80%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DDEB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13%</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10%</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4.2%</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ctr" fontAlgn="b"/>
                      <a:r>
                        <a:rPr lang="en-US" sz="1600" b="0" i="0" u="none" strike="noStrike" dirty="0">
                          <a:solidFill>
                            <a:srgbClr val="000000"/>
                          </a:solidFill>
                          <a:effectLst/>
                          <a:latin typeface="Calibri" panose="020F0502020204030204" pitchFamily="34" charset="0"/>
                        </a:rPr>
                        <a:t>3.6%</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rgbClr val="FFE5B5"/>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4.8%</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a:solidFill>
                            <a:srgbClr val="000000"/>
                          </a:solidFill>
                          <a:effectLst/>
                          <a:latin typeface="Calibri" panose="020F0502020204030204" pitchFamily="34" charset="0"/>
                        </a:rPr>
                        <a:t>3.7%</a:t>
                      </a:r>
                    </a:p>
                  </a:txBody>
                  <a:tcPr marL="0" marR="0" marT="0" marB="0" anchor="b">
                    <a:lnL>
                      <a:noFill/>
                    </a:lnL>
                    <a:lnR>
                      <a:noFill/>
                    </a:lnR>
                    <a:lnT>
                      <a:noFill/>
                    </a:lnT>
                    <a:lnB w="6350" cap="flat" cmpd="sng" algn="ctr">
                      <a:solidFill>
                        <a:srgbClr val="BFBFBF"/>
                      </a:solidFill>
                      <a:prstDash val="solid"/>
                      <a:round/>
                      <a:headEnd type="none" w="med" len="med"/>
                      <a:tailEnd type="none" w="med" len="med"/>
                    </a:lnB>
                    <a:solidFill>
                      <a:schemeClr val="accent2">
                        <a:lumMod val="40000"/>
                        <a:lumOff val="60000"/>
                      </a:schemeClr>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4.1%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2.1%</a:t>
                      </a:r>
                    </a:p>
                  </a:txBody>
                  <a:tcPr marL="0" marR="0" marT="0" marB="0" anchor="b">
                    <a:lnL>
                      <a:noFill/>
                    </a:lnL>
                    <a:lnR>
                      <a:noFill/>
                    </a:lnR>
                    <a:lnT>
                      <a:noFill/>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3707902"/>
                  </a:ext>
                </a:extLst>
              </a:tr>
              <a:tr h="248405">
                <a:tc>
                  <a:txBody>
                    <a:bodyPr/>
                    <a:lstStyle/>
                    <a:p>
                      <a:pPr algn="l" fontAlgn="b"/>
                      <a:r>
                        <a:rPr lang="en-US" sz="1600" b="1" i="0" u="none" strike="noStrike" dirty="0">
                          <a:solidFill>
                            <a:srgbClr val="000000"/>
                          </a:solidFill>
                          <a:effectLst/>
                          <a:latin typeface="Calibri" panose="020F0502020204030204" pitchFamily="34" charset="0"/>
                        </a:rPr>
                        <a:t>SA</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ctr" fontAlgn="b"/>
                      <a:r>
                        <a:rPr lang="en-US" sz="1600" b="0" i="0" u="none" strike="noStrike" dirty="0">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77%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79%</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3.0%</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panose="020F0502020204030204" pitchFamily="34" charset="0"/>
                        </a:rPr>
                        <a:t>5.7%</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Calibri" panose="020F0502020204030204" pitchFamily="34" charset="0"/>
                        </a:rPr>
                        <a:t>5.1%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panose="020F0502020204030204" pitchFamily="34" charset="0"/>
                        </a:rPr>
                        <a:t>2.1%</a:t>
                      </a:r>
                    </a:p>
                  </a:txBody>
                  <a:tcPr marL="0" marR="0" marT="0" marB="0" anchor="b">
                    <a:lnL>
                      <a:noFill/>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2397879"/>
                  </a:ext>
                </a:extLst>
              </a:tr>
            </a:tbl>
          </a:graphicData>
        </a:graphic>
      </p:graphicFrame>
      <p:sp>
        <p:nvSpPr>
          <p:cNvPr id="18" name="Rectangle 17">
            <a:extLst>
              <a:ext uri="{FF2B5EF4-FFF2-40B4-BE49-F238E27FC236}">
                <a16:creationId xmlns:a16="http://schemas.microsoft.com/office/drawing/2014/main" id="{828667CF-B7C8-10EB-909A-C8CAFD84A47B}"/>
              </a:ext>
            </a:extLst>
          </p:cNvPr>
          <p:cNvSpPr/>
          <p:nvPr/>
        </p:nvSpPr>
        <p:spPr>
          <a:xfrm>
            <a:off x="479782" y="6181515"/>
            <a:ext cx="11232436" cy="4757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lstStyle/>
          <a:p>
            <a:r>
              <a:rPr lang="en-ZA" sz="1000" i="1" dirty="0"/>
              <a:t>Source: Anonymised PERSAL data from 2012 and 2021. Only educators are considered. ECD practitioners, examination reviewers, ABET teachers and TVET lecturers were removed. Arrow shown for teachers and HODs if difference is at least 3 percentage points, for deputy principals if the difference is at least 0.6 percentage points and for principals a difference of at least 0.8 percentage points. </a:t>
            </a:r>
          </a:p>
        </p:txBody>
      </p:sp>
      <p:sp>
        <p:nvSpPr>
          <p:cNvPr id="23" name="Google Shape;693;p35">
            <a:extLst>
              <a:ext uri="{FF2B5EF4-FFF2-40B4-BE49-F238E27FC236}">
                <a16:creationId xmlns:a16="http://schemas.microsoft.com/office/drawing/2014/main" id="{6CCF6323-B71B-B407-1FF1-735C3D030FF5}"/>
              </a:ext>
            </a:extLst>
          </p:cNvPr>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5</a:t>
            </a:r>
            <a:endParaRPr/>
          </a:p>
        </p:txBody>
      </p:sp>
      <p:sp>
        <p:nvSpPr>
          <p:cNvPr id="17" name="Google Shape;564;p34">
            <a:extLst>
              <a:ext uri="{FF2B5EF4-FFF2-40B4-BE49-F238E27FC236}">
                <a16:creationId xmlns:a16="http://schemas.microsoft.com/office/drawing/2014/main" id="{C6735281-4F8C-C783-CE68-4383644B72C1}"/>
              </a:ext>
            </a:extLst>
          </p:cNvPr>
          <p:cNvSpPr/>
          <p:nvPr/>
        </p:nvSpPr>
        <p:spPr>
          <a:xfrm>
            <a:off x="587107" y="4574078"/>
            <a:ext cx="10789920" cy="274320"/>
          </a:xfrm>
          <a:prstGeom prst="rect">
            <a:avLst/>
          </a:prstGeom>
          <a:noFill/>
          <a:ln w="28575" cap="flat" cmpd="sng">
            <a:solidFill>
              <a:srgbClr val="A36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565;p34">
            <a:extLst>
              <a:ext uri="{FF2B5EF4-FFF2-40B4-BE49-F238E27FC236}">
                <a16:creationId xmlns:a16="http://schemas.microsoft.com/office/drawing/2014/main" id="{499938EB-6091-A4A8-5744-5DD7274B405D}"/>
              </a:ext>
            </a:extLst>
          </p:cNvPr>
          <p:cNvSpPr/>
          <p:nvPr/>
        </p:nvSpPr>
        <p:spPr>
          <a:xfrm>
            <a:off x="1117600" y="3123443"/>
            <a:ext cx="10076548" cy="141732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25" name="Google Shape;566;p34">
            <a:extLst>
              <a:ext uri="{FF2B5EF4-FFF2-40B4-BE49-F238E27FC236}">
                <a16:creationId xmlns:a16="http://schemas.microsoft.com/office/drawing/2014/main" id="{1904A800-BC25-F360-10D7-D8159841A59D}"/>
              </a:ext>
            </a:extLst>
          </p:cNvPr>
          <p:cNvSpPr/>
          <p:nvPr/>
        </p:nvSpPr>
        <p:spPr>
          <a:xfrm>
            <a:off x="3470983" y="3672587"/>
            <a:ext cx="7270541" cy="73285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The  portions of the different educator ranks in the Mpumalanga </a:t>
            </a:r>
            <a:r>
              <a:rPr lang="en-US" sz="2000">
                <a:solidFill>
                  <a:schemeClr val="dk1"/>
                </a:solidFill>
                <a:latin typeface="Calibri"/>
                <a:ea typeface="Calibri"/>
                <a:cs typeface="Calibri"/>
                <a:sym typeface="Calibri"/>
              </a:rPr>
              <a:t>appear to be roughly in line with the national average in 2021</a:t>
            </a:r>
            <a:endParaRPr/>
          </a:p>
        </p:txBody>
      </p:sp>
      <p:sp>
        <p:nvSpPr>
          <p:cNvPr id="26" name="Google Shape;568;p34">
            <a:extLst>
              <a:ext uri="{FF2B5EF4-FFF2-40B4-BE49-F238E27FC236}">
                <a16:creationId xmlns:a16="http://schemas.microsoft.com/office/drawing/2014/main" id="{62596AD9-D6C6-B7CE-998D-315F61DACD45}"/>
              </a:ext>
            </a:extLst>
          </p:cNvPr>
          <p:cNvSpPr/>
          <p:nvPr/>
        </p:nvSpPr>
        <p:spPr>
          <a:xfrm>
            <a:off x="1209039" y="4882897"/>
            <a:ext cx="10076548" cy="777240"/>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8648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5"/>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Implications for appointments and class sizes </a:t>
            </a:r>
            <a:endParaRPr/>
          </a:p>
        </p:txBody>
      </p:sp>
      <p:sp>
        <p:nvSpPr>
          <p:cNvPr id="574" name="Google Shape;574;p35"/>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575" name="Google Shape;575;p3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1750601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6"/>
          <p:cNvSpPr txBox="1">
            <a:spLocks noGrp="1"/>
          </p:cNvSpPr>
          <p:nvPr>
            <p:ph type="title"/>
          </p:nvPr>
        </p:nvSpPr>
        <p:spPr>
          <a:xfrm>
            <a:off x="422031" y="792487"/>
            <a:ext cx="7276709" cy="95190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solidFill>
                  <a:schemeClr val="dk1"/>
                </a:solidFill>
              </a:rPr>
              <a:t>Projected increase in appointments</a:t>
            </a:r>
            <a:endParaRPr/>
          </a:p>
        </p:txBody>
      </p:sp>
      <p:sp>
        <p:nvSpPr>
          <p:cNvPr id="581" name="Google Shape;581;p36"/>
          <p:cNvSpPr/>
          <p:nvPr/>
        </p:nvSpPr>
        <p:spPr>
          <a:xfrm>
            <a:off x="1096478" y="2149178"/>
            <a:ext cx="3061423" cy="147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accent6"/>
                </a:solidFill>
                <a:latin typeface="Calibri"/>
                <a:ea typeface="Calibri"/>
                <a:cs typeface="Calibri"/>
                <a:sym typeface="Calibri"/>
              </a:rPr>
              <a:t>~750</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Additional educators will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need to be appointed </a:t>
            </a:r>
            <a:endParaRPr/>
          </a:p>
          <a:p>
            <a:pPr marL="0" marR="0" lvl="0" indent="0" algn="ctr" rtl="0">
              <a:spcBef>
                <a:spcPts val="0"/>
              </a:spcBef>
              <a:spcAft>
                <a:spcPts val="0"/>
              </a:spcAft>
              <a:buNone/>
            </a:pPr>
            <a:r>
              <a:rPr lang="en-US" sz="2000">
                <a:solidFill>
                  <a:schemeClr val="accent6"/>
                </a:solidFill>
                <a:latin typeface="Calibri"/>
                <a:ea typeface="Calibri"/>
                <a:cs typeface="Calibri"/>
                <a:sym typeface="Calibri"/>
              </a:rPr>
              <a:t>annually</a:t>
            </a:r>
            <a:endParaRPr/>
          </a:p>
        </p:txBody>
      </p:sp>
      <p:sp>
        <p:nvSpPr>
          <p:cNvPr id="582" name="Google Shape;582;p36"/>
          <p:cNvSpPr/>
          <p:nvPr/>
        </p:nvSpPr>
        <p:spPr>
          <a:xfrm>
            <a:off x="549984" y="5500363"/>
            <a:ext cx="3025790"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Mean number of annual joiners over the period 2012 - 2021</a:t>
            </a:r>
            <a:endParaRPr/>
          </a:p>
        </p:txBody>
      </p:sp>
      <p:sp>
        <p:nvSpPr>
          <p:cNvPr id="583" name="Google Shape;583;p36"/>
          <p:cNvSpPr/>
          <p:nvPr/>
        </p:nvSpPr>
        <p:spPr>
          <a:xfrm>
            <a:off x="4241002" y="5500363"/>
            <a:ext cx="3457738" cy="9708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0000"/>
                </a:solidFill>
                <a:latin typeface="Calibri"/>
                <a:ea typeface="Calibri"/>
                <a:cs typeface="Calibri"/>
                <a:sym typeface="Calibri"/>
              </a:rPr>
              <a:t>Projected mean number of annual leavers from 2028 – 2030 </a:t>
            </a:r>
            <a:endParaRPr/>
          </a:p>
        </p:txBody>
      </p:sp>
      <p:sp>
        <p:nvSpPr>
          <p:cNvPr id="584" name="Google Shape;584;p36"/>
          <p:cNvSpPr/>
          <p:nvPr/>
        </p:nvSpPr>
        <p:spPr>
          <a:xfrm>
            <a:off x="8623495" y="990600"/>
            <a:ext cx="3035105" cy="52705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Increase in expected annual appointments over the period of ~750 from 2028 – 2030, mostly due to an increase in the number of retirements</a:t>
            </a:r>
            <a:endParaRPr/>
          </a:p>
          <a:p>
            <a:pPr marL="285750" marR="0" lvl="0" indent="-285750" algn="l" rtl="0">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Alternative sources of teacher supply may need to be considered eg. Working with universities, hiring teachers that would traditionally have sought work in other provinces</a:t>
            </a:r>
            <a:endParaRPr/>
          </a:p>
          <a:p>
            <a:pPr marL="285750" marR="0" lvl="0" indent="-152400" algn="l" rtl="0">
              <a:spcBef>
                <a:spcPts val="0"/>
              </a:spcBef>
              <a:spcAft>
                <a:spcPts val="0"/>
              </a:spcAft>
              <a:buClr>
                <a:schemeClr val="dk1"/>
              </a:buClr>
              <a:buSzPts val="2100"/>
              <a:buFont typeface="Arial"/>
              <a:buNone/>
            </a:pPr>
            <a:endParaRPr sz="2100">
              <a:solidFill>
                <a:schemeClr val="lt1"/>
              </a:solidFill>
              <a:latin typeface="Calibri"/>
              <a:ea typeface="Calibri"/>
              <a:cs typeface="Calibri"/>
              <a:sym typeface="Calibri"/>
            </a:endParaRPr>
          </a:p>
        </p:txBody>
      </p:sp>
      <p:grpSp>
        <p:nvGrpSpPr>
          <p:cNvPr id="585" name="Google Shape;585;p36"/>
          <p:cNvGrpSpPr/>
          <p:nvPr/>
        </p:nvGrpSpPr>
        <p:grpSpPr>
          <a:xfrm>
            <a:off x="1022170" y="3089068"/>
            <a:ext cx="5918018" cy="2331811"/>
            <a:chOff x="1022170" y="2724150"/>
            <a:chExt cx="5918018" cy="2695958"/>
          </a:xfrm>
        </p:grpSpPr>
        <p:sp>
          <p:nvSpPr>
            <p:cNvPr id="586" name="Google Shape;586;p36"/>
            <p:cNvSpPr/>
            <p:nvPr/>
          </p:nvSpPr>
          <p:spPr>
            <a:xfrm>
              <a:off x="1022170" y="3633646"/>
              <a:ext cx="1940633" cy="1786462"/>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2 079</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587" name="Google Shape;587;p36"/>
            <p:cNvSpPr/>
            <p:nvPr/>
          </p:nvSpPr>
          <p:spPr>
            <a:xfrm>
              <a:off x="4999555" y="2724150"/>
              <a:ext cx="1940633" cy="2679693"/>
            </a:xfrm>
            <a:prstGeom prst="rect">
              <a:avLst/>
            </a:prstGeom>
            <a:solidFill>
              <a:srgbClr val="861D00">
                <a:alpha val="94117"/>
              </a:srgbClr>
            </a:solidFill>
            <a:ln w="57150" cap="flat" cmpd="sng">
              <a:solidFill>
                <a:srgbClr val="5913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~2 850 </a:t>
              </a:r>
              <a:endParaRPr/>
            </a:p>
            <a:p>
              <a:pPr marL="0" marR="0" lvl="0" indent="0" algn="ctr" rtl="0">
                <a:spcBef>
                  <a:spcPts val="0"/>
                </a:spcBef>
                <a:spcAft>
                  <a:spcPts val="0"/>
                </a:spcAft>
                <a:buNone/>
              </a:pPr>
              <a:r>
                <a:rPr lang="en-US" sz="2000">
                  <a:solidFill>
                    <a:schemeClr val="lt1"/>
                  </a:solidFill>
                  <a:latin typeface="Calibri"/>
                  <a:ea typeface="Calibri"/>
                  <a:cs typeface="Calibri"/>
                  <a:sym typeface="Calibri"/>
                </a:rPr>
                <a:t>educators</a:t>
              </a:r>
              <a:endParaRPr sz="3600">
                <a:solidFill>
                  <a:schemeClr val="lt1"/>
                </a:solidFill>
                <a:latin typeface="Calibri"/>
                <a:ea typeface="Calibri"/>
                <a:cs typeface="Calibri"/>
                <a:sym typeface="Calibri"/>
              </a:endParaRPr>
            </a:p>
          </p:txBody>
        </p:sp>
        <p:sp>
          <p:nvSpPr>
            <p:cNvPr id="588" name="Google Shape;588;p36"/>
            <p:cNvSpPr/>
            <p:nvPr/>
          </p:nvSpPr>
          <p:spPr>
            <a:xfrm rot="-1555997">
              <a:off x="3355619" y="3117933"/>
              <a:ext cx="1096744" cy="273396"/>
            </a:xfrm>
            <a:prstGeom prst="rightArrow">
              <a:avLst>
                <a:gd name="adj1" fmla="val 35640"/>
                <a:gd name="adj2" fmla="val 50000"/>
              </a:avLst>
            </a:prstGeom>
            <a:solidFill>
              <a:srgbClr val="59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589" name="Google Shape;589;p36"/>
          <p:cNvCxnSpPr/>
          <p:nvPr/>
        </p:nvCxnSpPr>
        <p:spPr>
          <a:xfrm rot="10800000" flipH="1">
            <a:off x="1022170" y="5430941"/>
            <a:ext cx="5918018" cy="21162"/>
          </a:xfrm>
          <a:prstGeom prst="straightConnector1">
            <a:avLst/>
          </a:prstGeom>
          <a:noFill/>
          <a:ln w="9525" cap="flat" cmpd="sng">
            <a:solidFill>
              <a:schemeClr val="dk1"/>
            </a:solidFill>
            <a:prstDash val="solid"/>
            <a:miter lim="800000"/>
            <a:headEnd type="none" w="sm" len="sm"/>
            <a:tailEnd type="none" w="sm" len="sm"/>
          </a:ln>
        </p:spPr>
      </p:cxnSp>
      <p:sp>
        <p:nvSpPr>
          <p:cNvPr id="590" name="Google Shape;590;p3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4022420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Learner-public educator ratios (‘12 &amp; ’21)</a:t>
            </a:r>
            <a:endParaRPr/>
          </a:p>
        </p:txBody>
      </p:sp>
      <p:sp>
        <p:nvSpPr>
          <p:cNvPr id="596" name="Google Shape;596;p37"/>
          <p:cNvSpPr txBox="1"/>
          <p:nvPr/>
        </p:nvSpPr>
        <p:spPr>
          <a:xfrm>
            <a:off x="1208819" y="1842058"/>
            <a:ext cx="834314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rgbClr val="44546A"/>
                </a:solidFill>
                <a:latin typeface="Times New Roman"/>
                <a:ea typeface="Times New Roman"/>
                <a:cs typeface="Times New Roman"/>
                <a:sym typeface="Times New Roman"/>
              </a:rPr>
              <a:t>National and provincial learner-to-public-educator ratios in 2012 and 2021, grades 1 to 12 in public ordinary schools in South Africa</a:t>
            </a:r>
            <a:endParaRPr sz="1800" i="1">
              <a:solidFill>
                <a:srgbClr val="44546A"/>
              </a:solidFill>
              <a:latin typeface="Times New Roman"/>
              <a:ea typeface="Times New Roman"/>
              <a:cs typeface="Times New Roman"/>
              <a:sym typeface="Times New Roman"/>
            </a:endParaRPr>
          </a:p>
        </p:txBody>
      </p:sp>
      <p:pic>
        <p:nvPicPr>
          <p:cNvPr id="597" name="Google Shape;597;p37"/>
          <p:cNvPicPr preferRelativeResize="0"/>
          <p:nvPr/>
        </p:nvPicPr>
        <p:blipFill rotWithShape="1">
          <a:blip r:embed="rId3">
            <a:alphaModFix/>
          </a:blip>
          <a:srcRect t="7155"/>
          <a:stretch/>
        </p:blipFill>
        <p:spPr>
          <a:xfrm>
            <a:off x="1208820" y="2483675"/>
            <a:ext cx="8343143" cy="3854452"/>
          </a:xfrm>
          <a:prstGeom prst="rect">
            <a:avLst/>
          </a:prstGeom>
          <a:noFill/>
          <a:ln>
            <a:noFill/>
          </a:ln>
        </p:spPr>
      </p:pic>
      <p:sp>
        <p:nvSpPr>
          <p:cNvPr id="598" name="Google Shape;598;p37"/>
          <p:cNvSpPr/>
          <p:nvPr/>
        </p:nvSpPr>
        <p:spPr>
          <a:xfrm>
            <a:off x="9650436" y="2483675"/>
            <a:ext cx="2053884" cy="359100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LE ratio rose from 27.1 learners per educator to 29.6 learners per educator in Mpumalanga between 2012 and 2021</a:t>
            </a:r>
            <a:endParaRPr/>
          </a:p>
        </p:txBody>
      </p:sp>
      <p:sp>
        <p:nvSpPr>
          <p:cNvPr id="599" name="Google Shape;599;p37"/>
          <p:cNvSpPr/>
          <p:nvPr/>
        </p:nvSpPr>
        <p:spPr>
          <a:xfrm>
            <a:off x="2025748" y="2483675"/>
            <a:ext cx="2270481" cy="3044873"/>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600" name="Google Shape;600;p37"/>
          <p:cNvSpPr/>
          <p:nvPr/>
        </p:nvSpPr>
        <p:spPr>
          <a:xfrm>
            <a:off x="631709" y="632624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a:t>
            </a:r>
            <a:endParaRPr/>
          </a:p>
        </p:txBody>
      </p:sp>
      <p:sp>
        <p:nvSpPr>
          <p:cNvPr id="601" name="Google Shape;601;p3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
        <p:nvSpPr>
          <p:cNvPr id="602" name="Google Shape;602;p37"/>
          <p:cNvSpPr/>
          <p:nvPr/>
        </p:nvSpPr>
        <p:spPr>
          <a:xfrm>
            <a:off x="4960759" y="2512703"/>
            <a:ext cx="3733298" cy="3044873"/>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a:t>
            </a:r>
            <a:endParaRPr/>
          </a:p>
        </p:txBody>
      </p:sp>
      <p:sp>
        <p:nvSpPr>
          <p:cNvPr id="603" name="Google Shape;603;p37"/>
          <p:cNvSpPr/>
          <p:nvPr/>
        </p:nvSpPr>
        <p:spPr>
          <a:xfrm>
            <a:off x="321607" y="5692506"/>
            <a:ext cx="1394039" cy="573149"/>
          </a:xfrm>
          <a:prstGeom prst="roundRect">
            <a:avLst>
              <a:gd name="adj" fmla="val 16667"/>
            </a:avLst>
          </a:prstGeom>
          <a:solidFill>
            <a:srgbClr val="3F3F3F">
              <a:alpha val="6941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Excl. SGB teachers</a:t>
            </a: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1279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8"/>
          <p:cNvSpPr txBox="1">
            <a:spLocks noGrp="1"/>
          </p:cNvSpPr>
          <p:nvPr>
            <p:ph type="title"/>
          </p:nvPr>
        </p:nvSpPr>
        <p:spPr>
          <a:xfrm>
            <a:off x="663000" y="357250"/>
            <a:ext cx="8568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Grade 3 class sizes </a:t>
            </a:r>
            <a:endParaRPr/>
          </a:p>
          <a:p>
            <a:pPr marL="0" lvl="0" indent="0" algn="l" rtl="0">
              <a:lnSpc>
                <a:spcPct val="90000"/>
              </a:lnSpc>
              <a:spcBef>
                <a:spcPts val="0"/>
              </a:spcBef>
              <a:spcAft>
                <a:spcPts val="0"/>
              </a:spcAft>
              <a:buClr>
                <a:schemeClr val="dk1"/>
              </a:buClr>
              <a:buSzPts val="3800"/>
              <a:buFont typeface="Cambria"/>
              <a:buNone/>
            </a:pPr>
            <a:r>
              <a:rPr lang="en-US" sz="3800"/>
              <a:t>(2017/18 School Monitoring Survey)</a:t>
            </a:r>
            <a:r>
              <a:rPr lang="en-US" sz="4100"/>
              <a:t> </a:t>
            </a:r>
            <a:endParaRPr sz="4100"/>
          </a:p>
        </p:txBody>
      </p:sp>
      <p:pic>
        <p:nvPicPr>
          <p:cNvPr id="610" name="Google Shape;610;p38"/>
          <p:cNvPicPr preferRelativeResize="0"/>
          <p:nvPr/>
        </p:nvPicPr>
        <p:blipFill rotWithShape="1">
          <a:blip r:embed="rId3">
            <a:alphaModFix/>
          </a:blip>
          <a:srcRect/>
          <a:stretch/>
        </p:blipFill>
        <p:spPr>
          <a:xfrm>
            <a:off x="698425" y="1811775"/>
            <a:ext cx="8460531" cy="4862374"/>
          </a:xfrm>
          <a:prstGeom prst="rect">
            <a:avLst/>
          </a:prstGeom>
          <a:noFill/>
          <a:ln>
            <a:noFill/>
          </a:ln>
        </p:spPr>
      </p:pic>
      <p:sp>
        <p:nvSpPr>
          <p:cNvPr id="611" name="Google Shape;611;p38"/>
          <p:cNvSpPr/>
          <p:nvPr/>
        </p:nvSpPr>
        <p:spPr>
          <a:xfrm>
            <a:off x="9158950" y="0"/>
            <a:ext cx="3094200" cy="6858000"/>
          </a:xfrm>
          <a:prstGeom prst="rect">
            <a:avLst/>
          </a:prstGeom>
          <a:solidFill>
            <a:srgbClr val="550000"/>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12" name="Google Shape;612;p38"/>
          <p:cNvSpPr txBox="1"/>
          <p:nvPr/>
        </p:nvSpPr>
        <p:spPr>
          <a:xfrm>
            <a:off x="9388900" y="436219"/>
            <a:ext cx="2803200" cy="65109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Post-provisioning </a:t>
            </a:r>
            <a:r>
              <a:rPr lang="en-US" sz="2000" i="1">
                <a:solidFill>
                  <a:schemeClr val="lt1"/>
                </a:solidFill>
                <a:latin typeface="Calibri"/>
                <a:ea typeface="Calibri"/>
                <a:cs typeface="Calibri"/>
                <a:sym typeface="Calibri"/>
              </a:rPr>
              <a:t>guidelines </a:t>
            </a:r>
            <a:r>
              <a:rPr lang="en-US" sz="2000">
                <a:solidFill>
                  <a:schemeClr val="lt1"/>
                </a:solidFill>
                <a:latin typeface="Calibri"/>
                <a:ea typeface="Calibri"/>
                <a:cs typeface="Calibri"/>
                <a:sym typeface="Calibri"/>
              </a:rPr>
              <a:t>- Class sizes should not exceed 35 in Grade 3. </a:t>
            </a:r>
            <a:endParaRPr sz="20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Calibri"/>
              <a:buNone/>
            </a:pPr>
            <a:endParaRPr sz="20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of learners in grade 3 classes &gt; 40: </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48% in SA, 53% in MP</a:t>
            </a:r>
            <a:endParaRPr sz="16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alibri"/>
              <a:buNone/>
            </a:pPr>
            <a:endParaRPr sz="16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of learners in grade 3 classes &gt; 50: </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17% in SA, ~17% in MP</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900"/>
              <a:buFont typeface="Calibri"/>
              <a:buNone/>
            </a:pPr>
            <a:endParaRPr sz="9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900"/>
              <a:buFont typeface="Calibri"/>
              <a:buNone/>
            </a:pPr>
            <a:endParaRPr sz="9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 of learners in grade 3 classes &gt; 60: </a:t>
            </a:r>
            <a:endParaRPr sz="1800">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600"/>
              <a:buFont typeface="Calibri"/>
              <a:buNone/>
            </a:pPr>
            <a:r>
              <a:rPr lang="en-US" sz="1600">
                <a:solidFill>
                  <a:schemeClr val="lt1"/>
                </a:solidFill>
                <a:latin typeface="Calibri"/>
                <a:ea typeface="Calibri"/>
                <a:cs typeface="Calibri"/>
                <a:sym typeface="Calibri"/>
              </a:rPr>
              <a:t>6% in SA, ~4% in MP</a:t>
            </a:r>
            <a:endParaRPr sz="11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sz="11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Calibri"/>
              <a:buNone/>
            </a:pPr>
            <a:endParaRPr sz="1100">
              <a:solidFill>
                <a:schemeClr val="lt1"/>
              </a:solidFill>
              <a:latin typeface="Times New Roman"/>
              <a:ea typeface="Times New Roman"/>
              <a:cs typeface="Times New Roman"/>
              <a:sym typeface="Times New Roman"/>
            </a:endParaRPr>
          </a:p>
          <a:p>
            <a:pPr marL="0" marR="0" lvl="0" indent="0" algn="l" rtl="0">
              <a:spcBef>
                <a:spcPts val="0"/>
              </a:spcBef>
              <a:spcAft>
                <a:spcPts val="0"/>
              </a:spcAft>
              <a:buClr>
                <a:schemeClr val="lt1"/>
              </a:buClr>
              <a:buSzPts val="1100"/>
              <a:buFont typeface="Times New Roman"/>
              <a:buNone/>
            </a:pPr>
            <a:r>
              <a:rPr lang="en-US" sz="1100">
                <a:solidFill>
                  <a:schemeClr val="lt1"/>
                </a:solidFill>
                <a:latin typeface="Times New Roman"/>
                <a:ea typeface="Times New Roman"/>
                <a:cs typeface="Times New Roman"/>
                <a:sym typeface="Times New Roman"/>
              </a:rPr>
              <a:t>Note: Nationally, grade 3 enrolment numbers had been rising from about 2011 and peaked in 2017 before starting to decline slightly, stabilising at about 1,1 million in 2021 (Gustafsson 2022a, p10-11). Holding other things constant, grade 3 class sizes will be similar or slightly smaller in 2022 than what is seen in these 2017/18 SMS estimates.</a:t>
            </a:r>
            <a:endParaRPr sz="1800">
              <a:solidFill>
                <a:schemeClr val="dk1"/>
              </a:solidFill>
              <a:latin typeface="Calibri"/>
              <a:ea typeface="Calibri"/>
              <a:cs typeface="Calibri"/>
              <a:sym typeface="Calibri"/>
            </a:endParaRPr>
          </a:p>
        </p:txBody>
      </p:sp>
      <p:sp>
        <p:nvSpPr>
          <p:cNvPr id="613" name="Google Shape;613;p3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238430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F1CC-2782-DA98-9357-46FAF94158D2}"/>
              </a:ext>
            </a:extLst>
          </p:cNvPr>
          <p:cNvSpPr>
            <a:spLocks noGrp="1"/>
          </p:cNvSpPr>
          <p:nvPr>
            <p:ph type="title"/>
          </p:nvPr>
        </p:nvSpPr>
        <p:spPr/>
        <p:txBody>
          <a:bodyPr/>
          <a:lstStyle/>
          <a:p>
            <a:r>
              <a:rPr lang="en-US" dirty="0"/>
              <a:t>Introduction (3)</a:t>
            </a:r>
            <a:endParaRPr lang="en-ZA" dirty="0"/>
          </a:p>
        </p:txBody>
      </p:sp>
      <p:graphicFrame>
        <p:nvGraphicFramePr>
          <p:cNvPr id="3" name="Chart 2">
            <a:extLst>
              <a:ext uri="{FF2B5EF4-FFF2-40B4-BE49-F238E27FC236}">
                <a16:creationId xmlns:a16="http://schemas.microsoft.com/office/drawing/2014/main" id="{5FF0F5E9-13DA-97C0-19E6-22984CEC965A}"/>
              </a:ext>
            </a:extLst>
          </p:cNvPr>
          <p:cNvGraphicFramePr>
            <a:graphicFrameLocks/>
          </p:cNvGraphicFramePr>
          <p:nvPr/>
        </p:nvGraphicFramePr>
        <p:xfrm>
          <a:off x="838200" y="2085755"/>
          <a:ext cx="10515600" cy="394029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B3711D6F-13F2-159C-153A-64C422FD5D9E}"/>
              </a:ext>
            </a:extLst>
          </p:cNvPr>
          <p:cNvSpPr/>
          <p:nvPr/>
        </p:nvSpPr>
        <p:spPr>
          <a:xfrm>
            <a:off x="838200" y="6157209"/>
            <a:ext cx="10515598" cy="335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100" i="1" dirty="0"/>
              <a:t>Source: Anonymised PERSAL data from 2021, only educators (Rank 60 000 – 69 999) are considered. ECD practitioners, TVET lecturers and ABET teachers were removed.  </a:t>
            </a:r>
          </a:p>
        </p:txBody>
      </p:sp>
      <p:sp>
        <p:nvSpPr>
          <p:cNvPr id="5" name="Rectangle 4">
            <a:extLst>
              <a:ext uri="{FF2B5EF4-FFF2-40B4-BE49-F238E27FC236}">
                <a16:creationId xmlns:a16="http://schemas.microsoft.com/office/drawing/2014/main" id="{8AC1F836-BC77-DB51-78A5-69730BC8793C}"/>
              </a:ext>
            </a:extLst>
          </p:cNvPr>
          <p:cNvSpPr/>
          <p:nvPr/>
        </p:nvSpPr>
        <p:spPr>
          <a:xfrm>
            <a:off x="1753850" y="1765637"/>
            <a:ext cx="8529402" cy="39506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sz="2400" dirty="0"/>
              <a:t>Educator age distribution in 2012 &amp; 2021</a:t>
            </a:r>
          </a:p>
        </p:txBody>
      </p:sp>
      <p:cxnSp>
        <p:nvCxnSpPr>
          <p:cNvPr id="7" name="Straight Connector 6">
            <a:extLst>
              <a:ext uri="{FF2B5EF4-FFF2-40B4-BE49-F238E27FC236}">
                <a16:creationId xmlns:a16="http://schemas.microsoft.com/office/drawing/2014/main" id="{7C1D3AFD-1247-D144-F07D-00FFF0DB0821}"/>
              </a:ext>
            </a:extLst>
          </p:cNvPr>
          <p:cNvCxnSpPr/>
          <p:nvPr/>
        </p:nvCxnSpPr>
        <p:spPr>
          <a:xfrm>
            <a:off x="7270230" y="2878111"/>
            <a:ext cx="0" cy="20756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285F6D-4DB5-4D96-894B-42F69CDEC950}"/>
              </a:ext>
            </a:extLst>
          </p:cNvPr>
          <p:cNvCxnSpPr/>
          <p:nvPr/>
        </p:nvCxnSpPr>
        <p:spPr>
          <a:xfrm>
            <a:off x="8666814" y="2878111"/>
            <a:ext cx="0" cy="2075688"/>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AAFB498D-9103-A065-A54C-8851092B1AC8}"/>
              </a:ext>
            </a:extLst>
          </p:cNvPr>
          <p:cNvSpPr/>
          <p:nvPr/>
        </p:nvSpPr>
        <p:spPr>
          <a:xfrm>
            <a:off x="7285220" y="2578308"/>
            <a:ext cx="1364100" cy="168640"/>
          </a:xfrm>
          <a:prstGeom prst="rightArrow">
            <a:avLst/>
          </a:prstGeom>
          <a:solidFill>
            <a:schemeClr val="bg1">
              <a:lumMod val="6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3E60228E-AA03-D5F1-53A6-D48372E2A59F}"/>
              </a:ext>
            </a:extLst>
          </p:cNvPr>
          <p:cNvSpPr/>
          <p:nvPr/>
        </p:nvSpPr>
        <p:spPr>
          <a:xfrm>
            <a:off x="9114021" y="2085755"/>
            <a:ext cx="2084879" cy="792356"/>
          </a:xfrm>
          <a:prstGeom prst="rect">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ZA" dirty="0">
                <a:solidFill>
                  <a:schemeClr val="tx1">
                    <a:lumMod val="65000"/>
                    <a:lumOff val="35000"/>
                  </a:schemeClr>
                </a:solidFill>
              </a:rPr>
              <a:t>Peak in age shifted from 46 years to 53 years</a:t>
            </a:r>
          </a:p>
        </p:txBody>
      </p:sp>
    </p:spTree>
    <p:extLst>
      <p:ext uri="{BB962C8B-B14F-4D97-AF65-F5344CB8AC3E}">
        <p14:creationId xmlns:p14="http://schemas.microsoft.com/office/powerpoint/2010/main" val="24264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9"/>
          <p:cNvSpPr txBox="1">
            <a:spLocks noGrp="1"/>
          </p:cNvSpPr>
          <p:nvPr>
            <p:ph type="title"/>
          </p:nvPr>
        </p:nvSpPr>
        <p:spPr>
          <a:xfrm>
            <a:off x="681625" y="365125"/>
            <a:ext cx="7341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Largest classes - School Monitoring Survey 2017/18</a:t>
            </a:r>
            <a:endParaRPr/>
          </a:p>
        </p:txBody>
      </p:sp>
      <p:sp>
        <p:nvSpPr>
          <p:cNvPr id="619" name="Google Shape;619;p39"/>
          <p:cNvSpPr txBox="1"/>
          <p:nvPr/>
        </p:nvSpPr>
        <p:spPr>
          <a:xfrm>
            <a:off x="693800" y="1897447"/>
            <a:ext cx="742530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4546A"/>
              </a:buClr>
              <a:buSzPts val="1600"/>
              <a:buFont typeface="Calibri"/>
              <a:buNone/>
            </a:pPr>
            <a:r>
              <a:rPr lang="en-US" sz="1600">
                <a:solidFill>
                  <a:srgbClr val="44546A"/>
                </a:solidFill>
                <a:latin typeface="Calibri"/>
                <a:ea typeface="Calibri"/>
                <a:cs typeface="Calibri"/>
                <a:sym typeface="Calibri"/>
              </a:rPr>
              <a:t>Percentage of grade 6 learners in schools with an educator reporting that their </a:t>
            </a:r>
            <a:r>
              <a:rPr lang="en-US" sz="1600" b="1">
                <a:solidFill>
                  <a:srgbClr val="44546A"/>
                </a:solidFill>
                <a:latin typeface="Calibri"/>
                <a:ea typeface="Calibri"/>
                <a:cs typeface="Calibri"/>
                <a:sym typeface="Calibri"/>
              </a:rPr>
              <a:t>largest </a:t>
            </a:r>
            <a:r>
              <a:rPr lang="en-US" sz="1600">
                <a:solidFill>
                  <a:srgbClr val="44546A"/>
                </a:solidFill>
                <a:latin typeface="Calibri"/>
                <a:ea typeface="Calibri"/>
                <a:cs typeface="Calibri"/>
                <a:sym typeface="Calibri"/>
              </a:rPr>
              <a:t>class is in the following class size category, disaggregated by province (SMS 2017/18)</a:t>
            </a:r>
            <a:endParaRPr sz="1600">
              <a:solidFill>
                <a:srgbClr val="44546A"/>
              </a:solidFill>
              <a:latin typeface="Calibri"/>
              <a:ea typeface="Calibri"/>
              <a:cs typeface="Calibri"/>
              <a:sym typeface="Calibri"/>
            </a:endParaRPr>
          </a:p>
        </p:txBody>
      </p:sp>
      <p:sp>
        <p:nvSpPr>
          <p:cNvPr id="620" name="Google Shape;620;p39"/>
          <p:cNvSpPr/>
          <p:nvPr/>
        </p:nvSpPr>
        <p:spPr>
          <a:xfrm>
            <a:off x="438400" y="6375925"/>
            <a:ext cx="7149600" cy="383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100"/>
              <a:buFont typeface="Calibri"/>
              <a:buNone/>
            </a:pPr>
            <a:r>
              <a:rPr lang="en-US" sz="1100" i="1">
                <a:solidFill>
                  <a:schemeClr val="dk1"/>
                </a:solidFill>
                <a:latin typeface="Calibri"/>
                <a:ea typeface="Calibri"/>
                <a:cs typeface="Calibri"/>
                <a:sym typeface="Calibri"/>
              </a:rPr>
              <a:t>Source: Figure 1 in South African teacher shortages as revealed through class sizes and learner-educator ratios: An exploratory analysis by Gabrielle Wills (2023) using School Monitoring Survey 2017/18 (953 schools, learner weighted). </a:t>
            </a:r>
            <a:endParaRPr sz="1800">
              <a:solidFill>
                <a:schemeClr val="dk1"/>
              </a:solidFill>
              <a:latin typeface="Calibri"/>
              <a:ea typeface="Calibri"/>
              <a:cs typeface="Calibri"/>
              <a:sym typeface="Calibri"/>
            </a:endParaRPr>
          </a:p>
        </p:txBody>
      </p:sp>
      <p:sp>
        <p:nvSpPr>
          <p:cNvPr id="621" name="Google Shape;621;p39"/>
          <p:cNvSpPr/>
          <p:nvPr/>
        </p:nvSpPr>
        <p:spPr>
          <a:xfrm>
            <a:off x="8214975" y="0"/>
            <a:ext cx="3977100" cy="6858000"/>
          </a:xfrm>
          <a:prstGeom prst="rect">
            <a:avLst/>
          </a:prstGeom>
          <a:solidFill>
            <a:srgbClr val="550000"/>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2" name="Google Shape;622;p39"/>
          <p:cNvSpPr/>
          <p:nvPr/>
        </p:nvSpPr>
        <p:spPr>
          <a:xfrm>
            <a:off x="8437875" y="829403"/>
            <a:ext cx="3531300" cy="548304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500"/>
              <a:buFont typeface="Arial"/>
              <a:buChar char="•"/>
            </a:pPr>
            <a:r>
              <a:rPr lang="en-US" sz="2400">
                <a:solidFill>
                  <a:schemeClr val="lt1"/>
                </a:solidFill>
                <a:latin typeface="Calibri"/>
                <a:ea typeface="Calibri"/>
                <a:cs typeface="Calibri"/>
                <a:sym typeface="Calibri"/>
              </a:rPr>
              <a:t>In 2017/18, MP was the province with the second highest proportion (38%) of Gr6 learners in schools with very large classes (&gt;60 learners)</a:t>
            </a:r>
            <a:endParaRPr sz="2400">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endParaRPr sz="140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500"/>
              <a:buFont typeface="Arial"/>
              <a:buChar char="•"/>
            </a:pPr>
            <a:r>
              <a:rPr lang="en-US" sz="2400">
                <a:solidFill>
                  <a:schemeClr val="lt1"/>
                </a:solidFill>
                <a:latin typeface="Calibri"/>
                <a:ea typeface="Calibri"/>
                <a:cs typeface="Calibri"/>
                <a:sym typeface="Calibri"/>
              </a:rPr>
              <a:t>A further deterioration of the LE ratio will drive up class size and the number of excessively large classes, negatively impacting quality and teacher motivation</a:t>
            </a:r>
            <a:endParaRPr sz="1800">
              <a:solidFill>
                <a:schemeClr val="lt1"/>
              </a:solidFill>
              <a:latin typeface="Calibri"/>
              <a:ea typeface="Calibri"/>
              <a:cs typeface="Calibri"/>
              <a:sym typeface="Calibri"/>
            </a:endParaRPr>
          </a:p>
        </p:txBody>
      </p:sp>
      <p:pic>
        <p:nvPicPr>
          <p:cNvPr id="623" name="Google Shape;623;p39"/>
          <p:cNvPicPr preferRelativeResize="0"/>
          <p:nvPr/>
        </p:nvPicPr>
        <p:blipFill rotWithShape="1">
          <a:blip r:embed="rId3">
            <a:alphaModFix/>
          </a:blip>
          <a:srcRect t="7984" b="9534"/>
          <a:stretch/>
        </p:blipFill>
        <p:spPr>
          <a:xfrm>
            <a:off x="359175" y="2529781"/>
            <a:ext cx="7425299" cy="3788119"/>
          </a:xfrm>
          <a:prstGeom prst="rect">
            <a:avLst/>
          </a:prstGeom>
          <a:noFill/>
          <a:ln>
            <a:noFill/>
          </a:ln>
        </p:spPr>
      </p:pic>
      <p:sp>
        <p:nvSpPr>
          <p:cNvPr id="624" name="Google Shape;624;p3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6</a:t>
            </a:r>
            <a:endParaRPr/>
          </a:p>
        </p:txBody>
      </p:sp>
    </p:spTree>
    <p:extLst>
      <p:ext uri="{BB962C8B-B14F-4D97-AF65-F5344CB8AC3E}">
        <p14:creationId xmlns:p14="http://schemas.microsoft.com/office/powerpoint/2010/main" val="780073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40"/>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Expected financial implications to 2030</a:t>
            </a:r>
            <a:endParaRPr/>
          </a:p>
        </p:txBody>
      </p:sp>
      <p:sp>
        <p:nvSpPr>
          <p:cNvPr id="630" name="Google Shape;630;p40"/>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631" name="Google Shape;631;p4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Unit cost drivers</a:t>
            </a:r>
            <a:endParaRPr/>
          </a:p>
        </p:txBody>
      </p:sp>
      <p:pic>
        <p:nvPicPr>
          <p:cNvPr id="637" name="Google Shape;637;p41"/>
          <p:cNvPicPr preferRelativeResize="0"/>
          <p:nvPr/>
        </p:nvPicPr>
        <p:blipFill rotWithShape="1">
          <a:blip r:embed="rId3">
            <a:alphaModFix/>
          </a:blip>
          <a:srcRect/>
          <a:stretch/>
        </p:blipFill>
        <p:spPr>
          <a:xfrm>
            <a:off x="1684020" y="1848518"/>
            <a:ext cx="8823960" cy="4644357"/>
          </a:xfrm>
          <a:prstGeom prst="rect">
            <a:avLst/>
          </a:prstGeom>
          <a:noFill/>
          <a:ln>
            <a:noFill/>
          </a:ln>
        </p:spPr>
      </p:pic>
      <p:sp>
        <p:nvSpPr>
          <p:cNvPr id="638" name="Google Shape;638;p4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2"/>
          <p:cNvSpPr txBox="1">
            <a:spLocks noGrp="1"/>
          </p:cNvSpPr>
          <p:nvPr>
            <p:ph type="title"/>
          </p:nvPr>
        </p:nvSpPr>
        <p:spPr>
          <a:xfrm>
            <a:off x="548640" y="792487"/>
            <a:ext cx="7376160" cy="102361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400"/>
              <a:buFont typeface="Cambria"/>
              <a:buNone/>
            </a:pPr>
            <a:r>
              <a:rPr lang="en-US" sz="5400"/>
              <a:t>Real and nominal costs</a:t>
            </a:r>
            <a:endParaRPr/>
          </a:p>
        </p:txBody>
      </p:sp>
      <p:sp>
        <p:nvSpPr>
          <p:cNvPr id="644" name="Google Shape;644;p42"/>
          <p:cNvSpPr/>
          <p:nvPr/>
        </p:nvSpPr>
        <p:spPr>
          <a:xfrm>
            <a:off x="548640" y="2316480"/>
            <a:ext cx="7025640" cy="374903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i="1">
                <a:solidFill>
                  <a:schemeClr val="lt1"/>
                </a:solidFill>
                <a:latin typeface="Calibri"/>
                <a:ea typeface="Calibri"/>
                <a:cs typeface="Calibri"/>
                <a:sym typeface="Calibri"/>
              </a:rPr>
              <a:t>A real increase in wages takes place when wages increase </a:t>
            </a:r>
            <a:r>
              <a:rPr lang="en-US" sz="4400" b="1">
                <a:solidFill>
                  <a:schemeClr val="lt1"/>
                </a:solidFill>
                <a:latin typeface="Calibri"/>
                <a:ea typeface="Calibri"/>
                <a:cs typeface="Calibri"/>
                <a:sym typeface="Calibri"/>
              </a:rPr>
              <a:t>above</a:t>
            </a:r>
            <a:r>
              <a:rPr lang="en-US" sz="4000" i="1">
                <a:solidFill>
                  <a:schemeClr val="lt1"/>
                </a:solidFill>
                <a:latin typeface="Calibri"/>
                <a:ea typeface="Calibri"/>
                <a:cs typeface="Calibri"/>
                <a:sym typeface="Calibri"/>
              </a:rPr>
              <a:t> the rate of inflation</a:t>
            </a:r>
            <a:endParaRPr/>
          </a:p>
          <a:p>
            <a:pPr marL="0" marR="0" lvl="0" indent="0" algn="ctr" rtl="0">
              <a:spcBef>
                <a:spcPts val="0"/>
              </a:spcBef>
              <a:spcAft>
                <a:spcPts val="0"/>
              </a:spcAft>
              <a:buNone/>
            </a:pPr>
            <a:endParaRPr sz="4000" i="1">
              <a:solidFill>
                <a:schemeClr val="lt1"/>
              </a:solidFill>
              <a:latin typeface="Calibri"/>
              <a:ea typeface="Calibri"/>
              <a:cs typeface="Calibri"/>
              <a:sym typeface="Calibri"/>
            </a:endParaRPr>
          </a:p>
          <a:p>
            <a:pPr marL="0" marR="0" lvl="0" indent="0" algn="ctr" rtl="0">
              <a:spcBef>
                <a:spcPts val="0"/>
              </a:spcBef>
              <a:spcAft>
                <a:spcPts val="0"/>
              </a:spcAft>
              <a:buNone/>
            </a:pPr>
            <a:r>
              <a:rPr lang="en-US" sz="4000" i="1">
                <a:solidFill>
                  <a:schemeClr val="lt1"/>
                </a:solidFill>
                <a:latin typeface="Calibri"/>
                <a:ea typeface="Calibri"/>
                <a:cs typeface="Calibri"/>
                <a:sym typeface="Calibri"/>
              </a:rPr>
              <a:t>Changes to real wages are an indicator of </a:t>
            </a:r>
            <a:r>
              <a:rPr lang="en-US" sz="4400" b="1">
                <a:solidFill>
                  <a:schemeClr val="lt1"/>
                </a:solidFill>
                <a:latin typeface="Calibri"/>
                <a:ea typeface="Calibri"/>
                <a:cs typeface="Calibri"/>
                <a:sym typeface="Calibri"/>
              </a:rPr>
              <a:t>purchasing power</a:t>
            </a:r>
            <a:endParaRPr sz="4000" b="1">
              <a:solidFill>
                <a:schemeClr val="lt1"/>
              </a:solidFill>
              <a:latin typeface="Calibri"/>
              <a:ea typeface="Calibri"/>
              <a:cs typeface="Calibri"/>
              <a:sym typeface="Calibri"/>
            </a:endParaRPr>
          </a:p>
        </p:txBody>
      </p:sp>
      <p:sp>
        <p:nvSpPr>
          <p:cNvPr id="645" name="Google Shape;645;p42"/>
          <p:cNvSpPr/>
          <p:nvPr/>
        </p:nvSpPr>
        <p:spPr>
          <a:xfrm>
            <a:off x="8793480" y="579126"/>
            <a:ext cx="3215640" cy="59588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Examples:</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US" sz="2600">
                <a:solidFill>
                  <a:schemeClr val="dk1"/>
                </a:solidFill>
                <a:latin typeface="Calibri"/>
                <a:ea typeface="Calibri"/>
                <a:cs typeface="Calibri"/>
                <a:sym typeface="Calibri"/>
              </a:rPr>
              <a:t>In 2022 CPI was </a:t>
            </a:r>
            <a:r>
              <a:rPr lang="en-US" sz="2600" b="1">
                <a:solidFill>
                  <a:schemeClr val="dk1"/>
                </a:solidFill>
                <a:latin typeface="Calibri"/>
                <a:ea typeface="Calibri"/>
                <a:cs typeface="Calibri"/>
                <a:sym typeface="Calibri"/>
              </a:rPr>
              <a:t>7.2%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7.2%</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0%</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9%</a:t>
            </a:r>
            <a:r>
              <a:rPr lang="en-US" sz="2300">
                <a:solidFill>
                  <a:schemeClr val="dk1"/>
                </a:solidFill>
                <a:latin typeface="Calibri"/>
                <a:ea typeface="Calibri"/>
                <a:cs typeface="Calibri"/>
                <a:sym typeface="Calibri"/>
              </a:rPr>
              <a:t>, then </a:t>
            </a:r>
            <a:r>
              <a:rPr lang="en-US" sz="2300" b="1">
                <a:solidFill>
                  <a:schemeClr val="dk1"/>
                </a:solidFill>
                <a:latin typeface="Calibri"/>
                <a:ea typeface="Calibri"/>
                <a:cs typeface="Calibri"/>
                <a:sym typeface="Calibri"/>
              </a:rPr>
              <a:t>real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1.8%</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2300">
                <a:solidFill>
                  <a:schemeClr val="dk1"/>
                </a:solidFill>
                <a:latin typeface="Calibri"/>
                <a:ea typeface="Calibri"/>
                <a:cs typeface="Calibri"/>
                <a:sym typeface="Calibri"/>
              </a:rPr>
              <a:t>If </a:t>
            </a:r>
            <a:r>
              <a:rPr lang="en-US" sz="2300" b="1">
                <a:solidFill>
                  <a:schemeClr val="dk1"/>
                </a:solidFill>
                <a:latin typeface="Calibri"/>
                <a:ea typeface="Calibri"/>
                <a:cs typeface="Calibri"/>
                <a:sym typeface="Calibri"/>
              </a:rPr>
              <a:t>nominal wages </a:t>
            </a:r>
            <a:r>
              <a:rPr lang="en-US" sz="2300">
                <a:solidFill>
                  <a:schemeClr val="dk1"/>
                </a:solidFill>
                <a:latin typeface="Calibri"/>
                <a:ea typeface="Calibri"/>
                <a:cs typeface="Calibri"/>
                <a:sym typeface="Calibri"/>
              </a:rPr>
              <a:t>increase by </a:t>
            </a:r>
            <a:r>
              <a:rPr lang="en-US" sz="2300" b="1">
                <a:solidFill>
                  <a:schemeClr val="dk1"/>
                </a:solidFill>
                <a:latin typeface="Calibri"/>
                <a:ea typeface="Calibri"/>
                <a:cs typeface="Calibri"/>
                <a:sym typeface="Calibri"/>
              </a:rPr>
              <a:t>5%,</a:t>
            </a:r>
            <a:r>
              <a:rPr lang="en-US" sz="2300">
                <a:solidFill>
                  <a:schemeClr val="dk1"/>
                </a:solidFill>
                <a:latin typeface="Calibri"/>
                <a:ea typeface="Calibri"/>
                <a:cs typeface="Calibri"/>
                <a:sym typeface="Calibri"/>
              </a:rPr>
              <a:t> then real wages </a:t>
            </a:r>
            <a:r>
              <a:rPr lang="en-US" sz="2300" b="1" u="sng">
                <a:solidFill>
                  <a:schemeClr val="dk1"/>
                </a:solidFill>
                <a:latin typeface="Calibri"/>
                <a:ea typeface="Calibri"/>
                <a:cs typeface="Calibri"/>
                <a:sym typeface="Calibri"/>
              </a:rPr>
              <a:t>decrease</a:t>
            </a:r>
            <a:r>
              <a:rPr lang="en-US" sz="2300">
                <a:solidFill>
                  <a:schemeClr val="dk1"/>
                </a:solidFill>
                <a:latin typeface="Calibri"/>
                <a:ea typeface="Calibri"/>
                <a:cs typeface="Calibri"/>
                <a:sym typeface="Calibri"/>
              </a:rPr>
              <a:t> by 2.2%</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571500" marR="0" lvl="0" indent="-3937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
        <p:nvSpPr>
          <p:cNvPr id="646" name="Google Shape;646;p4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sp>
        <p:nvSpPr>
          <p:cNvPr id="652" name="Google Shape;652;p43"/>
          <p:cNvSpPr txBox="1"/>
          <p:nvPr/>
        </p:nvSpPr>
        <p:spPr>
          <a:xfrm>
            <a:off x="2084070" y="6283782"/>
            <a:ext cx="9784080"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a:t>
            </a:r>
            <a:endParaRPr sz="1050">
              <a:solidFill>
                <a:schemeClr val="dk1"/>
              </a:solidFill>
              <a:latin typeface="Calibri"/>
              <a:ea typeface="Calibri"/>
              <a:cs typeface="Calibri"/>
              <a:sym typeface="Calibri"/>
            </a:endParaRPr>
          </a:p>
        </p:txBody>
      </p:sp>
      <p:graphicFrame>
        <p:nvGraphicFramePr>
          <p:cNvPr id="653" name="Google Shape;653;p43"/>
          <p:cNvGraphicFramePr/>
          <p:nvPr/>
        </p:nvGraphicFramePr>
        <p:xfrm>
          <a:off x="498621" y="2135288"/>
          <a:ext cx="10855179" cy="3573063"/>
        </p:xfrm>
        <a:graphic>
          <a:graphicData uri="http://schemas.openxmlformats.org/drawingml/2006/chart">
            <c:chart xmlns:c="http://schemas.openxmlformats.org/drawingml/2006/chart" xmlns:r="http://schemas.openxmlformats.org/officeDocument/2006/relationships" r:id="rId3"/>
          </a:graphicData>
        </a:graphic>
      </p:graphicFrame>
      <p:sp>
        <p:nvSpPr>
          <p:cNvPr id="654" name="Google Shape;654;p43"/>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55" name="Google Shape;655;p4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656" name="Google Shape;656;p43"/>
          <p:cNvSpPr/>
          <p:nvPr/>
        </p:nvSpPr>
        <p:spPr>
          <a:xfrm>
            <a:off x="325901" y="579929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Indexed unit costs trends| All educators</a:t>
            </a:r>
            <a:endParaRPr/>
          </a:p>
        </p:txBody>
      </p:sp>
      <p:sp>
        <p:nvSpPr>
          <p:cNvPr id="662" name="Google Shape;662;p44"/>
          <p:cNvSpPr/>
          <p:nvPr/>
        </p:nvSpPr>
        <p:spPr>
          <a:xfrm rot="-5400000">
            <a:off x="-742043" y="3575050"/>
            <a:ext cx="3160487" cy="5569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595959"/>
                </a:solidFill>
                <a:latin typeface="Calibri"/>
                <a:ea typeface="Calibri"/>
                <a:cs typeface="Calibri"/>
                <a:sym typeface="Calibri"/>
              </a:rPr>
              <a:t>Educator unit cost </a:t>
            </a:r>
            <a:endParaRPr/>
          </a:p>
          <a:p>
            <a:pPr marL="0" marR="0" lvl="0" indent="0" algn="ctr" rtl="0">
              <a:spcBef>
                <a:spcPts val="0"/>
              </a:spcBef>
              <a:spcAft>
                <a:spcPts val="0"/>
              </a:spcAft>
              <a:buNone/>
            </a:pPr>
            <a:r>
              <a:rPr lang="en-US" sz="2000">
                <a:solidFill>
                  <a:srgbClr val="595959"/>
                </a:solidFill>
                <a:latin typeface="Calibri"/>
                <a:ea typeface="Calibri"/>
                <a:cs typeface="Calibri"/>
                <a:sym typeface="Calibri"/>
              </a:rPr>
              <a:t>(Index in 2022 = 100%)</a:t>
            </a:r>
            <a:endParaRPr/>
          </a:p>
        </p:txBody>
      </p:sp>
      <p:graphicFrame>
        <p:nvGraphicFramePr>
          <p:cNvPr id="663" name="Google Shape;663;p44"/>
          <p:cNvGraphicFramePr/>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3"/>
          </a:graphicData>
        </a:graphic>
      </p:graphicFrame>
      <p:sp>
        <p:nvSpPr>
          <p:cNvPr id="664" name="Google Shape;664;p44"/>
          <p:cNvSpPr/>
          <p:nvPr/>
        </p:nvSpPr>
        <p:spPr>
          <a:xfrm>
            <a:off x="10795726" y="2836095"/>
            <a:ext cx="1030514"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GP</a:t>
            </a:r>
            <a:r>
              <a:rPr lang="en-US" sz="1800">
                <a:solidFill>
                  <a:schemeClr val="dk1"/>
                </a:solidFill>
                <a:latin typeface="Calibri"/>
                <a:ea typeface="Calibri"/>
                <a:cs typeface="Calibri"/>
                <a:sym typeface="Calibri"/>
              </a:rPr>
              <a:t>: 1% increase</a:t>
            </a:r>
            <a:endParaRPr/>
          </a:p>
        </p:txBody>
      </p:sp>
      <p:sp>
        <p:nvSpPr>
          <p:cNvPr id="665" name="Google Shape;665;p44"/>
          <p:cNvSpPr/>
          <p:nvPr/>
        </p:nvSpPr>
        <p:spPr>
          <a:xfrm>
            <a:off x="10794107" y="3853543"/>
            <a:ext cx="1236617" cy="5569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DEA900"/>
                </a:solidFill>
                <a:latin typeface="Calibri"/>
                <a:ea typeface="Calibri"/>
                <a:cs typeface="Calibri"/>
                <a:sym typeface="Calibri"/>
              </a:rPr>
              <a:t>WC</a:t>
            </a:r>
            <a:r>
              <a:rPr lang="en-US" sz="1800">
                <a:solidFill>
                  <a:srgbClr val="DEA900"/>
                </a:solidFill>
                <a:latin typeface="Calibri"/>
                <a:ea typeface="Calibri"/>
                <a:cs typeface="Calibri"/>
                <a:sym typeface="Calibri"/>
              </a:rPr>
              <a:t>: ~1.5% decrease</a:t>
            </a:r>
            <a:endParaRPr/>
          </a:p>
        </p:txBody>
      </p:sp>
      <p:sp>
        <p:nvSpPr>
          <p:cNvPr id="666" name="Google Shape;666;p44"/>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667" name="Google Shape;667;p44"/>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68" name="Google Shape;668;p4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669" name="Google Shape;669;p44"/>
          <p:cNvSpPr/>
          <p:nvPr/>
        </p:nvSpPr>
        <p:spPr>
          <a:xfrm>
            <a:off x="325901" y="579929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Indexed unit costs trends| All educators</a:t>
            </a:r>
            <a:endParaRPr/>
          </a:p>
        </p:txBody>
      </p:sp>
      <p:sp>
        <p:nvSpPr>
          <p:cNvPr id="675" name="Google Shape;675;p45"/>
          <p:cNvSpPr/>
          <p:nvPr/>
        </p:nvSpPr>
        <p:spPr>
          <a:xfrm rot="-5400000">
            <a:off x="-742043" y="3575050"/>
            <a:ext cx="3160487" cy="5569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595959"/>
                </a:solidFill>
                <a:latin typeface="Calibri"/>
                <a:ea typeface="Calibri"/>
                <a:cs typeface="Calibri"/>
                <a:sym typeface="Calibri"/>
              </a:rPr>
              <a:t>Educator unit cost </a:t>
            </a:r>
            <a:endParaRPr/>
          </a:p>
          <a:p>
            <a:pPr marL="0" marR="0" lvl="0" indent="0" algn="ctr" rtl="0">
              <a:spcBef>
                <a:spcPts val="0"/>
              </a:spcBef>
              <a:spcAft>
                <a:spcPts val="0"/>
              </a:spcAft>
              <a:buNone/>
            </a:pPr>
            <a:r>
              <a:rPr lang="en-US" sz="2000">
                <a:solidFill>
                  <a:srgbClr val="595959"/>
                </a:solidFill>
                <a:latin typeface="Calibri"/>
                <a:ea typeface="Calibri"/>
                <a:cs typeface="Calibri"/>
                <a:sym typeface="Calibri"/>
              </a:rPr>
              <a:t>(Index in 2022 = 100%)</a:t>
            </a:r>
            <a:endParaRPr/>
          </a:p>
        </p:txBody>
      </p:sp>
      <p:graphicFrame>
        <p:nvGraphicFramePr>
          <p:cNvPr id="676" name="Google Shape;676;p45"/>
          <p:cNvGraphicFramePr/>
          <p:nvPr/>
        </p:nvGraphicFramePr>
        <p:xfrm>
          <a:off x="1214510" y="2159098"/>
          <a:ext cx="9784080" cy="3737233"/>
        </p:xfrm>
        <a:graphic>
          <a:graphicData uri="http://schemas.openxmlformats.org/drawingml/2006/chart">
            <c:chart xmlns:c="http://schemas.openxmlformats.org/drawingml/2006/chart" xmlns:r="http://schemas.openxmlformats.org/officeDocument/2006/relationships" r:id="rId3"/>
          </a:graphicData>
        </a:graphic>
      </p:graphicFrame>
      <p:sp>
        <p:nvSpPr>
          <p:cNvPr id="677" name="Google Shape;677;p45"/>
          <p:cNvSpPr/>
          <p:nvPr/>
        </p:nvSpPr>
        <p:spPr>
          <a:xfrm>
            <a:off x="10522857" y="2748858"/>
            <a:ext cx="1301764" cy="14655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accent6"/>
                </a:solidFill>
                <a:latin typeface="Calibri"/>
                <a:ea typeface="Calibri"/>
                <a:cs typeface="Calibri"/>
                <a:sym typeface="Calibri"/>
              </a:rPr>
              <a:t>MP</a:t>
            </a:r>
            <a:r>
              <a:rPr lang="en-US" sz="1800">
                <a:solidFill>
                  <a:schemeClr val="accent6"/>
                </a:solidFill>
                <a:latin typeface="Calibri"/>
                <a:ea typeface="Calibri"/>
                <a:cs typeface="Calibri"/>
                <a:sym typeface="Calibri"/>
              </a:rPr>
              <a:t>: No change in real cost from </a:t>
            </a:r>
            <a:endParaRPr/>
          </a:p>
          <a:p>
            <a:pPr marL="0" marR="0" lvl="0" indent="0" algn="ctr" rtl="0">
              <a:spcBef>
                <a:spcPts val="0"/>
              </a:spcBef>
              <a:spcAft>
                <a:spcPts val="0"/>
              </a:spcAft>
              <a:buNone/>
            </a:pPr>
            <a:r>
              <a:rPr lang="en-US" sz="1800">
                <a:solidFill>
                  <a:schemeClr val="accent6"/>
                </a:solidFill>
                <a:latin typeface="Calibri"/>
                <a:ea typeface="Calibri"/>
                <a:cs typeface="Calibri"/>
                <a:sym typeface="Calibri"/>
              </a:rPr>
              <a:t>2022 - 2030</a:t>
            </a:r>
            <a:endParaRPr/>
          </a:p>
        </p:txBody>
      </p:sp>
      <p:sp>
        <p:nvSpPr>
          <p:cNvPr id="678" name="Google Shape;678;p45"/>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679" name="Google Shape;679;p45"/>
          <p:cNvSpPr/>
          <p:nvPr/>
        </p:nvSpPr>
        <p:spPr>
          <a:xfrm>
            <a:off x="10291396" y="1312089"/>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680" name="Google Shape;680;p4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
        <p:nvSpPr>
          <p:cNvPr id="681" name="Google Shape;681;p45"/>
          <p:cNvSpPr/>
          <p:nvPr/>
        </p:nvSpPr>
        <p:spPr>
          <a:xfrm>
            <a:off x="325901" y="579929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Projected unit costs trends| All educators</a:t>
            </a:r>
            <a:endParaRPr/>
          </a:p>
        </p:txBody>
      </p:sp>
      <p:cxnSp>
        <p:nvCxnSpPr>
          <p:cNvPr id="687" name="Google Shape;687;p46"/>
          <p:cNvCxnSpPr/>
          <p:nvPr/>
        </p:nvCxnSpPr>
        <p:spPr>
          <a:xfrm>
            <a:off x="6629401" y="2598057"/>
            <a:ext cx="4724398" cy="0"/>
          </a:xfrm>
          <a:prstGeom prst="straightConnector1">
            <a:avLst/>
          </a:prstGeom>
          <a:noFill/>
          <a:ln w="28575" cap="flat" cmpd="sng">
            <a:solidFill>
              <a:srgbClr val="88361C"/>
            </a:solidFill>
            <a:prstDash val="solid"/>
            <a:miter lim="800000"/>
            <a:headEnd type="none" w="sm" len="sm"/>
            <a:tailEnd type="none" w="sm" len="sm"/>
          </a:ln>
        </p:spPr>
      </p:cxnSp>
      <p:grpSp>
        <p:nvGrpSpPr>
          <p:cNvPr id="688" name="Google Shape;688;p46"/>
          <p:cNvGrpSpPr/>
          <p:nvPr/>
        </p:nvGrpSpPr>
        <p:grpSpPr>
          <a:xfrm>
            <a:off x="1009650" y="1676482"/>
            <a:ext cx="4857750" cy="921575"/>
            <a:chOff x="1009650" y="1676482"/>
            <a:chExt cx="4557159" cy="921575"/>
          </a:xfrm>
        </p:grpSpPr>
        <p:cxnSp>
          <p:nvCxnSpPr>
            <p:cNvPr id="689" name="Google Shape;689;p46"/>
            <p:cNvCxnSpPr/>
            <p:nvPr/>
          </p:nvCxnSpPr>
          <p:spPr>
            <a:xfrm>
              <a:off x="1009650" y="2598057"/>
              <a:ext cx="4557159" cy="0"/>
            </a:xfrm>
            <a:prstGeom prst="straightConnector1">
              <a:avLst/>
            </a:prstGeom>
            <a:noFill/>
            <a:ln w="28575" cap="flat" cmpd="sng">
              <a:solidFill>
                <a:srgbClr val="88361C"/>
              </a:solidFill>
              <a:prstDash val="solid"/>
              <a:miter lim="800000"/>
              <a:headEnd type="none" w="sm" len="sm"/>
              <a:tailEnd type="none" w="sm" len="sm"/>
            </a:ln>
          </p:spPr>
        </p:cxnSp>
        <p:sp>
          <p:nvSpPr>
            <p:cNvPr id="690" name="Google Shape;690;p46"/>
            <p:cNvSpPr/>
            <p:nvPr/>
          </p:nvSpPr>
          <p:spPr>
            <a:xfrm>
              <a:off x="1009650" y="1676482"/>
              <a:ext cx="4557159"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Teachers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(School based teachers)</a:t>
              </a:r>
              <a:endParaRPr sz="4000">
                <a:solidFill>
                  <a:srgbClr val="88361C"/>
                </a:solidFill>
                <a:latin typeface="Cambria"/>
                <a:ea typeface="Cambria"/>
                <a:cs typeface="Cambria"/>
                <a:sym typeface="Cambria"/>
              </a:endParaRPr>
            </a:p>
          </p:txBody>
        </p:sp>
      </p:grpSp>
      <p:sp>
        <p:nvSpPr>
          <p:cNvPr id="691" name="Google Shape;691;p46"/>
          <p:cNvSpPr/>
          <p:nvPr/>
        </p:nvSpPr>
        <p:spPr>
          <a:xfrm>
            <a:off x="6629400" y="1690688"/>
            <a:ext cx="4724398" cy="9215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88361C"/>
                </a:solidFill>
                <a:latin typeface="Cambria"/>
                <a:ea typeface="Cambria"/>
                <a:cs typeface="Cambria"/>
                <a:sym typeface="Cambria"/>
              </a:rPr>
              <a:t>Senior educators</a:t>
            </a:r>
            <a:endParaRPr/>
          </a:p>
          <a:p>
            <a:pPr marL="0" marR="0" lvl="0" indent="0" algn="ctr" rtl="0">
              <a:spcBef>
                <a:spcPts val="0"/>
              </a:spcBef>
              <a:spcAft>
                <a:spcPts val="0"/>
              </a:spcAft>
              <a:buNone/>
            </a:pPr>
            <a:r>
              <a:rPr lang="en-US" sz="2000">
                <a:solidFill>
                  <a:srgbClr val="88361C"/>
                </a:solidFill>
                <a:latin typeface="Cambria"/>
                <a:ea typeface="Cambria"/>
                <a:cs typeface="Cambria"/>
                <a:sym typeface="Cambria"/>
              </a:rPr>
              <a:t>(HODs, Deputy’s, Principals &amp; Other)</a:t>
            </a:r>
            <a:endParaRPr sz="2800">
              <a:solidFill>
                <a:srgbClr val="88361C"/>
              </a:solidFill>
              <a:latin typeface="Cambria"/>
              <a:ea typeface="Cambria"/>
              <a:cs typeface="Cambria"/>
              <a:sym typeface="Cambria"/>
            </a:endParaRPr>
          </a:p>
        </p:txBody>
      </p:sp>
      <p:graphicFrame>
        <p:nvGraphicFramePr>
          <p:cNvPr id="692" name="Google Shape;692;p46"/>
          <p:cNvGraphicFramePr/>
          <p:nvPr/>
        </p:nvGraphicFramePr>
        <p:xfrm>
          <a:off x="1009650" y="2620291"/>
          <a:ext cx="5086350" cy="3539501"/>
        </p:xfrm>
        <a:graphic>
          <a:graphicData uri="http://schemas.openxmlformats.org/drawingml/2006/chart">
            <c:chart xmlns:c="http://schemas.openxmlformats.org/drawingml/2006/chart" xmlns:r="http://schemas.openxmlformats.org/officeDocument/2006/relationships" r:id="rId3"/>
          </a:graphicData>
        </a:graphic>
      </p:graphicFrame>
      <p:sp>
        <p:nvSpPr>
          <p:cNvPr id="693" name="Google Shape;693;p46"/>
          <p:cNvSpPr/>
          <p:nvPr/>
        </p:nvSpPr>
        <p:spPr>
          <a:xfrm rot="-5400000">
            <a:off x="-1005475" y="3642722"/>
            <a:ext cx="3392072" cy="52387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Average annual unit cost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0" i="0" u="none" strike="noStrike">
                <a:solidFill>
                  <a:srgbClr val="595959"/>
                </a:solidFill>
                <a:latin typeface="Calibri"/>
                <a:ea typeface="Calibri"/>
                <a:cs typeface="Calibri"/>
                <a:sym typeface="Calibri"/>
              </a:rPr>
              <a:t>(In 2021 Rands)</a:t>
            </a:r>
            <a:endParaRPr sz="1800">
              <a:solidFill>
                <a:schemeClr val="dk1"/>
              </a:solidFill>
              <a:latin typeface="Calibri"/>
              <a:ea typeface="Calibri"/>
              <a:cs typeface="Calibri"/>
              <a:sym typeface="Calibri"/>
            </a:endParaRPr>
          </a:p>
        </p:txBody>
      </p:sp>
      <p:graphicFrame>
        <p:nvGraphicFramePr>
          <p:cNvPr id="694" name="Google Shape;694;p46"/>
          <p:cNvGraphicFramePr/>
          <p:nvPr/>
        </p:nvGraphicFramePr>
        <p:xfrm>
          <a:off x="6267448" y="2620290"/>
          <a:ext cx="5086350" cy="3539501"/>
        </p:xfrm>
        <a:graphic>
          <a:graphicData uri="http://schemas.openxmlformats.org/drawingml/2006/chart">
            <c:chart xmlns:c="http://schemas.openxmlformats.org/drawingml/2006/chart" xmlns:r="http://schemas.openxmlformats.org/officeDocument/2006/relationships" r:id="rId4"/>
          </a:graphicData>
        </a:graphic>
      </p:graphicFrame>
      <p:sp>
        <p:nvSpPr>
          <p:cNvPr id="695" name="Google Shape;695;p46"/>
          <p:cNvSpPr txBox="1"/>
          <p:nvPr/>
        </p:nvSpPr>
        <p:spPr>
          <a:xfrm>
            <a:off x="2084070" y="6283782"/>
            <a:ext cx="9784080" cy="5770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Source: Own calculations, using the anonymised PERSAL data from 2021, only educators are considered. ECD practitioners and examination reviewers removed. Estimates to 2030 derived from the national and provincial TSD models. Assumption of no growth in educator numbers for FS, KN, LP, MP, NC, NW and SA. Assume 20% educator growth for GP, 10% for WC and a decline in 10% of educators in the EC. In LP assume that the proportion of senior educators grows from 16% in 2021 to 21% in 2030. </a:t>
            </a:r>
            <a:endParaRPr sz="1050">
              <a:solidFill>
                <a:schemeClr val="dk1"/>
              </a:solidFill>
              <a:latin typeface="Calibri"/>
              <a:ea typeface="Calibri"/>
              <a:cs typeface="Calibri"/>
              <a:sym typeface="Calibri"/>
            </a:endParaRPr>
          </a:p>
        </p:txBody>
      </p:sp>
      <p:sp>
        <p:nvSpPr>
          <p:cNvPr id="696" name="Google Shape;696;p46"/>
          <p:cNvSpPr/>
          <p:nvPr/>
        </p:nvSpPr>
        <p:spPr>
          <a:xfrm>
            <a:off x="325901" y="5799293"/>
            <a:ext cx="1472419" cy="576775"/>
          </a:xfrm>
          <a:prstGeom prst="roundRect">
            <a:avLst>
              <a:gd name="adj" fmla="val 16667"/>
            </a:avLst>
          </a:prstGeom>
          <a:solidFill>
            <a:srgbClr val="3F3F3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Calibri"/>
                <a:ea typeface="Calibri"/>
                <a:cs typeface="Calibri"/>
                <a:sym typeface="Calibri"/>
              </a:rPr>
              <a:t>Note: Scale not from zero</a:t>
            </a:r>
            <a:endParaRPr/>
          </a:p>
        </p:txBody>
      </p:sp>
      <p:cxnSp>
        <p:nvCxnSpPr>
          <p:cNvPr id="697" name="Google Shape;697;p46"/>
          <p:cNvCxnSpPr/>
          <p:nvPr/>
        </p:nvCxnSpPr>
        <p:spPr>
          <a:xfrm>
            <a:off x="7505700" y="3216744"/>
            <a:ext cx="3448050" cy="0"/>
          </a:xfrm>
          <a:prstGeom prst="straightConnector1">
            <a:avLst/>
          </a:prstGeom>
          <a:noFill/>
          <a:ln w="12700" cap="flat" cmpd="sng">
            <a:solidFill>
              <a:schemeClr val="accent1"/>
            </a:solidFill>
            <a:prstDash val="dash"/>
            <a:miter lim="800000"/>
            <a:headEnd type="none" w="sm" len="sm"/>
            <a:tailEnd type="none" w="sm" len="sm"/>
          </a:ln>
        </p:spPr>
      </p:cxnSp>
      <p:cxnSp>
        <p:nvCxnSpPr>
          <p:cNvPr id="698" name="Google Shape;698;p46"/>
          <p:cNvCxnSpPr/>
          <p:nvPr/>
        </p:nvCxnSpPr>
        <p:spPr>
          <a:xfrm>
            <a:off x="10915650" y="3211301"/>
            <a:ext cx="0" cy="640080"/>
          </a:xfrm>
          <a:prstGeom prst="straightConnector1">
            <a:avLst/>
          </a:prstGeom>
          <a:noFill/>
          <a:ln w="12700" cap="flat" cmpd="sng">
            <a:solidFill>
              <a:schemeClr val="accent1"/>
            </a:solidFill>
            <a:prstDash val="dash"/>
            <a:miter lim="800000"/>
            <a:headEnd type="none" w="sm" len="sm"/>
            <a:tailEnd type="stealth" w="med" len="med"/>
          </a:ln>
        </p:spPr>
      </p:cxnSp>
      <p:sp>
        <p:nvSpPr>
          <p:cNvPr id="699" name="Google Shape;699;p46"/>
          <p:cNvSpPr/>
          <p:nvPr/>
        </p:nvSpPr>
        <p:spPr>
          <a:xfrm>
            <a:off x="10363197" y="2957009"/>
            <a:ext cx="914399" cy="401496"/>
          </a:xfrm>
          <a:prstGeom prst="ellipse">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-4%</a:t>
            </a:r>
            <a:endParaRPr/>
          </a:p>
        </p:txBody>
      </p:sp>
      <p:cxnSp>
        <p:nvCxnSpPr>
          <p:cNvPr id="700" name="Google Shape;700;p46"/>
          <p:cNvCxnSpPr/>
          <p:nvPr/>
        </p:nvCxnSpPr>
        <p:spPr>
          <a:xfrm>
            <a:off x="2247903" y="3579999"/>
            <a:ext cx="3448050" cy="0"/>
          </a:xfrm>
          <a:prstGeom prst="straightConnector1">
            <a:avLst/>
          </a:prstGeom>
          <a:noFill/>
          <a:ln w="12700" cap="flat" cmpd="sng">
            <a:solidFill>
              <a:schemeClr val="accent1"/>
            </a:solidFill>
            <a:prstDash val="dash"/>
            <a:miter lim="800000"/>
            <a:headEnd type="none" w="sm" len="sm"/>
            <a:tailEnd type="none" w="sm" len="sm"/>
          </a:ln>
        </p:spPr>
      </p:cxnSp>
      <p:cxnSp>
        <p:nvCxnSpPr>
          <p:cNvPr id="701" name="Google Shape;701;p46"/>
          <p:cNvCxnSpPr/>
          <p:nvPr/>
        </p:nvCxnSpPr>
        <p:spPr>
          <a:xfrm rot="10800000">
            <a:off x="5695953" y="3211301"/>
            <a:ext cx="0" cy="413657"/>
          </a:xfrm>
          <a:prstGeom prst="straightConnector1">
            <a:avLst/>
          </a:prstGeom>
          <a:noFill/>
          <a:ln w="12700" cap="flat" cmpd="sng">
            <a:solidFill>
              <a:schemeClr val="accent1"/>
            </a:solidFill>
            <a:prstDash val="dash"/>
            <a:miter lim="800000"/>
            <a:headEnd type="none" w="sm" len="sm"/>
            <a:tailEnd type="stealth" w="med" len="med"/>
          </a:ln>
        </p:spPr>
      </p:cxnSp>
      <p:sp>
        <p:nvSpPr>
          <p:cNvPr id="702" name="Google Shape;702;p46"/>
          <p:cNvSpPr/>
          <p:nvPr/>
        </p:nvSpPr>
        <p:spPr>
          <a:xfrm>
            <a:off x="5143500" y="3384526"/>
            <a:ext cx="914399" cy="401495"/>
          </a:xfrm>
          <a:prstGeom prst="ellipse">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+1%</a:t>
            </a:r>
            <a:endParaRPr/>
          </a:p>
        </p:txBody>
      </p:sp>
      <p:sp>
        <p:nvSpPr>
          <p:cNvPr id="703" name="Google Shape;703;p46"/>
          <p:cNvSpPr/>
          <p:nvPr/>
        </p:nvSpPr>
        <p:spPr>
          <a:xfrm>
            <a:off x="10291396" y="1220321"/>
            <a:ext cx="1576754" cy="681000"/>
          </a:xfrm>
          <a:prstGeom prst="roundRect">
            <a:avLst>
              <a:gd name="adj" fmla="val 16667"/>
            </a:avLst>
          </a:prstGeom>
          <a:solidFill>
            <a:srgbClr val="B64926">
              <a:alpha val="69803"/>
            </a:srgbClr>
          </a:solidFill>
          <a:ln w="12700" cap="flat" cmpd="sng">
            <a:solidFill>
              <a:srgbClr val="8435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In constant 2021 rands</a:t>
            </a:r>
            <a:endParaRPr/>
          </a:p>
        </p:txBody>
      </p:sp>
      <p:sp>
        <p:nvSpPr>
          <p:cNvPr id="704" name="Google Shape;704;p46"/>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7</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53"/>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Gender imbalances in management</a:t>
            </a:r>
            <a:endParaRPr/>
          </a:p>
        </p:txBody>
      </p:sp>
      <p:sp>
        <p:nvSpPr>
          <p:cNvPr id="767" name="Google Shape;767;p53"/>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768" name="Google Shape;768;p53"/>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8716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54"/>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Percentage of educators that are female</a:t>
            </a:r>
            <a:endParaRPr/>
          </a:p>
        </p:txBody>
      </p:sp>
      <p:pic>
        <p:nvPicPr>
          <p:cNvPr id="775" name="Google Shape;775;p54"/>
          <p:cNvPicPr preferRelativeResize="0"/>
          <p:nvPr/>
        </p:nvPicPr>
        <p:blipFill rotWithShape="1">
          <a:blip r:embed="rId3">
            <a:alphaModFix/>
          </a:blip>
          <a:srcRect/>
          <a:stretch/>
        </p:blipFill>
        <p:spPr>
          <a:xfrm>
            <a:off x="945790" y="1880693"/>
            <a:ext cx="6370500" cy="4274437"/>
          </a:xfrm>
          <a:prstGeom prst="rect">
            <a:avLst/>
          </a:prstGeom>
          <a:noFill/>
          <a:ln>
            <a:noFill/>
          </a:ln>
        </p:spPr>
      </p:pic>
      <p:sp>
        <p:nvSpPr>
          <p:cNvPr id="776" name="Google Shape;776;p54"/>
          <p:cNvSpPr txBox="1"/>
          <p:nvPr/>
        </p:nvSpPr>
        <p:spPr>
          <a:xfrm>
            <a:off x="1065710" y="1397000"/>
            <a:ext cx="6039630" cy="6771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600"/>
              <a:buFont typeface="Calibri"/>
              <a:buNone/>
            </a:pPr>
            <a:r>
              <a:rPr lang="en-US" sz="1600">
                <a:solidFill>
                  <a:schemeClr val="dk1"/>
                </a:solidFill>
                <a:latin typeface="Calibri"/>
                <a:ea typeface="Calibri"/>
                <a:cs typeface="Calibri"/>
                <a:sym typeface="Calibri"/>
              </a:rPr>
              <a:t>Percentage of public educators in South Africa that are female, PERSAL (2012-2021)</a:t>
            </a:r>
            <a:endParaRPr sz="1600">
              <a:solidFill>
                <a:schemeClr val="dk1"/>
              </a:solidFill>
              <a:latin typeface="Calibri"/>
              <a:ea typeface="Calibri"/>
              <a:cs typeface="Calibri"/>
              <a:sym typeface="Calibri"/>
            </a:endParaRPr>
          </a:p>
        </p:txBody>
      </p:sp>
      <p:sp>
        <p:nvSpPr>
          <p:cNvPr id="777" name="Google Shape;777;p54"/>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778" name="Google Shape;778;p54"/>
          <p:cNvSpPr txBox="1"/>
          <p:nvPr/>
        </p:nvSpPr>
        <p:spPr>
          <a:xfrm>
            <a:off x="840857" y="6194234"/>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Calibri"/>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sp>
        <p:nvSpPr>
          <p:cNvPr id="779" name="Google Shape;779;p54"/>
          <p:cNvSpPr txBox="1"/>
          <p:nvPr/>
        </p:nvSpPr>
        <p:spPr>
          <a:xfrm>
            <a:off x="8060834" y="1732241"/>
            <a:ext cx="3536805" cy="3901038"/>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200">
                <a:solidFill>
                  <a:srgbClr val="5B2412"/>
                </a:solidFill>
                <a:latin typeface="Calibri"/>
                <a:ea typeface="Calibri"/>
                <a:cs typeface="Calibri"/>
                <a:sym typeface="Calibri"/>
              </a:rPr>
              <a:t>Nationally, there has been very little transformation in senior school leadership in terms of gender since 2012 and even since 2004 (just 34% of principals were female). </a:t>
            </a:r>
            <a:endParaRPr sz="220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050"/>
              <a:buFont typeface="Calibri"/>
              <a:buNone/>
            </a:pPr>
            <a:endParaRPr sz="1050">
              <a:solidFill>
                <a:srgbClr val="5B2412"/>
              </a:solidFill>
              <a:latin typeface="Calibri"/>
              <a:ea typeface="Calibri"/>
              <a:cs typeface="Calibri"/>
              <a:sym typeface="Calibri"/>
            </a:endParaRPr>
          </a:p>
          <a:p>
            <a:pPr marL="0" marR="0" lvl="0" indent="0" algn="l" rtl="0">
              <a:spcBef>
                <a:spcPts val="0"/>
              </a:spcBef>
              <a:spcAft>
                <a:spcPts val="0"/>
              </a:spcAft>
              <a:buClr>
                <a:srgbClr val="5B2412"/>
              </a:buClr>
              <a:buSzPts val="2200"/>
              <a:buFont typeface="Calibri"/>
              <a:buNone/>
            </a:pPr>
            <a:r>
              <a:rPr lang="en-US" sz="2200">
                <a:solidFill>
                  <a:srgbClr val="5B2412"/>
                </a:solidFill>
                <a:latin typeface="Calibri"/>
                <a:ea typeface="Calibri"/>
                <a:cs typeface="Calibri"/>
                <a:sym typeface="Calibri"/>
              </a:rPr>
              <a:t>There is better representation at middle-management (HOD) level. </a:t>
            </a:r>
            <a:endParaRPr sz="2200">
              <a:solidFill>
                <a:srgbClr val="5B2412"/>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rgbClr val="5B2412"/>
              </a:solidFill>
              <a:latin typeface="Calibri"/>
              <a:ea typeface="Calibri"/>
              <a:cs typeface="Calibri"/>
              <a:sym typeface="Calibri"/>
            </a:endParaRPr>
          </a:p>
        </p:txBody>
      </p:sp>
    </p:spTree>
    <p:extLst>
      <p:ext uri="{BB962C8B-B14F-4D97-AF65-F5344CB8AC3E}">
        <p14:creationId xmlns:p14="http://schemas.microsoft.com/office/powerpoint/2010/main" val="366269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1A386-A3E5-F580-3B9B-BD7043BBB014}"/>
              </a:ext>
            </a:extLst>
          </p:cNvPr>
          <p:cNvPicPr>
            <a:picLocks noChangeAspect="1"/>
          </p:cNvPicPr>
          <p:nvPr/>
        </p:nvPicPr>
        <p:blipFill>
          <a:blip r:embed="rId2"/>
          <a:stretch>
            <a:fillRect/>
          </a:stretch>
        </p:blipFill>
        <p:spPr>
          <a:xfrm>
            <a:off x="331767" y="161199"/>
            <a:ext cx="11505557" cy="6522460"/>
          </a:xfrm>
          <a:prstGeom prst="rect">
            <a:avLst/>
          </a:prstGeom>
        </p:spPr>
      </p:pic>
    </p:spTree>
    <p:extLst>
      <p:ext uri="{BB962C8B-B14F-4D97-AF65-F5344CB8AC3E}">
        <p14:creationId xmlns:p14="http://schemas.microsoft.com/office/powerpoint/2010/main" val="647270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55"/>
          <p:cNvSpPr txBox="1">
            <a:spLocks noGrp="1"/>
          </p:cNvSpPr>
          <p:nvPr>
            <p:ph type="title"/>
          </p:nvPr>
        </p:nvSpPr>
        <p:spPr>
          <a:xfrm>
            <a:off x="625825" y="409850"/>
            <a:ext cx="10515600" cy="13257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Percentage of educators that are female</a:t>
            </a:r>
            <a:endParaRPr/>
          </a:p>
        </p:txBody>
      </p:sp>
      <p:sp>
        <p:nvSpPr>
          <p:cNvPr id="786" name="Google Shape;786;p55"/>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800"/>
              <a:buFont typeface="Calibri"/>
              <a:buNone/>
            </a:pPr>
            <a:r>
              <a:rPr lang="en-US" sz="2800" b="1">
                <a:solidFill>
                  <a:schemeClr val="lt1"/>
                </a:solidFill>
                <a:latin typeface="Calibri"/>
                <a:ea typeface="Calibri"/>
                <a:cs typeface="Calibri"/>
                <a:sym typeface="Calibri"/>
              </a:rPr>
              <a:t>9</a:t>
            </a:r>
            <a:endParaRPr sz="1800">
              <a:solidFill>
                <a:schemeClr val="dk1"/>
              </a:solidFill>
              <a:latin typeface="Calibri"/>
              <a:ea typeface="Calibri"/>
              <a:cs typeface="Calibri"/>
              <a:sym typeface="Calibri"/>
            </a:endParaRPr>
          </a:p>
        </p:txBody>
      </p:sp>
      <p:sp>
        <p:nvSpPr>
          <p:cNvPr id="787" name="Google Shape;787;p55"/>
          <p:cNvSpPr txBox="1"/>
          <p:nvPr/>
        </p:nvSpPr>
        <p:spPr>
          <a:xfrm>
            <a:off x="7480093" y="2113722"/>
            <a:ext cx="3873705" cy="3354734"/>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rgbClr val="5B2412"/>
              </a:buClr>
              <a:buSzPts val="2200"/>
              <a:buFont typeface="Calibri"/>
              <a:buNone/>
            </a:pPr>
            <a:r>
              <a:rPr lang="en-US" sz="2400">
                <a:solidFill>
                  <a:srgbClr val="5B2412"/>
                </a:solidFill>
                <a:latin typeface="Calibri"/>
                <a:ea typeface="Calibri"/>
                <a:cs typeface="Calibri"/>
                <a:sym typeface="Calibri"/>
              </a:rPr>
              <a:t>In Mpumalanga in 2021, 68% of all educators were women. Women were reasonably represented at the HOD level at 60% of HODs.</a:t>
            </a:r>
            <a:endParaRPr/>
          </a:p>
          <a:p>
            <a:pPr marL="0" marR="0" lvl="0" indent="0" algn="l" rtl="0">
              <a:spcBef>
                <a:spcPts val="0"/>
              </a:spcBef>
              <a:spcAft>
                <a:spcPts val="0"/>
              </a:spcAft>
              <a:buClr>
                <a:srgbClr val="5B2412"/>
              </a:buClr>
              <a:buSzPts val="2200"/>
              <a:buFont typeface="Calibri"/>
              <a:buNone/>
            </a:pPr>
            <a:r>
              <a:rPr lang="en-US" sz="1400">
                <a:solidFill>
                  <a:srgbClr val="5B2412"/>
                </a:solidFill>
                <a:latin typeface="Calibri"/>
                <a:ea typeface="Calibri"/>
                <a:cs typeface="Calibri"/>
                <a:sym typeface="Calibri"/>
              </a:rPr>
              <a:t> </a:t>
            </a:r>
            <a:endParaRPr/>
          </a:p>
          <a:p>
            <a:pPr marL="0" marR="0" lvl="0" indent="0" algn="l" rtl="0">
              <a:spcBef>
                <a:spcPts val="0"/>
              </a:spcBef>
              <a:spcAft>
                <a:spcPts val="0"/>
              </a:spcAft>
              <a:buClr>
                <a:srgbClr val="5B2412"/>
              </a:buClr>
              <a:buSzPts val="2200"/>
              <a:buFont typeface="Calibri"/>
              <a:buNone/>
            </a:pPr>
            <a:r>
              <a:rPr lang="en-US" sz="2400">
                <a:solidFill>
                  <a:srgbClr val="5B2412"/>
                </a:solidFill>
                <a:latin typeface="Calibri"/>
                <a:ea typeface="Calibri"/>
                <a:cs typeface="Calibri"/>
                <a:sym typeface="Calibri"/>
              </a:rPr>
              <a:t>Yet only 46% of deputy principals and 36% of principals were women. </a:t>
            </a:r>
            <a:endParaRPr sz="2400">
              <a:solidFill>
                <a:srgbClr val="5B2412"/>
              </a:solidFill>
              <a:latin typeface="Calibri"/>
              <a:ea typeface="Calibri"/>
              <a:cs typeface="Calibri"/>
              <a:sym typeface="Calibri"/>
            </a:endParaRPr>
          </a:p>
        </p:txBody>
      </p:sp>
      <p:sp>
        <p:nvSpPr>
          <p:cNvPr id="788" name="Google Shape;788;p55"/>
          <p:cNvSpPr txBox="1"/>
          <p:nvPr/>
        </p:nvSpPr>
        <p:spPr>
          <a:xfrm>
            <a:off x="717609" y="6224335"/>
            <a:ext cx="10756782"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50"/>
              <a:buFont typeface="Calibri"/>
              <a:buNone/>
            </a:pPr>
            <a:r>
              <a:rPr lang="en-US" sz="1050">
                <a:solidFill>
                  <a:schemeClr val="dk1"/>
                </a:solidFill>
                <a:latin typeface="Calibri"/>
                <a:ea typeface="Calibri"/>
                <a:cs typeface="Calibri"/>
                <a:sym typeface="Calibri"/>
              </a:rPr>
              <a:t>Source: Using anonymised 10-year PERSAL data from 2012 to 2021, only educators of the ranks: level 1 teacher, HOD, deputy principal and principal are considered. </a:t>
            </a:r>
            <a:endParaRPr sz="1050">
              <a:solidFill>
                <a:schemeClr val="dk1"/>
              </a:solidFill>
              <a:latin typeface="Calibri"/>
              <a:ea typeface="Calibri"/>
              <a:cs typeface="Calibri"/>
              <a:sym typeface="Calibri"/>
            </a:endParaRPr>
          </a:p>
        </p:txBody>
      </p:sp>
      <p:graphicFrame>
        <p:nvGraphicFramePr>
          <p:cNvPr id="789" name="Google Shape;789;p55"/>
          <p:cNvGraphicFramePr/>
          <p:nvPr/>
        </p:nvGraphicFramePr>
        <p:xfrm>
          <a:off x="717609" y="1963711"/>
          <a:ext cx="6207847" cy="3777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7570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47"/>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Between and within province movement</a:t>
            </a:r>
            <a:endParaRPr/>
          </a:p>
        </p:txBody>
      </p:sp>
      <p:sp>
        <p:nvSpPr>
          <p:cNvPr id="710" name="Google Shape;710;p47"/>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711" name="Google Shape;711;p47"/>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48"/>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graphicFrame>
        <p:nvGraphicFramePr>
          <p:cNvPr id="717" name="Google Shape;717;p48"/>
          <p:cNvGraphicFramePr/>
          <p:nvPr>
            <p:extLst>
              <p:ext uri="{D42A27DB-BD31-4B8C-83A1-F6EECF244321}">
                <p14:modId xmlns:p14="http://schemas.microsoft.com/office/powerpoint/2010/main" val="4100814379"/>
              </p:ext>
            </p:extLst>
          </p:nvPr>
        </p:nvGraphicFramePr>
        <p:xfrm>
          <a:off x="767860" y="2069062"/>
          <a:ext cx="8038600" cy="3394140"/>
        </p:xfrm>
        <a:graphic>
          <a:graphicData uri="http://schemas.openxmlformats.org/drawingml/2006/table">
            <a:tbl>
              <a:tblPr>
                <a:noFill/>
                <a:tableStyleId>{65E8964A-F72A-4361-8B5F-52BC8E6C4509}</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2019</a:t>
                      </a: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2012</a:t>
                      </a:r>
                      <a:endParaRPr sz="2000" u="none" strike="noStrike" cap="none" dirty="0">
                        <a:latin typeface="Calibri"/>
                        <a:ea typeface="Calibri"/>
                        <a:cs typeface="Calibri"/>
                        <a:sym typeface="Calibri"/>
                      </a:endParaRPr>
                    </a:p>
                  </a:txBody>
                  <a:tcPr marL="17775" marR="17775" marT="0"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dirty="0">
                          <a:latin typeface="Calibri"/>
                          <a:ea typeface="Calibri"/>
                          <a:cs typeface="Calibri"/>
                          <a:sym typeface="Calibri"/>
                        </a:rPr>
                        <a:t>1.37%</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718" name="Google Shape;718;p4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19" name="Google Shape;719;p48"/>
          <p:cNvSpPr/>
          <p:nvPr/>
        </p:nvSpPr>
        <p:spPr>
          <a:xfrm>
            <a:off x="767859" y="633207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49"/>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725" name="Google Shape;725;p49"/>
          <p:cNvSpPr/>
          <p:nvPr/>
        </p:nvSpPr>
        <p:spPr>
          <a:xfrm>
            <a:off x="8904849" y="2069062"/>
            <a:ext cx="2827605" cy="359723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dirty="0">
                <a:solidFill>
                  <a:srgbClr val="3F3F3F"/>
                </a:solidFill>
                <a:latin typeface="Calibri"/>
                <a:ea typeface="Calibri"/>
                <a:cs typeface="Calibri"/>
                <a:sym typeface="Calibri"/>
              </a:rPr>
              <a:t>Moderate levels of movement out of Mpumalanga – about 5.15% of Mpumalanga teachers in 2012 are teaching in a different province in 2019</a:t>
            </a:r>
            <a:endParaRPr dirty="0"/>
          </a:p>
          <a:p>
            <a:pPr marL="342900" marR="0" lvl="0" indent="-323850" algn="l" rtl="0">
              <a:spcBef>
                <a:spcPts val="0"/>
              </a:spcBef>
              <a:spcAft>
                <a:spcPts val="0"/>
              </a:spcAft>
              <a:buClr>
                <a:schemeClr val="dk1"/>
              </a:buClr>
              <a:buSzPts val="300"/>
              <a:buFont typeface="Arial"/>
              <a:buNone/>
            </a:pPr>
            <a:endParaRPr sz="300" dirty="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2000"/>
              <a:buFont typeface="Arial"/>
              <a:buChar char="•"/>
            </a:pPr>
            <a:r>
              <a:rPr lang="en-US" sz="2000" dirty="0">
                <a:solidFill>
                  <a:srgbClr val="3F3F3F"/>
                </a:solidFill>
                <a:latin typeface="Calibri"/>
                <a:ea typeface="Calibri"/>
                <a:cs typeface="Calibri"/>
                <a:sym typeface="Calibri"/>
              </a:rPr>
              <a:t>Educators are most likely to move to Gauteng and Limpopo</a:t>
            </a:r>
            <a:endParaRPr sz="2000" dirty="0">
              <a:solidFill>
                <a:srgbClr val="3F3F3F"/>
              </a:solidFill>
              <a:latin typeface="Calibri"/>
              <a:ea typeface="Calibri"/>
              <a:cs typeface="Calibri"/>
              <a:sym typeface="Calibri"/>
            </a:endParaRPr>
          </a:p>
        </p:txBody>
      </p:sp>
      <p:graphicFrame>
        <p:nvGraphicFramePr>
          <p:cNvPr id="726" name="Google Shape;726;p49"/>
          <p:cNvGraphicFramePr/>
          <p:nvPr>
            <p:extLst>
              <p:ext uri="{D42A27DB-BD31-4B8C-83A1-F6EECF244321}">
                <p14:modId xmlns:p14="http://schemas.microsoft.com/office/powerpoint/2010/main" val="3932386842"/>
              </p:ext>
            </p:extLst>
          </p:nvPr>
        </p:nvGraphicFramePr>
        <p:xfrm>
          <a:off x="767860" y="2069062"/>
          <a:ext cx="8038600" cy="3394140"/>
        </p:xfrm>
        <a:graphic>
          <a:graphicData uri="http://schemas.openxmlformats.org/drawingml/2006/table">
            <a:tbl>
              <a:tblPr>
                <a:noFill/>
                <a:tableStyleId>{65E8964A-F72A-4361-8B5F-52BC8E6C4509}</a:tableStyleId>
              </a:tblPr>
              <a:tblGrid>
                <a:gridCol w="296550">
                  <a:extLst>
                    <a:ext uri="{9D8B030D-6E8A-4147-A177-3AD203B41FA5}">
                      <a16:colId xmlns:a16="http://schemas.microsoft.com/office/drawing/2014/main" val="20000"/>
                    </a:ext>
                  </a:extLst>
                </a:gridCol>
                <a:gridCol w="497100">
                  <a:extLst>
                    <a:ext uri="{9D8B030D-6E8A-4147-A177-3AD203B41FA5}">
                      <a16:colId xmlns:a16="http://schemas.microsoft.com/office/drawing/2014/main" val="20001"/>
                    </a:ext>
                  </a:extLst>
                </a:gridCol>
                <a:gridCol w="585225">
                  <a:extLst>
                    <a:ext uri="{9D8B030D-6E8A-4147-A177-3AD203B41FA5}">
                      <a16:colId xmlns:a16="http://schemas.microsoft.com/office/drawing/2014/main" val="20002"/>
                    </a:ext>
                  </a:extLst>
                </a:gridCol>
                <a:gridCol w="585225">
                  <a:extLst>
                    <a:ext uri="{9D8B030D-6E8A-4147-A177-3AD203B41FA5}">
                      <a16:colId xmlns:a16="http://schemas.microsoft.com/office/drawing/2014/main" val="20003"/>
                    </a:ext>
                  </a:extLst>
                </a:gridCol>
                <a:gridCol w="585225">
                  <a:extLst>
                    <a:ext uri="{9D8B030D-6E8A-4147-A177-3AD203B41FA5}">
                      <a16:colId xmlns:a16="http://schemas.microsoft.com/office/drawing/2014/main" val="20004"/>
                    </a:ext>
                  </a:extLst>
                </a:gridCol>
                <a:gridCol w="585225">
                  <a:extLst>
                    <a:ext uri="{9D8B030D-6E8A-4147-A177-3AD203B41FA5}">
                      <a16:colId xmlns:a16="http://schemas.microsoft.com/office/drawing/2014/main" val="20005"/>
                    </a:ext>
                  </a:extLst>
                </a:gridCol>
                <a:gridCol w="585225">
                  <a:extLst>
                    <a:ext uri="{9D8B030D-6E8A-4147-A177-3AD203B41FA5}">
                      <a16:colId xmlns:a16="http://schemas.microsoft.com/office/drawing/2014/main" val="20006"/>
                    </a:ext>
                  </a:extLst>
                </a:gridCol>
                <a:gridCol w="585225">
                  <a:extLst>
                    <a:ext uri="{9D8B030D-6E8A-4147-A177-3AD203B41FA5}">
                      <a16:colId xmlns:a16="http://schemas.microsoft.com/office/drawing/2014/main" val="20007"/>
                    </a:ext>
                  </a:extLst>
                </a:gridCol>
                <a:gridCol w="585225">
                  <a:extLst>
                    <a:ext uri="{9D8B030D-6E8A-4147-A177-3AD203B41FA5}">
                      <a16:colId xmlns:a16="http://schemas.microsoft.com/office/drawing/2014/main" val="20008"/>
                    </a:ext>
                  </a:extLst>
                </a:gridCol>
                <a:gridCol w="585225">
                  <a:extLst>
                    <a:ext uri="{9D8B030D-6E8A-4147-A177-3AD203B41FA5}">
                      <a16:colId xmlns:a16="http://schemas.microsoft.com/office/drawing/2014/main" val="20009"/>
                    </a:ext>
                  </a:extLst>
                </a:gridCol>
                <a:gridCol w="585225">
                  <a:extLst>
                    <a:ext uri="{9D8B030D-6E8A-4147-A177-3AD203B41FA5}">
                      <a16:colId xmlns:a16="http://schemas.microsoft.com/office/drawing/2014/main" val="20010"/>
                    </a:ext>
                  </a:extLst>
                </a:gridCol>
                <a:gridCol w="585225">
                  <a:extLst>
                    <a:ext uri="{9D8B030D-6E8A-4147-A177-3AD203B41FA5}">
                      <a16:colId xmlns:a16="http://schemas.microsoft.com/office/drawing/2014/main" val="20011"/>
                    </a:ext>
                  </a:extLst>
                </a:gridCol>
                <a:gridCol w="225075">
                  <a:extLst>
                    <a:ext uri="{9D8B030D-6E8A-4147-A177-3AD203B41FA5}">
                      <a16:colId xmlns:a16="http://schemas.microsoft.com/office/drawing/2014/main" val="20012"/>
                    </a:ext>
                  </a:extLst>
                </a:gridCol>
                <a:gridCol w="1167625">
                  <a:extLst>
                    <a:ext uri="{9D8B030D-6E8A-4147-A177-3AD203B41FA5}">
                      <a16:colId xmlns:a16="http://schemas.microsoft.com/office/drawing/2014/main" val="20013"/>
                    </a:ext>
                  </a:extLst>
                </a:gridCol>
              </a:tblGrid>
              <a:tr h="511425">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lnSpc>
                          <a:spcPct val="107000"/>
                        </a:lnSpc>
                        <a:spcBef>
                          <a:spcPts val="0"/>
                        </a:spcBef>
                        <a:spcAft>
                          <a:spcPts val="0"/>
                        </a:spcAft>
                        <a:buNone/>
                      </a:pPr>
                      <a:r>
                        <a:rPr lang="en-US" sz="2000" b="1" u="none" strike="noStrike" cap="none">
                          <a:latin typeface="Calibri"/>
                          <a:ea typeface="Calibri"/>
                          <a:cs typeface="Calibri"/>
                          <a:sym typeface="Calibri"/>
                        </a:rPr>
                        <a:t>Province in 2019</a:t>
                      </a:r>
                      <a:endParaRPr sz="20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Movement out of province</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43150">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EC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8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1"/>
                  </a:ext>
                </a:extLst>
              </a:tr>
              <a:tr h="43025">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b="1"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17775" marR="177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27950">
                <a:tc rowSpan="9">
                  <a:txBody>
                    <a:bodyPr/>
                    <a:lstStyle/>
                    <a:p>
                      <a:pPr marL="0" marR="0" lvl="0" indent="0" algn="ctr" rtl="0">
                        <a:lnSpc>
                          <a:spcPct val="107000"/>
                        </a:lnSpc>
                        <a:spcBef>
                          <a:spcPts val="0"/>
                        </a:spcBef>
                        <a:spcAft>
                          <a:spcPts val="0"/>
                        </a:spcAft>
                        <a:buNone/>
                      </a:pPr>
                      <a:r>
                        <a:rPr lang="en-US" sz="2000" b="1" u="none" strike="noStrike" cap="none" dirty="0">
                          <a:latin typeface="Calibri"/>
                          <a:ea typeface="Calibri"/>
                          <a:cs typeface="Calibri"/>
                          <a:sym typeface="Calibri"/>
                        </a:rPr>
                        <a:t>Province in 2012</a:t>
                      </a:r>
                      <a:endParaRPr sz="2000" u="none" strike="noStrike" cap="none" dirty="0">
                        <a:latin typeface="Calibri"/>
                        <a:ea typeface="Calibri"/>
                        <a:cs typeface="Calibri"/>
                        <a:sym typeface="Calibri"/>
                      </a:endParaRPr>
                    </a:p>
                  </a:txBody>
                  <a:tcPr marL="17775" marR="17775" marT="0"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dirty="0">
                          <a:latin typeface="Calibri"/>
                          <a:ea typeface="Calibri"/>
                          <a:cs typeface="Calibri"/>
                          <a:sym typeface="Calibri"/>
                        </a:rPr>
                        <a:t>EC</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97.79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FS</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94.25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2.76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5.74%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4"/>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GP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0.93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3.13%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KN</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0.22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97.95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LP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96.80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0.80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3.21%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MP</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2.48</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1.54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94.86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8"/>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0.50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0.47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94.35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2.37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1.15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5.64%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9"/>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NW</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0.06</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0.59</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3.84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0.65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93.60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0.14</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6.40%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10"/>
                  </a:ext>
                </a:extLst>
              </a:tr>
              <a:tr h="243150">
                <a:tc vMerge="1">
                  <a:txBody>
                    <a:bodyPr/>
                    <a:lstStyle/>
                    <a:p>
                      <a:endParaRPr lang="en-US"/>
                    </a:p>
                  </a:txBody>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WC</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0.72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0.17</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0.00</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0.02</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0.35</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0.03</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98.61</a:t>
                      </a: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b="1"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1800" u="none" strike="noStrike" cap="none">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dirty="0">
                          <a:latin typeface="Calibri"/>
                          <a:ea typeface="Calibri"/>
                          <a:cs typeface="Calibri"/>
                          <a:sym typeface="Calibri"/>
                        </a:rPr>
                        <a:t>1.37%</a:t>
                      </a:r>
                      <a:endParaRPr sz="1800" u="none" strike="noStrike" cap="none" dirty="0">
                        <a:latin typeface="Calibri"/>
                        <a:ea typeface="Calibri"/>
                        <a:cs typeface="Calibri"/>
                        <a:sym typeface="Calibri"/>
                      </a:endParaRPr>
                    </a:p>
                  </a:txBody>
                  <a:tcPr marL="17775" marR="177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
        <p:nvSpPr>
          <p:cNvPr id="727" name="Google Shape;727;p49"/>
          <p:cNvSpPr/>
          <p:nvPr/>
        </p:nvSpPr>
        <p:spPr>
          <a:xfrm>
            <a:off x="1105639" y="4341683"/>
            <a:ext cx="7772400" cy="274085"/>
          </a:xfrm>
          <a:prstGeom prst="rect">
            <a:avLst/>
          </a:prstGeom>
          <a:noFill/>
          <a:ln w="28575" cap="flat" cmpd="sng">
            <a:solidFill>
              <a:srgbClr val="A36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8" name="Google Shape;728;p49"/>
          <p:cNvSpPr/>
          <p:nvPr/>
        </p:nvSpPr>
        <p:spPr>
          <a:xfrm>
            <a:off x="1465944" y="2916502"/>
            <a:ext cx="7340429" cy="1390622"/>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29" name="Google Shape;729;p49"/>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30" name="Google Shape;730;p49"/>
          <p:cNvSpPr/>
          <p:nvPr/>
        </p:nvSpPr>
        <p:spPr>
          <a:xfrm>
            <a:off x="1564420" y="4650326"/>
            <a:ext cx="7340429" cy="882611"/>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31" name="Google Shape;731;p49"/>
          <p:cNvSpPr/>
          <p:nvPr/>
        </p:nvSpPr>
        <p:spPr>
          <a:xfrm>
            <a:off x="767859" y="633207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50"/>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Inter-provincial educator movement </a:t>
            </a:r>
            <a:r>
              <a:rPr lang="en-US" sz="4000"/>
              <a:t>(</a:t>
            </a:r>
            <a:r>
              <a:rPr lang="en-US"/>
              <a:t>7-yr</a:t>
            </a:r>
            <a:r>
              <a:rPr lang="en-US" sz="4000"/>
              <a:t>)</a:t>
            </a:r>
            <a:endParaRPr/>
          </a:p>
        </p:txBody>
      </p:sp>
      <p:sp>
        <p:nvSpPr>
          <p:cNvPr id="737" name="Google Shape;737;p50"/>
          <p:cNvSpPr/>
          <p:nvPr/>
        </p:nvSpPr>
        <p:spPr>
          <a:xfrm>
            <a:off x="767859" y="633207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graphicFrame>
        <p:nvGraphicFramePr>
          <p:cNvPr id="738" name="Google Shape;738;p50"/>
          <p:cNvGraphicFramePr/>
          <p:nvPr>
            <p:extLst>
              <p:ext uri="{D42A27DB-BD31-4B8C-83A1-F6EECF244321}">
                <p14:modId xmlns:p14="http://schemas.microsoft.com/office/powerpoint/2010/main" val="3714292994"/>
              </p:ext>
            </p:extLst>
          </p:nvPr>
        </p:nvGraphicFramePr>
        <p:xfrm>
          <a:off x="767859" y="1882720"/>
          <a:ext cx="8028025" cy="4181475"/>
        </p:xfrm>
        <a:graphic>
          <a:graphicData uri="http://schemas.openxmlformats.org/drawingml/2006/table">
            <a:tbl>
              <a:tblPr>
                <a:noFill/>
                <a:tableStyleId>{65E8964A-F72A-4361-8B5F-52BC8E6C4509}</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dirty="0">
                          <a:solidFill>
                            <a:srgbClr val="000000"/>
                          </a:solidFill>
                          <a:latin typeface="Calibri"/>
                          <a:ea typeface="Calibri"/>
                          <a:cs typeface="Calibri"/>
                          <a:sym typeface="Calibri"/>
                        </a:rPr>
                        <a:t>Province in 2012</a:t>
                      </a:r>
                      <a:endParaRPr dirty="0"/>
                    </a:p>
                  </a:txBody>
                  <a:tcPr marL="9525" marR="9525" marT="9525"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304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dirty="0">
                          <a:solidFill>
                            <a:srgbClr val="000000"/>
                          </a:solidFill>
                          <a:latin typeface="Calibri"/>
                          <a:ea typeface="Calibri"/>
                          <a:cs typeface="Calibri"/>
                          <a:sym typeface="Calibri"/>
                        </a:rPr>
                        <a:t>2.8%</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739" name="Google Shape;739;p50"/>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51"/>
          <p:cNvSpPr txBox="1">
            <a:spLocks noGrp="1"/>
          </p:cNvSpPr>
          <p:nvPr>
            <p:ph type="title"/>
          </p:nvPr>
        </p:nvSpPr>
        <p:spPr>
          <a:xfrm>
            <a:off x="838199" y="365125"/>
            <a:ext cx="1089425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dirty="0"/>
              <a:t>Inter-provincial educator movement </a:t>
            </a:r>
            <a:r>
              <a:rPr lang="en-US" sz="4000" dirty="0"/>
              <a:t>(</a:t>
            </a:r>
            <a:r>
              <a:rPr lang="en-US" dirty="0"/>
              <a:t>7-yr</a:t>
            </a:r>
            <a:r>
              <a:rPr lang="en-US" sz="4000" dirty="0"/>
              <a:t>)</a:t>
            </a:r>
            <a:endParaRPr dirty="0"/>
          </a:p>
        </p:txBody>
      </p:sp>
      <p:sp>
        <p:nvSpPr>
          <p:cNvPr id="745" name="Google Shape;745;p51"/>
          <p:cNvSpPr/>
          <p:nvPr/>
        </p:nvSpPr>
        <p:spPr>
          <a:xfrm>
            <a:off x="767859" y="6332079"/>
            <a:ext cx="9263606" cy="3186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Source: PERSAL 10-year anonymised dataset, only educators that were in the dataset for 2012 and 2019 are considered here</a:t>
            </a:r>
            <a:endParaRPr/>
          </a:p>
        </p:txBody>
      </p:sp>
      <p:graphicFrame>
        <p:nvGraphicFramePr>
          <p:cNvPr id="746" name="Google Shape;746;p51"/>
          <p:cNvGraphicFramePr/>
          <p:nvPr>
            <p:extLst>
              <p:ext uri="{D42A27DB-BD31-4B8C-83A1-F6EECF244321}">
                <p14:modId xmlns:p14="http://schemas.microsoft.com/office/powerpoint/2010/main" val="4061637291"/>
              </p:ext>
            </p:extLst>
          </p:nvPr>
        </p:nvGraphicFramePr>
        <p:xfrm>
          <a:off x="767859" y="1882720"/>
          <a:ext cx="8028025" cy="4181475"/>
        </p:xfrm>
        <a:graphic>
          <a:graphicData uri="http://schemas.openxmlformats.org/drawingml/2006/table">
            <a:tbl>
              <a:tblPr>
                <a:noFill/>
                <a:tableStyleId>{65E8964A-F72A-4361-8B5F-52BC8E6C4509}</a:tableStyleId>
              </a:tblPr>
              <a:tblGrid>
                <a:gridCol w="339050">
                  <a:extLst>
                    <a:ext uri="{9D8B030D-6E8A-4147-A177-3AD203B41FA5}">
                      <a16:colId xmlns:a16="http://schemas.microsoft.com/office/drawing/2014/main" val="20000"/>
                    </a:ext>
                  </a:extLst>
                </a:gridCol>
                <a:gridCol w="1251275">
                  <a:extLst>
                    <a:ext uri="{9D8B030D-6E8A-4147-A177-3AD203B41FA5}">
                      <a16:colId xmlns:a16="http://schemas.microsoft.com/office/drawing/2014/main" val="20001"/>
                    </a:ext>
                  </a:extLst>
                </a:gridCol>
                <a:gridCol w="715300">
                  <a:extLst>
                    <a:ext uri="{9D8B030D-6E8A-4147-A177-3AD203B41FA5}">
                      <a16:colId xmlns:a16="http://schemas.microsoft.com/office/drawing/2014/main" val="20002"/>
                    </a:ext>
                  </a:extLst>
                </a:gridCol>
                <a:gridCol w="715300">
                  <a:extLst>
                    <a:ext uri="{9D8B030D-6E8A-4147-A177-3AD203B41FA5}">
                      <a16:colId xmlns:a16="http://schemas.microsoft.com/office/drawing/2014/main" val="20003"/>
                    </a:ext>
                  </a:extLst>
                </a:gridCol>
                <a:gridCol w="715300">
                  <a:extLst>
                    <a:ext uri="{9D8B030D-6E8A-4147-A177-3AD203B41FA5}">
                      <a16:colId xmlns:a16="http://schemas.microsoft.com/office/drawing/2014/main" val="20004"/>
                    </a:ext>
                  </a:extLst>
                </a:gridCol>
                <a:gridCol w="715300">
                  <a:extLst>
                    <a:ext uri="{9D8B030D-6E8A-4147-A177-3AD203B41FA5}">
                      <a16:colId xmlns:a16="http://schemas.microsoft.com/office/drawing/2014/main" val="20005"/>
                    </a:ext>
                  </a:extLst>
                </a:gridCol>
                <a:gridCol w="715300">
                  <a:extLst>
                    <a:ext uri="{9D8B030D-6E8A-4147-A177-3AD203B41FA5}">
                      <a16:colId xmlns:a16="http://schemas.microsoft.com/office/drawing/2014/main" val="20006"/>
                    </a:ext>
                  </a:extLst>
                </a:gridCol>
                <a:gridCol w="715300">
                  <a:extLst>
                    <a:ext uri="{9D8B030D-6E8A-4147-A177-3AD203B41FA5}">
                      <a16:colId xmlns:a16="http://schemas.microsoft.com/office/drawing/2014/main" val="20007"/>
                    </a:ext>
                  </a:extLst>
                </a:gridCol>
                <a:gridCol w="715300">
                  <a:extLst>
                    <a:ext uri="{9D8B030D-6E8A-4147-A177-3AD203B41FA5}">
                      <a16:colId xmlns:a16="http://schemas.microsoft.com/office/drawing/2014/main" val="20008"/>
                    </a:ext>
                  </a:extLst>
                </a:gridCol>
                <a:gridCol w="715300">
                  <a:extLst>
                    <a:ext uri="{9D8B030D-6E8A-4147-A177-3AD203B41FA5}">
                      <a16:colId xmlns:a16="http://schemas.microsoft.com/office/drawing/2014/main" val="20009"/>
                    </a:ext>
                  </a:extLst>
                </a:gridCol>
                <a:gridCol w="715300">
                  <a:extLst>
                    <a:ext uri="{9D8B030D-6E8A-4147-A177-3AD203B41FA5}">
                      <a16:colId xmlns:a16="http://schemas.microsoft.com/office/drawing/2014/main" val="20010"/>
                    </a:ext>
                  </a:extLst>
                </a:gridCol>
              </a:tblGrid>
              <a:tr h="295275">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9">
                  <a:txBody>
                    <a:bodyPr/>
                    <a:lstStyle/>
                    <a:p>
                      <a:pPr marL="0" marR="0" lvl="0" indent="0" algn="ctr" rtl="0">
                        <a:spcBef>
                          <a:spcPts val="0"/>
                        </a:spcBef>
                        <a:spcAft>
                          <a:spcPts val="0"/>
                        </a:spcAft>
                        <a:buNone/>
                      </a:pPr>
                      <a:r>
                        <a:rPr lang="en-US" sz="2000" b="1" i="0" u="none" strike="noStrike" cap="none">
                          <a:solidFill>
                            <a:srgbClr val="000000"/>
                          </a:solidFill>
                          <a:latin typeface="Calibri"/>
                          <a:ea typeface="Calibri"/>
                          <a:cs typeface="Calibri"/>
                          <a:sym typeface="Calibri"/>
                        </a:rPr>
                        <a:t>Province in 2019</a:t>
                      </a:r>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endParaRPr sz="16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6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7150">
                <a:tc>
                  <a:txBody>
                    <a:bodyPr/>
                    <a:lstStyle/>
                    <a:p>
                      <a:pPr marL="0" marR="0" lvl="0" indent="0" algn="l" rtl="0">
                        <a:spcBef>
                          <a:spcPts val="0"/>
                        </a:spcBef>
                        <a:spcAft>
                          <a:spcPts val="0"/>
                        </a:spcAft>
                        <a:buNone/>
                      </a:pPr>
                      <a:endParaRPr sz="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400" b="1"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500" b="0" i="0" u="none" strike="noStrike" cap="none">
                        <a:solidFill>
                          <a:srgbClr val="000000"/>
                        </a:solidFill>
                        <a:latin typeface="Calibri"/>
                        <a:ea typeface="Calibri"/>
                        <a:cs typeface="Calibri"/>
                        <a:sym typeface="Calibri"/>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8125">
                <a:tc rowSpan="9">
                  <a:txBody>
                    <a:bodyPr/>
                    <a:lstStyle/>
                    <a:p>
                      <a:pPr marL="0" marR="0" lvl="0" indent="0" algn="ctr" rtl="0">
                        <a:spcBef>
                          <a:spcPts val="0"/>
                        </a:spcBef>
                        <a:spcAft>
                          <a:spcPts val="0"/>
                        </a:spcAft>
                        <a:buNone/>
                      </a:pPr>
                      <a:r>
                        <a:rPr lang="en-US" sz="2000" b="1" i="0" u="none" strike="noStrike" cap="none" dirty="0">
                          <a:solidFill>
                            <a:srgbClr val="000000"/>
                          </a:solidFill>
                          <a:latin typeface="Calibri"/>
                          <a:ea typeface="Calibri"/>
                          <a:cs typeface="Calibri"/>
                          <a:sym typeface="Calibri"/>
                        </a:rPr>
                        <a:t>Province in 2012</a:t>
                      </a:r>
                      <a:endParaRPr dirty="0"/>
                    </a:p>
                  </a:txBody>
                  <a:tcPr marL="9525" marR="9525" marT="9525" marB="0" vert="vert27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EC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42 645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dirty="0">
                          <a:solidFill>
                            <a:srgbClr val="000000"/>
                          </a:solidFill>
                          <a:latin typeface="Calibri"/>
                          <a:ea typeface="Calibri"/>
                          <a:cs typeface="Calibri"/>
                          <a:sym typeface="Calibri"/>
                        </a:rPr>
                        <a:t>304</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3"/>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FS</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15 267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GP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42 770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187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extLst>
                  <a:ext uri="{0D108BD9-81ED-4DB2-BD59-A6C34878D82A}">
                    <a16:rowId xmlns:a16="http://schemas.microsoft.com/office/drawing/2014/main" val="10005"/>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KN</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64 723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247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LP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709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39 899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328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MP</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618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94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23 644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6 214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NW</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726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123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141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17 690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190500">
                <a:tc vMerge="1">
                  <a:txBody>
                    <a:bodyPr/>
                    <a:lstStyle/>
                    <a:p>
                      <a:endParaRPr lang="en-US"/>
                    </a:p>
                  </a:txBody>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WC</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152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6DD"/>
                    </a:solidFill>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37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75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0" u="none" strike="noStrike" cap="none">
                          <a:solidFill>
                            <a:srgbClr val="000000"/>
                          </a:solidFill>
                          <a:latin typeface="Calibri"/>
                          <a:ea typeface="Calibri"/>
                          <a:cs typeface="Calibri"/>
                          <a:sym typeface="Calibri"/>
                        </a:rPr>
                        <a:t>20 858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7E6E6"/>
                    </a:solidFill>
                  </a:tcPr>
                </a:tc>
                <a:extLst>
                  <a:ext uri="{0D108BD9-81ED-4DB2-BD59-A6C34878D82A}">
                    <a16:rowId xmlns:a16="http://schemas.microsoft.com/office/drawing/2014/main" val="10011"/>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Total 2019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43 127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15 688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46 466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65 077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40 882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24 532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6 599</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18 983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21 465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12"/>
                  </a:ext>
                </a:extLst>
              </a:tr>
              <a:tr h="161925">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482</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421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3 696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354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983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888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385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1 293</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1" i="0" u="none" strike="noStrike" cap="none">
                          <a:solidFill>
                            <a:srgbClr val="000000"/>
                          </a:solidFill>
                          <a:latin typeface="Calibri"/>
                          <a:ea typeface="Calibri"/>
                          <a:cs typeface="Calibri"/>
                          <a:sym typeface="Calibri"/>
                        </a:rPr>
                        <a:t>607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r h="228600">
                <a:tc>
                  <a:txBody>
                    <a:bodyPr/>
                    <a:lstStyle/>
                    <a:p>
                      <a:pPr marL="0" marR="0" lvl="0" indent="0" algn="l" rtl="0">
                        <a:spcBef>
                          <a:spcPts val="0"/>
                        </a:spcBef>
                        <a:spcAft>
                          <a:spcPts val="0"/>
                        </a:spcAft>
                        <a:buNone/>
                      </a:pPr>
                      <a:endParaRPr sz="1400" b="0" i="0" u="none" strike="noStrike" cap="none">
                        <a:solidFill>
                          <a:srgbClr val="000000"/>
                        </a:solidFill>
                        <a:latin typeface="Calibri"/>
                        <a:ea typeface="Calibri"/>
                        <a:cs typeface="Calibri"/>
                        <a:sym typeface="Calibri"/>
                      </a:endParaRPr>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600" b="1" i="0" u="none" strike="noStrike" cap="none">
                          <a:solidFill>
                            <a:srgbClr val="000000"/>
                          </a:solidFill>
                          <a:latin typeface="Calibri"/>
                          <a:ea typeface="Calibri"/>
                          <a:cs typeface="Calibri"/>
                          <a:sym typeface="Calibri"/>
                        </a:rPr>
                        <a:t>% movement into province</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1.1%</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2.7%</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8.0%</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0.5%</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2.4%</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3.6%</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5.8%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a:solidFill>
                            <a:srgbClr val="000000"/>
                          </a:solidFill>
                          <a:latin typeface="Calibri"/>
                          <a:ea typeface="Calibri"/>
                          <a:cs typeface="Calibri"/>
                          <a:sym typeface="Calibri"/>
                        </a:rPr>
                        <a:t>6.8%</a:t>
                      </a:r>
                      <a:endParaRPr/>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1DA"/>
                    </a:solidFill>
                  </a:tcPr>
                </a:tc>
                <a:tc>
                  <a:txBody>
                    <a:bodyPr/>
                    <a:lstStyle/>
                    <a:p>
                      <a:pPr marL="0" marR="0" lvl="0" indent="0" algn="ctr" rtl="0">
                        <a:spcBef>
                          <a:spcPts val="0"/>
                        </a:spcBef>
                        <a:spcAft>
                          <a:spcPts val="0"/>
                        </a:spcAft>
                        <a:buNone/>
                      </a:pPr>
                      <a:r>
                        <a:rPr lang="en-US" sz="1600" b="0" i="1" u="none" strike="noStrike" cap="none" dirty="0">
                          <a:solidFill>
                            <a:srgbClr val="000000"/>
                          </a:solidFill>
                          <a:latin typeface="Calibri"/>
                          <a:ea typeface="Calibri"/>
                          <a:cs typeface="Calibri"/>
                          <a:sym typeface="Calibri"/>
                        </a:rPr>
                        <a:t>2.8%</a:t>
                      </a:r>
                      <a:endParaRPr dirty="0"/>
                    </a:p>
                  </a:txBody>
                  <a:tcPr marL="9525" marR="9525" marT="95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747" name="Google Shape;747;p51"/>
          <p:cNvSpPr/>
          <p:nvPr/>
        </p:nvSpPr>
        <p:spPr>
          <a:xfrm>
            <a:off x="2360814" y="2439331"/>
            <a:ext cx="3575529" cy="2365426"/>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48" name="Google Shape;748;p51"/>
          <p:cNvSpPr/>
          <p:nvPr/>
        </p:nvSpPr>
        <p:spPr>
          <a:xfrm>
            <a:off x="8904849" y="2046604"/>
            <a:ext cx="2936631" cy="418147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F"/>
              </a:buClr>
              <a:buSzPts val="2000"/>
              <a:buFont typeface="Arial"/>
              <a:buChar char="•"/>
            </a:pPr>
            <a:r>
              <a:rPr lang="en-US" sz="2000" b="1">
                <a:solidFill>
                  <a:srgbClr val="3F3F3F"/>
                </a:solidFill>
                <a:latin typeface="Calibri"/>
                <a:ea typeface="Calibri"/>
                <a:cs typeface="Calibri"/>
                <a:sym typeface="Calibri"/>
              </a:rPr>
              <a:t>Few educators moved to MP, </a:t>
            </a:r>
            <a:r>
              <a:rPr lang="en-US" sz="2000">
                <a:solidFill>
                  <a:srgbClr val="3F3F3F"/>
                </a:solidFill>
                <a:latin typeface="Calibri"/>
                <a:ea typeface="Calibri"/>
                <a:cs typeface="Calibri"/>
                <a:sym typeface="Calibri"/>
              </a:rPr>
              <a:t>a total of 3.6% of educators in 2019 had come from another province since 2012</a:t>
            </a:r>
            <a:endParaRPr/>
          </a:p>
          <a:p>
            <a:pPr marL="0" marR="0" lvl="0" indent="0" algn="l" rtl="0">
              <a:spcBef>
                <a:spcPts val="0"/>
              </a:spcBef>
              <a:spcAft>
                <a:spcPts val="0"/>
              </a:spcAft>
              <a:buNone/>
            </a:pPr>
            <a:endParaRPr sz="1400">
              <a:solidFill>
                <a:srgbClr val="3F3F3F"/>
              </a:solidFill>
              <a:latin typeface="Calibri"/>
              <a:ea typeface="Calibri"/>
              <a:cs typeface="Calibri"/>
              <a:sym typeface="Calibri"/>
            </a:endParaRPr>
          </a:p>
          <a:p>
            <a:pPr marL="342900" marR="0" lvl="0" indent="-342900" algn="l" rtl="0">
              <a:spcBef>
                <a:spcPts val="0"/>
              </a:spcBef>
              <a:spcAft>
                <a:spcPts val="0"/>
              </a:spcAft>
              <a:buClr>
                <a:srgbClr val="3F3F3F"/>
              </a:buClr>
              <a:buSzPts val="2000"/>
              <a:buFont typeface="Arial"/>
              <a:buChar char="•"/>
            </a:pPr>
            <a:r>
              <a:rPr lang="en-US" sz="2000">
                <a:solidFill>
                  <a:srgbClr val="3F3F3F"/>
                </a:solidFill>
                <a:latin typeface="Calibri"/>
                <a:ea typeface="Calibri"/>
                <a:cs typeface="Calibri"/>
                <a:sym typeface="Calibri"/>
              </a:rPr>
              <a:t>The provinces that sent the highest number of educators to MP were the LP and KN</a:t>
            </a:r>
            <a:endParaRPr/>
          </a:p>
          <a:p>
            <a:pPr marL="342900" marR="0" lvl="0" indent="-215900" algn="l" rtl="0">
              <a:spcBef>
                <a:spcPts val="0"/>
              </a:spcBef>
              <a:spcAft>
                <a:spcPts val="0"/>
              </a:spcAft>
              <a:buClr>
                <a:schemeClr val="dk1"/>
              </a:buClr>
              <a:buSzPts val="2000"/>
              <a:buFont typeface="Arial"/>
              <a:buNone/>
            </a:pPr>
            <a:endParaRPr sz="2000">
              <a:solidFill>
                <a:srgbClr val="3F3F3F"/>
              </a:solidFill>
              <a:latin typeface="Calibri"/>
              <a:ea typeface="Calibri"/>
              <a:cs typeface="Calibri"/>
              <a:sym typeface="Calibri"/>
            </a:endParaRPr>
          </a:p>
        </p:txBody>
      </p:sp>
      <p:sp>
        <p:nvSpPr>
          <p:cNvPr id="749" name="Google Shape;749;p51"/>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
        <p:nvSpPr>
          <p:cNvPr id="750" name="Google Shape;750;p51"/>
          <p:cNvSpPr/>
          <p:nvPr/>
        </p:nvSpPr>
        <p:spPr>
          <a:xfrm>
            <a:off x="6645428" y="2439331"/>
            <a:ext cx="2150398" cy="2365426"/>
          </a:xfrm>
          <a:prstGeom prst="rect">
            <a:avLst/>
          </a:prstGeom>
          <a:solidFill>
            <a:srgbClr val="FFFFFF">
              <a:alpha val="9254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zvc</a:t>
            </a:r>
            <a:endParaRPr sz="1800">
              <a:solidFill>
                <a:schemeClr val="lt1"/>
              </a:solidFill>
              <a:latin typeface="Calibri"/>
              <a:ea typeface="Calibri"/>
              <a:cs typeface="Calibri"/>
              <a:sym typeface="Calibri"/>
            </a:endParaRPr>
          </a:p>
        </p:txBody>
      </p:sp>
      <p:sp>
        <p:nvSpPr>
          <p:cNvPr id="751" name="Google Shape;751;p51"/>
          <p:cNvSpPr/>
          <p:nvPr/>
        </p:nvSpPr>
        <p:spPr>
          <a:xfrm>
            <a:off x="5972554" y="3530990"/>
            <a:ext cx="672874" cy="274320"/>
          </a:xfrm>
          <a:prstGeom prst="ellipse">
            <a:avLst/>
          </a:prstGeom>
          <a:noFill/>
          <a:ln w="28575" cap="flat" cmpd="sng">
            <a:solidFill>
              <a:srgbClr val="7823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2" name="Google Shape;752;p51"/>
          <p:cNvSpPr/>
          <p:nvPr/>
        </p:nvSpPr>
        <p:spPr>
          <a:xfrm>
            <a:off x="5954448" y="3276101"/>
            <a:ext cx="672874" cy="274320"/>
          </a:xfrm>
          <a:prstGeom prst="ellipse">
            <a:avLst/>
          </a:prstGeom>
          <a:noFill/>
          <a:ln w="28575" cap="flat" cmpd="sng">
            <a:solidFill>
              <a:srgbClr val="7823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Educator movement between schools </a:t>
            </a:r>
            <a:endParaRPr/>
          </a:p>
        </p:txBody>
      </p:sp>
      <p:sp>
        <p:nvSpPr>
          <p:cNvPr id="758" name="Google Shape;758;p52"/>
          <p:cNvSpPr/>
          <p:nvPr/>
        </p:nvSpPr>
        <p:spPr>
          <a:xfrm>
            <a:off x="8426549" y="1855060"/>
            <a:ext cx="3100168" cy="439333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3"/>
              </a:buClr>
              <a:buSzPts val="2000"/>
              <a:buFont typeface="Arial"/>
              <a:buChar char="•"/>
            </a:pPr>
            <a:r>
              <a:rPr lang="en-US" sz="1900" dirty="0">
                <a:solidFill>
                  <a:schemeClr val="tx1"/>
                </a:solidFill>
                <a:latin typeface="Calibri"/>
                <a:ea typeface="Calibri"/>
                <a:cs typeface="Calibri"/>
                <a:sym typeface="Calibri"/>
              </a:rPr>
              <a:t>Fair amount of movement between schools, about 4.7% of Mpumalanga educators (5.0% nationally) move to a different pay point but stay within PERSAL from 2018-2019</a:t>
            </a:r>
            <a:endParaRPr sz="1900" dirty="0">
              <a:solidFill>
                <a:schemeClr val="tx1"/>
              </a:solidFill>
              <a:latin typeface="Calibri"/>
              <a:ea typeface="Calibri"/>
              <a:cs typeface="Calibri"/>
              <a:sym typeface="Calibri"/>
            </a:endParaRPr>
          </a:p>
          <a:p>
            <a:pPr marL="342900" marR="0" lvl="0" indent="-342900" algn="l" rtl="0">
              <a:spcBef>
                <a:spcPts val="0"/>
              </a:spcBef>
              <a:spcAft>
                <a:spcPts val="0"/>
              </a:spcAft>
              <a:buClr>
                <a:schemeClr val="accent3"/>
              </a:buClr>
              <a:buSzPts val="2000"/>
              <a:buFont typeface="Arial"/>
              <a:buChar char="•"/>
            </a:pPr>
            <a:r>
              <a:rPr lang="en-US" sz="1900" dirty="0">
                <a:solidFill>
                  <a:schemeClr val="tx1"/>
                </a:solidFill>
                <a:latin typeface="Calibri"/>
                <a:ea typeface="Calibri"/>
                <a:cs typeface="Calibri"/>
                <a:sym typeface="Calibri"/>
              </a:rPr>
              <a:t>Rate at which MP educators (3.3%) aged 50 and below leave the system is slightly below the national average (3.8%)</a:t>
            </a:r>
            <a:endParaRPr sz="1900" dirty="0">
              <a:solidFill>
                <a:schemeClr val="tx1"/>
              </a:solidFill>
            </a:endParaRPr>
          </a:p>
        </p:txBody>
      </p:sp>
      <p:sp>
        <p:nvSpPr>
          <p:cNvPr id="759" name="Google Shape;759;p52"/>
          <p:cNvSpPr/>
          <p:nvPr/>
        </p:nvSpPr>
        <p:spPr>
          <a:xfrm>
            <a:off x="767860" y="5841582"/>
            <a:ext cx="7855636" cy="6791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i="1">
                <a:solidFill>
                  <a:schemeClr val="dk1"/>
                </a:solidFill>
                <a:latin typeface="Calibri"/>
                <a:ea typeface="Calibri"/>
                <a:cs typeface="Calibri"/>
                <a:sym typeface="Calibri"/>
              </a:rPr>
              <a:t>Source: PERSAL 10-year anonymised dataset. Only included educators aged 50 years and below, that were in ordinary schools in 2018 (Primary, Secondary, Combined and Intermediate)—excluded all paypoints that did not appear in both years after identifying 103 paypoints where the paypoint number changed.  </a:t>
            </a:r>
            <a:endParaRPr/>
          </a:p>
        </p:txBody>
      </p:sp>
      <p:graphicFrame>
        <p:nvGraphicFramePr>
          <p:cNvPr id="760" name="Google Shape;760;p52"/>
          <p:cNvGraphicFramePr/>
          <p:nvPr/>
        </p:nvGraphicFramePr>
        <p:xfrm>
          <a:off x="838200" y="2278743"/>
          <a:ext cx="7431825" cy="3147442"/>
        </p:xfrm>
        <a:graphic>
          <a:graphicData uri="http://schemas.openxmlformats.org/drawingml/2006/table">
            <a:tbl>
              <a:tblPr>
                <a:noFill/>
                <a:tableStyleId>{65E8964A-F72A-4361-8B5F-52BC8E6C4509}</a:tableStyleId>
              </a:tblPr>
              <a:tblGrid>
                <a:gridCol w="930825">
                  <a:extLst>
                    <a:ext uri="{9D8B030D-6E8A-4147-A177-3AD203B41FA5}">
                      <a16:colId xmlns:a16="http://schemas.microsoft.com/office/drawing/2014/main" val="20000"/>
                    </a:ext>
                  </a:extLst>
                </a:gridCol>
                <a:gridCol w="1733850">
                  <a:extLst>
                    <a:ext uri="{9D8B030D-6E8A-4147-A177-3AD203B41FA5}">
                      <a16:colId xmlns:a16="http://schemas.microsoft.com/office/drawing/2014/main" val="20001"/>
                    </a:ext>
                  </a:extLst>
                </a:gridCol>
                <a:gridCol w="1856925">
                  <a:extLst>
                    <a:ext uri="{9D8B030D-6E8A-4147-A177-3AD203B41FA5}">
                      <a16:colId xmlns:a16="http://schemas.microsoft.com/office/drawing/2014/main" val="20002"/>
                    </a:ext>
                  </a:extLst>
                </a:gridCol>
                <a:gridCol w="1998050">
                  <a:extLst>
                    <a:ext uri="{9D8B030D-6E8A-4147-A177-3AD203B41FA5}">
                      <a16:colId xmlns:a16="http://schemas.microsoft.com/office/drawing/2014/main" val="20003"/>
                    </a:ext>
                  </a:extLst>
                </a:gridCol>
                <a:gridCol w="912175">
                  <a:extLst>
                    <a:ext uri="{9D8B030D-6E8A-4147-A177-3AD203B41FA5}">
                      <a16:colId xmlns:a16="http://schemas.microsoft.com/office/drawing/2014/main" val="20004"/>
                    </a:ext>
                  </a:extLst>
                </a:gridCol>
              </a:tblGrid>
              <a:tr h="243350">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gridSpan="3">
                  <a:txBody>
                    <a:bodyPr/>
                    <a:lstStyle/>
                    <a:p>
                      <a:pPr marL="0" marR="0" lvl="0" indent="0" algn="ctr" rtl="0">
                        <a:lnSpc>
                          <a:spcPct val="107000"/>
                        </a:lnSpc>
                        <a:spcBef>
                          <a:spcPts val="0"/>
                        </a:spcBef>
                        <a:spcAft>
                          <a:spcPts val="0"/>
                        </a:spcAft>
                        <a:buNone/>
                      </a:pPr>
                      <a:r>
                        <a:rPr lang="en-US" sz="1800" b="1" u="none" strike="noStrike" cap="none">
                          <a:latin typeface="Calibri"/>
                          <a:ea typeface="Calibri"/>
                          <a:cs typeface="Calibri"/>
                          <a:sym typeface="Calibri"/>
                        </a:rPr>
                        <a:t>Pay point in 2019 (Ordinary schools only)</a:t>
                      </a:r>
                      <a:endParaRPr sz="18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43350">
                <a:tc>
                  <a:txBody>
                    <a:bodyPr/>
                    <a:lstStyle/>
                    <a:p>
                      <a:pPr marL="0" marR="0" lvl="0" indent="0" algn="l" rtl="0">
                        <a:lnSpc>
                          <a:spcPct val="107000"/>
                        </a:lnSpc>
                        <a:spcBef>
                          <a:spcPts val="0"/>
                        </a:spcBef>
                        <a:spcAft>
                          <a:spcPts val="0"/>
                        </a:spcAft>
                        <a:buNone/>
                      </a:pPr>
                      <a:r>
                        <a:rPr lang="en-US" sz="1600" b="1" u="none" strike="noStrike" cap="none">
                          <a:latin typeface="Calibri"/>
                          <a:ea typeface="Calibri"/>
                          <a:cs typeface="Calibri"/>
                          <a:sym typeface="Calibri"/>
                        </a:rPr>
                        <a:t>Province</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Same as in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Different to 2018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500" b="1" u="none" strike="noStrike" cap="none">
                          <a:latin typeface="Calibri"/>
                          <a:ea typeface="Calibri"/>
                          <a:cs typeface="Calibri"/>
                          <a:sym typeface="Calibri"/>
                        </a:rPr>
                        <a:t>None - left system (%)</a:t>
                      </a:r>
                      <a:endParaRPr sz="1500" b="1"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Total (%)</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5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EC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93.25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2.14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FS</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90.54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5.54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GP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4.97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KN</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91.99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4.31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3.70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LP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91.04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6.95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2.00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MP</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92.02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DF7DD"/>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4.66</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3.32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85.44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8.39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6.18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NW</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89.42</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6.30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4.28</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WC</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87.27</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6.09</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solidFill>
                            <a:srgbClr val="000000"/>
                          </a:solidFill>
                          <a:latin typeface="Calibri"/>
                          <a:ea typeface="Calibri"/>
                          <a:cs typeface="Calibri"/>
                          <a:sym typeface="Calibri"/>
                        </a:rPr>
                        <a:t>6.64</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tc>
                  <a:txBody>
                    <a:bodyPr/>
                    <a:lstStyle/>
                    <a:p>
                      <a:pPr marL="0" marR="0" lvl="0" indent="0" algn="ctr" rtl="0">
                        <a:lnSpc>
                          <a:spcPct val="107000"/>
                        </a:lnSpc>
                        <a:spcBef>
                          <a:spcPts val="0"/>
                        </a:spcBef>
                        <a:spcAft>
                          <a:spcPts val="0"/>
                        </a:spcAft>
                        <a:buNone/>
                      </a:pPr>
                      <a:r>
                        <a:rPr lang="en-US" sz="1600"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0">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endParaRPr sz="3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3350">
                <a:tc>
                  <a:txBody>
                    <a:bodyPr/>
                    <a:lstStyle/>
                    <a:p>
                      <a:pPr marL="0" marR="0" lvl="0" indent="0" algn="just" rtl="0">
                        <a:lnSpc>
                          <a:spcPct val="107000"/>
                        </a:lnSpc>
                        <a:spcBef>
                          <a:spcPts val="0"/>
                        </a:spcBef>
                        <a:spcAft>
                          <a:spcPts val="0"/>
                        </a:spcAft>
                        <a:buNone/>
                      </a:pPr>
                      <a:r>
                        <a:rPr lang="en-US" sz="1600" b="1" u="none" strike="noStrike" cap="none">
                          <a:latin typeface="Calibri"/>
                          <a:ea typeface="Calibri"/>
                          <a:cs typeface="Calibri"/>
                          <a:sym typeface="Calibri"/>
                        </a:rPr>
                        <a:t>Total</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91.11</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5.05</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3.83</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en-US" sz="1600" b="1" u="none" strike="noStrike" cap="none">
                          <a:latin typeface="Calibri"/>
                          <a:ea typeface="Calibri"/>
                          <a:cs typeface="Calibri"/>
                          <a:sym typeface="Calibri"/>
                        </a:rPr>
                        <a:t>100</a:t>
                      </a:r>
                      <a:endParaRPr sz="1600" u="none" strike="noStrike" cap="none">
                        <a:latin typeface="Calibri"/>
                        <a:ea typeface="Calibri"/>
                        <a:cs typeface="Calibri"/>
                        <a:sym typeface="Calibri"/>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
        <p:nvSpPr>
          <p:cNvPr id="761" name="Google Shape;761;p52"/>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8</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200"/>
              <a:buFont typeface="Cambria"/>
              <a:buNone/>
            </a:pPr>
            <a:r>
              <a:rPr lang="en-US"/>
              <a:t>Conclusion</a:t>
            </a:r>
            <a:endParaRPr/>
          </a:p>
        </p:txBody>
      </p:sp>
      <p:sp>
        <p:nvSpPr>
          <p:cNvPr id="802" name="Google Shape;802;p57"/>
          <p:cNvSpPr/>
          <p:nvPr/>
        </p:nvSpPr>
        <p:spPr>
          <a:xfrm>
            <a:off x="838201" y="1918167"/>
            <a:ext cx="10629274" cy="441214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lt1"/>
              </a:buClr>
              <a:buSzPts val="2300"/>
              <a:buFont typeface="Arial"/>
              <a:buChar char="•"/>
            </a:pPr>
            <a:r>
              <a:rPr lang="en-US" sz="2300" dirty="0">
                <a:solidFill>
                  <a:schemeClr val="lt1"/>
                </a:solidFill>
                <a:latin typeface="Calibri"/>
                <a:ea typeface="Calibri"/>
                <a:cs typeface="Calibri"/>
                <a:sym typeface="Calibri"/>
              </a:rPr>
              <a:t>Alongside the coming teacher retirement wave, Mpumalanga will also see a high number of senior educators retiring by 2035. Furthermore, the large decrease of 19% in the number of principals between 2012 and 2021 should be understood. </a:t>
            </a:r>
            <a:endParaRPr dirty="0"/>
          </a:p>
          <a:p>
            <a:pPr marL="742950" marR="0" lvl="1" indent="-285750" algn="l" rtl="0">
              <a:spcBef>
                <a:spcPts val="0"/>
              </a:spcBef>
              <a:spcAft>
                <a:spcPts val="0"/>
              </a:spcAft>
              <a:buClr>
                <a:schemeClr val="lt1"/>
              </a:buClr>
              <a:buSzPts val="2300"/>
              <a:buFont typeface="Arial"/>
              <a:buChar char="•"/>
            </a:pPr>
            <a:r>
              <a:rPr lang="en-US" sz="2300" b="0" i="0" u="none" strike="noStrike" cap="none" dirty="0">
                <a:solidFill>
                  <a:schemeClr val="lt1"/>
                </a:solidFill>
                <a:latin typeface="Calibri"/>
                <a:ea typeface="Calibri"/>
                <a:cs typeface="Calibri"/>
                <a:sym typeface="Calibri"/>
              </a:rPr>
              <a:t>Careful succession planning, efficient promotion processes, and good onboarding practices will be required to manage this transition as older educators retire. </a:t>
            </a:r>
            <a:endParaRPr sz="2300" b="0" i="0" u="none" strike="noStrike" cap="none" dirty="0">
              <a:solidFill>
                <a:schemeClr val="lt1"/>
              </a:solidFill>
              <a:latin typeface="Calibri"/>
              <a:ea typeface="Calibri"/>
              <a:cs typeface="Calibri"/>
              <a:sym typeface="Calibri"/>
            </a:endParaRPr>
          </a:p>
          <a:p>
            <a:pPr marL="285750" marR="0" lvl="0" indent="-285750" algn="l" rtl="0">
              <a:spcBef>
                <a:spcPts val="0"/>
              </a:spcBef>
              <a:spcAft>
                <a:spcPts val="0"/>
              </a:spcAft>
              <a:buClr>
                <a:schemeClr val="lt1"/>
              </a:buClr>
              <a:buSzPts val="2300"/>
              <a:buFont typeface="Arial"/>
              <a:buChar char="•"/>
            </a:pPr>
            <a:r>
              <a:rPr lang="en-US" sz="2300">
                <a:solidFill>
                  <a:schemeClr val="lt1"/>
                </a:solidFill>
                <a:latin typeface="Calibri"/>
                <a:ea typeface="Calibri"/>
                <a:cs typeface="Calibri"/>
                <a:sym typeface="Calibri"/>
              </a:rPr>
              <a:t>Due to predicted population growth (+6%), educator numbers need to rise to keep pace with the demand for schooling, if the sector does not expand, class sizes will likely rise even further</a:t>
            </a:r>
            <a:endParaRPr/>
          </a:p>
          <a:p>
            <a:pPr marL="742950" marR="0" lvl="1" indent="-285750" algn="l" rtl="0">
              <a:spcBef>
                <a:spcPts val="0"/>
              </a:spcBef>
              <a:spcAft>
                <a:spcPts val="0"/>
              </a:spcAft>
              <a:buClr>
                <a:schemeClr val="lt1"/>
              </a:buClr>
              <a:buSzPts val="2300"/>
              <a:buFont typeface="Arial"/>
              <a:buChar char="•"/>
            </a:pPr>
            <a:r>
              <a:rPr lang="en-US" sz="2300" b="0" i="0" u="none" strike="noStrike" cap="none" dirty="0">
                <a:solidFill>
                  <a:schemeClr val="lt1"/>
                </a:solidFill>
                <a:latin typeface="Calibri"/>
                <a:ea typeface="Calibri"/>
                <a:cs typeface="Calibri"/>
                <a:sym typeface="Calibri"/>
              </a:rPr>
              <a:t>Increased class sizes will hurt teacher morale and worsen learner outcomes</a:t>
            </a:r>
            <a:endParaRPr dirty="0"/>
          </a:p>
          <a:p>
            <a:pPr marL="285750" marR="0" lvl="0" indent="-285750" algn="l" rtl="0">
              <a:spcBef>
                <a:spcPts val="0"/>
              </a:spcBef>
              <a:spcAft>
                <a:spcPts val="0"/>
              </a:spcAft>
              <a:buClr>
                <a:schemeClr val="lt1"/>
              </a:buClr>
              <a:buSzPts val="2300"/>
              <a:buFont typeface="Arial"/>
              <a:buChar char="•"/>
            </a:pPr>
            <a:r>
              <a:rPr lang="en-US" sz="2300" dirty="0">
                <a:solidFill>
                  <a:schemeClr val="lt1"/>
                </a:solidFill>
                <a:latin typeface="Calibri"/>
                <a:ea typeface="Calibri"/>
                <a:cs typeface="Calibri"/>
                <a:sym typeface="Calibri"/>
              </a:rPr>
              <a:t>The unit cost of educators is predicted to stay constant due to the shift in age profile, which should give the province some space in the budget to hire more teachers and ensure promotions are </a:t>
            </a:r>
            <a:r>
              <a:rPr lang="en-US" sz="2300" dirty="0" err="1">
                <a:solidFill>
                  <a:schemeClr val="lt1"/>
                </a:solidFill>
                <a:latin typeface="Calibri"/>
                <a:ea typeface="Calibri"/>
                <a:cs typeface="Calibri"/>
                <a:sym typeface="Calibri"/>
              </a:rPr>
              <a:t>finalised</a:t>
            </a:r>
            <a:r>
              <a:rPr lang="en-US" sz="2300" dirty="0">
                <a:solidFill>
                  <a:schemeClr val="lt1"/>
                </a:solidFill>
                <a:latin typeface="Calibri"/>
                <a:ea typeface="Calibri"/>
                <a:cs typeface="Calibri"/>
                <a:sym typeface="Calibri"/>
              </a:rPr>
              <a:t>. </a:t>
            </a:r>
            <a:endParaRPr dirty="0"/>
          </a:p>
          <a:p>
            <a:pPr marL="285750" marR="0" lvl="0" indent="-139700" algn="l" rtl="0">
              <a:spcBef>
                <a:spcPts val="0"/>
              </a:spcBef>
              <a:spcAft>
                <a:spcPts val="0"/>
              </a:spcAft>
              <a:buClr>
                <a:schemeClr val="dk1"/>
              </a:buClr>
              <a:buSzPts val="2300"/>
              <a:buFont typeface="Arial"/>
              <a:buNone/>
            </a:pPr>
            <a:endParaRPr sz="2300" dirty="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Objective</a:t>
            </a:r>
            <a:endParaRPr/>
          </a:p>
        </p:txBody>
      </p:sp>
      <p:sp>
        <p:nvSpPr>
          <p:cNvPr id="192" name="Google Shape;192;p5"/>
          <p:cNvSpPr txBox="1"/>
          <p:nvPr/>
        </p:nvSpPr>
        <p:spPr>
          <a:xfrm>
            <a:off x="908100" y="1690825"/>
            <a:ext cx="10751400" cy="4186800"/>
          </a:xfrm>
          <a:prstGeom prst="rect">
            <a:avLst/>
          </a:prstGeom>
          <a:noFill/>
          <a:ln>
            <a:noFill/>
          </a:ln>
        </p:spPr>
        <p:txBody>
          <a:bodyPr spcFirstLastPara="1" wrap="square" lIns="91425" tIns="91425" rIns="91425" bIns="91425" anchor="t" anchorCtr="0">
            <a:spAutoFit/>
          </a:bodyPr>
          <a:lstStyle/>
          <a:p>
            <a:pPr marL="457200" marR="0" lvl="0"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In each province there are some differences in:</a:t>
            </a:r>
            <a:endParaRPr sz="2600" b="0" i="0" u="none" strike="noStrike" cap="none">
              <a:solidFill>
                <a:schemeClr val="dk1"/>
              </a:solidFill>
              <a:latin typeface="Calibri"/>
              <a:ea typeface="Calibri"/>
              <a:cs typeface="Calibri"/>
              <a:sym typeface="Calibri"/>
            </a:endParaRPr>
          </a:p>
          <a:p>
            <a:pPr marL="914400" marR="0" lvl="1"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the age profile of teachers</a:t>
            </a:r>
            <a:endParaRPr sz="2600">
              <a:solidFill>
                <a:schemeClr val="dk1"/>
              </a:solidFill>
              <a:latin typeface="Calibri"/>
              <a:ea typeface="Calibri"/>
              <a:cs typeface="Calibri"/>
              <a:sym typeface="Calibri"/>
            </a:endParaRPr>
          </a:p>
          <a:p>
            <a:pPr marL="914400" marR="0" lvl="1"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the expected growth of the school-going population, and </a:t>
            </a:r>
            <a:endParaRPr sz="2600">
              <a:solidFill>
                <a:schemeClr val="dk1"/>
              </a:solidFill>
              <a:latin typeface="Calibri"/>
              <a:ea typeface="Calibri"/>
              <a:cs typeface="Calibri"/>
              <a:sym typeface="Calibri"/>
            </a:endParaRPr>
          </a:p>
          <a:p>
            <a:pPr marL="914400" marR="0" lvl="1" indent="-393700" algn="l" rtl="0">
              <a:spcBef>
                <a:spcPts val="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expected teacher attrition (resignations &amp; retirements) </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 The year of the retirement wave peak will differ across provinces.</a:t>
            </a:r>
            <a:endParaRPr sz="2600" b="0" i="0" u="none" strike="noStrike" cap="none">
              <a:solidFill>
                <a:schemeClr val="dk1"/>
              </a:solidFill>
              <a:latin typeface="Calibri"/>
              <a:ea typeface="Calibri"/>
              <a:cs typeface="Calibri"/>
              <a:sym typeface="Calibri"/>
            </a:endParaRPr>
          </a:p>
          <a:p>
            <a:pPr marL="0" marR="0" lvl="0" indent="45720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 Also some provinces need to accommodate much more growth in</a:t>
            </a:r>
            <a:endParaRPr sz="2600" b="0" i="0" u="none" strike="noStrike" cap="none">
              <a:solidFill>
                <a:schemeClr val="dk1"/>
              </a:solidFill>
              <a:latin typeface="Calibri"/>
              <a:ea typeface="Calibri"/>
              <a:cs typeface="Calibri"/>
              <a:sym typeface="Calibri"/>
            </a:endParaRPr>
          </a:p>
          <a:p>
            <a:pPr marL="0" marR="0" lvl="0" indent="457200" algn="l" rtl="0">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learners than others.</a:t>
            </a:r>
            <a:endParaRPr sz="2600" b="0" i="0" u="none" strike="noStrike" cap="none">
              <a:solidFill>
                <a:schemeClr val="dk1"/>
              </a:solidFill>
              <a:latin typeface="Calibri"/>
              <a:ea typeface="Calibri"/>
              <a:cs typeface="Calibri"/>
              <a:sym typeface="Calibri"/>
            </a:endParaRPr>
          </a:p>
          <a:p>
            <a:pPr marL="45720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600"/>
              <a:buFont typeface="Calibri"/>
              <a:buNone/>
            </a:pPr>
            <a:endParaRPr sz="2600" b="0" i="0" u="none" strike="noStrike" cap="none">
              <a:solidFill>
                <a:schemeClr val="dk1"/>
              </a:solidFill>
              <a:latin typeface="Calibri"/>
              <a:ea typeface="Calibri"/>
              <a:cs typeface="Calibri"/>
              <a:sym typeface="Calibri"/>
            </a:endParaRPr>
          </a:p>
        </p:txBody>
      </p:sp>
      <p:sp>
        <p:nvSpPr>
          <p:cNvPr id="193" name="Google Shape;193;p5"/>
          <p:cNvSpPr/>
          <p:nvPr/>
        </p:nvSpPr>
        <p:spPr>
          <a:xfrm>
            <a:off x="1252350" y="5176375"/>
            <a:ext cx="10062900" cy="1273500"/>
          </a:xfrm>
          <a:prstGeom prst="roundRect">
            <a:avLst>
              <a:gd name="adj" fmla="val 16667"/>
            </a:avLst>
          </a:prstGeom>
          <a:solidFill>
            <a:srgbClr val="55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lt1"/>
              </a:buClr>
              <a:buSzPts val="2700"/>
              <a:buFont typeface="Calibri"/>
              <a:buNone/>
            </a:pPr>
            <a:r>
              <a:rPr lang="en-US" sz="2700" b="1" i="0" u="none" strike="noStrike" cap="none">
                <a:solidFill>
                  <a:schemeClr val="lt1"/>
                </a:solidFill>
                <a:latin typeface="Calibri"/>
                <a:ea typeface="Calibri"/>
                <a:cs typeface="Calibri"/>
                <a:sym typeface="Calibri"/>
              </a:rPr>
              <a:t>In this presentation, we highlight the situation in </a:t>
            </a:r>
            <a:endParaRPr/>
          </a:p>
          <a:p>
            <a:pPr marL="0" marR="0" lvl="0" indent="0" algn="ctr" rtl="0">
              <a:spcBef>
                <a:spcPts val="0"/>
              </a:spcBef>
              <a:spcAft>
                <a:spcPts val="0"/>
              </a:spcAft>
              <a:buClr>
                <a:schemeClr val="lt1"/>
              </a:buClr>
              <a:buSzPts val="2700"/>
              <a:buFont typeface="Calibri"/>
              <a:buNone/>
            </a:pPr>
            <a:r>
              <a:rPr lang="en-US" sz="2700" b="1">
                <a:solidFill>
                  <a:schemeClr val="lt1"/>
                </a:solidFill>
                <a:latin typeface="Calibri"/>
                <a:ea typeface="Calibri"/>
                <a:cs typeface="Calibri"/>
                <a:sym typeface="Calibri"/>
              </a:rPr>
              <a:t>Mpumalanga</a:t>
            </a:r>
            <a:r>
              <a:rPr lang="en-US" sz="2700" b="1" i="0" u="none" strike="noStrike" cap="none">
                <a:solidFill>
                  <a:schemeClr val="lt1"/>
                </a:solidFill>
                <a:latin typeface="Calibri"/>
                <a:ea typeface="Calibri"/>
                <a:cs typeface="Calibri"/>
                <a:sym typeface="Calibri"/>
              </a:rPr>
              <a:t> to inform province-specific planning </a:t>
            </a:r>
            <a:endParaRPr sz="1500" b="1"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p:nvPr/>
        </p:nvSpPr>
        <p:spPr>
          <a:xfrm>
            <a:off x="23672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99" name="Google Shape;19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Overview</a:t>
            </a:r>
            <a:endParaRPr/>
          </a:p>
        </p:txBody>
      </p:sp>
      <p:sp>
        <p:nvSpPr>
          <p:cNvPr id="200" name="Google Shape;200;p6"/>
          <p:cNvSpPr/>
          <p:nvPr/>
        </p:nvSpPr>
        <p:spPr>
          <a:xfrm>
            <a:off x="948825" y="1662700"/>
            <a:ext cx="11094000" cy="5018400"/>
          </a:xfrm>
          <a:prstGeom prst="rect">
            <a:avLst/>
          </a:prstGeom>
          <a:noFill/>
          <a:ln>
            <a:noFill/>
          </a:ln>
        </p:spPr>
        <p:txBody>
          <a:bodyPr spcFirstLastPara="1" wrap="square" lIns="91425" tIns="45700" rIns="91425" bIns="45700" anchor="t" anchorCtr="0">
            <a:noAutofit/>
          </a:bodyPr>
          <a:lstStyle/>
          <a:p>
            <a:pPr marL="630238" marR="0" lvl="0" indent="-604838" algn="l" rtl="0">
              <a:lnSpc>
                <a:spcPct val="90000"/>
              </a:lnSpc>
              <a:spcBef>
                <a:spcPts val="0"/>
              </a:spcBef>
              <a:spcAft>
                <a:spcPts val="0"/>
              </a:spcAft>
              <a:buClr>
                <a:schemeClr val="dk1"/>
              </a:buClr>
              <a:buSzPts val="3200"/>
              <a:buFont typeface="Calibri"/>
              <a:buAutoNum type="arabicPeriod"/>
            </a:pPr>
            <a:r>
              <a:rPr lang="en-US" sz="3200" b="0" i="0" u="none" strike="noStrike" cap="none" dirty="0">
                <a:solidFill>
                  <a:schemeClr val="dk1"/>
                </a:solidFill>
                <a:latin typeface="Calibri"/>
                <a:ea typeface="Calibri"/>
                <a:cs typeface="Calibri"/>
                <a:sym typeface="Calibri"/>
              </a:rPr>
              <a:t>Age distributions </a:t>
            </a:r>
            <a:endParaRPr sz="1800" dirty="0">
              <a:solidFill>
                <a:schemeClr val="dk1"/>
              </a:solidFill>
              <a:latin typeface="Calibri"/>
              <a:ea typeface="Calibri"/>
              <a:cs typeface="Calibri"/>
              <a:sym typeface="Calibri"/>
            </a:endParaRPr>
          </a:p>
          <a:p>
            <a:pPr marL="630238" marR="0" lvl="0" indent="-604838" algn="l" rtl="0">
              <a:lnSpc>
                <a:spcPct val="90000"/>
              </a:lnSpc>
              <a:spcBef>
                <a:spcPts val="0"/>
              </a:spcBef>
              <a:spcAft>
                <a:spcPts val="0"/>
              </a:spcAft>
              <a:buClr>
                <a:schemeClr val="dk1"/>
              </a:buClr>
              <a:buSzPts val="3200"/>
              <a:buFont typeface="Calibri"/>
              <a:buAutoNum type="arabicPeriod"/>
            </a:pPr>
            <a:r>
              <a:rPr lang="en-US" sz="3200" b="0" i="0" u="none" strike="noStrike" cap="none" dirty="0">
                <a:solidFill>
                  <a:schemeClr val="dk1"/>
                </a:solidFill>
                <a:latin typeface="Calibri"/>
                <a:ea typeface="Calibri"/>
                <a:cs typeface="Calibri"/>
                <a:sym typeface="Calibri"/>
              </a:rPr>
              <a:t>Projected retirements &amp; resignations</a:t>
            </a:r>
            <a:endParaRPr sz="3200" dirty="0">
              <a:solidFill>
                <a:schemeClr val="dk1"/>
              </a:solidFill>
              <a:latin typeface="Calibri"/>
              <a:ea typeface="Calibri"/>
              <a:cs typeface="Calibri"/>
              <a:sym typeface="Calibri"/>
            </a:endParaRPr>
          </a:p>
          <a:p>
            <a:pPr marL="630238" marR="0" lvl="0" indent="-604838" algn="l" rtl="0">
              <a:lnSpc>
                <a:spcPct val="90000"/>
              </a:lnSpc>
              <a:spcBef>
                <a:spcPts val="0"/>
              </a:spcBef>
              <a:spcAft>
                <a:spcPts val="0"/>
              </a:spcAft>
              <a:buClr>
                <a:schemeClr val="dk1"/>
              </a:buClr>
              <a:buSzPts val="3200"/>
              <a:buFont typeface="Calibri"/>
              <a:buAutoNum type="arabicPeriod"/>
            </a:pPr>
            <a:r>
              <a:rPr lang="en-US" sz="3200" b="0" i="0" u="none" strike="noStrike" cap="none" dirty="0">
                <a:solidFill>
                  <a:schemeClr val="dk1"/>
                </a:solidFill>
                <a:latin typeface="Calibri"/>
                <a:ea typeface="Calibri"/>
                <a:cs typeface="Calibri"/>
                <a:sym typeface="Calibri"/>
              </a:rPr>
              <a:t>Provincial population and enrolment trends</a:t>
            </a:r>
            <a:endParaRPr sz="3200" dirty="0">
              <a:solidFill>
                <a:schemeClr val="dk1"/>
              </a:solidFill>
              <a:latin typeface="Calibri"/>
              <a:ea typeface="Calibri"/>
              <a:cs typeface="Calibri"/>
              <a:sym typeface="Calibri"/>
            </a:endParaRPr>
          </a:p>
          <a:p>
            <a:pPr marL="630238" marR="0" lvl="0" indent="-604838" algn="l" rtl="0">
              <a:lnSpc>
                <a:spcPct val="90000"/>
              </a:lnSpc>
              <a:spcBef>
                <a:spcPts val="0"/>
              </a:spcBef>
              <a:spcAft>
                <a:spcPts val="0"/>
              </a:spcAft>
              <a:buClr>
                <a:schemeClr val="dk1"/>
              </a:buClr>
              <a:buSzPts val="3200"/>
              <a:buFont typeface="Calibri"/>
              <a:buAutoNum type="arabicPeriod"/>
            </a:pPr>
            <a:r>
              <a:rPr lang="en-US" sz="3200" b="0" i="0" u="none" strike="noStrike" cap="none" dirty="0">
                <a:solidFill>
                  <a:schemeClr val="dk1"/>
                </a:solidFill>
                <a:latin typeface="Calibri"/>
                <a:ea typeface="Calibri"/>
                <a:cs typeface="Calibri"/>
                <a:sym typeface="Calibri"/>
              </a:rPr>
              <a:t>Public and independent school growth</a:t>
            </a:r>
            <a:endParaRPr sz="3200" dirty="0">
              <a:solidFill>
                <a:schemeClr val="dk1"/>
              </a:solidFill>
              <a:latin typeface="Calibri"/>
              <a:ea typeface="Calibri"/>
              <a:cs typeface="Calibri"/>
              <a:sym typeface="Calibri"/>
            </a:endParaRPr>
          </a:p>
          <a:p>
            <a:pPr marL="630238" marR="0" lvl="0" indent="-604838" algn="l" rtl="0">
              <a:lnSpc>
                <a:spcPct val="90000"/>
              </a:lnSpc>
              <a:spcBef>
                <a:spcPts val="0"/>
              </a:spcBef>
              <a:spcAft>
                <a:spcPts val="0"/>
              </a:spcAft>
              <a:buClr>
                <a:schemeClr val="dk1"/>
              </a:buClr>
              <a:buSzPts val="3200"/>
              <a:buFont typeface="Calibri"/>
              <a:buAutoNum type="arabicPeriod"/>
            </a:pPr>
            <a:r>
              <a:rPr lang="en-US" sz="3200" b="0" i="0" u="none" strike="noStrike" cap="none" dirty="0">
                <a:solidFill>
                  <a:schemeClr val="dk1"/>
                </a:solidFill>
                <a:latin typeface="Calibri"/>
                <a:ea typeface="Calibri"/>
                <a:cs typeface="Calibri"/>
                <a:sym typeface="Calibri"/>
              </a:rPr>
              <a:t>Educator growth: Teachers and SMT positions</a:t>
            </a:r>
            <a:endParaRPr sz="3200" dirty="0">
              <a:solidFill>
                <a:schemeClr val="dk1"/>
              </a:solidFill>
              <a:latin typeface="Calibri"/>
              <a:ea typeface="Calibri"/>
              <a:cs typeface="Calibri"/>
              <a:sym typeface="Calibri"/>
            </a:endParaRPr>
          </a:p>
          <a:p>
            <a:pPr marL="630238" marR="0" lvl="0" indent="-604838" algn="l" rtl="0">
              <a:lnSpc>
                <a:spcPct val="90000"/>
              </a:lnSpc>
              <a:spcBef>
                <a:spcPts val="0"/>
              </a:spcBef>
              <a:spcAft>
                <a:spcPts val="0"/>
              </a:spcAft>
              <a:buClr>
                <a:schemeClr val="dk1"/>
              </a:buClr>
              <a:buSzPts val="3200"/>
              <a:buFont typeface="Calibri"/>
              <a:buAutoNum type="arabicPeriod"/>
            </a:pPr>
            <a:r>
              <a:rPr lang="en-US" sz="3200" b="0" i="0" u="none" strike="noStrike" cap="none" dirty="0">
                <a:solidFill>
                  <a:schemeClr val="dk1"/>
                </a:solidFill>
                <a:latin typeface="Calibri"/>
                <a:ea typeface="Calibri"/>
                <a:cs typeface="Calibri"/>
                <a:sym typeface="Calibri"/>
              </a:rPr>
              <a:t>The implications for appointments and class sizes </a:t>
            </a:r>
            <a:endParaRPr sz="3200" dirty="0">
              <a:solidFill>
                <a:schemeClr val="dk1"/>
              </a:solidFill>
              <a:latin typeface="Calibri"/>
              <a:ea typeface="Calibri"/>
              <a:cs typeface="Calibri"/>
              <a:sym typeface="Calibri"/>
            </a:endParaRPr>
          </a:p>
          <a:p>
            <a:pPr marL="630238" marR="0" lvl="0" indent="-604838" algn="l" rtl="0">
              <a:lnSpc>
                <a:spcPct val="90000"/>
              </a:lnSpc>
              <a:spcBef>
                <a:spcPts val="0"/>
              </a:spcBef>
              <a:spcAft>
                <a:spcPts val="0"/>
              </a:spcAft>
              <a:buClr>
                <a:schemeClr val="dk1"/>
              </a:buClr>
              <a:buSzPts val="3200"/>
              <a:buFont typeface="Calibri"/>
              <a:buAutoNum type="arabicPeriod"/>
            </a:pPr>
            <a:r>
              <a:rPr lang="en-US" sz="3200" b="0" i="0" u="none" strike="noStrike" cap="none" dirty="0">
                <a:solidFill>
                  <a:schemeClr val="dk1"/>
                </a:solidFill>
                <a:latin typeface="Calibri"/>
                <a:ea typeface="Calibri"/>
                <a:cs typeface="Calibri"/>
                <a:sym typeface="Calibri"/>
              </a:rPr>
              <a:t>Expected financial implications to 2030</a:t>
            </a:r>
            <a:endParaRPr sz="3200" dirty="0">
              <a:solidFill>
                <a:schemeClr val="dk1"/>
              </a:solidFill>
              <a:latin typeface="Calibri"/>
              <a:ea typeface="Calibri"/>
              <a:cs typeface="Calibri"/>
              <a:sym typeface="Calibri"/>
            </a:endParaRPr>
          </a:p>
          <a:p>
            <a:pPr marL="630238" marR="0" lvl="0" indent="-604838" algn="l" rtl="0">
              <a:lnSpc>
                <a:spcPct val="90000"/>
              </a:lnSpc>
              <a:spcBef>
                <a:spcPts val="0"/>
              </a:spcBef>
              <a:spcAft>
                <a:spcPts val="0"/>
              </a:spcAft>
              <a:buClr>
                <a:schemeClr val="dk1"/>
              </a:buClr>
              <a:buSzPts val="3200"/>
              <a:buFont typeface="Calibri"/>
              <a:buAutoNum type="arabicPeriod"/>
            </a:pPr>
            <a:r>
              <a:rPr lang="en-US" sz="3200" b="0" i="0" u="none" strike="noStrike" cap="none" dirty="0">
                <a:solidFill>
                  <a:schemeClr val="dk1"/>
                </a:solidFill>
                <a:latin typeface="Calibri"/>
                <a:ea typeface="Calibri"/>
                <a:cs typeface="Calibri"/>
                <a:sym typeface="Calibri"/>
              </a:rPr>
              <a:t>Movement of educators: Between and within provinces</a:t>
            </a:r>
            <a:endParaRPr sz="3200" dirty="0">
              <a:solidFill>
                <a:schemeClr val="dk1"/>
              </a:solidFill>
              <a:latin typeface="Calibri"/>
              <a:ea typeface="Calibri"/>
              <a:cs typeface="Calibri"/>
              <a:sym typeface="Calibri"/>
            </a:endParaRPr>
          </a:p>
          <a:p>
            <a:pPr marL="630238" marR="0" lvl="0" indent="-604838" algn="l" rtl="0">
              <a:lnSpc>
                <a:spcPct val="90000"/>
              </a:lnSpc>
              <a:spcBef>
                <a:spcPts val="0"/>
              </a:spcBef>
              <a:spcAft>
                <a:spcPts val="0"/>
              </a:spcAft>
              <a:buClr>
                <a:schemeClr val="dk1"/>
              </a:buClr>
              <a:buSzPts val="3200"/>
              <a:buFont typeface="Calibri"/>
              <a:buAutoNum type="arabicPeriod"/>
            </a:pPr>
            <a:r>
              <a:rPr lang="en-US" sz="3200" b="0" i="0" u="none" strike="noStrike" cap="none" dirty="0">
                <a:solidFill>
                  <a:schemeClr val="dk1"/>
                </a:solidFill>
                <a:latin typeface="Calibri"/>
                <a:ea typeface="Calibri"/>
                <a:cs typeface="Calibri"/>
                <a:sym typeface="Calibri"/>
              </a:rPr>
              <a:t>Gender imbalance in school management</a:t>
            </a:r>
            <a:endParaRPr lang="en-US" sz="1800" dirty="0">
              <a:solidFill>
                <a:schemeClr val="dk1"/>
              </a:solidFill>
              <a:latin typeface="Calibri"/>
              <a:ea typeface="Calibri"/>
              <a:cs typeface="Calibri"/>
              <a:sym typeface="Calibri"/>
            </a:endParaRPr>
          </a:p>
          <a:p>
            <a:pPr marL="25400" marR="0" lvl="0" algn="l" defTabSz="630238" rtl="0">
              <a:lnSpc>
                <a:spcPct val="90000"/>
              </a:lnSpc>
              <a:spcBef>
                <a:spcPts val="0"/>
              </a:spcBef>
              <a:spcAft>
                <a:spcPts val="0"/>
              </a:spcAft>
              <a:buClr>
                <a:schemeClr val="dk1"/>
              </a:buClr>
              <a:buSzPts val="3200"/>
            </a:pPr>
            <a:r>
              <a:rPr lang="en-US" sz="3200" b="0" i="0" u="none" strike="noStrike" cap="none" dirty="0">
                <a:solidFill>
                  <a:schemeClr val="dk1"/>
                </a:solidFill>
                <a:latin typeface="Calibri"/>
                <a:ea typeface="Calibri"/>
                <a:cs typeface="Calibri"/>
                <a:sym typeface="Calibri"/>
              </a:rPr>
              <a:t>	Discussion</a:t>
            </a:r>
            <a:endParaRPr sz="3200" b="0" i="0" u="none" strike="noStrike" cap="none" dirty="0">
              <a:solidFill>
                <a:schemeClr val="dk1"/>
              </a:solidFill>
              <a:latin typeface="Calibri"/>
              <a:ea typeface="Calibri"/>
              <a:cs typeface="Calibri"/>
              <a:sym typeface="Calibri"/>
            </a:endParaRPr>
          </a:p>
        </p:txBody>
      </p:sp>
      <p:sp>
        <p:nvSpPr>
          <p:cNvPr id="2" name="Google Shape;189;p5">
            <a:extLst>
              <a:ext uri="{FF2B5EF4-FFF2-40B4-BE49-F238E27FC236}">
                <a16:creationId xmlns:a16="http://schemas.microsoft.com/office/drawing/2014/main" id="{D9E64313-9A91-10F7-D9CF-1BAC229ADBD6}"/>
              </a:ext>
            </a:extLst>
          </p:cNvPr>
          <p:cNvSpPr/>
          <p:nvPr/>
        </p:nvSpPr>
        <p:spPr>
          <a:xfrm>
            <a:off x="1014477" y="176365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1</a:t>
            </a:r>
            <a:endParaRPr sz="1800" b="0" i="0" u="none" strike="noStrike" cap="none">
              <a:solidFill>
                <a:schemeClr val="dk1"/>
              </a:solidFill>
              <a:latin typeface="Calibri"/>
              <a:ea typeface="Calibri"/>
              <a:cs typeface="Calibri"/>
              <a:sym typeface="Calibri"/>
            </a:endParaRPr>
          </a:p>
        </p:txBody>
      </p:sp>
      <p:sp>
        <p:nvSpPr>
          <p:cNvPr id="3" name="Google Shape;190;p5">
            <a:extLst>
              <a:ext uri="{FF2B5EF4-FFF2-40B4-BE49-F238E27FC236}">
                <a16:creationId xmlns:a16="http://schemas.microsoft.com/office/drawing/2014/main" id="{ADAD5F7A-2FF4-8BD4-BF76-DC5FF5F2D43E}"/>
              </a:ext>
            </a:extLst>
          </p:cNvPr>
          <p:cNvSpPr/>
          <p:nvPr/>
        </p:nvSpPr>
        <p:spPr>
          <a:xfrm>
            <a:off x="1014477" y="263621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3</a:t>
            </a:r>
            <a:endParaRPr sz="1800" b="0" i="0" u="none" strike="noStrike" cap="none">
              <a:solidFill>
                <a:schemeClr val="dk1"/>
              </a:solidFill>
              <a:latin typeface="Calibri"/>
              <a:ea typeface="Calibri"/>
              <a:cs typeface="Calibri"/>
              <a:sym typeface="Calibri"/>
            </a:endParaRPr>
          </a:p>
        </p:txBody>
      </p:sp>
      <p:sp>
        <p:nvSpPr>
          <p:cNvPr id="4" name="Google Shape;191;p5">
            <a:extLst>
              <a:ext uri="{FF2B5EF4-FFF2-40B4-BE49-F238E27FC236}">
                <a16:creationId xmlns:a16="http://schemas.microsoft.com/office/drawing/2014/main" id="{6A162AE8-C3AE-2C2B-41B3-FAD41F0052A7}"/>
              </a:ext>
            </a:extLst>
          </p:cNvPr>
          <p:cNvSpPr/>
          <p:nvPr/>
        </p:nvSpPr>
        <p:spPr>
          <a:xfrm>
            <a:off x="1014477" y="307250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4</a:t>
            </a:r>
            <a:endParaRPr sz="1800" b="0" i="0" u="none" strike="noStrike" cap="none">
              <a:solidFill>
                <a:schemeClr val="dk1"/>
              </a:solidFill>
              <a:latin typeface="Calibri"/>
              <a:ea typeface="Calibri"/>
              <a:cs typeface="Calibri"/>
              <a:sym typeface="Calibri"/>
            </a:endParaRPr>
          </a:p>
        </p:txBody>
      </p:sp>
      <p:sp>
        <p:nvSpPr>
          <p:cNvPr id="5" name="Google Shape;192;p5">
            <a:extLst>
              <a:ext uri="{FF2B5EF4-FFF2-40B4-BE49-F238E27FC236}">
                <a16:creationId xmlns:a16="http://schemas.microsoft.com/office/drawing/2014/main" id="{E435D93E-E6AF-EEA6-76C8-EBFF108F422C}"/>
              </a:ext>
            </a:extLst>
          </p:cNvPr>
          <p:cNvSpPr/>
          <p:nvPr/>
        </p:nvSpPr>
        <p:spPr>
          <a:xfrm>
            <a:off x="1014477" y="3508783"/>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5</a:t>
            </a:r>
            <a:endParaRPr sz="1800" b="0" i="0" u="none" strike="noStrike" cap="none">
              <a:solidFill>
                <a:schemeClr val="dk1"/>
              </a:solidFill>
              <a:latin typeface="Calibri"/>
              <a:ea typeface="Calibri"/>
              <a:cs typeface="Calibri"/>
              <a:sym typeface="Calibri"/>
            </a:endParaRPr>
          </a:p>
        </p:txBody>
      </p:sp>
      <p:sp>
        <p:nvSpPr>
          <p:cNvPr id="6" name="Google Shape;193;p5">
            <a:extLst>
              <a:ext uri="{FF2B5EF4-FFF2-40B4-BE49-F238E27FC236}">
                <a16:creationId xmlns:a16="http://schemas.microsoft.com/office/drawing/2014/main" id="{1D4BEFB8-D849-5365-ADC3-54F0CA6E1DCC}"/>
              </a:ext>
            </a:extLst>
          </p:cNvPr>
          <p:cNvSpPr/>
          <p:nvPr/>
        </p:nvSpPr>
        <p:spPr>
          <a:xfrm>
            <a:off x="1014477" y="438134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7</a:t>
            </a:r>
            <a:endParaRPr sz="1800" b="0" i="0" u="none" strike="noStrike" cap="none">
              <a:solidFill>
                <a:schemeClr val="dk1"/>
              </a:solidFill>
              <a:latin typeface="Calibri"/>
              <a:ea typeface="Calibri"/>
              <a:cs typeface="Calibri"/>
              <a:sym typeface="Calibri"/>
            </a:endParaRPr>
          </a:p>
        </p:txBody>
      </p:sp>
      <p:sp>
        <p:nvSpPr>
          <p:cNvPr id="7" name="Google Shape;194;p5">
            <a:extLst>
              <a:ext uri="{FF2B5EF4-FFF2-40B4-BE49-F238E27FC236}">
                <a16:creationId xmlns:a16="http://schemas.microsoft.com/office/drawing/2014/main" id="{B74E2A38-EFEC-457C-07D0-0DB7F72C615B}"/>
              </a:ext>
            </a:extLst>
          </p:cNvPr>
          <p:cNvSpPr/>
          <p:nvPr/>
        </p:nvSpPr>
        <p:spPr>
          <a:xfrm>
            <a:off x="1014477" y="4817629"/>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8</a:t>
            </a:r>
            <a:endParaRPr sz="1800" b="0" i="0" u="none" strike="noStrike" cap="none">
              <a:solidFill>
                <a:schemeClr val="dk1"/>
              </a:solidFill>
              <a:latin typeface="Calibri"/>
              <a:ea typeface="Calibri"/>
              <a:cs typeface="Calibri"/>
              <a:sym typeface="Calibri"/>
            </a:endParaRPr>
          </a:p>
        </p:txBody>
      </p:sp>
      <p:sp>
        <p:nvSpPr>
          <p:cNvPr id="8" name="Google Shape;195;p5">
            <a:extLst>
              <a:ext uri="{FF2B5EF4-FFF2-40B4-BE49-F238E27FC236}">
                <a16:creationId xmlns:a16="http://schemas.microsoft.com/office/drawing/2014/main" id="{EEECBD36-68F4-4A9F-8569-5FD8172C0B93}"/>
              </a:ext>
            </a:extLst>
          </p:cNvPr>
          <p:cNvSpPr/>
          <p:nvPr/>
        </p:nvSpPr>
        <p:spPr>
          <a:xfrm>
            <a:off x="1014477" y="219993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2</a:t>
            </a:r>
            <a:endParaRPr sz="1800" b="0" i="0" u="none" strike="noStrike" cap="none">
              <a:solidFill>
                <a:schemeClr val="dk1"/>
              </a:solidFill>
              <a:latin typeface="Calibri"/>
              <a:ea typeface="Calibri"/>
              <a:cs typeface="Calibri"/>
              <a:sym typeface="Calibri"/>
            </a:endParaRPr>
          </a:p>
        </p:txBody>
      </p:sp>
      <p:sp>
        <p:nvSpPr>
          <p:cNvPr id="9" name="Google Shape;196;p5">
            <a:extLst>
              <a:ext uri="{FF2B5EF4-FFF2-40B4-BE49-F238E27FC236}">
                <a16:creationId xmlns:a16="http://schemas.microsoft.com/office/drawing/2014/main" id="{983E4367-C627-CCBA-7B35-794900946EBE}"/>
              </a:ext>
            </a:extLst>
          </p:cNvPr>
          <p:cNvSpPr/>
          <p:nvPr/>
        </p:nvSpPr>
        <p:spPr>
          <a:xfrm>
            <a:off x="1014477" y="3945065"/>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6</a:t>
            </a:r>
            <a:endParaRPr sz="1800" b="0" i="0" u="none" strike="noStrike" cap="none">
              <a:solidFill>
                <a:schemeClr val="dk1"/>
              </a:solidFill>
              <a:latin typeface="Calibri"/>
              <a:ea typeface="Calibri"/>
              <a:cs typeface="Calibri"/>
              <a:sym typeface="Calibri"/>
            </a:endParaRPr>
          </a:p>
        </p:txBody>
      </p:sp>
      <p:sp>
        <p:nvSpPr>
          <p:cNvPr id="10" name="Google Shape;197;p5">
            <a:extLst>
              <a:ext uri="{FF2B5EF4-FFF2-40B4-BE49-F238E27FC236}">
                <a16:creationId xmlns:a16="http://schemas.microsoft.com/office/drawing/2014/main" id="{4A705FA4-7BF8-76AE-1002-F9E9C076A3AC}"/>
              </a:ext>
            </a:extLst>
          </p:cNvPr>
          <p:cNvSpPr/>
          <p:nvPr/>
        </p:nvSpPr>
        <p:spPr>
          <a:xfrm>
            <a:off x="1014477" y="5253911"/>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9</a:t>
            </a:r>
            <a:endParaRPr sz="1800" b="0" i="0" u="none" strike="noStrike" cap="none">
              <a:solidFill>
                <a:schemeClr val="dk1"/>
              </a:solidFill>
              <a:latin typeface="Calibri"/>
              <a:ea typeface="Calibri"/>
              <a:cs typeface="Calibri"/>
              <a:sym typeface="Calibri"/>
            </a:endParaRPr>
          </a:p>
        </p:txBody>
      </p:sp>
      <p:sp>
        <p:nvSpPr>
          <p:cNvPr id="11" name="Google Shape;198;p5">
            <a:extLst>
              <a:ext uri="{FF2B5EF4-FFF2-40B4-BE49-F238E27FC236}">
                <a16:creationId xmlns:a16="http://schemas.microsoft.com/office/drawing/2014/main" id="{B8F2F3AD-7560-1335-1F25-05802CCA8AFE}"/>
              </a:ext>
            </a:extLst>
          </p:cNvPr>
          <p:cNvSpPr/>
          <p:nvPr/>
        </p:nvSpPr>
        <p:spPr>
          <a:xfrm>
            <a:off x="1014477" y="5690197"/>
            <a:ext cx="365760" cy="365760"/>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none" lIns="91425" tIns="45700" rIns="91425" bIns="45700" anchor="ctr" anchorCtr="0">
            <a:noAutofit/>
          </a:bodyPr>
          <a:lstStyle/>
          <a:p>
            <a:pPr marL="0" marR="0" lvl="0" indent="0" algn="ctr" rtl="0">
              <a:spcBef>
                <a:spcPts val="0"/>
              </a:spcBef>
              <a:spcAft>
                <a:spcPts val="0"/>
              </a:spcAft>
              <a:buClr>
                <a:schemeClr val="lt1"/>
              </a:buClr>
              <a:buSzPts val="2000"/>
              <a:buFont typeface="Calibri"/>
              <a:buNone/>
            </a:pPr>
            <a:r>
              <a:rPr lang="en-US" sz="2000" b="1" i="0" u="none" strike="noStrike" cap="none">
                <a:solidFill>
                  <a:schemeClr val="lt1"/>
                </a:solidFill>
                <a:latin typeface="Calibri"/>
                <a:ea typeface="Calibri"/>
                <a:cs typeface="Calibri"/>
                <a:sym typeface="Calibri"/>
              </a:rPr>
              <a:t>10</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p:nvPr/>
        </p:nvSpPr>
        <p:spPr>
          <a:xfrm>
            <a:off x="266700" y="1371600"/>
            <a:ext cx="1943100"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7"/>
          <p:cNvSpPr txBox="1">
            <a:spLocks noGrp="1"/>
          </p:cNvSpPr>
          <p:nvPr>
            <p:ph type="title"/>
          </p:nvPr>
        </p:nvSpPr>
        <p:spPr>
          <a:xfrm>
            <a:off x="838200" y="33699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200"/>
              <a:buFont typeface="Cambria"/>
              <a:buNone/>
            </a:pPr>
            <a:r>
              <a:rPr lang="en-US"/>
              <a:t>Mpumalanga educator demand summary</a:t>
            </a:r>
            <a:endParaRPr/>
          </a:p>
        </p:txBody>
      </p:sp>
      <p:sp>
        <p:nvSpPr>
          <p:cNvPr id="207" name="Google Shape;207;p7"/>
          <p:cNvSpPr/>
          <p:nvPr/>
        </p:nvSpPr>
        <p:spPr>
          <a:xfrm>
            <a:off x="838200" y="1236690"/>
            <a:ext cx="10944069" cy="525801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7A1A00"/>
              </a:buClr>
              <a:buSzPts val="1800"/>
              <a:buFont typeface="Arial"/>
              <a:buChar char="•"/>
            </a:pPr>
            <a:r>
              <a:rPr lang="en-US" sz="1800" b="1" dirty="0">
                <a:solidFill>
                  <a:srgbClr val="7A1A00"/>
                </a:solidFill>
                <a:latin typeface="Calibri"/>
                <a:ea typeface="Calibri"/>
                <a:cs typeface="Calibri"/>
                <a:sym typeface="Calibri"/>
              </a:rPr>
              <a:t>Age distribution</a:t>
            </a:r>
            <a:r>
              <a:rPr lang="en-US" sz="1800" dirty="0">
                <a:solidFill>
                  <a:srgbClr val="7A1A00"/>
                </a:solidFill>
                <a:latin typeface="Calibri"/>
                <a:ea typeface="Calibri"/>
                <a:cs typeface="Calibri"/>
                <a:sym typeface="Calibri"/>
              </a:rPr>
              <a:t>: The age distribution in the MP had a peak at around 53 years of age in 2021</a:t>
            </a:r>
            <a:endParaRPr dirty="0"/>
          </a:p>
          <a:p>
            <a:pPr marL="285750" marR="0" lvl="0" indent="-285750" algn="l" rtl="0">
              <a:spcBef>
                <a:spcPts val="0"/>
              </a:spcBef>
              <a:spcAft>
                <a:spcPts val="0"/>
              </a:spcAft>
              <a:buClr>
                <a:srgbClr val="7A1A00"/>
              </a:buClr>
              <a:buSzPts val="1800"/>
              <a:buFont typeface="Arial"/>
              <a:buChar char="•"/>
            </a:pPr>
            <a:r>
              <a:rPr lang="en-US" sz="1800" b="1" dirty="0">
                <a:solidFill>
                  <a:srgbClr val="7A1A00"/>
                </a:solidFill>
                <a:latin typeface="Calibri"/>
                <a:ea typeface="Calibri"/>
                <a:cs typeface="Calibri"/>
                <a:sym typeface="Calibri"/>
              </a:rPr>
              <a:t>Projected resignations and retirements</a:t>
            </a:r>
            <a:r>
              <a:rPr lang="en-US" sz="1800" dirty="0">
                <a:solidFill>
                  <a:srgbClr val="7A1A00"/>
                </a:solidFill>
                <a:latin typeface="Calibri"/>
                <a:ea typeface="Calibri"/>
                <a:cs typeface="Calibri"/>
                <a:sym typeface="Calibri"/>
              </a:rPr>
              <a:t>: Before 2020, the majority of educators that exited PERSAL were resignations (ages 55 and below), whereas from 2020 onwards, the majority are age-related retirements; the number of senior educators (SMT positions and other specialists) that are retiring is expected to increase (73% were 50+ in 2021)</a:t>
            </a:r>
            <a:endParaRPr sz="1800" dirty="0">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1800"/>
              <a:buFont typeface="Arial"/>
              <a:buChar char="•"/>
            </a:pPr>
            <a:r>
              <a:rPr lang="en-US" sz="1800" b="1" dirty="0">
                <a:solidFill>
                  <a:srgbClr val="7A1A00"/>
                </a:solidFill>
                <a:latin typeface="Calibri"/>
                <a:ea typeface="Calibri"/>
                <a:cs typeface="Calibri"/>
                <a:sym typeface="Calibri"/>
              </a:rPr>
              <a:t>Enrolment and population growth:</a:t>
            </a:r>
            <a:r>
              <a:rPr lang="en-US" sz="1800" dirty="0">
                <a:solidFill>
                  <a:srgbClr val="7A1A00"/>
                </a:solidFill>
                <a:latin typeface="Calibri"/>
                <a:ea typeface="Calibri"/>
                <a:cs typeface="Calibri"/>
                <a:sym typeface="Calibri"/>
              </a:rPr>
              <a:t> Enrolment in MP ordinary schools grew by 8% from 2012-2021 (~</a:t>
            </a:r>
            <a:r>
              <a:rPr lang="en-US" sz="1800" dirty="0">
                <a:solidFill>
                  <a:srgbClr val="7A1A00"/>
                </a:solidFill>
                <a:highlight>
                  <a:srgbClr val="FFFFFF"/>
                </a:highlight>
                <a:latin typeface="Calibri"/>
                <a:ea typeface="Calibri"/>
                <a:cs typeface="Calibri"/>
                <a:sym typeface="Calibri"/>
              </a:rPr>
              <a:t>80K l</a:t>
            </a:r>
            <a:r>
              <a:rPr lang="en-US" sz="1800" dirty="0">
                <a:solidFill>
                  <a:srgbClr val="7A1A00"/>
                </a:solidFill>
                <a:latin typeface="Calibri"/>
                <a:ea typeface="Calibri"/>
                <a:cs typeface="Calibri"/>
                <a:sym typeface="Calibri"/>
              </a:rPr>
              <a:t>earners), and the school-aged population is forecast to grow by a further 6% (~</a:t>
            </a:r>
            <a:r>
              <a:rPr lang="en-US" sz="1800" dirty="0">
                <a:solidFill>
                  <a:srgbClr val="7A1A00"/>
                </a:solidFill>
                <a:highlight>
                  <a:srgbClr val="FFFFFF"/>
                </a:highlight>
                <a:latin typeface="Calibri"/>
                <a:ea typeface="Calibri"/>
                <a:cs typeface="Calibri"/>
                <a:sym typeface="Calibri"/>
              </a:rPr>
              <a:t>65K learners</a:t>
            </a:r>
            <a:r>
              <a:rPr lang="en-US" sz="1800" dirty="0">
                <a:solidFill>
                  <a:srgbClr val="7A1A00"/>
                </a:solidFill>
                <a:latin typeface="Calibri"/>
                <a:ea typeface="Calibri"/>
                <a:cs typeface="Calibri"/>
                <a:sym typeface="Calibri"/>
              </a:rPr>
              <a:t>) to 2030</a:t>
            </a:r>
            <a:endParaRPr dirty="0"/>
          </a:p>
          <a:p>
            <a:pPr marL="285750" marR="0" lvl="0" indent="-285750" algn="l" rtl="0">
              <a:spcBef>
                <a:spcPts val="0"/>
              </a:spcBef>
              <a:spcAft>
                <a:spcPts val="0"/>
              </a:spcAft>
              <a:buClr>
                <a:srgbClr val="7A1A00"/>
              </a:buClr>
              <a:buSzPts val="1800"/>
              <a:buFont typeface="Arial"/>
              <a:buChar char="•"/>
            </a:pPr>
            <a:r>
              <a:rPr lang="en-US" sz="1800" b="1" dirty="0">
                <a:solidFill>
                  <a:srgbClr val="7A1A00"/>
                </a:solidFill>
                <a:latin typeface="Calibri"/>
                <a:ea typeface="Calibri"/>
                <a:cs typeface="Calibri"/>
                <a:sym typeface="Calibri"/>
              </a:rPr>
              <a:t>School and educator growth</a:t>
            </a:r>
            <a:r>
              <a:rPr lang="en-US" sz="1800" dirty="0">
                <a:solidFill>
                  <a:srgbClr val="7A1A00"/>
                </a:solidFill>
                <a:latin typeface="Calibri"/>
                <a:ea typeface="Calibri"/>
                <a:cs typeface="Calibri"/>
                <a:sym typeface="Calibri"/>
              </a:rPr>
              <a:t>: Between 2012 and 2021, the educator number has increased but less than enrolment (+3%), while the number of public schools has decreased (-8%), driving up the LE ratio and class sizes. </a:t>
            </a:r>
            <a:endParaRPr dirty="0"/>
          </a:p>
          <a:p>
            <a:pPr marL="285750" marR="0" lvl="0" indent="-285750" algn="l" rtl="0">
              <a:spcBef>
                <a:spcPts val="0"/>
              </a:spcBef>
              <a:spcAft>
                <a:spcPts val="0"/>
              </a:spcAft>
              <a:buClr>
                <a:srgbClr val="7A1A00"/>
              </a:buClr>
              <a:buSzPts val="1800"/>
              <a:buFont typeface="Arial"/>
              <a:buChar char="•"/>
            </a:pPr>
            <a:r>
              <a:rPr lang="en-US" sz="1800" b="1" dirty="0">
                <a:solidFill>
                  <a:srgbClr val="7A1A00"/>
                </a:solidFill>
                <a:latin typeface="Calibri"/>
                <a:ea typeface="Calibri"/>
                <a:cs typeface="Calibri"/>
                <a:sym typeface="Calibri"/>
              </a:rPr>
              <a:t>SMT position changes:</a:t>
            </a:r>
            <a:r>
              <a:rPr lang="en-US" sz="1800" dirty="0">
                <a:solidFill>
                  <a:srgbClr val="7A1A00"/>
                </a:solidFill>
                <a:latin typeface="Calibri"/>
                <a:ea typeface="Calibri"/>
                <a:cs typeface="Calibri"/>
                <a:sym typeface="Calibri"/>
              </a:rPr>
              <a:t> In MP, the number of principals has seen a large decrease (-19%) between 2012 and 2021. Teacher numbers have increased over this period (+7%), the number of HODs has remained constant, while the number of Deputy Principals has increased slightly (+1%).</a:t>
            </a:r>
            <a:endParaRPr dirty="0"/>
          </a:p>
          <a:p>
            <a:pPr marL="285750" marR="0" lvl="0" indent="-285750" algn="l" rtl="0">
              <a:spcBef>
                <a:spcPts val="0"/>
              </a:spcBef>
              <a:spcAft>
                <a:spcPts val="0"/>
              </a:spcAft>
              <a:buClr>
                <a:srgbClr val="7A1A00"/>
              </a:buClr>
              <a:buSzPts val="1800"/>
              <a:buFont typeface="Arial"/>
              <a:buChar char="•"/>
            </a:pPr>
            <a:r>
              <a:rPr lang="en-US" sz="1800" b="1" dirty="0">
                <a:solidFill>
                  <a:srgbClr val="7A1A00"/>
                </a:solidFill>
                <a:latin typeface="Calibri"/>
                <a:ea typeface="Calibri"/>
                <a:cs typeface="Calibri"/>
                <a:sym typeface="Calibri"/>
              </a:rPr>
              <a:t>Appointments and LE Ratio:</a:t>
            </a:r>
            <a:r>
              <a:rPr lang="en-US" sz="1800" dirty="0">
                <a:solidFill>
                  <a:srgbClr val="7A1A00"/>
                </a:solidFill>
                <a:latin typeface="Calibri"/>
                <a:ea typeface="Calibri"/>
                <a:cs typeface="Calibri"/>
                <a:sym typeface="Calibri"/>
              </a:rPr>
              <a:t> Increases in appointments are needed in response to enrolment growth; otherwise, the learner public educator ratio is in danger of worsening (increased from 27.1 to from 2012 to 2021 in MP)</a:t>
            </a:r>
            <a:endParaRPr sz="1800" b="1" dirty="0">
              <a:solidFill>
                <a:srgbClr val="7A1A00"/>
              </a:solidFill>
              <a:latin typeface="Calibri"/>
              <a:ea typeface="Calibri"/>
              <a:cs typeface="Calibri"/>
              <a:sym typeface="Calibri"/>
            </a:endParaRPr>
          </a:p>
          <a:p>
            <a:pPr marL="285750" marR="0" lvl="0" indent="-285750" algn="l" rtl="0">
              <a:spcBef>
                <a:spcPts val="0"/>
              </a:spcBef>
              <a:spcAft>
                <a:spcPts val="0"/>
              </a:spcAft>
              <a:buClr>
                <a:srgbClr val="7A1A00"/>
              </a:buClr>
              <a:buSzPts val="1800"/>
              <a:buFont typeface="Arial"/>
              <a:buChar char="•"/>
            </a:pPr>
            <a:r>
              <a:rPr lang="en-US" sz="1800" b="1" dirty="0">
                <a:solidFill>
                  <a:srgbClr val="7A1A00"/>
                </a:solidFill>
                <a:latin typeface="Calibri"/>
                <a:ea typeface="Calibri"/>
                <a:cs typeface="Calibri"/>
                <a:sym typeface="Calibri"/>
              </a:rPr>
              <a:t>Projected educator cost trends:</a:t>
            </a:r>
            <a:r>
              <a:rPr lang="en-US" sz="1800" dirty="0">
                <a:solidFill>
                  <a:srgbClr val="7A1A00"/>
                </a:solidFill>
                <a:latin typeface="Calibri"/>
                <a:ea typeface="Calibri"/>
                <a:cs typeface="Calibri"/>
                <a:sym typeface="Calibri"/>
              </a:rPr>
              <a:t> The unit cost of educators is expected to remain constant (the unit cost of teachers is expected to increase by +1% and decline for senior educators (decline of -4%). This should free up some budget to replace and grow the educator workforce or increase the promotion rates</a:t>
            </a:r>
            <a:endParaRPr dirty="0"/>
          </a:p>
          <a:p>
            <a:pPr marL="285750" marR="0" lvl="0" indent="-285750" algn="l" rtl="0">
              <a:spcBef>
                <a:spcPts val="0"/>
              </a:spcBef>
              <a:spcAft>
                <a:spcPts val="0"/>
              </a:spcAft>
              <a:buClr>
                <a:srgbClr val="7A1A00"/>
              </a:buClr>
              <a:buSzPts val="1800"/>
              <a:buFont typeface="Arial"/>
              <a:buChar char="•"/>
            </a:pPr>
            <a:r>
              <a:rPr lang="en-US" sz="1800" b="1" dirty="0">
                <a:solidFill>
                  <a:srgbClr val="7A1A00"/>
                </a:solidFill>
                <a:latin typeface="Calibri"/>
                <a:ea typeface="Calibri"/>
                <a:cs typeface="Calibri"/>
                <a:sym typeface="Calibri"/>
              </a:rPr>
              <a:t>Educator movements: </a:t>
            </a:r>
            <a:r>
              <a:rPr lang="en-US" sz="1800" dirty="0">
                <a:solidFill>
                  <a:srgbClr val="7A1A00"/>
                </a:solidFill>
                <a:latin typeface="Calibri"/>
                <a:ea typeface="Calibri"/>
                <a:cs typeface="Calibri"/>
                <a:sym typeface="Calibri"/>
              </a:rPr>
              <a:t>Low-moderate movements in (3.6%) and out (5.2%) of MP; educators are more likely to move to a different school than they are to leave the system.</a:t>
            </a:r>
            <a:endParaRPr dirty="0"/>
          </a:p>
          <a:p>
            <a:pPr marL="285750" marR="0" lvl="0" indent="-158750" algn="l" rtl="0">
              <a:spcBef>
                <a:spcPts val="0"/>
              </a:spcBef>
              <a:spcAft>
                <a:spcPts val="0"/>
              </a:spcAft>
              <a:buClr>
                <a:schemeClr val="dk1"/>
              </a:buClr>
              <a:buSzPts val="2000"/>
              <a:buFont typeface="Arial"/>
              <a:buNone/>
            </a:pPr>
            <a:endParaRPr sz="2000" dirty="0">
              <a:solidFill>
                <a:srgbClr val="7A1A00"/>
              </a:solidFill>
              <a:latin typeface="Calibri"/>
              <a:ea typeface="Calibri"/>
              <a:cs typeface="Calibri"/>
              <a:sym typeface="Calibri"/>
            </a:endParaRPr>
          </a:p>
          <a:p>
            <a:pPr marL="285750" marR="0" lvl="0" indent="-158750" algn="l" rtl="0">
              <a:spcBef>
                <a:spcPts val="0"/>
              </a:spcBef>
              <a:spcAft>
                <a:spcPts val="0"/>
              </a:spcAft>
              <a:buClr>
                <a:schemeClr val="dk1"/>
              </a:buClr>
              <a:buSzPts val="2000"/>
              <a:buFont typeface="Arial"/>
              <a:buNone/>
            </a:pPr>
            <a:endParaRPr sz="2000" dirty="0">
              <a:solidFill>
                <a:srgbClr val="7A1A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438400" y="1709738"/>
            <a:ext cx="890905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Cambria"/>
              <a:buNone/>
            </a:pPr>
            <a:r>
              <a:rPr lang="en-US"/>
              <a:t>Age distributions and projected retirements and resignations</a:t>
            </a:r>
            <a:endParaRPr/>
          </a:p>
        </p:txBody>
      </p:sp>
      <p:sp>
        <p:nvSpPr>
          <p:cNvPr id="213" name="Google Shape;213;p8"/>
          <p:cNvSpPr txBox="1">
            <a:spLocks noGrp="1"/>
          </p:cNvSpPr>
          <p:nvPr>
            <p:ph type="body" idx="1"/>
          </p:nvPr>
        </p:nvSpPr>
        <p:spPr>
          <a:xfrm>
            <a:off x="2438398" y="4589464"/>
            <a:ext cx="8909051" cy="8400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2400"/>
              <a:buNone/>
            </a:pPr>
            <a:endParaRPr/>
          </a:p>
        </p:txBody>
      </p:sp>
      <p:sp>
        <p:nvSpPr>
          <p:cNvPr id="214" name="Google Shape;214;p8"/>
          <p:cNvSpPr/>
          <p:nvPr/>
        </p:nvSpPr>
        <p:spPr>
          <a:xfrm>
            <a:off x="11353798"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2</a:t>
            </a:r>
            <a:endParaRPr/>
          </a:p>
        </p:txBody>
      </p:sp>
      <p:sp>
        <p:nvSpPr>
          <p:cNvPr id="215" name="Google Shape;215;p8"/>
          <p:cNvSpPr/>
          <p:nvPr/>
        </p:nvSpPr>
        <p:spPr>
          <a:xfrm>
            <a:off x="10658300" y="200753"/>
            <a:ext cx="487682" cy="504097"/>
          </a:xfrm>
          <a:prstGeom prst="ellipse">
            <a:avLst/>
          </a:prstGeom>
          <a:solidFill>
            <a:srgbClr val="5913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1</a:t>
            </a:r>
            <a:endParaRPr/>
          </a:p>
        </p:txBody>
      </p:sp>
    </p:spTree>
  </p:cSld>
  <p:clrMapOvr>
    <a:masterClrMapping/>
  </p:clrMapOvr>
</p:sld>
</file>

<file path=ppt/theme/theme1.xml><?xml version="1.0" encoding="utf-8"?>
<a:theme xmlns:a="http://schemas.openxmlformats.org/drawingml/2006/main" name="Header, section and 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7389</Words>
  <Application>Microsoft Office PowerPoint</Application>
  <PresentationFormat>Widescreen</PresentationFormat>
  <Paragraphs>2044</Paragraphs>
  <Slides>57</Slides>
  <Notes>53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Times New Roman</vt:lpstr>
      <vt:lpstr>Calibri</vt:lpstr>
      <vt:lpstr>Lustria</vt:lpstr>
      <vt:lpstr>Arial</vt:lpstr>
      <vt:lpstr>Cambria</vt:lpstr>
      <vt:lpstr>Header, section and title slides</vt:lpstr>
      <vt:lpstr>Office Theme</vt:lpstr>
      <vt:lpstr>Mpumalanga Province  27 July 2023</vt:lpstr>
      <vt:lpstr>Introduction (1) </vt:lpstr>
      <vt:lpstr>Introduction (2)</vt:lpstr>
      <vt:lpstr>Introduction (3)</vt:lpstr>
      <vt:lpstr>PowerPoint Presentation</vt:lpstr>
      <vt:lpstr>Objective</vt:lpstr>
      <vt:lpstr>Overview</vt:lpstr>
      <vt:lpstr>Mpumalanga educator demand summary</vt:lpstr>
      <vt:lpstr>Age distributions and projected retirements and resignations</vt:lpstr>
      <vt:lpstr>Educator age distribution (2021)</vt:lpstr>
      <vt:lpstr>Educator age distribution (2021)</vt:lpstr>
      <vt:lpstr>Older teacher proportions for senior and primary schools educators</vt:lpstr>
      <vt:lpstr>Older teacher proportions for senior and primary schools educators</vt:lpstr>
      <vt:lpstr>Educator age distribution in 2021 &amp; 2030</vt:lpstr>
      <vt:lpstr>Educator age distribution in 2021 &amp; 2030</vt:lpstr>
      <vt:lpstr>Projected resignation &amp; retirements (MP)</vt:lpstr>
      <vt:lpstr>Projected resignation &amp; retirements (MP)</vt:lpstr>
      <vt:lpstr>Older leaver trend estimates to 2035</vt:lpstr>
      <vt:lpstr>Projected educators leaving</vt:lpstr>
      <vt:lpstr>Provincial population and enrolment trends</vt:lpstr>
      <vt:lpstr>Provincial enrolment trends (2012-2021)</vt:lpstr>
      <vt:lpstr>Provincial enrolment trends (2012-2021)</vt:lpstr>
      <vt:lpstr>Correlation between population and enrolment growth (2012-2021)</vt:lpstr>
      <vt:lpstr>Projected growth in school-aged population</vt:lpstr>
      <vt:lpstr>School aged-population estimates to 2030</vt:lpstr>
      <vt:lpstr>Public and independent school growth</vt:lpstr>
      <vt:lpstr>Educator, school and enrolment growth</vt:lpstr>
      <vt:lpstr>Educator, school and enrolment growth</vt:lpstr>
      <vt:lpstr>School growth from 2012 to 2021 </vt:lpstr>
      <vt:lpstr>School growth from 2012 to 2021 </vt:lpstr>
      <vt:lpstr>Educator growth by teachers and senior educator positions</vt:lpstr>
      <vt:lpstr>Changes in teacher and SMT numbers</vt:lpstr>
      <vt:lpstr>Changes in teacher and SMT numbers</vt:lpstr>
      <vt:lpstr>Proportional split by educator rank</vt:lpstr>
      <vt:lpstr>Proportional split by educator rank</vt:lpstr>
      <vt:lpstr>Implications for appointments and class sizes </vt:lpstr>
      <vt:lpstr>Projected increase in appointments</vt:lpstr>
      <vt:lpstr>Learner-public educator ratios (‘12 &amp; ’21)</vt:lpstr>
      <vt:lpstr>Grade 3 class sizes  (2017/18 School Monitoring Survey) </vt:lpstr>
      <vt:lpstr>Largest classes - School Monitoring Survey 2017/18</vt:lpstr>
      <vt:lpstr>Expected financial implications to 2030</vt:lpstr>
      <vt:lpstr>Unit cost drivers</vt:lpstr>
      <vt:lpstr>Real and nominal costs</vt:lpstr>
      <vt:lpstr>Projected unit costs trends| All educators</vt:lpstr>
      <vt:lpstr>Indexed unit costs trends| All educators</vt:lpstr>
      <vt:lpstr>Indexed unit costs trends| All educators</vt:lpstr>
      <vt:lpstr>Projected unit costs trends| All educators</vt:lpstr>
      <vt:lpstr>Gender imbalances in management</vt:lpstr>
      <vt:lpstr>Percentage of educators that are female</vt:lpstr>
      <vt:lpstr>Percentage of educators that are female</vt:lpstr>
      <vt:lpstr>Between and within province movement</vt:lpstr>
      <vt:lpstr>Inter-provincial educator movement (7-yr)</vt:lpstr>
      <vt:lpstr>Inter-provincial educator movement (7-yr)</vt:lpstr>
      <vt:lpstr>Inter-provincial educator movement (7-yr)</vt:lpstr>
      <vt:lpstr>Inter-provincial educator movement (7-yr)</vt:lpstr>
      <vt:lpstr>Educator movement between schools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Mpumalanga Province  July 2023</dc:title>
  <dc:creator>B B</dc:creator>
  <cp:lastModifiedBy>irene.pampallis@gmail.com</cp:lastModifiedBy>
  <cp:revision>15</cp:revision>
  <dcterms:created xsi:type="dcterms:W3CDTF">2023-03-09T16:51:31Z</dcterms:created>
  <dcterms:modified xsi:type="dcterms:W3CDTF">2023-09-05T18:29:31Z</dcterms:modified>
</cp:coreProperties>
</file>