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1.xml" ContentType="application/vnd.openxmlformats-officedocument.presentationml.notesSlide+xml"/>
  <Override PartName="/ppt/charts/chart15.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6.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7.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8.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9.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0.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1.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notesMasterIdLst>
    <p:notesMasterId r:id="rId59"/>
  </p:notesMasterIdLst>
  <p:sldIdLst>
    <p:sldId id="513" r:id="rId3"/>
    <p:sldId id="553" r:id="rId4"/>
    <p:sldId id="554" r:id="rId5"/>
    <p:sldId id="259" r:id="rId6"/>
    <p:sldId id="260" r:id="rId7"/>
    <p:sldId id="452" r:id="rId8"/>
    <p:sldId id="528" r:id="rId9"/>
    <p:sldId id="514" r:id="rId10"/>
    <p:sldId id="540" r:id="rId11"/>
    <p:sldId id="541" r:id="rId12"/>
    <p:sldId id="427" r:id="rId13"/>
    <p:sldId id="542" r:id="rId14"/>
    <p:sldId id="511" r:id="rId15"/>
    <p:sldId id="512" r:id="rId16"/>
    <p:sldId id="537" r:id="rId17"/>
    <p:sldId id="389" r:id="rId18"/>
    <p:sldId id="432" r:id="rId19"/>
    <p:sldId id="501" r:id="rId20"/>
    <p:sldId id="437" r:id="rId21"/>
    <p:sldId id="429" r:id="rId22"/>
    <p:sldId id="461" r:id="rId23"/>
    <p:sldId id="462" r:id="rId24"/>
    <p:sldId id="495" r:id="rId25"/>
    <p:sldId id="503" r:id="rId26"/>
    <p:sldId id="443" r:id="rId27"/>
    <p:sldId id="531" r:id="rId28"/>
    <p:sldId id="455" r:id="rId29"/>
    <p:sldId id="497" r:id="rId30"/>
    <p:sldId id="504" r:id="rId31"/>
    <p:sldId id="430" r:id="rId32"/>
    <p:sldId id="515" r:id="rId33"/>
    <p:sldId id="543" r:id="rId34"/>
    <p:sldId id="544" r:id="rId35"/>
    <p:sldId id="520" r:id="rId36"/>
    <p:sldId id="375" r:id="rId37"/>
    <p:sldId id="434" r:id="rId38"/>
    <p:sldId id="453" r:id="rId39"/>
    <p:sldId id="321" r:id="rId40"/>
    <p:sldId id="510" r:id="rId41"/>
    <p:sldId id="411" r:id="rId42"/>
    <p:sldId id="519" r:id="rId43"/>
    <p:sldId id="449" r:id="rId44"/>
    <p:sldId id="507" r:id="rId45"/>
    <p:sldId id="491" r:id="rId46"/>
    <p:sldId id="508" r:id="rId47"/>
    <p:sldId id="329" r:id="rId48"/>
    <p:sldId id="313" r:id="rId49"/>
    <p:sldId id="314" r:id="rId50"/>
    <p:sldId id="538" r:id="rId51"/>
    <p:sldId id="529" r:id="rId52"/>
    <p:sldId id="414" r:id="rId53"/>
    <p:sldId id="296" r:id="rId54"/>
    <p:sldId id="297" r:id="rId55"/>
    <p:sldId id="536" r:id="rId56"/>
    <p:sldId id="275" r:id="rId57"/>
    <p:sldId id="316"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DDEBFF"/>
    <a:srgbClr val="E7F1FF"/>
    <a:srgbClr val="009242"/>
    <a:srgbClr val="DDF7DD"/>
    <a:srgbClr val="E60000"/>
    <a:srgbClr val="DA0000"/>
    <a:srgbClr val="C00000"/>
    <a:srgbClr val="DEA900"/>
    <a:srgbClr val="EEB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025" autoAdjust="0"/>
    <p:restoredTop sz="94206" autoAdjust="0"/>
  </p:normalViewPr>
  <p:slideViewPr>
    <p:cSldViewPr snapToGrid="0">
      <p:cViewPr varScale="1">
        <p:scale>
          <a:sx n="63" d="100"/>
          <a:sy n="63" d="100"/>
        </p:scale>
        <p:origin x="2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ResultsProvincial_Tables_vP.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file:///D:\Dropbox\03.%20Work\06.%20SU\03.%20TDD%20-%20Provincial%20Demand\13.%20Provincial%20Reports%20-%20With%20Excel\Enrolment%20trends%202022%2007%2014%20(Enrol,%20Educators%20&amp;%20Schools).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Dropbox\03.%20Work\06.%20SU\03.%20TDD%20-%20Provincial%20Demand\13.%20Provincial%20Reports%20-%20With%20Excel\Enrolment%20trends%202022%2007%2014%20(Enrol,%20Educators%20&amp;%20Schools).xls" TargetMode="External"/></Relationships>
</file>

<file path=ppt/charts/_rels/chart12.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Age-specificOutputs4.5_final.xlsx" TargetMode="External"/><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Age-specificOutputs4.5_final.xlsx" TargetMode="External"/><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Enrolment%20trends%202022%2007%2014%20(Enrol,%20Educators%20&amp;%20Schools).xls" TargetMode="External"/><Relationship Id="rId2" Type="http://schemas.microsoft.com/office/2011/relationships/chartColorStyle" Target="colors12.xml"/><Relationship Id="rId1" Type="http://schemas.microsoft.com/office/2011/relationships/chartStyle" Target="style12.xml"/></Relationships>
</file>

<file path=ppt/charts/_rels/chart15.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Enrolment%20trends%202022%2007%2014%20(Enrol,%20Educators%20&amp;%20Schools).xls" TargetMode="External"/><Relationship Id="rId2" Type="http://schemas.microsoft.com/office/2011/relationships/chartColorStyle" Target="colors13.xml"/><Relationship Id="rId1" Type="http://schemas.microsoft.com/office/2011/relationships/chartStyle" Target="style13.xml"/></Relationships>
</file>

<file path=ppt/charts/_rels/chart16.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ResultsProvincial_Tables_vP.xlsx" TargetMode="External"/><Relationship Id="rId2" Type="http://schemas.microsoft.com/office/2011/relationships/chartColorStyle" Target="colors14.xml"/><Relationship Id="rId1" Type="http://schemas.microsoft.com/office/2011/relationships/chartStyle" Target="style14.xml"/></Relationships>
</file>

<file path=ppt/charts/_rels/chart17.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ResultsProvincial_Tables_vP.xlsx" TargetMode="External"/><Relationship Id="rId2" Type="http://schemas.microsoft.com/office/2011/relationships/chartColorStyle" Target="colors15.xml"/><Relationship Id="rId1" Type="http://schemas.microsoft.com/office/2011/relationships/chartStyle" Target="style15.xml"/></Relationships>
</file>

<file path=ppt/charts/_rels/chart18.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ResultsProvincial_Tables_vP.xlsx" TargetMode="External"/><Relationship Id="rId2" Type="http://schemas.microsoft.com/office/2011/relationships/chartColorStyle" Target="colors16.xml"/><Relationship Id="rId1" Type="http://schemas.microsoft.com/office/2011/relationships/chartStyle" Target="style16.xml"/></Relationships>
</file>

<file path=ppt/charts/_rels/chart19.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ResultsProvincial_Tables_vP.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ResultsProvincial_Tables_vP.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ResultsProvincial_Tables_vP.xlsx" TargetMode="External"/><Relationship Id="rId2" Type="http://schemas.microsoft.com/office/2011/relationships/chartColorStyle" Target="colors18.xml"/><Relationship Id="rId1" Type="http://schemas.microsoft.com/office/2011/relationships/chartStyle" Target="style18.xml"/></Relationships>
</file>

<file path=ppt/charts/_rels/chart21.xml.rels><?xml version="1.0" encoding="UTF-8" standalone="yes"?>
<Relationships xmlns="http://schemas.openxmlformats.org/package/2006/relationships"><Relationship Id="rId3" Type="http://schemas.openxmlformats.org/officeDocument/2006/relationships/oleObject" Target="file:///D:\Dropbox\03.%20Work\06.%20SU\03.%20TDD%20-%20Provincial%20Demand\10.%20Cleaning,%20Checking%20and%20Trial%20Output\Gender%20-%20PERSAL%20-%202012-2021.xlsx" TargetMode="External"/><Relationship Id="rId2" Type="http://schemas.microsoft.com/office/2011/relationships/chartColorStyle" Target="colors19.xml"/><Relationship Id="rId1" Type="http://schemas.microsoft.com/office/2011/relationships/chartStyle" Target="style19.xml"/></Relationships>
</file>

<file path=ppt/charts/_rels/chart3.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ResultsProvincial_Tables_vP.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Teacher-Supply-and-Demand-model-2.2-07-Dec-2022_3-NC.xlsm"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Teacher-Supply-and-Demand-model-2.2-07-Dec-2022_3-NC.xlsm"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Teacher-Supply-and-Demand-model-2.2-07-Dec-2022_3-NC.xlsm"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ResultsProvincial_Tables_vP.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ResultsProvincial_Tables_vP.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Dropbox\03.%20Work\06.%20SU\03.%20TDD%20-%20Provincial%20Demand\13.%20Provincial%20Reports%20-%20With%20Excel\ResultsProvincial_Tables_vP.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00603165485027"/>
          <c:y val="0.12052644653986155"/>
          <c:w val="0.83473064151209608"/>
          <c:h val="0.65095840292690688"/>
        </c:manualLayout>
      </c:layout>
      <c:lineChart>
        <c:grouping val="standard"/>
        <c:varyColors val="0"/>
        <c:ser>
          <c:idx val="6"/>
          <c:order val="6"/>
          <c:tx>
            <c:strRef>
              <c:f>'Headcount Data'!$U$1</c:f>
              <c:strCache>
                <c:ptCount val="1"/>
                <c:pt idx="0">
                  <c:v>NC</c:v>
                </c:pt>
              </c:strCache>
              <c:extLst xmlns:c15="http://schemas.microsoft.com/office/drawing/2012/chart"/>
            </c:strRef>
          </c:tx>
          <c:spPr>
            <a:ln w="19050" cap="rnd">
              <a:solidFill>
                <a:srgbClr val="00B050"/>
              </a:solidFill>
              <a:round/>
            </a:ln>
            <a:effectLst/>
          </c:spPr>
          <c:marker>
            <c:symbol val="none"/>
          </c:marker>
          <c:cat>
            <c:numRef>
              <c:f>'Headcount Data'!$N$408:$N$452</c:f>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extLst xmlns:c15="http://schemas.microsoft.com/office/drawing/2012/chart"/>
            </c:numRef>
          </c:cat>
          <c:val>
            <c:numRef>
              <c:f>'Headcount Data'!$U$408:$U$452</c:f>
              <c:numCache>
                <c:formatCode>0.0%</c:formatCode>
                <c:ptCount val="45"/>
                <c:pt idx="0">
                  <c:v>6.8146417445482863E-4</c:v>
                </c:pt>
                <c:pt idx="1">
                  <c:v>3.4073208722741432E-3</c:v>
                </c:pt>
                <c:pt idx="2">
                  <c:v>1.2655763239875389E-2</c:v>
                </c:pt>
                <c:pt idx="3">
                  <c:v>1.8594236760124609E-2</c:v>
                </c:pt>
                <c:pt idx="4">
                  <c:v>2.1904205607476634E-2</c:v>
                </c:pt>
                <c:pt idx="5">
                  <c:v>2.1417445482866043E-2</c:v>
                </c:pt>
                <c:pt idx="6">
                  <c:v>2.336448598130841E-2</c:v>
                </c:pt>
                <c:pt idx="7">
                  <c:v>2.7063862928348909E-2</c:v>
                </c:pt>
                <c:pt idx="8">
                  <c:v>2.6090342679127725E-2</c:v>
                </c:pt>
                <c:pt idx="9">
                  <c:v>2.6674454828660436E-2</c:v>
                </c:pt>
                <c:pt idx="10">
                  <c:v>2.521417445482866E-2</c:v>
                </c:pt>
                <c:pt idx="11">
                  <c:v>2.0833333333333332E-2</c:v>
                </c:pt>
                <c:pt idx="12">
                  <c:v>1.8010124610591899E-2</c:v>
                </c:pt>
                <c:pt idx="13">
                  <c:v>1.8302180685358254E-2</c:v>
                </c:pt>
                <c:pt idx="14">
                  <c:v>1.8594236760124609E-2</c:v>
                </c:pt>
                <c:pt idx="15">
                  <c:v>1.8594236760124609E-2</c:v>
                </c:pt>
                <c:pt idx="16">
                  <c:v>1.9080996884735201E-2</c:v>
                </c:pt>
                <c:pt idx="17">
                  <c:v>2.0638629283489095E-2</c:v>
                </c:pt>
                <c:pt idx="18">
                  <c:v>1.6257788161993768E-2</c:v>
                </c:pt>
                <c:pt idx="19">
                  <c:v>1.7036604361370715E-2</c:v>
                </c:pt>
                <c:pt idx="20">
                  <c:v>1.499221183800623E-2</c:v>
                </c:pt>
                <c:pt idx="21">
                  <c:v>1.0708722741433021E-2</c:v>
                </c:pt>
                <c:pt idx="22">
                  <c:v>1.3337227414330218E-2</c:v>
                </c:pt>
                <c:pt idx="23">
                  <c:v>1.5089563862928349E-2</c:v>
                </c:pt>
                <c:pt idx="24">
                  <c:v>1.8302180685358254E-2</c:v>
                </c:pt>
                <c:pt idx="25">
                  <c:v>2.3267133956386292E-2</c:v>
                </c:pt>
                <c:pt idx="26">
                  <c:v>2.823208722741433E-2</c:v>
                </c:pt>
                <c:pt idx="27">
                  <c:v>3.2223520249221184E-2</c:v>
                </c:pt>
                <c:pt idx="28">
                  <c:v>4.1569314641744549E-2</c:v>
                </c:pt>
                <c:pt idx="29">
                  <c:v>4.2834890965732085E-2</c:v>
                </c:pt>
                <c:pt idx="30">
                  <c:v>4.1471962616822428E-2</c:v>
                </c:pt>
                <c:pt idx="31">
                  <c:v>4.273753894080997E-2</c:v>
                </c:pt>
                <c:pt idx="32">
                  <c:v>4.1374610591900313E-2</c:v>
                </c:pt>
                <c:pt idx="33">
                  <c:v>4.0303738317757007E-2</c:v>
                </c:pt>
                <c:pt idx="34">
                  <c:v>4.0498442367601244E-2</c:v>
                </c:pt>
                <c:pt idx="35">
                  <c:v>3.0081775700934579E-2</c:v>
                </c:pt>
                <c:pt idx="36">
                  <c:v>2.9400311526479751E-2</c:v>
                </c:pt>
                <c:pt idx="37">
                  <c:v>2.4922118380062305E-2</c:v>
                </c:pt>
                <c:pt idx="38">
                  <c:v>2.3461838006230529E-2</c:v>
                </c:pt>
                <c:pt idx="39">
                  <c:v>2.2975077881619937E-2</c:v>
                </c:pt>
                <c:pt idx="40">
                  <c:v>1.4213395638629283E-2</c:v>
                </c:pt>
                <c:pt idx="41">
                  <c:v>1.2461059190031152E-2</c:v>
                </c:pt>
                <c:pt idx="42">
                  <c:v>1.0319314641744548E-2</c:v>
                </c:pt>
                <c:pt idx="43">
                  <c:v>8.4696261682242983E-3</c:v>
                </c:pt>
                <c:pt idx="44">
                  <c:v>2.3364485981308409E-3</c:v>
                </c:pt>
              </c:numCache>
              <c:extLst xmlns:c15="http://schemas.microsoft.com/office/drawing/2012/chart"/>
            </c:numRef>
          </c:val>
          <c:smooth val="1"/>
          <c:extLst xmlns:c15="http://schemas.microsoft.com/office/drawing/2012/chart">
            <c:ext xmlns:c16="http://schemas.microsoft.com/office/drawing/2014/chart" uri="{C3380CC4-5D6E-409C-BE32-E72D297353CC}">
              <c16:uniqueId val="{00000006-41B5-4BDA-962D-1FA03E50DE0C}"/>
            </c:ext>
          </c:extLst>
        </c:ser>
        <c:ser>
          <c:idx val="9"/>
          <c:order val="9"/>
          <c:tx>
            <c:strRef>
              <c:f>'Headcount Data'!$X$1</c:f>
              <c:strCache>
                <c:ptCount val="1"/>
                <c:pt idx="0">
                  <c:v>SA</c:v>
                </c:pt>
              </c:strCache>
            </c:strRef>
          </c:tx>
          <c:spPr>
            <a:ln w="38100" cap="rnd">
              <a:solidFill>
                <a:schemeClr val="tx1">
                  <a:lumMod val="50000"/>
                  <a:lumOff val="50000"/>
                </a:schemeClr>
              </a:solidFill>
              <a:round/>
            </a:ln>
            <a:effectLst/>
          </c:spPr>
          <c:marker>
            <c:symbol val="none"/>
          </c:marker>
          <c:cat>
            <c:numRef>
              <c:f>'Headcount Data'!$N$408:$N$452</c:f>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f>'Headcount Data'!$X$408:$X$452</c:f>
              <c:numCache>
                <c:formatCode>0.0%</c:formatCode>
                <c:ptCount val="45"/>
                <c:pt idx="0">
                  <c:v>1.0852648169478901E-4</c:v>
                </c:pt>
                <c:pt idx="1">
                  <c:v>1.5736339845744405E-3</c:v>
                </c:pt>
                <c:pt idx="2">
                  <c:v>5.8382314129901266E-3</c:v>
                </c:pt>
                <c:pt idx="3">
                  <c:v>1.1294153629100882E-2</c:v>
                </c:pt>
                <c:pt idx="4">
                  <c:v>1.621730948052813E-2</c:v>
                </c:pt>
                <c:pt idx="5">
                  <c:v>2.0412844602410767E-2</c:v>
                </c:pt>
                <c:pt idx="6">
                  <c:v>2.4078079870557507E-2</c:v>
                </c:pt>
                <c:pt idx="7">
                  <c:v>2.5666512920817598E-2</c:v>
                </c:pt>
                <c:pt idx="8">
                  <c:v>2.5414928804161498E-2</c:v>
                </c:pt>
                <c:pt idx="9">
                  <c:v>2.4115077534771639E-2</c:v>
                </c:pt>
                <c:pt idx="10">
                  <c:v>2.2235596192693701E-2</c:v>
                </c:pt>
                <c:pt idx="11">
                  <c:v>2.0526304106000773E-2</c:v>
                </c:pt>
                <c:pt idx="12">
                  <c:v>2.0003403785107701E-2</c:v>
                </c:pt>
                <c:pt idx="13">
                  <c:v>1.9270850033667873E-2</c:v>
                </c:pt>
                <c:pt idx="14">
                  <c:v>1.8930471522897854E-2</c:v>
                </c:pt>
                <c:pt idx="15">
                  <c:v>1.9241251902296568E-2</c:v>
                </c:pt>
                <c:pt idx="16">
                  <c:v>1.7312440341266454E-2</c:v>
                </c:pt>
                <c:pt idx="17">
                  <c:v>1.6056986268933555E-2</c:v>
                </c:pt>
                <c:pt idx="18">
                  <c:v>1.4350160693188237E-2</c:v>
                </c:pt>
                <c:pt idx="19">
                  <c:v>1.249041143869117E-2</c:v>
                </c:pt>
                <c:pt idx="20">
                  <c:v>1.2248693365825505E-2</c:v>
                </c:pt>
                <c:pt idx="21">
                  <c:v>1.2796258796194667E-2</c:v>
                </c:pt>
                <c:pt idx="22">
                  <c:v>1.3257496343397519E-2</c:v>
                </c:pt>
                <c:pt idx="23">
                  <c:v>1.6441761976760533E-2</c:v>
                </c:pt>
                <c:pt idx="24">
                  <c:v>2.0568234792110125E-2</c:v>
                </c:pt>
                <c:pt idx="25">
                  <c:v>2.532860092099519E-2</c:v>
                </c:pt>
                <c:pt idx="26">
                  <c:v>3.0703128275834851E-2</c:v>
                </c:pt>
                <c:pt idx="27">
                  <c:v>3.4832067602132054E-2</c:v>
                </c:pt>
                <c:pt idx="28">
                  <c:v>4.2752034254904044E-2</c:v>
                </c:pt>
                <c:pt idx="29">
                  <c:v>4.1336256970976565E-2</c:v>
                </c:pt>
                <c:pt idx="30">
                  <c:v>4.6688585727287749E-2</c:v>
                </c:pt>
                <c:pt idx="31">
                  <c:v>4.5499727450540289E-2</c:v>
                </c:pt>
                <c:pt idx="32">
                  <c:v>4.7963771887201523E-2</c:v>
                </c:pt>
                <c:pt idx="33">
                  <c:v>4.3953225086389547E-2</c:v>
                </c:pt>
                <c:pt idx="34">
                  <c:v>4.2377124590867496E-2</c:v>
                </c:pt>
                <c:pt idx="35">
                  <c:v>3.8958540417481646E-2</c:v>
                </c:pt>
                <c:pt idx="36">
                  <c:v>3.4960326171407714E-2</c:v>
                </c:pt>
                <c:pt idx="37">
                  <c:v>3.0900449151643559E-2</c:v>
                </c:pt>
                <c:pt idx="38">
                  <c:v>2.7089689737587901E-2</c:v>
                </c:pt>
                <c:pt idx="39">
                  <c:v>1.9194388194291999E-2</c:v>
                </c:pt>
                <c:pt idx="40">
                  <c:v>1.3055242445693595E-2</c:v>
                </c:pt>
                <c:pt idx="41">
                  <c:v>9.5503303891414319E-3</c:v>
                </c:pt>
                <c:pt idx="42">
                  <c:v>7.5475234996830532E-3</c:v>
                </c:pt>
                <c:pt idx="43">
                  <c:v>5.1624074133453041E-3</c:v>
                </c:pt>
                <c:pt idx="44">
                  <c:v>1.6969595319548825E-3</c:v>
                </c:pt>
              </c:numCache>
            </c:numRef>
          </c:val>
          <c:smooth val="1"/>
          <c:extLst>
            <c:ext xmlns:c16="http://schemas.microsoft.com/office/drawing/2014/chart" uri="{C3380CC4-5D6E-409C-BE32-E72D297353CC}">
              <c16:uniqueId val="{00000009-41B5-4BDA-962D-1FA03E50DE0C}"/>
            </c:ext>
          </c:extLst>
        </c:ser>
        <c:dLbls>
          <c:showLegendKey val="0"/>
          <c:showVal val="0"/>
          <c:showCatName val="0"/>
          <c:showSerName val="0"/>
          <c:showPercent val="0"/>
          <c:showBubbleSize val="0"/>
        </c:dLbls>
        <c:smooth val="0"/>
        <c:axId val="626499536"/>
        <c:axId val="157625376"/>
        <c:extLst>
          <c:ext xmlns:c15="http://schemas.microsoft.com/office/drawing/2012/chart" uri="{02D57815-91ED-43cb-92C2-25804820EDAC}">
            <c15:filteredLineSeries>
              <c15:ser>
                <c:idx val="0"/>
                <c:order val="0"/>
                <c:tx>
                  <c:strRef>
                    <c:extLst>
                      <c:ext uri="{02D57815-91ED-43cb-92C2-25804820EDAC}">
                        <c15:formulaRef>
                          <c15:sqref>'Headcount Data'!$O$1</c15:sqref>
                        </c15:formulaRef>
                      </c:ext>
                    </c:extLst>
                    <c:strCache>
                      <c:ptCount val="1"/>
                      <c:pt idx="0">
                        <c:v>EC</c:v>
                      </c:pt>
                    </c:strCache>
                  </c:strRef>
                </c:tx>
                <c:spPr>
                  <a:ln w="38100" cap="rnd">
                    <a:solidFill>
                      <a:srgbClr val="FF0000"/>
                    </a:solidFill>
                    <a:round/>
                  </a:ln>
                  <a:effectLst/>
                </c:spPr>
                <c:marker>
                  <c:symbol val="none"/>
                </c:marker>
                <c:cat>
                  <c:numRef>
                    <c:extLst>
                      <c:ext uri="{02D57815-91ED-43cb-92C2-25804820EDAC}">
                        <c15:formulaRef>
                          <c15:sqref>'Headcount Data'!$N$408:$N$452</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c:ext uri="{02D57815-91ED-43cb-92C2-25804820EDAC}">
                        <c15:formulaRef>
                          <c15:sqref>'Headcount Data'!$O$408:$O$452</c15:sqref>
                        </c15:formulaRef>
                      </c:ext>
                    </c:extLst>
                    <c:numCache>
                      <c:formatCode>0.0%</c:formatCode>
                      <c:ptCount val="45"/>
                      <c:pt idx="0">
                        <c:v>1.115531922805191E-4</c:v>
                      </c:pt>
                      <c:pt idx="1">
                        <c:v>8.7383333953073292E-4</c:v>
                      </c:pt>
                      <c:pt idx="2">
                        <c:v>3.3837801658424126E-3</c:v>
                      </c:pt>
                      <c:pt idx="3">
                        <c:v>8.0690142416242148E-3</c:v>
                      </c:pt>
                      <c:pt idx="4">
                        <c:v>1.1917599375302124E-2</c:v>
                      </c:pt>
                      <c:pt idx="5">
                        <c:v>1.5301379541144536E-2</c:v>
                      </c:pt>
                      <c:pt idx="6">
                        <c:v>1.7495258989328077E-2</c:v>
                      </c:pt>
                      <c:pt idx="7">
                        <c:v>1.7643996579035436E-2</c:v>
                      </c:pt>
                      <c:pt idx="8">
                        <c:v>1.8964042687688247E-2</c:v>
                      </c:pt>
                      <c:pt idx="9">
                        <c:v>1.6751571040791283E-2</c:v>
                      </c:pt>
                      <c:pt idx="10">
                        <c:v>1.5357156137284795E-2</c:v>
                      </c:pt>
                      <c:pt idx="11">
                        <c:v>1.3442159669802551E-2</c:v>
                      </c:pt>
                      <c:pt idx="12">
                        <c:v>1.3088907894247574E-2</c:v>
                      </c:pt>
                      <c:pt idx="13">
                        <c:v>1.4334585208046704E-2</c:v>
                      </c:pt>
                      <c:pt idx="14">
                        <c:v>1.4148663220912506E-2</c:v>
                      </c:pt>
                      <c:pt idx="15">
                        <c:v>1.5747592310266612E-2</c:v>
                      </c:pt>
                      <c:pt idx="16">
                        <c:v>1.4148663220912506E-2</c:v>
                      </c:pt>
                      <c:pt idx="17">
                        <c:v>1.4501914996467483E-2</c:v>
                      </c:pt>
                      <c:pt idx="18">
                        <c:v>1.2679879522552336E-2</c:v>
                      </c:pt>
                      <c:pt idx="19">
                        <c:v>1.1564347599747147E-2</c:v>
                      </c:pt>
                      <c:pt idx="20">
                        <c:v>1.2568326330271818E-2</c:v>
                      </c:pt>
                      <c:pt idx="21">
                        <c:v>1.3051723496820733E-2</c:v>
                      </c:pt>
                      <c:pt idx="22">
                        <c:v>1.4985312163016398E-2</c:v>
                      </c:pt>
                      <c:pt idx="23">
                        <c:v>1.8815305097980888E-2</c:v>
                      </c:pt>
                      <c:pt idx="24">
                        <c:v>2.3296024987915071E-2</c:v>
                      </c:pt>
                      <c:pt idx="25">
                        <c:v>2.8446064031532371E-2</c:v>
                      </c:pt>
                      <c:pt idx="26">
                        <c:v>3.5232216561930617E-2</c:v>
                      </c:pt>
                      <c:pt idx="27">
                        <c:v>3.926672368274272E-2</c:v>
                      </c:pt>
                      <c:pt idx="28">
                        <c:v>5.3285241512661286E-2</c:v>
                      </c:pt>
                      <c:pt idx="29">
                        <c:v>4.9585393968690737E-2</c:v>
                      </c:pt>
                      <c:pt idx="30">
                        <c:v>5.9978433049492436E-2</c:v>
                      </c:pt>
                      <c:pt idx="31">
                        <c:v>5.6483099691369498E-2</c:v>
                      </c:pt>
                      <c:pt idx="32">
                        <c:v>6.1372847952998924E-2</c:v>
                      </c:pt>
                      <c:pt idx="33">
                        <c:v>5.1649128025880342E-2</c:v>
                      </c:pt>
                      <c:pt idx="34">
                        <c:v>4.7893503885769531E-2</c:v>
                      </c:pt>
                      <c:pt idx="35">
                        <c:v>4.2817833637005913E-2</c:v>
                      </c:pt>
                      <c:pt idx="36">
                        <c:v>3.6403525080876062E-2</c:v>
                      </c:pt>
                      <c:pt idx="37">
                        <c:v>3.1365039229539288E-2</c:v>
                      </c:pt>
                      <c:pt idx="38">
                        <c:v>2.6475290967909865E-2</c:v>
                      </c:pt>
                      <c:pt idx="39">
                        <c:v>1.7532443386754918E-2</c:v>
                      </c:pt>
                      <c:pt idx="40">
                        <c:v>1.0634737664076153E-2</c:v>
                      </c:pt>
                      <c:pt idx="41">
                        <c:v>7.7901312609229166E-3</c:v>
                      </c:pt>
                      <c:pt idx="42">
                        <c:v>6.1168333767151299E-3</c:v>
                      </c:pt>
                      <c:pt idx="43">
                        <c:v>4.1832447105194662E-3</c:v>
                      </c:pt>
                      <c:pt idx="44">
                        <c:v>1.2456773137991298E-3</c:v>
                      </c:pt>
                    </c:numCache>
                  </c:numRef>
                </c:val>
                <c:smooth val="1"/>
                <c:extLst>
                  <c:ext xmlns:c16="http://schemas.microsoft.com/office/drawing/2014/chart" uri="{C3380CC4-5D6E-409C-BE32-E72D297353CC}">
                    <c16:uniqueId val="{00000000-41B5-4BDA-962D-1FA03E50DE0C}"/>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'Headcount Data'!$P$1</c15:sqref>
                        </c15:formulaRef>
                      </c:ext>
                    </c:extLst>
                    <c:strCache>
                      <c:ptCount val="1"/>
                      <c:pt idx="0">
                        <c:v>FS</c:v>
                      </c:pt>
                    </c:strCache>
                  </c:strRef>
                </c:tx>
                <c:spPr>
                  <a:ln w="38100" cap="rnd">
                    <a:solidFill>
                      <a:srgbClr val="00B050"/>
                    </a:solidFill>
                    <a:round/>
                  </a:ln>
                  <a:effectLst/>
                </c:spPr>
                <c:marker>
                  <c:symbol val="none"/>
                </c:marker>
                <c:cat>
                  <c:numRef>
                    <c:extLst xmlns:c15="http://schemas.microsoft.com/office/drawing/2012/chart">
                      <c:ext xmlns:c15="http://schemas.microsoft.com/office/drawing/2012/chart" uri="{02D57815-91ED-43cb-92C2-25804820EDAC}">
                        <c15:formulaRef>
                          <c15:sqref>'Headcount Data'!$N$408:$N$452</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 Data'!$P$408:$P$452</c15:sqref>
                        </c15:formulaRef>
                      </c:ext>
                    </c:extLst>
                    <c:numCache>
                      <c:formatCode>0.0%</c:formatCode>
                      <c:ptCount val="45"/>
                      <c:pt idx="0">
                        <c:v>2.2283625991621357E-4</c:v>
                      </c:pt>
                      <c:pt idx="1">
                        <c:v>1.7826900793297086E-3</c:v>
                      </c:pt>
                      <c:pt idx="2">
                        <c:v>6.1502807736874944E-3</c:v>
                      </c:pt>
                      <c:pt idx="3">
                        <c:v>1.4216953382654425E-2</c:v>
                      </c:pt>
                      <c:pt idx="4">
                        <c:v>2.0902041180140832E-2</c:v>
                      </c:pt>
                      <c:pt idx="5">
                        <c:v>2.7230590961761298E-2</c:v>
                      </c:pt>
                      <c:pt idx="6">
                        <c:v>2.9993760584722345E-2</c:v>
                      </c:pt>
                      <c:pt idx="7">
                        <c:v>3.2534093947767177E-2</c:v>
                      </c:pt>
                      <c:pt idx="8">
                        <c:v>3.1241643640253142E-2</c:v>
                      </c:pt>
                      <c:pt idx="9">
                        <c:v>3.2444959443800693E-2</c:v>
                      </c:pt>
                      <c:pt idx="10">
                        <c:v>2.9993760584722345E-2</c:v>
                      </c:pt>
                      <c:pt idx="11">
                        <c:v>2.7542561725643996E-2</c:v>
                      </c:pt>
                      <c:pt idx="12">
                        <c:v>2.464569034673322E-2</c:v>
                      </c:pt>
                      <c:pt idx="13">
                        <c:v>2.1035742936090562E-2</c:v>
                      </c:pt>
                      <c:pt idx="14">
                        <c:v>1.8495409573045726E-2</c:v>
                      </c:pt>
                      <c:pt idx="15">
                        <c:v>1.9609590872626793E-2</c:v>
                      </c:pt>
                      <c:pt idx="16">
                        <c:v>1.6534450485783045E-2</c:v>
                      </c:pt>
                      <c:pt idx="17">
                        <c:v>1.3236473839023086E-2</c:v>
                      </c:pt>
                      <c:pt idx="18">
                        <c:v>1.1899456279525805E-2</c:v>
                      </c:pt>
                      <c:pt idx="19">
                        <c:v>9.4928246724306983E-3</c:v>
                      </c:pt>
                      <c:pt idx="20">
                        <c:v>9.8047954363133967E-3</c:v>
                      </c:pt>
                      <c:pt idx="21">
                        <c:v>9.4928246724306983E-3</c:v>
                      </c:pt>
                      <c:pt idx="22">
                        <c:v>1.132008200374365E-2</c:v>
                      </c:pt>
                      <c:pt idx="23">
                        <c:v>1.3325608342989572E-2</c:v>
                      </c:pt>
                      <c:pt idx="24">
                        <c:v>1.7514930029414386E-2</c:v>
                      </c:pt>
                      <c:pt idx="25">
                        <c:v>2.1347713699973261E-2</c:v>
                      </c:pt>
                      <c:pt idx="26">
                        <c:v>2.6606649433995901E-2</c:v>
                      </c:pt>
                      <c:pt idx="27">
                        <c:v>3.1241643640253142E-2</c:v>
                      </c:pt>
                      <c:pt idx="28">
                        <c:v>3.9531152509136289E-2</c:v>
                      </c:pt>
                      <c:pt idx="29">
                        <c:v>4.1893216864248149E-2</c:v>
                      </c:pt>
                      <c:pt idx="30">
                        <c:v>4.4879222747125413E-2</c:v>
                      </c:pt>
                      <c:pt idx="31">
                        <c:v>4.2071485872181125E-2</c:v>
                      </c:pt>
                      <c:pt idx="32">
                        <c:v>4.122470808449951E-2</c:v>
                      </c:pt>
                      <c:pt idx="33">
                        <c:v>4.1625813352348696E-2</c:v>
                      </c:pt>
                      <c:pt idx="34">
                        <c:v>3.9709421517069257E-2</c:v>
                      </c:pt>
                      <c:pt idx="35">
                        <c:v>3.7169088154024421E-2</c:v>
                      </c:pt>
                      <c:pt idx="36">
                        <c:v>3.4495053035029859E-2</c:v>
                      </c:pt>
                      <c:pt idx="37">
                        <c:v>3.11970763882699E-2</c:v>
                      </c:pt>
                      <c:pt idx="38">
                        <c:v>2.7676263481593726E-2</c:v>
                      </c:pt>
                      <c:pt idx="39">
                        <c:v>1.7069257509581961E-2</c:v>
                      </c:pt>
                      <c:pt idx="40">
                        <c:v>1.2345128799358231E-2</c:v>
                      </c:pt>
                      <c:pt idx="41">
                        <c:v>7.6655673411177468E-3</c:v>
                      </c:pt>
                      <c:pt idx="42">
                        <c:v>6.863356805419378E-3</c:v>
                      </c:pt>
                      <c:pt idx="43">
                        <c:v>3.8327836705588734E-3</c:v>
                      </c:pt>
                      <c:pt idx="44">
                        <c:v>8.9134503966485428E-4</c:v>
                      </c:pt>
                    </c:numCache>
                  </c:numRef>
                </c:val>
                <c:smooth val="1"/>
                <c:extLst xmlns:c15="http://schemas.microsoft.com/office/drawing/2012/chart">
                  <c:ext xmlns:c16="http://schemas.microsoft.com/office/drawing/2014/chart" uri="{C3380CC4-5D6E-409C-BE32-E72D297353CC}">
                    <c16:uniqueId val="{00000001-41B5-4BDA-962D-1FA03E50DE0C}"/>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'Headcount Data'!$Q$1</c15:sqref>
                        </c15:formulaRef>
                      </c:ext>
                    </c:extLst>
                    <c:strCache>
                      <c:ptCount val="1"/>
                      <c:pt idx="0">
                        <c:v>GP</c:v>
                      </c:pt>
                    </c:strCache>
                  </c:strRef>
                </c:tx>
                <c:spPr>
                  <a:ln w="3810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'Headcount Data'!$N$408:$N$452</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 Data'!$Q$408:$Q$452</c15:sqref>
                        </c15:formulaRef>
                      </c:ext>
                    </c:extLst>
                    <c:numCache>
                      <c:formatCode>0.0%</c:formatCode>
                      <c:ptCount val="45"/>
                      <c:pt idx="0">
                        <c:v>7.8153493461157714E-5</c:v>
                      </c:pt>
                      <c:pt idx="1">
                        <c:v>1.9929140832595218E-3</c:v>
                      </c:pt>
                      <c:pt idx="2">
                        <c:v>7.698119105924035E-3</c:v>
                      </c:pt>
                      <c:pt idx="3">
                        <c:v>1.4197884645443651E-2</c:v>
                      </c:pt>
                      <c:pt idx="4">
                        <c:v>2.0801854842911478E-2</c:v>
                      </c:pt>
                      <c:pt idx="5">
                        <c:v>2.4970041160839888E-2</c:v>
                      </c:pt>
                      <c:pt idx="6">
                        <c:v>3.0909706663887877E-2</c:v>
                      </c:pt>
                      <c:pt idx="7">
                        <c:v>3.2511853279841608E-2</c:v>
                      </c:pt>
                      <c:pt idx="8">
                        <c:v>3.1469806700359509E-2</c:v>
                      </c:pt>
                      <c:pt idx="9">
                        <c:v>2.9620174021778772E-2</c:v>
                      </c:pt>
                      <c:pt idx="10">
                        <c:v>2.7483978533840464E-2</c:v>
                      </c:pt>
                      <c:pt idx="11">
                        <c:v>2.3498150367321419E-2</c:v>
                      </c:pt>
                      <c:pt idx="12">
                        <c:v>2.1583389777523054E-2</c:v>
                      </c:pt>
                      <c:pt idx="13">
                        <c:v>2.0293857135413953E-2</c:v>
                      </c:pt>
                      <c:pt idx="14">
                        <c:v>1.9108529151253061E-2</c:v>
                      </c:pt>
                      <c:pt idx="15">
                        <c:v>1.8626582608242587E-2</c:v>
                      </c:pt>
                      <c:pt idx="16">
                        <c:v>1.7050487156775908E-2</c:v>
                      </c:pt>
                      <c:pt idx="17">
                        <c:v>1.5956338248319699E-2</c:v>
                      </c:pt>
                      <c:pt idx="18">
                        <c:v>1.3338196217370916E-2</c:v>
                      </c:pt>
                      <c:pt idx="19">
                        <c:v>1.2439431042567603E-2</c:v>
                      </c:pt>
                      <c:pt idx="20">
                        <c:v>1.1319230969624342E-2</c:v>
                      </c:pt>
                      <c:pt idx="21">
                        <c:v>1.2400354295837024E-2</c:v>
                      </c:pt>
                      <c:pt idx="22">
                        <c:v>1.2244047308914709E-2</c:v>
                      </c:pt>
                      <c:pt idx="23">
                        <c:v>1.5721877767936227E-2</c:v>
                      </c:pt>
                      <c:pt idx="24">
                        <c:v>2.0580419944771531E-2</c:v>
                      </c:pt>
                      <c:pt idx="25">
                        <c:v>2.4488094617829418E-2</c:v>
                      </c:pt>
                      <c:pt idx="26">
                        <c:v>3.1183243891001928E-2</c:v>
                      </c:pt>
                      <c:pt idx="27">
                        <c:v>3.5012765070598653E-2</c:v>
                      </c:pt>
                      <c:pt idx="28">
                        <c:v>3.9402386286667014E-2</c:v>
                      </c:pt>
                      <c:pt idx="29">
                        <c:v>3.791746991090502E-2</c:v>
                      </c:pt>
                      <c:pt idx="30">
                        <c:v>4.1473453863387695E-2</c:v>
                      </c:pt>
                      <c:pt idx="31">
                        <c:v>3.8972542072630643E-2</c:v>
                      </c:pt>
                      <c:pt idx="32">
                        <c:v>4.0222997968009169E-2</c:v>
                      </c:pt>
                      <c:pt idx="33">
                        <c:v>3.9311207210962332E-2</c:v>
                      </c:pt>
                      <c:pt idx="34">
                        <c:v>3.6627937268795915E-2</c:v>
                      </c:pt>
                      <c:pt idx="35">
                        <c:v>3.4400562705152918E-2</c:v>
                      </c:pt>
                      <c:pt idx="36">
                        <c:v>3.0297504298442142E-2</c:v>
                      </c:pt>
                      <c:pt idx="37">
                        <c:v>2.6845725003907674E-2</c:v>
                      </c:pt>
                      <c:pt idx="38">
                        <c:v>2.420153180847184E-2</c:v>
                      </c:pt>
                      <c:pt idx="39">
                        <c:v>1.9329964049393009E-2</c:v>
                      </c:pt>
                      <c:pt idx="40">
                        <c:v>1.4445370708070652E-2</c:v>
                      </c:pt>
                      <c:pt idx="41">
                        <c:v>1.1905382170583024E-2</c:v>
                      </c:pt>
                      <c:pt idx="42">
                        <c:v>9.6649820246965043E-3</c:v>
                      </c:pt>
                      <c:pt idx="43">
                        <c:v>6.6169957797113533E-3</c:v>
                      </c:pt>
                      <c:pt idx="44">
                        <c:v>1.7845047673631011E-3</c:v>
                      </c:pt>
                    </c:numCache>
                  </c:numRef>
                </c:val>
                <c:smooth val="1"/>
                <c:extLst xmlns:c15="http://schemas.microsoft.com/office/drawing/2012/chart">
                  <c:ext xmlns:c16="http://schemas.microsoft.com/office/drawing/2014/chart" uri="{C3380CC4-5D6E-409C-BE32-E72D297353CC}">
                    <c16:uniqueId val="{00000002-41B5-4BDA-962D-1FA03E50DE0C}"/>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'Headcount Data'!$R$1</c15:sqref>
                        </c15:formulaRef>
                      </c:ext>
                    </c:extLst>
                    <c:strCache>
                      <c:ptCount val="1"/>
                      <c:pt idx="0">
                        <c:v>KN</c:v>
                      </c:pt>
                    </c:strCache>
                  </c:strRef>
                </c:tx>
                <c:spPr>
                  <a:ln w="38100" cap="rnd">
                    <a:solidFill>
                      <a:srgbClr val="00B0F0"/>
                    </a:solidFill>
                    <a:round/>
                  </a:ln>
                  <a:effectLst/>
                </c:spPr>
                <c:marker>
                  <c:symbol val="none"/>
                </c:marker>
                <c:cat>
                  <c:numRef>
                    <c:extLst xmlns:c15="http://schemas.microsoft.com/office/drawing/2012/chart">
                      <c:ext xmlns:c15="http://schemas.microsoft.com/office/drawing/2012/chart" uri="{02D57815-91ED-43cb-92C2-25804820EDAC}">
                        <c15:formulaRef>
                          <c15:sqref>'Headcount Data'!$N$408:$N$452</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 Data'!$R$408:$R$452</c15:sqref>
                        </c15:formulaRef>
                      </c:ext>
                    </c:extLst>
                    <c:numCache>
                      <c:formatCode>0.0%</c:formatCode>
                      <c:ptCount val="45"/>
                      <c:pt idx="0">
                        <c:v>2.224694104560623E-5</c:v>
                      </c:pt>
                      <c:pt idx="1">
                        <c:v>5.4505005561735257E-4</c:v>
                      </c:pt>
                      <c:pt idx="2">
                        <c:v>2.3692992213570634E-3</c:v>
                      </c:pt>
                      <c:pt idx="3">
                        <c:v>5.0945494994438269E-3</c:v>
                      </c:pt>
                      <c:pt idx="4">
                        <c:v>9.1212458286985543E-3</c:v>
                      </c:pt>
                      <c:pt idx="5">
                        <c:v>1.2024471635150167E-2</c:v>
                      </c:pt>
                      <c:pt idx="6">
                        <c:v>1.7652947719688544E-2</c:v>
                      </c:pt>
                      <c:pt idx="7">
                        <c:v>2.1256952169076752E-2</c:v>
                      </c:pt>
                      <c:pt idx="8">
                        <c:v>2.2347052280311457E-2</c:v>
                      </c:pt>
                      <c:pt idx="9">
                        <c:v>2.2914349276974416E-2</c:v>
                      </c:pt>
                      <c:pt idx="10">
                        <c:v>2.196885428253615E-2</c:v>
                      </c:pt>
                      <c:pt idx="11">
                        <c:v>2.2669632925472749E-2</c:v>
                      </c:pt>
                      <c:pt idx="12">
                        <c:v>2.4682981090100111E-2</c:v>
                      </c:pt>
                      <c:pt idx="13">
                        <c:v>2.4749721913236929E-2</c:v>
                      </c:pt>
                      <c:pt idx="14">
                        <c:v>2.6863181312569522E-2</c:v>
                      </c:pt>
                      <c:pt idx="15">
                        <c:v>2.9154616240266964E-2</c:v>
                      </c:pt>
                      <c:pt idx="16">
                        <c:v>2.6585094549499443E-2</c:v>
                      </c:pt>
                      <c:pt idx="17">
                        <c:v>2.4694104560622914E-2</c:v>
                      </c:pt>
                      <c:pt idx="18">
                        <c:v>2.3125695216907674E-2</c:v>
                      </c:pt>
                      <c:pt idx="19">
                        <c:v>1.9332591768631814E-2</c:v>
                      </c:pt>
                      <c:pt idx="20">
                        <c:v>1.8642936596218022E-2</c:v>
                      </c:pt>
                      <c:pt idx="21">
                        <c:v>2.0500556173526141E-2</c:v>
                      </c:pt>
                      <c:pt idx="22">
                        <c:v>1.961067853170189E-2</c:v>
                      </c:pt>
                      <c:pt idx="23">
                        <c:v>2.314794215795328E-2</c:v>
                      </c:pt>
                      <c:pt idx="24">
                        <c:v>2.681868743047831E-2</c:v>
                      </c:pt>
                      <c:pt idx="25">
                        <c:v>3.1746384872080091E-2</c:v>
                      </c:pt>
                      <c:pt idx="26">
                        <c:v>3.468298109010011E-2</c:v>
                      </c:pt>
                      <c:pt idx="27">
                        <c:v>3.7374860956618468E-2</c:v>
                      </c:pt>
                      <c:pt idx="28">
                        <c:v>4.2413793103448276E-2</c:v>
                      </c:pt>
                      <c:pt idx="29">
                        <c:v>3.8887652947719689E-2</c:v>
                      </c:pt>
                      <c:pt idx="30">
                        <c:v>4.1256952169076752E-2</c:v>
                      </c:pt>
                      <c:pt idx="31">
                        <c:v>4.0111234705228031E-2</c:v>
                      </c:pt>
                      <c:pt idx="32">
                        <c:v>4.0978865406006676E-2</c:v>
                      </c:pt>
                      <c:pt idx="33">
                        <c:v>3.531701890989989E-2</c:v>
                      </c:pt>
                      <c:pt idx="34">
                        <c:v>3.4994438264738602E-2</c:v>
                      </c:pt>
                      <c:pt idx="35">
                        <c:v>3.3170189098998888E-2</c:v>
                      </c:pt>
                      <c:pt idx="36">
                        <c:v>3.0244716351501669E-2</c:v>
                      </c:pt>
                      <c:pt idx="37">
                        <c:v>2.628476084538376E-2</c:v>
                      </c:pt>
                      <c:pt idx="38">
                        <c:v>2.3259176863181314E-2</c:v>
                      </c:pt>
                      <c:pt idx="39">
                        <c:v>1.6685205784204672E-2</c:v>
                      </c:pt>
                      <c:pt idx="40">
                        <c:v>1.0522803114571747E-2</c:v>
                      </c:pt>
                      <c:pt idx="41">
                        <c:v>6.9744160177975531E-3</c:v>
                      </c:pt>
                      <c:pt idx="42">
                        <c:v>5.4060066740823139E-3</c:v>
                      </c:pt>
                      <c:pt idx="43">
                        <c:v>3.0478309232480536E-3</c:v>
                      </c:pt>
                      <c:pt idx="44">
                        <c:v>7.4527252502780872E-4</c:v>
                      </c:pt>
                    </c:numCache>
                  </c:numRef>
                </c:val>
                <c:smooth val="1"/>
                <c:extLst xmlns:c15="http://schemas.microsoft.com/office/drawing/2012/chart">
                  <c:ext xmlns:c16="http://schemas.microsoft.com/office/drawing/2014/chart" uri="{C3380CC4-5D6E-409C-BE32-E72D297353CC}">
                    <c16:uniqueId val="{00000003-41B5-4BDA-962D-1FA03E50DE0C}"/>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'Headcount Data'!$S$1</c15:sqref>
                        </c15:formulaRef>
                      </c:ext>
                    </c:extLst>
                    <c:strCache>
                      <c:ptCount val="1"/>
                      <c:pt idx="0">
                        <c:v>LP</c:v>
                      </c:pt>
                    </c:strCache>
                  </c:strRef>
                </c:tx>
                <c:spPr>
                  <a:ln w="3810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'Headcount Data'!$N$408:$N$452</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 Data'!$S$408:$S$452</c15:sqref>
                        </c15:formulaRef>
                      </c:ext>
                    </c:extLst>
                    <c:numCache>
                      <c:formatCode>0.0%</c:formatCode>
                      <c:ptCount val="45"/>
                      <c:pt idx="0">
                        <c:v>3.7753657385559226E-5</c:v>
                      </c:pt>
                      <c:pt idx="1">
                        <c:v>1.4723926380368099E-3</c:v>
                      </c:pt>
                      <c:pt idx="2">
                        <c:v>4.7003303445021238E-3</c:v>
                      </c:pt>
                      <c:pt idx="3">
                        <c:v>9.2496460594620102E-3</c:v>
                      </c:pt>
                      <c:pt idx="4">
                        <c:v>1.4025483718735252E-2</c:v>
                      </c:pt>
                      <c:pt idx="5">
                        <c:v>1.8631429919773478E-2</c:v>
                      </c:pt>
                      <c:pt idx="6">
                        <c:v>2.2614440773949977E-2</c:v>
                      </c:pt>
                      <c:pt idx="7">
                        <c:v>1.9839546956111374E-2</c:v>
                      </c:pt>
                      <c:pt idx="8">
                        <c:v>1.9329872581406324E-2</c:v>
                      </c:pt>
                      <c:pt idx="9">
                        <c:v>1.7291175082586124E-2</c:v>
                      </c:pt>
                      <c:pt idx="10">
                        <c:v>1.4440773949976404E-2</c:v>
                      </c:pt>
                      <c:pt idx="11">
                        <c:v>1.3572439830108541E-2</c:v>
                      </c:pt>
                      <c:pt idx="12">
                        <c:v>1.319490325625295E-2</c:v>
                      </c:pt>
                      <c:pt idx="13">
                        <c:v>1.3119395941481831E-2</c:v>
                      </c:pt>
                      <c:pt idx="14">
                        <c:v>1.2175554506842851E-2</c:v>
                      </c:pt>
                      <c:pt idx="15">
                        <c:v>1.1514865502595563E-2</c:v>
                      </c:pt>
                      <c:pt idx="16">
                        <c:v>9.0986314299197728E-3</c:v>
                      </c:pt>
                      <c:pt idx="17">
                        <c:v>8.173666823973573E-3</c:v>
                      </c:pt>
                      <c:pt idx="18">
                        <c:v>6.4747522416234073E-3</c:v>
                      </c:pt>
                      <c:pt idx="19">
                        <c:v>5.5497876356772067E-3</c:v>
                      </c:pt>
                      <c:pt idx="20">
                        <c:v>5.9839546956111369E-3</c:v>
                      </c:pt>
                      <c:pt idx="21">
                        <c:v>6.6635205285512037E-3</c:v>
                      </c:pt>
                      <c:pt idx="22">
                        <c:v>7.9848985370457766E-3</c:v>
                      </c:pt>
                      <c:pt idx="23">
                        <c:v>1.0797546012269938E-2</c:v>
                      </c:pt>
                      <c:pt idx="24">
                        <c:v>1.6026427560169892E-2</c:v>
                      </c:pt>
                      <c:pt idx="25">
                        <c:v>2.3841434638980651E-2</c:v>
                      </c:pt>
                      <c:pt idx="26">
                        <c:v>3.0127418593676264E-2</c:v>
                      </c:pt>
                      <c:pt idx="27">
                        <c:v>3.7942425672487019E-2</c:v>
                      </c:pt>
                      <c:pt idx="28">
                        <c:v>4.8305804624823027E-2</c:v>
                      </c:pt>
                      <c:pt idx="29">
                        <c:v>4.7135441245870692E-2</c:v>
                      </c:pt>
                      <c:pt idx="30">
                        <c:v>5.8065125058990093E-2</c:v>
                      </c:pt>
                      <c:pt idx="31">
                        <c:v>5.551675318546484E-2</c:v>
                      </c:pt>
                      <c:pt idx="32">
                        <c:v>6.3350637092968384E-2</c:v>
                      </c:pt>
                      <c:pt idx="33">
                        <c:v>5.8253893345917886E-2</c:v>
                      </c:pt>
                      <c:pt idx="34">
                        <c:v>5.5082586125530908E-2</c:v>
                      </c:pt>
                      <c:pt idx="35">
                        <c:v>5.2194431335535633E-2</c:v>
                      </c:pt>
                      <c:pt idx="36">
                        <c:v>4.8362435110901367E-2</c:v>
                      </c:pt>
                      <c:pt idx="37">
                        <c:v>4.3699858423784807E-2</c:v>
                      </c:pt>
                      <c:pt idx="38">
                        <c:v>3.8263331760264273E-2</c:v>
                      </c:pt>
                      <c:pt idx="39">
                        <c:v>2.201038225578103E-2</c:v>
                      </c:pt>
                      <c:pt idx="40">
                        <c:v>1.4063237376120811E-2</c:v>
                      </c:pt>
                      <c:pt idx="41">
                        <c:v>9.3817838603114673E-3</c:v>
                      </c:pt>
                      <c:pt idx="42">
                        <c:v>6.9466729589428974E-3</c:v>
                      </c:pt>
                      <c:pt idx="43">
                        <c:v>4.3039169419537516E-3</c:v>
                      </c:pt>
                      <c:pt idx="44">
                        <c:v>1.1892402076451156E-3</c:v>
                      </c:pt>
                    </c:numCache>
                  </c:numRef>
                </c:val>
                <c:smooth val="1"/>
                <c:extLst xmlns:c15="http://schemas.microsoft.com/office/drawing/2012/chart">
                  <c:ext xmlns:c16="http://schemas.microsoft.com/office/drawing/2014/chart" uri="{C3380CC4-5D6E-409C-BE32-E72D297353CC}">
                    <c16:uniqueId val="{00000004-41B5-4BDA-962D-1FA03E50DE0C}"/>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'Headcount Data'!$T$1</c15:sqref>
                        </c15:formulaRef>
                      </c:ext>
                    </c:extLst>
                    <c:strCache>
                      <c:ptCount val="1"/>
                      <c:pt idx="0">
                        <c:v>MP</c:v>
                      </c:pt>
                    </c:strCache>
                  </c:strRef>
                </c:tx>
                <c:spPr>
                  <a:ln w="19050" cap="rnd">
                    <a:solidFill>
                      <a:srgbClr val="FF0000"/>
                    </a:solidFill>
                    <a:round/>
                  </a:ln>
                  <a:effectLst/>
                </c:spPr>
                <c:marker>
                  <c:symbol val="none"/>
                </c:marker>
                <c:cat>
                  <c:numRef>
                    <c:extLst xmlns:c15="http://schemas.microsoft.com/office/drawing/2012/chart">
                      <c:ext xmlns:c15="http://schemas.microsoft.com/office/drawing/2012/chart" uri="{02D57815-91ED-43cb-92C2-25804820EDAC}">
                        <c15:formulaRef>
                          <c15:sqref>'Headcount Data'!$N$408:$N$452</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 Data'!$T$408:$T$452</c15:sqref>
                        </c15:formulaRef>
                      </c:ext>
                    </c:extLst>
                    <c:numCache>
                      <c:formatCode>0.0%</c:formatCode>
                      <c:ptCount val="45"/>
                      <c:pt idx="0">
                        <c:v>5.6942744070836776E-5</c:v>
                      </c:pt>
                      <c:pt idx="1">
                        <c:v>1.3096831136292458E-3</c:v>
                      </c:pt>
                      <c:pt idx="2">
                        <c:v>5.2956751985878204E-3</c:v>
                      </c:pt>
                      <c:pt idx="3">
                        <c:v>9.936508840361017E-3</c:v>
                      </c:pt>
                      <c:pt idx="4">
                        <c:v>1.6655752640719758E-2</c:v>
                      </c:pt>
                      <c:pt idx="5">
                        <c:v>2.2236141559661759E-2</c:v>
                      </c:pt>
                      <c:pt idx="6">
                        <c:v>2.4912450530991087E-2</c:v>
                      </c:pt>
                      <c:pt idx="7">
                        <c:v>2.6364490504797427E-2</c:v>
                      </c:pt>
                      <c:pt idx="8">
                        <c:v>2.474162229877858E-2</c:v>
                      </c:pt>
                      <c:pt idx="9">
                        <c:v>2.064174472567833E-2</c:v>
                      </c:pt>
                      <c:pt idx="10">
                        <c:v>1.9673718076474105E-2</c:v>
                      </c:pt>
                      <c:pt idx="11">
                        <c:v>2.1239643538422115E-2</c:v>
                      </c:pt>
                      <c:pt idx="12">
                        <c:v>1.9303590240013668E-2</c:v>
                      </c:pt>
                      <c:pt idx="13">
                        <c:v>1.8734162799305298E-2</c:v>
                      </c:pt>
                      <c:pt idx="14">
                        <c:v>1.8079321242490676E-2</c:v>
                      </c:pt>
                      <c:pt idx="15">
                        <c:v>1.6257153432223899E-2</c:v>
                      </c:pt>
                      <c:pt idx="16">
                        <c:v>1.6029382455940551E-2</c:v>
                      </c:pt>
                      <c:pt idx="17">
                        <c:v>1.2441989579477834E-2</c:v>
                      </c:pt>
                      <c:pt idx="18">
                        <c:v>1.323918799646955E-2</c:v>
                      </c:pt>
                      <c:pt idx="19">
                        <c:v>1.1530905674344446E-2</c:v>
                      </c:pt>
                      <c:pt idx="20">
                        <c:v>1.1217720581954844E-2</c:v>
                      </c:pt>
                      <c:pt idx="21">
                        <c:v>1.0790650001423568E-2</c:v>
                      </c:pt>
                      <c:pt idx="22">
                        <c:v>1.0733707257352731E-2</c:v>
                      </c:pt>
                      <c:pt idx="23">
                        <c:v>1.3837086809213335E-2</c:v>
                      </c:pt>
                      <c:pt idx="24">
                        <c:v>1.7538365173817728E-2</c:v>
                      </c:pt>
                      <c:pt idx="25">
                        <c:v>2.1438943142670044E-2</c:v>
                      </c:pt>
                      <c:pt idx="26">
                        <c:v>2.8215129687099622E-2</c:v>
                      </c:pt>
                      <c:pt idx="27">
                        <c:v>3.0065768869401818E-2</c:v>
                      </c:pt>
                      <c:pt idx="28">
                        <c:v>4.0201577314010764E-2</c:v>
                      </c:pt>
                      <c:pt idx="29">
                        <c:v>3.9802978105514905E-2</c:v>
                      </c:pt>
                      <c:pt idx="30">
                        <c:v>4.8686046180565441E-2</c:v>
                      </c:pt>
                      <c:pt idx="31">
                        <c:v>4.9198530877202974E-2</c:v>
                      </c:pt>
                      <c:pt idx="32">
                        <c:v>5.2899809241807365E-2</c:v>
                      </c:pt>
                      <c:pt idx="33">
                        <c:v>5.0536685362867637E-2</c:v>
                      </c:pt>
                      <c:pt idx="34">
                        <c:v>4.871451755260086E-2</c:v>
                      </c:pt>
                      <c:pt idx="35">
                        <c:v>4.3845912934544318E-2</c:v>
                      </c:pt>
                      <c:pt idx="36">
                        <c:v>4.1739031403923356E-2</c:v>
                      </c:pt>
                      <c:pt idx="37">
                        <c:v>3.6016285624804259E-2</c:v>
                      </c:pt>
                      <c:pt idx="38">
                        <c:v>3.0122711613472655E-2</c:v>
                      </c:pt>
                      <c:pt idx="39">
                        <c:v>2.1638242746917974E-2</c:v>
                      </c:pt>
                      <c:pt idx="40">
                        <c:v>1.2726703299832019E-2</c:v>
                      </c:pt>
                      <c:pt idx="41">
                        <c:v>8.4844688665546789E-3</c:v>
                      </c:pt>
                      <c:pt idx="42">
                        <c:v>6.605358312217066E-3</c:v>
                      </c:pt>
                      <c:pt idx="43">
                        <c:v>4.2422344332773395E-3</c:v>
                      </c:pt>
                      <c:pt idx="44">
                        <c:v>2.0214674145147054E-3</c:v>
                      </c:pt>
                    </c:numCache>
                  </c:numRef>
                </c:val>
                <c:smooth val="1"/>
                <c:extLst xmlns:c15="http://schemas.microsoft.com/office/drawing/2012/chart">
                  <c:ext xmlns:c16="http://schemas.microsoft.com/office/drawing/2014/chart" uri="{C3380CC4-5D6E-409C-BE32-E72D297353CC}">
                    <c16:uniqueId val="{00000005-41B5-4BDA-962D-1FA03E50DE0C}"/>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'Headcount Data'!$V$1</c15:sqref>
                        </c15:formulaRef>
                      </c:ext>
                    </c:extLst>
                    <c:strCache>
                      <c:ptCount val="1"/>
                      <c:pt idx="0">
                        <c:v>NW</c:v>
                      </c:pt>
                    </c:strCache>
                  </c:strRef>
                </c:tx>
                <c:spPr>
                  <a:ln w="19050" cap="rnd">
                    <a:solidFill>
                      <a:sysClr val="windowText" lastClr="000000"/>
                    </a:solidFill>
                    <a:round/>
                  </a:ln>
                  <a:effectLst/>
                </c:spPr>
                <c:marker>
                  <c:symbol val="none"/>
                </c:marker>
                <c:cat>
                  <c:numRef>
                    <c:extLst xmlns:c15="http://schemas.microsoft.com/office/drawing/2012/chart">
                      <c:ext xmlns:c15="http://schemas.microsoft.com/office/drawing/2012/chart" uri="{02D57815-91ED-43cb-92C2-25804820EDAC}">
                        <c15:formulaRef>
                          <c15:sqref>'Headcount Data'!$N$408:$N$452</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 Data'!$V$408:$V$452</c15:sqref>
                        </c15:formulaRef>
                      </c:ext>
                    </c:extLst>
                    <c:numCache>
                      <c:formatCode>0.0%</c:formatCode>
                      <c:ptCount val="45"/>
                      <c:pt idx="0">
                        <c:v>0</c:v>
                      </c:pt>
                      <c:pt idx="1">
                        <c:v>2.112676056338028E-3</c:v>
                      </c:pt>
                      <c:pt idx="2">
                        <c:v>8.0985915492957743E-3</c:v>
                      </c:pt>
                      <c:pt idx="3">
                        <c:v>1.5176056338028168E-2</c:v>
                      </c:pt>
                      <c:pt idx="4">
                        <c:v>2.1584507042253519E-2</c:v>
                      </c:pt>
                      <c:pt idx="5">
                        <c:v>2.7359154929577464E-2</c:v>
                      </c:pt>
                      <c:pt idx="6">
                        <c:v>2.6408450704225352E-2</c:v>
                      </c:pt>
                      <c:pt idx="7">
                        <c:v>2.9471830985915493E-2</c:v>
                      </c:pt>
                      <c:pt idx="8">
                        <c:v>2.9049295774647887E-2</c:v>
                      </c:pt>
                      <c:pt idx="9">
                        <c:v>2.6443661971830987E-2</c:v>
                      </c:pt>
                      <c:pt idx="10">
                        <c:v>2.3204225352112678E-2</c:v>
                      </c:pt>
                      <c:pt idx="11">
                        <c:v>1.8415492957746478E-2</c:v>
                      </c:pt>
                      <c:pt idx="12">
                        <c:v>1.665492957746479E-2</c:v>
                      </c:pt>
                      <c:pt idx="13">
                        <c:v>1.5774647887323943E-2</c:v>
                      </c:pt>
                      <c:pt idx="14">
                        <c:v>1.4683098591549296E-2</c:v>
                      </c:pt>
                      <c:pt idx="15">
                        <c:v>1.3908450704225353E-2</c:v>
                      </c:pt>
                      <c:pt idx="16">
                        <c:v>1.2640845070422535E-2</c:v>
                      </c:pt>
                      <c:pt idx="17">
                        <c:v>1.2007042253521127E-2</c:v>
                      </c:pt>
                      <c:pt idx="18">
                        <c:v>1.0915492957746478E-2</c:v>
                      </c:pt>
                      <c:pt idx="19">
                        <c:v>9.3661971830985916E-3</c:v>
                      </c:pt>
                      <c:pt idx="20">
                        <c:v>9.5774647887323944E-3</c:v>
                      </c:pt>
                      <c:pt idx="21">
                        <c:v>9.7183098591549291E-3</c:v>
                      </c:pt>
                      <c:pt idx="22">
                        <c:v>1.028169014084507E-2</c:v>
                      </c:pt>
                      <c:pt idx="23">
                        <c:v>1.4964788732394365E-2</c:v>
                      </c:pt>
                      <c:pt idx="24">
                        <c:v>1.6514084507042254E-2</c:v>
                      </c:pt>
                      <c:pt idx="25">
                        <c:v>2.3485915492957747E-2</c:v>
                      </c:pt>
                      <c:pt idx="26">
                        <c:v>2.943661971830986E-2</c:v>
                      </c:pt>
                      <c:pt idx="27">
                        <c:v>3.4612676056338026E-2</c:v>
                      </c:pt>
                      <c:pt idx="28">
                        <c:v>4.3309859154929575E-2</c:v>
                      </c:pt>
                      <c:pt idx="29">
                        <c:v>4.5492957746478872E-2</c:v>
                      </c:pt>
                      <c:pt idx="30">
                        <c:v>4.8450704225352116E-2</c:v>
                      </c:pt>
                      <c:pt idx="31">
                        <c:v>4.9647887323943665E-2</c:v>
                      </c:pt>
                      <c:pt idx="32">
                        <c:v>5.0422535211267605E-2</c:v>
                      </c:pt>
                      <c:pt idx="33">
                        <c:v>4.4964788732394366E-2</c:v>
                      </c:pt>
                      <c:pt idx="34">
                        <c:v>4.4859154929577462E-2</c:v>
                      </c:pt>
                      <c:pt idx="35">
                        <c:v>3.8450704225352114E-2</c:v>
                      </c:pt>
                      <c:pt idx="36">
                        <c:v>3.3978873239436623E-2</c:v>
                      </c:pt>
                      <c:pt idx="37">
                        <c:v>3.3380281690140845E-2</c:v>
                      </c:pt>
                      <c:pt idx="38">
                        <c:v>2.9154929577464787E-2</c:v>
                      </c:pt>
                      <c:pt idx="39">
                        <c:v>1.9542253521126762E-2</c:v>
                      </c:pt>
                      <c:pt idx="40">
                        <c:v>1.3838028169014084E-2</c:v>
                      </c:pt>
                      <c:pt idx="41">
                        <c:v>9.5070422535211262E-3</c:v>
                      </c:pt>
                      <c:pt idx="42">
                        <c:v>6.619718309859155E-3</c:v>
                      </c:pt>
                      <c:pt idx="43">
                        <c:v>4.9295774647887328E-3</c:v>
                      </c:pt>
                      <c:pt idx="44">
                        <c:v>1.5845070422535212E-3</c:v>
                      </c:pt>
                    </c:numCache>
                  </c:numRef>
                </c:val>
                <c:smooth val="1"/>
                <c:extLst xmlns:c15="http://schemas.microsoft.com/office/drawing/2012/chart">
                  <c:ext xmlns:c16="http://schemas.microsoft.com/office/drawing/2014/chart" uri="{C3380CC4-5D6E-409C-BE32-E72D297353CC}">
                    <c16:uniqueId val="{00000007-41B5-4BDA-962D-1FA03E50DE0C}"/>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'Headcount Data'!$W$1</c15:sqref>
                        </c15:formulaRef>
                      </c:ext>
                    </c:extLst>
                    <c:strCache>
                      <c:ptCount val="1"/>
                      <c:pt idx="0">
                        <c:v>WC</c:v>
                      </c:pt>
                    </c:strCache>
                  </c:strRef>
                </c:tx>
                <c:spPr>
                  <a:ln w="1905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'Headcount Data'!$N$408:$N$452</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 Data'!$W$408:$W$452</c15:sqref>
                        </c15:formulaRef>
                      </c:ext>
                    </c:extLst>
                    <c:numCache>
                      <c:formatCode>0.0%</c:formatCode>
                      <c:ptCount val="45"/>
                      <c:pt idx="0">
                        <c:v>3.9144414930798266E-4</c:v>
                      </c:pt>
                      <c:pt idx="1">
                        <c:v>3.6348385292884105E-3</c:v>
                      </c:pt>
                      <c:pt idx="2">
                        <c:v>1.2526212777855445E-2</c:v>
                      </c:pt>
                      <c:pt idx="3">
                        <c:v>2.2843562141758703E-2</c:v>
                      </c:pt>
                      <c:pt idx="4">
                        <c:v>2.4660981406402906E-2</c:v>
                      </c:pt>
                      <c:pt idx="5">
                        <c:v>3.0169159793093807E-2</c:v>
                      </c:pt>
                      <c:pt idx="6">
                        <c:v>3.1455333426534324E-2</c:v>
                      </c:pt>
                      <c:pt idx="7">
                        <c:v>3.4335243953585906E-2</c:v>
                      </c:pt>
                      <c:pt idx="8">
                        <c:v>3.2769467356353978E-2</c:v>
                      </c:pt>
                      <c:pt idx="9">
                        <c:v>3.2098420243254579E-2</c:v>
                      </c:pt>
                      <c:pt idx="10">
                        <c:v>2.9554033272752692E-2</c:v>
                      </c:pt>
                      <c:pt idx="11">
                        <c:v>2.6198797707255698E-2</c:v>
                      </c:pt>
                      <c:pt idx="12">
                        <c:v>2.6338599189151404E-2</c:v>
                      </c:pt>
                      <c:pt idx="13">
                        <c:v>2.231231651055501E-2</c:v>
                      </c:pt>
                      <c:pt idx="14">
                        <c:v>2.0383056060394242E-2</c:v>
                      </c:pt>
                      <c:pt idx="15">
                        <c:v>1.9460366279882568E-2</c:v>
                      </c:pt>
                      <c:pt idx="16">
                        <c:v>1.6440654270935273E-2</c:v>
                      </c:pt>
                      <c:pt idx="17">
                        <c:v>1.5797567454215015E-2</c:v>
                      </c:pt>
                      <c:pt idx="18">
                        <c:v>1.3448902558367119E-2</c:v>
                      </c:pt>
                      <c:pt idx="19">
                        <c:v>1.107227736614008E-2</c:v>
                      </c:pt>
                      <c:pt idx="20">
                        <c:v>1.0848594995106948E-2</c:v>
                      </c:pt>
                      <c:pt idx="21">
                        <c:v>1.0065706696490984E-2</c:v>
                      </c:pt>
                      <c:pt idx="22">
                        <c:v>1.070879351321124E-2</c:v>
                      </c:pt>
                      <c:pt idx="23">
                        <c:v>1.1994967146651754E-2</c:v>
                      </c:pt>
                      <c:pt idx="24">
                        <c:v>1.6216971899902139E-2</c:v>
                      </c:pt>
                      <c:pt idx="25">
                        <c:v>1.6888019013001538E-2</c:v>
                      </c:pt>
                      <c:pt idx="26">
                        <c:v>2.0438976653152523E-2</c:v>
                      </c:pt>
                      <c:pt idx="27">
                        <c:v>2.4633021110023766E-2</c:v>
                      </c:pt>
                      <c:pt idx="28">
                        <c:v>3.1147770166363765E-2</c:v>
                      </c:pt>
                      <c:pt idx="29">
                        <c:v>3.125961135188033E-2</c:v>
                      </c:pt>
                      <c:pt idx="30">
                        <c:v>3.397176010065707E-2</c:v>
                      </c:pt>
                      <c:pt idx="31">
                        <c:v>3.7718439815462045E-2</c:v>
                      </c:pt>
                      <c:pt idx="32">
                        <c:v>3.8501328114078012E-2</c:v>
                      </c:pt>
                      <c:pt idx="33">
                        <c:v>3.8109883964770025E-2</c:v>
                      </c:pt>
                      <c:pt idx="34">
                        <c:v>4.017894589682651E-2</c:v>
                      </c:pt>
                      <c:pt idx="35">
                        <c:v>3.7159233887879214E-2</c:v>
                      </c:pt>
                      <c:pt idx="36">
                        <c:v>3.0812246609814065E-2</c:v>
                      </c:pt>
                      <c:pt idx="37">
                        <c:v>2.6086956521739129E-2</c:v>
                      </c:pt>
                      <c:pt idx="38">
                        <c:v>2.3346847476583252E-2</c:v>
                      </c:pt>
                      <c:pt idx="39">
                        <c:v>2.1110023766251922E-2</c:v>
                      </c:pt>
                      <c:pt idx="40">
                        <c:v>1.8397875017475186E-2</c:v>
                      </c:pt>
                      <c:pt idx="41">
                        <c:v>1.5294282119390466E-2</c:v>
                      </c:pt>
                      <c:pt idx="42">
                        <c:v>1.2721934852509437E-2</c:v>
                      </c:pt>
                      <c:pt idx="43">
                        <c:v>1.107227736614008E-2</c:v>
                      </c:pt>
                      <c:pt idx="44">
                        <c:v>5.4242974975534739E-3</c:v>
                      </c:pt>
                    </c:numCache>
                  </c:numRef>
                </c:val>
                <c:smooth val="1"/>
                <c:extLst xmlns:c15="http://schemas.microsoft.com/office/drawing/2012/chart">
                  <c:ext xmlns:c16="http://schemas.microsoft.com/office/drawing/2014/chart" uri="{C3380CC4-5D6E-409C-BE32-E72D297353CC}">
                    <c16:uniqueId val="{00000008-41B5-4BDA-962D-1FA03E50DE0C}"/>
                  </c:ext>
                </c:extLst>
              </c15:ser>
            </c15:filteredLineSeries>
          </c:ext>
        </c:extLst>
      </c:lineChart>
      <c:catAx>
        <c:axId val="626499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7625376"/>
        <c:crosses val="autoZero"/>
        <c:auto val="0"/>
        <c:lblAlgn val="ctr"/>
        <c:lblOffset val="100"/>
        <c:tickLblSkip val="5"/>
        <c:tickMarkSkip val="5"/>
        <c:noMultiLvlLbl val="0"/>
      </c:catAx>
      <c:valAx>
        <c:axId val="157625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ZA"/>
                  <a:t>% of educators at this age</a:t>
                </a:r>
                <a:endParaRPr lang="en-US"/>
              </a:p>
            </c:rich>
          </c:tx>
          <c:layout>
            <c:manualLayout>
              <c:xMode val="edge"/>
              <c:yMode val="edge"/>
              <c:x val="2.9938681294787443E-2"/>
              <c:y val="0.11505223092611173"/>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6499536"/>
        <c:crosses val="autoZero"/>
        <c:crossBetween val="between"/>
      </c:valAx>
      <c:spPr>
        <a:noFill/>
        <a:ln>
          <a:noFill/>
        </a:ln>
        <a:effectLst/>
      </c:spPr>
    </c:plotArea>
    <c:legend>
      <c:legendPos val="b"/>
      <c:layout>
        <c:manualLayout>
          <c:xMode val="edge"/>
          <c:yMode val="edge"/>
          <c:x val="0.39399305714573585"/>
          <c:y val="0.89344950489143404"/>
          <c:w val="0.19223856673108805"/>
          <c:h val="0.1065504951085659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8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531326447235421"/>
          <c:y val="0.13392604309447742"/>
          <c:w val="0.80348288399241852"/>
          <c:h val="0.68271851693568142"/>
        </c:manualLayout>
      </c:layout>
      <c:lineChart>
        <c:grouping val="standard"/>
        <c:varyColors val="0"/>
        <c:ser>
          <c:idx val="0"/>
          <c:order val="0"/>
          <c:tx>
            <c:strRef>
              <c:f>'Pub&amp;Ind Schools- Enrol (Adj)'!$C$86</c:f>
              <c:strCache>
                <c:ptCount val="1"/>
                <c:pt idx="0">
                  <c:v>EC</c:v>
                </c:pt>
              </c:strCache>
            </c:strRef>
          </c:tx>
          <c:spPr>
            <a:ln w="38100">
              <a:solidFill>
                <a:srgbClr val="FF0000"/>
              </a:solidFill>
              <a:prstDash val="solid"/>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32-CEE0-43AC-9D2C-9C341DBDEDDF}"/>
                </c:ext>
              </c:extLst>
            </c:dLbl>
            <c:dLbl>
              <c:idx val="1"/>
              <c:delete val="1"/>
              <c:extLst>
                <c:ext xmlns:c15="http://schemas.microsoft.com/office/drawing/2012/chart" uri="{CE6537A1-D6FC-4f65-9D91-7224C49458BB}"/>
                <c:ext xmlns:c16="http://schemas.microsoft.com/office/drawing/2014/chart" uri="{C3380CC4-5D6E-409C-BE32-E72D297353CC}">
                  <c16:uniqueId val="{00000034-CEE0-43AC-9D2C-9C341DBDEDDF}"/>
                </c:ext>
              </c:extLst>
            </c:dLbl>
            <c:dLbl>
              <c:idx val="2"/>
              <c:delete val="1"/>
              <c:extLst>
                <c:ext xmlns:c15="http://schemas.microsoft.com/office/drawing/2012/chart" uri="{CE6537A1-D6FC-4f65-9D91-7224C49458BB}"/>
                <c:ext xmlns:c16="http://schemas.microsoft.com/office/drawing/2014/chart" uri="{C3380CC4-5D6E-409C-BE32-E72D297353CC}">
                  <c16:uniqueId val="{00000039-CEE0-43AC-9D2C-9C341DBDEDDF}"/>
                </c:ext>
              </c:extLst>
            </c:dLbl>
            <c:dLbl>
              <c:idx val="3"/>
              <c:delete val="1"/>
              <c:extLst>
                <c:ext xmlns:c15="http://schemas.microsoft.com/office/drawing/2012/chart" uri="{CE6537A1-D6FC-4f65-9D91-7224C49458BB}"/>
                <c:ext xmlns:c16="http://schemas.microsoft.com/office/drawing/2014/chart" uri="{C3380CC4-5D6E-409C-BE32-E72D297353CC}">
                  <c16:uniqueId val="{0000003D-CEE0-43AC-9D2C-9C341DBDEDDF}"/>
                </c:ext>
              </c:extLst>
            </c:dLbl>
            <c:dLbl>
              <c:idx val="4"/>
              <c:delete val="1"/>
              <c:extLst>
                <c:ext xmlns:c15="http://schemas.microsoft.com/office/drawing/2012/chart" uri="{CE6537A1-D6FC-4f65-9D91-7224C49458BB}"/>
                <c:ext xmlns:c16="http://schemas.microsoft.com/office/drawing/2014/chart" uri="{C3380CC4-5D6E-409C-BE32-E72D297353CC}">
                  <c16:uniqueId val="{0000003F-CEE0-43AC-9D2C-9C341DBDEDDF}"/>
                </c:ext>
              </c:extLst>
            </c:dLbl>
            <c:dLbl>
              <c:idx val="5"/>
              <c:delete val="1"/>
              <c:extLst>
                <c:ext xmlns:c15="http://schemas.microsoft.com/office/drawing/2012/chart" uri="{CE6537A1-D6FC-4f65-9D91-7224C49458BB}"/>
                <c:ext xmlns:c16="http://schemas.microsoft.com/office/drawing/2014/chart" uri="{C3380CC4-5D6E-409C-BE32-E72D297353CC}">
                  <c16:uniqueId val="{00000046-CEE0-43AC-9D2C-9C341DBDEDDF}"/>
                </c:ext>
              </c:extLst>
            </c:dLbl>
            <c:dLbl>
              <c:idx val="6"/>
              <c:delete val="1"/>
              <c:extLst>
                <c:ext xmlns:c15="http://schemas.microsoft.com/office/drawing/2012/chart" uri="{CE6537A1-D6FC-4f65-9D91-7224C49458BB}"/>
                <c:ext xmlns:c16="http://schemas.microsoft.com/office/drawing/2014/chart" uri="{C3380CC4-5D6E-409C-BE32-E72D297353CC}">
                  <c16:uniqueId val="{00000045-CEE0-43AC-9D2C-9C341DBDEDDF}"/>
                </c:ext>
              </c:extLst>
            </c:dLbl>
            <c:dLbl>
              <c:idx val="7"/>
              <c:delete val="1"/>
              <c:extLst>
                <c:ext xmlns:c15="http://schemas.microsoft.com/office/drawing/2012/chart" uri="{CE6537A1-D6FC-4f65-9D91-7224C49458BB}"/>
                <c:ext xmlns:c16="http://schemas.microsoft.com/office/drawing/2014/chart" uri="{C3380CC4-5D6E-409C-BE32-E72D297353CC}">
                  <c16:uniqueId val="{00000044-CEE0-43AC-9D2C-9C341DBDEDDF}"/>
                </c:ext>
              </c:extLst>
            </c:dLbl>
            <c:dLbl>
              <c:idx val="8"/>
              <c:delete val="1"/>
              <c:extLst>
                <c:ext xmlns:c15="http://schemas.microsoft.com/office/drawing/2012/chart" uri="{CE6537A1-D6FC-4f65-9D91-7224C49458BB}"/>
                <c:ext xmlns:c16="http://schemas.microsoft.com/office/drawing/2014/chart" uri="{C3380CC4-5D6E-409C-BE32-E72D297353CC}">
                  <c16:uniqueId val="{00000043-CEE0-43AC-9D2C-9C341DBDEDDF}"/>
                </c:ext>
              </c:extLst>
            </c:dLbl>
            <c:spPr>
              <a:noFill/>
              <a:ln>
                <a:noFill/>
              </a:ln>
              <a:effectLst/>
            </c:spPr>
            <c:txPr>
              <a:bodyPr wrap="square" lIns="38100" tIns="19050" rIns="38100" bIns="19050" anchor="ctr">
                <a:spAutoFit/>
              </a:bodyPr>
              <a:lstStyle/>
              <a:p>
                <a:pPr>
                  <a:defRPr b="1">
                    <a:solidFill>
                      <a:srgbClr val="FF0000"/>
                    </a:solidFil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'Pub&amp;Ind Schools- Enrol (Adj)'!$D$85:$M$85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'Pub&amp;Ind Schools- Enrol (Adj)'!$D$86:$M$86</c:f>
              <c:numCache>
                <c:formatCode>0%</c:formatCode>
                <c:ptCount val="10"/>
                <c:pt idx="0">
                  <c:v>1</c:v>
                </c:pt>
                <c:pt idx="1">
                  <c:v>0.99311050907419485</c:v>
                </c:pt>
                <c:pt idx="2">
                  <c:v>0.99762339465125438</c:v>
                </c:pt>
                <c:pt idx="3">
                  <c:v>1.0009602756411276</c:v>
                </c:pt>
                <c:pt idx="4">
                  <c:v>1.005136501081463</c:v>
                </c:pt>
                <c:pt idx="5">
                  <c:v>0.92008293010125941</c:v>
                </c:pt>
                <c:pt idx="6">
                  <c:v>0.94325303878048072</c:v>
                </c:pt>
                <c:pt idx="7">
                  <c:v>0.94480772196894425</c:v>
                </c:pt>
                <c:pt idx="8">
                  <c:v>0.94454280067414009</c:v>
                </c:pt>
                <c:pt idx="9">
                  <c:v>0.94697987161821817</c:v>
                </c:pt>
              </c:numCache>
            </c:numRef>
          </c:val>
          <c:smooth val="1"/>
          <c:extLst>
            <c:ext xmlns:c16="http://schemas.microsoft.com/office/drawing/2014/chart" uri="{C3380CC4-5D6E-409C-BE32-E72D297353CC}">
              <c16:uniqueId val="{00000000-CEE0-43AC-9D2C-9C341DBDEDDF}"/>
            </c:ext>
          </c:extLst>
        </c:ser>
        <c:ser>
          <c:idx val="1"/>
          <c:order val="1"/>
          <c:tx>
            <c:strRef>
              <c:f>'Pub&amp;Ind Schools- Enrol (Adj)'!$C$87</c:f>
              <c:strCache>
                <c:ptCount val="1"/>
                <c:pt idx="0">
                  <c:v>FS</c:v>
                </c:pt>
              </c:strCache>
            </c:strRef>
          </c:tx>
          <c:spPr>
            <a:ln w="38100" cap="rnd">
              <a:solidFill>
                <a:srgbClr val="00B05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C-CEE0-43AC-9D2C-9C341DBDEDDF}"/>
                </c:ext>
              </c:extLst>
            </c:dLbl>
            <c:dLbl>
              <c:idx val="1"/>
              <c:delete val="1"/>
              <c:extLst>
                <c:ext xmlns:c15="http://schemas.microsoft.com/office/drawing/2012/chart" uri="{CE6537A1-D6FC-4f65-9D91-7224C49458BB}"/>
                <c:ext xmlns:c16="http://schemas.microsoft.com/office/drawing/2014/chart" uri="{C3380CC4-5D6E-409C-BE32-E72D297353CC}">
                  <c16:uniqueId val="{00000026-CEE0-43AC-9D2C-9C341DBDEDDF}"/>
                </c:ext>
              </c:extLst>
            </c:dLbl>
            <c:dLbl>
              <c:idx val="2"/>
              <c:delete val="1"/>
              <c:extLst>
                <c:ext xmlns:c15="http://schemas.microsoft.com/office/drawing/2012/chart" uri="{CE6537A1-D6FC-4f65-9D91-7224C49458BB}"/>
                <c:ext xmlns:c16="http://schemas.microsoft.com/office/drawing/2014/chart" uri="{C3380CC4-5D6E-409C-BE32-E72D297353CC}">
                  <c16:uniqueId val="{00000035-CEE0-43AC-9D2C-9C341DBDEDDF}"/>
                </c:ext>
              </c:extLst>
            </c:dLbl>
            <c:dLbl>
              <c:idx val="3"/>
              <c:delete val="1"/>
              <c:extLst>
                <c:ext xmlns:c15="http://schemas.microsoft.com/office/drawing/2012/chart" uri="{CE6537A1-D6FC-4f65-9D91-7224C49458BB}"/>
                <c:ext xmlns:c16="http://schemas.microsoft.com/office/drawing/2014/chart" uri="{C3380CC4-5D6E-409C-BE32-E72D297353CC}">
                  <c16:uniqueId val="{00000022-CEE0-43AC-9D2C-9C341DBDEDDF}"/>
                </c:ext>
              </c:extLst>
            </c:dLbl>
            <c:dLbl>
              <c:idx val="4"/>
              <c:delete val="1"/>
              <c:extLst>
                <c:ext xmlns:c15="http://schemas.microsoft.com/office/drawing/2012/chart" uri="{CE6537A1-D6FC-4f65-9D91-7224C49458BB}"/>
                <c:ext xmlns:c16="http://schemas.microsoft.com/office/drawing/2014/chart" uri="{C3380CC4-5D6E-409C-BE32-E72D297353CC}">
                  <c16:uniqueId val="{0000001E-CEE0-43AC-9D2C-9C341DBDEDDF}"/>
                </c:ext>
              </c:extLst>
            </c:dLbl>
            <c:dLbl>
              <c:idx val="5"/>
              <c:delete val="1"/>
              <c:extLst>
                <c:ext xmlns:c15="http://schemas.microsoft.com/office/drawing/2012/chart" uri="{CE6537A1-D6FC-4f65-9D91-7224C49458BB}"/>
                <c:ext xmlns:c16="http://schemas.microsoft.com/office/drawing/2014/chart" uri="{C3380CC4-5D6E-409C-BE32-E72D297353CC}">
                  <c16:uniqueId val="{00000058-CEE0-43AC-9D2C-9C341DBDEDDF}"/>
                </c:ext>
              </c:extLst>
            </c:dLbl>
            <c:dLbl>
              <c:idx val="6"/>
              <c:delete val="1"/>
              <c:extLst>
                <c:ext xmlns:c15="http://schemas.microsoft.com/office/drawing/2012/chart" uri="{CE6537A1-D6FC-4f65-9D91-7224C49458BB}"/>
                <c:ext xmlns:c16="http://schemas.microsoft.com/office/drawing/2014/chart" uri="{C3380CC4-5D6E-409C-BE32-E72D297353CC}">
                  <c16:uniqueId val="{00000055-CEE0-43AC-9D2C-9C341DBDEDDF}"/>
                </c:ext>
              </c:extLst>
            </c:dLbl>
            <c:dLbl>
              <c:idx val="7"/>
              <c:delete val="1"/>
              <c:extLst>
                <c:ext xmlns:c15="http://schemas.microsoft.com/office/drawing/2012/chart" uri="{CE6537A1-D6FC-4f65-9D91-7224C49458BB}"/>
                <c:ext xmlns:c16="http://schemas.microsoft.com/office/drawing/2014/chart" uri="{C3380CC4-5D6E-409C-BE32-E72D297353CC}">
                  <c16:uniqueId val="{00000049-CEE0-43AC-9D2C-9C341DBDEDDF}"/>
                </c:ext>
              </c:extLst>
            </c:dLbl>
            <c:dLbl>
              <c:idx val="8"/>
              <c:delete val="1"/>
              <c:extLst>
                <c:ext xmlns:c15="http://schemas.microsoft.com/office/drawing/2012/chart" uri="{CE6537A1-D6FC-4f65-9D91-7224C49458BB}"/>
                <c:ext xmlns:c16="http://schemas.microsoft.com/office/drawing/2014/chart" uri="{C3380CC4-5D6E-409C-BE32-E72D297353CC}">
                  <c16:uniqueId val="{00000047-CEE0-43AC-9D2C-9C341DBDEDDF}"/>
                </c:ext>
              </c:extLst>
            </c:dLbl>
            <c:dLbl>
              <c:idx val="9"/>
              <c:layout>
                <c:manualLayout>
                  <c:x val="3.9536979424580395E-3"/>
                  <c:y val="-1.654740375143975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69-CEE0-43AC-9D2C-9C341DBDEDDF}"/>
                </c:ext>
              </c:extLst>
            </c:dLbl>
            <c:spPr>
              <a:noFill/>
              <a:ln>
                <a:noFill/>
              </a:ln>
              <a:effectLst/>
            </c:spPr>
            <c:txPr>
              <a:bodyPr wrap="square" lIns="38100" tIns="19050" rIns="38100" bIns="19050" anchor="ctr">
                <a:spAutoFit/>
              </a:bodyPr>
              <a:lstStyle/>
              <a:p>
                <a:pPr>
                  <a:defRPr b="1">
                    <a:solidFill>
                      <a:srgbClr val="00B050"/>
                    </a:solidFil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'Pub&amp;Ind Schools- Enrol (Adj)'!$D$85:$M$85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'Pub&amp;Ind Schools- Enrol (Adj)'!$D$87:$M$87</c:f>
              <c:numCache>
                <c:formatCode>0%</c:formatCode>
                <c:ptCount val="10"/>
                <c:pt idx="0">
                  <c:v>1</c:v>
                </c:pt>
                <c:pt idx="1">
                  <c:v>1.0038279449041805</c:v>
                </c:pt>
                <c:pt idx="2">
                  <c:v>1.0155836936193869</c:v>
                </c:pt>
                <c:pt idx="3">
                  <c:v>1.0313154293068911</c:v>
                </c:pt>
                <c:pt idx="4">
                  <c:v>1.0398429545571277</c:v>
                </c:pt>
                <c:pt idx="5">
                  <c:v>1.0596896554849586</c:v>
                </c:pt>
                <c:pt idx="6">
                  <c:v>1.0682685422690317</c:v>
                </c:pt>
                <c:pt idx="7">
                  <c:v>1.0817343279343297</c:v>
                </c:pt>
                <c:pt idx="8">
                  <c:v>1.0874248837567639</c:v>
                </c:pt>
                <c:pt idx="9">
                  <c:v>1.0977968923250763</c:v>
                </c:pt>
              </c:numCache>
            </c:numRef>
          </c:val>
          <c:smooth val="1"/>
          <c:extLst>
            <c:ext xmlns:c16="http://schemas.microsoft.com/office/drawing/2014/chart" uri="{C3380CC4-5D6E-409C-BE32-E72D297353CC}">
              <c16:uniqueId val="{00000001-CEE0-43AC-9D2C-9C341DBDEDDF}"/>
            </c:ext>
          </c:extLst>
        </c:ser>
        <c:ser>
          <c:idx val="2"/>
          <c:order val="2"/>
          <c:tx>
            <c:strRef>
              <c:f>'Pub&amp;Ind Schools- Enrol (Adj)'!$C$88</c:f>
              <c:strCache>
                <c:ptCount val="1"/>
                <c:pt idx="0">
                  <c:v>GP</c:v>
                </c:pt>
              </c:strCache>
            </c:strRef>
          </c:tx>
          <c:spPr>
            <a:ln w="38100" cap="rnd">
              <a:solidFill>
                <a:schemeClr val="tx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14-CEE0-43AC-9D2C-9C341DBDEDDF}"/>
                </c:ext>
              </c:extLst>
            </c:dLbl>
            <c:dLbl>
              <c:idx val="1"/>
              <c:delete val="1"/>
              <c:extLst>
                <c:ext xmlns:c15="http://schemas.microsoft.com/office/drawing/2012/chart" uri="{CE6537A1-D6FC-4f65-9D91-7224C49458BB}"/>
                <c:ext xmlns:c16="http://schemas.microsoft.com/office/drawing/2014/chart" uri="{C3380CC4-5D6E-409C-BE32-E72D297353CC}">
                  <c16:uniqueId val="{00000013-CEE0-43AC-9D2C-9C341DBDEDDF}"/>
                </c:ext>
              </c:extLst>
            </c:dLbl>
            <c:dLbl>
              <c:idx val="2"/>
              <c:delete val="1"/>
              <c:extLst>
                <c:ext xmlns:c15="http://schemas.microsoft.com/office/drawing/2012/chart" uri="{CE6537A1-D6FC-4f65-9D91-7224C49458BB}"/>
                <c:ext xmlns:c16="http://schemas.microsoft.com/office/drawing/2014/chart" uri="{C3380CC4-5D6E-409C-BE32-E72D297353CC}">
                  <c16:uniqueId val="{00000012-CEE0-43AC-9D2C-9C341DBDEDDF}"/>
                </c:ext>
              </c:extLst>
            </c:dLbl>
            <c:dLbl>
              <c:idx val="3"/>
              <c:delete val="1"/>
              <c:extLst>
                <c:ext xmlns:c15="http://schemas.microsoft.com/office/drawing/2012/chart" uri="{CE6537A1-D6FC-4f65-9D91-7224C49458BB}"/>
                <c:ext xmlns:c16="http://schemas.microsoft.com/office/drawing/2014/chart" uri="{C3380CC4-5D6E-409C-BE32-E72D297353CC}">
                  <c16:uniqueId val="{00000011-CEE0-43AC-9D2C-9C341DBDEDDF}"/>
                </c:ext>
              </c:extLst>
            </c:dLbl>
            <c:dLbl>
              <c:idx val="4"/>
              <c:delete val="1"/>
              <c:extLst>
                <c:ext xmlns:c15="http://schemas.microsoft.com/office/drawing/2012/chart" uri="{CE6537A1-D6FC-4f65-9D91-7224C49458BB}"/>
                <c:ext xmlns:c16="http://schemas.microsoft.com/office/drawing/2014/chart" uri="{C3380CC4-5D6E-409C-BE32-E72D297353CC}">
                  <c16:uniqueId val="{00000010-CEE0-43AC-9D2C-9C341DBDEDDF}"/>
                </c:ext>
              </c:extLst>
            </c:dLbl>
            <c:dLbl>
              <c:idx val="5"/>
              <c:delete val="1"/>
              <c:extLst>
                <c:ext xmlns:c15="http://schemas.microsoft.com/office/drawing/2012/chart" uri="{CE6537A1-D6FC-4f65-9D91-7224C49458BB}"/>
                <c:ext xmlns:c16="http://schemas.microsoft.com/office/drawing/2014/chart" uri="{C3380CC4-5D6E-409C-BE32-E72D297353CC}">
                  <c16:uniqueId val="{0000000F-CEE0-43AC-9D2C-9C341DBDEDDF}"/>
                </c:ext>
              </c:extLst>
            </c:dLbl>
            <c:dLbl>
              <c:idx val="6"/>
              <c:delete val="1"/>
              <c:extLst>
                <c:ext xmlns:c15="http://schemas.microsoft.com/office/drawing/2012/chart" uri="{CE6537A1-D6FC-4f65-9D91-7224C49458BB}"/>
                <c:ext xmlns:c16="http://schemas.microsoft.com/office/drawing/2014/chart" uri="{C3380CC4-5D6E-409C-BE32-E72D297353CC}">
                  <c16:uniqueId val="{0000000E-CEE0-43AC-9D2C-9C341DBDEDDF}"/>
                </c:ext>
              </c:extLst>
            </c:dLbl>
            <c:dLbl>
              <c:idx val="7"/>
              <c:delete val="1"/>
              <c:extLst>
                <c:ext xmlns:c15="http://schemas.microsoft.com/office/drawing/2012/chart" uri="{CE6537A1-D6FC-4f65-9D91-7224C49458BB}">
                  <c15:layout>
                    <c:manualLayout>
                      <c:w val="2.4797800554828425E-2"/>
                      <c:h val="8.2668179820332546E-2"/>
                    </c:manualLayout>
                  </c15:layout>
                </c:ext>
                <c:ext xmlns:c16="http://schemas.microsoft.com/office/drawing/2014/chart" uri="{C3380CC4-5D6E-409C-BE32-E72D297353CC}">
                  <c16:uniqueId val="{0000000D-CEE0-43AC-9D2C-9C341DBDEDDF}"/>
                </c:ext>
              </c:extLst>
            </c:dLbl>
            <c:dLbl>
              <c:idx val="8"/>
              <c:delete val="1"/>
              <c:extLst>
                <c:ext xmlns:c15="http://schemas.microsoft.com/office/drawing/2012/chart" uri="{CE6537A1-D6FC-4f65-9D91-7224C49458BB}"/>
                <c:ext xmlns:c16="http://schemas.microsoft.com/office/drawing/2014/chart" uri="{C3380CC4-5D6E-409C-BE32-E72D297353CC}">
                  <c16:uniqueId val="{0000000C-CEE0-43AC-9D2C-9C341DBDEDDF}"/>
                </c:ext>
              </c:extLst>
            </c:dLbl>
            <c:dLbl>
              <c:idx val="9"/>
              <c:layout>
                <c:manualLayout>
                  <c:x val="1.294119673054421E-3"/>
                  <c:y val="-1.1031602500959862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B-CEE0-43AC-9D2C-9C341DBDEDDF}"/>
                </c:ext>
              </c:extLst>
            </c:dLbl>
            <c:spPr>
              <a:noFill/>
              <a:ln>
                <a:noFill/>
              </a:ln>
              <a:effectLst/>
            </c:spPr>
            <c:txPr>
              <a:bodyPr wrap="square" lIns="38100" tIns="19050" rIns="38100" bIns="19050" anchor="ctr">
                <a:spAutoFit/>
              </a:bodyPr>
              <a:lstStyle/>
              <a:p>
                <a:pPr>
                  <a:defRPr b="1"/>
                </a:pPr>
                <a:endParaRPr lang="en-US"/>
              </a:p>
            </c:txPr>
            <c:dLblPos val="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'Pub&amp;Ind Schools- Enrol (Adj)'!$D$85:$M$85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'Pub&amp;Ind Schools- Enrol (Adj)'!$D$88:$M$88</c:f>
              <c:numCache>
                <c:formatCode>0%</c:formatCode>
                <c:ptCount val="10"/>
                <c:pt idx="0">
                  <c:v>1</c:v>
                </c:pt>
                <c:pt idx="1">
                  <c:v>1.0260862191003413</c:v>
                </c:pt>
                <c:pt idx="2">
                  <c:v>1.0559355917715587</c:v>
                </c:pt>
                <c:pt idx="3">
                  <c:v>1.0900709120756755</c:v>
                </c:pt>
                <c:pt idx="4">
                  <c:v>1.1210362211963358</c:v>
                </c:pt>
                <c:pt idx="5">
                  <c:v>1.1627831339408023</c:v>
                </c:pt>
                <c:pt idx="6">
                  <c:v>1.1576520427274528</c:v>
                </c:pt>
                <c:pt idx="7">
                  <c:v>1.1792388600294788</c:v>
                </c:pt>
                <c:pt idx="8">
                  <c:v>1.2086357869640698</c:v>
                </c:pt>
                <c:pt idx="9">
                  <c:v>1.2358234873784986</c:v>
                </c:pt>
              </c:numCache>
            </c:numRef>
          </c:val>
          <c:smooth val="1"/>
          <c:extLst>
            <c:ext xmlns:c16="http://schemas.microsoft.com/office/drawing/2014/chart" uri="{C3380CC4-5D6E-409C-BE32-E72D297353CC}">
              <c16:uniqueId val="{00000002-CEE0-43AC-9D2C-9C341DBDEDDF}"/>
            </c:ext>
          </c:extLst>
        </c:ser>
        <c:ser>
          <c:idx val="3"/>
          <c:order val="3"/>
          <c:tx>
            <c:strRef>
              <c:f>'Pub&amp;Ind Schools- Enrol (Adj)'!$C$89</c:f>
              <c:strCache>
                <c:ptCount val="1"/>
                <c:pt idx="0">
                  <c:v>KN</c:v>
                </c:pt>
              </c:strCache>
            </c:strRef>
          </c:tx>
          <c:spPr>
            <a:ln w="38100" cap="rnd">
              <a:solidFill>
                <a:srgbClr val="00B0F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31-CEE0-43AC-9D2C-9C341DBDEDDF}"/>
                </c:ext>
              </c:extLst>
            </c:dLbl>
            <c:dLbl>
              <c:idx val="1"/>
              <c:delete val="1"/>
              <c:extLst>
                <c:ext xmlns:c15="http://schemas.microsoft.com/office/drawing/2012/chart" uri="{CE6537A1-D6FC-4f65-9D91-7224C49458BB}"/>
                <c:ext xmlns:c16="http://schemas.microsoft.com/office/drawing/2014/chart" uri="{C3380CC4-5D6E-409C-BE32-E72D297353CC}">
                  <c16:uniqueId val="{00000033-CEE0-43AC-9D2C-9C341DBDEDDF}"/>
                </c:ext>
              </c:extLst>
            </c:dLbl>
            <c:dLbl>
              <c:idx val="2"/>
              <c:delete val="1"/>
              <c:extLst>
                <c:ext xmlns:c15="http://schemas.microsoft.com/office/drawing/2012/chart" uri="{CE6537A1-D6FC-4f65-9D91-7224C49458BB}"/>
                <c:ext xmlns:c16="http://schemas.microsoft.com/office/drawing/2014/chart" uri="{C3380CC4-5D6E-409C-BE32-E72D297353CC}">
                  <c16:uniqueId val="{00000038-CEE0-43AC-9D2C-9C341DBDEDDF}"/>
                </c:ext>
              </c:extLst>
            </c:dLbl>
            <c:dLbl>
              <c:idx val="3"/>
              <c:delete val="1"/>
              <c:extLst>
                <c:ext xmlns:c15="http://schemas.microsoft.com/office/drawing/2012/chart" uri="{CE6537A1-D6FC-4f65-9D91-7224C49458BB}"/>
                <c:ext xmlns:c16="http://schemas.microsoft.com/office/drawing/2014/chart" uri="{C3380CC4-5D6E-409C-BE32-E72D297353CC}">
                  <c16:uniqueId val="{00000025-CEE0-43AC-9D2C-9C341DBDEDDF}"/>
                </c:ext>
              </c:extLst>
            </c:dLbl>
            <c:dLbl>
              <c:idx val="4"/>
              <c:delete val="1"/>
              <c:extLst>
                <c:ext xmlns:c15="http://schemas.microsoft.com/office/drawing/2012/chart" uri="{CE6537A1-D6FC-4f65-9D91-7224C49458BB}"/>
                <c:ext xmlns:c16="http://schemas.microsoft.com/office/drawing/2014/chart" uri="{C3380CC4-5D6E-409C-BE32-E72D297353CC}">
                  <c16:uniqueId val="{0000003E-CEE0-43AC-9D2C-9C341DBDEDDF}"/>
                </c:ext>
              </c:extLst>
            </c:dLbl>
            <c:dLbl>
              <c:idx val="5"/>
              <c:delete val="1"/>
              <c:extLst>
                <c:ext xmlns:c15="http://schemas.microsoft.com/office/drawing/2012/chart" uri="{CE6537A1-D6FC-4f65-9D91-7224C49458BB}"/>
                <c:ext xmlns:c16="http://schemas.microsoft.com/office/drawing/2014/chart" uri="{C3380CC4-5D6E-409C-BE32-E72D297353CC}">
                  <c16:uniqueId val="{00000040-CEE0-43AC-9D2C-9C341DBDEDDF}"/>
                </c:ext>
              </c:extLst>
            </c:dLbl>
            <c:dLbl>
              <c:idx val="6"/>
              <c:delete val="1"/>
              <c:extLst>
                <c:ext xmlns:c15="http://schemas.microsoft.com/office/drawing/2012/chart" uri="{CE6537A1-D6FC-4f65-9D91-7224C49458BB}"/>
                <c:ext xmlns:c16="http://schemas.microsoft.com/office/drawing/2014/chart" uri="{C3380CC4-5D6E-409C-BE32-E72D297353CC}">
                  <c16:uniqueId val="{00000041-CEE0-43AC-9D2C-9C341DBDEDDF}"/>
                </c:ext>
              </c:extLst>
            </c:dLbl>
            <c:dLbl>
              <c:idx val="7"/>
              <c:delete val="1"/>
              <c:extLst>
                <c:ext xmlns:c15="http://schemas.microsoft.com/office/drawing/2012/chart" uri="{CE6537A1-D6FC-4f65-9D91-7224C49458BB}"/>
                <c:ext xmlns:c16="http://schemas.microsoft.com/office/drawing/2014/chart" uri="{C3380CC4-5D6E-409C-BE32-E72D297353CC}">
                  <c16:uniqueId val="{00000042-CEE0-43AC-9D2C-9C341DBDEDDF}"/>
                </c:ext>
              </c:extLst>
            </c:dLbl>
            <c:dLbl>
              <c:idx val="8"/>
              <c:delete val="1"/>
              <c:extLst>
                <c:ext xmlns:c15="http://schemas.microsoft.com/office/drawing/2012/chart" uri="{CE6537A1-D6FC-4f65-9D91-7224C49458BB}"/>
                <c:ext xmlns:c16="http://schemas.microsoft.com/office/drawing/2014/chart" uri="{C3380CC4-5D6E-409C-BE32-E72D297353CC}">
                  <c16:uniqueId val="{00000016-CEE0-43AC-9D2C-9C341DBDEDDF}"/>
                </c:ext>
              </c:extLst>
            </c:dLbl>
            <c:spPr>
              <a:noFill/>
              <a:ln>
                <a:noFill/>
              </a:ln>
              <a:effectLst/>
            </c:spPr>
            <c:txPr>
              <a:bodyPr wrap="square" lIns="38100" tIns="19050" rIns="38100" bIns="19050" anchor="ctr">
                <a:spAutoFit/>
              </a:bodyPr>
              <a:lstStyle/>
              <a:p>
                <a:pPr>
                  <a:defRPr b="1">
                    <a:solidFill>
                      <a:srgbClr val="00B0F0"/>
                    </a:solidFil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'Pub&amp;Ind Schools- Enrol (Adj)'!$D$85:$M$85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'Pub&amp;Ind Schools- Enrol (Adj)'!$D$89:$M$89</c:f>
              <c:numCache>
                <c:formatCode>0%</c:formatCode>
                <c:ptCount val="10"/>
                <c:pt idx="0">
                  <c:v>1</c:v>
                </c:pt>
                <c:pt idx="1">
                  <c:v>0.99603922071433015</c:v>
                </c:pt>
                <c:pt idx="2">
                  <c:v>1.0082447031222366</c:v>
                </c:pt>
                <c:pt idx="3">
                  <c:v>1.0012331613022933</c:v>
                </c:pt>
                <c:pt idx="4">
                  <c:v>0.99985232641491273</c:v>
                </c:pt>
                <c:pt idx="5">
                  <c:v>0.99490856225345026</c:v>
                </c:pt>
                <c:pt idx="6">
                  <c:v>0.98028192798463087</c:v>
                </c:pt>
                <c:pt idx="7">
                  <c:v>0.98846234966394708</c:v>
                </c:pt>
                <c:pt idx="8">
                  <c:v>0.99628279526290942</c:v>
                </c:pt>
                <c:pt idx="9">
                  <c:v>1.0055556540046122</c:v>
                </c:pt>
              </c:numCache>
            </c:numRef>
          </c:val>
          <c:smooth val="1"/>
          <c:extLst>
            <c:ext xmlns:c16="http://schemas.microsoft.com/office/drawing/2014/chart" uri="{C3380CC4-5D6E-409C-BE32-E72D297353CC}">
              <c16:uniqueId val="{00000003-CEE0-43AC-9D2C-9C341DBDEDDF}"/>
            </c:ext>
          </c:extLst>
        </c:ser>
        <c:ser>
          <c:idx val="4"/>
          <c:order val="4"/>
          <c:tx>
            <c:strRef>
              <c:f>'Pub&amp;Ind Schools- Enrol (Adj)'!$C$90</c:f>
              <c:strCache>
                <c:ptCount val="1"/>
                <c:pt idx="0">
                  <c:v>LP</c:v>
                </c:pt>
              </c:strCache>
            </c:strRef>
          </c:tx>
          <c:spPr>
            <a:ln w="38100" cap="rnd">
              <a:solidFill>
                <a:srgbClr val="FFC00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F-CEE0-43AC-9D2C-9C341DBDEDDF}"/>
                </c:ext>
              </c:extLst>
            </c:dLbl>
            <c:dLbl>
              <c:idx val="1"/>
              <c:delete val="1"/>
              <c:extLst>
                <c:ext xmlns:c15="http://schemas.microsoft.com/office/drawing/2012/chart" uri="{CE6537A1-D6FC-4f65-9D91-7224C49458BB}"/>
                <c:ext xmlns:c16="http://schemas.microsoft.com/office/drawing/2014/chart" uri="{C3380CC4-5D6E-409C-BE32-E72D297353CC}">
                  <c16:uniqueId val="{00000029-CEE0-43AC-9D2C-9C341DBDEDDF}"/>
                </c:ext>
              </c:extLst>
            </c:dLbl>
            <c:dLbl>
              <c:idx val="2"/>
              <c:delete val="1"/>
              <c:extLst>
                <c:ext xmlns:c15="http://schemas.microsoft.com/office/drawing/2012/chart" uri="{CE6537A1-D6FC-4f65-9D91-7224C49458BB}"/>
                <c:ext xmlns:c16="http://schemas.microsoft.com/office/drawing/2014/chart" uri="{C3380CC4-5D6E-409C-BE32-E72D297353CC}">
                  <c16:uniqueId val="{00000037-CEE0-43AC-9D2C-9C341DBDEDDF}"/>
                </c:ext>
              </c:extLst>
            </c:dLbl>
            <c:dLbl>
              <c:idx val="3"/>
              <c:delete val="1"/>
              <c:extLst>
                <c:ext xmlns:c15="http://schemas.microsoft.com/office/drawing/2012/chart" uri="{CE6537A1-D6FC-4f65-9D91-7224C49458BB}"/>
                <c:ext xmlns:c16="http://schemas.microsoft.com/office/drawing/2014/chart" uri="{C3380CC4-5D6E-409C-BE32-E72D297353CC}">
                  <c16:uniqueId val="{00000024-CEE0-43AC-9D2C-9C341DBDEDDF}"/>
                </c:ext>
              </c:extLst>
            </c:dLbl>
            <c:dLbl>
              <c:idx val="4"/>
              <c:delete val="1"/>
              <c:extLst>
                <c:ext xmlns:c15="http://schemas.microsoft.com/office/drawing/2012/chart" uri="{CE6537A1-D6FC-4f65-9D91-7224C49458BB}"/>
                <c:ext xmlns:c16="http://schemas.microsoft.com/office/drawing/2014/chart" uri="{C3380CC4-5D6E-409C-BE32-E72D297353CC}">
                  <c16:uniqueId val="{00000050-CEE0-43AC-9D2C-9C341DBDEDDF}"/>
                </c:ext>
              </c:extLst>
            </c:dLbl>
            <c:dLbl>
              <c:idx val="5"/>
              <c:delete val="1"/>
              <c:extLst>
                <c:ext xmlns:c15="http://schemas.microsoft.com/office/drawing/2012/chart" uri="{CE6537A1-D6FC-4f65-9D91-7224C49458BB}"/>
                <c:ext xmlns:c16="http://schemas.microsoft.com/office/drawing/2014/chart" uri="{C3380CC4-5D6E-409C-BE32-E72D297353CC}">
                  <c16:uniqueId val="{00000051-CEE0-43AC-9D2C-9C341DBDEDDF}"/>
                </c:ext>
              </c:extLst>
            </c:dLbl>
            <c:dLbl>
              <c:idx val="6"/>
              <c:delete val="1"/>
              <c:extLst>
                <c:ext xmlns:c15="http://schemas.microsoft.com/office/drawing/2012/chart" uri="{CE6537A1-D6FC-4f65-9D91-7224C49458BB}"/>
                <c:ext xmlns:c16="http://schemas.microsoft.com/office/drawing/2014/chart" uri="{C3380CC4-5D6E-409C-BE32-E72D297353CC}">
                  <c16:uniqueId val="{00000052-CEE0-43AC-9D2C-9C341DBDEDDF}"/>
                </c:ext>
              </c:extLst>
            </c:dLbl>
            <c:dLbl>
              <c:idx val="7"/>
              <c:delete val="1"/>
              <c:extLst>
                <c:ext xmlns:c15="http://schemas.microsoft.com/office/drawing/2012/chart" uri="{CE6537A1-D6FC-4f65-9D91-7224C49458BB}"/>
                <c:ext xmlns:c16="http://schemas.microsoft.com/office/drawing/2014/chart" uri="{C3380CC4-5D6E-409C-BE32-E72D297353CC}">
                  <c16:uniqueId val="{00000053-CEE0-43AC-9D2C-9C341DBDEDDF}"/>
                </c:ext>
              </c:extLst>
            </c:dLbl>
            <c:dLbl>
              <c:idx val="8"/>
              <c:delete val="1"/>
              <c:extLst>
                <c:ext xmlns:c15="http://schemas.microsoft.com/office/drawing/2012/chart" uri="{CE6537A1-D6FC-4f65-9D91-7224C49458BB}"/>
                <c:ext xmlns:c16="http://schemas.microsoft.com/office/drawing/2014/chart" uri="{C3380CC4-5D6E-409C-BE32-E72D297353CC}">
                  <c16:uniqueId val="{00000054-CEE0-43AC-9D2C-9C341DBDEDDF}"/>
                </c:ext>
              </c:extLst>
            </c:dLbl>
            <c:dLbl>
              <c:idx val="9"/>
              <c:layout>
                <c:manualLayout>
                  <c:x val="2.6357986283052953E-3"/>
                  <c:y val="2.7579006252399087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6C-CEE0-43AC-9D2C-9C341DBDEDDF}"/>
                </c:ext>
              </c:extLst>
            </c:dLbl>
            <c:spPr>
              <a:noFill/>
              <a:ln>
                <a:noFill/>
              </a:ln>
              <a:effectLst/>
            </c:spPr>
            <c:txPr>
              <a:bodyPr wrap="square" lIns="38100" tIns="19050" rIns="38100" bIns="19050" anchor="ctr">
                <a:spAutoFit/>
              </a:bodyPr>
              <a:lstStyle/>
              <a:p>
                <a:pPr>
                  <a:defRPr b="1">
                    <a:solidFill>
                      <a:srgbClr val="FFC000"/>
                    </a:solidFil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'Pub&amp;Ind Schools- Enrol (Adj)'!$D$85:$M$85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'Pub&amp;Ind Schools- Enrol (Adj)'!$D$90:$M$90</c:f>
              <c:numCache>
                <c:formatCode>0%</c:formatCode>
                <c:ptCount val="10"/>
                <c:pt idx="0">
                  <c:v>1</c:v>
                </c:pt>
                <c:pt idx="1">
                  <c:v>0.99944864661978416</c:v>
                </c:pt>
                <c:pt idx="2">
                  <c:v>1.0028016445017944</c:v>
                </c:pt>
                <c:pt idx="3">
                  <c:v>1.0221217430226988</c:v>
                </c:pt>
                <c:pt idx="4">
                  <c:v>1.0290113289714637</c:v>
                </c:pt>
                <c:pt idx="5">
                  <c:v>1.0353711261013954</c:v>
                </c:pt>
                <c:pt idx="6">
                  <c:v>1.0052530105876167</c:v>
                </c:pt>
                <c:pt idx="7">
                  <c:v>1.0221712832312806</c:v>
                </c:pt>
                <c:pt idx="8">
                  <c:v>1.0253785746174622</c:v>
                </c:pt>
                <c:pt idx="9">
                  <c:v>1.04857971136126</c:v>
                </c:pt>
              </c:numCache>
            </c:numRef>
          </c:val>
          <c:smooth val="1"/>
          <c:extLst>
            <c:ext xmlns:c16="http://schemas.microsoft.com/office/drawing/2014/chart" uri="{C3380CC4-5D6E-409C-BE32-E72D297353CC}">
              <c16:uniqueId val="{00000004-CEE0-43AC-9D2C-9C341DBDEDDF}"/>
            </c:ext>
          </c:extLst>
        </c:ser>
        <c:ser>
          <c:idx val="5"/>
          <c:order val="5"/>
          <c:tx>
            <c:strRef>
              <c:f>'Pub&amp;Ind Schools- Enrol (Adj)'!$C$91</c:f>
              <c:strCache>
                <c:ptCount val="1"/>
                <c:pt idx="0">
                  <c:v>MP</c:v>
                </c:pt>
              </c:strCache>
            </c:strRef>
          </c:tx>
          <c:spPr>
            <a:ln w="12700">
              <a:solidFill>
                <a:srgbClr val="FF0000"/>
              </a:solidFill>
              <a:prstDash val="solid"/>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67-CEE0-43AC-9D2C-9C341DBDEDDF}"/>
                </c:ext>
              </c:extLst>
            </c:dLbl>
            <c:dLbl>
              <c:idx val="1"/>
              <c:delete val="1"/>
              <c:extLst>
                <c:ext xmlns:c15="http://schemas.microsoft.com/office/drawing/2012/chart" uri="{CE6537A1-D6FC-4f65-9D91-7224C49458BB}"/>
                <c:ext xmlns:c16="http://schemas.microsoft.com/office/drawing/2014/chart" uri="{C3380CC4-5D6E-409C-BE32-E72D297353CC}">
                  <c16:uniqueId val="{00000066-CEE0-43AC-9D2C-9C341DBDEDDF}"/>
                </c:ext>
              </c:extLst>
            </c:dLbl>
            <c:dLbl>
              <c:idx val="2"/>
              <c:delete val="1"/>
              <c:extLst>
                <c:ext xmlns:c15="http://schemas.microsoft.com/office/drawing/2012/chart" uri="{CE6537A1-D6FC-4f65-9D91-7224C49458BB}"/>
                <c:ext xmlns:c16="http://schemas.microsoft.com/office/drawing/2014/chart" uri="{C3380CC4-5D6E-409C-BE32-E72D297353CC}">
                  <c16:uniqueId val="{00000065-CEE0-43AC-9D2C-9C341DBDEDDF}"/>
                </c:ext>
              </c:extLst>
            </c:dLbl>
            <c:dLbl>
              <c:idx val="3"/>
              <c:delete val="1"/>
              <c:extLst>
                <c:ext xmlns:c15="http://schemas.microsoft.com/office/drawing/2012/chart" uri="{CE6537A1-D6FC-4f65-9D91-7224C49458BB}"/>
                <c:ext xmlns:c16="http://schemas.microsoft.com/office/drawing/2014/chart" uri="{C3380CC4-5D6E-409C-BE32-E72D297353CC}">
                  <c16:uniqueId val="{00000064-CEE0-43AC-9D2C-9C341DBDEDDF}"/>
                </c:ext>
              </c:extLst>
            </c:dLbl>
            <c:dLbl>
              <c:idx val="4"/>
              <c:delete val="1"/>
              <c:extLst>
                <c:ext xmlns:c15="http://schemas.microsoft.com/office/drawing/2012/chart" uri="{CE6537A1-D6FC-4f65-9D91-7224C49458BB}"/>
                <c:ext xmlns:c16="http://schemas.microsoft.com/office/drawing/2014/chart" uri="{C3380CC4-5D6E-409C-BE32-E72D297353CC}">
                  <c16:uniqueId val="{00000063-CEE0-43AC-9D2C-9C341DBDEDDF}"/>
                </c:ext>
              </c:extLst>
            </c:dLbl>
            <c:dLbl>
              <c:idx val="5"/>
              <c:delete val="1"/>
              <c:extLst>
                <c:ext xmlns:c15="http://schemas.microsoft.com/office/drawing/2012/chart" uri="{CE6537A1-D6FC-4f65-9D91-7224C49458BB}"/>
                <c:ext xmlns:c16="http://schemas.microsoft.com/office/drawing/2014/chart" uri="{C3380CC4-5D6E-409C-BE32-E72D297353CC}">
                  <c16:uniqueId val="{00000062-CEE0-43AC-9D2C-9C341DBDEDDF}"/>
                </c:ext>
              </c:extLst>
            </c:dLbl>
            <c:dLbl>
              <c:idx val="6"/>
              <c:delete val="1"/>
              <c:extLst>
                <c:ext xmlns:c15="http://schemas.microsoft.com/office/drawing/2012/chart" uri="{CE6537A1-D6FC-4f65-9D91-7224C49458BB}"/>
                <c:ext xmlns:c16="http://schemas.microsoft.com/office/drawing/2014/chart" uri="{C3380CC4-5D6E-409C-BE32-E72D297353CC}">
                  <c16:uniqueId val="{00000061-CEE0-43AC-9D2C-9C341DBDEDDF}"/>
                </c:ext>
              </c:extLst>
            </c:dLbl>
            <c:dLbl>
              <c:idx val="7"/>
              <c:delete val="1"/>
              <c:extLst>
                <c:ext xmlns:c15="http://schemas.microsoft.com/office/drawing/2012/chart" uri="{CE6537A1-D6FC-4f65-9D91-7224C49458BB}"/>
                <c:ext xmlns:c16="http://schemas.microsoft.com/office/drawing/2014/chart" uri="{C3380CC4-5D6E-409C-BE32-E72D297353CC}">
                  <c16:uniqueId val="{00000060-CEE0-43AC-9D2C-9C341DBDEDDF}"/>
                </c:ext>
              </c:extLst>
            </c:dLbl>
            <c:dLbl>
              <c:idx val="8"/>
              <c:delete val="1"/>
              <c:extLst>
                <c:ext xmlns:c15="http://schemas.microsoft.com/office/drawing/2012/chart" uri="{CE6537A1-D6FC-4f65-9D91-7224C49458BB}"/>
                <c:ext xmlns:c16="http://schemas.microsoft.com/office/drawing/2014/chart" uri="{C3380CC4-5D6E-409C-BE32-E72D297353CC}">
                  <c16:uniqueId val="{0000005F-CEE0-43AC-9D2C-9C341DBDEDDF}"/>
                </c:ext>
              </c:extLst>
            </c:dLbl>
            <c:dLbl>
              <c:idx val="9"/>
              <c:layout>
                <c:manualLayout>
                  <c:x val="-2.7675885597207826E-2"/>
                  <c:y val="1.3789503126199795E-2"/>
                </c:manualLayout>
              </c:layout>
              <c:spPr>
                <a:noFill/>
                <a:ln>
                  <a:noFill/>
                </a:ln>
                <a:effectLst/>
              </c:spPr>
              <c:txPr>
                <a:bodyPr wrap="square" lIns="38100" tIns="19050" rIns="38100" bIns="19050" anchor="ctr">
                  <a:spAutoFit/>
                </a:bodyPr>
                <a:lstStyle/>
                <a:p>
                  <a:pPr>
                    <a:defRPr sz="1400" b="0">
                      <a:solidFill>
                        <a:srgbClr val="FF0000"/>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6B-CEE0-43AC-9D2C-9C341DBDEDDF}"/>
                </c:ext>
              </c:extLst>
            </c:dLbl>
            <c:spPr>
              <a:noFill/>
              <a:ln>
                <a:noFill/>
              </a:ln>
              <a:effectLst/>
            </c:spPr>
            <c:txPr>
              <a:bodyPr wrap="square" lIns="38100" tIns="19050" rIns="38100" bIns="19050" anchor="ctr">
                <a:spAutoFit/>
              </a:bodyPr>
              <a:lstStyle/>
              <a:p>
                <a:pPr>
                  <a:defRPr sz="1400" b="0"/>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'Pub&amp;Ind Schools- Enrol (Adj)'!$D$85:$M$85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'Pub&amp;Ind Schools- Enrol (Adj)'!$D$91:$M$91</c:f>
              <c:numCache>
                <c:formatCode>0%</c:formatCode>
                <c:ptCount val="10"/>
                <c:pt idx="0">
                  <c:v>1</c:v>
                </c:pt>
                <c:pt idx="1">
                  <c:v>0.99812662888954407</c:v>
                </c:pt>
                <c:pt idx="2">
                  <c:v>1.0028489272201011</c:v>
                </c:pt>
                <c:pt idx="3">
                  <c:v>1.0232246822332176</c:v>
                </c:pt>
                <c:pt idx="4">
                  <c:v>1.0185526312047122</c:v>
                </c:pt>
                <c:pt idx="5">
                  <c:v>1.0394820546027004</c:v>
                </c:pt>
                <c:pt idx="6">
                  <c:v>0.99164662304948037</c:v>
                </c:pt>
                <c:pt idx="7">
                  <c:v>1.038072285958344</c:v>
                </c:pt>
                <c:pt idx="8">
                  <c:v>1.0503487447181079</c:v>
                </c:pt>
                <c:pt idx="9">
                  <c:v>1.0759454788330869</c:v>
                </c:pt>
              </c:numCache>
            </c:numRef>
          </c:val>
          <c:smooth val="1"/>
          <c:extLst>
            <c:ext xmlns:c16="http://schemas.microsoft.com/office/drawing/2014/chart" uri="{C3380CC4-5D6E-409C-BE32-E72D297353CC}">
              <c16:uniqueId val="{00000005-CEE0-43AC-9D2C-9C341DBDEDDF}"/>
            </c:ext>
          </c:extLst>
        </c:ser>
        <c:ser>
          <c:idx val="6"/>
          <c:order val="6"/>
          <c:tx>
            <c:strRef>
              <c:f>'Pub&amp;Ind Schools- Enrol (Adj)'!$C$92</c:f>
              <c:strCache>
                <c:ptCount val="1"/>
                <c:pt idx="0">
                  <c:v>NC</c:v>
                </c:pt>
              </c:strCache>
            </c:strRef>
          </c:tx>
          <c:spPr>
            <a:ln w="15875" cap="rnd">
              <a:solidFill>
                <a:srgbClr val="00B05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D-CEE0-43AC-9D2C-9C341DBDEDDF}"/>
                </c:ext>
              </c:extLst>
            </c:dLbl>
            <c:dLbl>
              <c:idx val="1"/>
              <c:delete val="1"/>
              <c:extLst>
                <c:ext xmlns:c15="http://schemas.microsoft.com/office/drawing/2012/chart" uri="{CE6537A1-D6FC-4f65-9D91-7224C49458BB}"/>
                <c:ext xmlns:c16="http://schemas.microsoft.com/office/drawing/2014/chart" uri="{C3380CC4-5D6E-409C-BE32-E72D297353CC}">
                  <c16:uniqueId val="{00000028-CEE0-43AC-9D2C-9C341DBDEDDF}"/>
                </c:ext>
              </c:extLst>
            </c:dLbl>
            <c:dLbl>
              <c:idx val="2"/>
              <c:delete val="1"/>
              <c:extLst>
                <c:ext xmlns:c15="http://schemas.microsoft.com/office/drawing/2012/chart" uri="{CE6537A1-D6FC-4f65-9D91-7224C49458BB}"/>
                <c:ext xmlns:c16="http://schemas.microsoft.com/office/drawing/2014/chart" uri="{C3380CC4-5D6E-409C-BE32-E72D297353CC}">
                  <c16:uniqueId val="{0000003A-CEE0-43AC-9D2C-9C341DBDEDDF}"/>
                </c:ext>
              </c:extLst>
            </c:dLbl>
            <c:dLbl>
              <c:idx val="3"/>
              <c:delete val="1"/>
              <c:extLst>
                <c:ext xmlns:c15="http://schemas.microsoft.com/office/drawing/2012/chart" uri="{CE6537A1-D6FC-4f65-9D91-7224C49458BB}"/>
                <c:ext xmlns:c16="http://schemas.microsoft.com/office/drawing/2014/chart" uri="{C3380CC4-5D6E-409C-BE32-E72D297353CC}">
                  <c16:uniqueId val="{00000021-CEE0-43AC-9D2C-9C341DBDEDDF}"/>
                </c:ext>
              </c:extLst>
            </c:dLbl>
            <c:dLbl>
              <c:idx val="4"/>
              <c:delete val="1"/>
              <c:extLst>
                <c:ext xmlns:c15="http://schemas.microsoft.com/office/drawing/2012/chart" uri="{CE6537A1-D6FC-4f65-9D91-7224C49458BB}"/>
                <c:ext xmlns:c16="http://schemas.microsoft.com/office/drawing/2014/chart" uri="{C3380CC4-5D6E-409C-BE32-E72D297353CC}">
                  <c16:uniqueId val="{0000001F-CEE0-43AC-9D2C-9C341DBDEDDF}"/>
                </c:ext>
              </c:extLst>
            </c:dLbl>
            <c:dLbl>
              <c:idx val="5"/>
              <c:delete val="1"/>
              <c:extLst>
                <c:ext xmlns:c15="http://schemas.microsoft.com/office/drawing/2012/chart" uri="{CE6537A1-D6FC-4f65-9D91-7224C49458BB}"/>
                <c:ext xmlns:c16="http://schemas.microsoft.com/office/drawing/2014/chart" uri="{C3380CC4-5D6E-409C-BE32-E72D297353CC}">
                  <c16:uniqueId val="{00000059-CEE0-43AC-9D2C-9C341DBDEDDF}"/>
                </c:ext>
              </c:extLst>
            </c:dLbl>
            <c:dLbl>
              <c:idx val="6"/>
              <c:delete val="1"/>
              <c:extLst>
                <c:ext xmlns:c15="http://schemas.microsoft.com/office/drawing/2012/chart" uri="{CE6537A1-D6FC-4f65-9D91-7224C49458BB}">
                  <c15:layout>
                    <c:manualLayout>
                      <c:w val="3.4342140882708677E-2"/>
                      <c:h val="3.0675049766085035E-2"/>
                    </c:manualLayout>
                  </c15:layout>
                </c:ext>
                <c:ext xmlns:c16="http://schemas.microsoft.com/office/drawing/2014/chart" uri="{C3380CC4-5D6E-409C-BE32-E72D297353CC}">
                  <c16:uniqueId val="{00000057-CEE0-43AC-9D2C-9C341DBDEDDF}"/>
                </c:ext>
              </c:extLst>
            </c:dLbl>
            <c:dLbl>
              <c:idx val="7"/>
              <c:delete val="1"/>
              <c:extLst>
                <c:ext xmlns:c15="http://schemas.microsoft.com/office/drawing/2012/chart" uri="{CE6537A1-D6FC-4f65-9D91-7224C49458BB}"/>
                <c:ext xmlns:c16="http://schemas.microsoft.com/office/drawing/2014/chart" uri="{C3380CC4-5D6E-409C-BE32-E72D297353CC}">
                  <c16:uniqueId val="{00000056-CEE0-43AC-9D2C-9C341DBDEDDF}"/>
                </c:ext>
              </c:extLst>
            </c:dLbl>
            <c:dLbl>
              <c:idx val="8"/>
              <c:delete val="1"/>
              <c:extLst>
                <c:ext xmlns:c15="http://schemas.microsoft.com/office/drawing/2012/chart" uri="{CE6537A1-D6FC-4f65-9D91-7224C49458BB}"/>
                <c:ext xmlns:c16="http://schemas.microsoft.com/office/drawing/2014/chart" uri="{C3380CC4-5D6E-409C-BE32-E72D297353CC}">
                  <c16:uniqueId val="{00000048-CEE0-43AC-9D2C-9C341DBDEDDF}"/>
                </c:ext>
              </c:extLst>
            </c:dLbl>
            <c:dLbl>
              <c:idx val="9"/>
              <c:layout>
                <c:manualLayout>
                  <c:x val="-3.2947482853818801E-2"/>
                  <c:y val="-2.2063205001919672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6A-CEE0-43AC-9D2C-9C341DBDEDDF}"/>
                </c:ext>
              </c:extLst>
            </c:dLbl>
            <c:spPr>
              <a:noFill/>
              <a:ln>
                <a:noFill/>
              </a:ln>
              <a:effectLst/>
            </c:spPr>
            <c:txPr>
              <a:bodyPr wrap="square" lIns="38100" tIns="19050" rIns="38100" bIns="19050" anchor="ctr">
                <a:spAutoFit/>
              </a:bodyPr>
              <a:lstStyle/>
              <a:p>
                <a:pPr>
                  <a:defRPr sz="1400" b="0">
                    <a:solidFill>
                      <a:srgbClr val="00B050"/>
                    </a:solidFil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'Pub&amp;Ind Schools- Enrol (Adj)'!$D$85:$M$85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'Pub&amp;Ind Schools- Enrol (Adj)'!$D$92:$M$92</c:f>
              <c:numCache>
                <c:formatCode>0%</c:formatCode>
                <c:ptCount val="10"/>
                <c:pt idx="0">
                  <c:v>1</c:v>
                </c:pt>
                <c:pt idx="1">
                  <c:v>1.0185121119735923</c:v>
                </c:pt>
                <c:pt idx="2">
                  <c:v>1.0414783743071923</c:v>
                </c:pt>
                <c:pt idx="3">
                  <c:v>1.0455685528335747</c:v>
                </c:pt>
                <c:pt idx="4">
                  <c:v>1.0544191946492536</c:v>
                </c:pt>
                <c:pt idx="5">
                  <c:v>1.0536335920776665</c:v>
                </c:pt>
                <c:pt idx="6">
                  <c:v>1.0643076967429927</c:v>
                </c:pt>
                <c:pt idx="7">
                  <c:v>1.0770971624611703</c:v>
                </c:pt>
                <c:pt idx="8">
                  <c:v>1.0963732549172234</c:v>
                </c:pt>
                <c:pt idx="9">
                  <c:v>1.0975588661376463</c:v>
                </c:pt>
              </c:numCache>
            </c:numRef>
          </c:val>
          <c:smooth val="1"/>
          <c:extLst>
            <c:ext xmlns:c16="http://schemas.microsoft.com/office/drawing/2014/chart" uri="{C3380CC4-5D6E-409C-BE32-E72D297353CC}">
              <c16:uniqueId val="{00000006-CEE0-43AC-9D2C-9C341DBDEDDF}"/>
            </c:ext>
          </c:extLst>
        </c:ser>
        <c:ser>
          <c:idx val="7"/>
          <c:order val="7"/>
          <c:tx>
            <c:strRef>
              <c:f>'Pub&amp;Ind Schools- Enrol (Adj)'!$C$93</c:f>
              <c:strCache>
                <c:ptCount val="1"/>
                <c:pt idx="0">
                  <c:v>NW</c:v>
                </c:pt>
              </c:strCache>
            </c:strRef>
          </c:tx>
          <c:spPr>
            <a:ln w="15875" cap="rnd">
              <a:solidFill>
                <a:schemeClr val="tx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30-CEE0-43AC-9D2C-9C341DBDEDDF}"/>
                </c:ext>
              </c:extLst>
            </c:dLbl>
            <c:dLbl>
              <c:idx val="1"/>
              <c:delete val="1"/>
              <c:extLst>
                <c:ext xmlns:c15="http://schemas.microsoft.com/office/drawing/2012/chart" uri="{CE6537A1-D6FC-4f65-9D91-7224C49458BB}"/>
                <c:ext xmlns:c16="http://schemas.microsoft.com/office/drawing/2014/chart" uri="{C3380CC4-5D6E-409C-BE32-E72D297353CC}">
                  <c16:uniqueId val="{0000002A-CEE0-43AC-9D2C-9C341DBDEDDF}"/>
                </c:ext>
              </c:extLst>
            </c:dLbl>
            <c:dLbl>
              <c:idx val="2"/>
              <c:delete val="1"/>
              <c:extLst>
                <c:ext xmlns:c15="http://schemas.microsoft.com/office/drawing/2012/chart" uri="{CE6537A1-D6FC-4f65-9D91-7224C49458BB}"/>
                <c:ext xmlns:c16="http://schemas.microsoft.com/office/drawing/2014/chart" uri="{C3380CC4-5D6E-409C-BE32-E72D297353CC}">
                  <c16:uniqueId val="{0000003B-CEE0-43AC-9D2C-9C341DBDEDDF}"/>
                </c:ext>
              </c:extLst>
            </c:dLbl>
            <c:dLbl>
              <c:idx val="3"/>
              <c:delete val="1"/>
              <c:extLst>
                <c:ext xmlns:c15="http://schemas.microsoft.com/office/drawing/2012/chart" uri="{CE6537A1-D6FC-4f65-9D91-7224C49458BB}"/>
                <c:ext xmlns:c16="http://schemas.microsoft.com/office/drawing/2014/chart" uri="{C3380CC4-5D6E-409C-BE32-E72D297353CC}">
                  <c16:uniqueId val="{0000003C-CEE0-43AC-9D2C-9C341DBDEDDF}"/>
                </c:ext>
              </c:extLst>
            </c:dLbl>
            <c:dLbl>
              <c:idx val="4"/>
              <c:delete val="1"/>
              <c:extLst>
                <c:ext xmlns:c15="http://schemas.microsoft.com/office/drawing/2012/chart" uri="{CE6537A1-D6FC-4f65-9D91-7224C49458BB}"/>
                <c:ext xmlns:c16="http://schemas.microsoft.com/office/drawing/2014/chart" uri="{C3380CC4-5D6E-409C-BE32-E72D297353CC}">
                  <c16:uniqueId val="{0000001D-CEE0-43AC-9D2C-9C341DBDEDDF}"/>
                </c:ext>
              </c:extLst>
            </c:dLbl>
            <c:dLbl>
              <c:idx val="5"/>
              <c:delete val="1"/>
              <c:extLst>
                <c:ext xmlns:c15="http://schemas.microsoft.com/office/drawing/2012/chart" uri="{CE6537A1-D6FC-4f65-9D91-7224C49458BB}"/>
                <c:ext xmlns:c16="http://schemas.microsoft.com/office/drawing/2014/chart" uri="{C3380CC4-5D6E-409C-BE32-E72D297353CC}">
                  <c16:uniqueId val="{0000005A-CEE0-43AC-9D2C-9C341DBDEDDF}"/>
                </c:ext>
              </c:extLst>
            </c:dLbl>
            <c:dLbl>
              <c:idx val="6"/>
              <c:delete val="1"/>
              <c:extLst>
                <c:ext xmlns:c15="http://schemas.microsoft.com/office/drawing/2012/chart" uri="{CE6537A1-D6FC-4f65-9D91-7224C49458BB}"/>
                <c:ext xmlns:c16="http://schemas.microsoft.com/office/drawing/2014/chart" uri="{C3380CC4-5D6E-409C-BE32-E72D297353CC}">
                  <c16:uniqueId val="{0000004A-CEE0-43AC-9D2C-9C341DBDEDDF}"/>
                </c:ext>
              </c:extLst>
            </c:dLbl>
            <c:dLbl>
              <c:idx val="7"/>
              <c:delete val="1"/>
              <c:extLst>
                <c:ext xmlns:c15="http://schemas.microsoft.com/office/drawing/2012/chart" uri="{CE6537A1-D6FC-4f65-9D91-7224C49458BB}"/>
                <c:ext xmlns:c16="http://schemas.microsoft.com/office/drawing/2014/chart" uri="{C3380CC4-5D6E-409C-BE32-E72D297353CC}">
                  <c16:uniqueId val="{0000001A-CEE0-43AC-9D2C-9C341DBDEDDF}"/>
                </c:ext>
              </c:extLst>
            </c:dLbl>
            <c:dLbl>
              <c:idx val="8"/>
              <c:delete val="1"/>
              <c:extLst>
                <c:ext xmlns:c15="http://schemas.microsoft.com/office/drawing/2012/chart" uri="{CE6537A1-D6FC-4f65-9D91-7224C49458BB}"/>
                <c:ext xmlns:c16="http://schemas.microsoft.com/office/drawing/2014/chart" uri="{C3380CC4-5D6E-409C-BE32-E72D297353CC}">
                  <c16:uniqueId val="{00000019-CEE0-43AC-9D2C-9C341DBDEDDF}"/>
                </c:ext>
              </c:extLst>
            </c:dLbl>
            <c:dLbl>
              <c:idx val="9"/>
              <c:layout>
                <c:manualLayout>
                  <c:x val="-1.3178993141527444E-3"/>
                  <c:y val="-1.930530437667976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68-CEE0-43AC-9D2C-9C341DBDEDDF}"/>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'Pub&amp;Ind Schools- Enrol (Adj)'!$D$85:$M$85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'Pub&amp;Ind Schools- Enrol (Adj)'!$D$93:$M$93</c:f>
              <c:numCache>
                <c:formatCode>0%</c:formatCode>
                <c:ptCount val="10"/>
                <c:pt idx="0">
                  <c:v>1</c:v>
                </c:pt>
                <c:pt idx="1">
                  <c:v>1.0169246409045052</c:v>
                </c:pt>
                <c:pt idx="2">
                  <c:v>1.0324766300884225</c:v>
                </c:pt>
                <c:pt idx="3">
                  <c:v>1.0499663287500871</c:v>
                </c:pt>
                <c:pt idx="4">
                  <c:v>1.0700839330084035</c:v>
                </c:pt>
                <c:pt idx="5">
                  <c:v>1.0653222248310632</c:v>
                </c:pt>
                <c:pt idx="6">
                  <c:v>1.0844980661607808</c:v>
                </c:pt>
                <c:pt idx="7">
                  <c:v>1.0999133062071207</c:v>
                </c:pt>
                <c:pt idx="8">
                  <c:v>1.1134359897928379</c:v>
                </c:pt>
                <c:pt idx="9">
                  <c:v>1.125730511312766</c:v>
                </c:pt>
              </c:numCache>
            </c:numRef>
          </c:val>
          <c:smooth val="1"/>
          <c:extLst>
            <c:ext xmlns:c16="http://schemas.microsoft.com/office/drawing/2014/chart" uri="{C3380CC4-5D6E-409C-BE32-E72D297353CC}">
              <c16:uniqueId val="{00000007-CEE0-43AC-9D2C-9C341DBDEDDF}"/>
            </c:ext>
          </c:extLst>
        </c:ser>
        <c:ser>
          <c:idx val="8"/>
          <c:order val="8"/>
          <c:tx>
            <c:strRef>
              <c:f>'Pub&amp;Ind Schools- Enrol (Adj)'!$C$94</c:f>
              <c:strCache>
                <c:ptCount val="1"/>
                <c:pt idx="0">
                  <c:v>WC</c:v>
                </c:pt>
              </c:strCache>
            </c:strRef>
          </c:tx>
          <c:spPr>
            <a:ln w="15875" cap="rnd">
              <a:solidFill>
                <a:srgbClr val="FFC00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5D-CEE0-43AC-9D2C-9C341DBDEDDF}"/>
                </c:ext>
              </c:extLst>
            </c:dLbl>
            <c:dLbl>
              <c:idx val="1"/>
              <c:delete val="1"/>
              <c:extLst>
                <c:ext xmlns:c15="http://schemas.microsoft.com/office/drawing/2012/chart" uri="{CE6537A1-D6FC-4f65-9D91-7224C49458BB}"/>
                <c:ext xmlns:c16="http://schemas.microsoft.com/office/drawing/2014/chart" uri="{C3380CC4-5D6E-409C-BE32-E72D297353CC}">
                  <c16:uniqueId val="{0000002B-CEE0-43AC-9D2C-9C341DBDEDDF}"/>
                </c:ext>
              </c:extLst>
            </c:dLbl>
            <c:dLbl>
              <c:idx val="2"/>
              <c:delete val="1"/>
              <c:extLst>
                <c:ext xmlns:c15="http://schemas.microsoft.com/office/drawing/2012/chart" uri="{CE6537A1-D6FC-4f65-9D91-7224C49458BB}"/>
                <c:ext xmlns:c16="http://schemas.microsoft.com/office/drawing/2014/chart" uri="{C3380CC4-5D6E-409C-BE32-E72D297353CC}">
                  <c16:uniqueId val="{0000005C-CEE0-43AC-9D2C-9C341DBDEDDF}"/>
                </c:ext>
              </c:extLst>
            </c:dLbl>
            <c:dLbl>
              <c:idx val="3"/>
              <c:delete val="1"/>
              <c:extLst>
                <c:ext xmlns:c15="http://schemas.microsoft.com/office/drawing/2012/chart" uri="{CE6537A1-D6FC-4f65-9D91-7224C49458BB}"/>
                <c:ext xmlns:c16="http://schemas.microsoft.com/office/drawing/2014/chart" uri="{C3380CC4-5D6E-409C-BE32-E72D297353CC}">
                  <c16:uniqueId val="{0000005B-CEE0-43AC-9D2C-9C341DBDEDDF}"/>
                </c:ext>
              </c:extLst>
            </c:dLbl>
            <c:dLbl>
              <c:idx val="4"/>
              <c:delete val="1"/>
              <c:extLst>
                <c:ext xmlns:c15="http://schemas.microsoft.com/office/drawing/2012/chart" uri="{CE6537A1-D6FC-4f65-9D91-7224C49458BB}"/>
                <c:ext xmlns:c16="http://schemas.microsoft.com/office/drawing/2014/chart" uri="{C3380CC4-5D6E-409C-BE32-E72D297353CC}">
                  <c16:uniqueId val="{00000020-CEE0-43AC-9D2C-9C341DBDEDDF}"/>
                </c:ext>
              </c:extLst>
            </c:dLbl>
            <c:dLbl>
              <c:idx val="5"/>
              <c:delete val="1"/>
              <c:extLst>
                <c:ext xmlns:c15="http://schemas.microsoft.com/office/drawing/2012/chart" uri="{CE6537A1-D6FC-4f65-9D91-7224C49458BB}"/>
                <c:ext xmlns:c16="http://schemas.microsoft.com/office/drawing/2014/chart" uri="{C3380CC4-5D6E-409C-BE32-E72D297353CC}">
                  <c16:uniqueId val="{0000001C-CEE0-43AC-9D2C-9C341DBDEDDF}"/>
                </c:ext>
              </c:extLst>
            </c:dLbl>
            <c:dLbl>
              <c:idx val="6"/>
              <c:delete val="1"/>
              <c:extLst>
                <c:ext xmlns:c15="http://schemas.microsoft.com/office/drawing/2012/chart" uri="{CE6537A1-D6FC-4f65-9D91-7224C49458BB}"/>
                <c:ext xmlns:c16="http://schemas.microsoft.com/office/drawing/2014/chart" uri="{C3380CC4-5D6E-409C-BE32-E72D297353CC}">
                  <c16:uniqueId val="{0000001B-CEE0-43AC-9D2C-9C341DBDEDDF}"/>
                </c:ext>
              </c:extLst>
            </c:dLbl>
            <c:dLbl>
              <c:idx val="7"/>
              <c:delete val="1"/>
              <c:extLst>
                <c:ext xmlns:c15="http://schemas.microsoft.com/office/drawing/2012/chart" uri="{CE6537A1-D6FC-4f65-9D91-7224C49458BB}"/>
                <c:ext xmlns:c16="http://schemas.microsoft.com/office/drawing/2014/chart" uri="{C3380CC4-5D6E-409C-BE32-E72D297353CC}">
                  <c16:uniqueId val="{00000018-CEE0-43AC-9D2C-9C341DBDEDDF}"/>
                </c:ext>
              </c:extLst>
            </c:dLbl>
            <c:dLbl>
              <c:idx val="8"/>
              <c:delete val="1"/>
              <c:extLst>
                <c:ext xmlns:c15="http://schemas.microsoft.com/office/drawing/2012/chart" uri="{CE6537A1-D6FC-4f65-9D91-7224C49458BB}"/>
                <c:ext xmlns:c16="http://schemas.microsoft.com/office/drawing/2014/chart" uri="{C3380CC4-5D6E-409C-BE32-E72D297353CC}">
                  <c16:uniqueId val="{00000017-CEE0-43AC-9D2C-9C341DBDEDDF}"/>
                </c:ext>
              </c:extLst>
            </c:dLbl>
            <c:dLbl>
              <c:idx val="9"/>
              <c:layout>
                <c:manualLayout>
                  <c:x val="-2.0315187261319458E-3"/>
                  <c:y val="1.6547403751439729E-2"/>
                </c:manualLayout>
              </c:layout>
              <c:tx>
                <c:rich>
                  <a:bodyPr wrap="square" lIns="38100" tIns="19050" rIns="38100" bIns="19050" anchor="ctr">
                    <a:noAutofit/>
                  </a:bodyPr>
                  <a:lstStyle/>
                  <a:p>
                    <a:pPr>
                      <a:defRPr/>
                    </a:pPr>
                    <a:fld id="{F6496FE5-B2B4-4CBC-9640-564E3A3FDCEF}" type="SERIESNAME">
                      <a:rPr lang="en-US" b="1">
                        <a:solidFill>
                          <a:srgbClr val="FFC000"/>
                        </a:solidFill>
                      </a:rPr>
                      <a:pPr>
                        <a:defRPr/>
                      </a:pPr>
                      <a:t>[SERIES NAME]</a:t>
                    </a:fld>
                    <a:endParaRPr lang="en-GB"/>
                  </a:p>
                </c:rich>
              </c:tx>
              <c:spPr>
                <a:noFill/>
                <a:ln>
                  <a:noFill/>
                </a:ln>
                <a:effectLst/>
              </c:spPr>
              <c:showLegendKey val="0"/>
              <c:showVal val="0"/>
              <c:showCatName val="0"/>
              <c:showSerName val="1"/>
              <c:showPercent val="0"/>
              <c:showBubbleSize val="0"/>
              <c:extLst>
                <c:ext xmlns:c15="http://schemas.microsoft.com/office/drawing/2012/chart" uri="{CE6537A1-D6FC-4f65-9D91-7224C49458BB}">
                  <c15:layout>
                    <c:manualLayout>
                      <c:w val="5.8568294248669585E-2"/>
                      <c:h val="9.0941881696052426E-2"/>
                    </c:manualLayout>
                  </c15:layout>
                  <c15:dlblFieldTable/>
                  <c15:showDataLabelsRange val="0"/>
                </c:ext>
                <c:ext xmlns:c16="http://schemas.microsoft.com/office/drawing/2014/chart" uri="{C3380CC4-5D6E-409C-BE32-E72D297353CC}">
                  <c16:uniqueId val="{0000005E-CEE0-43AC-9D2C-9C341DBDEDDF}"/>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'Pub&amp;Ind Schools- Enrol (Adj)'!$D$85:$M$85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'Pub&amp;Ind Schools- Enrol (Adj)'!$D$94:$M$94</c:f>
              <c:numCache>
                <c:formatCode>0%</c:formatCode>
                <c:ptCount val="10"/>
                <c:pt idx="0">
                  <c:v>1</c:v>
                </c:pt>
                <c:pt idx="1">
                  <c:v>1.0138879924163238</c:v>
                </c:pt>
                <c:pt idx="2">
                  <c:v>1.0360080114140493</c:v>
                </c:pt>
                <c:pt idx="3">
                  <c:v>1.0573110896814026</c:v>
                </c:pt>
                <c:pt idx="4">
                  <c:v>1.075675878765225</c:v>
                </c:pt>
                <c:pt idx="5">
                  <c:v>1.0863327164531671</c:v>
                </c:pt>
                <c:pt idx="6">
                  <c:v>1.0992640789812131</c:v>
                </c:pt>
                <c:pt idx="7">
                  <c:v>1.1453798051866102</c:v>
                </c:pt>
                <c:pt idx="8">
                  <c:v>1.1976177700022832</c:v>
                </c:pt>
                <c:pt idx="9">
                  <c:v>1.218211805371578</c:v>
                </c:pt>
              </c:numCache>
            </c:numRef>
          </c:val>
          <c:smooth val="1"/>
          <c:extLst>
            <c:ext xmlns:c16="http://schemas.microsoft.com/office/drawing/2014/chart" uri="{C3380CC4-5D6E-409C-BE32-E72D297353CC}">
              <c16:uniqueId val="{00000008-CEE0-43AC-9D2C-9C341DBDEDDF}"/>
            </c:ext>
          </c:extLst>
        </c:ser>
        <c:ser>
          <c:idx val="9"/>
          <c:order val="9"/>
          <c:tx>
            <c:strRef>
              <c:f>'Pub&amp;Ind Schools- Enrol (Adj)'!$C$95</c:f>
              <c:strCache>
                <c:ptCount val="1"/>
                <c:pt idx="0">
                  <c:v>SA</c:v>
                </c:pt>
              </c:strCache>
            </c:strRef>
          </c:tx>
          <c:spPr>
            <a:ln w="38100" cap="rnd">
              <a:solidFill>
                <a:schemeClr val="bg1">
                  <a:lumMod val="50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2E-CEE0-43AC-9D2C-9C341DBDEDDF}"/>
                </c:ext>
              </c:extLst>
            </c:dLbl>
            <c:dLbl>
              <c:idx val="1"/>
              <c:delete val="1"/>
              <c:extLst>
                <c:ext xmlns:c15="http://schemas.microsoft.com/office/drawing/2012/chart" uri="{CE6537A1-D6FC-4f65-9D91-7224C49458BB}"/>
                <c:ext xmlns:c16="http://schemas.microsoft.com/office/drawing/2014/chart" uri="{C3380CC4-5D6E-409C-BE32-E72D297353CC}">
                  <c16:uniqueId val="{00000027-CEE0-43AC-9D2C-9C341DBDEDDF}"/>
                </c:ext>
              </c:extLst>
            </c:dLbl>
            <c:dLbl>
              <c:idx val="2"/>
              <c:delete val="1"/>
              <c:extLst>
                <c:ext xmlns:c15="http://schemas.microsoft.com/office/drawing/2012/chart" uri="{CE6537A1-D6FC-4f65-9D91-7224C49458BB}"/>
                <c:ext xmlns:c16="http://schemas.microsoft.com/office/drawing/2014/chart" uri="{C3380CC4-5D6E-409C-BE32-E72D297353CC}">
                  <c16:uniqueId val="{00000036-CEE0-43AC-9D2C-9C341DBDEDDF}"/>
                </c:ext>
              </c:extLst>
            </c:dLbl>
            <c:dLbl>
              <c:idx val="3"/>
              <c:delete val="1"/>
              <c:extLst>
                <c:ext xmlns:c15="http://schemas.microsoft.com/office/drawing/2012/chart" uri="{CE6537A1-D6FC-4f65-9D91-7224C49458BB}"/>
                <c:ext xmlns:c16="http://schemas.microsoft.com/office/drawing/2014/chart" uri="{C3380CC4-5D6E-409C-BE32-E72D297353CC}">
                  <c16:uniqueId val="{00000023-CEE0-43AC-9D2C-9C341DBDEDDF}"/>
                </c:ext>
              </c:extLst>
            </c:dLbl>
            <c:dLbl>
              <c:idx val="4"/>
              <c:delete val="1"/>
              <c:extLst>
                <c:ext xmlns:c15="http://schemas.microsoft.com/office/drawing/2012/chart" uri="{CE6537A1-D6FC-4f65-9D91-7224C49458BB}"/>
                <c:ext xmlns:c16="http://schemas.microsoft.com/office/drawing/2014/chart" uri="{C3380CC4-5D6E-409C-BE32-E72D297353CC}">
                  <c16:uniqueId val="{0000004F-CEE0-43AC-9D2C-9C341DBDEDDF}"/>
                </c:ext>
              </c:extLst>
            </c:dLbl>
            <c:dLbl>
              <c:idx val="5"/>
              <c:delete val="1"/>
              <c:extLst>
                <c:ext xmlns:c15="http://schemas.microsoft.com/office/drawing/2012/chart" uri="{CE6537A1-D6FC-4f65-9D91-7224C49458BB}"/>
                <c:ext xmlns:c16="http://schemas.microsoft.com/office/drawing/2014/chart" uri="{C3380CC4-5D6E-409C-BE32-E72D297353CC}">
                  <c16:uniqueId val="{0000004E-CEE0-43AC-9D2C-9C341DBDEDDF}"/>
                </c:ext>
              </c:extLst>
            </c:dLbl>
            <c:dLbl>
              <c:idx val="6"/>
              <c:delete val="1"/>
              <c:extLst>
                <c:ext xmlns:c15="http://schemas.microsoft.com/office/drawing/2012/chart" uri="{CE6537A1-D6FC-4f65-9D91-7224C49458BB}"/>
                <c:ext xmlns:c16="http://schemas.microsoft.com/office/drawing/2014/chart" uri="{C3380CC4-5D6E-409C-BE32-E72D297353CC}">
                  <c16:uniqueId val="{0000004D-CEE0-43AC-9D2C-9C341DBDEDDF}"/>
                </c:ext>
              </c:extLst>
            </c:dLbl>
            <c:dLbl>
              <c:idx val="7"/>
              <c:delete val="1"/>
              <c:extLst>
                <c:ext xmlns:c15="http://schemas.microsoft.com/office/drawing/2012/chart" uri="{CE6537A1-D6FC-4f65-9D91-7224C49458BB}"/>
                <c:ext xmlns:c16="http://schemas.microsoft.com/office/drawing/2014/chart" uri="{C3380CC4-5D6E-409C-BE32-E72D297353CC}">
                  <c16:uniqueId val="{0000004C-CEE0-43AC-9D2C-9C341DBDEDDF}"/>
                </c:ext>
              </c:extLst>
            </c:dLbl>
            <c:dLbl>
              <c:idx val="8"/>
              <c:delete val="1"/>
              <c:extLst>
                <c:ext xmlns:c15="http://schemas.microsoft.com/office/drawing/2012/chart" uri="{CE6537A1-D6FC-4f65-9D91-7224C49458BB}"/>
                <c:ext xmlns:c16="http://schemas.microsoft.com/office/drawing/2014/chart" uri="{C3380CC4-5D6E-409C-BE32-E72D297353CC}">
                  <c16:uniqueId val="{0000004B-CEE0-43AC-9D2C-9C341DBDEDDF}"/>
                </c:ext>
              </c:extLst>
            </c:dLbl>
            <c:dLbl>
              <c:idx val="9"/>
              <c:layout>
                <c:manualLayout>
                  <c:x val="2.6357986283052953E-3"/>
                  <c:y val="-2.757900625239959E-3"/>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6D-CEE0-43AC-9D2C-9C341DBDEDDF}"/>
                </c:ext>
              </c:extLst>
            </c:dLbl>
            <c:spPr>
              <a:noFill/>
              <a:ln>
                <a:noFill/>
              </a:ln>
              <a:effectLst/>
            </c:spPr>
            <c:txPr>
              <a:bodyPr wrap="square" lIns="38100" tIns="19050" rIns="38100" bIns="19050" anchor="ctr">
                <a:spAutoFit/>
              </a:bodyPr>
              <a:lstStyle/>
              <a:p>
                <a:pPr>
                  <a:defRPr b="1">
                    <a:solidFill>
                      <a:schemeClr val="bg1">
                        <a:lumMod val="50000"/>
                      </a:schemeClr>
                    </a:solidFill>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'Pub&amp;Ind Schools- Enrol (Adj)'!$D$85:$M$85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'Pub&amp;Ind Schools- Enrol (Adj)'!$D$95:$M$95</c:f>
              <c:numCache>
                <c:formatCode>0%</c:formatCode>
                <c:ptCount val="10"/>
                <c:pt idx="0">
                  <c:v>1</c:v>
                </c:pt>
                <c:pt idx="1">
                  <c:v>1.0049548324844351</c:v>
                </c:pt>
                <c:pt idx="2">
                  <c:v>1.0182946361176464</c:v>
                </c:pt>
                <c:pt idx="3">
                  <c:v>1.0310912338835583</c:v>
                </c:pt>
                <c:pt idx="4">
                  <c:v>1.0405932731786409</c:v>
                </c:pt>
                <c:pt idx="5">
                  <c:v>1.0373512570617367</c:v>
                </c:pt>
                <c:pt idx="6">
                  <c:v>1.0314991009464141</c:v>
                </c:pt>
                <c:pt idx="7">
                  <c:v>1.0493342127405312</c:v>
                </c:pt>
                <c:pt idx="8">
                  <c:v>1.0634372886085521</c:v>
                </c:pt>
                <c:pt idx="9">
                  <c:v>1.0789487087656175</c:v>
                </c:pt>
              </c:numCache>
            </c:numRef>
          </c:val>
          <c:smooth val="0"/>
          <c:extLst>
            <c:ext xmlns:c16="http://schemas.microsoft.com/office/drawing/2014/chart" uri="{C3380CC4-5D6E-409C-BE32-E72D297353CC}">
              <c16:uniqueId val="{00000009-CEE0-43AC-9D2C-9C341DBDEDDF}"/>
            </c:ext>
          </c:extLst>
        </c:ser>
        <c:dLbls>
          <c:showLegendKey val="0"/>
          <c:showVal val="0"/>
          <c:showCatName val="0"/>
          <c:showSerName val="0"/>
          <c:showPercent val="0"/>
          <c:showBubbleSize val="0"/>
        </c:dLbls>
        <c:smooth val="0"/>
        <c:axId val="904962303"/>
        <c:axId val="1"/>
      </c:lineChart>
      <c:catAx>
        <c:axId val="904962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en-US"/>
          </a:p>
        </c:txPr>
        <c:crossAx val="1"/>
        <c:crosses val="autoZero"/>
        <c:auto val="1"/>
        <c:lblAlgn val="ctr"/>
        <c:lblOffset val="100"/>
        <c:noMultiLvlLbl val="0"/>
      </c:catAx>
      <c:valAx>
        <c:axId val="1"/>
        <c:scaling>
          <c:orientation val="minMax"/>
          <c:max val="1.25"/>
          <c:min val="0.85000000000000009"/>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US"/>
                  <a:t>Ordinary school enrolment headcount</a:t>
                </a:r>
              </a:p>
              <a:p>
                <a:pPr>
                  <a:defRPr/>
                </a:pPr>
                <a:r>
                  <a:rPr lang="en-US"/>
                  <a:t>(Indexed with 2012 totals at 100%)</a:t>
                </a:r>
              </a:p>
            </c:rich>
          </c:tx>
          <c:layout>
            <c:manualLayout>
              <c:xMode val="edge"/>
              <c:yMode val="edge"/>
              <c:x val="2.8751536705849044E-2"/>
              <c:y val="7.1064150071488252E-2"/>
            </c:manualLayout>
          </c:layout>
          <c:overlay val="0"/>
        </c:title>
        <c:numFmt formatCode="0%" sourceLinked="1"/>
        <c:majorTickMark val="none"/>
        <c:minorTickMark val="none"/>
        <c:tickLblPos val="nextTo"/>
        <c:spPr>
          <a:ln w="6350">
            <a:noFill/>
          </a:ln>
        </c:spPr>
        <c:txPr>
          <a:bodyPr rot="0" vert="horz"/>
          <a:lstStyle/>
          <a:p>
            <a:pPr>
              <a:defRPr/>
            </a:pPr>
            <a:endParaRPr lang="en-US"/>
          </a:p>
        </c:txPr>
        <c:crossAx val="904962303"/>
        <c:crosses val="autoZero"/>
        <c:crossBetween val="between"/>
      </c:valAx>
      <c:spPr>
        <a:noFill/>
        <a:ln w="25400">
          <a:noFill/>
        </a:ln>
      </c:spPr>
    </c:plotArea>
    <c:plotVisOnly val="1"/>
    <c:dispBlanksAs val="gap"/>
    <c:showDLblsOverMax val="0"/>
  </c:chart>
  <c:spPr>
    <a:noFill/>
    <a:ln w="9525" cap="flat" cmpd="sng" algn="ctr">
      <a:noFill/>
      <a:round/>
    </a:ln>
    <a:effectLst/>
  </c:spPr>
  <c:txPr>
    <a:bodyPr/>
    <a:lstStyle/>
    <a:p>
      <a:pPr>
        <a:defRPr sz="18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531326447235421"/>
          <c:y val="0.13392604309447742"/>
          <c:w val="0.80348288399241852"/>
          <c:h val="0.68271851693568142"/>
        </c:manualLayout>
      </c:layout>
      <c:lineChart>
        <c:grouping val="standard"/>
        <c:varyColors val="0"/>
        <c:ser>
          <c:idx val="6"/>
          <c:order val="6"/>
          <c:tx>
            <c:strRef>
              <c:f>'Pub&amp;Ind Schools- Enrol (Adj)'!$C$92</c:f>
              <c:strCache>
                <c:ptCount val="1"/>
                <c:pt idx="0">
                  <c:v>NC</c:v>
                </c:pt>
              </c:strCache>
              <c:extLst xmlns:c15="http://schemas.microsoft.com/office/drawing/2012/chart"/>
            </c:strRef>
          </c:tx>
          <c:spPr>
            <a:ln w="15875" cap="rnd">
              <a:solidFill>
                <a:srgbClr val="00B050"/>
              </a:solidFill>
              <a:round/>
            </a:ln>
            <a:effectLst/>
          </c:spPr>
          <c:marker>
            <c:symbol val="none"/>
          </c:marker>
          <c:dLbls>
            <c:dLbl>
              <c:idx val="0"/>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D-CEE0-43AC-9D2C-9C341DBDEDDF}"/>
                </c:ext>
              </c:extLst>
            </c:dLbl>
            <c:dLbl>
              <c:idx val="1"/>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8-CEE0-43AC-9D2C-9C341DBDEDDF}"/>
                </c:ext>
              </c:extLst>
            </c:dLbl>
            <c:dLbl>
              <c:idx val="2"/>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3A-CEE0-43AC-9D2C-9C341DBDEDDF}"/>
                </c:ext>
              </c:extLst>
            </c:dLbl>
            <c:dLbl>
              <c:idx val="3"/>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1-CEE0-43AC-9D2C-9C341DBDEDDF}"/>
                </c:ext>
              </c:extLst>
            </c:dLbl>
            <c:dLbl>
              <c:idx val="4"/>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F-CEE0-43AC-9D2C-9C341DBDEDDF}"/>
                </c:ext>
              </c:extLst>
            </c:dLbl>
            <c:dLbl>
              <c:idx val="5"/>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9-CEE0-43AC-9D2C-9C341DBDEDDF}"/>
                </c:ext>
              </c:extLst>
            </c:dLbl>
            <c:dLbl>
              <c:idx val="6"/>
              <c:delete val="1"/>
              <c:extLst xmlns:c15="http://schemas.microsoft.com/office/drawing/2012/chart">
                <c:ext xmlns:c15="http://schemas.microsoft.com/office/drawing/2012/chart" uri="{CE6537A1-D6FC-4f65-9D91-7224C49458BB}">
                  <c15:layout>
                    <c:manualLayout>
                      <c:w val="3.4342140882708677E-2"/>
                      <c:h val="3.0675049766085035E-2"/>
                    </c:manualLayout>
                  </c15:layout>
                </c:ext>
                <c:ext xmlns:c16="http://schemas.microsoft.com/office/drawing/2014/chart" uri="{C3380CC4-5D6E-409C-BE32-E72D297353CC}">
                  <c16:uniqueId val="{00000057-CEE0-43AC-9D2C-9C341DBDEDDF}"/>
                </c:ext>
              </c:extLst>
            </c:dLbl>
            <c:dLbl>
              <c:idx val="7"/>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6-CEE0-43AC-9D2C-9C341DBDEDDF}"/>
                </c:ext>
              </c:extLst>
            </c:dLbl>
            <c:dLbl>
              <c:idx val="8"/>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8-CEE0-43AC-9D2C-9C341DBDEDDF}"/>
                </c:ext>
              </c:extLst>
            </c:dLbl>
            <c:dLbl>
              <c:idx val="9"/>
              <c:layout>
                <c:manualLayout>
                  <c:x val="-2.674928542630934E-4"/>
                  <c:y val="-2.482110562715963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6A-CEE0-43AC-9D2C-9C341DBDEDDF}"/>
                </c:ext>
              </c:extLst>
            </c:dLbl>
            <c:spPr>
              <a:noFill/>
              <a:ln>
                <a:noFill/>
              </a:ln>
              <a:effectLst/>
            </c:spPr>
            <c:txPr>
              <a:bodyPr wrap="square" lIns="38100" tIns="19050" rIns="38100" bIns="19050" anchor="ctr">
                <a:spAutoFit/>
              </a:bodyPr>
              <a:lstStyle/>
              <a:p>
                <a:pPr>
                  <a:defRPr b="1">
                    <a:solidFill>
                      <a:srgbClr val="00B050"/>
                    </a:solidFill>
                  </a:defRPr>
                </a:pPr>
                <a:endParaRPr lang="en-US"/>
              </a:p>
            </c:txP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numRef>
              <c:f>'Pub&amp;Ind Schools- Enrol (Adj)'!$D$85:$M$85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extLst xmlns:c15="http://schemas.microsoft.com/office/drawing/2012/chart"/>
            </c:numRef>
          </c:cat>
          <c:val>
            <c:numRef>
              <c:f>'Pub&amp;Ind Schools- Enrol (Adj)'!$D$92:$M$92</c:f>
              <c:numCache>
                <c:formatCode>0%</c:formatCode>
                <c:ptCount val="10"/>
                <c:pt idx="0">
                  <c:v>1</c:v>
                </c:pt>
                <c:pt idx="1">
                  <c:v>1.0185121119735923</c:v>
                </c:pt>
                <c:pt idx="2">
                  <c:v>1.0414783743071923</c:v>
                </c:pt>
                <c:pt idx="3">
                  <c:v>1.0455685528335747</c:v>
                </c:pt>
                <c:pt idx="4">
                  <c:v>1.0544191946492536</c:v>
                </c:pt>
                <c:pt idx="5">
                  <c:v>1.0536335920776665</c:v>
                </c:pt>
                <c:pt idx="6">
                  <c:v>1.0643076967429927</c:v>
                </c:pt>
                <c:pt idx="7">
                  <c:v>1.0770971624611703</c:v>
                </c:pt>
                <c:pt idx="8">
                  <c:v>1.0963732549172234</c:v>
                </c:pt>
                <c:pt idx="9">
                  <c:v>1.0975588661376463</c:v>
                </c:pt>
              </c:numCache>
              <c:extLst xmlns:c15="http://schemas.microsoft.com/office/drawing/2012/chart"/>
            </c:numRef>
          </c:val>
          <c:smooth val="1"/>
          <c:extLst xmlns:c15="http://schemas.microsoft.com/office/drawing/2012/chart">
            <c:ext xmlns:c16="http://schemas.microsoft.com/office/drawing/2014/chart" uri="{C3380CC4-5D6E-409C-BE32-E72D297353CC}">
              <c16:uniqueId val="{00000006-CEE0-43AC-9D2C-9C341DBDEDDF}"/>
            </c:ext>
          </c:extLst>
        </c:ser>
        <c:ser>
          <c:idx val="9"/>
          <c:order val="9"/>
          <c:tx>
            <c:strRef>
              <c:f>'Pub&amp;Ind Schools- Enrol (Adj)'!$C$95</c:f>
              <c:strCache>
                <c:ptCount val="1"/>
                <c:pt idx="0">
                  <c:v>SA</c:v>
                </c:pt>
              </c:strCache>
              <c:extLst xmlns:c15="http://schemas.microsoft.com/office/drawing/2012/chart"/>
            </c:strRef>
          </c:tx>
          <c:spPr>
            <a:ln w="38100" cap="rnd">
              <a:solidFill>
                <a:schemeClr val="bg1">
                  <a:lumMod val="50000"/>
                </a:schemeClr>
              </a:solidFill>
              <a:round/>
            </a:ln>
            <a:effectLst/>
          </c:spPr>
          <c:marker>
            <c:symbol val="none"/>
          </c:marker>
          <c:dLbls>
            <c:dLbl>
              <c:idx val="0"/>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E-CEE0-43AC-9D2C-9C341DBDEDDF}"/>
                </c:ext>
              </c:extLst>
            </c:dLbl>
            <c:dLbl>
              <c:idx val="1"/>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7-CEE0-43AC-9D2C-9C341DBDEDDF}"/>
                </c:ext>
              </c:extLst>
            </c:dLbl>
            <c:dLbl>
              <c:idx val="2"/>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36-CEE0-43AC-9D2C-9C341DBDEDDF}"/>
                </c:ext>
              </c:extLst>
            </c:dLbl>
            <c:dLbl>
              <c:idx val="3"/>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3-CEE0-43AC-9D2C-9C341DBDEDDF}"/>
                </c:ext>
              </c:extLst>
            </c:dLbl>
            <c:dLbl>
              <c:idx val="4"/>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F-CEE0-43AC-9D2C-9C341DBDEDDF}"/>
                </c:ext>
              </c:extLst>
            </c:dLbl>
            <c:dLbl>
              <c:idx val="5"/>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E-CEE0-43AC-9D2C-9C341DBDEDDF}"/>
                </c:ext>
              </c:extLst>
            </c:dLbl>
            <c:dLbl>
              <c:idx val="6"/>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D-CEE0-43AC-9D2C-9C341DBDEDDF}"/>
                </c:ext>
              </c:extLst>
            </c:dLbl>
            <c:dLbl>
              <c:idx val="7"/>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C-CEE0-43AC-9D2C-9C341DBDEDDF}"/>
                </c:ext>
              </c:extLst>
            </c:dLbl>
            <c:dLbl>
              <c:idx val="8"/>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B-CEE0-43AC-9D2C-9C341DBDEDDF}"/>
                </c:ext>
              </c:extLst>
            </c:dLbl>
            <c:dLbl>
              <c:idx val="9"/>
              <c:layout>
                <c:manualLayout>
                  <c:x val="-7.7858281630554423E-3"/>
                  <c:y val="-1.1031602500959836E-2"/>
                </c:manualLayout>
              </c:layout>
              <c:showLegendKey val="0"/>
              <c:showVal val="0"/>
              <c:showCatName val="0"/>
              <c:showSerName val="1"/>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6D-CEE0-43AC-9D2C-9C341DBDEDDF}"/>
                </c:ext>
              </c:extLst>
            </c:dLbl>
            <c:spPr>
              <a:noFill/>
              <a:ln>
                <a:noFill/>
              </a:ln>
              <a:effectLst/>
            </c:spPr>
            <c:txPr>
              <a:bodyPr wrap="square" lIns="38100" tIns="19050" rIns="38100" bIns="19050" anchor="ctr">
                <a:spAutoFit/>
              </a:bodyPr>
              <a:lstStyle/>
              <a:p>
                <a:pPr>
                  <a:defRPr b="1">
                    <a:solidFill>
                      <a:schemeClr val="bg1">
                        <a:lumMod val="50000"/>
                      </a:schemeClr>
                    </a:solidFill>
                  </a:defRPr>
                </a:pPr>
                <a:endParaRPr lang="en-US"/>
              </a:p>
            </c:txP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numRef>
              <c:f>'Pub&amp;Ind Schools- Enrol (Adj)'!$D$85:$M$85</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extLst xmlns:c15="http://schemas.microsoft.com/office/drawing/2012/chart"/>
            </c:numRef>
          </c:cat>
          <c:val>
            <c:numRef>
              <c:f>'Pub&amp;Ind Schools- Enrol (Adj)'!$D$95:$M$95</c:f>
              <c:numCache>
                <c:formatCode>0%</c:formatCode>
                <c:ptCount val="10"/>
                <c:pt idx="0">
                  <c:v>1</c:v>
                </c:pt>
                <c:pt idx="1">
                  <c:v>1.0049548324844351</c:v>
                </c:pt>
                <c:pt idx="2">
                  <c:v>1.0182946361176464</c:v>
                </c:pt>
                <c:pt idx="3">
                  <c:v>1.0310912338835583</c:v>
                </c:pt>
                <c:pt idx="4">
                  <c:v>1.0405932731786409</c:v>
                </c:pt>
                <c:pt idx="5">
                  <c:v>1.0373512570617367</c:v>
                </c:pt>
                <c:pt idx="6">
                  <c:v>1.0314991009464141</c:v>
                </c:pt>
                <c:pt idx="7">
                  <c:v>1.0493342127405312</c:v>
                </c:pt>
                <c:pt idx="8">
                  <c:v>1.0634372886085521</c:v>
                </c:pt>
                <c:pt idx="9">
                  <c:v>1.0789487087656175</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9-CEE0-43AC-9D2C-9C341DBDEDDF}"/>
            </c:ext>
          </c:extLst>
        </c:ser>
        <c:dLbls>
          <c:showLegendKey val="0"/>
          <c:showVal val="0"/>
          <c:showCatName val="0"/>
          <c:showSerName val="0"/>
          <c:showPercent val="0"/>
          <c:showBubbleSize val="0"/>
        </c:dLbls>
        <c:smooth val="0"/>
        <c:axId val="904962303"/>
        <c:axId val="1"/>
        <c:extLst>
          <c:ext xmlns:c15="http://schemas.microsoft.com/office/drawing/2012/chart" uri="{02D57815-91ED-43cb-92C2-25804820EDAC}">
            <c15:filteredLineSeries>
              <c15:ser>
                <c:idx val="0"/>
                <c:order val="0"/>
                <c:tx>
                  <c:strRef>
                    <c:extLst>
                      <c:ext uri="{02D57815-91ED-43cb-92C2-25804820EDAC}">
                        <c15:formulaRef>
                          <c15:sqref>'Pub&amp;Ind Schools- Enrol (Adj)'!$C$86</c15:sqref>
                        </c15:formulaRef>
                      </c:ext>
                    </c:extLst>
                    <c:strCache>
                      <c:ptCount val="1"/>
                      <c:pt idx="0">
                        <c:v>EC</c:v>
                      </c:pt>
                    </c:strCache>
                  </c:strRef>
                </c:tx>
                <c:spPr>
                  <a:ln w="38100">
                    <a:solidFill>
                      <a:srgbClr val="FF0000"/>
                    </a:solidFill>
                    <a:prstDash val="solid"/>
                  </a:ln>
                </c:spPr>
                <c:marker>
                  <c:symbol val="none"/>
                </c:marker>
                <c:dLbls>
                  <c:dLbl>
                    <c:idx val="0"/>
                    <c:delete val="1"/>
                    <c:extLst>
                      <c:ext uri="{CE6537A1-D6FC-4f65-9D91-7224C49458BB}"/>
                      <c:ext xmlns:c16="http://schemas.microsoft.com/office/drawing/2014/chart" uri="{C3380CC4-5D6E-409C-BE32-E72D297353CC}">
                        <c16:uniqueId val="{00000032-CEE0-43AC-9D2C-9C341DBDEDDF}"/>
                      </c:ext>
                    </c:extLst>
                  </c:dLbl>
                  <c:dLbl>
                    <c:idx val="1"/>
                    <c:delete val="1"/>
                    <c:extLst>
                      <c:ext uri="{CE6537A1-D6FC-4f65-9D91-7224C49458BB}"/>
                      <c:ext xmlns:c16="http://schemas.microsoft.com/office/drawing/2014/chart" uri="{C3380CC4-5D6E-409C-BE32-E72D297353CC}">
                        <c16:uniqueId val="{00000034-CEE0-43AC-9D2C-9C341DBDEDDF}"/>
                      </c:ext>
                    </c:extLst>
                  </c:dLbl>
                  <c:dLbl>
                    <c:idx val="2"/>
                    <c:delete val="1"/>
                    <c:extLst>
                      <c:ext uri="{CE6537A1-D6FC-4f65-9D91-7224C49458BB}"/>
                      <c:ext xmlns:c16="http://schemas.microsoft.com/office/drawing/2014/chart" uri="{C3380CC4-5D6E-409C-BE32-E72D297353CC}">
                        <c16:uniqueId val="{00000039-CEE0-43AC-9D2C-9C341DBDEDDF}"/>
                      </c:ext>
                    </c:extLst>
                  </c:dLbl>
                  <c:dLbl>
                    <c:idx val="3"/>
                    <c:delete val="1"/>
                    <c:extLst>
                      <c:ext uri="{CE6537A1-D6FC-4f65-9D91-7224C49458BB}"/>
                      <c:ext xmlns:c16="http://schemas.microsoft.com/office/drawing/2014/chart" uri="{C3380CC4-5D6E-409C-BE32-E72D297353CC}">
                        <c16:uniqueId val="{0000003D-CEE0-43AC-9D2C-9C341DBDEDDF}"/>
                      </c:ext>
                    </c:extLst>
                  </c:dLbl>
                  <c:dLbl>
                    <c:idx val="4"/>
                    <c:delete val="1"/>
                    <c:extLst>
                      <c:ext uri="{CE6537A1-D6FC-4f65-9D91-7224C49458BB}"/>
                      <c:ext xmlns:c16="http://schemas.microsoft.com/office/drawing/2014/chart" uri="{C3380CC4-5D6E-409C-BE32-E72D297353CC}">
                        <c16:uniqueId val="{0000003F-CEE0-43AC-9D2C-9C341DBDEDDF}"/>
                      </c:ext>
                    </c:extLst>
                  </c:dLbl>
                  <c:dLbl>
                    <c:idx val="5"/>
                    <c:delete val="1"/>
                    <c:extLst>
                      <c:ext uri="{CE6537A1-D6FC-4f65-9D91-7224C49458BB}"/>
                      <c:ext xmlns:c16="http://schemas.microsoft.com/office/drawing/2014/chart" uri="{C3380CC4-5D6E-409C-BE32-E72D297353CC}">
                        <c16:uniqueId val="{00000046-CEE0-43AC-9D2C-9C341DBDEDDF}"/>
                      </c:ext>
                    </c:extLst>
                  </c:dLbl>
                  <c:dLbl>
                    <c:idx val="6"/>
                    <c:delete val="1"/>
                    <c:extLst>
                      <c:ext uri="{CE6537A1-D6FC-4f65-9D91-7224C49458BB}"/>
                      <c:ext xmlns:c16="http://schemas.microsoft.com/office/drawing/2014/chart" uri="{C3380CC4-5D6E-409C-BE32-E72D297353CC}">
                        <c16:uniqueId val="{00000045-CEE0-43AC-9D2C-9C341DBDEDDF}"/>
                      </c:ext>
                    </c:extLst>
                  </c:dLbl>
                  <c:dLbl>
                    <c:idx val="7"/>
                    <c:delete val="1"/>
                    <c:extLst>
                      <c:ext uri="{CE6537A1-D6FC-4f65-9D91-7224C49458BB}"/>
                      <c:ext xmlns:c16="http://schemas.microsoft.com/office/drawing/2014/chart" uri="{C3380CC4-5D6E-409C-BE32-E72D297353CC}">
                        <c16:uniqueId val="{00000044-CEE0-43AC-9D2C-9C341DBDEDDF}"/>
                      </c:ext>
                    </c:extLst>
                  </c:dLbl>
                  <c:dLbl>
                    <c:idx val="8"/>
                    <c:delete val="1"/>
                    <c:extLst>
                      <c:ext uri="{CE6537A1-D6FC-4f65-9D91-7224C49458BB}"/>
                      <c:ext xmlns:c16="http://schemas.microsoft.com/office/drawing/2014/chart" uri="{C3380CC4-5D6E-409C-BE32-E72D297353CC}">
                        <c16:uniqueId val="{00000043-CEE0-43AC-9D2C-9C341DBDEDDF}"/>
                      </c:ext>
                    </c:extLst>
                  </c:dLbl>
                  <c:spPr>
                    <a:noFill/>
                    <a:ln>
                      <a:noFill/>
                    </a:ln>
                    <a:effectLst/>
                  </c:spPr>
                  <c:txPr>
                    <a:bodyPr wrap="square" lIns="38100" tIns="19050" rIns="38100" bIns="19050" anchor="ctr">
                      <a:spAutoFit/>
                    </a:bodyPr>
                    <a:lstStyle/>
                    <a:p>
                      <a:pPr>
                        <a:defRPr b="1">
                          <a:solidFill>
                            <a:srgbClr val="FF0000"/>
                          </a:solidFill>
                        </a:defRPr>
                      </a:pPr>
                      <a:endParaRPr lang="en-US"/>
                    </a:p>
                  </c:txPr>
                  <c:showLegendKey val="0"/>
                  <c:showVal val="0"/>
                  <c:showCatName val="0"/>
                  <c:showSerName val="1"/>
                  <c:showPercent val="0"/>
                  <c:showBubbleSize val="0"/>
                  <c:showLeaderLines val="0"/>
                  <c:extLst>
                    <c:ext uri="{CE6537A1-D6FC-4f65-9D91-7224C49458BB}">
                      <c15:showLeaderLines val="0"/>
                    </c:ext>
                  </c:extLst>
                </c:dLbls>
                <c:cat>
                  <c:numRef>
                    <c:extLst>
                      <c:ext uri="{02D57815-91ED-43cb-92C2-25804820EDAC}">
                        <c15:formulaRef>
                          <c15:sqref>'Pub&amp;Ind Schools- Enrol (Adj)'!$D$85:$M$85</c15:sqref>
                        </c15:formulaRef>
                      </c:ext>
                    </c:extLst>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extLst>
                      <c:ext uri="{02D57815-91ED-43cb-92C2-25804820EDAC}">
                        <c15:formulaRef>
                          <c15:sqref>'Pub&amp;Ind Schools- Enrol (Adj)'!$D$86:$M$86</c15:sqref>
                        </c15:formulaRef>
                      </c:ext>
                    </c:extLst>
                    <c:numCache>
                      <c:formatCode>0%</c:formatCode>
                      <c:ptCount val="10"/>
                      <c:pt idx="0">
                        <c:v>1</c:v>
                      </c:pt>
                      <c:pt idx="1">
                        <c:v>0.99311050907419485</c:v>
                      </c:pt>
                      <c:pt idx="2">
                        <c:v>0.99762339465125438</c:v>
                      </c:pt>
                      <c:pt idx="3">
                        <c:v>1.0009602756411276</c:v>
                      </c:pt>
                      <c:pt idx="4">
                        <c:v>1.005136501081463</c:v>
                      </c:pt>
                      <c:pt idx="5">
                        <c:v>0.92008293010125941</c:v>
                      </c:pt>
                      <c:pt idx="6">
                        <c:v>0.94325303878048072</c:v>
                      </c:pt>
                      <c:pt idx="7">
                        <c:v>0.94480772196894425</c:v>
                      </c:pt>
                      <c:pt idx="8">
                        <c:v>0.94454280067414009</c:v>
                      </c:pt>
                      <c:pt idx="9">
                        <c:v>0.94697987161821817</c:v>
                      </c:pt>
                    </c:numCache>
                  </c:numRef>
                </c:val>
                <c:smooth val="1"/>
                <c:extLst>
                  <c:ext xmlns:c16="http://schemas.microsoft.com/office/drawing/2014/chart" uri="{C3380CC4-5D6E-409C-BE32-E72D297353CC}">
                    <c16:uniqueId val="{00000000-CEE0-43AC-9D2C-9C341DBDEDDF}"/>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'Pub&amp;Ind Schools- Enrol (Adj)'!$C$87</c15:sqref>
                        </c15:formulaRef>
                      </c:ext>
                    </c:extLst>
                    <c:strCache>
                      <c:ptCount val="1"/>
                      <c:pt idx="0">
                        <c:v>FS</c:v>
                      </c:pt>
                    </c:strCache>
                  </c:strRef>
                </c:tx>
                <c:spPr>
                  <a:ln w="38100" cap="rnd">
                    <a:solidFill>
                      <a:srgbClr val="00B050"/>
                    </a:solidFill>
                    <a:round/>
                  </a:ln>
                  <a:effectLst/>
                </c:spPr>
                <c:marker>
                  <c:symbol val="none"/>
                </c:marker>
                <c:dLbls>
                  <c:dLbl>
                    <c:idx val="0"/>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C-CEE0-43AC-9D2C-9C341DBDEDDF}"/>
                      </c:ext>
                    </c:extLst>
                  </c:dLbl>
                  <c:dLbl>
                    <c:idx val="1"/>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6-CEE0-43AC-9D2C-9C341DBDEDDF}"/>
                      </c:ext>
                    </c:extLst>
                  </c:dLbl>
                  <c:dLbl>
                    <c:idx val="2"/>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35-CEE0-43AC-9D2C-9C341DBDEDDF}"/>
                      </c:ext>
                    </c:extLst>
                  </c:dLbl>
                  <c:dLbl>
                    <c:idx val="3"/>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2-CEE0-43AC-9D2C-9C341DBDEDDF}"/>
                      </c:ext>
                    </c:extLst>
                  </c:dLbl>
                  <c:dLbl>
                    <c:idx val="4"/>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E-CEE0-43AC-9D2C-9C341DBDEDDF}"/>
                      </c:ext>
                    </c:extLst>
                  </c:dLbl>
                  <c:dLbl>
                    <c:idx val="5"/>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8-CEE0-43AC-9D2C-9C341DBDEDDF}"/>
                      </c:ext>
                    </c:extLst>
                  </c:dLbl>
                  <c:dLbl>
                    <c:idx val="6"/>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5-CEE0-43AC-9D2C-9C341DBDEDDF}"/>
                      </c:ext>
                    </c:extLst>
                  </c:dLbl>
                  <c:dLbl>
                    <c:idx val="7"/>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9-CEE0-43AC-9D2C-9C341DBDEDDF}"/>
                      </c:ext>
                    </c:extLst>
                  </c:dLbl>
                  <c:dLbl>
                    <c:idx val="8"/>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7-CEE0-43AC-9D2C-9C341DBDEDDF}"/>
                      </c:ext>
                    </c:extLst>
                  </c:dLbl>
                  <c:dLbl>
                    <c:idx val="9"/>
                    <c:layout>
                      <c:manualLayout>
                        <c:x val="-1.4496892455680381E-2"/>
                        <c:y val="-1.6547403751439753E-2"/>
                      </c:manualLayout>
                    </c:layout>
                    <c:showLegendKey val="0"/>
                    <c:showVal val="0"/>
                    <c:showCatName val="0"/>
                    <c:showSerName val="1"/>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69-CEE0-43AC-9D2C-9C341DBDEDDF}"/>
                      </c:ext>
                    </c:extLst>
                  </c:dLbl>
                  <c:spPr>
                    <a:noFill/>
                    <a:ln>
                      <a:noFill/>
                    </a:ln>
                    <a:effectLst/>
                  </c:spPr>
                  <c:txPr>
                    <a:bodyPr wrap="square" lIns="38100" tIns="19050" rIns="38100" bIns="19050" anchor="ctr">
                      <a:spAutoFit/>
                    </a:bodyPr>
                    <a:lstStyle/>
                    <a:p>
                      <a:pPr>
                        <a:defRPr b="1">
                          <a:solidFill>
                            <a:srgbClr val="00B050"/>
                          </a:solidFill>
                        </a:defRPr>
                      </a:pPr>
                      <a:endParaRPr lang="en-US"/>
                    </a:p>
                  </c:txP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numRef>
                    <c:extLst xmlns:c15="http://schemas.microsoft.com/office/drawing/2012/chart">
                      <c:ext xmlns:c15="http://schemas.microsoft.com/office/drawing/2012/chart" uri="{02D57815-91ED-43cb-92C2-25804820EDAC}">
                        <c15:formulaRef>
                          <c15:sqref>'Pub&amp;Ind Schools- Enrol (Adj)'!$D$85:$M$85</c15:sqref>
                        </c15:formulaRef>
                      </c:ext>
                    </c:extLst>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extLst xmlns:c15="http://schemas.microsoft.com/office/drawing/2012/chart">
                      <c:ext xmlns:c15="http://schemas.microsoft.com/office/drawing/2012/chart" uri="{02D57815-91ED-43cb-92C2-25804820EDAC}">
                        <c15:formulaRef>
                          <c15:sqref>'Pub&amp;Ind Schools- Enrol (Adj)'!$D$87:$M$87</c15:sqref>
                        </c15:formulaRef>
                      </c:ext>
                    </c:extLst>
                    <c:numCache>
                      <c:formatCode>0%</c:formatCode>
                      <c:ptCount val="10"/>
                      <c:pt idx="0">
                        <c:v>1</c:v>
                      </c:pt>
                      <c:pt idx="1">
                        <c:v>1.0038279449041805</c:v>
                      </c:pt>
                      <c:pt idx="2">
                        <c:v>1.0155836936193869</c:v>
                      </c:pt>
                      <c:pt idx="3">
                        <c:v>1.0313154293068911</c:v>
                      </c:pt>
                      <c:pt idx="4">
                        <c:v>1.0398429545571277</c:v>
                      </c:pt>
                      <c:pt idx="5">
                        <c:v>1.0596896554849586</c:v>
                      </c:pt>
                      <c:pt idx="6">
                        <c:v>1.0682685422690317</c:v>
                      </c:pt>
                      <c:pt idx="7">
                        <c:v>1.0817343279343297</c:v>
                      </c:pt>
                      <c:pt idx="8">
                        <c:v>1.0874248837567639</c:v>
                      </c:pt>
                      <c:pt idx="9">
                        <c:v>1.0977968923250763</c:v>
                      </c:pt>
                    </c:numCache>
                  </c:numRef>
                </c:val>
                <c:smooth val="1"/>
                <c:extLst xmlns:c15="http://schemas.microsoft.com/office/drawing/2012/chart">
                  <c:ext xmlns:c16="http://schemas.microsoft.com/office/drawing/2014/chart" uri="{C3380CC4-5D6E-409C-BE32-E72D297353CC}">
                    <c16:uniqueId val="{00000001-CEE0-43AC-9D2C-9C341DBDEDDF}"/>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'Pub&amp;Ind Schools- Enrol (Adj)'!$C$88</c15:sqref>
                        </c15:formulaRef>
                      </c:ext>
                    </c:extLst>
                    <c:strCache>
                      <c:ptCount val="1"/>
                      <c:pt idx="0">
                        <c:v>GP</c:v>
                      </c:pt>
                    </c:strCache>
                  </c:strRef>
                </c:tx>
                <c:spPr>
                  <a:ln w="38100" cap="rnd">
                    <a:solidFill>
                      <a:schemeClr val="tx1"/>
                    </a:solidFill>
                    <a:round/>
                  </a:ln>
                  <a:effectLst/>
                </c:spPr>
                <c:marker>
                  <c:symbol val="none"/>
                </c:marker>
                <c:dLbls>
                  <c:dLbl>
                    <c:idx val="0"/>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4-CEE0-43AC-9D2C-9C341DBDEDDF}"/>
                      </c:ext>
                    </c:extLst>
                  </c:dLbl>
                  <c:dLbl>
                    <c:idx val="1"/>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3-CEE0-43AC-9D2C-9C341DBDEDDF}"/>
                      </c:ext>
                    </c:extLst>
                  </c:dLbl>
                  <c:dLbl>
                    <c:idx val="2"/>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2-CEE0-43AC-9D2C-9C341DBDEDDF}"/>
                      </c:ext>
                    </c:extLst>
                  </c:dLbl>
                  <c:dLbl>
                    <c:idx val="3"/>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1-CEE0-43AC-9D2C-9C341DBDEDDF}"/>
                      </c:ext>
                    </c:extLst>
                  </c:dLbl>
                  <c:dLbl>
                    <c:idx val="4"/>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0-CEE0-43AC-9D2C-9C341DBDEDDF}"/>
                      </c:ext>
                    </c:extLst>
                  </c:dLbl>
                  <c:dLbl>
                    <c:idx val="5"/>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0F-CEE0-43AC-9D2C-9C341DBDEDDF}"/>
                      </c:ext>
                    </c:extLst>
                  </c:dLbl>
                  <c:dLbl>
                    <c:idx val="6"/>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0E-CEE0-43AC-9D2C-9C341DBDEDDF}"/>
                      </c:ext>
                    </c:extLst>
                  </c:dLbl>
                  <c:dLbl>
                    <c:idx val="7"/>
                    <c:delete val="1"/>
                    <c:extLst xmlns:c15="http://schemas.microsoft.com/office/drawing/2012/chart">
                      <c:ext xmlns:c15="http://schemas.microsoft.com/office/drawing/2012/chart" uri="{CE6537A1-D6FC-4f65-9D91-7224C49458BB}">
                        <c15:layout>
                          <c:manualLayout>
                            <c:w val="2.4797800554828425E-2"/>
                            <c:h val="8.2668179820332546E-2"/>
                          </c:manualLayout>
                        </c15:layout>
                      </c:ext>
                      <c:ext xmlns:c16="http://schemas.microsoft.com/office/drawing/2014/chart" uri="{C3380CC4-5D6E-409C-BE32-E72D297353CC}">
                        <c16:uniqueId val="{0000000D-CEE0-43AC-9D2C-9C341DBDEDDF}"/>
                      </c:ext>
                    </c:extLst>
                  </c:dLbl>
                  <c:dLbl>
                    <c:idx val="8"/>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0C-CEE0-43AC-9D2C-9C341DBDEDDF}"/>
                      </c:ext>
                    </c:extLst>
                  </c:dLbl>
                  <c:dLbl>
                    <c:idx val="9"/>
                    <c:layout>
                      <c:manualLayout>
                        <c:x val="1.294119673054421E-3"/>
                        <c:y val="-1.1031602500959862E-2"/>
                      </c:manualLayout>
                    </c:layout>
                    <c:dLblPos val="r"/>
                    <c:showLegendKey val="0"/>
                    <c:showVal val="0"/>
                    <c:showCatName val="0"/>
                    <c:showSerName val="1"/>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0B-CEE0-43AC-9D2C-9C341DBDEDDF}"/>
                      </c:ext>
                    </c:extLst>
                  </c:dLbl>
                  <c:spPr>
                    <a:noFill/>
                    <a:ln>
                      <a:noFill/>
                    </a:ln>
                    <a:effectLst/>
                  </c:spPr>
                  <c:txPr>
                    <a:bodyPr wrap="square" lIns="38100" tIns="19050" rIns="38100" bIns="19050" anchor="ctr">
                      <a:spAutoFit/>
                    </a:bodyPr>
                    <a:lstStyle/>
                    <a:p>
                      <a:pPr>
                        <a:defRPr b="1"/>
                      </a:pPr>
                      <a:endParaRPr lang="en-US"/>
                    </a:p>
                  </c:txPr>
                  <c:dLblPos val="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numRef>
                    <c:extLst xmlns:c15="http://schemas.microsoft.com/office/drawing/2012/chart">
                      <c:ext xmlns:c15="http://schemas.microsoft.com/office/drawing/2012/chart" uri="{02D57815-91ED-43cb-92C2-25804820EDAC}">
                        <c15:formulaRef>
                          <c15:sqref>'Pub&amp;Ind Schools- Enrol (Adj)'!$D$85:$M$85</c15:sqref>
                        </c15:formulaRef>
                      </c:ext>
                    </c:extLst>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extLst xmlns:c15="http://schemas.microsoft.com/office/drawing/2012/chart">
                      <c:ext xmlns:c15="http://schemas.microsoft.com/office/drawing/2012/chart" uri="{02D57815-91ED-43cb-92C2-25804820EDAC}">
                        <c15:formulaRef>
                          <c15:sqref>'Pub&amp;Ind Schools- Enrol (Adj)'!$D$88:$M$88</c15:sqref>
                        </c15:formulaRef>
                      </c:ext>
                    </c:extLst>
                    <c:numCache>
                      <c:formatCode>0%</c:formatCode>
                      <c:ptCount val="10"/>
                      <c:pt idx="0">
                        <c:v>1</c:v>
                      </c:pt>
                      <c:pt idx="1">
                        <c:v>1.0260862191003413</c:v>
                      </c:pt>
                      <c:pt idx="2">
                        <c:v>1.0559355917715587</c:v>
                      </c:pt>
                      <c:pt idx="3">
                        <c:v>1.0900709120756755</c:v>
                      </c:pt>
                      <c:pt idx="4">
                        <c:v>1.1210362211963358</c:v>
                      </c:pt>
                      <c:pt idx="5">
                        <c:v>1.1627831339408023</c:v>
                      </c:pt>
                      <c:pt idx="6">
                        <c:v>1.1576520427274528</c:v>
                      </c:pt>
                      <c:pt idx="7">
                        <c:v>1.1792388600294788</c:v>
                      </c:pt>
                      <c:pt idx="8">
                        <c:v>1.2086357869640698</c:v>
                      </c:pt>
                      <c:pt idx="9">
                        <c:v>1.2358234873784986</c:v>
                      </c:pt>
                    </c:numCache>
                  </c:numRef>
                </c:val>
                <c:smooth val="1"/>
                <c:extLst xmlns:c15="http://schemas.microsoft.com/office/drawing/2012/chart">
                  <c:ext xmlns:c16="http://schemas.microsoft.com/office/drawing/2014/chart" uri="{C3380CC4-5D6E-409C-BE32-E72D297353CC}">
                    <c16:uniqueId val="{00000002-CEE0-43AC-9D2C-9C341DBDEDDF}"/>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'Pub&amp;Ind Schools- Enrol (Adj)'!$C$89</c15:sqref>
                        </c15:formulaRef>
                      </c:ext>
                    </c:extLst>
                    <c:strCache>
                      <c:ptCount val="1"/>
                      <c:pt idx="0">
                        <c:v>KN</c:v>
                      </c:pt>
                    </c:strCache>
                  </c:strRef>
                </c:tx>
                <c:spPr>
                  <a:ln w="38100" cap="rnd">
                    <a:solidFill>
                      <a:srgbClr val="00B0F0"/>
                    </a:solidFill>
                    <a:round/>
                  </a:ln>
                  <a:effectLst/>
                </c:spPr>
                <c:marker>
                  <c:symbol val="none"/>
                </c:marker>
                <c:dLbls>
                  <c:dLbl>
                    <c:idx val="0"/>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31-CEE0-43AC-9D2C-9C341DBDEDDF}"/>
                      </c:ext>
                    </c:extLst>
                  </c:dLbl>
                  <c:dLbl>
                    <c:idx val="1"/>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33-CEE0-43AC-9D2C-9C341DBDEDDF}"/>
                      </c:ext>
                    </c:extLst>
                  </c:dLbl>
                  <c:dLbl>
                    <c:idx val="2"/>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38-CEE0-43AC-9D2C-9C341DBDEDDF}"/>
                      </c:ext>
                    </c:extLst>
                  </c:dLbl>
                  <c:dLbl>
                    <c:idx val="3"/>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5-CEE0-43AC-9D2C-9C341DBDEDDF}"/>
                      </c:ext>
                    </c:extLst>
                  </c:dLbl>
                  <c:dLbl>
                    <c:idx val="4"/>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3E-CEE0-43AC-9D2C-9C341DBDEDDF}"/>
                      </c:ext>
                    </c:extLst>
                  </c:dLbl>
                  <c:dLbl>
                    <c:idx val="5"/>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0-CEE0-43AC-9D2C-9C341DBDEDDF}"/>
                      </c:ext>
                    </c:extLst>
                  </c:dLbl>
                  <c:dLbl>
                    <c:idx val="6"/>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1-CEE0-43AC-9D2C-9C341DBDEDDF}"/>
                      </c:ext>
                    </c:extLst>
                  </c:dLbl>
                  <c:dLbl>
                    <c:idx val="7"/>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2-CEE0-43AC-9D2C-9C341DBDEDDF}"/>
                      </c:ext>
                    </c:extLst>
                  </c:dLbl>
                  <c:dLbl>
                    <c:idx val="8"/>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6-CEE0-43AC-9D2C-9C341DBDEDDF}"/>
                      </c:ext>
                    </c:extLst>
                  </c:dLbl>
                  <c:spPr>
                    <a:noFill/>
                    <a:ln>
                      <a:noFill/>
                    </a:ln>
                    <a:effectLst/>
                  </c:spPr>
                  <c:txPr>
                    <a:bodyPr wrap="square" lIns="38100" tIns="19050" rIns="38100" bIns="19050" anchor="ctr">
                      <a:spAutoFit/>
                    </a:bodyPr>
                    <a:lstStyle/>
                    <a:p>
                      <a:pPr>
                        <a:defRPr b="1">
                          <a:solidFill>
                            <a:srgbClr val="00B0F0"/>
                          </a:solidFill>
                        </a:defRPr>
                      </a:pPr>
                      <a:endParaRPr lang="en-US"/>
                    </a:p>
                  </c:txP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numRef>
                    <c:extLst xmlns:c15="http://schemas.microsoft.com/office/drawing/2012/chart">
                      <c:ext xmlns:c15="http://schemas.microsoft.com/office/drawing/2012/chart" uri="{02D57815-91ED-43cb-92C2-25804820EDAC}">
                        <c15:formulaRef>
                          <c15:sqref>'Pub&amp;Ind Schools- Enrol (Adj)'!$D$85:$M$85</c15:sqref>
                        </c15:formulaRef>
                      </c:ext>
                    </c:extLst>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extLst xmlns:c15="http://schemas.microsoft.com/office/drawing/2012/chart">
                      <c:ext xmlns:c15="http://schemas.microsoft.com/office/drawing/2012/chart" uri="{02D57815-91ED-43cb-92C2-25804820EDAC}">
                        <c15:formulaRef>
                          <c15:sqref>'Pub&amp;Ind Schools- Enrol (Adj)'!$D$89:$M$89</c15:sqref>
                        </c15:formulaRef>
                      </c:ext>
                    </c:extLst>
                    <c:numCache>
                      <c:formatCode>0%</c:formatCode>
                      <c:ptCount val="10"/>
                      <c:pt idx="0">
                        <c:v>1</c:v>
                      </c:pt>
                      <c:pt idx="1">
                        <c:v>0.99603922071433015</c:v>
                      </c:pt>
                      <c:pt idx="2">
                        <c:v>1.0082447031222366</c:v>
                      </c:pt>
                      <c:pt idx="3">
                        <c:v>1.0012331613022933</c:v>
                      </c:pt>
                      <c:pt idx="4">
                        <c:v>0.99985232641491273</c:v>
                      </c:pt>
                      <c:pt idx="5">
                        <c:v>0.99490856225345026</c:v>
                      </c:pt>
                      <c:pt idx="6">
                        <c:v>0.98028192798463087</c:v>
                      </c:pt>
                      <c:pt idx="7">
                        <c:v>0.98846234966394708</c:v>
                      </c:pt>
                      <c:pt idx="8">
                        <c:v>0.99628279526290942</c:v>
                      </c:pt>
                      <c:pt idx="9">
                        <c:v>1.0055556540046122</c:v>
                      </c:pt>
                    </c:numCache>
                  </c:numRef>
                </c:val>
                <c:smooth val="1"/>
                <c:extLst xmlns:c15="http://schemas.microsoft.com/office/drawing/2012/chart">
                  <c:ext xmlns:c16="http://schemas.microsoft.com/office/drawing/2014/chart" uri="{C3380CC4-5D6E-409C-BE32-E72D297353CC}">
                    <c16:uniqueId val="{00000003-CEE0-43AC-9D2C-9C341DBDEDDF}"/>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'Pub&amp;Ind Schools- Enrol (Adj)'!$C$90</c15:sqref>
                        </c15:formulaRef>
                      </c:ext>
                    </c:extLst>
                    <c:strCache>
                      <c:ptCount val="1"/>
                      <c:pt idx="0">
                        <c:v>LP</c:v>
                      </c:pt>
                    </c:strCache>
                  </c:strRef>
                </c:tx>
                <c:spPr>
                  <a:ln w="38100" cap="rnd">
                    <a:solidFill>
                      <a:srgbClr val="FFC000"/>
                    </a:solidFill>
                    <a:round/>
                  </a:ln>
                  <a:effectLst/>
                </c:spPr>
                <c:marker>
                  <c:symbol val="none"/>
                </c:marker>
                <c:dLbls>
                  <c:dLbl>
                    <c:idx val="0"/>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F-CEE0-43AC-9D2C-9C341DBDEDDF}"/>
                      </c:ext>
                    </c:extLst>
                  </c:dLbl>
                  <c:dLbl>
                    <c:idx val="1"/>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9-CEE0-43AC-9D2C-9C341DBDEDDF}"/>
                      </c:ext>
                    </c:extLst>
                  </c:dLbl>
                  <c:dLbl>
                    <c:idx val="2"/>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37-CEE0-43AC-9D2C-9C341DBDEDDF}"/>
                      </c:ext>
                    </c:extLst>
                  </c:dLbl>
                  <c:dLbl>
                    <c:idx val="3"/>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4-CEE0-43AC-9D2C-9C341DBDEDDF}"/>
                      </c:ext>
                    </c:extLst>
                  </c:dLbl>
                  <c:dLbl>
                    <c:idx val="4"/>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0-CEE0-43AC-9D2C-9C341DBDEDDF}"/>
                      </c:ext>
                    </c:extLst>
                  </c:dLbl>
                  <c:dLbl>
                    <c:idx val="5"/>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1-CEE0-43AC-9D2C-9C341DBDEDDF}"/>
                      </c:ext>
                    </c:extLst>
                  </c:dLbl>
                  <c:dLbl>
                    <c:idx val="6"/>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2-CEE0-43AC-9D2C-9C341DBDEDDF}"/>
                      </c:ext>
                    </c:extLst>
                  </c:dLbl>
                  <c:dLbl>
                    <c:idx val="7"/>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3-CEE0-43AC-9D2C-9C341DBDEDDF}"/>
                      </c:ext>
                    </c:extLst>
                  </c:dLbl>
                  <c:dLbl>
                    <c:idx val="8"/>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4-CEE0-43AC-9D2C-9C341DBDEDDF}"/>
                      </c:ext>
                    </c:extLst>
                  </c:dLbl>
                  <c:dLbl>
                    <c:idx val="9"/>
                    <c:layout>
                      <c:manualLayout>
                        <c:x val="6.5894965707637213E-3"/>
                        <c:y val="2.7579006252400097E-3"/>
                      </c:manualLayout>
                    </c:layout>
                    <c:showLegendKey val="0"/>
                    <c:showVal val="0"/>
                    <c:showCatName val="0"/>
                    <c:showSerName val="1"/>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6C-CEE0-43AC-9D2C-9C341DBDEDDF}"/>
                      </c:ext>
                    </c:extLst>
                  </c:dLbl>
                  <c:spPr>
                    <a:noFill/>
                    <a:ln>
                      <a:noFill/>
                    </a:ln>
                    <a:effectLst/>
                  </c:spPr>
                  <c:txPr>
                    <a:bodyPr wrap="square" lIns="38100" tIns="19050" rIns="38100" bIns="19050" anchor="ctr">
                      <a:spAutoFit/>
                    </a:bodyPr>
                    <a:lstStyle/>
                    <a:p>
                      <a:pPr>
                        <a:defRPr b="1">
                          <a:solidFill>
                            <a:srgbClr val="FFC000"/>
                          </a:solidFill>
                        </a:defRPr>
                      </a:pPr>
                      <a:endParaRPr lang="en-US"/>
                    </a:p>
                  </c:txP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numRef>
                    <c:extLst xmlns:c15="http://schemas.microsoft.com/office/drawing/2012/chart">
                      <c:ext xmlns:c15="http://schemas.microsoft.com/office/drawing/2012/chart" uri="{02D57815-91ED-43cb-92C2-25804820EDAC}">
                        <c15:formulaRef>
                          <c15:sqref>'Pub&amp;Ind Schools- Enrol (Adj)'!$D$85:$M$85</c15:sqref>
                        </c15:formulaRef>
                      </c:ext>
                    </c:extLst>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extLst xmlns:c15="http://schemas.microsoft.com/office/drawing/2012/chart">
                      <c:ext xmlns:c15="http://schemas.microsoft.com/office/drawing/2012/chart" uri="{02D57815-91ED-43cb-92C2-25804820EDAC}">
                        <c15:formulaRef>
                          <c15:sqref>'Pub&amp;Ind Schools- Enrol (Adj)'!$D$90:$M$90</c15:sqref>
                        </c15:formulaRef>
                      </c:ext>
                    </c:extLst>
                    <c:numCache>
                      <c:formatCode>0%</c:formatCode>
                      <c:ptCount val="10"/>
                      <c:pt idx="0">
                        <c:v>1</c:v>
                      </c:pt>
                      <c:pt idx="1">
                        <c:v>0.99944864661978416</c:v>
                      </c:pt>
                      <c:pt idx="2">
                        <c:v>1.0028016445017944</c:v>
                      </c:pt>
                      <c:pt idx="3">
                        <c:v>1.0221217430226988</c:v>
                      </c:pt>
                      <c:pt idx="4">
                        <c:v>1.0290113289714637</c:v>
                      </c:pt>
                      <c:pt idx="5">
                        <c:v>1.0353711261013954</c:v>
                      </c:pt>
                      <c:pt idx="6">
                        <c:v>1.0052530105876167</c:v>
                      </c:pt>
                      <c:pt idx="7">
                        <c:v>1.0221712832312806</c:v>
                      </c:pt>
                      <c:pt idx="8">
                        <c:v>1.0253785746174622</c:v>
                      </c:pt>
                      <c:pt idx="9">
                        <c:v>1.04857971136126</c:v>
                      </c:pt>
                    </c:numCache>
                  </c:numRef>
                </c:val>
                <c:smooth val="1"/>
                <c:extLst xmlns:c15="http://schemas.microsoft.com/office/drawing/2012/chart">
                  <c:ext xmlns:c16="http://schemas.microsoft.com/office/drawing/2014/chart" uri="{C3380CC4-5D6E-409C-BE32-E72D297353CC}">
                    <c16:uniqueId val="{00000004-CEE0-43AC-9D2C-9C341DBDEDDF}"/>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'Pub&amp;Ind Schools- Enrol (Adj)'!$C$91</c15:sqref>
                        </c15:formulaRef>
                      </c:ext>
                    </c:extLst>
                    <c:strCache>
                      <c:ptCount val="1"/>
                      <c:pt idx="0">
                        <c:v>MP</c:v>
                      </c:pt>
                    </c:strCache>
                  </c:strRef>
                </c:tx>
                <c:spPr>
                  <a:ln w="12700">
                    <a:solidFill>
                      <a:srgbClr val="FF0000"/>
                    </a:solidFill>
                    <a:prstDash val="solid"/>
                  </a:ln>
                </c:spPr>
                <c:marker>
                  <c:symbol val="none"/>
                </c:marker>
                <c:dLbls>
                  <c:dLbl>
                    <c:idx val="0"/>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67-CEE0-43AC-9D2C-9C341DBDEDDF}"/>
                      </c:ext>
                    </c:extLst>
                  </c:dLbl>
                  <c:dLbl>
                    <c:idx val="1"/>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66-CEE0-43AC-9D2C-9C341DBDEDDF}"/>
                      </c:ext>
                    </c:extLst>
                  </c:dLbl>
                  <c:dLbl>
                    <c:idx val="2"/>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65-CEE0-43AC-9D2C-9C341DBDEDDF}"/>
                      </c:ext>
                    </c:extLst>
                  </c:dLbl>
                  <c:dLbl>
                    <c:idx val="3"/>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64-CEE0-43AC-9D2C-9C341DBDEDDF}"/>
                      </c:ext>
                    </c:extLst>
                  </c:dLbl>
                  <c:dLbl>
                    <c:idx val="4"/>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63-CEE0-43AC-9D2C-9C341DBDEDDF}"/>
                      </c:ext>
                    </c:extLst>
                  </c:dLbl>
                  <c:dLbl>
                    <c:idx val="5"/>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62-CEE0-43AC-9D2C-9C341DBDEDDF}"/>
                      </c:ext>
                    </c:extLst>
                  </c:dLbl>
                  <c:dLbl>
                    <c:idx val="6"/>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61-CEE0-43AC-9D2C-9C341DBDEDDF}"/>
                      </c:ext>
                    </c:extLst>
                  </c:dLbl>
                  <c:dLbl>
                    <c:idx val="7"/>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60-CEE0-43AC-9D2C-9C341DBDEDDF}"/>
                      </c:ext>
                    </c:extLst>
                  </c:dLbl>
                  <c:dLbl>
                    <c:idx val="8"/>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F-CEE0-43AC-9D2C-9C341DBDEDDF}"/>
                      </c:ext>
                    </c:extLst>
                  </c:dLbl>
                  <c:dLbl>
                    <c:idx val="9"/>
                    <c:layout>
                      <c:manualLayout>
                        <c:x val="1.18610938273747E-2"/>
                        <c:y val="-5.5158012504799691E-3"/>
                      </c:manualLayout>
                    </c:layout>
                    <c:spPr>
                      <a:noFill/>
                      <a:ln>
                        <a:noFill/>
                      </a:ln>
                      <a:effectLst/>
                    </c:spPr>
                    <c:txPr>
                      <a:bodyPr wrap="square" lIns="38100" tIns="19050" rIns="38100" bIns="19050" anchor="ctr">
                        <a:spAutoFit/>
                      </a:bodyPr>
                      <a:lstStyle/>
                      <a:p>
                        <a:pPr>
                          <a:defRPr b="0">
                            <a:solidFill>
                              <a:srgbClr val="FF0000"/>
                            </a:solidFill>
                          </a:defRPr>
                        </a:pPr>
                        <a:endParaRPr lang="en-US"/>
                      </a:p>
                    </c:txPr>
                    <c:showLegendKey val="0"/>
                    <c:showVal val="0"/>
                    <c:showCatName val="0"/>
                    <c:showSerName val="1"/>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6B-CEE0-43AC-9D2C-9C341DBDEDDF}"/>
                      </c:ext>
                    </c:extLst>
                  </c:dLbl>
                  <c:spPr>
                    <a:noFill/>
                    <a:ln>
                      <a:noFill/>
                    </a:ln>
                    <a:effectLst/>
                  </c:spPr>
                  <c:txPr>
                    <a:bodyPr wrap="square" lIns="38100" tIns="19050" rIns="38100" bIns="19050" anchor="ctr">
                      <a:spAutoFit/>
                    </a:bodyPr>
                    <a:lstStyle/>
                    <a:p>
                      <a:pPr>
                        <a:defRPr b="0"/>
                      </a:pPr>
                      <a:endParaRPr lang="en-US"/>
                    </a:p>
                  </c:txP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numRef>
                    <c:extLst xmlns:c15="http://schemas.microsoft.com/office/drawing/2012/chart">
                      <c:ext xmlns:c15="http://schemas.microsoft.com/office/drawing/2012/chart" uri="{02D57815-91ED-43cb-92C2-25804820EDAC}">
                        <c15:formulaRef>
                          <c15:sqref>'Pub&amp;Ind Schools- Enrol (Adj)'!$D$85:$M$85</c15:sqref>
                        </c15:formulaRef>
                      </c:ext>
                    </c:extLst>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extLst xmlns:c15="http://schemas.microsoft.com/office/drawing/2012/chart">
                      <c:ext xmlns:c15="http://schemas.microsoft.com/office/drawing/2012/chart" uri="{02D57815-91ED-43cb-92C2-25804820EDAC}">
                        <c15:formulaRef>
                          <c15:sqref>'Pub&amp;Ind Schools- Enrol (Adj)'!$D$91:$M$91</c15:sqref>
                        </c15:formulaRef>
                      </c:ext>
                    </c:extLst>
                    <c:numCache>
                      <c:formatCode>0%</c:formatCode>
                      <c:ptCount val="10"/>
                      <c:pt idx="0">
                        <c:v>1</c:v>
                      </c:pt>
                      <c:pt idx="1">
                        <c:v>0.99812662888954407</c:v>
                      </c:pt>
                      <c:pt idx="2">
                        <c:v>1.0028489272201011</c:v>
                      </c:pt>
                      <c:pt idx="3">
                        <c:v>1.0232246822332176</c:v>
                      </c:pt>
                      <c:pt idx="4">
                        <c:v>1.0185526312047122</c:v>
                      </c:pt>
                      <c:pt idx="5">
                        <c:v>1.0394820546027004</c:v>
                      </c:pt>
                      <c:pt idx="6">
                        <c:v>0.99164662304948037</c:v>
                      </c:pt>
                      <c:pt idx="7">
                        <c:v>1.038072285958344</c:v>
                      </c:pt>
                      <c:pt idx="8">
                        <c:v>1.0503487447181079</c:v>
                      </c:pt>
                      <c:pt idx="9">
                        <c:v>1.0759454788330869</c:v>
                      </c:pt>
                    </c:numCache>
                  </c:numRef>
                </c:val>
                <c:smooth val="1"/>
                <c:extLst xmlns:c15="http://schemas.microsoft.com/office/drawing/2012/chart">
                  <c:ext xmlns:c16="http://schemas.microsoft.com/office/drawing/2014/chart" uri="{C3380CC4-5D6E-409C-BE32-E72D297353CC}">
                    <c16:uniqueId val="{00000005-CEE0-43AC-9D2C-9C341DBDEDDF}"/>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'Pub&amp;Ind Schools- Enrol (Adj)'!$C$93</c15:sqref>
                        </c15:formulaRef>
                      </c:ext>
                    </c:extLst>
                    <c:strCache>
                      <c:ptCount val="1"/>
                      <c:pt idx="0">
                        <c:v>NW</c:v>
                      </c:pt>
                    </c:strCache>
                  </c:strRef>
                </c:tx>
                <c:spPr>
                  <a:ln w="15875" cap="rnd">
                    <a:solidFill>
                      <a:schemeClr val="tx1"/>
                    </a:solidFill>
                    <a:round/>
                  </a:ln>
                  <a:effectLst/>
                </c:spPr>
                <c:marker>
                  <c:symbol val="none"/>
                </c:marker>
                <c:dLbls>
                  <c:dLbl>
                    <c:idx val="0"/>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30-CEE0-43AC-9D2C-9C341DBDEDDF}"/>
                      </c:ext>
                    </c:extLst>
                  </c:dLbl>
                  <c:dLbl>
                    <c:idx val="1"/>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A-CEE0-43AC-9D2C-9C341DBDEDDF}"/>
                      </c:ext>
                    </c:extLst>
                  </c:dLbl>
                  <c:dLbl>
                    <c:idx val="2"/>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3B-CEE0-43AC-9D2C-9C341DBDEDDF}"/>
                      </c:ext>
                    </c:extLst>
                  </c:dLbl>
                  <c:dLbl>
                    <c:idx val="3"/>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3C-CEE0-43AC-9D2C-9C341DBDEDDF}"/>
                      </c:ext>
                    </c:extLst>
                  </c:dLbl>
                  <c:dLbl>
                    <c:idx val="4"/>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D-CEE0-43AC-9D2C-9C341DBDEDDF}"/>
                      </c:ext>
                    </c:extLst>
                  </c:dLbl>
                  <c:dLbl>
                    <c:idx val="5"/>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A-CEE0-43AC-9D2C-9C341DBDEDDF}"/>
                      </c:ext>
                    </c:extLst>
                  </c:dLbl>
                  <c:dLbl>
                    <c:idx val="6"/>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4A-CEE0-43AC-9D2C-9C341DBDEDDF}"/>
                      </c:ext>
                    </c:extLst>
                  </c:dLbl>
                  <c:dLbl>
                    <c:idx val="7"/>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A-CEE0-43AC-9D2C-9C341DBDEDDF}"/>
                      </c:ext>
                    </c:extLst>
                  </c:dLbl>
                  <c:dLbl>
                    <c:idx val="8"/>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9-CEE0-43AC-9D2C-9C341DBDEDDF}"/>
                      </c:ext>
                    </c:extLst>
                  </c:dLbl>
                  <c:dLbl>
                    <c:idx val="9"/>
                    <c:layout>
                      <c:manualLayout>
                        <c:x val="-1.3178993141527443E-2"/>
                        <c:y val="-2.757900625239959E-2"/>
                      </c:manualLayout>
                    </c:layout>
                    <c:showLegendKey val="0"/>
                    <c:showVal val="0"/>
                    <c:showCatName val="0"/>
                    <c:showSerName val="1"/>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68-CEE0-43AC-9D2C-9C341DBDEDDF}"/>
                      </c:ext>
                    </c:extLst>
                  </c:dLbl>
                  <c:spPr>
                    <a:noFill/>
                    <a:ln>
                      <a:noFill/>
                    </a:ln>
                    <a:effectLst/>
                  </c:spP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numRef>
                    <c:extLst xmlns:c15="http://schemas.microsoft.com/office/drawing/2012/chart">
                      <c:ext xmlns:c15="http://schemas.microsoft.com/office/drawing/2012/chart" uri="{02D57815-91ED-43cb-92C2-25804820EDAC}">
                        <c15:formulaRef>
                          <c15:sqref>'Pub&amp;Ind Schools- Enrol (Adj)'!$D$85:$M$85</c15:sqref>
                        </c15:formulaRef>
                      </c:ext>
                    </c:extLst>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extLst xmlns:c15="http://schemas.microsoft.com/office/drawing/2012/chart">
                      <c:ext xmlns:c15="http://schemas.microsoft.com/office/drawing/2012/chart" uri="{02D57815-91ED-43cb-92C2-25804820EDAC}">
                        <c15:formulaRef>
                          <c15:sqref>'Pub&amp;Ind Schools- Enrol (Adj)'!$D$93:$M$93</c15:sqref>
                        </c15:formulaRef>
                      </c:ext>
                    </c:extLst>
                    <c:numCache>
                      <c:formatCode>0%</c:formatCode>
                      <c:ptCount val="10"/>
                      <c:pt idx="0">
                        <c:v>1</c:v>
                      </c:pt>
                      <c:pt idx="1">
                        <c:v>1.0169246409045052</c:v>
                      </c:pt>
                      <c:pt idx="2">
                        <c:v>1.0324766300884225</c:v>
                      </c:pt>
                      <c:pt idx="3">
                        <c:v>1.0499663287500871</c:v>
                      </c:pt>
                      <c:pt idx="4">
                        <c:v>1.0700839330084035</c:v>
                      </c:pt>
                      <c:pt idx="5">
                        <c:v>1.0653222248310632</c:v>
                      </c:pt>
                      <c:pt idx="6">
                        <c:v>1.0844980661607808</c:v>
                      </c:pt>
                      <c:pt idx="7">
                        <c:v>1.0999133062071207</c:v>
                      </c:pt>
                      <c:pt idx="8">
                        <c:v>1.1134359897928379</c:v>
                      </c:pt>
                      <c:pt idx="9">
                        <c:v>1.125730511312766</c:v>
                      </c:pt>
                    </c:numCache>
                  </c:numRef>
                </c:val>
                <c:smooth val="1"/>
                <c:extLst xmlns:c15="http://schemas.microsoft.com/office/drawing/2012/chart">
                  <c:ext xmlns:c16="http://schemas.microsoft.com/office/drawing/2014/chart" uri="{C3380CC4-5D6E-409C-BE32-E72D297353CC}">
                    <c16:uniqueId val="{00000007-CEE0-43AC-9D2C-9C341DBDEDDF}"/>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'Pub&amp;Ind Schools- Enrol (Adj)'!$C$94</c15:sqref>
                        </c15:formulaRef>
                      </c:ext>
                    </c:extLst>
                    <c:strCache>
                      <c:ptCount val="1"/>
                      <c:pt idx="0">
                        <c:v>WC</c:v>
                      </c:pt>
                    </c:strCache>
                  </c:strRef>
                </c:tx>
                <c:spPr>
                  <a:ln w="15875" cap="rnd">
                    <a:solidFill>
                      <a:srgbClr val="FFC000"/>
                    </a:solidFill>
                    <a:round/>
                  </a:ln>
                  <a:effectLst/>
                </c:spPr>
                <c:marker>
                  <c:symbol val="none"/>
                </c:marker>
                <c:dLbls>
                  <c:dLbl>
                    <c:idx val="0"/>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D-CEE0-43AC-9D2C-9C341DBDEDDF}"/>
                      </c:ext>
                    </c:extLst>
                  </c:dLbl>
                  <c:dLbl>
                    <c:idx val="1"/>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B-CEE0-43AC-9D2C-9C341DBDEDDF}"/>
                      </c:ext>
                    </c:extLst>
                  </c:dLbl>
                  <c:dLbl>
                    <c:idx val="2"/>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C-CEE0-43AC-9D2C-9C341DBDEDDF}"/>
                      </c:ext>
                    </c:extLst>
                  </c:dLbl>
                  <c:dLbl>
                    <c:idx val="3"/>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5B-CEE0-43AC-9D2C-9C341DBDEDDF}"/>
                      </c:ext>
                    </c:extLst>
                  </c:dLbl>
                  <c:dLbl>
                    <c:idx val="4"/>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20-CEE0-43AC-9D2C-9C341DBDEDDF}"/>
                      </c:ext>
                    </c:extLst>
                  </c:dLbl>
                  <c:dLbl>
                    <c:idx val="5"/>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C-CEE0-43AC-9D2C-9C341DBDEDDF}"/>
                      </c:ext>
                    </c:extLst>
                  </c:dLbl>
                  <c:dLbl>
                    <c:idx val="6"/>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B-CEE0-43AC-9D2C-9C341DBDEDDF}"/>
                      </c:ext>
                    </c:extLst>
                  </c:dLbl>
                  <c:dLbl>
                    <c:idx val="7"/>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8-CEE0-43AC-9D2C-9C341DBDEDDF}"/>
                      </c:ext>
                    </c:extLst>
                  </c:dLbl>
                  <c:dLbl>
                    <c:idx val="8"/>
                    <c:delete val="1"/>
                    <c:extLst xmlns:c15="http://schemas.microsoft.com/office/drawing/2012/chart">
                      <c:ext xmlns:c15="http://schemas.microsoft.com/office/drawing/2012/chart" uri="{CE6537A1-D6FC-4f65-9D91-7224C49458BB}"/>
                      <c:ext xmlns:c16="http://schemas.microsoft.com/office/drawing/2014/chart" uri="{C3380CC4-5D6E-409C-BE32-E72D297353CC}">
                        <c16:uniqueId val="{00000017-CEE0-43AC-9D2C-9C341DBDEDDF}"/>
                      </c:ext>
                    </c:extLst>
                  </c:dLbl>
                  <c:dLbl>
                    <c:idx val="9"/>
                    <c:layout>
                      <c:manualLayout>
                        <c:x val="-6.8928818471063267E-4"/>
                        <c:y val="-2.757900625239959E-3"/>
                      </c:manualLayout>
                    </c:layout>
                    <c:tx>
                      <c:rich>
                        <a:bodyPr wrap="square" lIns="38100" tIns="19050" rIns="38100" bIns="19050" anchor="ctr">
                          <a:noAutofit/>
                        </a:bodyPr>
                        <a:lstStyle/>
                        <a:p>
                          <a:pPr>
                            <a:defRPr/>
                          </a:pPr>
                          <a:fld id="{F6496FE5-B2B4-4CBC-9640-564E3A3FDCEF}" type="SERIESNAME">
                            <a:rPr lang="en-US" b="1">
                              <a:solidFill>
                                <a:srgbClr val="FFC000"/>
                              </a:solidFill>
                            </a:rPr>
                            <a:pPr>
                              <a:defRPr/>
                            </a:pPr>
                            <a:t>[SERIES NAME]</a:t>
                          </a:fld>
                          <a:endParaRPr lang="en-GB"/>
                        </a:p>
                      </c:rich>
                    </c:tx>
                    <c:spPr>
                      <a:noFill/>
                      <a:ln>
                        <a:noFill/>
                      </a:ln>
                      <a:effectLst/>
                    </c:spPr>
                    <c:showLegendKey val="0"/>
                    <c:showVal val="0"/>
                    <c:showCatName val="0"/>
                    <c:showSerName val="1"/>
                    <c:showPercent val="0"/>
                    <c:showBubbleSize val="0"/>
                    <c:extLst xmlns:c15="http://schemas.microsoft.com/office/drawing/2012/chart">
                      <c:ext xmlns:c15="http://schemas.microsoft.com/office/drawing/2012/chart" uri="{CE6537A1-D6FC-4f65-9D91-7224C49458BB}">
                        <c15:layout>
                          <c:manualLayout>
                            <c:w val="5.8568294248669585E-2"/>
                            <c:h val="9.0941881696052426E-2"/>
                          </c:manualLayout>
                        </c15:layout>
                        <c15:dlblFieldTable/>
                        <c15:showDataLabelsRange val="0"/>
                      </c:ext>
                      <c:ext xmlns:c16="http://schemas.microsoft.com/office/drawing/2014/chart" uri="{C3380CC4-5D6E-409C-BE32-E72D297353CC}">
                        <c16:uniqueId val="{0000005E-CEE0-43AC-9D2C-9C341DBDEDDF}"/>
                      </c:ext>
                    </c:extLst>
                  </c:dLbl>
                  <c:spPr>
                    <a:noFill/>
                    <a:ln>
                      <a:noFill/>
                    </a:ln>
                    <a:effectLst/>
                  </c:spPr>
                  <c:showLegendKey val="0"/>
                  <c:showVal val="0"/>
                  <c:showCatName val="0"/>
                  <c:showSerName val="1"/>
                  <c:showPercent val="0"/>
                  <c:showBubbleSize val="0"/>
                  <c:showLeaderLines val="0"/>
                  <c:extLst xmlns:c15="http://schemas.microsoft.com/office/drawing/2012/chart">
                    <c:ext xmlns:c15="http://schemas.microsoft.com/office/drawing/2012/chart" uri="{CE6537A1-D6FC-4f65-9D91-7224C49458BB}">
                      <c15:showLeaderLines val="0"/>
                    </c:ext>
                  </c:extLst>
                </c:dLbls>
                <c:cat>
                  <c:numRef>
                    <c:extLst xmlns:c15="http://schemas.microsoft.com/office/drawing/2012/chart">
                      <c:ext xmlns:c15="http://schemas.microsoft.com/office/drawing/2012/chart" uri="{02D57815-91ED-43cb-92C2-25804820EDAC}">
                        <c15:formulaRef>
                          <c15:sqref>'Pub&amp;Ind Schools- Enrol (Adj)'!$D$85:$M$85</c15:sqref>
                        </c15:formulaRef>
                      </c:ext>
                    </c:extLst>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extLst xmlns:c15="http://schemas.microsoft.com/office/drawing/2012/chart">
                      <c:ext xmlns:c15="http://schemas.microsoft.com/office/drawing/2012/chart" uri="{02D57815-91ED-43cb-92C2-25804820EDAC}">
                        <c15:formulaRef>
                          <c15:sqref>'Pub&amp;Ind Schools- Enrol (Adj)'!$D$94:$M$94</c15:sqref>
                        </c15:formulaRef>
                      </c:ext>
                    </c:extLst>
                    <c:numCache>
                      <c:formatCode>0%</c:formatCode>
                      <c:ptCount val="10"/>
                      <c:pt idx="0">
                        <c:v>1</c:v>
                      </c:pt>
                      <c:pt idx="1">
                        <c:v>1.0138879924163238</c:v>
                      </c:pt>
                      <c:pt idx="2">
                        <c:v>1.0360080114140493</c:v>
                      </c:pt>
                      <c:pt idx="3">
                        <c:v>1.0573110896814026</c:v>
                      </c:pt>
                      <c:pt idx="4">
                        <c:v>1.075675878765225</c:v>
                      </c:pt>
                      <c:pt idx="5">
                        <c:v>1.0863327164531671</c:v>
                      </c:pt>
                      <c:pt idx="6">
                        <c:v>1.0992640789812131</c:v>
                      </c:pt>
                      <c:pt idx="7">
                        <c:v>1.1453798051866102</c:v>
                      </c:pt>
                      <c:pt idx="8">
                        <c:v>1.1976177700022832</c:v>
                      </c:pt>
                      <c:pt idx="9">
                        <c:v>1.218211805371578</c:v>
                      </c:pt>
                    </c:numCache>
                  </c:numRef>
                </c:val>
                <c:smooth val="1"/>
                <c:extLst xmlns:c15="http://schemas.microsoft.com/office/drawing/2012/chart">
                  <c:ext xmlns:c16="http://schemas.microsoft.com/office/drawing/2014/chart" uri="{C3380CC4-5D6E-409C-BE32-E72D297353CC}">
                    <c16:uniqueId val="{00000008-CEE0-43AC-9D2C-9C341DBDEDDF}"/>
                  </c:ext>
                </c:extLst>
              </c15:ser>
            </c15:filteredLineSeries>
          </c:ext>
        </c:extLst>
      </c:lineChart>
      <c:catAx>
        <c:axId val="904962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en-US"/>
          </a:p>
        </c:txPr>
        <c:crossAx val="1"/>
        <c:crosses val="autoZero"/>
        <c:auto val="1"/>
        <c:lblAlgn val="ctr"/>
        <c:lblOffset val="100"/>
        <c:noMultiLvlLbl val="0"/>
      </c:catAx>
      <c:valAx>
        <c:axId val="1"/>
        <c:scaling>
          <c:orientation val="minMax"/>
          <c:max val="1.3"/>
          <c:min val="0.8"/>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US"/>
                  <a:t>Ordinary school enrolment headcount</a:t>
                </a:r>
              </a:p>
              <a:p>
                <a:pPr>
                  <a:defRPr/>
                </a:pPr>
                <a:r>
                  <a:rPr lang="en-US"/>
                  <a:t>(Indexed with 2012 totals at 100%)</a:t>
                </a:r>
              </a:p>
            </c:rich>
          </c:tx>
          <c:layout>
            <c:manualLayout>
              <c:xMode val="edge"/>
              <c:yMode val="edge"/>
              <c:x val="2.8751536705849044E-2"/>
              <c:y val="7.1064150071488252E-2"/>
            </c:manualLayout>
          </c:layout>
          <c:overlay val="0"/>
        </c:title>
        <c:numFmt formatCode="0%" sourceLinked="1"/>
        <c:majorTickMark val="none"/>
        <c:minorTickMark val="none"/>
        <c:tickLblPos val="nextTo"/>
        <c:spPr>
          <a:ln w="6350">
            <a:noFill/>
          </a:ln>
        </c:spPr>
        <c:txPr>
          <a:bodyPr rot="0" vert="horz"/>
          <a:lstStyle/>
          <a:p>
            <a:pPr>
              <a:defRPr/>
            </a:pPr>
            <a:endParaRPr lang="en-US"/>
          </a:p>
        </c:txPr>
        <c:crossAx val="904962303"/>
        <c:crosses val="autoZero"/>
        <c:crossBetween val="between"/>
      </c:valAx>
      <c:spPr>
        <a:noFill/>
        <a:ln w="25400">
          <a:noFill/>
        </a:ln>
      </c:spPr>
    </c:plotArea>
    <c:plotVisOnly val="1"/>
    <c:dispBlanksAs val="gap"/>
    <c:showDLblsOverMax val="0"/>
  </c:chart>
  <c:spPr>
    <a:noFill/>
    <a:ln w="9525" cap="flat" cmpd="sng" algn="ctr">
      <a:noFill/>
      <a:round/>
    </a:ln>
    <a:effectLst/>
  </c:spPr>
  <c:txPr>
    <a:bodyPr/>
    <a:lstStyle/>
    <a:p>
      <a:pPr>
        <a:defRPr sz="18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'Ages 7-18'!$D$37</c:f>
              <c:strCache>
                <c:ptCount val="1"/>
                <c:pt idx="0">
                  <c:v>Growth '21-30</c:v>
                </c:pt>
              </c:strCache>
            </c:strRef>
          </c:tx>
          <c:spPr>
            <a:solidFill>
              <a:schemeClr val="bg1">
                <a:lumMod val="75000"/>
              </a:schemeClr>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B-5C9B-47CF-AA06-B4C15A4A8590}"/>
              </c:ext>
            </c:extLst>
          </c:dPt>
          <c:dPt>
            <c:idx val="1"/>
            <c:invertIfNegative val="0"/>
            <c:bubble3D val="0"/>
            <c:spPr>
              <a:solidFill>
                <a:schemeClr val="bg1">
                  <a:lumMod val="75000"/>
                </a:schemeClr>
              </a:solidFill>
              <a:ln>
                <a:noFill/>
              </a:ln>
              <a:effectLst/>
            </c:spPr>
            <c:extLst>
              <c:ext xmlns:c16="http://schemas.microsoft.com/office/drawing/2014/chart" uri="{C3380CC4-5D6E-409C-BE32-E72D297353CC}">
                <c16:uniqueId val="{0000000A-5C9B-47CF-AA06-B4C15A4A8590}"/>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1-5C9B-47CF-AA06-B4C15A4A8590}"/>
              </c:ext>
            </c:extLst>
          </c:dPt>
          <c:dPt>
            <c:idx val="3"/>
            <c:invertIfNegative val="0"/>
            <c:bubble3D val="0"/>
            <c:spPr>
              <a:solidFill>
                <a:srgbClr val="00B050"/>
              </a:solidFill>
              <a:ln>
                <a:noFill/>
              </a:ln>
              <a:effectLst/>
            </c:spPr>
            <c:extLst>
              <c:ext xmlns:c16="http://schemas.microsoft.com/office/drawing/2014/chart" uri="{C3380CC4-5D6E-409C-BE32-E72D297353CC}">
                <c16:uniqueId val="{00000009-5C9B-47CF-AA06-B4C15A4A8590}"/>
              </c:ext>
            </c:extLst>
          </c:dPt>
          <c:dPt>
            <c:idx val="6"/>
            <c:invertIfNegative val="0"/>
            <c:bubble3D val="0"/>
            <c:spPr>
              <a:solidFill>
                <a:schemeClr val="bg1">
                  <a:lumMod val="75000"/>
                </a:schemeClr>
              </a:solidFill>
              <a:ln>
                <a:noFill/>
              </a:ln>
              <a:effectLst/>
            </c:spPr>
            <c:extLst>
              <c:ext xmlns:c16="http://schemas.microsoft.com/office/drawing/2014/chart" uri="{C3380CC4-5D6E-409C-BE32-E72D297353CC}">
                <c16:uniqueId val="{00000001-B9DF-458A-A59F-AAA62F11747E}"/>
              </c:ext>
            </c:extLst>
          </c:dPt>
          <c:dPt>
            <c:idx val="7"/>
            <c:invertIfNegative val="0"/>
            <c:bubble3D val="0"/>
            <c:spPr>
              <a:solidFill>
                <a:schemeClr val="bg1">
                  <a:lumMod val="75000"/>
                </a:schemeClr>
              </a:solidFill>
              <a:ln>
                <a:noFill/>
              </a:ln>
              <a:effectLst/>
            </c:spPr>
            <c:extLst>
              <c:ext xmlns:c16="http://schemas.microsoft.com/office/drawing/2014/chart" uri="{C3380CC4-5D6E-409C-BE32-E72D297353CC}">
                <c16:uniqueId val="{0000000C-D29B-4B63-9268-2CC4893913D2}"/>
              </c:ext>
            </c:extLst>
          </c:dPt>
          <c:dPt>
            <c:idx val="9"/>
            <c:invertIfNegative val="0"/>
            <c:bubble3D val="0"/>
            <c:spPr>
              <a:solidFill>
                <a:schemeClr val="bg1">
                  <a:lumMod val="50000"/>
                </a:schemeClr>
              </a:solidFill>
              <a:ln>
                <a:noFill/>
              </a:ln>
              <a:effectLst/>
            </c:spPr>
            <c:extLst>
              <c:ext xmlns:c16="http://schemas.microsoft.com/office/drawing/2014/chart" uri="{C3380CC4-5D6E-409C-BE32-E72D297353CC}">
                <c16:uniqueId val="{00000003-5C9B-47CF-AA06-B4C15A4A8590}"/>
              </c:ext>
            </c:extLst>
          </c:dPt>
          <c:dLbls>
            <c:dLbl>
              <c:idx val="1"/>
              <c:layout>
                <c:manualLayout>
                  <c:x val="1.1904763020693947E-3"/>
                  <c:y val="0.16939996398583443"/>
                </c:manualLayout>
              </c:layout>
              <c:tx>
                <c:rich>
                  <a:bodyPr rot="0" spcFirstLastPara="1" vertOverflow="ellipsis" vert="horz" wrap="square" anchor="ctr" anchorCtr="1"/>
                  <a:lstStyle/>
                  <a:p>
                    <a:pPr>
                      <a:defRPr sz="1800" b="0" i="0" u="none" strike="noStrike" kern="1200" baseline="0">
                        <a:solidFill>
                          <a:schemeClr val="tx1">
                            <a:lumMod val="85000"/>
                            <a:lumOff val="15000"/>
                          </a:schemeClr>
                        </a:solidFill>
                        <a:latin typeface="+mn-lt"/>
                        <a:ea typeface="+mn-ea"/>
                        <a:cs typeface="+mn-cs"/>
                      </a:defRPr>
                    </a:pPr>
                    <a:fld id="{4C2F453B-139F-4B81-B507-27C699D4F148}" type="VALUE">
                      <a:rPr lang="en-US" sz="1800" b="0">
                        <a:solidFill>
                          <a:schemeClr val="tx1">
                            <a:lumMod val="85000"/>
                            <a:lumOff val="15000"/>
                          </a:schemeClr>
                        </a:solidFill>
                      </a:rPr>
                      <a:pPr>
                        <a:defRPr sz="1800">
                          <a:solidFill>
                            <a:schemeClr val="tx1">
                              <a:lumMod val="85000"/>
                              <a:lumOff val="15000"/>
                            </a:schemeClr>
                          </a:solidFill>
                        </a:defRPr>
                      </a:pPr>
                      <a:t>[VALUE]</a:t>
                    </a:fld>
                    <a:endParaRPr lang="en-GB"/>
                  </a:p>
                </c:rich>
              </c:tx>
              <c:spPr>
                <a:noFill/>
                <a:ln>
                  <a:noFill/>
                </a:ln>
                <a:effectLst/>
              </c:spPr>
              <c:txPr>
                <a:bodyPr rot="0" spcFirstLastPara="1" vertOverflow="ellipsis" vert="horz" wrap="square" anchor="ctr" anchorCtr="1"/>
                <a:lstStyle/>
                <a:p>
                  <a:pPr>
                    <a:defRPr sz="1800" b="0" i="0" u="none" strike="noStrike" kern="1200" baseline="0">
                      <a:solidFill>
                        <a:schemeClr val="tx1">
                          <a:lumMod val="85000"/>
                          <a:lumOff val="1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5C9B-47CF-AA06-B4C15A4A8590}"/>
                </c:ext>
              </c:extLst>
            </c:dLbl>
            <c:dLbl>
              <c:idx val="2"/>
              <c:layout>
                <c:manualLayout>
                  <c:x val="-1.1904763020694382E-3"/>
                  <c:y val="0.12319997380787966"/>
                </c:manualLayout>
              </c:layout>
              <c:tx>
                <c:rich>
                  <a:bodyPr/>
                  <a:lstStyle/>
                  <a:p>
                    <a:fld id="{9B39F6EC-B6A2-4C1D-A93F-A14699A36F10}" type="VALUE">
                      <a:rPr lang="en-US" b="0">
                        <a:solidFill>
                          <a:schemeClr val="tx1">
                            <a:lumMod val="75000"/>
                            <a:lumOff val="25000"/>
                          </a:schemeClr>
                        </a:solidFill>
                      </a:rPr>
                      <a:pPr/>
                      <a:t>[VALUE]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C9B-47CF-AA06-B4C15A4A8590}"/>
                </c:ext>
              </c:extLst>
            </c:dLbl>
            <c:dLbl>
              <c:idx val="3"/>
              <c:spPr>
                <a:noFill/>
                <a:ln>
                  <a:noFill/>
                </a:ln>
                <a:effectLst/>
              </c:spPr>
              <c:txPr>
                <a:bodyPr rot="0" spcFirstLastPara="1" vertOverflow="ellipsis" vert="horz" wrap="square" anchor="ctr" anchorCtr="1"/>
                <a:lstStyle/>
                <a:p>
                  <a:pPr>
                    <a:defRPr sz="1700" b="1" i="0" u="none" strike="noStrike" kern="1200" baseline="0">
                      <a:solidFill>
                        <a:srgbClr val="00924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5C9B-47CF-AA06-B4C15A4A8590}"/>
                </c:ext>
              </c:extLst>
            </c:dLbl>
            <c:dLbl>
              <c:idx val="6"/>
              <c:tx>
                <c:rich>
                  <a:bodyPr/>
                  <a:lstStyle/>
                  <a:p>
                    <a:fld id="{99A5856F-F7F1-4F9A-92F4-9133A485EB37}" type="VALUE">
                      <a:rPr lang="en-US" b="0">
                        <a:solidFill>
                          <a:schemeClr val="tx1"/>
                        </a:solidFill>
                      </a:rPr>
                      <a:pPr/>
                      <a:t>[VALUE]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9DF-458A-A59F-AAA62F11747E}"/>
                </c:ext>
              </c:extLst>
            </c:dLbl>
            <c:dLbl>
              <c:idx val="9"/>
              <c:tx>
                <c:rich>
                  <a:bodyPr/>
                  <a:lstStyle/>
                  <a:p>
                    <a:fld id="{90FAF72F-EF6B-4DA3-BE13-862C9A572A27}" type="VALUE">
                      <a:rPr lang="en-US" b="1">
                        <a:solidFill>
                          <a:sysClr val="windowText" lastClr="000000"/>
                        </a:solidFill>
                      </a:rPr>
                      <a:pPr/>
                      <a:t>[VALUE]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C9B-47CF-AA06-B4C15A4A8590}"/>
                </c:ext>
              </c:extLst>
            </c:dLbl>
            <c:spPr>
              <a:noFill/>
              <a:ln>
                <a:noFill/>
              </a:ln>
              <a:effectLst/>
            </c:spPr>
            <c:txPr>
              <a:bodyPr rot="0" spcFirstLastPara="1" vertOverflow="ellipsis" vert="horz" wrap="square" anchor="ctr" anchorCtr="1"/>
              <a:lstStyle/>
              <a:p>
                <a:pPr>
                  <a:defRPr sz="1700" b="0" i="0" u="none" strike="noStrike" kern="1200" baseline="0">
                    <a:solidFill>
                      <a:schemeClr val="tx1">
                        <a:lumMod val="85000"/>
                        <a:lumOff val="1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'Ages 7-18'!$B$38:$B$47</c:f>
              <c:strCache>
                <c:ptCount val="10"/>
                <c:pt idx="0">
                  <c:v>EC</c:v>
                </c:pt>
                <c:pt idx="1">
                  <c:v>FS</c:v>
                </c:pt>
                <c:pt idx="2">
                  <c:v>KN</c:v>
                </c:pt>
                <c:pt idx="3">
                  <c:v>NC</c:v>
                </c:pt>
                <c:pt idx="4">
                  <c:v>NW</c:v>
                </c:pt>
                <c:pt idx="5">
                  <c:v>MP</c:v>
                </c:pt>
                <c:pt idx="6">
                  <c:v>LP</c:v>
                </c:pt>
                <c:pt idx="7">
                  <c:v>WC</c:v>
                </c:pt>
                <c:pt idx="8">
                  <c:v>GP</c:v>
                </c:pt>
                <c:pt idx="9">
                  <c:v>SA</c:v>
                </c:pt>
              </c:strCache>
            </c:strRef>
          </c:cat>
          <c:val>
            <c:numRef>
              <c:f>'Ages 7-18'!$D$38:$D$47</c:f>
              <c:numCache>
                <c:formatCode>0%</c:formatCode>
                <c:ptCount val="10"/>
                <c:pt idx="0">
                  <c:v>-0.14816507631773065</c:v>
                </c:pt>
                <c:pt idx="1">
                  <c:v>-3.7944297689984648E-2</c:v>
                </c:pt>
                <c:pt idx="2">
                  <c:v>-1.21401546013467E-2</c:v>
                </c:pt>
                <c:pt idx="3">
                  <c:v>1.314345027008537E-2</c:v>
                </c:pt>
                <c:pt idx="4">
                  <c:v>4.1176802385326096E-2</c:v>
                </c:pt>
                <c:pt idx="5">
                  <c:v>5.9180945999983275E-2</c:v>
                </c:pt>
                <c:pt idx="6">
                  <c:v>6.9483515937486973E-2</c:v>
                </c:pt>
                <c:pt idx="7">
                  <c:v>0.15239452460985897</c:v>
                </c:pt>
                <c:pt idx="8">
                  <c:v>0.27310050260286717</c:v>
                </c:pt>
                <c:pt idx="9">
                  <c:v>6.3422237008750645E-2</c:v>
                </c:pt>
              </c:numCache>
            </c:numRef>
          </c:val>
          <c:extLst>
            <c:ext xmlns:c16="http://schemas.microsoft.com/office/drawing/2014/chart" uri="{C3380CC4-5D6E-409C-BE32-E72D297353CC}">
              <c16:uniqueId val="{00000006-5C9B-47CF-AA06-B4C15A4A8590}"/>
            </c:ext>
          </c:extLst>
        </c:ser>
        <c:dLbls>
          <c:showLegendKey val="0"/>
          <c:showVal val="0"/>
          <c:showCatName val="0"/>
          <c:showSerName val="0"/>
          <c:showPercent val="0"/>
          <c:showBubbleSize val="0"/>
        </c:dLbls>
        <c:gapWidth val="55"/>
        <c:overlap val="-27"/>
        <c:axId val="80360560"/>
        <c:axId val="80346160"/>
      </c:barChart>
      <c:catAx>
        <c:axId val="80360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700" b="1" i="0" u="none" strike="noStrike" kern="1200" baseline="0">
                <a:solidFill>
                  <a:schemeClr val="tx1">
                    <a:lumMod val="65000"/>
                    <a:lumOff val="35000"/>
                  </a:schemeClr>
                </a:solidFill>
                <a:latin typeface="+mn-lt"/>
                <a:ea typeface="+mn-ea"/>
                <a:cs typeface="+mn-cs"/>
              </a:defRPr>
            </a:pPr>
            <a:endParaRPr lang="en-US"/>
          </a:p>
        </c:txPr>
        <c:crossAx val="80346160"/>
        <c:crosses val="autoZero"/>
        <c:auto val="1"/>
        <c:lblAlgn val="ctr"/>
        <c:lblOffset val="100"/>
        <c:tickMarkSkip val="1000"/>
        <c:noMultiLvlLbl val="0"/>
      </c:catAx>
      <c:valAx>
        <c:axId val="8034616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700" b="0" i="0" u="none" strike="noStrike" kern="1200" baseline="0">
                <a:solidFill>
                  <a:schemeClr val="tx1">
                    <a:lumMod val="65000"/>
                    <a:lumOff val="35000"/>
                  </a:schemeClr>
                </a:solidFill>
                <a:latin typeface="+mn-lt"/>
                <a:ea typeface="+mn-ea"/>
                <a:cs typeface="+mn-cs"/>
              </a:defRPr>
            </a:pPr>
            <a:endParaRPr lang="en-US"/>
          </a:p>
        </c:txPr>
        <c:crossAx val="803605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7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dirty="0"/>
              <a:t>Projected number of school-aged children (7-18 </a:t>
            </a:r>
            <a:r>
              <a:rPr lang="en-US" dirty="0" err="1"/>
              <a:t>yrs</a:t>
            </a:r>
            <a:r>
              <a:rPr lang="en-US" dirty="0"/>
              <a:t>) in Northern</a:t>
            </a:r>
            <a:r>
              <a:rPr lang="en-US" baseline="0" dirty="0"/>
              <a:t> Cape</a:t>
            </a:r>
            <a:endParaRPr lang="en-US" dirty="0"/>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7"/>
          <c:order val="7"/>
          <c:tx>
            <c:strRef>
              <c:f>'Ages 7-18'!$C$9</c:f>
              <c:strCache>
                <c:ptCount val="1"/>
                <c:pt idx="0">
                  <c:v>NC</c:v>
                </c:pt>
              </c:strCache>
              <c:extLst xmlns:c15="http://schemas.microsoft.com/office/drawing/2012/chart"/>
            </c:strRef>
          </c:tx>
          <c:spPr>
            <a:ln w="25400" cap="rnd">
              <a:solidFill>
                <a:srgbClr val="00B050"/>
              </a:solidFill>
              <a:prstDash val="sysDash"/>
              <a:round/>
            </a:ln>
            <a:effectLst/>
          </c:spPr>
          <c:marker>
            <c:symbol val="none"/>
          </c:marker>
          <c:cat>
            <c:numRef>
              <c:f>'Ages 7-18'!$AE$1:$AW$1</c:f>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extLst xmlns:c15="http://schemas.microsoft.com/office/drawing/2012/chart"/>
            </c:numRef>
          </c:cat>
          <c:val>
            <c:numRef>
              <c:f>'Ages 7-18'!$AE$9:$AW$9</c:f>
              <c:numCache>
                <c:formatCode>#\ ###\ ##0</c:formatCode>
                <c:ptCount val="19"/>
                <c:pt idx="0">
                  <c:v>254075.45</c:v>
                </c:pt>
                <c:pt idx="1">
                  <c:v>255820.76</c:v>
                </c:pt>
                <c:pt idx="2">
                  <c:v>260056.02000000002</c:v>
                </c:pt>
                <c:pt idx="3">
                  <c:v>263311.01</c:v>
                </c:pt>
                <c:pt idx="4">
                  <c:v>265286.78000000003</c:v>
                </c:pt>
                <c:pt idx="5">
                  <c:v>267626.77999999997</c:v>
                </c:pt>
                <c:pt idx="6">
                  <c:v>270234.59999999998</c:v>
                </c:pt>
                <c:pt idx="7">
                  <c:v>271986.33999999997</c:v>
                </c:pt>
                <c:pt idx="8">
                  <c:v>273870.46000000002</c:v>
                </c:pt>
                <c:pt idx="9">
                  <c:v>277560.30000000005</c:v>
                </c:pt>
                <c:pt idx="10">
                  <c:v>279606.90000000002</c:v>
                </c:pt>
                <c:pt idx="11">
                  <c:v>281234.59999999998</c:v>
                </c:pt>
                <c:pt idx="12">
                  <c:v>282346.90000000002</c:v>
                </c:pt>
                <c:pt idx="13">
                  <c:v>283285</c:v>
                </c:pt>
                <c:pt idx="14">
                  <c:v>282545.30000000005</c:v>
                </c:pt>
                <c:pt idx="15">
                  <c:v>282887.3</c:v>
                </c:pt>
                <c:pt idx="16">
                  <c:v>282654.19999999995</c:v>
                </c:pt>
                <c:pt idx="17">
                  <c:v>282093.30000000005</c:v>
                </c:pt>
                <c:pt idx="18">
                  <c:v>281208.40000000002</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6-DFD9-4117-A5C6-02A231657602}"/>
            </c:ext>
          </c:extLst>
        </c:ser>
        <c:dLbls>
          <c:showLegendKey val="0"/>
          <c:showVal val="0"/>
          <c:showCatName val="0"/>
          <c:showSerName val="0"/>
          <c:showPercent val="0"/>
          <c:showBubbleSize val="0"/>
        </c:dLbls>
        <c:smooth val="0"/>
        <c:axId val="299244479"/>
        <c:axId val="288071167"/>
        <c:extLst>
          <c:ext xmlns:c15="http://schemas.microsoft.com/office/drawing/2012/chart" uri="{02D57815-91ED-43cb-92C2-25804820EDAC}">
            <c15:filteredLineSeries>
              <c15:ser>
                <c:idx val="0"/>
                <c:order val="0"/>
                <c:tx>
                  <c:strRef>
                    <c:extLst>
                      <c:ext uri="{02D57815-91ED-43cb-92C2-25804820EDAC}">
                        <c15:formulaRef>
                          <c15:sqref>'Ages 7-18'!$C$2</c15:sqref>
                        </c15:formulaRef>
                      </c:ext>
                    </c:extLst>
                    <c:strCache>
                      <c:ptCount val="1"/>
                      <c:pt idx="0">
                        <c:v>SA</c:v>
                      </c:pt>
                    </c:strCache>
                  </c:strRef>
                </c:tx>
                <c:spPr>
                  <a:ln w="38100" cap="rnd">
                    <a:solidFill>
                      <a:schemeClr val="bg1">
                        <a:lumMod val="50000"/>
                      </a:schemeClr>
                    </a:solidFill>
                    <a:round/>
                  </a:ln>
                  <a:effectLst/>
                </c:spPr>
                <c:marker>
                  <c:symbol val="none"/>
                </c:marker>
                <c:cat>
                  <c:numRef>
                    <c:extLst>
                      <c:ext uri="{02D57815-91ED-43cb-92C2-25804820EDAC}">
                        <c15:formulaRef>
                          <c15:sqref>'Ages 7-18'!$AE$1:$AW$1</c15:sqref>
                        </c15:formulaRef>
                      </c:ext>
                    </c:extLst>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numRef>
                </c:cat>
                <c:val>
                  <c:numRef>
                    <c:extLst>
                      <c:ext uri="{02D57815-91ED-43cb-92C2-25804820EDAC}">
                        <c15:formulaRef>
                          <c15:sqref>'Ages 7-18'!$AE$2:$AW$2</c15:sqref>
                        </c15:formulaRef>
                      </c:ext>
                    </c:extLst>
                    <c:numCache>
                      <c:formatCode>#\ ###\ ##0</c:formatCode>
                      <c:ptCount val="19"/>
                      <c:pt idx="0">
                        <c:v>11109414</c:v>
                      </c:pt>
                      <c:pt idx="1">
                        <c:v>11172758</c:v>
                      </c:pt>
                      <c:pt idx="2">
                        <c:v>11279469</c:v>
                      </c:pt>
                      <c:pt idx="3">
                        <c:v>11426731</c:v>
                      </c:pt>
                      <c:pt idx="4">
                        <c:v>11569810</c:v>
                      </c:pt>
                      <c:pt idx="5">
                        <c:v>11731992</c:v>
                      </c:pt>
                      <c:pt idx="6">
                        <c:v>11923333</c:v>
                      </c:pt>
                      <c:pt idx="7">
                        <c:v>12131893</c:v>
                      </c:pt>
                      <c:pt idx="8">
                        <c:v>12357305</c:v>
                      </c:pt>
                      <c:pt idx="9">
                        <c:v>12557770</c:v>
                      </c:pt>
                      <c:pt idx="10">
                        <c:v>12781534</c:v>
                      </c:pt>
                      <c:pt idx="11">
                        <c:v>12979432</c:v>
                      </c:pt>
                      <c:pt idx="12">
                        <c:v>13078590</c:v>
                      </c:pt>
                      <c:pt idx="13">
                        <c:v>13146926</c:v>
                      </c:pt>
                      <c:pt idx="14">
                        <c:v>13182537</c:v>
                      </c:pt>
                      <c:pt idx="15">
                        <c:v>13186195</c:v>
                      </c:pt>
                      <c:pt idx="16">
                        <c:v>13174803</c:v>
                      </c:pt>
                      <c:pt idx="17">
                        <c:v>13162114</c:v>
                      </c:pt>
                      <c:pt idx="18">
                        <c:v>13142511</c:v>
                      </c:pt>
                    </c:numCache>
                  </c:numRef>
                </c:val>
                <c:smooth val="0"/>
                <c:extLst>
                  <c:ext xmlns:c16="http://schemas.microsoft.com/office/drawing/2014/chart" uri="{C3380CC4-5D6E-409C-BE32-E72D297353CC}">
                    <c16:uniqueId val="{00000009-DFD9-4117-A5C6-02A231657602}"/>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'Ages 7-18'!$C$3</c15:sqref>
                        </c15:formulaRef>
                      </c:ext>
                    </c:extLst>
                    <c:strCache>
                      <c:ptCount val="1"/>
                      <c:pt idx="0">
                        <c:v>EC</c:v>
                      </c:pt>
                    </c:strCache>
                  </c:strRef>
                </c:tx>
                <c:spPr>
                  <a:ln w="38100" cap="rnd">
                    <a:solidFill>
                      <a:srgbClr val="FF0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'Ages 7-18'!$AE$1:$AW$1</c15:sqref>
                        </c15:formulaRef>
                      </c:ext>
                    </c:extLst>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numRef>
                </c:cat>
                <c:val>
                  <c:numRef>
                    <c:extLst xmlns:c15="http://schemas.microsoft.com/office/drawing/2012/chart">
                      <c:ext xmlns:c15="http://schemas.microsoft.com/office/drawing/2012/chart" uri="{02D57815-91ED-43cb-92C2-25804820EDAC}">
                        <c15:formulaRef>
                          <c15:sqref>'Ages 7-18'!$AE$3:$AW$3</c15:sqref>
                        </c15:formulaRef>
                      </c:ext>
                    </c:extLst>
                    <c:numCache>
                      <c:formatCode>#\ ###\ ##0</c:formatCode>
                      <c:ptCount val="19"/>
                      <c:pt idx="0">
                        <c:v>1657201.6</c:v>
                      </c:pt>
                      <c:pt idx="1">
                        <c:v>1655561.2</c:v>
                      </c:pt>
                      <c:pt idx="2">
                        <c:v>1651910.7000000002</c:v>
                      </c:pt>
                      <c:pt idx="3">
                        <c:v>1647367</c:v>
                      </c:pt>
                      <c:pt idx="4">
                        <c:v>1631865.2000000002</c:v>
                      </c:pt>
                      <c:pt idx="5">
                        <c:v>1618228.1</c:v>
                      </c:pt>
                      <c:pt idx="6">
                        <c:v>1607770.6999999997</c:v>
                      </c:pt>
                      <c:pt idx="7">
                        <c:v>1599979.3000000003</c:v>
                      </c:pt>
                      <c:pt idx="8">
                        <c:v>1595122.3</c:v>
                      </c:pt>
                      <c:pt idx="9">
                        <c:v>1598475.1999999997</c:v>
                      </c:pt>
                      <c:pt idx="10">
                        <c:v>1586166.9999999998</c:v>
                      </c:pt>
                      <c:pt idx="11">
                        <c:v>1560487.5</c:v>
                      </c:pt>
                      <c:pt idx="12">
                        <c:v>1521156.6999999997</c:v>
                      </c:pt>
                      <c:pt idx="13">
                        <c:v>1479820.9</c:v>
                      </c:pt>
                      <c:pt idx="14">
                        <c:v>1440328.2999999998</c:v>
                      </c:pt>
                      <c:pt idx="15">
                        <c:v>1407002.1</c:v>
                      </c:pt>
                      <c:pt idx="16">
                        <c:v>1384297.4</c:v>
                      </c:pt>
                      <c:pt idx="17">
                        <c:v>1370642.9</c:v>
                      </c:pt>
                      <c:pt idx="18">
                        <c:v>1361637</c:v>
                      </c:pt>
                    </c:numCache>
                  </c:numRef>
                </c:val>
                <c:smooth val="0"/>
                <c:extLst xmlns:c15="http://schemas.microsoft.com/office/drawing/2012/chart">
                  <c:ext xmlns:c16="http://schemas.microsoft.com/office/drawing/2014/chart" uri="{C3380CC4-5D6E-409C-BE32-E72D297353CC}">
                    <c16:uniqueId val="{00000000-DFD9-4117-A5C6-02A231657602}"/>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'Ages 7-18'!$C$4</c15:sqref>
                        </c15:formulaRef>
                      </c:ext>
                    </c:extLst>
                    <c:strCache>
                      <c:ptCount val="1"/>
                      <c:pt idx="0">
                        <c:v>FS</c:v>
                      </c:pt>
                    </c:strCache>
                  </c:strRef>
                </c:tx>
                <c:spPr>
                  <a:ln w="38100" cap="rnd">
                    <a:solidFill>
                      <a:srgbClr val="00B05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'Ages 7-18'!$AE$1:$AW$1</c15:sqref>
                        </c15:formulaRef>
                      </c:ext>
                    </c:extLst>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numRef>
                </c:cat>
                <c:val>
                  <c:numRef>
                    <c:extLst xmlns:c15="http://schemas.microsoft.com/office/drawing/2012/chart">
                      <c:ext xmlns:c15="http://schemas.microsoft.com/office/drawing/2012/chart" uri="{02D57815-91ED-43cb-92C2-25804820EDAC}">
                        <c15:formulaRef>
                          <c15:sqref>'Ages 7-18'!$AE$4:$AW$4</c15:sqref>
                        </c15:formulaRef>
                      </c:ext>
                    </c:extLst>
                    <c:numCache>
                      <c:formatCode>#\ ###\ ##0</c:formatCode>
                      <c:ptCount val="19"/>
                      <c:pt idx="0">
                        <c:v>592444.80000000005</c:v>
                      </c:pt>
                      <c:pt idx="1">
                        <c:v>594223.10000000009</c:v>
                      </c:pt>
                      <c:pt idx="2">
                        <c:v>598797.39999999991</c:v>
                      </c:pt>
                      <c:pt idx="3">
                        <c:v>608299.6</c:v>
                      </c:pt>
                      <c:pt idx="4">
                        <c:v>618320.4</c:v>
                      </c:pt>
                      <c:pt idx="5">
                        <c:v>630446.10000000009</c:v>
                      </c:pt>
                      <c:pt idx="6">
                        <c:v>643300.5</c:v>
                      </c:pt>
                      <c:pt idx="7">
                        <c:v>656755.80000000005</c:v>
                      </c:pt>
                      <c:pt idx="8">
                        <c:v>667998.79999999993</c:v>
                      </c:pt>
                      <c:pt idx="9">
                        <c:v>676489</c:v>
                      </c:pt>
                      <c:pt idx="10">
                        <c:v>682764.80000000005</c:v>
                      </c:pt>
                      <c:pt idx="11">
                        <c:v>685087.40000000014</c:v>
                      </c:pt>
                      <c:pt idx="12">
                        <c:v>683518</c:v>
                      </c:pt>
                      <c:pt idx="13">
                        <c:v>681988.7</c:v>
                      </c:pt>
                      <c:pt idx="14">
                        <c:v>678363.7</c:v>
                      </c:pt>
                      <c:pt idx="15">
                        <c:v>671481.90000000014</c:v>
                      </c:pt>
                      <c:pt idx="16">
                        <c:v>664481.9</c:v>
                      </c:pt>
                      <c:pt idx="17">
                        <c:v>657795.6</c:v>
                      </c:pt>
                      <c:pt idx="18">
                        <c:v>650820.1</c:v>
                      </c:pt>
                    </c:numCache>
                  </c:numRef>
                </c:val>
                <c:smooth val="0"/>
                <c:extLst xmlns:c15="http://schemas.microsoft.com/office/drawing/2012/chart">
                  <c:ext xmlns:c16="http://schemas.microsoft.com/office/drawing/2014/chart" uri="{C3380CC4-5D6E-409C-BE32-E72D297353CC}">
                    <c16:uniqueId val="{00000001-DFD9-4117-A5C6-02A231657602}"/>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'Ages 7-18'!$C$5</c15:sqref>
                        </c15:formulaRef>
                      </c:ext>
                    </c:extLst>
                    <c:strCache>
                      <c:ptCount val="1"/>
                      <c:pt idx="0">
                        <c:v>GT</c:v>
                      </c:pt>
                    </c:strCache>
                  </c:strRef>
                </c:tx>
                <c:spPr>
                  <a:ln w="38100" cap="rnd">
                    <a:solidFill>
                      <a:schemeClr val="tx1"/>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'Ages 7-18'!$AE$1:$AW$1</c15:sqref>
                        </c15:formulaRef>
                      </c:ext>
                    </c:extLst>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numRef>
                </c:cat>
                <c:val>
                  <c:numRef>
                    <c:extLst xmlns:c15="http://schemas.microsoft.com/office/drawing/2012/chart">
                      <c:ext xmlns:c15="http://schemas.microsoft.com/office/drawing/2012/chart" uri="{02D57815-91ED-43cb-92C2-25804820EDAC}">
                        <c15:formulaRef>
                          <c15:sqref>'Ages 7-18'!$AE$5:$AW$5</c15:sqref>
                        </c15:formulaRef>
                      </c:ext>
                    </c:extLst>
                    <c:numCache>
                      <c:formatCode>#\ ###\ ##0</c:formatCode>
                      <c:ptCount val="19"/>
                      <c:pt idx="0">
                        <c:v>1962793.2999999998</c:v>
                      </c:pt>
                      <c:pt idx="1">
                        <c:v>1993299.7999999998</c:v>
                      </c:pt>
                      <c:pt idx="2">
                        <c:v>2044108.1</c:v>
                      </c:pt>
                      <c:pt idx="3">
                        <c:v>2095874.1</c:v>
                      </c:pt>
                      <c:pt idx="4">
                        <c:v>2143089.9</c:v>
                      </c:pt>
                      <c:pt idx="5">
                        <c:v>2187191.7999999998</c:v>
                      </c:pt>
                      <c:pt idx="6">
                        <c:v>2245875.5</c:v>
                      </c:pt>
                      <c:pt idx="7">
                        <c:v>2328267</c:v>
                      </c:pt>
                      <c:pt idx="8">
                        <c:v>2422009.5</c:v>
                      </c:pt>
                      <c:pt idx="9">
                        <c:v>2498533.2999999998</c:v>
                      </c:pt>
                      <c:pt idx="10">
                        <c:v>2618662.2000000002</c:v>
                      </c:pt>
                      <c:pt idx="11">
                        <c:v>2737184.7</c:v>
                      </c:pt>
                      <c:pt idx="12">
                        <c:v>2835847</c:v>
                      </c:pt>
                      <c:pt idx="13">
                        <c:v>2920835</c:v>
                      </c:pt>
                      <c:pt idx="14">
                        <c:v>2989793</c:v>
                      </c:pt>
                      <c:pt idx="15">
                        <c:v>3050744</c:v>
                      </c:pt>
                      <c:pt idx="16">
                        <c:v>3101472</c:v>
                      </c:pt>
                      <c:pt idx="17">
                        <c:v>3147482</c:v>
                      </c:pt>
                      <c:pt idx="18">
                        <c:v>3180884</c:v>
                      </c:pt>
                    </c:numCache>
                  </c:numRef>
                </c:val>
                <c:smooth val="0"/>
                <c:extLst xmlns:c15="http://schemas.microsoft.com/office/drawing/2012/chart">
                  <c:ext xmlns:c16="http://schemas.microsoft.com/office/drawing/2014/chart" uri="{C3380CC4-5D6E-409C-BE32-E72D297353CC}">
                    <c16:uniqueId val="{00000002-DFD9-4117-A5C6-02A231657602}"/>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'Ages 7-18'!$C$6</c15:sqref>
                        </c15:formulaRef>
                      </c:ext>
                    </c:extLst>
                    <c:strCache>
                      <c:ptCount val="1"/>
                      <c:pt idx="0">
                        <c:v>KZ</c:v>
                      </c:pt>
                    </c:strCache>
                  </c:strRef>
                </c:tx>
                <c:spPr>
                  <a:ln w="38100" cap="rnd">
                    <a:solidFill>
                      <a:srgbClr val="00B0F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'Ages 7-18'!$AE$1:$AW$1</c15:sqref>
                        </c15:formulaRef>
                      </c:ext>
                    </c:extLst>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numRef>
                </c:cat>
                <c:val>
                  <c:numRef>
                    <c:extLst xmlns:c15="http://schemas.microsoft.com/office/drawing/2012/chart">
                      <c:ext xmlns:c15="http://schemas.microsoft.com/office/drawing/2012/chart" uri="{02D57815-91ED-43cb-92C2-25804820EDAC}">
                        <c15:formulaRef>
                          <c15:sqref>'Ages 7-18'!$AE$6:$AW$6</c15:sqref>
                        </c15:formulaRef>
                      </c:ext>
                    </c:extLst>
                    <c:numCache>
                      <c:formatCode>#\ ###\ ##0</c:formatCode>
                      <c:ptCount val="19"/>
                      <c:pt idx="0">
                        <c:v>2485821.7000000002</c:v>
                      </c:pt>
                      <c:pt idx="1">
                        <c:v>2479218.5</c:v>
                      </c:pt>
                      <c:pt idx="2">
                        <c:v>2486464.4</c:v>
                      </c:pt>
                      <c:pt idx="3">
                        <c:v>2502374.7000000002</c:v>
                      </c:pt>
                      <c:pt idx="4">
                        <c:v>2526669.2999999998</c:v>
                      </c:pt>
                      <c:pt idx="5">
                        <c:v>2558619.4000000004</c:v>
                      </c:pt>
                      <c:pt idx="6">
                        <c:v>2589195.7999999998</c:v>
                      </c:pt>
                      <c:pt idx="7">
                        <c:v>2618658.2000000002</c:v>
                      </c:pt>
                      <c:pt idx="8">
                        <c:v>2654446.6</c:v>
                      </c:pt>
                      <c:pt idx="9">
                        <c:v>2690377.6</c:v>
                      </c:pt>
                      <c:pt idx="10">
                        <c:v>2715328.7</c:v>
                      </c:pt>
                      <c:pt idx="11">
                        <c:v>2735106</c:v>
                      </c:pt>
                      <c:pt idx="12">
                        <c:v>2737774</c:v>
                      </c:pt>
                      <c:pt idx="13">
                        <c:v>2736502</c:v>
                      </c:pt>
                      <c:pt idx="14">
                        <c:v>2724651</c:v>
                      </c:pt>
                      <c:pt idx="15">
                        <c:v>2707739</c:v>
                      </c:pt>
                      <c:pt idx="16">
                        <c:v>2688937</c:v>
                      </c:pt>
                      <c:pt idx="17">
                        <c:v>2671556</c:v>
                      </c:pt>
                      <c:pt idx="18">
                        <c:v>2657716</c:v>
                      </c:pt>
                    </c:numCache>
                  </c:numRef>
                </c:val>
                <c:smooth val="0"/>
                <c:extLst xmlns:c15="http://schemas.microsoft.com/office/drawing/2012/chart">
                  <c:ext xmlns:c16="http://schemas.microsoft.com/office/drawing/2014/chart" uri="{C3380CC4-5D6E-409C-BE32-E72D297353CC}">
                    <c16:uniqueId val="{00000003-DFD9-4117-A5C6-02A231657602}"/>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'Ages 7-18'!$C$7</c15:sqref>
                        </c15:formulaRef>
                      </c:ext>
                    </c:extLst>
                    <c:strCache>
                      <c:ptCount val="1"/>
                      <c:pt idx="0">
                        <c:v>LM</c:v>
                      </c:pt>
                    </c:strCache>
                  </c:strRef>
                </c:tx>
                <c:spPr>
                  <a:ln w="38100" cap="rnd">
                    <a:solidFill>
                      <a:srgbClr val="FFC000"/>
                    </a:solidFill>
                    <a:prstDash val="sysDot"/>
                    <a:round/>
                  </a:ln>
                  <a:effectLst/>
                </c:spPr>
                <c:marker>
                  <c:symbol val="none"/>
                </c:marker>
                <c:cat>
                  <c:numRef>
                    <c:extLst xmlns:c15="http://schemas.microsoft.com/office/drawing/2012/chart">
                      <c:ext xmlns:c15="http://schemas.microsoft.com/office/drawing/2012/chart" uri="{02D57815-91ED-43cb-92C2-25804820EDAC}">
                        <c15:formulaRef>
                          <c15:sqref>'Ages 7-18'!$AE$1:$AW$1</c15:sqref>
                        </c15:formulaRef>
                      </c:ext>
                    </c:extLst>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numRef>
                </c:cat>
                <c:val>
                  <c:numRef>
                    <c:extLst xmlns:c15="http://schemas.microsoft.com/office/drawing/2012/chart">
                      <c:ext xmlns:c15="http://schemas.microsoft.com/office/drawing/2012/chart" uri="{02D57815-91ED-43cb-92C2-25804820EDAC}">
                        <c15:formulaRef>
                          <c15:sqref>'Ages 7-18'!$AE$7:$AW$7</c15:sqref>
                        </c15:formulaRef>
                      </c:ext>
                    </c:extLst>
                    <c:numCache>
                      <c:formatCode>#\ ###\ ##0</c:formatCode>
                      <c:ptCount val="19"/>
                      <c:pt idx="0">
                        <c:v>1395864.2000000002</c:v>
                      </c:pt>
                      <c:pt idx="1">
                        <c:v>1396658.9</c:v>
                      </c:pt>
                      <c:pt idx="2">
                        <c:v>1396052.1</c:v>
                      </c:pt>
                      <c:pt idx="3">
                        <c:v>1395771.8</c:v>
                      </c:pt>
                      <c:pt idx="4">
                        <c:v>1396049.7999999998</c:v>
                      </c:pt>
                      <c:pt idx="5">
                        <c:v>1404459.5999999999</c:v>
                      </c:pt>
                      <c:pt idx="6">
                        <c:v>1418832.7999999998</c:v>
                      </c:pt>
                      <c:pt idx="7">
                        <c:v>1439874.9000000001</c:v>
                      </c:pt>
                      <c:pt idx="8">
                        <c:v>1467441.7000000002</c:v>
                      </c:pt>
                      <c:pt idx="9">
                        <c:v>1507386.3000000003</c:v>
                      </c:pt>
                      <c:pt idx="10">
                        <c:v>1535928.2999999998</c:v>
                      </c:pt>
                      <c:pt idx="11">
                        <c:v>1557230.4</c:v>
                      </c:pt>
                      <c:pt idx="12">
                        <c:v>1569695.4</c:v>
                      </c:pt>
                      <c:pt idx="13">
                        <c:v>1576594.6</c:v>
                      </c:pt>
                      <c:pt idx="14">
                        <c:v>1585695.6</c:v>
                      </c:pt>
                      <c:pt idx="15">
                        <c:v>1596571.7000000002</c:v>
                      </c:pt>
                      <c:pt idx="16">
                        <c:v>1608467.2</c:v>
                      </c:pt>
                      <c:pt idx="17">
                        <c:v>1614237.7999999998</c:v>
                      </c:pt>
                      <c:pt idx="18">
                        <c:v>1612124.7999999998</c:v>
                      </c:pt>
                    </c:numCache>
                  </c:numRef>
                </c:val>
                <c:smooth val="0"/>
                <c:extLst xmlns:c15="http://schemas.microsoft.com/office/drawing/2012/chart">
                  <c:ext xmlns:c16="http://schemas.microsoft.com/office/drawing/2014/chart" uri="{C3380CC4-5D6E-409C-BE32-E72D297353CC}">
                    <c16:uniqueId val="{00000004-DFD9-4117-A5C6-02A231657602}"/>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'Ages 7-18'!$C$8</c15:sqref>
                        </c15:formulaRef>
                      </c:ext>
                    </c:extLst>
                    <c:strCache>
                      <c:ptCount val="1"/>
                      <c:pt idx="0">
                        <c:v>MP</c:v>
                      </c:pt>
                    </c:strCache>
                  </c:strRef>
                </c:tx>
                <c:spPr>
                  <a:ln w="19050" cap="rnd">
                    <a:solidFill>
                      <a:srgbClr val="FF0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'Ages 7-18'!$AE$1:$AW$1</c15:sqref>
                        </c15:formulaRef>
                      </c:ext>
                    </c:extLst>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numRef>
                </c:cat>
                <c:val>
                  <c:numRef>
                    <c:extLst xmlns:c15="http://schemas.microsoft.com/office/drawing/2012/chart">
                      <c:ext xmlns:c15="http://schemas.microsoft.com/office/drawing/2012/chart" uri="{02D57815-91ED-43cb-92C2-25804820EDAC}">
                        <c15:formulaRef>
                          <c15:sqref>'Ages 7-18'!$AE$8:$AW$8</c15:sqref>
                        </c15:formulaRef>
                      </c:ext>
                    </c:extLst>
                    <c:numCache>
                      <c:formatCode>#\ ###\ ##0</c:formatCode>
                      <c:ptCount val="19"/>
                      <c:pt idx="0">
                        <c:v>977748.7</c:v>
                      </c:pt>
                      <c:pt idx="1">
                        <c:v>986089.20000000007</c:v>
                      </c:pt>
                      <c:pt idx="2">
                        <c:v>998639.3</c:v>
                      </c:pt>
                      <c:pt idx="3">
                        <c:v>1013568.4000000001</c:v>
                      </c:pt>
                      <c:pt idx="4">
                        <c:v>1026821.3999999999</c:v>
                      </c:pt>
                      <c:pt idx="5">
                        <c:v>1040528.4999999999</c:v>
                      </c:pt>
                      <c:pt idx="6">
                        <c:v>1056214.1000000001</c:v>
                      </c:pt>
                      <c:pt idx="7">
                        <c:v>1072553.1000000001</c:v>
                      </c:pt>
                      <c:pt idx="8">
                        <c:v>1090490.8</c:v>
                      </c:pt>
                      <c:pt idx="9">
                        <c:v>1100594.0999999999</c:v>
                      </c:pt>
                      <c:pt idx="10">
                        <c:v>1115015.5</c:v>
                      </c:pt>
                      <c:pt idx="11">
                        <c:v>1129643.2000000002</c:v>
                      </c:pt>
                      <c:pt idx="12">
                        <c:v>1141156</c:v>
                      </c:pt>
                      <c:pt idx="13">
                        <c:v>1151673.1000000001</c:v>
                      </c:pt>
                      <c:pt idx="14">
                        <c:v>1159263.6000000001</c:v>
                      </c:pt>
                      <c:pt idx="15">
                        <c:v>1162685.6000000001</c:v>
                      </c:pt>
                      <c:pt idx="16">
                        <c:v>1162032</c:v>
                      </c:pt>
                      <c:pt idx="17">
                        <c:v>1163525.1000000001</c:v>
                      </c:pt>
                      <c:pt idx="18">
                        <c:v>1165728.3</c:v>
                      </c:pt>
                    </c:numCache>
                  </c:numRef>
                </c:val>
                <c:smooth val="0"/>
                <c:extLst xmlns:c15="http://schemas.microsoft.com/office/drawing/2012/chart">
                  <c:ext xmlns:c16="http://schemas.microsoft.com/office/drawing/2014/chart" uri="{C3380CC4-5D6E-409C-BE32-E72D297353CC}">
                    <c16:uniqueId val="{00000005-DFD9-4117-A5C6-02A231657602}"/>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'Ages 7-18'!$C$10</c15:sqref>
                        </c15:formulaRef>
                      </c:ext>
                    </c:extLst>
                    <c:strCache>
                      <c:ptCount val="1"/>
                      <c:pt idx="0">
                        <c:v>NW</c:v>
                      </c:pt>
                    </c:strCache>
                  </c:strRef>
                </c:tx>
                <c:spPr>
                  <a:ln w="19050" cap="rnd">
                    <a:solidFill>
                      <a:schemeClr val="tx1"/>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'Ages 7-18'!$AE$1:$AW$1</c15:sqref>
                        </c15:formulaRef>
                      </c:ext>
                    </c:extLst>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numRef>
                </c:cat>
                <c:val>
                  <c:numRef>
                    <c:extLst xmlns:c15="http://schemas.microsoft.com/office/drawing/2012/chart">
                      <c:ext xmlns:c15="http://schemas.microsoft.com/office/drawing/2012/chart" uri="{02D57815-91ED-43cb-92C2-25804820EDAC}">
                        <c15:formulaRef>
                          <c15:sqref>'Ages 7-18'!$AE$10:$AW$10</c15:sqref>
                        </c15:formulaRef>
                      </c:ext>
                    </c:extLst>
                    <c:numCache>
                      <c:formatCode>#\ ###\ ##0</c:formatCode>
                      <c:ptCount val="19"/>
                      <c:pt idx="0">
                        <c:v>742943.1</c:v>
                      </c:pt>
                      <c:pt idx="1">
                        <c:v>749988.79999999993</c:v>
                      </c:pt>
                      <c:pt idx="2">
                        <c:v>756915.6</c:v>
                      </c:pt>
                      <c:pt idx="3">
                        <c:v>775506.10000000009</c:v>
                      </c:pt>
                      <c:pt idx="4">
                        <c:v>795331</c:v>
                      </c:pt>
                      <c:pt idx="5">
                        <c:v>816401.90000000014</c:v>
                      </c:pt>
                      <c:pt idx="6">
                        <c:v>838958.2</c:v>
                      </c:pt>
                      <c:pt idx="7">
                        <c:v>862773.49999999988</c:v>
                      </c:pt>
                      <c:pt idx="8">
                        <c:v>882504.8</c:v>
                      </c:pt>
                      <c:pt idx="9">
                        <c:v>893529.8</c:v>
                      </c:pt>
                      <c:pt idx="10">
                        <c:v>915328.90000000014</c:v>
                      </c:pt>
                      <c:pt idx="11">
                        <c:v>932704.60000000009</c:v>
                      </c:pt>
                      <c:pt idx="12">
                        <c:v>941529</c:v>
                      </c:pt>
                      <c:pt idx="13">
                        <c:v>948191.79999999981</c:v>
                      </c:pt>
                      <c:pt idx="14">
                        <c:v>954250.4</c:v>
                      </c:pt>
                      <c:pt idx="15">
                        <c:v>951268.89999999991</c:v>
                      </c:pt>
                      <c:pt idx="16">
                        <c:v>945177.8</c:v>
                      </c:pt>
                      <c:pt idx="17">
                        <c:v>937962.1</c:v>
                      </c:pt>
                      <c:pt idx="18">
                        <c:v>930322.5</c:v>
                      </c:pt>
                    </c:numCache>
                  </c:numRef>
                </c:val>
                <c:smooth val="0"/>
                <c:extLst xmlns:c15="http://schemas.microsoft.com/office/drawing/2012/chart">
                  <c:ext xmlns:c16="http://schemas.microsoft.com/office/drawing/2014/chart" uri="{C3380CC4-5D6E-409C-BE32-E72D297353CC}">
                    <c16:uniqueId val="{00000007-DFD9-4117-A5C6-02A231657602}"/>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'Ages 7-18'!$C$11</c15:sqref>
                        </c15:formulaRef>
                      </c:ext>
                    </c:extLst>
                    <c:strCache>
                      <c:ptCount val="1"/>
                      <c:pt idx="0">
                        <c:v>WC</c:v>
                      </c:pt>
                    </c:strCache>
                  </c:strRef>
                </c:tx>
                <c:spPr>
                  <a:ln w="22225" cap="rnd">
                    <a:solidFill>
                      <a:srgbClr val="FFC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'Ages 7-18'!$AE$1:$AW$1</c15:sqref>
                        </c15:formulaRef>
                      </c:ext>
                    </c:extLst>
                    <c:numCache>
                      <c:formatCode>General</c:formatCode>
                      <c:ptCount val="19"/>
                      <c:pt idx="0">
                        <c:v>2012</c:v>
                      </c:pt>
                      <c:pt idx="1">
                        <c:v>2013</c:v>
                      </c:pt>
                      <c:pt idx="2">
                        <c:v>2014</c:v>
                      </c:pt>
                      <c:pt idx="3">
                        <c:v>2015</c:v>
                      </c:pt>
                      <c:pt idx="4">
                        <c:v>2016</c:v>
                      </c:pt>
                      <c:pt idx="5">
                        <c:v>2017</c:v>
                      </c:pt>
                      <c:pt idx="6">
                        <c:v>2018</c:v>
                      </c:pt>
                      <c:pt idx="7">
                        <c:v>2019</c:v>
                      </c:pt>
                      <c:pt idx="8">
                        <c:v>2020</c:v>
                      </c:pt>
                      <c:pt idx="9">
                        <c:v>2021</c:v>
                      </c:pt>
                      <c:pt idx="10">
                        <c:v>2022</c:v>
                      </c:pt>
                      <c:pt idx="11">
                        <c:v>2023</c:v>
                      </c:pt>
                      <c:pt idx="12">
                        <c:v>2024</c:v>
                      </c:pt>
                      <c:pt idx="13">
                        <c:v>2025</c:v>
                      </c:pt>
                      <c:pt idx="14">
                        <c:v>2026</c:v>
                      </c:pt>
                      <c:pt idx="15">
                        <c:v>2027</c:v>
                      </c:pt>
                      <c:pt idx="16">
                        <c:v>2028</c:v>
                      </c:pt>
                      <c:pt idx="17">
                        <c:v>2029</c:v>
                      </c:pt>
                      <c:pt idx="18">
                        <c:v>2030</c:v>
                      </c:pt>
                    </c:numCache>
                  </c:numRef>
                </c:cat>
                <c:val>
                  <c:numRef>
                    <c:extLst xmlns:c15="http://schemas.microsoft.com/office/drawing/2012/chart">
                      <c:ext xmlns:c15="http://schemas.microsoft.com/office/drawing/2012/chart" uri="{02D57815-91ED-43cb-92C2-25804820EDAC}">
                        <c15:formulaRef>
                          <c15:sqref>'Ages 7-18'!$AE$11:$AW$11</c15:sqref>
                        </c15:formulaRef>
                      </c:ext>
                    </c:extLst>
                    <c:numCache>
                      <c:formatCode>#\ ###\ ##0</c:formatCode>
                      <c:ptCount val="19"/>
                      <c:pt idx="0">
                        <c:v>1068009.3</c:v>
                      </c:pt>
                      <c:pt idx="1">
                        <c:v>1084595.7</c:v>
                      </c:pt>
                      <c:pt idx="2">
                        <c:v>1109812.9000000001</c:v>
                      </c:pt>
                      <c:pt idx="3">
                        <c:v>1141499.8999999999</c:v>
                      </c:pt>
                      <c:pt idx="4">
                        <c:v>1171850.3999999999</c:v>
                      </c:pt>
                      <c:pt idx="5">
                        <c:v>1199307.3</c:v>
                      </c:pt>
                      <c:pt idx="6">
                        <c:v>1226265.2</c:v>
                      </c:pt>
                      <c:pt idx="7">
                        <c:v>1254191.6000000001</c:v>
                      </c:pt>
                      <c:pt idx="8">
                        <c:v>1281201.5</c:v>
                      </c:pt>
                      <c:pt idx="9">
                        <c:v>1298800.6000000001</c:v>
                      </c:pt>
                      <c:pt idx="10">
                        <c:v>1331324.6000000001</c:v>
                      </c:pt>
                      <c:pt idx="11">
                        <c:v>1367974.7999999998</c:v>
                      </c:pt>
                      <c:pt idx="12">
                        <c:v>1400690</c:v>
                      </c:pt>
                      <c:pt idx="13">
                        <c:v>1428122</c:v>
                      </c:pt>
                      <c:pt idx="14">
                        <c:v>1447716.5</c:v>
                      </c:pt>
                      <c:pt idx="15">
                        <c:v>1463311.7000000002</c:v>
                      </c:pt>
                      <c:pt idx="16">
                        <c:v>1477196.9</c:v>
                      </c:pt>
                      <c:pt idx="17">
                        <c:v>1487874.5</c:v>
                      </c:pt>
                      <c:pt idx="18">
                        <c:v>1496730.6999999997</c:v>
                      </c:pt>
                    </c:numCache>
                  </c:numRef>
                </c:val>
                <c:smooth val="0"/>
                <c:extLst xmlns:c15="http://schemas.microsoft.com/office/drawing/2012/chart">
                  <c:ext xmlns:c16="http://schemas.microsoft.com/office/drawing/2014/chart" uri="{C3380CC4-5D6E-409C-BE32-E72D297353CC}">
                    <c16:uniqueId val="{00000008-DFD9-4117-A5C6-02A231657602}"/>
                  </c:ext>
                </c:extLst>
              </c15:ser>
            </c15:filteredLineSeries>
          </c:ext>
        </c:extLst>
      </c:lineChart>
      <c:catAx>
        <c:axId val="2992444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8071167"/>
        <c:crosses val="autoZero"/>
        <c:auto val="1"/>
        <c:lblAlgn val="ctr"/>
        <c:lblOffset val="100"/>
        <c:noMultiLvlLbl val="0"/>
      </c:catAx>
      <c:valAx>
        <c:axId val="288071167"/>
        <c:scaling>
          <c:orientation val="minMax"/>
          <c:max val="350000"/>
          <c:min val="0"/>
        </c:scaling>
        <c:delete val="0"/>
        <c:axPos val="l"/>
        <c:majorGridlines>
          <c:spPr>
            <a:ln w="9525" cap="flat" cmpd="sng" algn="ctr">
              <a:solidFill>
                <a:schemeClr val="tx1">
                  <a:lumMod val="15000"/>
                  <a:lumOff val="85000"/>
                </a:schemeClr>
              </a:solidFill>
              <a:round/>
            </a:ln>
            <a:effectLst/>
          </c:spPr>
        </c:majorGridlines>
        <c:numFmt formatCode="#\ ###\ ##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992444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977519114458513E-2"/>
          <c:y val="4.6077742614245236E-2"/>
          <c:w val="0.91773745673095208"/>
          <c:h val="0.65446352776667538"/>
        </c:manualLayout>
      </c:layout>
      <c:barChart>
        <c:barDir val="col"/>
        <c:grouping val="clustered"/>
        <c:varyColors val="0"/>
        <c:ser>
          <c:idx val="1"/>
          <c:order val="1"/>
          <c:tx>
            <c:strRef>
              <c:f>'Compare Public vs Indep'!$AC$68</c:f>
              <c:strCache>
                <c:ptCount val="1"/>
                <c:pt idx="0">
                  <c:v>Public</c:v>
                </c:pt>
              </c:strCache>
            </c:strRef>
          </c:tx>
          <c:spPr>
            <a:solidFill>
              <a:schemeClr val="bg1">
                <a:lumMod val="65000"/>
              </a:schemeClr>
            </a:solidFill>
            <a:ln>
              <a:noFill/>
            </a:ln>
            <a:effectLst/>
          </c:spPr>
          <c:invertIfNegative val="0"/>
          <c:dLbls>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9F1-49B0-8276-9C8C034CEFAC}"/>
                </c:ext>
              </c:extLst>
            </c:dLbl>
            <c:dLbl>
              <c:idx val="9"/>
              <c:tx>
                <c:rich>
                  <a:bodyPr/>
                  <a:lstStyle/>
                  <a:p>
                    <a:fld id="{DC0C7AE0-2F91-4171-B0CF-C0664F844E1B}" type="VALUE">
                      <a:rPr lang="en-US" b="1"/>
                      <a:pPr/>
                      <a:t>[VALUE]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C1B6-4A59-BB35-FAA15EB116EA}"/>
                </c:ext>
              </c:extLst>
            </c:dLbl>
            <c:spPr>
              <a:noFill/>
              <a:ln>
                <a:noFill/>
              </a:ln>
              <a:effectLst/>
            </c:spPr>
            <c:txPr>
              <a:bodyPr rot="-5400000" spcFirstLastPara="1" vertOverflow="ellipsis" wrap="square" anchor="ctr" anchorCtr="1"/>
              <a:lstStyle/>
              <a:p>
                <a:pPr>
                  <a:defRPr sz="1400" b="0" i="0" u="none" strike="noStrike" kern="1200" baseline="0">
                    <a:solidFill>
                      <a:schemeClr val="tx1">
                        <a:lumMod val="85000"/>
                        <a:lumOff val="1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'Compare Public vs Indep'!$AA$70:$AA$79</c:f>
              <c:strCache>
                <c:ptCount val="10"/>
                <c:pt idx="0">
                  <c:v>EC</c:v>
                </c:pt>
                <c:pt idx="1">
                  <c:v>FS</c:v>
                </c:pt>
                <c:pt idx="2">
                  <c:v>GP</c:v>
                </c:pt>
                <c:pt idx="3">
                  <c:v>KN</c:v>
                </c:pt>
                <c:pt idx="4">
                  <c:v>LP</c:v>
                </c:pt>
                <c:pt idx="5">
                  <c:v>MP</c:v>
                </c:pt>
                <c:pt idx="6">
                  <c:v>NC</c:v>
                </c:pt>
                <c:pt idx="7">
                  <c:v>NW</c:v>
                </c:pt>
                <c:pt idx="8">
                  <c:v>WC</c:v>
                </c:pt>
                <c:pt idx="9">
                  <c:v>SA</c:v>
                </c:pt>
              </c:strCache>
            </c:strRef>
          </c:cat>
          <c:val>
            <c:numRef>
              <c:f>'Compare Public vs Indep'!$AC$70:$AC$79</c:f>
              <c:numCache>
                <c:formatCode>0%</c:formatCode>
                <c:ptCount val="10"/>
                <c:pt idx="0">
                  <c:v>-8.0784454839870456E-2</c:v>
                </c:pt>
                <c:pt idx="1">
                  <c:v>-0.26720947446336046</c:v>
                </c:pt>
                <c:pt idx="2">
                  <c:v>1.0757946210268949E-2</c:v>
                </c:pt>
                <c:pt idx="3">
                  <c:v>-2.586062132661629E-2</c:v>
                </c:pt>
                <c:pt idx="4">
                  <c:v>-6.607369758576874E-2</c:v>
                </c:pt>
                <c:pt idx="5">
                  <c:v>-8.4670724958494745E-2</c:v>
                </c:pt>
                <c:pt idx="6">
                  <c:v>-2.6785714285714284E-2</c:v>
                </c:pt>
                <c:pt idx="7">
                  <c:v>-8.8623507228158385E-2</c:v>
                </c:pt>
                <c:pt idx="8">
                  <c:v>-2.7529249827942187E-3</c:v>
                </c:pt>
                <c:pt idx="9">
                  <c:v>-6.2461348175633889E-2</c:v>
                </c:pt>
              </c:numCache>
            </c:numRef>
          </c:val>
          <c:extLst>
            <c:ext xmlns:c16="http://schemas.microsoft.com/office/drawing/2014/chart" uri="{C3380CC4-5D6E-409C-BE32-E72D297353CC}">
              <c16:uniqueId val="{00000001-F60C-48EC-9543-AF76548F4DFD}"/>
            </c:ext>
          </c:extLst>
        </c:ser>
        <c:ser>
          <c:idx val="2"/>
          <c:order val="2"/>
          <c:tx>
            <c:strRef>
              <c:f>'Compare Public vs Indep'!$AD$68</c:f>
              <c:strCache>
                <c:ptCount val="1"/>
                <c:pt idx="0">
                  <c:v>Independent</c:v>
                </c:pt>
              </c:strCache>
            </c:strRef>
          </c:tx>
          <c:spPr>
            <a:solidFill>
              <a:schemeClr val="accent6">
                <a:lumMod val="50000"/>
              </a:schemeClr>
            </a:solidFill>
            <a:ln>
              <a:noFill/>
            </a:ln>
            <a:effectLst/>
          </c:spPr>
          <c:invertIfNegative val="0"/>
          <c:dLbls>
            <c:dLbl>
              <c:idx val="3"/>
              <c:spPr>
                <a:noFill/>
                <a:ln>
                  <a:noFill/>
                </a:ln>
                <a:effectLst/>
              </c:spPr>
              <c:txPr>
                <a:bodyPr rot="-5400000" spcFirstLastPara="1" vertOverflow="ellipsis" wrap="square" anchor="ctr" anchorCtr="1"/>
                <a:lstStyle/>
                <a:p>
                  <a:pPr>
                    <a:defRPr sz="140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4-F60C-48EC-9543-AF76548F4DFD}"/>
                </c:ext>
              </c:extLst>
            </c:dLbl>
            <c:dLbl>
              <c:idx val="5"/>
              <c:layout>
                <c:manualLayout>
                  <c:x val="-8.856580457753038E-17"/>
                  <c:y val="9.171317664305966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60C-48EC-9543-AF76548F4DFD}"/>
                </c:ext>
              </c:extLst>
            </c:dLbl>
            <c:dLbl>
              <c:idx val="9"/>
              <c:layout>
                <c:manualLayout>
                  <c:x val="0"/>
                  <c:y val="0.11131597839732982"/>
                </c:manualLayout>
              </c:layout>
              <c:tx>
                <c:rich>
                  <a:bodyPr/>
                  <a:lstStyle/>
                  <a:p>
                    <a:fld id="{2C8CA4A4-235E-408E-B194-7208DE39A338}" type="VALUE">
                      <a:rPr lang="en-US" b="1"/>
                      <a:pPr/>
                      <a:t>[VALUE]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1B6-4A59-BB35-FAA15EB116EA}"/>
                </c:ext>
              </c:extLst>
            </c:dLbl>
            <c:spPr>
              <a:noFill/>
              <a:ln>
                <a:noFill/>
              </a:ln>
              <a:effectLst/>
            </c:spPr>
            <c:txPr>
              <a:bodyPr rot="-5400000" spcFirstLastPara="1" vertOverflow="ellipsis"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'Compare Public vs Indep'!$AA$70:$AA$79</c:f>
              <c:strCache>
                <c:ptCount val="10"/>
                <c:pt idx="0">
                  <c:v>EC</c:v>
                </c:pt>
                <c:pt idx="1">
                  <c:v>FS</c:v>
                </c:pt>
                <c:pt idx="2">
                  <c:v>GP</c:v>
                </c:pt>
                <c:pt idx="3">
                  <c:v>KN</c:v>
                </c:pt>
                <c:pt idx="4">
                  <c:v>LP</c:v>
                </c:pt>
                <c:pt idx="5">
                  <c:v>MP</c:v>
                </c:pt>
                <c:pt idx="6">
                  <c:v>NC</c:v>
                </c:pt>
                <c:pt idx="7">
                  <c:v>NW</c:v>
                </c:pt>
                <c:pt idx="8">
                  <c:v>WC</c:v>
                </c:pt>
                <c:pt idx="9">
                  <c:v>SA</c:v>
                </c:pt>
              </c:strCache>
            </c:strRef>
          </c:cat>
          <c:val>
            <c:numRef>
              <c:f>'Compare Public vs Indep'!$AD$70:$AD$79</c:f>
              <c:numCache>
                <c:formatCode>0%</c:formatCode>
                <c:ptCount val="10"/>
                <c:pt idx="0">
                  <c:v>0.18367346938775511</c:v>
                </c:pt>
                <c:pt idx="1">
                  <c:v>0.19117647058823528</c:v>
                </c:pt>
                <c:pt idx="2">
                  <c:v>0.54416961130742048</c:v>
                </c:pt>
                <c:pt idx="3">
                  <c:v>0</c:v>
                </c:pt>
                <c:pt idx="4">
                  <c:v>0.25874125874125875</c:v>
                </c:pt>
                <c:pt idx="5">
                  <c:v>0.15929203539823009</c:v>
                </c:pt>
                <c:pt idx="6">
                  <c:v>1</c:v>
                </c:pt>
                <c:pt idx="7">
                  <c:v>0.64814814814814814</c:v>
                </c:pt>
                <c:pt idx="8">
                  <c:v>0.61052631578947369</c:v>
                </c:pt>
                <c:pt idx="9">
                  <c:v>0.37110120942075109</c:v>
                </c:pt>
              </c:numCache>
            </c:numRef>
          </c:val>
          <c:extLst>
            <c:ext xmlns:c16="http://schemas.microsoft.com/office/drawing/2014/chart" uri="{C3380CC4-5D6E-409C-BE32-E72D297353CC}">
              <c16:uniqueId val="{00000002-F60C-48EC-9543-AF76548F4DFD}"/>
            </c:ext>
          </c:extLst>
        </c:ser>
        <c:dLbls>
          <c:showLegendKey val="0"/>
          <c:showVal val="0"/>
          <c:showCatName val="0"/>
          <c:showSerName val="0"/>
          <c:showPercent val="0"/>
          <c:showBubbleSize val="0"/>
        </c:dLbls>
        <c:gapWidth val="40"/>
        <c:overlap val="11"/>
        <c:axId val="1113213951"/>
        <c:axId val="1113198591"/>
        <c:extLst>
          <c:ext xmlns:c15="http://schemas.microsoft.com/office/drawing/2012/chart" uri="{02D57815-91ED-43cb-92C2-25804820EDAC}">
            <c15:filteredBarSeries>
              <c15:ser>
                <c:idx val="0"/>
                <c:order val="0"/>
                <c:tx>
                  <c:strRef>
                    <c:extLst>
                      <c:ext uri="{02D57815-91ED-43cb-92C2-25804820EDAC}">
                        <c15:formulaRef>
                          <c15:sqref>'Compare Public vs Indep'!$AB$68</c15:sqref>
                        </c15:formulaRef>
                      </c:ext>
                    </c:extLst>
                    <c:strCache>
                      <c:ptCount val="1"/>
                      <c:pt idx="0">
                        <c:v>All Ordinary</c:v>
                      </c:pt>
                    </c:strCache>
                  </c:strRef>
                </c:tx>
                <c:spPr>
                  <a:solidFill>
                    <a:schemeClr val="tx1">
                      <a:lumMod val="75000"/>
                      <a:lumOff val="25000"/>
                    </a:schemeClr>
                  </a:solidFill>
                  <a:ln>
                    <a:noFill/>
                  </a:ln>
                  <a:effectLst/>
                </c:spPr>
                <c:invertIfNegative val="0"/>
                <c:cat>
                  <c:strRef>
                    <c:extLst>
                      <c:ext uri="{02D57815-91ED-43cb-92C2-25804820EDAC}">
                        <c15:formulaRef>
                          <c15:sqref>'Compare Public vs Indep'!$AA$70:$AA$79</c15:sqref>
                        </c15:formulaRef>
                      </c:ext>
                    </c:extLst>
                    <c:strCache>
                      <c:ptCount val="10"/>
                      <c:pt idx="0">
                        <c:v>EC</c:v>
                      </c:pt>
                      <c:pt idx="1">
                        <c:v>FS</c:v>
                      </c:pt>
                      <c:pt idx="2">
                        <c:v>GP</c:v>
                      </c:pt>
                      <c:pt idx="3">
                        <c:v>KN</c:v>
                      </c:pt>
                      <c:pt idx="4">
                        <c:v>LP</c:v>
                      </c:pt>
                      <c:pt idx="5">
                        <c:v>MP</c:v>
                      </c:pt>
                      <c:pt idx="6">
                        <c:v>NC</c:v>
                      </c:pt>
                      <c:pt idx="7">
                        <c:v>NW</c:v>
                      </c:pt>
                      <c:pt idx="8">
                        <c:v>WC</c:v>
                      </c:pt>
                      <c:pt idx="9">
                        <c:v>SA</c:v>
                      </c:pt>
                    </c:strCache>
                  </c:strRef>
                </c:cat>
                <c:val>
                  <c:numRef>
                    <c:extLst>
                      <c:ext uri="{02D57815-91ED-43cb-92C2-25804820EDAC}">
                        <c15:formulaRef>
                          <c15:sqref>'Compare Public vs Indep'!$AB$70:$AB$79</c15:sqref>
                        </c15:formulaRef>
                      </c:ext>
                    </c:extLst>
                    <c:numCache>
                      <c:formatCode>0%</c:formatCode>
                      <c:ptCount val="10"/>
                      <c:pt idx="0">
                        <c:v>-7.1776155717761553E-2</c:v>
                      </c:pt>
                      <c:pt idx="1">
                        <c:v>-0.2452431289640592</c:v>
                      </c:pt>
                      <c:pt idx="2">
                        <c:v>0.12638835695135964</c:v>
                      </c:pt>
                      <c:pt idx="3">
                        <c:v>-2.493523316062176E-2</c:v>
                      </c:pt>
                      <c:pt idx="4">
                        <c:v>-5.4683668464933791E-2</c:v>
                      </c:pt>
                      <c:pt idx="5">
                        <c:v>-7.03125E-2</c:v>
                      </c:pt>
                      <c:pt idx="6">
                        <c:v>8.6206896551724137E-3</c:v>
                      </c:pt>
                      <c:pt idx="7">
                        <c:v>-6.4437689969604861E-2</c:v>
                      </c:pt>
                      <c:pt idx="8">
                        <c:v>6.8167985392574557E-2</c:v>
                      </c:pt>
                      <c:pt idx="9">
                        <c:v>-3.6087663594826916E-2</c:v>
                      </c:pt>
                    </c:numCache>
                  </c:numRef>
                </c:val>
                <c:extLst>
                  <c:ext xmlns:c16="http://schemas.microsoft.com/office/drawing/2014/chart" uri="{C3380CC4-5D6E-409C-BE32-E72D297353CC}">
                    <c16:uniqueId val="{00000000-F60C-48EC-9543-AF76548F4DFD}"/>
                  </c:ext>
                </c:extLst>
              </c15:ser>
            </c15:filteredBarSeries>
          </c:ext>
        </c:extLst>
      </c:barChart>
      <c:catAx>
        <c:axId val="1113213951"/>
        <c:scaling>
          <c:orientation val="minMax"/>
        </c:scaling>
        <c:delete val="1"/>
        <c:axPos val="b"/>
        <c:numFmt formatCode="General" sourceLinked="1"/>
        <c:majorTickMark val="none"/>
        <c:minorTickMark val="none"/>
        <c:tickLblPos val="nextTo"/>
        <c:crossAx val="1113198591"/>
        <c:crosses val="autoZero"/>
        <c:auto val="1"/>
        <c:lblAlgn val="ctr"/>
        <c:lblOffset val="100"/>
        <c:noMultiLvlLbl val="0"/>
      </c:catAx>
      <c:valAx>
        <c:axId val="111319859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13213951"/>
        <c:crossesAt val="0"/>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977519114458513E-2"/>
          <c:y val="4.6077742614245236E-2"/>
          <c:w val="0.91773745673095208"/>
          <c:h val="0.65446352776667538"/>
        </c:manualLayout>
      </c:layout>
      <c:barChart>
        <c:barDir val="col"/>
        <c:grouping val="clustered"/>
        <c:varyColors val="0"/>
        <c:ser>
          <c:idx val="1"/>
          <c:order val="1"/>
          <c:tx>
            <c:strRef>
              <c:f>'Compare Public vs Indep'!$AC$68</c:f>
              <c:strCache>
                <c:ptCount val="1"/>
                <c:pt idx="0">
                  <c:v>Public</c:v>
                </c:pt>
              </c:strCache>
            </c:strRef>
          </c:tx>
          <c:spPr>
            <a:solidFill>
              <a:schemeClr val="bg1">
                <a:lumMod val="65000"/>
              </a:schemeClr>
            </a:solidFill>
            <a:ln>
              <a:noFill/>
            </a:ln>
            <a:effectLst/>
          </c:spPr>
          <c:invertIfNegative val="0"/>
          <c:dLbls>
            <c:dLbl>
              <c:idx val="1"/>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9F1-49B0-8276-9C8C034CEFAC}"/>
                </c:ext>
              </c:extLst>
            </c:dLbl>
            <c:dLbl>
              <c:idx val="9"/>
              <c:tx>
                <c:rich>
                  <a:bodyPr/>
                  <a:lstStyle/>
                  <a:p>
                    <a:fld id="{DC0C7AE0-2F91-4171-B0CF-C0664F844E1B}" type="VALUE">
                      <a:rPr lang="en-US" b="1"/>
                      <a:pPr/>
                      <a:t>[VALUE]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C1B6-4A59-BB35-FAA15EB116EA}"/>
                </c:ext>
              </c:extLst>
            </c:dLbl>
            <c:spPr>
              <a:noFill/>
              <a:ln>
                <a:noFill/>
              </a:ln>
              <a:effectLst/>
            </c:spPr>
            <c:txPr>
              <a:bodyPr rot="-5400000" spcFirstLastPara="1" vertOverflow="ellipsis" wrap="square" anchor="ctr" anchorCtr="1"/>
              <a:lstStyle/>
              <a:p>
                <a:pPr>
                  <a:defRPr sz="1400" b="0" i="0" u="none" strike="noStrike" kern="1200" baseline="0">
                    <a:solidFill>
                      <a:schemeClr val="tx1">
                        <a:lumMod val="85000"/>
                        <a:lumOff val="1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'Compare Public vs Indep'!$AA$70:$AA$79</c:f>
              <c:strCache>
                <c:ptCount val="10"/>
                <c:pt idx="0">
                  <c:v>EC</c:v>
                </c:pt>
                <c:pt idx="1">
                  <c:v>FS</c:v>
                </c:pt>
                <c:pt idx="2">
                  <c:v>GP</c:v>
                </c:pt>
                <c:pt idx="3">
                  <c:v>KN</c:v>
                </c:pt>
                <c:pt idx="4">
                  <c:v>LP</c:v>
                </c:pt>
                <c:pt idx="5">
                  <c:v>MP</c:v>
                </c:pt>
                <c:pt idx="6">
                  <c:v>NC</c:v>
                </c:pt>
                <c:pt idx="7">
                  <c:v>NW</c:v>
                </c:pt>
                <c:pt idx="8">
                  <c:v>WC</c:v>
                </c:pt>
                <c:pt idx="9">
                  <c:v>SA</c:v>
                </c:pt>
              </c:strCache>
            </c:strRef>
          </c:cat>
          <c:val>
            <c:numRef>
              <c:f>'Compare Public vs Indep'!$AC$70:$AC$79</c:f>
              <c:numCache>
                <c:formatCode>0%</c:formatCode>
                <c:ptCount val="10"/>
                <c:pt idx="0">
                  <c:v>-8.0784454839870456E-2</c:v>
                </c:pt>
                <c:pt idx="1">
                  <c:v>-0.26720947446336046</c:v>
                </c:pt>
                <c:pt idx="2">
                  <c:v>1.0757946210268949E-2</c:v>
                </c:pt>
                <c:pt idx="3">
                  <c:v>-2.586062132661629E-2</c:v>
                </c:pt>
                <c:pt idx="4">
                  <c:v>-6.607369758576874E-2</c:v>
                </c:pt>
                <c:pt idx="5">
                  <c:v>-8.4670724958494745E-2</c:v>
                </c:pt>
                <c:pt idx="6">
                  <c:v>-2.6785714285714284E-2</c:v>
                </c:pt>
                <c:pt idx="7">
                  <c:v>-8.8623507228158385E-2</c:v>
                </c:pt>
                <c:pt idx="8">
                  <c:v>-2.7529249827942187E-3</c:v>
                </c:pt>
                <c:pt idx="9">
                  <c:v>-6.2461348175633889E-2</c:v>
                </c:pt>
              </c:numCache>
            </c:numRef>
          </c:val>
          <c:extLst>
            <c:ext xmlns:c16="http://schemas.microsoft.com/office/drawing/2014/chart" uri="{C3380CC4-5D6E-409C-BE32-E72D297353CC}">
              <c16:uniqueId val="{00000001-F60C-48EC-9543-AF76548F4DFD}"/>
            </c:ext>
          </c:extLst>
        </c:ser>
        <c:ser>
          <c:idx val="2"/>
          <c:order val="2"/>
          <c:tx>
            <c:strRef>
              <c:f>'Compare Public vs Indep'!$AD$68</c:f>
              <c:strCache>
                <c:ptCount val="1"/>
                <c:pt idx="0">
                  <c:v>Independent</c:v>
                </c:pt>
              </c:strCache>
            </c:strRef>
          </c:tx>
          <c:spPr>
            <a:solidFill>
              <a:schemeClr val="accent6">
                <a:lumMod val="50000"/>
              </a:schemeClr>
            </a:solidFill>
            <a:ln>
              <a:noFill/>
            </a:ln>
            <a:effectLst/>
          </c:spPr>
          <c:invertIfNegative val="0"/>
          <c:dLbls>
            <c:dLbl>
              <c:idx val="3"/>
              <c:spPr>
                <a:noFill/>
                <a:ln>
                  <a:noFill/>
                </a:ln>
                <a:effectLst/>
              </c:spPr>
              <c:txPr>
                <a:bodyPr rot="-5400000" spcFirstLastPara="1" vertOverflow="ellipsis" wrap="square" anchor="ctr" anchorCtr="1"/>
                <a:lstStyle/>
                <a:p>
                  <a:pPr>
                    <a:defRPr sz="140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4-F60C-48EC-9543-AF76548F4DFD}"/>
                </c:ext>
              </c:extLst>
            </c:dLbl>
            <c:dLbl>
              <c:idx val="5"/>
              <c:layout>
                <c:manualLayout>
                  <c:x val="-8.856580457753038E-17"/>
                  <c:y val="9.171317664305966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60C-48EC-9543-AF76548F4DFD}"/>
                </c:ext>
              </c:extLst>
            </c:dLbl>
            <c:dLbl>
              <c:idx val="9"/>
              <c:layout>
                <c:manualLayout>
                  <c:x val="0"/>
                  <c:y val="0.11131597839732982"/>
                </c:manualLayout>
              </c:layout>
              <c:tx>
                <c:rich>
                  <a:bodyPr/>
                  <a:lstStyle/>
                  <a:p>
                    <a:fld id="{2C8CA4A4-235E-408E-B194-7208DE39A338}" type="VALUE">
                      <a:rPr lang="en-US" b="1"/>
                      <a:pPr/>
                      <a:t>[VALUE]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1B6-4A59-BB35-FAA15EB116EA}"/>
                </c:ext>
              </c:extLst>
            </c:dLbl>
            <c:spPr>
              <a:noFill/>
              <a:ln>
                <a:noFill/>
              </a:ln>
              <a:effectLst/>
            </c:spPr>
            <c:txPr>
              <a:bodyPr rot="-5400000" spcFirstLastPara="1" vertOverflow="ellipsis"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'Compare Public vs Indep'!$AA$70:$AA$79</c:f>
              <c:strCache>
                <c:ptCount val="10"/>
                <c:pt idx="0">
                  <c:v>EC</c:v>
                </c:pt>
                <c:pt idx="1">
                  <c:v>FS</c:v>
                </c:pt>
                <c:pt idx="2">
                  <c:v>GP</c:v>
                </c:pt>
                <c:pt idx="3">
                  <c:v>KN</c:v>
                </c:pt>
                <c:pt idx="4">
                  <c:v>LP</c:v>
                </c:pt>
                <c:pt idx="5">
                  <c:v>MP</c:v>
                </c:pt>
                <c:pt idx="6">
                  <c:v>NC</c:v>
                </c:pt>
                <c:pt idx="7">
                  <c:v>NW</c:v>
                </c:pt>
                <c:pt idx="8">
                  <c:v>WC</c:v>
                </c:pt>
                <c:pt idx="9">
                  <c:v>SA</c:v>
                </c:pt>
              </c:strCache>
            </c:strRef>
          </c:cat>
          <c:val>
            <c:numRef>
              <c:f>'Compare Public vs Indep'!$AD$70:$AD$79</c:f>
              <c:numCache>
                <c:formatCode>0%</c:formatCode>
                <c:ptCount val="10"/>
                <c:pt idx="0">
                  <c:v>0.18367346938775511</c:v>
                </c:pt>
                <c:pt idx="1">
                  <c:v>0.19117647058823528</c:v>
                </c:pt>
                <c:pt idx="2">
                  <c:v>0.54416961130742048</c:v>
                </c:pt>
                <c:pt idx="3">
                  <c:v>0</c:v>
                </c:pt>
                <c:pt idx="4">
                  <c:v>0.25874125874125875</c:v>
                </c:pt>
                <c:pt idx="5">
                  <c:v>0.15929203539823009</c:v>
                </c:pt>
                <c:pt idx="6">
                  <c:v>1</c:v>
                </c:pt>
                <c:pt idx="7">
                  <c:v>0.64814814814814814</c:v>
                </c:pt>
                <c:pt idx="8">
                  <c:v>0.61052631578947369</c:v>
                </c:pt>
                <c:pt idx="9">
                  <c:v>0.37110120942075109</c:v>
                </c:pt>
              </c:numCache>
            </c:numRef>
          </c:val>
          <c:extLst>
            <c:ext xmlns:c16="http://schemas.microsoft.com/office/drawing/2014/chart" uri="{C3380CC4-5D6E-409C-BE32-E72D297353CC}">
              <c16:uniqueId val="{00000002-F60C-48EC-9543-AF76548F4DFD}"/>
            </c:ext>
          </c:extLst>
        </c:ser>
        <c:dLbls>
          <c:showLegendKey val="0"/>
          <c:showVal val="0"/>
          <c:showCatName val="0"/>
          <c:showSerName val="0"/>
          <c:showPercent val="0"/>
          <c:showBubbleSize val="0"/>
        </c:dLbls>
        <c:gapWidth val="40"/>
        <c:overlap val="11"/>
        <c:axId val="1113213951"/>
        <c:axId val="1113198591"/>
        <c:extLst>
          <c:ext xmlns:c15="http://schemas.microsoft.com/office/drawing/2012/chart" uri="{02D57815-91ED-43cb-92C2-25804820EDAC}">
            <c15:filteredBarSeries>
              <c15:ser>
                <c:idx val="0"/>
                <c:order val="0"/>
                <c:tx>
                  <c:strRef>
                    <c:extLst>
                      <c:ext uri="{02D57815-91ED-43cb-92C2-25804820EDAC}">
                        <c15:formulaRef>
                          <c15:sqref>'Compare Public vs Indep'!$AB$68</c15:sqref>
                        </c15:formulaRef>
                      </c:ext>
                    </c:extLst>
                    <c:strCache>
                      <c:ptCount val="1"/>
                      <c:pt idx="0">
                        <c:v>All Ordinary</c:v>
                      </c:pt>
                    </c:strCache>
                  </c:strRef>
                </c:tx>
                <c:spPr>
                  <a:solidFill>
                    <a:schemeClr val="tx1">
                      <a:lumMod val="75000"/>
                      <a:lumOff val="25000"/>
                    </a:schemeClr>
                  </a:solidFill>
                  <a:ln>
                    <a:noFill/>
                  </a:ln>
                  <a:effectLst/>
                </c:spPr>
                <c:invertIfNegative val="0"/>
                <c:cat>
                  <c:strRef>
                    <c:extLst>
                      <c:ext uri="{02D57815-91ED-43cb-92C2-25804820EDAC}">
                        <c15:formulaRef>
                          <c15:sqref>'Compare Public vs Indep'!$AA$70:$AA$79</c15:sqref>
                        </c15:formulaRef>
                      </c:ext>
                    </c:extLst>
                    <c:strCache>
                      <c:ptCount val="10"/>
                      <c:pt idx="0">
                        <c:v>EC</c:v>
                      </c:pt>
                      <c:pt idx="1">
                        <c:v>FS</c:v>
                      </c:pt>
                      <c:pt idx="2">
                        <c:v>GP</c:v>
                      </c:pt>
                      <c:pt idx="3">
                        <c:v>KN</c:v>
                      </c:pt>
                      <c:pt idx="4">
                        <c:v>LP</c:v>
                      </c:pt>
                      <c:pt idx="5">
                        <c:v>MP</c:v>
                      </c:pt>
                      <c:pt idx="6">
                        <c:v>NC</c:v>
                      </c:pt>
                      <c:pt idx="7">
                        <c:v>NW</c:v>
                      </c:pt>
                      <c:pt idx="8">
                        <c:v>WC</c:v>
                      </c:pt>
                      <c:pt idx="9">
                        <c:v>SA</c:v>
                      </c:pt>
                    </c:strCache>
                  </c:strRef>
                </c:cat>
                <c:val>
                  <c:numRef>
                    <c:extLst>
                      <c:ext uri="{02D57815-91ED-43cb-92C2-25804820EDAC}">
                        <c15:formulaRef>
                          <c15:sqref>'Compare Public vs Indep'!$AB$70:$AB$79</c15:sqref>
                        </c15:formulaRef>
                      </c:ext>
                    </c:extLst>
                    <c:numCache>
                      <c:formatCode>0%</c:formatCode>
                      <c:ptCount val="10"/>
                      <c:pt idx="0">
                        <c:v>-7.1776155717761553E-2</c:v>
                      </c:pt>
                      <c:pt idx="1">
                        <c:v>-0.2452431289640592</c:v>
                      </c:pt>
                      <c:pt idx="2">
                        <c:v>0.12638835695135964</c:v>
                      </c:pt>
                      <c:pt idx="3">
                        <c:v>-2.493523316062176E-2</c:v>
                      </c:pt>
                      <c:pt idx="4">
                        <c:v>-5.4683668464933791E-2</c:v>
                      </c:pt>
                      <c:pt idx="5">
                        <c:v>-7.03125E-2</c:v>
                      </c:pt>
                      <c:pt idx="6">
                        <c:v>8.6206896551724137E-3</c:v>
                      </c:pt>
                      <c:pt idx="7">
                        <c:v>-6.4437689969604861E-2</c:v>
                      </c:pt>
                      <c:pt idx="8">
                        <c:v>6.8167985392574557E-2</c:v>
                      </c:pt>
                      <c:pt idx="9">
                        <c:v>-3.6087663594826916E-2</c:v>
                      </c:pt>
                    </c:numCache>
                  </c:numRef>
                </c:val>
                <c:extLst>
                  <c:ext xmlns:c16="http://schemas.microsoft.com/office/drawing/2014/chart" uri="{C3380CC4-5D6E-409C-BE32-E72D297353CC}">
                    <c16:uniqueId val="{00000000-F60C-48EC-9543-AF76548F4DFD}"/>
                  </c:ext>
                </c:extLst>
              </c15:ser>
            </c15:filteredBarSeries>
          </c:ext>
        </c:extLst>
      </c:barChart>
      <c:catAx>
        <c:axId val="1113213951"/>
        <c:scaling>
          <c:orientation val="minMax"/>
        </c:scaling>
        <c:delete val="1"/>
        <c:axPos val="b"/>
        <c:numFmt formatCode="General" sourceLinked="1"/>
        <c:majorTickMark val="none"/>
        <c:minorTickMark val="none"/>
        <c:tickLblPos val="nextTo"/>
        <c:crossAx val="1113198591"/>
        <c:crosses val="autoZero"/>
        <c:auto val="1"/>
        <c:lblAlgn val="ctr"/>
        <c:lblOffset val="100"/>
        <c:noMultiLvlLbl val="0"/>
      </c:catAx>
      <c:valAx>
        <c:axId val="111319859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113213951"/>
        <c:crossesAt val="0"/>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6"/>
          <c:order val="6"/>
          <c:tx>
            <c:strRef>
              <c:f>'Unit Costs_Unadjusted'!$AD$22</c:f>
              <c:strCache>
                <c:ptCount val="1"/>
                <c:pt idx="0">
                  <c:v>NC</c:v>
                </c:pt>
              </c:strCache>
              <c:extLst xmlns:c15="http://schemas.microsoft.com/office/drawing/2012/chart"/>
            </c:strRef>
          </c:tx>
          <c:spPr>
            <a:ln w="19050" cap="rnd">
              <a:solidFill>
                <a:srgbClr val="00B050"/>
              </a:solidFill>
              <a:round/>
            </a:ln>
            <a:effectLst/>
          </c:spPr>
          <c:marker>
            <c:symbol val="none"/>
          </c:marker>
          <c:cat>
            <c:numRef>
              <c:f>'Unit Costs_Unadjusted'!$A$23:$A$31</c:f>
              <c:numCache>
                <c:formatCode>General</c:formatCode>
                <c:ptCount val="9"/>
                <c:pt idx="0">
                  <c:v>2022</c:v>
                </c:pt>
                <c:pt idx="1">
                  <c:v>2023</c:v>
                </c:pt>
                <c:pt idx="2">
                  <c:v>2024</c:v>
                </c:pt>
                <c:pt idx="3">
                  <c:v>2025</c:v>
                </c:pt>
                <c:pt idx="4">
                  <c:v>2026</c:v>
                </c:pt>
                <c:pt idx="5">
                  <c:v>2027</c:v>
                </c:pt>
                <c:pt idx="6">
                  <c:v>2028</c:v>
                </c:pt>
                <c:pt idx="7">
                  <c:v>2029</c:v>
                </c:pt>
                <c:pt idx="8">
                  <c:v>2030</c:v>
                </c:pt>
              </c:numCache>
              <c:extLst xmlns:c15="http://schemas.microsoft.com/office/drawing/2012/chart"/>
            </c:numRef>
          </c:cat>
          <c:val>
            <c:numRef>
              <c:f>'Unit Costs_Unadjusted'!$AD$23:$AD$31</c:f>
              <c:numCache>
                <c:formatCode>#,##0</c:formatCode>
                <c:ptCount val="9"/>
                <c:pt idx="0">
                  <c:v>456353.78966567951</c:v>
                </c:pt>
                <c:pt idx="1">
                  <c:v>457470.17082735494</c:v>
                </c:pt>
                <c:pt idx="2">
                  <c:v>458233.81903461984</c:v>
                </c:pt>
                <c:pt idx="3">
                  <c:v>458842.36977769708</c:v>
                </c:pt>
                <c:pt idx="4">
                  <c:v>458792.20544610207</c:v>
                </c:pt>
                <c:pt idx="5">
                  <c:v>458728.46778887336</c:v>
                </c:pt>
                <c:pt idx="6">
                  <c:v>458579.90720787452</c:v>
                </c:pt>
                <c:pt idx="7">
                  <c:v>458622.62146620394</c:v>
                </c:pt>
                <c:pt idx="8">
                  <c:v>458207.01536809164</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7-40AD-40E6-93B2-EB9343921347}"/>
            </c:ext>
          </c:extLst>
        </c:ser>
        <c:ser>
          <c:idx val="9"/>
          <c:order val="9"/>
          <c:tx>
            <c:strRef>
              <c:f>'Unit Costs_Unadjusted'!$AG$22</c:f>
              <c:strCache>
                <c:ptCount val="1"/>
                <c:pt idx="0">
                  <c:v>SA</c:v>
                </c:pt>
              </c:strCache>
            </c:strRef>
          </c:tx>
          <c:spPr>
            <a:ln w="41275" cap="rnd">
              <a:solidFill>
                <a:schemeClr val="bg1">
                  <a:lumMod val="50000"/>
                </a:schemeClr>
              </a:solidFill>
              <a:round/>
            </a:ln>
            <a:effectLst/>
          </c:spPr>
          <c:marker>
            <c:symbol val="none"/>
          </c:marker>
          <c:cat>
            <c:numRef>
              <c:f>'Unit Costs_Unadjusted'!$A$23:$A$31</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Costs_Unadjusted'!$AG$23:$AG$31</c:f>
              <c:numCache>
                <c:formatCode>#\ ###\ ###\ ##0</c:formatCode>
                <c:ptCount val="9"/>
                <c:pt idx="0">
                  <c:v>463745.52089990099</c:v>
                </c:pt>
                <c:pt idx="1">
                  <c:v>464756.9975024797</c:v>
                </c:pt>
                <c:pt idx="2">
                  <c:v>465363.99158493092</c:v>
                </c:pt>
                <c:pt idx="3">
                  <c:v>465772.36636250746</c:v>
                </c:pt>
                <c:pt idx="4">
                  <c:v>465872.44774147874</c:v>
                </c:pt>
                <c:pt idx="5">
                  <c:v>465879.14195474668</c:v>
                </c:pt>
                <c:pt idx="6">
                  <c:v>465655.42213708139</c:v>
                </c:pt>
                <c:pt idx="7">
                  <c:v>465341.78191762604</c:v>
                </c:pt>
                <c:pt idx="8">
                  <c:v>464872.80390877812</c:v>
                </c:pt>
              </c:numCache>
            </c:numRef>
          </c:val>
          <c:smooth val="0"/>
          <c:extLst>
            <c:ext xmlns:c16="http://schemas.microsoft.com/office/drawing/2014/chart" uri="{C3380CC4-5D6E-409C-BE32-E72D297353CC}">
              <c16:uniqueId val="{00000001-40AD-40E6-93B2-EB9343921347}"/>
            </c:ext>
          </c:extLst>
        </c:ser>
        <c:dLbls>
          <c:showLegendKey val="0"/>
          <c:showVal val="0"/>
          <c:showCatName val="0"/>
          <c:showSerName val="0"/>
          <c:showPercent val="0"/>
          <c:showBubbleSize val="0"/>
        </c:dLbls>
        <c:smooth val="0"/>
        <c:axId val="1207554272"/>
        <c:axId val="1104167008"/>
        <c:extLst>
          <c:ext xmlns:c15="http://schemas.microsoft.com/office/drawing/2012/chart" uri="{02D57815-91ED-43cb-92C2-25804820EDAC}">
            <c15:filteredLineSeries>
              <c15:ser>
                <c:idx val="0"/>
                <c:order val="0"/>
                <c:tx>
                  <c:strRef>
                    <c:extLst>
                      <c:ext uri="{02D57815-91ED-43cb-92C2-25804820EDAC}">
                        <c15:formulaRef>
                          <c15:sqref>'Unit Costs_Unadjusted'!$X$22</c15:sqref>
                        </c15:formulaRef>
                      </c:ext>
                    </c:extLst>
                    <c:strCache>
                      <c:ptCount val="1"/>
                      <c:pt idx="0">
                        <c:v>EC</c:v>
                      </c:pt>
                    </c:strCache>
                  </c:strRef>
                </c:tx>
                <c:spPr>
                  <a:ln w="38100" cap="rnd">
                    <a:solidFill>
                      <a:srgbClr val="FF0000"/>
                    </a:solidFill>
                    <a:round/>
                  </a:ln>
                  <a:effectLst/>
                </c:spPr>
                <c:marker>
                  <c:symbol val="none"/>
                </c:marker>
                <c:cat>
                  <c:numRef>
                    <c:extLst>
                      <c:ext uri="{02D57815-91ED-43cb-92C2-25804820EDAC}">
                        <c15:formulaRef>
                          <c15:sqref>'Unit Costs_Unadjusted'!$A$23:$A$31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c:ext uri="{02D57815-91ED-43cb-92C2-25804820EDAC}">
                        <c15:formulaRef>
                          <c15:sqref>'Unit Costs_Unadjusted'!$X$23:$X$31</c15:sqref>
                        </c15:formulaRef>
                      </c:ext>
                    </c:extLst>
                    <c:numCache>
                      <c:formatCode>#,##0</c:formatCode>
                      <c:ptCount val="9"/>
                      <c:pt idx="0">
                        <c:v>475712.43952273653</c:v>
                      </c:pt>
                      <c:pt idx="1">
                        <c:v>476152.82624464761</c:v>
                      </c:pt>
                      <c:pt idx="2">
                        <c:v>476246.10320697876</c:v>
                      </c:pt>
                      <c:pt idx="3">
                        <c:v>476139.17488660233</c:v>
                      </c:pt>
                      <c:pt idx="4">
                        <c:v>475760.68713183008</c:v>
                      </c:pt>
                      <c:pt idx="5">
                        <c:v>475203.86711755046</c:v>
                      </c:pt>
                      <c:pt idx="6">
                        <c:v>474296.49063623254</c:v>
                      </c:pt>
                      <c:pt idx="7">
                        <c:v>473230.3209384731</c:v>
                      </c:pt>
                      <c:pt idx="8">
                        <c:v>472094.60721642623</c:v>
                      </c:pt>
                    </c:numCache>
                  </c:numRef>
                </c:val>
                <c:smooth val="0"/>
                <c:extLst>
                  <c:ext xmlns:c16="http://schemas.microsoft.com/office/drawing/2014/chart" uri="{C3380CC4-5D6E-409C-BE32-E72D297353CC}">
                    <c16:uniqueId val="{00000002-40AD-40E6-93B2-EB9343921347}"/>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'Unit Costs_Unadjusted'!$Y$22</c15:sqref>
                        </c15:formulaRef>
                      </c:ext>
                    </c:extLst>
                    <c:strCache>
                      <c:ptCount val="1"/>
                      <c:pt idx="0">
                        <c:v>FS</c:v>
                      </c:pt>
                    </c:strCache>
                  </c:strRef>
                </c:tx>
                <c:spPr>
                  <a:ln w="38100" cap="rnd">
                    <a:solidFill>
                      <a:srgbClr val="00B050"/>
                    </a:solidFill>
                    <a:round/>
                  </a:ln>
                  <a:effectLst/>
                </c:spPr>
                <c:marker>
                  <c:symbol val="none"/>
                </c:marker>
                <c:cat>
                  <c:numRef>
                    <c:extLst xmlns:c15="http://schemas.microsoft.com/office/drawing/2012/chart">
                      <c:ext xmlns:c15="http://schemas.microsoft.com/office/drawing/2012/chart" uri="{02D57815-91ED-43cb-92C2-25804820EDAC}">
                        <c15:formulaRef>
                          <c15:sqref>'Unit Costs_Unadjusted'!$A$23:$A$31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Costs_Unadjusted'!$Y$23:$Y$31</c15:sqref>
                        </c15:formulaRef>
                      </c:ext>
                    </c:extLst>
                    <c:numCache>
                      <c:formatCode>#,##0</c:formatCode>
                      <c:ptCount val="9"/>
                      <c:pt idx="0">
                        <c:v>465286.66443962802</c:v>
                      </c:pt>
                      <c:pt idx="1">
                        <c:v>465903.61160387634</c:v>
                      </c:pt>
                      <c:pt idx="2">
                        <c:v>465993.56789379852</c:v>
                      </c:pt>
                      <c:pt idx="3">
                        <c:v>465978.39868617133</c:v>
                      </c:pt>
                      <c:pt idx="4">
                        <c:v>465717.4298669268</c:v>
                      </c:pt>
                      <c:pt idx="5">
                        <c:v>465605.01180113782</c:v>
                      </c:pt>
                      <c:pt idx="6">
                        <c:v>465572.23528977641</c:v>
                      </c:pt>
                      <c:pt idx="7">
                        <c:v>465589.47730057326</c:v>
                      </c:pt>
                      <c:pt idx="8">
                        <c:v>465409.66319637053</c:v>
                      </c:pt>
                    </c:numCache>
                  </c:numRef>
                </c:val>
                <c:smooth val="0"/>
                <c:extLst xmlns:c15="http://schemas.microsoft.com/office/drawing/2012/chart">
                  <c:ext xmlns:c16="http://schemas.microsoft.com/office/drawing/2014/chart" uri="{C3380CC4-5D6E-409C-BE32-E72D297353CC}">
                    <c16:uniqueId val="{00000003-40AD-40E6-93B2-EB9343921347}"/>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'Unit Costs_Unadjusted'!$Z$22</c15:sqref>
                        </c15:formulaRef>
                      </c:ext>
                    </c:extLst>
                    <c:strCache>
                      <c:ptCount val="1"/>
                      <c:pt idx="0">
                        <c:v>GP</c:v>
                      </c:pt>
                    </c:strCache>
                  </c:strRef>
                </c:tx>
                <c:spPr>
                  <a:ln w="3810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'Unit Costs_Unadjusted'!$A$23:$A$31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Costs_Unadjusted'!$Z$23:$Z$31</c15:sqref>
                        </c15:formulaRef>
                      </c:ext>
                    </c:extLst>
                    <c:numCache>
                      <c:formatCode>#,##0</c:formatCode>
                      <c:ptCount val="9"/>
                      <c:pt idx="0">
                        <c:v>451123.21270669252</c:v>
                      </c:pt>
                      <c:pt idx="1">
                        <c:v>453182.027812468</c:v>
                      </c:pt>
                      <c:pt idx="2">
                        <c:v>454799.11269070703</c:v>
                      </c:pt>
                      <c:pt idx="3">
                        <c:v>456238.6547589901</c:v>
                      </c:pt>
                      <c:pt idx="4">
                        <c:v>457192.35907942138</c:v>
                      </c:pt>
                      <c:pt idx="5">
                        <c:v>457973.80044524372</c:v>
                      </c:pt>
                      <c:pt idx="6">
                        <c:v>458506.67791800934</c:v>
                      </c:pt>
                      <c:pt idx="7">
                        <c:v>458898.82295186655</c:v>
                      </c:pt>
                      <c:pt idx="8">
                        <c:v>458949.20683284698</c:v>
                      </c:pt>
                    </c:numCache>
                  </c:numRef>
                </c:val>
                <c:smooth val="0"/>
                <c:extLst xmlns:c15="http://schemas.microsoft.com/office/drawing/2012/chart">
                  <c:ext xmlns:c16="http://schemas.microsoft.com/office/drawing/2014/chart" uri="{C3380CC4-5D6E-409C-BE32-E72D297353CC}">
                    <c16:uniqueId val="{00000004-40AD-40E6-93B2-EB9343921347}"/>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'Unit Costs_Unadjusted'!$AA$22</c15:sqref>
                        </c15:formulaRef>
                      </c:ext>
                    </c:extLst>
                    <c:strCache>
                      <c:ptCount val="1"/>
                      <c:pt idx="0">
                        <c:v>KN</c:v>
                      </c:pt>
                    </c:strCache>
                  </c:strRef>
                </c:tx>
                <c:spPr>
                  <a:ln w="38100" cap="rnd">
                    <a:solidFill>
                      <a:srgbClr val="00B0F0"/>
                    </a:solidFill>
                    <a:round/>
                  </a:ln>
                  <a:effectLst/>
                </c:spPr>
                <c:marker>
                  <c:symbol val="none"/>
                </c:marker>
                <c:cat>
                  <c:numRef>
                    <c:extLst xmlns:c15="http://schemas.microsoft.com/office/drawing/2012/chart">
                      <c:ext xmlns:c15="http://schemas.microsoft.com/office/drawing/2012/chart" uri="{02D57815-91ED-43cb-92C2-25804820EDAC}">
                        <c15:formulaRef>
                          <c15:sqref>'Unit Costs_Unadjusted'!$A$23:$A$31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Costs_Unadjusted'!$AA$23:$AA$31</c15:sqref>
                        </c15:formulaRef>
                      </c:ext>
                    </c:extLst>
                    <c:numCache>
                      <c:formatCode>#,##0</c:formatCode>
                      <c:ptCount val="9"/>
                      <c:pt idx="0">
                        <c:v>466559.76892341964</c:v>
                      </c:pt>
                      <c:pt idx="1">
                        <c:v>467620.61037554895</c:v>
                      </c:pt>
                      <c:pt idx="2">
                        <c:v>468251.69038067706</c:v>
                      </c:pt>
                      <c:pt idx="3">
                        <c:v>468648.5884921347</c:v>
                      </c:pt>
                      <c:pt idx="4">
                        <c:v>468688.62909931521</c:v>
                      </c:pt>
                      <c:pt idx="5">
                        <c:v>468741.19182906271</c:v>
                      </c:pt>
                      <c:pt idx="6">
                        <c:v>468631.21041526156</c:v>
                      </c:pt>
                      <c:pt idx="7">
                        <c:v>468426.8703655951</c:v>
                      </c:pt>
                      <c:pt idx="8">
                        <c:v>468072.88571471436</c:v>
                      </c:pt>
                    </c:numCache>
                  </c:numRef>
                </c:val>
                <c:smooth val="0"/>
                <c:extLst xmlns:c15="http://schemas.microsoft.com/office/drawing/2012/chart">
                  <c:ext xmlns:c16="http://schemas.microsoft.com/office/drawing/2014/chart" uri="{C3380CC4-5D6E-409C-BE32-E72D297353CC}">
                    <c16:uniqueId val="{00000005-40AD-40E6-93B2-EB9343921347}"/>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'Unit Costs_Unadjusted'!$AB$22</c15:sqref>
                        </c15:formulaRef>
                      </c:ext>
                    </c:extLst>
                    <c:strCache>
                      <c:ptCount val="1"/>
                      <c:pt idx="0">
                        <c:v>LP</c:v>
                      </c:pt>
                    </c:strCache>
                  </c:strRef>
                </c:tx>
                <c:spPr>
                  <a:ln w="38100" cap="rnd">
                    <a:solidFill>
                      <a:schemeClr val="accent4"/>
                    </a:solidFill>
                    <a:round/>
                  </a:ln>
                  <a:effectLst/>
                </c:spPr>
                <c:marker>
                  <c:symbol val="none"/>
                </c:marker>
                <c:cat>
                  <c:numRef>
                    <c:extLst xmlns:c15="http://schemas.microsoft.com/office/drawing/2012/chart">
                      <c:ext xmlns:c15="http://schemas.microsoft.com/office/drawing/2012/chart" uri="{02D57815-91ED-43cb-92C2-25804820EDAC}">
                        <c15:formulaRef>
                          <c15:sqref>'Unit Costs_Unadjusted'!$A$23:$A$31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Costs_Unadjusted'!$AB$23:$AB$31</c15:sqref>
                        </c15:formulaRef>
                      </c:ext>
                    </c:extLst>
                    <c:numCache>
                      <c:formatCode>#,##0</c:formatCode>
                      <c:ptCount val="9"/>
                      <c:pt idx="0">
                        <c:v>469549.28524177842</c:v>
                      </c:pt>
                      <c:pt idx="1">
                        <c:v>468587.83366708312</c:v>
                      </c:pt>
                      <c:pt idx="2">
                        <c:v>467096.96654040384</c:v>
                      </c:pt>
                      <c:pt idx="3">
                        <c:v>465446.18732592964</c:v>
                      </c:pt>
                      <c:pt idx="4">
                        <c:v>463798.6808339</c:v>
                      </c:pt>
                      <c:pt idx="5">
                        <c:v>462216.18411319499</c:v>
                      </c:pt>
                      <c:pt idx="6">
                        <c:v>460335.85789323738</c:v>
                      </c:pt>
                      <c:pt idx="7">
                        <c:v>458650.56463936518</c:v>
                      </c:pt>
                      <c:pt idx="8">
                        <c:v>457167.69734748203</c:v>
                      </c:pt>
                    </c:numCache>
                  </c:numRef>
                </c:val>
                <c:smooth val="0"/>
                <c:extLst xmlns:c15="http://schemas.microsoft.com/office/drawing/2012/chart">
                  <c:ext xmlns:c16="http://schemas.microsoft.com/office/drawing/2014/chart" uri="{C3380CC4-5D6E-409C-BE32-E72D297353CC}">
                    <c16:uniqueId val="{00000000-40AD-40E6-93B2-EB9343921347}"/>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'Unit Costs_Unadjusted'!$AC$22</c15:sqref>
                        </c15:formulaRef>
                      </c:ext>
                    </c:extLst>
                    <c:strCache>
                      <c:ptCount val="1"/>
                      <c:pt idx="0">
                        <c:v>MP</c:v>
                      </c:pt>
                    </c:strCache>
                  </c:strRef>
                </c:tx>
                <c:spPr>
                  <a:ln w="19050" cap="rnd">
                    <a:solidFill>
                      <a:srgbClr val="FF0000"/>
                    </a:solidFill>
                    <a:round/>
                  </a:ln>
                  <a:effectLst/>
                </c:spPr>
                <c:marker>
                  <c:symbol val="none"/>
                </c:marker>
                <c:cat>
                  <c:numRef>
                    <c:extLst xmlns:c15="http://schemas.microsoft.com/office/drawing/2012/chart">
                      <c:ext xmlns:c15="http://schemas.microsoft.com/office/drawing/2012/chart" uri="{02D57815-91ED-43cb-92C2-25804820EDAC}">
                        <c15:formulaRef>
                          <c15:sqref>'Unit Costs_Unadjusted'!$A$23:$A$31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Costs_Unadjusted'!$AC$23:$AC$31</c15:sqref>
                        </c15:formulaRef>
                      </c:ext>
                    </c:extLst>
                    <c:numCache>
                      <c:formatCode>#,##0</c:formatCode>
                      <c:ptCount val="9"/>
                      <c:pt idx="0">
                        <c:v>462541.15337818727</c:v>
                      </c:pt>
                      <c:pt idx="1">
                        <c:v>463673.115242776</c:v>
                      </c:pt>
                      <c:pt idx="2">
                        <c:v>464200.81224909215</c:v>
                      </c:pt>
                      <c:pt idx="3">
                        <c:v>464442.01487712818</c:v>
                      </c:pt>
                      <c:pt idx="4">
                        <c:v>464264.43431953172</c:v>
                      </c:pt>
                      <c:pt idx="5">
                        <c:v>463902.10558872262</c:v>
                      </c:pt>
                      <c:pt idx="6">
                        <c:v>463377.77359150629</c:v>
                      </c:pt>
                      <c:pt idx="7">
                        <c:v>462914.20216747851</c:v>
                      </c:pt>
                      <c:pt idx="8">
                        <c:v>462443.75028693565</c:v>
                      </c:pt>
                    </c:numCache>
                  </c:numRef>
                </c:val>
                <c:smooth val="0"/>
                <c:extLst xmlns:c15="http://schemas.microsoft.com/office/drawing/2012/chart">
                  <c:ext xmlns:c16="http://schemas.microsoft.com/office/drawing/2014/chart" uri="{C3380CC4-5D6E-409C-BE32-E72D297353CC}">
                    <c16:uniqueId val="{00000006-40AD-40E6-93B2-EB9343921347}"/>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'Unit Costs_Unadjusted'!$AE$22</c15:sqref>
                        </c15:formulaRef>
                      </c:ext>
                    </c:extLst>
                    <c:strCache>
                      <c:ptCount val="1"/>
                      <c:pt idx="0">
                        <c:v>NW</c:v>
                      </c:pt>
                    </c:strCache>
                  </c:strRef>
                </c:tx>
                <c:spPr>
                  <a:ln w="1905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'Unit Costs_Unadjusted'!$A$23:$A$31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Costs_Unadjusted'!$AE$23:$AE$31</c15:sqref>
                        </c15:formulaRef>
                      </c:ext>
                    </c:extLst>
                    <c:numCache>
                      <c:formatCode>#,##0</c:formatCode>
                      <c:ptCount val="9"/>
                      <c:pt idx="0">
                        <c:v>457134.70534074947</c:v>
                      </c:pt>
                      <c:pt idx="1">
                        <c:v>458398.86829703231</c:v>
                      </c:pt>
                      <c:pt idx="2">
                        <c:v>459255.80573565856</c:v>
                      </c:pt>
                      <c:pt idx="3">
                        <c:v>459757.3313609566</c:v>
                      </c:pt>
                      <c:pt idx="4">
                        <c:v>459947.68288485304</c:v>
                      </c:pt>
                      <c:pt idx="5">
                        <c:v>460002.47799406544</c:v>
                      </c:pt>
                      <c:pt idx="6">
                        <c:v>459730.55973262794</c:v>
                      </c:pt>
                      <c:pt idx="7">
                        <c:v>459400.70459732192</c:v>
                      </c:pt>
                      <c:pt idx="8">
                        <c:v>458900.8790302577</c:v>
                      </c:pt>
                    </c:numCache>
                  </c:numRef>
                </c:val>
                <c:smooth val="0"/>
                <c:extLst xmlns:c15="http://schemas.microsoft.com/office/drawing/2012/chart">
                  <c:ext xmlns:c16="http://schemas.microsoft.com/office/drawing/2014/chart" uri="{C3380CC4-5D6E-409C-BE32-E72D297353CC}">
                    <c16:uniqueId val="{00000008-40AD-40E6-93B2-EB9343921347}"/>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'Unit Costs_Unadjusted'!$AF$22</c15:sqref>
                        </c15:formulaRef>
                      </c:ext>
                    </c:extLst>
                    <c:strCache>
                      <c:ptCount val="1"/>
                      <c:pt idx="0">
                        <c:v>WC</c:v>
                      </c:pt>
                    </c:strCache>
                  </c:strRef>
                </c:tx>
                <c:spPr>
                  <a:ln w="1905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'Unit Costs_Unadjusted'!$A$23:$A$31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Costs_Unadjusted'!$AF$23:$AF$31</c15:sqref>
                        </c15:formulaRef>
                      </c:ext>
                    </c:extLst>
                    <c:numCache>
                      <c:formatCode>#,##0</c:formatCode>
                      <c:ptCount val="9"/>
                      <c:pt idx="0">
                        <c:v>462256.68117429153</c:v>
                      </c:pt>
                      <c:pt idx="1">
                        <c:v>461857.93918197887</c:v>
                      </c:pt>
                      <c:pt idx="2">
                        <c:v>461251.91869616677</c:v>
                      </c:pt>
                      <c:pt idx="3">
                        <c:v>460600.32563729252</c:v>
                      </c:pt>
                      <c:pt idx="4">
                        <c:v>459769.90469987359</c:v>
                      </c:pt>
                      <c:pt idx="5">
                        <c:v>459088.42221537884</c:v>
                      </c:pt>
                      <c:pt idx="6">
                        <c:v>458424.19248543819</c:v>
                      </c:pt>
                      <c:pt idx="7">
                        <c:v>457898.0817921086</c:v>
                      </c:pt>
                      <c:pt idx="8">
                        <c:v>457353.07080909901</c:v>
                      </c:pt>
                    </c:numCache>
                  </c:numRef>
                </c:val>
                <c:smooth val="0"/>
                <c:extLst xmlns:c15="http://schemas.microsoft.com/office/drawing/2012/chart">
                  <c:ext xmlns:c16="http://schemas.microsoft.com/office/drawing/2014/chart" uri="{C3380CC4-5D6E-409C-BE32-E72D297353CC}">
                    <c16:uniqueId val="{00000009-40AD-40E6-93B2-EB9343921347}"/>
                  </c:ext>
                </c:extLst>
              </c15:ser>
            </c15:filteredLineSeries>
          </c:ext>
        </c:extLst>
      </c:lineChart>
      <c:catAx>
        <c:axId val="120755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4167008"/>
        <c:crosses val="autoZero"/>
        <c:auto val="1"/>
        <c:lblAlgn val="ctr"/>
        <c:lblOffset val="100"/>
        <c:noMultiLvlLbl val="0"/>
      </c:catAx>
      <c:valAx>
        <c:axId val="1104167008"/>
        <c:scaling>
          <c:orientation val="minMax"/>
          <c:max val="490000"/>
          <c:min val="44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ZA" sz="1800" b="0" i="0" baseline="0">
                    <a:effectLst/>
                  </a:rPr>
                  <a:t>Average annual unit cost </a:t>
                </a:r>
                <a:endParaRPr lang="en-ZA">
                  <a:effectLst/>
                </a:endParaRPr>
              </a:p>
              <a:p>
                <a:pPr>
                  <a:defRPr/>
                </a:pPr>
                <a:r>
                  <a:rPr lang="en-ZA" sz="1800" b="0" i="0" baseline="0">
                    <a:effectLst/>
                  </a:rPr>
                  <a:t>(In 2021 Rands)</a:t>
                </a:r>
                <a:endParaRPr lang="en-ZA">
                  <a:effectLst/>
                </a:endParaRP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07554272"/>
        <c:crosses val="autoZero"/>
        <c:crossBetween val="between"/>
      </c:valAx>
      <c:spPr>
        <a:noFill/>
        <a:ln>
          <a:noFill/>
        </a:ln>
        <a:effectLst/>
      </c:spPr>
    </c:plotArea>
    <c:legend>
      <c:legendPos val="b"/>
      <c:overlay val="0"/>
      <c:spPr>
        <a:noFill/>
        <a:ln w="28575">
          <a:solidFill>
            <a:schemeClr val="bg1"/>
          </a:solid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'Unit Costs_Adjusted'!$X$22</c:f>
              <c:strCache>
                <c:ptCount val="1"/>
                <c:pt idx="0">
                  <c:v>EC</c:v>
                </c:pt>
              </c:strCache>
            </c:strRef>
          </c:tx>
          <c:spPr>
            <a:ln w="38100" cap="rnd">
              <a:solidFill>
                <a:srgbClr val="FF0000"/>
              </a:solidFill>
              <a:round/>
            </a:ln>
            <a:effectLst/>
          </c:spPr>
          <c:marker>
            <c:symbol val="none"/>
          </c:marker>
          <c:cat>
            <c:numRef>
              <c:f>'Unit Costs_Adjusted'!$A$61:$A$69</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Costs_Adjusted'!$X$61:$X$69</c:f>
              <c:numCache>
                <c:formatCode>0%</c:formatCode>
                <c:ptCount val="9"/>
                <c:pt idx="0">
                  <c:v>1</c:v>
                </c:pt>
                <c:pt idx="1">
                  <c:v>1.002497623030157</c:v>
                </c:pt>
                <c:pt idx="2">
                  <c:v>1.0039659654285216</c:v>
                </c:pt>
                <c:pt idx="3">
                  <c:v>1.0049824514037005</c:v>
                </c:pt>
                <c:pt idx="4">
                  <c:v>1.0051038804318493</c:v>
                </c:pt>
                <c:pt idx="5">
                  <c:v>1.004827263422843</c:v>
                </c:pt>
                <c:pt idx="6">
                  <c:v>1.0036087943559535</c:v>
                </c:pt>
                <c:pt idx="7">
                  <c:v>1.0015152414493265</c:v>
                </c:pt>
                <c:pt idx="8">
                  <c:v>0.99940025825351653</c:v>
                </c:pt>
              </c:numCache>
            </c:numRef>
          </c:val>
          <c:smooth val="0"/>
          <c:extLst>
            <c:ext xmlns:c16="http://schemas.microsoft.com/office/drawing/2014/chart" uri="{C3380CC4-5D6E-409C-BE32-E72D297353CC}">
              <c16:uniqueId val="{00000000-5EBD-4D00-BEE9-C5E0ABF7D008}"/>
            </c:ext>
          </c:extLst>
        </c:ser>
        <c:ser>
          <c:idx val="1"/>
          <c:order val="1"/>
          <c:tx>
            <c:strRef>
              <c:f>'Unit Costs_Adjusted'!$Y$22</c:f>
              <c:strCache>
                <c:ptCount val="1"/>
                <c:pt idx="0">
                  <c:v>FS</c:v>
                </c:pt>
              </c:strCache>
            </c:strRef>
          </c:tx>
          <c:spPr>
            <a:ln w="38100" cap="rnd">
              <a:solidFill>
                <a:srgbClr val="00B050"/>
              </a:solidFill>
              <a:round/>
            </a:ln>
            <a:effectLst/>
          </c:spPr>
          <c:marker>
            <c:symbol val="none"/>
          </c:marker>
          <c:cat>
            <c:numRef>
              <c:f>'Unit Costs_Adjusted'!$A$61:$A$69</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Costs_Adjusted'!$Y$61:$Y$69</c:f>
              <c:numCache>
                <c:formatCode>0%</c:formatCode>
                <c:ptCount val="9"/>
                <c:pt idx="0">
                  <c:v>1</c:v>
                </c:pt>
                <c:pt idx="1">
                  <c:v>1.0013259506695542</c:v>
                </c:pt>
                <c:pt idx="2">
                  <c:v>1.0015192858686846</c:v>
                </c:pt>
                <c:pt idx="3">
                  <c:v>1.0014866840152756</c:v>
                </c:pt>
                <c:pt idx="4">
                  <c:v>1.0009258065193369</c:v>
                </c:pt>
                <c:pt idx="5">
                  <c:v>1.0006841961866524</c:v>
                </c:pt>
                <c:pt idx="6">
                  <c:v>1.0006137524927612</c:v>
                </c:pt>
                <c:pt idx="7">
                  <c:v>1.0006508092410298</c:v>
                </c:pt>
                <c:pt idx="8">
                  <c:v>1.0002643504878668</c:v>
                </c:pt>
              </c:numCache>
            </c:numRef>
          </c:val>
          <c:smooth val="0"/>
          <c:extLst>
            <c:ext xmlns:c16="http://schemas.microsoft.com/office/drawing/2014/chart" uri="{C3380CC4-5D6E-409C-BE32-E72D297353CC}">
              <c16:uniqueId val="{00000001-5EBD-4D00-BEE9-C5E0ABF7D008}"/>
            </c:ext>
          </c:extLst>
        </c:ser>
        <c:ser>
          <c:idx val="2"/>
          <c:order val="2"/>
          <c:tx>
            <c:strRef>
              <c:f>'Unit Costs_Adjusted'!$Z$22</c:f>
              <c:strCache>
                <c:ptCount val="1"/>
                <c:pt idx="0">
                  <c:v>GP</c:v>
                </c:pt>
              </c:strCache>
            </c:strRef>
          </c:tx>
          <c:spPr>
            <a:ln w="38100" cap="rnd">
              <a:solidFill>
                <a:schemeClr val="tx1"/>
              </a:solidFill>
              <a:round/>
            </a:ln>
            <a:effectLst/>
          </c:spPr>
          <c:marker>
            <c:symbol val="none"/>
          </c:marker>
          <c:cat>
            <c:numRef>
              <c:f>'Unit Costs_Adjusted'!$A$61:$A$69</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Costs_Adjusted'!$Z$61:$Z$69</c:f>
              <c:numCache>
                <c:formatCode>0%</c:formatCode>
                <c:ptCount val="9"/>
                <c:pt idx="0">
                  <c:v>1</c:v>
                </c:pt>
                <c:pt idx="1">
                  <c:v>1.0026681969019797</c:v>
                </c:pt>
                <c:pt idx="2">
                  <c:v>1.0045481800428568</c:v>
                </c:pt>
                <c:pt idx="3">
                  <c:v>1.0061362945569254</c:v>
                </c:pt>
                <c:pt idx="4">
                  <c:v>1.0070957337494408</c:v>
                </c:pt>
                <c:pt idx="5">
                  <c:v>1.007825688570732</c:v>
                </c:pt>
                <c:pt idx="6">
                  <c:v>1.0084267188972231</c:v>
                </c:pt>
                <c:pt idx="7">
                  <c:v>1.0089207708043288</c:v>
                </c:pt>
                <c:pt idx="8">
                  <c:v>1.0088636947828078</c:v>
                </c:pt>
              </c:numCache>
            </c:numRef>
          </c:val>
          <c:smooth val="0"/>
          <c:extLst>
            <c:ext xmlns:c16="http://schemas.microsoft.com/office/drawing/2014/chart" uri="{C3380CC4-5D6E-409C-BE32-E72D297353CC}">
              <c16:uniqueId val="{00000002-5EBD-4D00-BEE9-C5E0ABF7D008}"/>
            </c:ext>
          </c:extLst>
        </c:ser>
        <c:ser>
          <c:idx val="3"/>
          <c:order val="3"/>
          <c:tx>
            <c:strRef>
              <c:f>'Unit Costs_Adjusted'!$AA$22</c:f>
              <c:strCache>
                <c:ptCount val="1"/>
                <c:pt idx="0">
                  <c:v>KN</c:v>
                </c:pt>
              </c:strCache>
            </c:strRef>
          </c:tx>
          <c:spPr>
            <a:ln w="38100" cap="rnd">
              <a:solidFill>
                <a:srgbClr val="00B0F0"/>
              </a:solidFill>
              <a:round/>
            </a:ln>
            <a:effectLst/>
          </c:spPr>
          <c:marker>
            <c:symbol val="none"/>
          </c:marker>
          <c:cat>
            <c:numRef>
              <c:f>'Unit Costs_Adjusted'!$A$61:$A$69</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Costs_Adjusted'!$AA$61:$AA$69</c:f>
              <c:numCache>
                <c:formatCode>0%</c:formatCode>
                <c:ptCount val="9"/>
                <c:pt idx="0">
                  <c:v>1</c:v>
                </c:pt>
                <c:pt idx="1">
                  <c:v>1.0022737525238774</c:v>
                </c:pt>
                <c:pt idx="2">
                  <c:v>1.0036263766615829</c:v>
                </c:pt>
                <c:pt idx="3">
                  <c:v>1.0044770674795536</c:v>
                </c:pt>
                <c:pt idx="4">
                  <c:v>1.0045628884393694</c:v>
                </c:pt>
                <c:pt idx="5">
                  <c:v>1.0046755486669514</c:v>
                </c:pt>
                <c:pt idx="6">
                  <c:v>1.0044398202112921</c:v>
                </c:pt>
                <c:pt idx="7">
                  <c:v>1.0040018483515709</c:v>
                </c:pt>
                <c:pt idx="8">
                  <c:v>1.0032431360183203</c:v>
                </c:pt>
              </c:numCache>
            </c:numRef>
          </c:val>
          <c:smooth val="0"/>
          <c:extLst>
            <c:ext xmlns:c16="http://schemas.microsoft.com/office/drawing/2014/chart" uri="{C3380CC4-5D6E-409C-BE32-E72D297353CC}">
              <c16:uniqueId val="{00000003-5EBD-4D00-BEE9-C5E0ABF7D008}"/>
            </c:ext>
          </c:extLst>
        </c:ser>
        <c:ser>
          <c:idx val="4"/>
          <c:order val="4"/>
          <c:tx>
            <c:strRef>
              <c:f>'Unit Costs_Adjusted'!$AB$22</c:f>
              <c:strCache>
                <c:ptCount val="1"/>
                <c:pt idx="0">
                  <c:v>LP</c:v>
                </c:pt>
              </c:strCache>
            </c:strRef>
          </c:tx>
          <c:spPr>
            <a:ln w="38100" cap="rnd">
              <a:solidFill>
                <a:srgbClr val="FFC000"/>
              </a:solidFill>
              <a:round/>
            </a:ln>
            <a:effectLst/>
          </c:spPr>
          <c:marker>
            <c:symbol val="none"/>
          </c:marker>
          <c:cat>
            <c:numRef>
              <c:f>'Unit Costs_Adjusted'!$A$61:$A$69</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Costs_Adjusted'!$AB$61:$AB$69</c:f>
              <c:numCache>
                <c:formatCode>0%</c:formatCode>
                <c:ptCount val="9"/>
                <c:pt idx="0">
                  <c:v>1</c:v>
                </c:pt>
                <c:pt idx="1">
                  <c:v>0.99881660375651338</c:v>
                </c:pt>
                <c:pt idx="2">
                  <c:v>0.99654096415788174</c:v>
                </c:pt>
                <c:pt idx="3">
                  <c:v>0.9940892259859675</c:v>
                </c:pt>
                <c:pt idx="4">
                  <c:v>0.99165766638252351</c:v>
                </c:pt>
                <c:pt idx="5">
                  <c:v>0.98953088309039927</c:v>
                </c:pt>
                <c:pt idx="6">
                  <c:v>0.98694033906892176</c:v>
                </c:pt>
                <c:pt idx="7">
                  <c:v>0.98492281018263195</c:v>
                </c:pt>
                <c:pt idx="8">
                  <c:v>0.98320735359366795</c:v>
                </c:pt>
              </c:numCache>
            </c:numRef>
          </c:val>
          <c:smooth val="0"/>
          <c:extLst>
            <c:ext xmlns:c16="http://schemas.microsoft.com/office/drawing/2014/chart" uri="{C3380CC4-5D6E-409C-BE32-E72D297353CC}">
              <c16:uniqueId val="{00000004-5EBD-4D00-BEE9-C5E0ABF7D008}"/>
            </c:ext>
          </c:extLst>
        </c:ser>
        <c:ser>
          <c:idx val="5"/>
          <c:order val="5"/>
          <c:tx>
            <c:strRef>
              <c:f>'Unit Costs_Adjusted'!$AC$22</c:f>
              <c:strCache>
                <c:ptCount val="1"/>
                <c:pt idx="0">
                  <c:v>MP</c:v>
                </c:pt>
              </c:strCache>
            </c:strRef>
          </c:tx>
          <c:spPr>
            <a:ln w="19050" cap="rnd">
              <a:solidFill>
                <a:srgbClr val="FF0000"/>
              </a:solidFill>
              <a:round/>
            </a:ln>
            <a:effectLst/>
          </c:spPr>
          <c:marker>
            <c:symbol val="none"/>
          </c:marker>
          <c:cat>
            <c:numRef>
              <c:f>'Unit Costs_Adjusted'!$A$61:$A$69</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Costs_Adjusted'!$AC$61:$AC$69</c:f>
              <c:numCache>
                <c:formatCode>0%</c:formatCode>
                <c:ptCount val="9"/>
                <c:pt idx="0">
                  <c:v>1</c:v>
                </c:pt>
                <c:pt idx="1">
                  <c:v>1.0024472673540967</c:v>
                </c:pt>
                <c:pt idx="2">
                  <c:v>1.0035881323397573</c:v>
                </c:pt>
                <c:pt idx="3">
                  <c:v>1.0041096051347169</c:v>
                </c:pt>
                <c:pt idx="4">
                  <c:v>1.0037256813339925</c:v>
                </c:pt>
                <c:pt idx="5">
                  <c:v>1.0029423375641184</c:v>
                </c:pt>
                <c:pt idx="6">
                  <c:v>1.0018087476264732</c:v>
                </c:pt>
                <c:pt idx="7">
                  <c:v>1.0008065202124539</c:v>
                </c:pt>
                <c:pt idx="8">
                  <c:v>0.99978941745931094</c:v>
                </c:pt>
              </c:numCache>
            </c:numRef>
          </c:val>
          <c:smooth val="0"/>
          <c:extLst>
            <c:ext xmlns:c16="http://schemas.microsoft.com/office/drawing/2014/chart" uri="{C3380CC4-5D6E-409C-BE32-E72D297353CC}">
              <c16:uniqueId val="{00000005-5EBD-4D00-BEE9-C5E0ABF7D008}"/>
            </c:ext>
          </c:extLst>
        </c:ser>
        <c:ser>
          <c:idx val="6"/>
          <c:order val="6"/>
          <c:tx>
            <c:strRef>
              <c:f>'Unit Costs_Adjusted'!$AD$22</c:f>
              <c:strCache>
                <c:ptCount val="1"/>
                <c:pt idx="0">
                  <c:v>NC</c:v>
                </c:pt>
              </c:strCache>
            </c:strRef>
          </c:tx>
          <c:spPr>
            <a:ln w="19050" cap="rnd">
              <a:solidFill>
                <a:srgbClr val="00B050"/>
              </a:solidFill>
              <a:round/>
            </a:ln>
            <a:effectLst/>
          </c:spPr>
          <c:marker>
            <c:symbol val="none"/>
          </c:marker>
          <c:cat>
            <c:numRef>
              <c:f>'Unit Costs_Adjusted'!$A$61:$A$69</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Costs_Adjusted'!$AD$61:$AD$69</c:f>
              <c:numCache>
                <c:formatCode>0%</c:formatCode>
                <c:ptCount val="9"/>
                <c:pt idx="0">
                  <c:v>1</c:v>
                </c:pt>
                <c:pt idx="1">
                  <c:v>1.0024463063240765</c:v>
                </c:pt>
                <c:pt idx="2">
                  <c:v>1.0041196751544841</c:v>
                </c:pt>
                <c:pt idx="3">
                  <c:v>1.0054531816506678</c:v>
                </c:pt>
                <c:pt idx="4">
                  <c:v>1.0053432574367551</c:v>
                </c:pt>
                <c:pt idx="5">
                  <c:v>1.005203590234089</c:v>
                </c:pt>
                <c:pt idx="6">
                  <c:v>1.0048780520565543</c:v>
                </c:pt>
                <c:pt idx="7">
                  <c:v>1.0049716510564897</c:v>
                </c:pt>
                <c:pt idx="8">
                  <c:v>1.0040609407533787</c:v>
                </c:pt>
              </c:numCache>
            </c:numRef>
          </c:val>
          <c:smooth val="0"/>
          <c:extLst>
            <c:ext xmlns:c16="http://schemas.microsoft.com/office/drawing/2014/chart" uri="{C3380CC4-5D6E-409C-BE32-E72D297353CC}">
              <c16:uniqueId val="{00000006-5EBD-4D00-BEE9-C5E0ABF7D008}"/>
            </c:ext>
          </c:extLst>
        </c:ser>
        <c:ser>
          <c:idx val="7"/>
          <c:order val="7"/>
          <c:tx>
            <c:strRef>
              <c:f>'Unit Costs_Adjusted'!$AE$22</c:f>
              <c:strCache>
                <c:ptCount val="1"/>
                <c:pt idx="0">
                  <c:v>NW</c:v>
                </c:pt>
              </c:strCache>
            </c:strRef>
          </c:tx>
          <c:spPr>
            <a:ln w="19050" cap="rnd">
              <a:solidFill>
                <a:schemeClr val="tx1"/>
              </a:solidFill>
              <a:round/>
            </a:ln>
            <a:effectLst/>
          </c:spPr>
          <c:marker>
            <c:symbol val="none"/>
          </c:marker>
          <c:cat>
            <c:numRef>
              <c:f>'Unit Costs_Adjusted'!$A$61:$A$69</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Costs_Adjusted'!$AE$61:$AE$69</c:f>
              <c:numCache>
                <c:formatCode>0%</c:formatCode>
                <c:ptCount val="9"/>
                <c:pt idx="0">
                  <c:v>1</c:v>
                </c:pt>
                <c:pt idx="1">
                  <c:v>1.0027654057797701</c:v>
                </c:pt>
                <c:pt idx="2">
                  <c:v>1.0046399898544742</c:v>
                </c:pt>
                <c:pt idx="3">
                  <c:v>1.0057370967234969</c:v>
                </c:pt>
                <c:pt idx="4">
                  <c:v>1.0061534981073177</c:v>
                </c:pt>
                <c:pt idx="5">
                  <c:v>1.0062733645461863</c:v>
                </c:pt>
                <c:pt idx="6">
                  <c:v>1.0056785327422111</c:v>
                </c:pt>
                <c:pt idx="7">
                  <c:v>1.0049569617666272</c:v>
                </c:pt>
                <c:pt idx="8">
                  <c:v>1.0038635738413073</c:v>
                </c:pt>
              </c:numCache>
            </c:numRef>
          </c:val>
          <c:smooth val="0"/>
          <c:extLst>
            <c:ext xmlns:c16="http://schemas.microsoft.com/office/drawing/2014/chart" uri="{C3380CC4-5D6E-409C-BE32-E72D297353CC}">
              <c16:uniqueId val="{00000007-5EBD-4D00-BEE9-C5E0ABF7D008}"/>
            </c:ext>
          </c:extLst>
        </c:ser>
        <c:ser>
          <c:idx val="8"/>
          <c:order val="8"/>
          <c:tx>
            <c:strRef>
              <c:f>'Unit Costs_Adjusted'!$AF$22</c:f>
              <c:strCache>
                <c:ptCount val="1"/>
                <c:pt idx="0">
                  <c:v>WC</c:v>
                </c:pt>
              </c:strCache>
            </c:strRef>
          </c:tx>
          <c:spPr>
            <a:ln w="19050" cap="rnd">
              <a:solidFill>
                <a:srgbClr val="FFC000"/>
              </a:solidFill>
              <a:round/>
            </a:ln>
            <a:effectLst/>
          </c:spPr>
          <c:marker>
            <c:symbol val="none"/>
          </c:marker>
          <c:cat>
            <c:numRef>
              <c:f>'Unit Costs_Adjusted'!$A$61:$A$69</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Costs_Adjusted'!$AF$61:$AF$69</c:f>
              <c:numCache>
                <c:formatCode>0%</c:formatCode>
                <c:ptCount val="9"/>
                <c:pt idx="0">
                  <c:v>1</c:v>
                </c:pt>
                <c:pt idx="1">
                  <c:v>0.99806798210557612</c:v>
                </c:pt>
                <c:pt idx="2">
                  <c:v>0.99602662001193421</c:v>
                </c:pt>
                <c:pt idx="3">
                  <c:v>0.99368010390018835</c:v>
                </c:pt>
                <c:pt idx="4">
                  <c:v>0.99146427614969623</c:v>
                </c:pt>
                <c:pt idx="5">
                  <c:v>0.98954464997656844</c:v>
                </c:pt>
                <c:pt idx="6">
                  <c:v>0.98787222129076013</c:v>
                </c:pt>
                <c:pt idx="7">
                  <c:v>0.98651622175181852</c:v>
                </c:pt>
                <c:pt idx="8">
                  <c:v>0.98509720173317739</c:v>
                </c:pt>
              </c:numCache>
            </c:numRef>
          </c:val>
          <c:smooth val="0"/>
          <c:extLst>
            <c:ext xmlns:c16="http://schemas.microsoft.com/office/drawing/2014/chart" uri="{C3380CC4-5D6E-409C-BE32-E72D297353CC}">
              <c16:uniqueId val="{00000008-5EBD-4D00-BEE9-C5E0ABF7D008}"/>
            </c:ext>
          </c:extLst>
        </c:ser>
        <c:ser>
          <c:idx val="9"/>
          <c:order val="9"/>
          <c:tx>
            <c:strRef>
              <c:f>'Unit Costs_Adjusted'!$AG$22</c:f>
              <c:strCache>
                <c:ptCount val="1"/>
                <c:pt idx="0">
                  <c:v>SA</c:v>
                </c:pt>
              </c:strCache>
            </c:strRef>
          </c:tx>
          <c:spPr>
            <a:ln w="44450" cap="rnd">
              <a:solidFill>
                <a:schemeClr val="bg1">
                  <a:lumMod val="50000"/>
                </a:schemeClr>
              </a:solidFill>
              <a:round/>
            </a:ln>
            <a:effectLst/>
          </c:spPr>
          <c:marker>
            <c:symbol val="none"/>
          </c:marker>
          <c:cat>
            <c:numRef>
              <c:f>'Unit Costs_Adjusted'!$A$61:$A$69</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Costs_Adjusted'!$AG$61:$AG$69</c:f>
              <c:numCache>
                <c:formatCode>0%</c:formatCode>
                <c:ptCount val="9"/>
                <c:pt idx="0">
                  <c:v>1</c:v>
                </c:pt>
                <c:pt idx="1">
                  <c:v>1.001384702062686</c:v>
                </c:pt>
                <c:pt idx="2">
                  <c:v>1.0018719900632846</c:v>
                </c:pt>
                <c:pt idx="3">
                  <c:v>1.0019594358166821</c:v>
                </c:pt>
                <c:pt idx="4">
                  <c:v>1.0014718696845346</c:v>
                </c:pt>
                <c:pt idx="5">
                  <c:v>1.000929719339851</c:v>
                </c:pt>
                <c:pt idx="6">
                  <c:v>1.0000664244408621</c:v>
                </c:pt>
                <c:pt idx="7">
                  <c:v>0.99916429226403247</c:v>
                </c:pt>
                <c:pt idx="8">
                  <c:v>0.99804615554461273</c:v>
                </c:pt>
              </c:numCache>
            </c:numRef>
          </c:val>
          <c:smooth val="0"/>
          <c:extLst>
            <c:ext xmlns:c16="http://schemas.microsoft.com/office/drawing/2014/chart" uri="{C3380CC4-5D6E-409C-BE32-E72D297353CC}">
              <c16:uniqueId val="{00000009-5EBD-4D00-BEE9-C5E0ABF7D008}"/>
            </c:ext>
          </c:extLst>
        </c:ser>
        <c:dLbls>
          <c:showLegendKey val="0"/>
          <c:showVal val="0"/>
          <c:showCatName val="0"/>
          <c:showSerName val="0"/>
          <c:showPercent val="0"/>
          <c:showBubbleSize val="0"/>
        </c:dLbls>
        <c:smooth val="0"/>
        <c:axId val="1207554272"/>
        <c:axId val="1104167008"/>
      </c:lineChart>
      <c:catAx>
        <c:axId val="120755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4167008"/>
        <c:crosses val="autoZero"/>
        <c:auto val="1"/>
        <c:lblAlgn val="ctr"/>
        <c:lblOffset val="100"/>
        <c:noMultiLvlLbl val="0"/>
      </c:catAx>
      <c:valAx>
        <c:axId val="1104167008"/>
        <c:scaling>
          <c:orientation val="minMax"/>
          <c:max val="1.03"/>
          <c:min val="0.97"/>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07554272"/>
        <c:crosses val="autoZero"/>
        <c:crossBetween val="between"/>
      </c:valAx>
      <c:spPr>
        <a:noFill/>
        <a:ln>
          <a:noFill/>
        </a:ln>
        <a:effectLst/>
      </c:spPr>
    </c:plotArea>
    <c:legend>
      <c:legendPos val="b"/>
      <c:overlay val="0"/>
      <c:spPr>
        <a:noFill/>
        <a:ln w="28575">
          <a:solidFill>
            <a:schemeClr val="bg1"/>
          </a:solid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6"/>
          <c:order val="6"/>
          <c:tx>
            <c:strRef>
              <c:f>'Unit Costs_Adjusted'!$AD$22</c:f>
              <c:strCache>
                <c:ptCount val="1"/>
                <c:pt idx="0">
                  <c:v>NC</c:v>
                </c:pt>
              </c:strCache>
              <c:extLst xmlns:c15="http://schemas.microsoft.com/office/drawing/2012/chart"/>
            </c:strRef>
          </c:tx>
          <c:spPr>
            <a:ln w="19050" cap="rnd">
              <a:solidFill>
                <a:srgbClr val="00B050"/>
              </a:solidFill>
              <a:round/>
            </a:ln>
            <a:effectLst/>
          </c:spPr>
          <c:marker>
            <c:symbol val="none"/>
          </c:marker>
          <c:cat>
            <c:numRef>
              <c:f>'Unit Costs_Adjusted'!$A$61:$A$69</c:f>
              <c:numCache>
                <c:formatCode>General</c:formatCode>
                <c:ptCount val="9"/>
                <c:pt idx="0">
                  <c:v>2022</c:v>
                </c:pt>
                <c:pt idx="1">
                  <c:v>2023</c:v>
                </c:pt>
                <c:pt idx="2">
                  <c:v>2024</c:v>
                </c:pt>
                <c:pt idx="3">
                  <c:v>2025</c:v>
                </c:pt>
                <c:pt idx="4">
                  <c:v>2026</c:v>
                </c:pt>
                <c:pt idx="5">
                  <c:v>2027</c:v>
                </c:pt>
                <c:pt idx="6">
                  <c:v>2028</c:v>
                </c:pt>
                <c:pt idx="7">
                  <c:v>2029</c:v>
                </c:pt>
                <c:pt idx="8">
                  <c:v>2030</c:v>
                </c:pt>
              </c:numCache>
              <c:extLst xmlns:c15="http://schemas.microsoft.com/office/drawing/2012/chart"/>
            </c:numRef>
          </c:cat>
          <c:val>
            <c:numRef>
              <c:f>'Unit Costs_Adjusted'!$AD$61:$AD$69</c:f>
              <c:numCache>
                <c:formatCode>0%</c:formatCode>
                <c:ptCount val="9"/>
                <c:pt idx="0">
                  <c:v>1</c:v>
                </c:pt>
                <c:pt idx="1">
                  <c:v>1.0024463063240765</c:v>
                </c:pt>
                <c:pt idx="2">
                  <c:v>1.0041196751544841</c:v>
                </c:pt>
                <c:pt idx="3">
                  <c:v>1.0054531816506678</c:v>
                </c:pt>
                <c:pt idx="4">
                  <c:v>1.0053432574367551</c:v>
                </c:pt>
                <c:pt idx="5">
                  <c:v>1.005203590234089</c:v>
                </c:pt>
                <c:pt idx="6">
                  <c:v>1.0048780520565543</c:v>
                </c:pt>
                <c:pt idx="7">
                  <c:v>1.0049716510564897</c:v>
                </c:pt>
                <c:pt idx="8">
                  <c:v>1.0040609407533787</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6-5EBD-4D00-BEE9-C5E0ABF7D008}"/>
            </c:ext>
          </c:extLst>
        </c:ser>
        <c:ser>
          <c:idx val="9"/>
          <c:order val="9"/>
          <c:tx>
            <c:strRef>
              <c:f>'Unit Costs_Adjusted'!$AG$22</c:f>
              <c:strCache>
                <c:ptCount val="1"/>
                <c:pt idx="0">
                  <c:v>SA</c:v>
                </c:pt>
              </c:strCache>
            </c:strRef>
          </c:tx>
          <c:spPr>
            <a:ln w="44450" cap="rnd">
              <a:solidFill>
                <a:schemeClr val="bg1">
                  <a:lumMod val="50000"/>
                </a:schemeClr>
              </a:solidFill>
              <a:round/>
            </a:ln>
            <a:effectLst/>
          </c:spPr>
          <c:marker>
            <c:symbol val="none"/>
          </c:marker>
          <c:cat>
            <c:numRef>
              <c:f>'Unit Costs_Adjusted'!$A$61:$A$69</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Costs_Adjusted'!$AG$61:$AG$69</c:f>
              <c:numCache>
                <c:formatCode>0%</c:formatCode>
                <c:ptCount val="9"/>
                <c:pt idx="0">
                  <c:v>1</c:v>
                </c:pt>
                <c:pt idx="1">
                  <c:v>1.001384702062686</c:v>
                </c:pt>
                <c:pt idx="2">
                  <c:v>1.0018719900632846</c:v>
                </c:pt>
                <c:pt idx="3">
                  <c:v>1.0019594358166821</c:v>
                </c:pt>
                <c:pt idx="4">
                  <c:v>1.0014718696845346</c:v>
                </c:pt>
                <c:pt idx="5">
                  <c:v>1.000929719339851</c:v>
                </c:pt>
                <c:pt idx="6">
                  <c:v>1.0000664244408621</c:v>
                </c:pt>
                <c:pt idx="7">
                  <c:v>0.99916429226403247</c:v>
                </c:pt>
                <c:pt idx="8">
                  <c:v>0.99804615554461273</c:v>
                </c:pt>
              </c:numCache>
            </c:numRef>
          </c:val>
          <c:smooth val="0"/>
          <c:extLst>
            <c:ext xmlns:c16="http://schemas.microsoft.com/office/drawing/2014/chart" uri="{C3380CC4-5D6E-409C-BE32-E72D297353CC}">
              <c16:uniqueId val="{00000009-5EBD-4D00-BEE9-C5E0ABF7D008}"/>
            </c:ext>
          </c:extLst>
        </c:ser>
        <c:dLbls>
          <c:showLegendKey val="0"/>
          <c:showVal val="0"/>
          <c:showCatName val="0"/>
          <c:showSerName val="0"/>
          <c:showPercent val="0"/>
          <c:showBubbleSize val="0"/>
        </c:dLbls>
        <c:smooth val="0"/>
        <c:axId val="1207554272"/>
        <c:axId val="1104167008"/>
        <c:extLst>
          <c:ext xmlns:c15="http://schemas.microsoft.com/office/drawing/2012/chart" uri="{02D57815-91ED-43cb-92C2-25804820EDAC}">
            <c15:filteredLineSeries>
              <c15:ser>
                <c:idx val="0"/>
                <c:order val="0"/>
                <c:tx>
                  <c:strRef>
                    <c:extLst>
                      <c:ext uri="{02D57815-91ED-43cb-92C2-25804820EDAC}">
                        <c15:formulaRef>
                          <c15:sqref>'Unit Costs_Adjusted'!$X$22</c15:sqref>
                        </c15:formulaRef>
                      </c:ext>
                    </c:extLst>
                    <c:strCache>
                      <c:ptCount val="1"/>
                      <c:pt idx="0">
                        <c:v>EC</c:v>
                      </c:pt>
                    </c:strCache>
                  </c:strRef>
                </c:tx>
                <c:spPr>
                  <a:ln w="38100" cap="rnd">
                    <a:solidFill>
                      <a:srgbClr val="FF0000"/>
                    </a:solidFill>
                    <a:round/>
                  </a:ln>
                  <a:effectLst/>
                </c:spPr>
                <c:marker>
                  <c:symbol val="none"/>
                </c:marker>
                <c:cat>
                  <c:numRef>
                    <c:extLst>
                      <c:ext uri="{02D57815-91ED-43cb-92C2-25804820EDAC}">
                        <c15:formulaRef>
                          <c15:sqref>'Unit Costs_Adjusted'!$A$61:$A$69</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c:ext uri="{02D57815-91ED-43cb-92C2-25804820EDAC}">
                        <c15:formulaRef>
                          <c15:sqref>'Unit Costs_Adjusted'!$X$61:$X$69</c15:sqref>
                        </c15:formulaRef>
                      </c:ext>
                    </c:extLst>
                    <c:numCache>
                      <c:formatCode>0%</c:formatCode>
                      <c:ptCount val="9"/>
                      <c:pt idx="0">
                        <c:v>1</c:v>
                      </c:pt>
                      <c:pt idx="1">
                        <c:v>1.002497623030157</c:v>
                      </c:pt>
                      <c:pt idx="2">
                        <c:v>1.0039659654285216</c:v>
                      </c:pt>
                      <c:pt idx="3">
                        <c:v>1.0049824514037005</c:v>
                      </c:pt>
                      <c:pt idx="4">
                        <c:v>1.0051038804318493</c:v>
                      </c:pt>
                      <c:pt idx="5">
                        <c:v>1.004827263422843</c:v>
                      </c:pt>
                      <c:pt idx="6">
                        <c:v>1.0036087943559535</c:v>
                      </c:pt>
                      <c:pt idx="7">
                        <c:v>1.0015152414493265</c:v>
                      </c:pt>
                      <c:pt idx="8">
                        <c:v>0.99940025825351653</c:v>
                      </c:pt>
                    </c:numCache>
                  </c:numRef>
                </c:val>
                <c:smooth val="0"/>
                <c:extLst>
                  <c:ext xmlns:c16="http://schemas.microsoft.com/office/drawing/2014/chart" uri="{C3380CC4-5D6E-409C-BE32-E72D297353CC}">
                    <c16:uniqueId val="{00000000-5EBD-4D00-BEE9-C5E0ABF7D008}"/>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'Unit Costs_Adjusted'!$Y$22</c15:sqref>
                        </c15:formulaRef>
                      </c:ext>
                    </c:extLst>
                    <c:strCache>
                      <c:ptCount val="1"/>
                      <c:pt idx="0">
                        <c:v>FS</c:v>
                      </c:pt>
                    </c:strCache>
                  </c:strRef>
                </c:tx>
                <c:spPr>
                  <a:ln w="38100" cap="rnd">
                    <a:solidFill>
                      <a:srgbClr val="00B05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Costs_Adjusted'!$A$61:$A$69</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Costs_Adjusted'!$Y$61:$Y$69</c15:sqref>
                        </c15:formulaRef>
                      </c:ext>
                    </c:extLst>
                    <c:numCache>
                      <c:formatCode>0%</c:formatCode>
                      <c:ptCount val="9"/>
                      <c:pt idx="0">
                        <c:v>1</c:v>
                      </c:pt>
                      <c:pt idx="1">
                        <c:v>1.0013259506695542</c:v>
                      </c:pt>
                      <c:pt idx="2">
                        <c:v>1.0015192858686846</c:v>
                      </c:pt>
                      <c:pt idx="3">
                        <c:v>1.0014866840152756</c:v>
                      </c:pt>
                      <c:pt idx="4">
                        <c:v>1.0009258065193369</c:v>
                      </c:pt>
                      <c:pt idx="5">
                        <c:v>1.0006841961866524</c:v>
                      </c:pt>
                      <c:pt idx="6">
                        <c:v>1.0006137524927612</c:v>
                      </c:pt>
                      <c:pt idx="7">
                        <c:v>1.0006508092410298</c:v>
                      </c:pt>
                      <c:pt idx="8">
                        <c:v>1.0002643504878668</c:v>
                      </c:pt>
                    </c:numCache>
                  </c:numRef>
                </c:val>
                <c:smooth val="0"/>
                <c:extLst xmlns:c15="http://schemas.microsoft.com/office/drawing/2012/chart">
                  <c:ext xmlns:c16="http://schemas.microsoft.com/office/drawing/2014/chart" uri="{C3380CC4-5D6E-409C-BE32-E72D297353CC}">
                    <c16:uniqueId val="{00000001-5EBD-4D00-BEE9-C5E0ABF7D008}"/>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'Unit Costs_Adjusted'!$Z$22</c15:sqref>
                        </c15:formulaRef>
                      </c:ext>
                    </c:extLst>
                    <c:strCache>
                      <c:ptCount val="1"/>
                      <c:pt idx="0">
                        <c:v>GP</c:v>
                      </c:pt>
                    </c:strCache>
                  </c:strRef>
                </c:tx>
                <c:spPr>
                  <a:ln w="3810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Costs_Adjusted'!$A$61:$A$69</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Costs_Adjusted'!$Z$61:$Z$69</c15:sqref>
                        </c15:formulaRef>
                      </c:ext>
                    </c:extLst>
                    <c:numCache>
                      <c:formatCode>0%</c:formatCode>
                      <c:ptCount val="9"/>
                      <c:pt idx="0">
                        <c:v>1</c:v>
                      </c:pt>
                      <c:pt idx="1">
                        <c:v>1.0026681969019797</c:v>
                      </c:pt>
                      <c:pt idx="2">
                        <c:v>1.0045481800428568</c:v>
                      </c:pt>
                      <c:pt idx="3">
                        <c:v>1.0061362945569254</c:v>
                      </c:pt>
                      <c:pt idx="4">
                        <c:v>1.0070957337494408</c:v>
                      </c:pt>
                      <c:pt idx="5">
                        <c:v>1.007825688570732</c:v>
                      </c:pt>
                      <c:pt idx="6">
                        <c:v>1.0084267188972231</c:v>
                      </c:pt>
                      <c:pt idx="7">
                        <c:v>1.0089207708043288</c:v>
                      </c:pt>
                      <c:pt idx="8">
                        <c:v>1.0088636947828078</c:v>
                      </c:pt>
                    </c:numCache>
                  </c:numRef>
                </c:val>
                <c:smooth val="0"/>
                <c:extLst xmlns:c15="http://schemas.microsoft.com/office/drawing/2012/chart">
                  <c:ext xmlns:c16="http://schemas.microsoft.com/office/drawing/2014/chart" uri="{C3380CC4-5D6E-409C-BE32-E72D297353CC}">
                    <c16:uniqueId val="{00000002-5EBD-4D00-BEE9-C5E0ABF7D008}"/>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'Unit Costs_Adjusted'!$AA$22</c15:sqref>
                        </c15:formulaRef>
                      </c:ext>
                    </c:extLst>
                    <c:strCache>
                      <c:ptCount val="1"/>
                      <c:pt idx="0">
                        <c:v>KN</c:v>
                      </c:pt>
                    </c:strCache>
                  </c:strRef>
                </c:tx>
                <c:spPr>
                  <a:ln w="38100" cap="rnd">
                    <a:solidFill>
                      <a:srgbClr val="00B0F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Costs_Adjusted'!$A$61:$A$69</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Costs_Adjusted'!$AA$61:$AA$69</c15:sqref>
                        </c15:formulaRef>
                      </c:ext>
                    </c:extLst>
                    <c:numCache>
                      <c:formatCode>0%</c:formatCode>
                      <c:ptCount val="9"/>
                      <c:pt idx="0">
                        <c:v>1</c:v>
                      </c:pt>
                      <c:pt idx="1">
                        <c:v>1.0022737525238774</c:v>
                      </c:pt>
                      <c:pt idx="2">
                        <c:v>1.0036263766615829</c:v>
                      </c:pt>
                      <c:pt idx="3">
                        <c:v>1.0044770674795536</c:v>
                      </c:pt>
                      <c:pt idx="4">
                        <c:v>1.0045628884393694</c:v>
                      </c:pt>
                      <c:pt idx="5">
                        <c:v>1.0046755486669514</c:v>
                      </c:pt>
                      <c:pt idx="6">
                        <c:v>1.0044398202112921</c:v>
                      </c:pt>
                      <c:pt idx="7">
                        <c:v>1.0040018483515709</c:v>
                      </c:pt>
                      <c:pt idx="8">
                        <c:v>1.0032431360183203</c:v>
                      </c:pt>
                    </c:numCache>
                  </c:numRef>
                </c:val>
                <c:smooth val="0"/>
                <c:extLst xmlns:c15="http://schemas.microsoft.com/office/drawing/2012/chart">
                  <c:ext xmlns:c16="http://schemas.microsoft.com/office/drawing/2014/chart" uri="{C3380CC4-5D6E-409C-BE32-E72D297353CC}">
                    <c16:uniqueId val="{00000003-5EBD-4D00-BEE9-C5E0ABF7D008}"/>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'Unit Costs_Adjusted'!$AB$22</c15:sqref>
                        </c15:formulaRef>
                      </c:ext>
                    </c:extLst>
                    <c:strCache>
                      <c:ptCount val="1"/>
                      <c:pt idx="0">
                        <c:v>LP</c:v>
                      </c:pt>
                    </c:strCache>
                  </c:strRef>
                </c:tx>
                <c:spPr>
                  <a:ln w="3810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Costs_Adjusted'!$A$61:$A$69</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Costs_Adjusted'!$AB$61:$AB$69</c15:sqref>
                        </c15:formulaRef>
                      </c:ext>
                    </c:extLst>
                    <c:numCache>
                      <c:formatCode>0%</c:formatCode>
                      <c:ptCount val="9"/>
                      <c:pt idx="0">
                        <c:v>1</c:v>
                      </c:pt>
                      <c:pt idx="1">
                        <c:v>0.99881660375651338</c:v>
                      </c:pt>
                      <c:pt idx="2">
                        <c:v>0.99654096415788174</c:v>
                      </c:pt>
                      <c:pt idx="3">
                        <c:v>0.9940892259859675</c:v>
                      </c:pt>
                      <c:pt idx="4">
                        <c:v>0.99165766638252351</c:v>
                      </c:pt>
                      <c:pt idx="5">
                        <c:v>0.98953088309039927</c:v>
                      </c:pt>
                      <c:pt idx="6">
                        <c:v>0.98694033906892176</c:v>
                      </c:pt>
                      <c:pt idx="7">
                        <c:v>0.98492281018263195</c:v>
                      </c:pt>
                      <c:pt idx="8">
                        <c:v>0.98320735359366795</c:v>
                      </c:pt>
                    </c:numCache>
                  </c:numRef>
                </c:val>
                <c:smooth val="0"/>
                <c:extLst xmlns:c15="http://schemas.microsoft.com/office/drawing/2012/chart">
                  <c:ext xmlns:c16="http://schemas.microsoft.com/office/drawing/2014/chart" uri="{C3380CC4-5D6E-409C-BE32-E72D297353CC}">
                    <c16:uniqueId val="{00000004-5EBD-4D00-BEE9-C5E0ABF7D008}"/>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'Unit Costs_Adjusted'!$AC$22</c15:sqref>
                        </c15:formulaRef>
                      </c:ext>
                    </c:extLst>
                    <c:strCache>
                      <c:ptCount val="1"/>
                      <c:pt idx="0">
                        <c:v>MP</c:v>
                      </c:pt>
                    </c:strCache>
                  </c:strRef>
                </c:tx>
                <c:spPr>
                  <a:ln w="19050" cap="rnd">
                    <a:solidFill>
                      <a:srgbClr val="FF000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Costs_Adjusted'!$A$61:$A$69</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Costs_Adjusted'!$AC$61:$AC$69</c15:sqref>
                        </c15:formulaRef>
                      </c:ext>
                    </c:extLst>
                    <c:numCache>
                      <c:formatCode>0%</c:formatCode>
                      <c:ptCount val="9"/>
                      <c:pt idx="0">
                        <c:v>1</c:v>
                      </c:pt>
                      <c:pt idx="1">
                        <c:v>1.0024472673540967</c:v>
                      </c:pt>
                      <c:pt idx="2">
                        <c:v>1.0035881323397573</c:v>
                      </c:pt>
                      <c:pt idx="3">
                        <c:v>1.0041096051347169</c:v>
                      </c:pt>
                      <c:pt idx="4">
                        <c:v>1.0037256813339925</c:v>
                      </c:pt>
                      <c:pt idx="5">
                        <c:v>1.0029423375641184</c:v>
                      </c:pt>
                      <c:pt idx="6">
                        <c:v>1.0018087476264732</c:v>
                      </c:pt>
                      <c:pt idx="7">
                        <c:v>1.0008065202124539</c:v>
                      </c:pt>
                      <c:pt idx="8">
                        <c:v>0.99978941745931094</c:v>
                      </c:pt>
                    </c:numCache>
                  </c:numRef>
                </c:val>
                <c:smooth val="0"/>
                <c:extLst xmlns:c15="http://schemas.microsoft.com/office/drawing/2012/chart">
                  <c:ext xmlns:c16="http://schemas.microsoft.com/office/drawing/2014/chart" uri="{C3380CC4-5D6E-409C-BE32-E72D297353CC}">
                    <c16:uniqueId val="{00000005-5EBD-4D00-BEE9-C5E0ABF7D008}"/>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'Unit Costs_Adjusted'!$AE$22</c15:sqref>
                        </c15:formulaRef>
                      </c:ext>
                    </c:extLst>
                    <c:strCache>
                      <c:ptCount val="1"/>
                      <c:pt idx="0">
                        <c:v>NW</c:v>
                      </c:pt>
                    </c:strCache>
                  </c:strRef>
                </c:tx>
                <c:spPr>
                  <a:ln w="1905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Costs_Adjusted'!$A$61:$A$69</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Costs_Adjusted'!$AE$61:$AE$69</c15:sqref>
                        </c15:formulaRef>
                      </c:ext>
                    </c:extLst>
                    <c:numCache>
                      <c:formatCode>0%</c:formatCode>
                      <c:ptCount val="9"/>
                      <c:pt idx="0">
                        <c:v>1</c:v>
                      </c:pt>
                      <c:pt idx="1">
                        <c:v>1.0027654057797701</c:v>
                      </c:pt>
                      <c:pt idx="2">
                        <c:v>1.0046399898544742</c:v>
                      </c:pt>
                      <c:pt idx="3">
                        <c:v>1.0057370967234969</c:v>
                      </c:pt>
                      <c:pt idx="4">
                        <c:v>1.0061534981073177</c:v>
                      </c:pt>
                      <c:pt idx="5">
                        <c:v>1.0062733645461863</c:v>
                      </c:pt>
                      <c:pt idx="6">
                        <c:v>1.0056785327422111</c:v>
                      </c:pt>
                      <c:pt idx="7">
                        <c:v>1.0049569617666272</c:v>
                      </c:pt>
                      <c:pt idx="8">
                        <c:v>1.0038635738413073</c:v>
                      </c:pt>
                    </c:numCache>
                  </c:numRef>
                </c:val>
                <c:smooth val="0"/>
                <c:extLst xmlns:c15="http://schemas.microsoft.com/office/drawing/2012/chart">
                  <c:ext xmlns:c16="http://schemas.microsoft.com/office/drawing/2014/chart" uri="{C3380CC4-5D6E-409C-BE32-E72D297353CC}">
                    <c16:uniqueId val="{00000007-5EBD-4D00-BEE9-C5E0ABF7D008}"/>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'Unit Costs_Adjusted'!$AF$22</c15:sqref>
                        </c15:formulaRef>
                      </c:ext>
                    </c:extLst>
                    <c:strCache>
                      <c:ptCount val="1"/>
                      <c:pt idx="0">
                        <c:v>WC</c:v>
                      </c:pt>
                    </c:strCache>
                  </c:strRef>
                </c:tx>
                <c:spPr>
                  <a:ln w="1905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Costs_Adjusted'!$A$61:$A$69</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Costs_Adjusted'!$AF$61:$AF$69</c15:sqref>
                        </c15:formulaRef>
                      </c:ext>
                    </c:extLst>
                    <c:numCache>
                      <c:formatCode>0%</c:formatCode>
                      <c:ptCount val="9"/>
                      <c:pt idx="0">
                        <c:v>1</c:v>
                      </c:pt>
                      <c:pt idx="1">
                        <c:v>0.99806798210557612</c:v>
                      </c:pt>
                      <c:pt idx="2">
                        <c:v>0.99602662001193421</c:v>
                      </c:pt>
                      <c:pt idx="3">
                        <c:v>0.99368010390018835</c:v>
                      </c:pt>
                      <c:pt idx="4">
                        <c:v>0.99146427614969623</c:v>
                      </c:pt>
                      <c:pt idx="5">
                        <c:v>0.98954464997656844</c:v>
                      </c:pt>
                      <c:pt idx="6">
                        <c:v>0.98787222129076013</c:v>
                      </c:pt>
                      <c:pt idx="7">
                        <c:v>0.98651622175181852</c:v>
                      </c:pt>
                      <c:pt idx="8">
                        <c:v>0.98509720173317739</c:v>
                      </c:pt>
                    </c:numCache>
                  </c:numRef>
                </c:val>
                <c:smooth val="0"/>
                <c:extLst xmlns:c15="http://schemas.microsoft.com/office/drawing/2012/chart">
                  <c:ext xmlns:c16="http://schemas.microsoft.com/office/drawing/2014/chart" uri="{C3380CC4-5D6E-409C-BE32-E72D297353CC}">
                    <c16:uniqueId val="{00000008-5EBD-4D00-BEE9-C5E0ABF7D008}"/>
                  </c:ext>
                </c:extLst>
              </c15:ser>
            </c15:filteredLineSeries>
          </c:ext>
        </c:extLst>
      </c:lineChart>
      <c:catAx>
        <c:axId val="120755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4167008"/>
        <c:crosses val="autoZero"/>
        <c:auto val="1"/>
        <c:lblAlgn val="ctr"/>
        <c:lblOffset val="100"/>
        <c:noMultiLvlLbl val="0"/>
      </c:catAx>
      <c:valAx>
        <c:axId val="1104167008"/>
        <c:scaling>
          <c:orientation val="minMax"/>
          <c:max val="1.03"/>
          <c:min val="0.97"/>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07554272"/>
        <c:crosses val="autoZero"/>
        <c:crossBetween val="between"/>
      </c:valAx>
      <c:spPr>
        <a:noFill/>
        <a:ln>
          <a:noFill/>
        </a:ln>
        <a:effectLst/>
      </c:spPr>
    </c:plotArea>
    <c:legend>
      <c:legendPos val="b"/>
      <c:overlay val="0"/>
      <c:spPr>
        <a:noFill/>
        <a:ln w="28575">
          <a:solidFill>
            <a:schemeClr val="bg1"/>
          </a:solid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6"/>
          <c:order val="6"/>
          <c:tx>
            <c:strRef>
              <c:f>'Unit Costs_Adjusted'!$H$22</c:f>
              <c:strCache>
                <c:ptCount val="1"/>
                <c:pt idx="0">
                  <c:v>NC</c:v>
                </c:pt>
              </c:strCache>
              <c:extLst xmlns:c15="http://schemas.microsoft.com/office/drawing/2012/chart"/>
            </c:strRef>
          </c:tx>
          <c:spPr>
            <a:ln w="19050" cap="rnd">
              <a:solidFill>
                <a:srgbClr val="00B050"/>
              </a:solidFill>
              <a:round/>
            </a:ln>
            <a:effectLst/>
          </c:spPr>
          <c:marker>
            <c:symbol val="none"/>
          </c:marker>
          <c:cat>
            <c:numRef>
              <c:f>'Unit Costs_Adjusted'!$A$23:$A$31</c:f>
              <c:numCache>
                <c:formatCode>General</c:formatCode>
                <c:ptCount val="9"/>
                <c:pt idx="0">
                  <c:v>2022</c:v>
                </c:pt>
                <c:pt idx="1">
                  <c:v>2023</c:v>
                </c:pt>
                <c:pt idx="2">
                  <c:v>2024</c:v>
                </c:pt>
                <c:pt idx="3">
                  <c:v>2025</c:v>
                </c:pt>
                <c:pt idx="4">
                  <c:v>2026</c:v>
                </c:pt>
                <c:pt idx="5">
                  <c:v>2027</c:v>
                </c:pt>
                <c:pt idx="6">
                  <c:v>2028</c:v>
                </c:pt>
                <c:pt idx="7">
                  <c:v>2029</c:v>
                </c:pt>
                <c:pt idx="8">
                  <c:v>2030</c:v>
                </c:pt>
              </c:numCache>
              <c:extLst xmlns:c15="http://schemas.microsoft.com/office/drawing/2012/chart"/>
            </c:numRef>
          </c:cat>
          <c:val>
            <c:numRef>
              <c:f>'Unit Costs_Adjusted'!$H$23:$H$31</c:f>
              <c:numCache>
                <c:formatCode>#,##0</c:formatCode>
                <c:ptCount val="9"/>
                <c:pt idx="0">
                  <c:v>407003.80167556053</c:v>
                </c:pt>
                <c:pt idx="1">
                  <c:v>409791.43973425886</c:v>
                </c:pt>
                <c:pt idx="2">
                  <c:v>411984.65286274243</c:v>
                </c:pt>
                <c:pt idx="3">
                  <c:v>414003.06531004736</c:v>
                </c:pt>
                <c:pt idx="4">
                  <c:v>415434.75336117228</c:v>
                </c:pt>
                <c:pt idx="5">
                  <c:v>416615.24871470279</c:v>
                </c:pt>
                <c:pt idx="6">
                  <c:v>417652.63437333493</c:v>
                </c:pt>
                <c:pt idx="7">
                  <c:v>418733.70206151414</c:v>
                </c:pt>
                <c:pt idx="8">
                  <c:v>419637.56876002275</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6-57F2-49DA-97CD-FFC26F5DAFAE}"/>
            </c:ext>
          </c:extLst>
        </c:ser>
        <c:ser>
          <c:idx val="9"/>
          <c:order val="9"/>
          <c:tx>
            <c:strRef>
              <c:f>'Unit Costs_Adjusted'!$K$22</c:f>
              <c:strCache>
                <c:ptCount val="1"/>
                <c:pt idx="0">
                  <c:v>SA</c:v>
                </c:pt>
              </c:strCache>
            </c:strRef>
          </c:tx>
          <c:spPr>
            <a:ln w="41275" cap="rnd">
              <a:solidFill>
                <a:schemeClr val="bg1">
                  <a:lumMod val="50000"/>
                </a:schemeClr>
              </a:solidFill>
              <a:round/>
            </a:ln>
            <a:effectLst/>
          </c:spPr>
          <c:marker>
            <c:symbol val="none"/>
          </c:marker>
          <c:cat>
            <c:numRef>
              <c:f>'Unit Costs_Adjusted'!$A$23:$A$31</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Costs_Adjusted'!$K$23:$K$31</c:f>
              <c:numCache>
                <c:formatCode>#\ ###\ ###\ ##0</c:formatCode>
                <c:ptCount val="9"/>
                <c:pt idx="0">
                  <c:v>421578.56846976286</c:v>
                </c:pt>
                <c:pt idx="1">
                  <c:v>422971.33276772365</c:v>
                </c:pt>
                <c:pt idx="2">
                  <c:v>423929.83443068794</c:v>
                </c:pt>
                <c:pt idx="3">
                  <c:v>424692.50236958038</c:v>
                </c:pt>
                <c:pt idx="4">
                  <c:v>425190.00904472888</c:v>
                </c:pt>
                <c:pt idx="5">
                  <c:v>425590.7281550442</c:v>
                </c:pt>
                <c:pt idx="6">
                  <c:v>425808.87445678737</c:v>
                </c:pt>
                <c:pt idx="7">
                  <c:v>426023.70505211316</c:v>
                </c:pt>
                <c:pt idx="8">
                  <c:v>426112.95019737299</c:v>
                </c:pt>
              </c:numCache>
            </c:numRef>
          </c:val>
          <c:smooth val="0"/>
          <c:extLst>
            <c:ext xmlns:c16="http://schemas.microsoft.com/office/drawing/2014/chart" uri="{C3380CC4-5D6E-409C-BE32-E72D297353CC}">
              <c16:uniqueId val="{00000009-57F2-49DA-97CD-FFC26F5DAFAE}"/>
            </c:ext>
          </c:extLst>
        </c:ser>
        <c:dLbls>
          <c:showLegendKey val="0"/>
          <c:showVal val="0"/>
          <c:showCatName val="0"/>
          <c:showSerName val="0"/>
          <c:showPercent val="0"/>
          <c:showBubbleSize val="0"/>
        </c:dLbls>
        <c:smooth val="0"/>
        <c:axId val="1207554272"/>
        <c:axId val="1104167008"/>
        <c:extLst>
          <c:ext xmlns:c15="http://schemas.microsoft.com/office/drawing/2012/chart" uri="{02D57815-91ED-43cb-92C2-25804820EDAC}">
            <c15:filteredLineSeries>
              <c15:ser>
                <c:idx val="0"/>
                <c:order val="0"/>
                <c:tx>
                  <c:strRef>
                    <c:extLst>
                      <c:ext uri="{02D57815-91ED-43cb-92C2-25804820EDAC}">
                        <c15:formulaRef>
                          <c15:sqref>'Unit Costs_Adjusted'!$B$22</c15:sqref>
                        </c15:formulaRef>
                      </c:ext>
                    </c:extLst>
                    <c:strCache>
                      <c:ptCount val="1"/>
                      <c:pt idx="0">
                        <c:v>EC</c:v>
                      </c:pt>
                    </c:strCache>
                  </c:strRef>
                </c:tx>
                <c:spPr>
                  <a:ln w="38100" cap="rnd">
                    <a:solidFill>
                      <a:srgbClr val="FF0000"/>
                    </a:solidFill>
                    <a:round/>
                  </a:ln>
                  <a:effectLst/>
                </c:spPr>
                <c:marker>
                  <c:symbol val="none"/>
                </c:marker>
                <c:cat>
                  <c:numRef>
                    <c:extLst>
                      <c:ex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c:ext uri="{02D57815-91ED-43cb-92C2-25804820EDAC}">
                        <c15:formulaRef>
                          <c15:sqref>'Unit Costs_Adjusted'!$B$23:$B$31</c15:sqref>
                        </c15:formulaRef>
                      </c:ext>
                    </c:extLst>
                    <c:numCache>
                      <c:formatCode>#,##0</c:formatCode>
                      <c:ptCount val="9"/>
                      <c:pt idx="0">
                        <c:v>427097.8334989599</c:v>
                      </c:pt>
                      <c:pt idx="1">
                        <c:v>428818.11735196615</c:v>
                      </c:pt>
                      <c:pt idx="2">
                        <c:v>430091.15619645768</c:v>
                      </c:pt>
                      <c:pt idx="3">
                        <c:v>431201.96379511687</c:v>
                      </c:pt>
                      <c:pt idx="4">
                        <c:v>431899.1364343302</c:v>
                      </c:pt>
                      <c:pt idx="5">
                        <c:v>432385.07681308489</c:v>
                      </c:pt>
                      <c:pt idx="6">
                        <c:v>432467.0902814258</c:v>
                      </c:pt>
                      <c:pt idx="7">
                        <c:v>432376.28012678929</c:v>
                      </c:pt>
                      <c:pt idx="8">
                        <c:v>432239.64476698905</c:v>
                      </c:pt>
                    </c:numCache>
                  </c:numRef>
                </c:val>
                <c:smooth val="0"/>
                <c:extLst>
                  <c:ext xmlns:c16="http://schemas.microsoft.com/office/drawing/2014/chart" uri="{C3380CC4-5D6E-409C-BE32-E72D297353CC}">
                    <c16:uniqueId val="{00000000-57F2-49DA-97CD-FFC26F5DAFAE}"/>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'Unit Costs_Adjusted'!$C$22</c15:sqref>
                        </c15:formulaRef>
                      </c:ext>
                    </c:extLst>
                    <c:strCache>
                      <c:ptCount val="1"/>
                      <c:pt idx="0">
                        <c:v>FS</c:v>
                      </c:pt>
                    </c:strCache>
                  </c:strRef>
                </c:tx>
                <c:spPr>
                  <a:ln w="38100" cap="rnd">
                    <a:solidFill>
                      <a:srgbClr val="00B05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Costs_Adjusted'!$C$23:$C$31</c15:sqref>
                        </c15:formulaRef>
                      </c:ext>
                    </c:extLst>
                    <c:numCache>
                      <c:formatCode>#,##0</c:formatCode>
                      <c:ptCount val="9"/>
                      <c:pt idx="0">
                        <c:v>420236.64934882807</c:v>
                      </c:pt>
                      <c:pt idx="1">
                        <c:v>421938.08865094552</c:v>
                      </c:pt>
                      <c:pt idx="2">
                        <c:v>423240.99128698348</c:v>
                      </c:pt>
                      <c:pt idx="3">
                        <c:v>424387.19682532555</c:v>
                      </c:pt>
                      <c:pt idx="4">
                        <c:v>425282.94947282097</c:v>
                      </c:pt>
                      <c:pt idx="5">
                        <c:v>426164.00407871057</c:v>
                      </c:pt>
                      <c:pt idx="6">
                        <c:v>427057.20125230122</c:v>
                      </c:pt>
                      <c:pt idx="7">
                        <c:v>427963.65846497624</c:v>
                      </c:pt>
                      <c:pt idx="8">
                        <c:v>428701.82970927277</c:v>
                      </c:pt>
                    </c:numCache>
                  </c:numRef>
                </c:val>
                <c:smooth val="0"/>
                <c:extLst xmlns:c15="http://schemas.microsoft.com/office/drawing/2012/chart">
                  <c:ext xmlns:c16="http://schemas.microsoft.com/office/drawing/2014/chart" uri="{C3380CC4-5D6E-409C-BE32-E72D297353CC}">
                    <c16:uniqueId val="{00000001-57F2-49DA-97CD-FFC26F5DAFAE}"/>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'Unit Costs_Adjusted'!$D$22</c15:sqref>
                        </c15:formulaRef>
                      </c:ext>
                    </c:extLst>
                    <c:strCache>
                      <c:ptCount val="1"/>
                      <c:pt idx="0">
                        <c:v>GP</c:v>
                      </c:pt>
                    </c:strCache>
                  </c:strRef>
                </c:tx>
                <c:spPr>
                  <a:ln w="3810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Costs_Adjusted'!$D$23:$D$31</c15:sqref>
                        </c15:formulaRef>
                      </c:ext>
                    </c:extLst>
                    <c:numCache>
                      <c:formatCode>#,##0</c:formatCode>
                      <c:ptCount val="9"/>
                      <c:pt idx="0">
                        <c:v>407720.75551603263</c:v>
                      </c:pt>
                      <c:pt idx="1">
                        <c:v>409780.55505580513</c:v>
                      </c:pt>
                      <c:pt idx="2">
                        <c:v>411430.31821747357</c:v>
                      </c:pt>
                      <c:pt idx="3">
                        <c:v>412896.25586619682</c:v>
                      </c:pt>
                      <c:pt idx="4">
                        <c:v>414067.57312266796</c:v>
                      </c:pt>
                      <c:pt idx="5">
                        <c:v>415034.31841160305</c:v>
                      </c:pt>
                      <c:pt idx="6">
                        <c:v>415806.90120326803</c:v>
                      </c:pt>
                      <c:pt idx="7">
                        <c:v>416526.04984678741</c:v>
                      </c:pt>
                      <c:pt idx="8">
                        <c:v>417011.82605946244</c:v>
                      </c:pt>
                    </c:numCache>
                  </c:numRef>
                </c:val>
                <c:smooth val="0"/>
                <c:extLst xmlns:c15="http://schemas.microsoft.com/office/drawing/2012/chart">
                  <c:ext xmlns:c16="http://schemas.microsoft.com/office/drawing/2014/chart" uri="{C3380CC4-5D6E-409C-BE32-E72D297353CC}">
                    <c16:uniqueId val="{00000002-57F2-49DA-97CD-FFC26F5DAFAE}"/>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'Unit Costs_Adjusted'!$E$22</c15:sqref>
                        </c15:formulaRef>
                      </c:ext>
                    </c:extLst>
                    <c:strCache>
                      <c:ptCount val="1"/>
                      <c:pt idx="0">
                        <c:v>KN</c:v>
                      </c:pt>
                    </c:strCache>
                  </c:strRef>
                </c:tx>
                <c:spPr>
                  <a:ln w="38100" cap="rnd">
                    <a:solidFill>
                      <a:srgbClr val="00B0F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Costs_Adjusted'!$E$23:$E$31</c15:sqref>
                        </c15:formulaRef>
                      </c:ext>
                    </c:extLst>
                    <c:numCache>
                      <c:formatCode>#,##0</c:formatCode>
                      <c:ptCount val="9"/>
                      <c:pt idx="0">
                        <c:v>425723.22990119067</c:v>
                      </c:pt>
                      <c:pt idx="1">
                        <c:v>427386.92105409445</c:v>
                      </c:pt>
                      <c:pt idx="2">
                        <c:v>428622.73799881752</c:v>
                      </c:pt>
                      <c:pt idx="3">
                        <c:v>429575.29228286131</c:v>
                      </c:pt>
                      <c:pt idx="4">
                        <c:v>430223.34300597868</c:v>
                      </c:pt>
                      <c:pt idx="5">
                        <c:v>430836.24555922323</c:v>
                      </c:pt>
                      <c:pt idx="6">
                        <c:v>431269.73712905589</c:v>
                      </c:pt>
                      <c:pt idx="7">
                        <c:v>431672.4905386648</c:v>
                      </c:pt>
                      <c:pt idx="8">
                        <c:v>431911.72963170498</c:v>
                      </c:pt>
                    </c:numCache>
                  </c:numRef>
                </c:val>
                <c:smooth val="0"/>
                <c:extLst xmlns:c15="http://schemas.microsoft.com/office/drawing/2012/chart">
                  <c:ext xmlns:c16="http://schemas.microsoft.com/office/drawing/2014/chart" uri="{C3380CC4-5D6E-409C-BE32-E72D297353CC}">
                    <c16:uniqueId val="{00000003-57F2-49DA-97CD-FFC26F5DAFAE}"/>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'Unit Costs_Adjusted'!$F$22</c15:sqref>
                        </c15:formulaRef>
                      </c:ext>
                    </c:extLst>
                    <c:strCache>
                      <c:ptCount val="1"/>
                      <c:pt idx="0">
                        <c:v>LP</c:v>
                      </c:pt>
                    </c:strCache>
                  </c:strRef>
                </c:tx>
                <c:spPr>
                  <a:ln w="3810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Costs_Adjusted'!$F$23:$F$31</c15:sqref>
                        </c15:formulaRef>
                      </c:ext>
                    </c:extLst>
                    <c:numCache>
                      <c:formatCode>#,##0</c:formatCode>
                      <c:ptCount val="9"/>
                      <c:pt idx="0">
                        <c:v>435568.27204958699</c:v>
                      </c:pt>
                      <c:pt idx="1">
                        <c:v>435367.87168393662</c:v>
                      </c:pt>
                      <c:pt idx="2">
                        <c:v>434627.89045946882</c:v>
                      </c:pt>
                      <c:pt idx="3">
                        <c:v>433757.40270027996</c:v>
                      </c:pt>
                      <c:pt idx="4">
                        <c:v>432822.31173473375</c:v>
                      </c:pt>
                      <c:pt idx="5">
                        <c:v>431974.15399137471</c:v>
                      </c:pt>
                      <c:pt idx="6">
                        <c:v>430976.08516733674</c:v>
                      </c:pt>
                      <c:pt idx="7">
                        <c:v>430153.37282327691</c:v>
                      </c:pt>
                      <c:pt idx="8">
                        <c:v>429409.68772395985</c:v>
                      </c:pt>
                    </c:numCache>
                  </c:numRef>
                </c:val>
                <c:smooth val="0"/>
                <c:extLst xmlns:c15="http://schemas.microsoft.com/office/drawing/2012/chart">
                  <c:ext xmlns:c16="http://schemas.microsoft.com/office/drawing/2014/chart" uri="{C3380CC4-5D6E-409C-BE32-E72D297353CC}">
                    <c16:uniqueId val="{00000004-57F2-49DA-97CD-FFC26F5DAFAE}"/>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'Unit Costs_Adjusted'!$G$22</c15:sqref>
                        </c15:formulaRef>
                      </c:ext>
                    </c:extLst>
                    <c:strCache>
                      <c:ptCount val="1"/>
                      <c:pt idx="0">
                        <c:v>MP</c:v>
                      </c:pt>
                    </c:strCache>
                  </c:strRef>
                </c:tx>
                <c:spPr>
                  <a:ln w="19050" cap="rnd">
                    <a:solidFill>
                      <a:srgbClr val="FF000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Costs_Adjusted'!$G$23:$G$31</c15:sqref>
                        </c15:formulaRef>
                      </c:ext>
                    </c:extLst>
                    <c:numCache>
                      <c:formatCode>#,##0</c:formatCode>
                      <c:ptCount val="9"/>
                      <c:pt idx="0">
                        <c:v>422906.84154735098</c:v>
                      </c:pt>
                      <c:pt idx="1">
                        <c:v>424687.59137271758</c:v>
                      </c:pt>
                      <c:pt idx="2">
                        <c:v>425914.73438510025</c:v>
                      </c:pt>
                      <c:pt idx="3">
                        <c:v>426878.2799974347</c:v>
                      </c:pt>
                      <c:pt idx="4">
                        <c:v>427519.68675343465</c:v>
                      </c:pt>
                      <c:pt idx="5">
                        <c:v>428015.33908672887</c:v>
                      </c:pt>
                      <c:pt idx="6">
                        <c:v>428249.15950402431</c:v>
                      </c:pt>
                      <c:pt idx="7">
                        <c:v>428537.78548617201</c:v>
                      </c:pt>
                      <c:pt idx="8">
                        <c:v>428716.98541544453</c:v>
                      </c:pt>
                    </c:numCache>
                  </c:numRef>
                </c:val>
                <c:smooth val="0"/>
                <c:extLst xmlns:c15="http://schemas.microsoft.com/office/drawing/2012/chart">
                  <c:ext xmlns:c16="http://schemas.microsoft.com/office/drawing/2014/chart" uri="{C3380CC4-5D6E-409C-BE32-E72D297353CC}">
                    <c16:uniqueId val="{00000005-57F2-49DA-97CD-FFC26F5DAFAE}"/>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'Unit Costs_Adjusted'!$I$22</c15:sqref>
                        </c15:formulaRef>
                      </c:ext>
                    </c:extLst>
                    <c:strCache>
                      <c:ptCount val="1"/>
                      <c:pt idx="0">
                        <c:v>NW</c:v>
                      </c:pt>
                    </c:strCache>
                  </c:strRef>
                </c:tx>
                <c:spPr>
                  <a:ln w="1905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Costs_Adjusted'!$I$23:$I$31</c15:sqref>
                        </c15:formulaRef>
                      </c:ext>
                    </c:extLst>
                    <c:numCache>
                      <c:formatCode>#,##0</c:formatCode>
                      <c:ptCount val="9"/>
                      <c:pt idx="0">
                        <c:v>415171.53984414111</c:v>
                      </c:pt>
                      <c:pt idx="1">
                        <c:v>417097.3532865569</c:v>
                      </c:pt>
                      <c:pt idx="2">
                        <c:v>418488.80751449708</c:v>
                      </c:pt>
                      <c:pt idx="3">
                        <c:v>419622.20527495665</c:v>
                      </c:pt>
                      <c:pt idx="4">
                        <c:v>420452.10589798674</c:v>
                      </c:pt>
                      <c:pt idx="5">
                        <c:v>421106.29631754739</c:v>
                      </c:pt>
                      <c:pt idx="6">
                        <c:v>421590.50008862588</c:v>
                      </c:pt>
                      <c:pt idx="7">
                        <c:v>421980.36350735585</c:v>
                      </c:pt>
                      <c:pt idx="8">
                        <c:v>422203.0127092154</c:v>
                      </c:pt>
                    </c:numCache>
                  </c:numRef>
                </c:val>
                <c:smooth val="0"/>
                <c:extLst xmlns:c15="http://schemas.microsoft.com/office/drawing/2012/chart">
                  <c:ext xmlns:c16="http://schemas.microsoft.com/office/drawing/2014/chart" uri="{C3380CC4-5D6E-409C-BE32-E72D297353CC}">
                    <c16:uniqueId val="{00000007-57F2-49DA-97CD-FFC26F5DAFAE}"/>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'Unit Costs_Adjusted'!$J$22</c15:sqref>
                        </c15:formulaRef>
                      </c:ext>
                    </c:extLst>
                    <c:strCache>
                      <c:ptCount val="1"/>
                      <c:pt idx="0">
                        <c:v>WC</c:v>
                      </c:pt>
                    </c:strCache>
                  </c:strRef>
                </c:tx>
                <c:spPr>
                  <a:ln w="1905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Costs_Adjusted'!$J$23:$J$31</c15:sqref>
                        </c15:formulaRef>
                      </c:ext>
                    </c:extLst>
                    <c:numCache>
                      <c:formatCode>#,##0</c:formatCode>
                      <c:ptCount val="9"/>
                      <c:pt idx="0">
                        <c:v>420713.31785980205</c:v>
                      </c:pt>
                      <c:pt idx="1">
                        <c:v>421474.03569226072</c:v>
                      </c:pt>
                      <c:pt idx="2">
                        <c:v>422046.08013001329</c:v>
                      </c:pt>
                      <c:pt idx="3">
                        <c:v>422470.7809837879</c:v>
                      </c:pt>
                      <c:pt idx="4">
                        <c:v>422771.51280972734</c:v>
                      </c:pt>
                      <c:pt idx="5">
                        <c:v>422977.72992553242</c:v>
                      </c:pt>
                      <c:pt idx="6">
                        <c:v>423117.24742378894</c:v>
                      </c:pt>
                      <c:pt idx="7">
                        <c:v>423308.19924305129</c:v>
                      </c:pt>
                      <c:pt idx="8">
                        <c:v>423327.5119227703</c:v>
                      </c:pt>
                    </c:numCache>
                  </c:numRef>
                </c:val>
                <c:smooth val="0"/>
                <c:extLst xmlns:c15="http://schemas.microsoft.com/office/drawing/2012/chart">
                  <c:ext xmlns:c16="http://schemas.microsoft.com/office/drawing/2014/chart" uri="{C3380CC4-5D6E-409C-BE32-E72D297353CC}">
                    <c16:uniqueId val="{00000008-57F2-49DA-97CD-FFC26F5DAFAE}"/>
                  </c:ext>
                </c:extLst>
              </c15:ser>
            </c15:filteredLineSeries>
          </c:ext>
        </c:extLst>
      </c:lineChart>
      <c:catAx>
        <c:axId val="120755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4167008"/>
        <c:crosses val="autoZero"/>
        <c:auto val="1"/>
        <c:lblAlgn val="ctr"/>
        <c:lblOffset val="100"/>
        <c:noMultiLvlLbl val="0"/>
      </c:catAx>
      <c:valAx>
        <c:axId val="1104167008"/>
        <c:scaling>
          <c:orientation val="minMax"/>
          <c:min val="4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07554272"/>
        <c:crosses val="autoZero"/>
        <c:crossBetween val="between"/>
      </c:valAx>
      <c:spPr>
        <a:noFill/>
        <a:ln>
          <a:noFill/>
        </a:ln>
        <a:effectLst/>
      </c:spPr>
    </c:plotArea>
    <c:legend>
      <c:legendPos val="b"/>
      <c:overlay val="0"/>
      <c:spPr>
        <a:noFill/>
        <a:ln w="28575">
          <a:solidFill>
            <a:schemeClr val="bg1"/>
          </a:solid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83074911055451"/>
          <c:y val="8.3635398690611526E-2"/>
          <c:w val="0.83830668030623146"/>
          <c:h val="0.6667811935166057"/>
        </c:manualLayout>
      </c:layout>
      <c:lineChart>
        <c:grouping val="standard"/>
        <c:varyColors val="0"/>
        <c:ser>
          <c:idx val="6"/>
          <c:order val="6"/>
          <c:tx>
            <c:strRef>
              <c:f>'HeadCountShift-Prov-21_30'!$AF$2</c:f>
              <c:strCache>
                <c:ptCount val="1"/>
                <c:pt idx="0">
                  <c:v>NC</c:v>
                </c:pt>
              </c:strCache>
              <c:extLst xmlns:c15="http://schemas.microsoft.com/office/drawing/2012/chart"/>
            </c:strRef>
          </c:tx>
          <c:spPr>
            <a:ln w="19050" cap="rnd">
              <a:solidFill>
                <a:srgbClr val="00B050"/>
              </a:solidFill>
              <a:round/>
            </a:ln>
            <a:effectLst/>
          </c:spPr>
          <c:marker>
            <c:symbol val="none"/>
          </c:marker>
          <c:cat>
            <c:numRef>
              <c:f>'HeadCountShift-Prov-21_30'!$Y$5:$Y$49</c:f>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extLst xmlns:c15="http://schemas.microsoft.com/office/drawing/2012/chart"/>
            </c:numRef>
          </c:cat>
          <c:val>
            <c:numRef>
              <c:f>'HeadCountShift-Prov-21_30'!$AF$5:$AF$49</c:f>
              <c:numCache>
                <c:formatCode>0.0%</c:formatCode>
                <c:ptCount val="45"/>
                <c:pt idx="0">
                  <c:v>6.8146417445482863E-4</c:v>
                </c:pt>
                <c:pt idx="1">
                  <c:v>3.4073208722741432E-3</c:v>
                </c:pt>
                <c:pt idx="2">
                  <c:v>1.2655763239875389E-2</c:v>
                </c:pt>
                <c:pt idx="3">
                  <c:v>1.8594236760124609E-2</c:v>
                </c:pt>
                <c:pt idx="4">
                  <c:v>2.1904205607476634E-2</c:v>
                </c:pt>
                <c:pt idx="5">
                  <c:v>2.1417445482866043E-2</c:v>
                </c:pt>
                <c:pt idx="6">
                  <c:v>2.336448598130841E-2</c:v>
                </c:pt>
                <c:pt idx="7">
                  <c:v>2.7063862928348909E-2</c:v>
                </c:pt>
                <c:pt idx="8">
                  <c:v>2.6090342679127725E-2</c:v>
                </c:pt>
                <c:pt idx="9">
                  <c:v>2.6674454828660436E-2</c:v>
                </c:pt>
                <c:pt idx="10">
                  <c:v>2.521417445482866E-2</c:v>
                </c:pt>
                <c:pt idx="11">
                  <c:v>2.0833333333333332E-2</c:v>
                </c:pt>
                <c:pt idx="12">
                  <c:v>1.8010124610591899E-2</c:v>
                </c:pt>
                <c:pt idx="13">
                  <c:v>1.8302180685358254E-2</c:v>
                </c:pt>
                <c:pt idx="14">
                  <c:v>1.8594236760124609E-2</c:v>
                </c:pt>
                <c:pt idx="15">
                  <c:v>1.8594236760124609E-2</c:v>
                </c:pt>
                <c:pt idx="16">
                  <c:v>1.9080996884735201E-2</c:v>
                </c:pt>
                <c:pt idx="17">
                  <c:v>2.0638629283489095E-2</c:v>
                </c:pt>
                <c:pt idx="18">
                  <c:v>1.6257788161993768E-2</c:v>
                </c:pt>
                <c:pt idx="19">
                  <c:v>1.7036604361370715E-2</c:v>
                </c:pt>
                <c:pt idx="20">
                  <c:v>1.499221183800623E-2</c:v>
                </c:pt>
                <c:pt idx="21">
                  <c:v>1.0708722741433021E-2</c:v>
                </c:pt>
                <c:pt idx="22">
                  <c:v>1.3337227414330218E-2</c:v>
                </c:pt>
                <c:pt idx="23">
                  <c:v>1.5089563862928349E-2</c:v>
                </c:pt>
                <c:pt idx="24">
                  <c:v>1.8302180685358254E-2</c:v>
                </c:pt>
                <c:pt idx="25">
                  <c:v>2.3267133956386292E-2</c:v>
                </c:pt>
                <c:pt idx="26">
                  <c:v>2.823208722741433E-2</c:v>
                </c:pt>
                <c:pt idx="27">
                  <c:v>3.2223520249221184E-2</c:v>
                </c:pt>
                <c:pt idx="28">
                  <c:v>4.1569314641744549E-2</c:v>
                </c:pt>
                <c:pt idx="29">
                  <c:v>4.2834890965732085E-2</c:v>
                </c:pt>
                <c:pt idx="30">
                  <c:v>4.1471962616822428E-2</c:v>
                </c:pt>
                <c:pt idx="31">
                  <c:v>4.273753894080997E-2</c:v>
                </c:pt>
                <c:pt idx="32">
                  <c:v>4.1374610591900313E-2</c:v>
                </c:pt>
                <c:pt idx="33">
                  <c:v>4.0303738317757007E-2</c:v>
                </c:pt>
                <c:pt idx="34">
                  <c:v>4.0498442367601244E-2</c:v>
                </c:pt>
                <c:pt idx="35">
                  <c:v>3.0081775700934579E-2</c:v>
                </c:pt>
                <c:pt idx="36">
                  <c:v>2.9400311526479751E-2</c:v>
                </c:pt>
                <c:pt idx="37">
                  <c:v>2.4922118380062305E-2</c:v>
                </c:pt>
                <c:pt idx="38">
                  <c:v>2.3461838006230529E-2</c:v>
                </c:pt>
                <c:pt idx="39">
                  <c:v>2.2975077881619937E-2</c:v>
                </c:pt>
                <c:pt idx="40">
                  <c:v>1.4213395638629283E-2</c:v>
                </c:pt>
                <c:pt idx="41">
                  <c:v>1.2461059190031152E-2</c:v>
                </c:pt>
                <c:pt idx="42">
                  <c:v>1.0319314641744548E-2</c:v>
                </c:pt>
                <c:pt idx="43">
                  <c:v>8.4696261682242983E-3</c:v>
                </c:pt>
                <c:pt idx="44">
                  <c:v>2.3364485981308409E-3</c:v>
                </c:pt>
              </c:numCache>
              <c:extLst xmlns:c15="http://schemas.microsoft.com/office/drawing/2012/chart"/>
            </c:numRef>
          </c:val>
          <c:smooth val="1"/>
          <c:extLst xmlns:c15="http://schemas.microsoft.com/office/drawing/2012/chart">
            <c:ext xmlns:c16="http://schemas.microsoft.com/office/drawing/2014/chart" uri="{C3380CC4-5D6E-409C-BE32-E72D297353CC}">
              <c16:uniqueId val="{00000006-A6EC-47CA-ACDF-7AB20129A8DF}"/>
            </c:ext>
          </c:extLst>
        </c:ser>
        <c:ser>
          <c:idx val="16"/>
          <c:order val="16"/>
          <c:tx>
            <c:strRef>
              <c:f>'HeadCountShift-Prov-21_30'!$AP$2</c:f>
              <c:strCache>
                <c:ptCount val="1"/>
                <c:pt idx="0">
                  <c:v>NC '30</c:v>
                </c:pt>
              </c:strCache>
              <c:extLst xmlns:c15="http://schemas.microsoft.com/office/drawing/2012/chart"/>
            </c:strRef>
          </c:tx>
          <c:spPr>
            <a:ln w="25400" cap="rnd">
              <a:solidFill>
                <a:srgbClr val="00B050"/>
              </a:solidFill>
              <a:prstDash val="sysDash"/>
              <a:round/>
            </a:ln>
            <a:effectLst/>
          </c:spPr>
          <c:marker>
            <c:symbol val="none"/>
          </c:marker>
          <c:cat>
            <c:numRef>
              <c:f>'HeadCountShift-Prov-21_30'!$Y$5:$Y$49</c:f>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extLst xmlns:c15="http://schemas.microsoft.com/office/drawing/2012/chart"/>
            </c:numRef>
          </c:cat>
          <c:val>
            <c:numRef>
              <c:f>'HeadCountShift-Prov-21_30'!$AP$5:$AP$49</c:f>
              <c:numCache>
                <c:formatCode>0.0%</c:formatCode>
                <c:ptCount val="45"/>
                <c:pt idx="0">
                  <c:v>1.9470404984423675E-4</c:v>
                </c:pt>
                <c:pt idx="1">
                  <c:v>1.2655763239875389E-3</c:v>
                </c:pt>
                <c:pt idx="2">
                  <c:v>1.1584890965732087E-2</c:v>
                </c:pt>
                <c:pt idx="3">
                  <c:v>2.1612149532710279E-2</c:v>
                </c:pt>
                <c:pt idx="4">
                  <c:v>3.1347352024922115E-2</c:v>
                </c:pt>
                <c:pt idx="5">
                  <c:v>3.8551401869158876E-2</c:v>
                </c:pt>
                <c:pt idx="6">
                  <c:v>3.6507009345794393E-2</c:v>
                </c:pt>
                <c:pt idx="7">
                  <c:v>3.5241433021806851E-2</c:v>
                </c:pt>
                <c:pt idx="8">
                  <c:v>3.3878504672897193E-2</c:v>
                </c:pt>
                <c:pt idx="9">
                  <c:v>3.2320872274143299E-2</c:v>
                </c:pt>
                <c:pt idx="10">
                  <c:v>3.1931464174454825E-2</c:v>
                </c:pt>
                <c:pt idx="11">
                  <c:v>3.3002336448598131E-2</c:v>
                </c:pt>
                <c:pt idx="12">
                  <c:v>3.0860591900311526E-2</c:v>
                </c:pt>
                <c:pt idx="13">
                  <c:v>2.881619937694704E-2</c:v>
                </c:pt>
                <c:pt idx="14">
                  <c:v>2.6479750778816199E-2</c:v>
                </c:pt>
                <c:pt idx="15">
                  <c:v>2.5408878504672897E-2</c:v>
                </c:pt>
                <c:pt idx="16">
                  <c:v>2.521417445482866E-2</c:v>
                </c:pt>
                <c:pt idx="17">
                  <c:v>2.3267133956386292E-2</c:v>
                </c:pt>
                <c:pt idx="18">
                  <c:v>2.2877725856697818E-2</c:v>
                </c:pt>
                <c:pt idx="19">
                  <c:v>2.1417445482866043E-2</c:v>
                </c:pt>
                <c:pt idx="20">
                  <c:v>1.8691588785046728E-2</c:v>
                </c:pt>
                <c:pt idx="21">
                  <c:v>1.7815420560747662E-2</c:v>
                </c:pt>
                <c:pt idx="22">
                  <c:v>1.791277258566978E-2</c:v>
                </c:pt>
                <c:pt idx="23">
                  <c:v>1.8010124610591899E-2</c:v>
                </c:pt>
                <c:pt idx="24">
                  <c:v>1.8496884735202491E-2</c:v>
                </c:pt>
                <c:pt idx="25">
                  <c:v>1.9470404984423675E-2</c:v>
                </c:pt>
                <c:pt idx="26">
                  <c:v>2.1028037383177569E-2</c:v>
                </c:pt>
                <c:pt idx="27">
                  <c:v>1.8886292834890964E-2</c:v>
                </c:pt>
                <c:pt idx="28">
                  <c:v>2.0054517133956385E-2</c:v>
                </c:pt>
                <c:pt idx="29">
                  <c:v>1.9373052959501556E-2</c:v>
                </c:pt>
                <c:pt idx="30">
                  <c:v>1.6549844236760123E-2</c:v>
                </c:pt>
                <c:pt idx="31">
                  <c:v>1.791277258566978E-2</c:v>
                </c:pt>
                <c:pt idx="32">
                  <c:v>1.8983644859813083E-2</c:v>
                </c:pt>
                <c:pt idx="33">
                  <c:v>2.0443925233644859E-2</c:v>
                </c:pt>
                <c:pt idx="34">
                  <c:v>2.3072429906542055E-2</c:v>
                </c:pt>
                <c:pt idx="35">
                  <c:v>2.4922118380062305E-2</c:v>
                </c:pt>
                <c:pt idx="36">
                  <c:v>2.6479750778816199E-2</c:v>
                </c:pt>
                <c:pt idx="37">
                  <c:v>3.1055295950155763E-2</c:v>
                </c:pt>
                <c:pt idx="38">
                  <c:v>2.9984423676012461E-2</c:v>
                </c:pt>
                <c:pt idx="39">
                  <c:v>2.5895638629283489E-2</c:v>
                </c:pt>
                <c:pt idx="40">
                  <c:v>1.9080996884735201E-2</c:v>
                </c:pt>
                <c:pt idx="41">
                  <c:v>1.5868380062305294E-2</c:v>
                </c:pt>
                <c:pt idx="42">
                  <c:v>1.3142523364485981E-2</c:v>
                </c:pt>
                <c:pt idx="43">
                  <c:v>1.0903426791277258E-2</c:v>
                </c:pt>
                <c:pt idx="44">
                  <c:v>4.1861370716510899E-3</c:v>
                </c:pt>
              </c:numCache>
              <c:extLst xmlns:c15="http://schemas.microsoft.com/office/drawing/2012/chart"/>
            </c:numRef>
          </c:val>
          <c:smooth val="1"/>
          <c:extLst xmlns:c15="http://schemas.microsoft.com/office/drawing/2012/chart">
            <c:ext xmlns:c16="http://schemas.microsoft.com/office/drawing/2014/chart" uri="{C3380CC4-5D6E-409C-BE32-E72D297353CC}">
              <c16:uniqueId val="{00000010-A6EC-47CA-ACDF-7AB20129A8DF}"/>
            </c:ext>
          </c:extLst>
        </c:ser>
        <c:dLbls>
          <c:showLegendKey val="0"/>
          <c:showVal val="0"/>
          <c:showCatName val="0"/>
          <c:showSerName val="0"/>
          <c:showPercent val="0"/>
          <c:showBubbleSize val="0"/>
        </c:dLbls>
        <c:smooth val="0"/>
        <c:axId val="626499536"/>
        <c:axId val="157625376"/>
        <c:extLst>
          <c:ext xmlns:c15="http://schemas.microsoft.com/office/drawing/2012/chart" uri="{02D57815-91ED-43cb-92C2-25804820EDAC}">
            <c15:filteredLineSeries>
              <c15:ser>
                <c:idx val="0"/>
                <c:order val="0"/>
                <c:tx>
                  <c:strRef>
                    <c:extLst>
                      <c:ext uri="{02D57815-91ED-43cb-92C2-25804820EDAC}">
                        <c15:formulaRef>
                          <c15:sqref>'HeadCountShift-Prov-21_30'!$Z$2</c15:sqref>
                        </c15:formulaRef>
                      </c:ext>
                    </c:extLst>
                    <c:strCache>
                      <c:ptCount val="1"/>
                      <c:pt idx="0">
                        <c:v>EC</c:v>
                      </c:pt>
                    </c:strCache>
                  </c:strRef>
                </c:tx>
                <c:spPr>
                  <a:ln w="38100" cap="rnd">
                    <a:solidFill>
                      <a:srgbClr val="FF0000"/>
                    </a:solidFill>
                    <a:round/>
                  </a:ln>
                  <a:effectLst/>
                </c:spPr>
                <c:marker>
                  <c:symbol val="none"/>
                </c:marker>
                <c:cat>
                  <c:numRef>
                    <c:extLst>
                      <c:ex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c:ext uri="{02D57815-91ED-43cb-92C2-25804820EDAC}">
                        <c15:formulaRef>
                          <c15:sqref>'HeadCountShift-Prov-21_30'!$Z$5:$Z$49</c15:sqref>
                        </c15:formulaRef>
                      </c:ext>
                    </c:extLst>
                    <c:numCache>
                      <c:formatCode>0.0%</c:formatCode>
                      <c:ptCount val="45"/>
                      <c:pt idx="0">
                        <c:v>1.115531922805191E-4</c:v>
                      </c:pt>
                      <c:pt idx="1">
                        <c:v>8.7383333953073292E-4</c:v>
                      </c:pt>
                      <c:pt idx="2">
                        <c:v>3.3837801658424126E-3</c:v>
                      </c:pt>
                      <c:pt idx="3">
                        <c:v>8.0690142416242148E-3</c:v>
                      </c:pt>
                      <c:pt idx="4">
                        <c:v>1.1917599375302124E-2</c:v>
                      </c:pt>
                      <c:pt idx="5">
                        <c:v>1.5301379541144536E-2</c:v>
                      </c:pt>
                      <c:pt idx="6">
                        <c:v>1.7495258989328077E-2</c:v>
                      </c:pt>
                      <c:pt idx="7">
                        <c:v>1.7643996579035436E-2</c:v>
                      </c:pt>
                      <c:pt idx="8">
                        <c:v>1.8964042687688247E-2</c:v>
                      </c:pt>
                      <c:pt idx="9">
                        <c:v>1.6751571040791283E-2</c:v>
                      </c:pt>
                      <c:pt idx="10">
                        <c:v>1.5357156137284795E-2</c:v>
                      </c:pt>
                      <c:pt idx="11">
                        <c:v>1.3442159669802551E-2</c:v>
                      </c:pt>
                      <c:pt idx="12">
                        <c:v>1.3088907894247574E-2</c:v>
                      </c:pt>
                      <c:pt idx="13">
                        <c:v>1.4334585208046704E-2</c:v>
                      </c:pt>
                      <c:pt idx="14">
                        <c:v>1.4148663220912506E-2</c:v>
                      </c:pt>
                      <c:pt idx="15">
                        <c:v>1.5747592310266612E-2</c:v>
                      </c:pt>
                      <c:pt idx="16">
                        <c:v>1.4148663220912506E-2</c:v>
                      </c:pt>
                      <c:pt idx="17">
                        <c:v>1.4501914996467483E-2</c:v>
                      </c:pt>
                      <c:pt idx="18">
                        <c:v>1.2679879522552336E-2</c:v>
                      </c:pt>
                      <c:pt idx="19">
                        <c:v>1.1564347599747147E-2</c:v>
                      </c:pt>
                      <c:pt idx="20">
                        <c:v>1.2568326330271818E-2</c:v>
                      </c:pt>
                      <c:pt idx="21">
                        <c:v>1.3051723496820733E-2</c:v>
                      </c:pt>
                      <c:pt idx="22">
                        <c:v>1.4985312163016398E-2</c:v>
                      </c:pt>
                      <c:pt idx="23">
                        <c:v>1.8815305097980888E-2</c:v>
                      </c:pt>
                      <c:pt idx="24">
                        <c:v>2.3296024987915071E-2</c:v>
                      </c:pt>
                      <c:pt idx="25">
                        <c:v>2.8446064031532371E-2</c:v>
                      </c:pt>
                      <c:pt idx="26">
                        <c:v>3.5232216561930617E-2</c:v>
                      </c:pt>
                      <c:pt idx="27">
                        <c:v>3.926672368274272E-2</c:v>
                      </c:pt>
                      <c:pt idx="28">
                        <c:v>5.3285241512661286E-2</c:v>
                      </c:pt>
                      <c:pt idx="29">
                        <c:v>4.9585393968690737E-2</c:v>
                      </c:pt>
                      <c:pt idx="30">
                        <c:v>5.9978433049492436E-2</c:v>
                      </c:pt>
                      <c:pt idx="31">
                        <c:v>5.6483099691369498E-2</c:v>
                      </c:pt>
                      <c:pt idx="32">
                        <c:v>6.1372847952998924E-2</c:v>
                      </c:pt>
                      <c:pt idx="33">
                        <c:v>5.1649128025880342E-2</c:v>
                      </c:pt>
                      <c:pt idx="34">
                        <c:v>4.7893503885769531E-2</c:v>
                      </c:pt>
                      <c:pt idx="35">
                        <c:v>4.2817833637005913E-2</c:v>
                      </c:pt>
                      <c:pt idx="36">
                        <c:v>3.6403525080876062E-2</c:v>
                      </c:pt>
                      <c:pt idx="37">
                        <c:v>3.1365039229539288E-2</c:v>
                      </c:pt>
                      <c:pt idx="38">
                        <c:v>2.6475290967909865E-2</c:v>
                      </c:pt>
                      <c:pt idx="39">
                        <c:v>1.7532443386754918E-2</c:v>
                      </c:pt>
                      <c:pt idx="40">
                        <c:v>1.0634737664076153E-2</c:v>
                      </c:pt>
                      <c:pt idx="41">
                        <c:v>7.7901312609229166E-3</c:v>
                      </c:pt>
                      <c:pt idx="42">
                        <c:v>6.1168333767151299E-3</c:v>
                      </c:pt>
                      <c:pt idx="43">
                        <c:v>4.1832447105194662E-3</c:v>
                      </c:pt>
                      <c:pt idx="44">
                        <c:v>1.2456773137991298E-3</c:v>
                      </c:pt>
                    </c:numCache>
                  </c:numRef>
                </c:val>
                <c:smooth val="1"/>
                <c:extLst>
                  <c:ext xmlns:c16="http://schemas.microsoft.com/office/drawing/2014/chart" uri="{C3380CC4-5D6E-409C-BE32-E72D297353CC}">
                    <c16:uniqueId val="{00000000-A6EC-47CA-ACDF-7AB20129A8DF}"/>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'HeadCountShift-Prov-21_30'!$AA$2</c15:sqref>
                        </c15:formulaRef>
                      </c:ext>
                    </c:extLst>
                    <c:strCache>
                      <c:ptCount val="1"/>
                      <c:pt idx="0">
                        <c:v>FS</c:v>
                      </c:pt>
                    </c:strCache>
                  </c:strRef>
                </c:tx>
                <c:spPr>
                  <a:ln w="38100" cap="rnd">
                    <a:solidFill>
                      <a:srgbClr val="00B050"/>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'HeadCountShift-Prov-21_30'!$AA$5:$AA$49</c15:sqref>
                        </c15:formulaRef>
                      </c:ext>
                    </c:extLst>
                    <c:numCache>
                      <c:formatCode>0.0%</c:formatCode>
                      <c:ptCount val="45"/>
                      <c:pt idx="0">
                        <c:v>2.2283625991621357E-4</c:v>
                      </c:pt>
                      <c:pt idx="1">
                        <c:v>1.7826900793297086E-3</c:v>
                      </c:pt>
                      <c:pt idx="2">
                        <c:v>6.1502807736874944E-3</c:v>
                      </c:pt>
                      <c:pt idx="3">
                        <c:v>1.4216953382654425E-2</c:v>
                      </c:pt>
                      <c:pt idx="4">
                        <c:v>2.0902041180140832E-2</c:v>
                      </c:pt>
                      <c:pt idx="5">
                        <c:v>2.7230590961761298E-2</c:v>
                      </c:pt>
                      <c:pt idx="6">
                        <c:v>2.9993760584722345E-2</c:v>
                      </c:pt>
                      <c:pt idx="7">
                        <c:v>3.2534093947767177E-2</c:v>
                      </c:pt>
                      <c:pt idx="8">
                        <c:v>3.1241643640253142E-2</c:v>
                      </c:pt>
                      <c:pt idx="9">
                        <c:v>3.2444959443800693E-2</c:v>
                      </c:pt>
                      <c:pt idx="10">
                        <c:v>2.9993760584722345E-2</c:v>
                      </c:pt>
                      <c:pt idx="11">
                        <c:v>2.7542561725643996E-2</c:v>
                      </c:pt>
                      <c:pt idx="12">
                        <c:v>2.464569034673322E-2</c:v>
                      </c:pt>
                      <c:pt idx="13">
                        <c:v>2.1035742936090562E-2</c:v>
                      </c:pt>
                      <c:pt idx="14">
                        <c:v>1.8495409573045726E-2</c:v>
                      </c:pt>
                      <c:pt idx="15">
                        <c:v>1.9609590872626793E-2</c:v>
                      </c:pt>
                      <c:pt idx="16">
                        <c:v>1.6534450485783045E-2</c:v>
                      </c:pt>
                      <c:pt idx="17">
                        <c:v>1.3236473839023086E-2</c:v>
                      </c:pt>
                      <c:pt idx="18">
                        <c:v>1.1899456279525805E-2</c:v>
                      </c:pt>
                      <c:pt idx="19">
                        <c:v>9.4928246724306983E-3</c:v>
                      </c:pt>
                      <c:pt idx="20">
                        <c:v>9.8047954363133967E-3</c:v>
                      </c:pt>
                      <c:pt idx="21">
                        <c:v>9.4928246724306983E-3</c:v>
                      </c:pt>
                      <c:pt idx="22">
                        <c:v>1.132008200374365E-2</c:v>
                      </c:pt>
                      <c:pt idx="23">
                        <c:v>1.3325608342989572E-2</c:v>
                      </c:pt>
                      <c:pt idx="24">
                        <c:v>1.7514930029414386E-2</c:v>
                      </c:pt>
                      <c:pt idx="25">
                        <c:v>2.1347713699973261E-2</c:v>
                      </c:pt>
                      <c:pt idx="26">
                        <c:v>2.6606649433995901E-2</c:v>
                      </c:pt>
                      <c:pt idx="27">
                        <c:v>3.1241643640253142E-2</c:v>
                      </c:pt>
                      <c:pt idx="28">
                        <c:v>3.9531152509136289E-2</c:v>
                      </c:pt>
                      <c:pt idx="29">
                        <c:v>4.1893216864248149E-2</c:v>
                      </c:pt>
                      <c:pt idx="30">
                        <c:v>4.4879222747125413E-2</c:v>
                      </c:pt>
                      <c:pt idx="31">
                        <c:v>4.2071485872181125E-2</c:v>
                      </c:pt>
                      <c:pt idx="32">
                        <c:v>4.122470808449951E-2</c:v>
                      </c:pt>
                      <c:pt idx="33">
                        <c:v>4.1625813352348696E-2</c:v>
                      </c:pt>
                      <c:pt idx="34">
                        <c:v>3.9709421517069257E-2</c:v>
                      </c:pt>
                      <c:pt idx="35">
                        <c:v>3.7169088154024421E-2</c:v>
                      </c:pt>
                      <c:pt idx="36">
                        <c:v>3.4495053035029859E-2</c:v>
                      </c:pt>
                      <c:pt idx="37">
                        <c:v>3.11970763882699E-2</c:v>
                      </c:pt>
                      <c:pt idx="38">
                        <c:v>2.7676263481593726E-2</c:v>
                      </c:pt>
                      <c:pt idx="39">
                        <c:v>1.7069257509581961E-2</c:v>
                      </c:pt>
                      <c:pt idx="40">
                        <c:v>1.2345128799358231E-2</c:v>
                      </c:pt>
                      <c:pt idx="41">
                        <c:v>7.6655673411177468E-3</c:v>
                      </c:pt>
                      <c:pt idx="42">
                        <c:v>6.863356805419378E-3</c:v>
                      </c:pt>
                      <c:pt idx="43">
                        <c:v>3.8327836705588734E-3</c:v>
                      </c:pt>
                      <c:pt idx="44">
                        <c:v>8.9134503966485428E-4</c:v>
                      </c:pt>
                    </c:numCache>
                  </c:numRef>
                </c:val>
                <c:smooth val="1"/>
                <c:extLst xmlns:c15="http://schemas.microsoft.com/office/drawing/2012/chart">
                  <c:ext xmlns:c16="http://schemas.microsoft.com/office/drawing/2014/chart" uri="{C3380CC4-5D6E-409C-BE32-E72D297353CC}">
                    <c16:uniqueId val="{00000001-A6EC-47CA-ACDF-7AB20129A8DF}"/>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'HeadCountShift-Prov-21_30'!$AB$2</c15:sqref>
                        </c15:formulaRef>
                      </c:ext>
                    </c:extLst>
                    <c:strCache>
                      <c:ptCount val="1"/>
                      <c:pt idx="0">
                        <c:v>GP</c:v>
                      </c:pt>
                    </c:strCache>
                  </c:strRef>
                </c:tx>
                <c:spPr>
                  <a:ln w="3810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'HeadCountShift-Prov-21_30'!$AB$5:$AB$49</c15:sqref>
                        </c15:formulaRef>
                      </c:ext>
                    </c:extLst>
                    <c:numCache>
                      <c:formatCode>0.0%</c:formatCode>
                      <c:ptCount val="45"/>
                      <c:pt idx="0">
                        <c:v>7.8153493461157714E-5</c:v>
                      </c:pt>
                      <c:pt idx="1">
                        <c:v>1.9929140832595218E-3</c:v>
                      </c:pt>
                      <c:pt idx="2">
                        <c:v>7.698119105924035E-3</c:v>
                      </c:pt>
                      <c:pt idx="3">
                        <c:v>1.4197884645443651E-2</c:v>
                      </c:pt>
                      <c:pt idx="4">
                        <c:v>2.0801854842911478E-2</c:v>
                      </c:pt>
                      <c:pt idx="5">
                        <c:v>2.4970041160839888E-2</c:v>
                      </c:pt>
                      <c:pt idx="6">
                        <c:v>3.0909706663887877E-2</c:v>
                      </c:pt>
                      <c:pt idx="7">
                        <c:v>3.2511853279841608E-2</c:v>
                      </c:pt>
                      <c:pt idx="8">
                        <c:v>3.1469806700359509E-2</c:v>
                      </c:pt>
                      <c:pt idx="9">
                        <c:v>2.9620174021778772E-2</c:v>
                      </c:pt>
                      <c:pt idx="10">
                        <c:v>2.7483978533840464E-2</c:v>
                      </c:pt>
                      <c:pt idx="11">
                        <c:v>2.3498150367321419E-2</c:v>
                      </c:pt>
                      <c:pt idx="12">
                        <c:v>2.1583389777523054E-2</c:v>
                      </c:pt>
                      <c:pt idx="13">
                        <c:v>2.0293857135413953E-2</c:v>
                      </c:pt>
                      <c:pt idx="14">
                        <c:v>1.9108529151253061E-2</c:v>
                      </c:pt>
                      <c:pt idx="15">
                        <c:v>1.8626582608242587E-2</c:v>
                      </c:pt>
                      <c:pt idx="16">
                        <c:v>1.7050487156775908E-2</c:v>
                      </c:pt>
                      <c:pt idx="17">
                        <c:v>1.5956338248319699E-2</c:v>
                      </c:pt>
                      <c:pt idx="18">
                        <c:v>1.3338196217370916E-2</c:v>
                      </c:pt>
                      <c:pt idx="19">
                        <c:v>1.2439431042567603E-2</c:v>
                      </c:pt>
                      <c:pt idx="20">
                        <c:v>1.1319230969624342E-2</c:v>
                      </c:pt>
                      <c:pt idx="21">
                        <c:v>1.2400354295837024E-2</c:v>
                      </c:pt>
                      <c:pt idx="22">
                        <c:v>1.2244047308914709E-2</c:v>
                      </c:pt>
                      <c:pt idx="23">
                        <c:v>1.5721877767936227E-2</c:v>
                      </c:pt>
                      <c:pt idx="24">
                        <c:v>2.0580419944771531E-2</c:v>
                      </c:pt>
                      <c:pt idx="25">
                        <c:v>2.4488094617829418E-2</c:v>
                      </c:pt>
                      <c:pt idx="26">
                        <c:v>3.1183243891001928E-2</c:v>
                      </c:pt>
                      <c:pt idx="27">
                        <c:v>3.5012765070598653E-2</c:v>
                      </c:pt>
                      <c:pt idx="28">
                        <c:v>3.9402386286667014E-2</c:v>
                      </c:pt>
                      <c:pt idx="29">
                        <c:v>3.791746991090502E-2</c:v>
                      </c:pt>
                      <c:pt idx="30">
                        <c:v>4.1473453863387695E-2</c:v>
                      </c:pt>
                      <c:pt idx="31">
                        <c:v>3.8972542072630643E-2</c:v>
                      </c:pt>
                      <c:pt idx="32">
                        <c:v>4.0222997968009169E-2</c:v>
                      </c:pt>
                      <c:pt idx="33">
                        <c:v>3.9311207210962332E-2</c:v>
                      </c:pt>
                      <c:pt idx="34">
                        <c:v>3.6627937268795915E-2</c:v>
                      </c:pt>
                      <c:pt idx="35">
                        <c:v>3.4400562705152918E-2</c:v>
                      </c:pt>
                      <c:pt idx="36">
                        <c:v>3.0297504298442142E-2</c:v>
                      </c:pt>
                      <c:pt idx="37">
                        <c:v>2.6845725003907674E-2</c:v>
                      </c:pt>
                      <c:pt idx="38">
                        <c:v>2.420153180847184E-2</c:v>
                      </c:pt>
                      <c:pt idx="39">
                        <c:v>1.9329964049393009E-2</c:v>
                      </c:pt>
                      <c:pt idx="40">
                        <c:v>1.4445370708070652E-2</c:v>
                      </c:pt>
                      <c:pt idx="41">
                        <c:v>1.1905382170583024E-2</c:v>
                      </c:pt>
                      <c:pt idx="42">
                        <c:v>9.6649820246965043E-3</c:v>
                      </c:pt>
                      <c:pt idx="43">
                        <c:v>6.6169957797113533E-3</c:v>
                      </c:pt>
                      <c:pt idx="44">
                        <c:v>1.7845047673631011E-3</c:v>
                      </c:pt>
                    </c:numCache>
                  </c:numRef>
                </c:val>
                <c:smooth val="1"/>
                <c:extLst xmlns:c15="http://schemas.microsoft.com/office/drawing/2012/chart">
                  <c:ext xmlns:c16="http://schemas.microsoft.com/office/drawing/2014/chart" uri="{C3380CC4-5D6E-409C-BE32-E72D297353CC}">
                    <c16:uniqueId val="{00000002-A6EC-47CA-ACDF-7AB20129A8DF}"/>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'HeadCountShift-Prov-21_30'!$AC$2</c15:sqref>
                        </c15:formulaRef>
                      </c:ext>
                    </c:extLst>
                    <c:strCache>
                      <c:ptCount val="1"/>
                      <c:pt idx="0">
                        <c:v>KN</c:v>
                      </c:pt>
                    </c:strCache>
                  </c:strRef>
                </c:tx>
                <c:spPr>
                  <a:ln w="38100" cap="rnd">
                    <a:solidFill>
                      <a:srgbClr val="00B0F0"/>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'HeadCountShift-Prov-21_30'!$AC$5:$AC$49</c15:sqref>
                        </c15:formulaRef>
                      </c:ext>
                    </c:extLst>
                    <c:numCache>
                      <c:formatCode>0.0%</c:formatCode>
                      <c:ptCount val="45"/>
                      <c:pt idx="0">
                        <c:v>2.224694104560623E-5</c:v>
                      </c:pt>
                      <c:pt idx="1">
                        <c:v>5.4505005561735257E-4</c:v>
                      </c:pt>
                      <c:pt idx="2">
                        <c:v>2.3692992213570634E-3</c:v>
                      </c:pt>
                      <c:pt idx="3">
                        <c:v>5.0945494994438269E-3</c:v>
                      </c:pt>
                      <c:pt idx="4">
                        <c:v>9.1212458286985543E-3</c:v>
                      </c:pt>
                      <c:pt idx="5">
                        <c:v>1.2024471635150167E-2</c:v>
                      </c:pt>
                      <c:pt idx="6">
                        <c:v>1.7652947719688544E-2</c:v>
                      </c:pt>
                      <c:pt idx="7">
                        <c:v>2.1256952169076752E-2</c:v>
                      </c:pt>
                      <c:pt idx="8">
                        <c:v>2.2347052280311457E-2</c:v>
                      </c:pt>
                      <c:pt idx="9">
                        <c:v>2.2914349276974416E-2</c:v>
                      </c:pt>
                      <c:pt idx="10">
                        <c:v>2.196885428253615E-2</c:v>
                      </c:pt>
                      <c:pt idx="11">
                        <c:v>2.2669632925472749E-2</c:v>
                      </c:pt>
                      <c:pt idx="12">
                        <c:v>2.4682981090100111E-2</c:v>
                      </c:pt>
                      <c:pt idx="13">
                        <c:v>2.4749721913236929E-2</c:v>
                      </c:pt>
                      <c:pt idx="14">
                        <c:v>2.6863181312569522E-2</c:v>
                      </c:pt>
                      <c:pt idx="15">
                        <c:v>2.9154616240266964E-2</c:v>
                      </c:pt>
                      <c:pt idx="16">
                        <c:v>2.6585094549499443E-2</c:v>
                      </c:pt>
                      <c:pt idx="17">
                        <c:v>2.4694104560622914E-2</c:v>
                      </c:pt>
                      <c:pt idx="18">
                        <c:v>2.3125695216907674E-2</c:v>
                      </c:pt>
                      <c:pt idx="19">
                        <c:v>1.9332591768631814E-2</c:v>
                      </c:pt>
                      <c:pt idx="20">
                        <c:v>1.8642936596218022E-2</c:v>
                      </c:pt>
                      <c:pt idx="21">
                        <c:v>2.0500556173526141E-2</c:v>
                      </c:pt>
                      <c:pt idx="22">
                        <c:v>1.961067853170189E-2</c:v>
                      </c:pt>
                      <c:pt idx="23">
                        <c:v>2.314794215795328E-2</c:v>
                      </c:pt>
                      <c:pt idx="24">
                        <c:v>2.681868743047831E-2</c:v>
                      </c:pt>
                      <c:pt idx="25">
                        <c:v>3.1746384872080091E-2</c:v>
                      </c:pt>
                      <c:pt idx="26">
                        <c:v>3.468298109010011E-2</c:v>
                      </c:pt>
                      <c:pt idx="27">
                        <c:v>3.7374860956618468E-2</c:v>
                      </c:pt>
                      <c:pt idx="28">
                        <c:v>4.2413793103448276E-2</c:v>
                      </c:pt>
                      <c:pt idx="29">
                        <c:v>3.8887652947719689E-2</c:v>
                      </c:pt>
                      <c:pt idx="30">
                        <c:v>4.1256952169076752E-2</c:v>
                      </c:pt>
                      <c:pt idx="31">
                        <c:v>4.0111234705228031E-2</c:v>
                      </c:pt>
                      <c:pt idx="32">
                        <c:v>4.0978865406006676E-2</c:v>
                      </c:pt>
                      <c:pt idx="33">
                        <c:v>3.531701890989989E-2</c:v>
                      </c:pt>
                      <c:pt idx="34">
                        <c:v>3.4994438264738602E-2</c:v>
                      </c:pt>
                      <c:pt idx="35">
                        <c:v>3.3170189098998888E-2</c:v>
                      </c:pt>
                      <c:pt idx="36">
                        <c:v>3.0244716351501669E-2</c:v>
                      </c:pt>
                      <c:pt idx="37">
                        <c:v>2.628476084538376E-2</c:v>
                      </c:pt>
                      <c:pt idx="38">
                        <c:v>2.3259176863181314E-2</c:v>
                      </c:pt>
                      <c:pt idx="39">
                        <c:v>1.6685205784204672E-2</c:v>
                      </c:pt>
                      <c:pt idx="40">
                        <c:v>1.0522803114571747E-2</c:v>
                      </c:pt>
                      <c:pt idx="41">
                        <c:v>6.9744160177975531E-3</c:v>
                      </c:pt>
                      <c:pt idx="42">
                        <c:v>5.4060066740823139E-3</c:v>
                      </c:pt>
                      <c:pt idx="43">
                        <c:v>3.0478309232480536E-3</c:v>
                      </c:pt>
                      <c:pt idx="44">
                        <c:v>7.4527252502780872E-4</c:v>
                      </c:pt>
                    </c:numCache>
                  </c:numRef>
                </c:val>
                <c:smooth val="1"/>
                <c:extLst xmlns:c15="http://schemas.microsoft.com/office/drawing/2012/chart">
                  <c:ext xmlns:c16="http://schemas.microsoft.com/office/drawing/2014/chart" uri="{C3380CC4-5D6E-409C-BE32-E72D297353CC}">
                    <c16:uniqueId val="{00000003-A6EC-47CA-ACDF-7AB20129A8DF}"/>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'HeadCountShift-Prov-21_30'!$AD$2</c15:sqref>
                        </c15:formulaRef>
                      </c:ext>
                    </c:extLst>
                    <c:strCache>
                      <c:ptCount val="1"/>
                      <c:pt idx="0">
                        <c:v>LP</c:v>
                      </c:pt>
                    </c:strCache>
                  </c:strRef>
                </c:tx>
                <c:spPr>
                  <a:ln w="3810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'HeadCountShift-Prov-21_30'!$AD$5:$AD$49</c15:sqref>
                        </c15:formulaRef>
                      </c:ext>
                    </c:extLst>
                    <c:numCache>
                      <c:formatCode>0.0%</c:formatCode>
                      <c:ptCount val="45"/>
                      <c:pt idx="0">
                        <c:v>3.7753657385559226E-5</c:v>
                      </c:pt>
                      <c:pt idx="1">
                        <c:v>1.4723926380368099E-3</c:v>
                      </c:pt>
                      <c:pt idx="2">
                        <c:v>4.7003303445021238E-3</c:v>
                      </c:pt>
                      <c:pt idx="3">
                        <c:v>9.2496460594620102E-3</c:v>
                      </c:pt>
                      <c:pt idx="4">
                        <c:v>1.4025483718735252E-2</c:v>
                      </c:pt>
                      <c:pt idx="5">
                        <c:v>1.8631429919773478E-2</c:v>
                      </c:pt>
                      <c:pt idx="6">
                        <c:v>2.2614440773949977E-2</c:v>
                      </c:pt>
                      <c:pt idx="7">
                        <c:v>1.9839546956111374E-2</c:v>
                      </c:pt>
                      <c:pt idx="8">
                        <c:v>1.9329872581406324E-2</c:v>
                      </c:pt>
                      <c:pt idx="9">
                        <c:v>1.7291175082586124E-2</c:v>
                      </c:pt>
                      <c:pt idx="10">
                        <c:v>1.4440773949976404E-2</c:v>
                      </c:pt>
                      <c:pt idx="11">
                        <c:v>1.3572439830108541E-2</c:v>
                      </c:pt>
                      <c:pt idx="12">
                        <c:v>1.319490325625295E-2</c:v>
                      </c:pt>
                      <c:pt idx="13">
                        <c:v>1.3119395941481831E-2</c:v>
                      </c:pt>
                      <c:pt idx="14">
                        <c:v>1.2175554506842851E-2</c:v>
                      </c:pt>
                      <c:pt idx="15">
                        <c:v>1.1514865502595563E-2</c:v>
                      </c:pt>
                      <c:pt idx="16">
                        <c:v>9.0986314299197728E-3</c:v>
                      </c:pt>
                      <c:pt idx="17">
                        <c:v>8.173666823973573E-3</c:v>
                      </c:pt>
                      <c:pt idx="18">
                        <c:v>6.4747522416234073E-3</c:v>
                      </c:pt>
                      <c:pt idx="19">
                        <c:v>5.5497876356772067E-3</c:v>
                      </c:pt>
                      <c:pt idx="20">
                        <c:v>5.9839546956111369E-3</c:v>
                      </c:pt>
                      <c:pt idx="21">
                        <c:v>6.6635205285512037E-3</c:v>
                      </c:pt>
                      <c:pt idx="22">
                        <c:v>7.9848985370457766E-3</c:v>
                      </c:pt>
                      <c:pt idx="23">
                        <c:v>1.0797546012269938E-2</c:v>
                      </c:pt>
                      <c:pt idx="24">
                        <c:v>1.6026427560169892E-2</c:v>
                      </c:pt>
                      <c:pt idx="25">
                        <c:v>2.3841434638980651E-2</c:v>
                      </c:pt>
                      <c:pt idx="26">
                        <c:v>3.0127418593676264E-2</c:v>
                      </c:pt>
                      <c:pt idx="27">
                        <c:v>3.7942425672487019E-2</c:v>
                      </c:pt>
                      <c:pt idx="28">
                        <c:v>4.8305804624823027E-2</c:v>
                      </c:pt>
                      <c:pt idx="29">
                        <c:v>4.7135441245870692E-2</c:v>
                      </c:pt>
                      <c:pt idx="30">
                        <c:v>5.8065125058990093E-2</c:v>
                      </c:pt>
                      <c:pt idx="31">
                        <c:v>5.551675318546484E-2</c:v>
                      </c:pt>
                      <c:pt idx="32">
                        <c:v>6.3350637092968384E-2</c:v>
                      </c:pt>
                      <c:pt idx="33">
                        <c:v>5.8253893345917886E-2</c:v>
                      </c:pt>
                      <c:pt idx="34">
                        <c:v>5.5082586125530908E-2</c:v>
                      </c:pt>
                      <c:pt idx="35">
                        <c:v>5.2194431335535633E-2</c:v>
                      </c:pt>
                      <c:pt idx="36">
                        <c:v>4.8362435110901367E-2</c:v>
                      </c:pt>
                      <c:pt idx="37">
                        <c:v>4.3699858423784807E-2</c:v>
                      </c:pt>
                      <c:pt idx="38">
                        <c:v>3.8263331760264273E-2</c:v>
                      </c:pt>
                      <c:pt idx="39">
                        <c:v>2.201038225578103E-2</c:v>
                      </c:pt>
                      <c:pt idx="40">
                        <c:v>1.4063237376120811E-2</c:v>
                      </c:pt>
                      <c:pt idx="41">
                        <c:v>9.3817838603114673E-3</c:v>
                      </c:pt>
                      <c:pt idx="42">
                        <c:v>6.9466729589428974E-3</c:v>
                      </c:pt>
                      <c:pt idx="43">
                        <c:v>4.3039169419537516E-3</c:v>
                      </c:pt>
                      <c:pt idx="44">
                        <c:v>1.1892402076451156E-3</c:v>
                      </c:pt>
                    </c:numCache>
                  </c:numRef>
                </c:val>
                <c:smooth val="1"/>
                <c:extLst xmlns:c15="http://schemas.microsoft.com/office/drawing/2012/chart">
                  <c:ext xmlns:c16="http://schemas.microsoft.com/office/drawing/2014/chart" uri="{C3380CC4-5D6E-409C-BE32-E72D297353CC}">
                    <c16:uniqueId val="{00000004-A6EC-47CA-ACDF-7AB20129A8DF}"/>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'HeadCountShift-Prov-21_30'!$AE$2</c15:sqref>
                        </c15:formulaRef>
                      </c:ext>
                    </c:extLst>
                    <c:strCache>
                      <c:ptCount val="1"/>
                      <c:pt idx="0">
                        <c:v>MP</c:v>
                      </c:pt>
                    </c:strCache>
                  </c:strRef>
                </c:tx>
                <c:spPr>
                  <a:ln w="19050" cap="rnd">
                    <a:solidFill>
                      <a:srgbClr val="FF0000"/>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'HeadCountShift-Prov-21_30'!$AE$5:$AE$49</c15:sqref>
                        </c15:formulaRef>
                      </c:ext>
                    </c:extLst>
                    <c:numCache>
                      <c:formatCode>0.0%</c:formatCode>
                      <c:ptCount val="45"/>
                      <c:pt idx="0">
                        <c:v>5.6942744070836776E-5</c:v>
                      </c:pt>
                      <c:pt idx="1">
                        <c:v>1.3096831136292458E-3</c:v>
                      </c:pt>
                      <c:pt idx="2">
                        <c:v>5.2956751985878204E-3</c:v>
                      </c:pt>
                      <c:pt idx="3">
                        <c:v>9.936508840361017E-3</c:v>
                      </c:pt>
                      <c:pt idx="4">
                        <c:v>1.6655752640719758E-2</c:v>
                      </c:pt>
                      <c:pt idx="5">
                        <c:v>2.2236141559661759E-2</c:v>
                      </c:pt>
                      <c:pt idx="6">
                        <c:v>2.4912450530991087E-2</c:v>
                      </c:pt>
                      <c:pt idx="7">
                        <c:v>2.6364490504797427E-2</c:v>
                      </c:pt>
                      <c:pt idx="8">
                        <c:v>2.474162229877858E-2</c:v>
                      </c:pt>
                      <c:pt idx="9">
                        <c:v>2.064174472567833E-2</c:v>
                      </c:pt>
                      <c:pt idx="10">
                        <c:v>1.9673718076474105E-2</c:v>
                      </c:pt>
                      <c:pt idx="11">
                        <c:v>2.1239643538422115E-2</c:v>
                      </c:pt>
                      <c:pt idx="12">
                        <c:v>1.9303590240013668E-2</c:v>
                      </c:pt>
                      <c:pt idx="13">
                        <c:v>1.8734162799305298E-2</c:v>
                      </c:pt>
                      <c:pt idx="14">
                        <c:v>1.8079321242490676E-2</c:v>
                      </c:pt>
                      <c:pt idx="15">
                        <c:v>1.6257153432223899E-2</c:v>
                      </c:pt>
                      <c:pt idx="16">
                        <c:v>1.6029382455940551E-2</c:v>
                      </c:pt>
                      <c:pt idx="17">
                        <c:v>1.2441989579477834E-2</c:v>
                      </c:pt>
                      <c:pt idx="18">
                        <c:v>1.323918799646955E-2</c:v>
                      </c:pt>
                      <c:pt idx="19">
                        <c:v>1.1530905674344446E-2</c:v>
                      </c:pt>
                      <c:pt idx="20">
                        <c:v>1.1217720581954844E-2</c:v>
                      </c:pt>
                      <c:pt idx="21">
                        <c:v>1.0790650001423568E-2</c:v>
                      </c:pt>
                      <c:pt idx="22">
                        <c:v>1.0733707257352731E-2</c:v>
                      </c:pt>
                      <c:pt idx="23">
                        <c:v>1.3837086809213335E-2</c:v>
                      </c:pt>
                      <c:pt idx="24">
                        <c:v>1.7538365173817728E-2</c:v>
                      </c:pt>
                      <c:pt idx="25">
                        <c:v>2.1438943142670044E-2</c:v>
                      </c:pt>
                      <c:pt idx="26">
                        <c:v>2.8215129687099622E-2</c:v>
                      </c:pt>
                      <c:pt idx="27">
                        <c:v>3.0065768869401818E-2</c:v>
                      </c:pt>
                      <c:pt idx="28">
                        <c:v>4.0201577314010764E-2</c:v>
                      </c:pt>
                      <c:pt idx="29">
                        <c:v>3.9802978105514905E-2</c:v>
                      </c:pt>
                      <c:pt idx="30">
                        <c:v>4.8686046180565441E-2</c:v>
                      </c:pt>
                      <c:pt idx="31">
                        <c:v>4.9198530877202974E-2</c:v>
                      </c:pt>
                      <c:pt idx="32">
                        <c:v>5.2899809241807365E-2</c:v>
                      </c:pt>
                      <c:pt idx="33">
                        <c:v>5.0536685362867637E-2</c:v>
                      </c:pt>
                      <c:pt idx="34">
                        <c:v>4.871451755260086E-2</c:v>
                      </c:pt>
                      <c:pt idx="35">
                        <c:v>4.3845912934544318E-2</c:v>
                      </c:pt>
                      <c:pt idx="36">
                        <c:v>4.1739031403923356E-2</c:v>
                      </c:pt>
                      <c:pt idx="37">
                        <c:v>3.6016285624804259E-2</c:v>
                      </c:pt>
                      <c:pt idx="38">
                        <c:v>3.0122711613472655E-2</c:v>
                      </c:pt>
                      <c:pt idx="39">
                        <c:v>2.1638242746917974E-2</c:v>
                      </c:pt>
                      <c:pt idx="40">
                        <c:v>1.2726703299832019E-2</c:v>
                      </c:pt>
                      <c:pt idx="41">
                        <c:v>8.4844688665546789E-3</c:v>
                      </c:pt>
                      <c:pt idx="42">
                        <c:v>6.605358312217066E-3</c:v>
                      </c:pt>
                      <c:pt idx="43">
                        <c:v>4.2422344332773395E-3</c:v>
                      </c:pt>
                      <c:pt idx="44">
                        <c:v>2.0214674145147054E-3</c:v>
                      </c:pt>
                    </c:numCache>
                  </c:numRef>
                </c:val>
                <c:smooth val="1"/>
                <c:extLst xmlns:c15="http://schemas.microsoft.com/office/drawing/2012/chart">
                  <c:ext xmlns:c16="http://schemas.microsoft.com/office/drawing/2014/chart" uri="{C3380CC4-5D6E-409C-BE32-E72D297353CC}">
                    <c16:uniqueId val="{00000005-A6EC-47CA-ACDF-7AB20129A8DF}"/>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'HeadCountShift-Prov-21_30'!$AG$2</c15:sqref>
                        </c15:formulaRef>
                      </c:ext>
                    </c:extLst>
                    <c:strCache>
                      <c:ptCount val="1"/>
                      <c:pt idx="0">
                        <c:v>NW</c:v>
                      </c:pt>
                    </c:strCache>
                  </c:strRef>
                </c:tx>
                <c:spPr>
                  <a:ln w="1905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'HeadCountShift-Prov-21_30'!$AG$5:$AG$49</c15:sqref>
                        </c15:formulaRef>
                      </c:ext>
                    </c:extLst>
                    <c:numCache>
                      <c:formatCode>0.0%</c:formatCode>
                      <c:ptCount val="45"/>
                      <c:pt idx="0">
                        <c:v>0</c:v>
                      </c:pt>
                      <c:pt idx="1">
                        <c:v>2.112676056338028E-3</c:v>
                      </c:pt>
                      <c:pt idx="2">
                        <c:v>8.0985915492957743E-3</c:v>
                      </c:pt>
                      <c:pt idx="3">
                        <c:v>1.5176056338028168E-2</c:v>
                      </c:pt>
                      <c:pt idx="4">
                        <c:v>2.1584507042253519E-2</c:v>
                      </c:pt>
                      <c:pt idx="5">
                        <c:v>2.7359154929577464E-2</c:v>
                      </c:pt>
                      <c:pt idx="6">
                        <c:v>2.6408450704225352E-2</c:v>
                      </c:pt>
                      <c:pt idx="7">
                        <c:v>2.9471830985915493E-2</c:v>
                      </c:pt>
                      <c:pt idx="8">
                        <c:v>2.9049295774647887E-2</c:v>
                      </c:pt>
                      <c:pt idx="9">
                        <c:v>2.6443661971830987E-2</c:v>
                      </c:pt>
                      <c:pt idx="10">
                        <c:v>2.3204225352112678E-2</c:v>
                      </c:pt>
                      <c:pt idx="11">
                        <c:v>1.8415492957746478E-2</c:v>
                      </c:pt>
                      <c:pt idx="12">
                        <c:v>1.665492957746479E-2</c:v>
                      </c:pt>
                      <c:pt idx="13">
                        <c:v>1.5774647887323943E-2</c:v>
                      </c:pt>
                      <c:pt idx="14">
                        <c:v>1.4683098591549296E-2</c:v>
                      </c:pt>
                      <c:pt idx="15">
                        <c:v>1.3908450704225353E-2</c:v>
                      </c:pt>
                      <c:pt idx="16">
                        <c:v>1.2640845070422535E-2</c:v>
                      </c:pt>
                      <c:pt idx="17">
                        <c:v>1.2007042253521127E-2</c:v>
                      </c:pt>
                      <c:pt idx="18">
                        <c:v>1.0915492957746478E-2</c:v>
                      </c:pt>
                      <c:pt idx="19">
                        <c:v>9.3661971830985916E-3</c:v>
                      </c:pt>
                      <c:pt idx="20">
                        <c:v>9.5774647887323944E-3</c:v>
                      </c:pt>
                      <c:pt idx="21">
                        <c:v>9.7183098591549291E-3</c:v>
                      </c:pt>
                      <c:pt idx="22">
                        <c:v>1.028169014084507E-2</c:v>
                      </c:pt>
                      <c:pt idx="23">
                        <c:v>1.4964788732394365E-2</c:v>
                      </c:pt>
                      <c:pt idx="24">
                        <c:v>1.6514084507042254E-2</c:v>
                      </c:pt>
                      <c:pt idx="25">
                        <c:v>2.3485915492957747E-2</c:v>
                      </c:pt>
                      <c:pt idx="26">
                        <c:v>2.943661971830986E-2</c:v>
                      </c:pt>
                      <c:pt idx="27">
                        <c:v>3.4612676056338026E-2</c:v>
                      </c:pt>
                      <c:pt idx="28">
                        <c:v>4.3309859154929575E-2</c:v>
                      </c:pt>
                      <c:pt idx="29">
                        <c:v>4.5492957746478872E-2</c:v>
                      </c:pt>
                      <c:pt idx="30">
                        <c:v>4.8450704225352116E-2</c:v>
                      </c:pt>
                      <c:pt idx="31">
                        <c:v>4.9647887323943665E-2</c:v>
                      </c:pt>
                      <c:pt idx="32">
                        <c:v>5.0422535211267605E-2</c:v>
                      </c:pt>
                      <c:pt idx="33">
                        <c:v>4.4964788732394366E-2</c:v>
                      </c:pt>
                      <c:pt idx="34">
                        <c:v>4.4859154929577462E-2</c:v>
                      </c:pt>
                      <c:pt idx="35">
                        <c:v>3.8450704225352114E-2</c:v>
                      </c:pt>
                      <c:pt idx="36">
                        <c:v>3.3978873239436623E-2</c:v>
                      </c:pt>
                      <c:pt idx="37">
                        <c:v>3.3380281690140845E-2</c:v>
                      </c:pt>
                      <c:pt idx="38">
                        <c:v>2.9154929577464787E-2</c:v>
                      </c:pt>
                      <c:pt idx="39">
                        <c:v>1.9542253521126762E-2</c:v>
                      </c:pt>
                      <c:pt idx="40">
                        <c:v>1.3838028169014084E-2</c:v>
                      </c:pt>
                      <c:pt idx="41">
                        <c:v>9.5070422535211262E-3</c:v>
                      </c:pt>
                      <c:pt idx="42">
                        <c:v>6.619718309859155E-3</c:v>
                      </c:pt>
                      <c:pt idx="43">
                        <c:v>4.9295774647887328E-3</c:v>
                      </c:pt>
                      <c:pt idx="44">
                        <c:v>1.5845070422535212E-3</c:v>
                      </c:pt>
                    </c:numCache>
                  </c:numRef>
                </c:val>
                <c:smooth val="1"/>
                <c:extLst xmlns:c15="http://schemas.microsoft.com/office/drawing/2012/chart">
                  <c:ext xmlns:c16="http://schemas.microsoft.com/office/drawing/2014/chart" uri="{C3380CC4-5D6E-409C-BE32-E72D297353CC}">
                    <c16:uniqueId val="{00000007-A6EC-47CA-ACDF-7AB20129A8DF}"/>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'HeadCountShift-Prov-21_30'!$AH$2</c15:sqref>
                        </c15:formulaRef>
                      </c:ext>
                    </c:extLst>
                    <c:strCache>
                      <c:ptCount val="1"/>
                      <c:pt idx="0">
                        <c:v>WC</c:v>
                      </c:pt>
                    </c:strCache>
                  </c:strRef>
                </c:tx>
                <c:spPr>
                  <a:ln w="1905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'HeadCountShift-Prov-21_30'!$AH$5:$AH$49</c15:sqref>
                        </c15:formulaRef>
                      </c:ext>
                    </c:extLst>
                    <c:numCache>
                      <c:formatCode>0.0%</c:formatCode>
                      <c:ptCount val="45"/>
                      <c:pt idx="0">
                        <c:v>3.9144414930798266E-4</c:v>
                      </c:pt>
                      <c:pt idx="1">
                        <c:v>3.6348385292884105E-3</c:v>
                      </c:pt>
                      <c:pt idx="2">
                        <c:v>1.2526212777855445E-2</c:v>
                      </c:pt>
                      <c:pt idx="3">
                        <c:v>2.2843562141758703E-2</c:v>
                      </c:pt>
                      <c:pt idx="4">
                        <c:v>2.4660981406402906E-2</c:v>
                      </c:pt>
                      <c:pt idx="5">
                        <c:v>3.0169159793093807E-2</c:v>
                      </c:pt>
                      <c:pt idx="6">
                        <c:v>3.1455333426534324E-2</c:v>
                      </c:pt>
                      <c:pt idx="7">
                        <c:v>3.4335243953585906E-2</c:v>
                      </c:pt>
                      <c:pt idx="8">
                        <c:v>3.2769467356353978E-2</c:v>
                      </c:pt>
                      <c:pt idx="9">
                        <c:v>3.2098420243254579E-2</c:v>
                      </c:pt>
                      <c:pt idx="10">
                        <c:v>2.9554033272752692E-2</c:v>
                      </c:pt>
                      <c:pt idx="11">
                        <c:v>2.6198797707255698E-2</c:v>
                      </c:pt>
                      <c:pt idx="12">
                        <c:v>2.6338599189151404E-2</c:v>
                      </c:pt>
                      <c:pt idx="13">
                        <c:v>2.231231651055501E-2</c:v>
                      </c:pt>
                      <c:pt idx="14">
                        <c:v>2.0383056060394242E-2</c:v>
                      </c:pt>
                      <c:pt idx="15">
                        <c:v>1.9460366279882568E-2</c:v>
                      </c:pt>
                      <c:pt idx="16">
                        <c:v>1.6440654270935273E-2</c:v>
                      </c:pt>
                      <c:pt idx="17">
                        <c:v>1.5797567454215015E-2</c:v>
                      </c:pt>
                      <c:pt idx="18">
                        <c:v>1.3448902558367119E-2</c:v>
                      </c:pt>
                      <c:pt idx="19">
                        <c:v>1.107227736614008E-2</c:v>
                      </c:pt>
                      <c:pt idx="20">
                        <c:v>1.0848594995106948E-2</c:v>
                      </c:pt>
                      <c:pt idx="21">
                        <c:v>1.0065706696490984E-2</c:v>
                      </c:pt>
                      <c:pt idx="22">
                        <c:v>1.070879351321124E-2</c:v>
                      </c:pt>
                      <c:pt idx="23">
                        <c:v>1.1994967146651754E-2</c:v>
                      </c:pt>
                      <c:pt idx="24">
                        <c:v>1.6216971899902139E-2</c:v>
                      </c:pt>
                      <c:pt idx="25">
                        <c:v>1.6888019013001538E-2</c:v>
                      </c:pt>
                      <c:pt idx="26">
                        <c:v>2.0438976653152523E-2</c:v>
                      </c:pt>
                      <c:pt idx="27">
                        <c:v>2.4633021110023766E-2</c:v>
                      </c:pt>
                      <c:pt idx="28">
                        <c:v>3.1147770166363765E-2</c:v>
                      </c:pt>
                      <c:pt idx="29">
                        <c:v>3.125961135188033E-2</c:v>
                      </c:pt>
                      <c:pt idx="30">
                        <c:v>3.397176010065707E-2</c:v>
                      </c:pt>
                      <c:pt idx="31">
                        <c:v>3.7718439815462045E-2</c:v>
                      </c:pt>
                      <c:pt idx="32">
                        <c:v>3.8501328114078012E-2</c:v>
                      </c:pt>
                      <c:pt idx="33">
                        <c:v>3.8109883964770025E-2</c:v>
                      </c:pt>
                      <c:pt idx="34">
                        <c:v>4.017894589682651E-2</c:v>
                      </c:pt>
                      <c:pt idx="35">
                        <c:v>3.7159233887879214E-2</c:v>
                      </c:pt>
                      <c:pt idx="36">
                        <c:v>3.0812246609814065E-2</c:v>
                      </c:pt>
                      <c:pt idx="37">
                        <c:v>2.6086956521739129E-2</c:v>
                      </c:pt>
                      <c:pt idx="38">
                        <c:v>2.3346847476583252E-2</c:v>
                      </c:pt>
                      <c:pt idx="39">
                        <c:v>2.1110023766251922E-2</c:v>
                      </c:pt>
                      <c:pt idx="40">
                        <c:v>1.8397875017475186E-2</c:v>
                      </c:pt>
                      <c:pt idx="41">
                        <c:v>1.5294282119390466E-2</c:v>
                      </c:pt>
                      <c:pt idx="42">
                        <c:v>1.2721934852509437E-2</c:v>
                      </c:pt>
                      <c:pt idx="43">
                        <c:v>1.107227736614008E-2</c:v>
                      </c:pt>
                      <c:pt idx="44">
                        <c:v>5.4242974975534739E-3</c:v>
                      </c:pt>
                    </c:numCache>
                  </c:numRef>
                </c:val>
                <c:smooth val="1"/>
                <c:extLst xmlns:c15="http://schemas.microsoft.com/office/drawing/2012/chart">
                  <c:ext xmlns:c16="http://schemas.microsoft.com/office/drawing/2014/chart" uri="{C3380CC4-5D6E-409C-BE32-E72D297353CC}">
                    <c16:uniqueId val="{00000008-A6EC-47CA-ACDF-7AB20129A8DF}"/>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'HeadCountShift-Prov-21_30'!$AI$2</c15:sqref>
                        </c15:formulaRef>
                      </c:ext>
                    </c:extLst>
                    <c:strCache>
                      <c:ptCount val="1"/>
                      <c:pt idx="0">
                        <c:v>SA</c:v>
                      </c:pt>
                    </c:strCache>
                  </c:strRef>
                </c:tx>
                <c:spPr>
                  <a:ln w="38100" cap="rnd">
                    <a:solidFill>
                      <a:schemeClr val="bg1">
                        <a:lumMod val="65000"/>
                      </a:schemeClr>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'HeadCountShift-Prov-21_30'!$AI$5:$AI$49</c15:sqref>
                        </c15:formulaRef>
                      </c:ext>
                    </c:extLst>
                    <c:numCache>
                      <c:formatCode>0.0%</c:formatCode>
                      <c:ptCount val="45"/>
                      <c:pt idx="0">
                        <c:v>1.0852648169478901E-4</c:v>
                      </c:pt>
                      <c:pt idx="1">
                        <c:v>1.5736339845744405E-3</c:v>
                      </c:pt>
                      <c:pt idx="2">
                        <c:v>5.8382314129901266E-3</c:v>
                      </c:pt>
                      <c:pt idx="3">
                        <c:v>1.1294153629100882E-2</c:v>
                      </c:pt>
                      <c:pt idx="4">
                        <c:v>1.621730948052813E-2</c:v>
                      </c:pt>
                      <c:pt idx="5">
                        <c:v>2.0412844602410767E-2</c:v>
                      </c:pt>
                      <c:pt idx="6">
                        <c:v>2.4078079870557507E-2</c:v>
                      </c:pt>
                      <c:pt idx="7">
                        <c:v>2.5666512920817598E-2</c:v>
                      </c:pt>
                      <c:pt idx="8">
                        <c:v>2.5414928804161498E-2</c:v>
                      </c:pt>
                      <c:pt idx="9">
                        <c:v>2.4115077534771639E-2</c:v>
                      </c:pt>
                      <c:pt idx="10">
                        <c:v>2.2235596192693701E-2</c:v>
                      </c:pt>
                      <c:pt idx="11">
                        <c:v>2.0526304106000773E-2</c:v>
                      </c:pt>
                      <c:pt idx="12">
                        <c:v>2.0003403785107701E-2</c:v>
                      </c:pt>
                      <c:pt idx="13">
                        <c:v>1.9270850033667873E-2</c:v>
                      </c:pt>
                      <c:pt idx="14">
                        <c:v>1.8930471522897854E-2</c:v>
                      </c:pt>
                      <c:pt idx="15">
                        <c:v>1.9241251902296568E-2</c:v>
                      </c:pt>
                      <c:pt idx="16">
                        <c:v>1.7312440341266454E-2</c:v>
                      </c:pt>
                      <c:pt idx="17">
                        <c:v>1.6056986268933555E-2</c:v>
                      </c:pt>
                      <c:pt idx="18">
                        <c:v>1.4350160693188237E-2</c:v>
                      </c:pt>
                      <c:pt idx="19">
                        <c:v>1.249041143869117E-2</c:v>
                      </c:pt>
                      <c:pt idx="20">
                        <c:v>1.2248693365825505E-2</c:v>
                      </c:pt>
                      <c:pt idx="21">
                        <c:v>1.2796258796194667E-2</c:v>
                      </c:pt>
                      <c:pt idx="22">
                        <c:v>1.3257496343397519E-2</c:v>
                      </c:pt>
                      <c:pt idx="23">
                        <c:v>1.6441761976760533E-2</c:v>
                      </c:pt>
                      <c:pt idx="24">
                        <c:v>2.0568234792110125E-2</c:v>
                      </c:pt>
                      <c:pt idx="25">
                        <c:v>2.532860092099519E-2</c:v>
                      </c:pt>
                      <c:pt idx="26">
                        <c:v>3.0703128275834851E-2</c:v>
                      </c:pt>
                      <c:pt idx="27">
                        <c:v>3.4832067602132054E-2</c:v>
                      </c:pt>
                      <c:pt idx="28">
                        <c:v>4.2752034254904044E-2</c:v>
                      </c:pt>
                      <c:pt idx="29">
                        <c:v>4.1336256970976565E-2</c:v>
                      </c:pt>
                      <c:pt idx="30">
                        <c:v>4.6688585727287749E-2</c:v>
                      </c:pt>
                      <c:pt idx="31">
                        <c:v>4.5499727450540289E-2</c:v>
                      </c:pt>
                      <c:pt idx="32">
                        <c:v>4.7963771887201523E-2</c:v>
                      </c:pt>
                      <c:pt idx="33">
                        <c:v>4.3953225086389547E-2</c:v>
                      </c:pt>
                      <c:pt idx="34">
                        <c:v>4.2377124590867496E-2</c:v>
                      </c:pt>
                      <c:pt idx="35">
                        <c:v>3.8958540417481646E-2</c:v>
                      </c:pt>
                      <c:pt idx="36">
                        <c:v>3.4960326171407714E-2</c:v>
                      </c:pt>
                      <c:pt idx="37">
                        <c:v>3.0900449151643559E-2</c:v>
                      </c:pt>
                      <c:pt idx="38">
                        <c:v>2.7089689737587901E-2</c:v>
                      </c:pt>
                      <c:pt idx="39">
                        <c:v>1.9194388194291999E-2</c:v>
                      </c:pt>
                      <c:pt idx="40">
                        <c:v>1.3055242445693595E-2</c:v>
                      </c:pt>
                      <c:pt idx="41">
                        <c:v>9.5503303891414319E-3</c:v>
                      </c:pt>
                      <c:pt idx="42">
                        <c:v>7.5475234996830532E-3</c:v>
                      </c:pt>
                      <c:pt idx="43">
                        <c:v>5.1624074133453041E-3</c:v>
                      </c:pt>
                      <c:pt idx="44">
                        <c:v>1.6969595319548825E-3</c:v>
                      </c:pt>
                    </c:numCache>
                  </c:numRef>
                </c:val>
                <c:smooth val="1"/>
                <c:extLst xmlns:c15="http://schemas.microsoft.com/office/drawing/2012/chart">
                  <c:ext xmlns:c16="http://schemas.microsoft.com/office/drawing/2014/chart" uri="{C3380CC4-5D6E-409C-BE32-E72D297353CC}">
                    <c16:uniqueId val="{00000009-A6EC-47CA-ACDF-7AB20129A8DF}"/>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'HeadCountShift-Prov-21_30'!$AJ$2</c15:sqref>
                        </c15:formulaRef>
                      </c:ext>
                    </c:extLst>
                    <c:strCache>
                      <c:ptCount val="1"/>
                      <c:pt idx="0">
                        <c:v>EC '30</c:v>
                      </c:pt>
                    </c:strCache>
                  </c:strRef>
                </c:tx>
                <c:spPr>
                  <a:ln w="50800" cap="rnd">
                    <a:solidFill>
                      <a:srgbClr val="FF0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'HeadCountShift-Prov-21_30'!$AJ$5:$AJ$49</c15:sqref>
                        </c15:formulaRef>
                      </c:ext>
                    </c:extLst>
                    <c:numCache>
                      <c:formatCode>0.0%</c:formatCode>
                      <c:ptCount val="45"/>
                      <c:pt idx="0">
                        <c:v>1.4873758970735879E-4</c:v>
                      </c:pt>
                      <c:pt idx="1">
                        <c:v>1.0597553266649313E-3</c:v>
                      </c:pt>
                      <c:pt idx="2">
                        <c:v>9.4820213438441235E-3</c:v>
                      </c:pt>
                      <c:pt idx="3">
                        <c:v>1.8331907931431971E-2</c:v>
                      </c:pt>
                      <c:pt idx="4">
                        <c:v>2.6345145576915925E-2</c:v>
                      </c:pt>
                      <c:pt idx="5">
                        <c:v>3.2685085338192095E-2</c:v>
                      </c:pt>
                      <c:pt idx="6">
                        <c:v>3.2685085338192095E-2</c:v>
                      </c:pt>
                      <c:pt idx="7">
                        <c:v>3.2610716543338414E-2</c:v>
                      </c:pt>
                      <c:pt idx="8">
                        <c:v>3.1253486037258769E-2</c:v>
                      </c:pt>
                      <c:pt idx="9">
                        <c:v>3.0193730710593836E-2</c:v>
                      </c:pt>
                      <c:pt idx="10">
                        <c:v>2.9171159781355743E-2</c:v>
                      </c:pt>
                      <c:pt idx="11">
                        <c:v>2.7553638493288218E-2</c:v>
                      </c:pt>
                      <c:pt idx="12">
                        <c:v>2.6865727140891683E-2</c:v>
                      </c:pt>
                      <c:pt idx="13">
                        <c:v>2.6103446993641467E-2</c:v>
                      </c:pt>
                      <c:pt idx="14">
                        <c:v>2.6122039192354889E-2</c:v>
                      </c:pt>
                      <c:pt idx="15">
                        <c:v>2.6047670397501207E-2</c:v>
                      </c:pt>
                      <c:pt idx="16">
                        <c:v>2.4448741308147101E-2</c:v>
                      </c:pt>
                      <c:pt idx="17">
                        <c:v>2.4709032090134978E-2</c:v>
                      </c:pt>
                      <c:pt idx="18">
                        <c:v>2.2422191648384337E-2</c:v>
                      </c:pt>
                      <c:pt idx="19">
                        <c:v>2.0730301565463131E-2</c:v>
                      </c:pt>
                      <c:pt idx="20">
                        <c:v>1.8722344104413789E-2</c:v>
                      </c:pt>
                      <c:pt idx="21">
                        <c:v>1.8201762540438031E-2</c:v>
                      </c:pt>
                      <c:pt idx="22">
                        <c:v>1.8908266091547988E-2</c:v>
                      </c:pt>
                      <c:pt idx="23">
                        <c:v>1.8647975309560107E-2</c:v>
                      </c:pt>
                      <c:pt idx="24">
                        <c:v>1.9893652623359237E-2</c:v>
                      </c:pt>
                      <c:pt idx="25">
                        <c:v>1.8666567508273529E-2</c:v>
                      </c:pt>
                      <c:pt idx="26">
                        <c:v>1.9094188078682184E-2</c:v>
                      </c:pt>
                      <c:pt idx="27">
                        <c:v>1.7755549771315954E-2</c:v>
                      </c:pt>
                      <c:pt idx="28">
                        <c:v>1.7067638418919423E-2</c:v>
                      </c:pt>
                      <c:pt idx="29">
                        <c:v>1.8090209348157513E-2</c:v>
                      </c:pt>
                      <c:pt idx="30">
                        <c:v>1.8424868924999071E-2</c:v>
                      </c:pt>
                      <c:pt idx="31">
                        <c:v>1.9875060424645818E-2</c:v>
                      </c:pt>
                      <c:pt idx="32">
                        <c:v>2.2663890231658795E-2</c:v>
                      </c:pt>
                      <c:pt idx="33">
                        <c:v>2.5936117205220689E-2</c:v>
                      </c:pt>
                      <c:pt idx="34">
                        <c:v>2.9319897371063101E-2</c:v>
                      </c:pt>
                      <c:pt idx="35">
                        <c:v>3.283382292789945E-2</c:v>
                      </c:pt>
                      <c:pt idx="36">
                        <c:v>3.4098092440412002E-2</c:v>
                      </c:pt>
                      <c:pt idx="37">
                        <c:v>4.2167106682036215E-2</c:v>
                      </c:pt>
                      <c:pt idx="38">
                        <c:v>3.6477893875729743E-2</c:v>
                      </c:pt>
                      <c:pt idx="39">
                        <c:v>3.2963968318893394E-2</c:v>
                      </c:pt>
                      <c:pt idx="40">
                        <c:v>1.8034432752017254E-2</c:v>
                      </c:pt>
                      <c:pt idx="41">
                        <c:v>1.4632060387461421E-2</c:v>
                      </c:pt>
                      <c:pt idx="42">
                        <c:v>9.3890603502770238E-3</c:v>
                      </c:pt>
                      <c:pt idx="43">
                        <c:v>7.288141895660581E-3</c:v>
                      </c:pt>
                      <c:pt idx="44">
                        <c:v>1.8778120700554048E-3</c:v>
                      </c:pt>
                    </c:numCache>
                  </c:numRef>
                </c:val>
                <c:smooth val="1"/>
                <c:extLst xmlns:c15="http://schemas.microsoft.com/office/drawing/2012/chart">
                  <c:ext xmlns:c16="http://schemas.microsoft.com/office/drawing/2014/chart" uri="{C3380CC4-5D6E-409C-BE32-E72D297353CC}">
                    <c16:uniqueId val="{0000000A-A6EC-47CA-ACDF-7AB20129A8DF}"/>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'HeadCountShift-Prov-21_30'!$AK$2</c15:sqref>
                        </c15:formulaRef>
                      </c:ext>
                    </c:extLst>
                    <c:strCache>
                      <c:ptCount val="1"/>
                      <c:pt idx="0">
                        <c:v>FS '30</c:v>
                      </c:pt>
                    </c:strCache>
                  </c:strRef>
                </c:tx>
                <c:spPr>
                  <a:ln w="50800" cap="rnd">
                    <a:solidFill>
                      <a:srgbClr val="00B05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'HeadCountShift-Prov-21_30'!$AK$5:$AK$49</c15:sqref>
                        </c15:formulaRef>
                      </c:ext>
                    </c:extLst>
                    <c:numCache>
                      <c:formatCode>0.0%</c:formatCode>
                      <c:ptCount val="45"/>
                      <c:pt idx="0">
                        <c:v>1.3370175594972815E-4</c:v>
                      </c:pt>
                      <c:pt idx="1">
                        <c:v>1.0250467956145824E-3</c:v>
                      </c:pt>
                      <c:pt idx="2">
                        <c:v>9.3145556644977263E-3</c:v>
                      </c:pt>
                      <c:pt idx="3">
                        <c:v>1.7826900793297084E-2</c:v>
                      </c:pt>
                      <c:pt idx="4">
                        <c:v>2.5626169890364561E-2</c:v>
                      </c:pt>
                      <c:pt idx="5">
                        <c:v>3.1464479900169352E-2</c:v>
                      </c:pt>
                      <c:pt idx="6">
                        <c:v>3.1954719671985023E-2</c:v>
                      </c:pt>
                      <c:pt idx="7">
                        <c:v>3.1553614404135844E-2</c:v>
                      </c:pt>
                      <c:pt idx="8">
                        <c:v>3.0840538372403959E-2</c:v>
                      </c:pt>
                      <c:pt idx="9">
                        <c:v>3.0261164096621801E-2</c:v>
                      </c:pt>
                      <c:pt idx="10">
                        <c:v>2.9770924324806134E-2</c:v>
                      </c:pt>
                      <c:pt idx="11">
                        <c:v>2.8790444781174793E-2</c:v>
                      </c:pt>
                      <c:pt idx="12">
                        <c:v>2.9949193332739103E-2</c:v>
                      </c:pt>
                      <c:pt idx="13">
                        <c:v>3.0617702112487745E-2</c:v>
                      </c:pt>
                      <c:pt idx="14">
                        <c:v>3.2578661199750426E-2</c:v>
                      </c:pt>
                      <c:pt idx="15">
                        <c:v>3.217755593190124E-2</c:v>
                      </c:pt>
                      <c:pt idx="16">
                        <c:v>3.2801497459666637E-2</c:v>
                      </c:pt>
                      <c:pt idx="17">
                        <c:v>3.1776450664052054E-2</c:v>
                      </c:pt>
                      <c:pt idx="18">
                        <c:v>3.1865585168018538E-2</c:v>
                      </c:pt>
                      <c:pt idx="19">
                        <c:v>2.9503520812906678E-2</c:v>
                      </c:pt>
                      <c:pt idx="20">
                        <c:v>2.7720830733576968E-2</c:v>
                      </c:pt>
                      <c:pt idx="21">
                        <c:v>2.5403333630448346E-2</c:v>
                      </c:pt>
                      <c:pt idx="22">
                        <c:v>2.2952134771369998E-2</c:v>
                      </c:pt>
                      <c:pt idx="23">
                        <c:v>2.1035742936090562E-2</c:v>
                      </c:pt>
                      <c:pt idx="24">
                        <c:v>2.2372760495587844E-2</c:v>
                      </c:pt>
                      <c:pt idx="25">
                        <c:v>2.0144397896425706E-2</c:v>
                      </c:pt>
                      <c:pt idx="26">
                        <c:v>1.787146804528033E-2</c:v>
                      </c:pt>
                      <c:pt idx="27">
                        <c:v>1.6846421249665747E-2</c:v>
                      </c:pt>
                      <c:pt idx="28">
                        <c:v>1.5509403690168464E-2</c:v>
                      </c:pt>
                      <c:pt idx="29">
                        <c:v>1.5999643461984132E-2</c:v>
                      </c:pt>
                      <c:pt idx="30">
                        <c:v>1.5821374454051164E-2</c:v>
                      </c:pt>
                      <c:pt idx="31">
                        <c:v>1.7113824761565203E-2</c:v>
                      </c:pt>
                      <c:pt idx="32">
                        <c:v>1.8450842321062484E-2</c:v>
                      </c:pt>
                      <c:pt idx="33">
                        <c:v>2.1570549959889475E-2</c:v>
                      </c:pt>
                      <c:pt idx="34">
                        <c:v>2.3709778055085125E-2</c:v>
                      </c:pt>
                      <c:pt idx="35">
                        <c:v>2.5938140654247259E-2</c:v>
                      </c:pt>
                      <c:pt idx="36">
                        <c:v>2.740885996969427E-2</c:v>
                      </c:pt>
                      <c:pt idx="37">
                        <c:v>3.0617702112487745E-2</c:v>
                      </c:pt>
                      <c:pt idx="38">
                        <c:v>2.905784829307425E-2</c:v>
                      </c:pt>
                      <c:pt idx="39">
                        <c:v>2.3264105535252697E-2</c:v>
                      </c:pt>
                      <c:pt idx="40">
                        <c:v>1.3548444602905784E-2</c:v>
                      </c:pt>
                      <c:pt idx="41">
                        <c:v>1.0339602460112309E-2</c:v>
                      </c:pt>
                      <c:pt idx="42">
                        <c:v>8.7797486406988139E-3</c:v>
                      </c:pt>
                      <c:pt idx="43">
                        <c:v>6.9524913093858632E-3</c:v>
                      </c:pt>
                      <c:pt idx="44">
                        <c:v>1.7381228273464658E-3</c:v>
                      </c:pt>
                    </c:numCache>
                  </c:numRef>
                </c:val>
                <c:smooth val="1"/>
                <c:extLst xmlns:c15="http://schemas.microsoft.com/office/drawing/2012/chart">
                  <c:ext xmlns:c16="http://schemas.microsoft.com/office/drawing/2014/chart" uri="{C3380CC4-5D6E-409C-BE32-E72D297353CC}">
                    <c16:uniqueId val="{0000000B-A6EC-47CA-ACDF-7AB20129A8DF}"/>
                  </c:ext>
                </c:extLst>
              </c15:ser>
            </c15:filteredLineSeries>
            <c15:filteredLineSeries>
              <c15:ser>
                <c:idx val="12"/>
                <c:order val="12"/>
                <c:tx>
                  <c:strRef>
                    <c:extLst xmlns:c15="http://schemas.microsoft.com/office/drawing/2012/chart">
                      <c:ext xmlns:c15="http://schemas.microsoft.com/office/drawing/2012/chart" uri="{02D57815-91ED-43cb-92C2-25804820EDAC}">
                        <c15:formulaRef>
                          <c15:sqref>'HeadCountShift-Prov-21_30'!$AL$2</c15:sqref>
                        </c15:formulaRef>
                      </c:ext>
                    </c:extLst>
                    <c:strCache>
                      <c:ptCount val="1"/>
                      <c:pt idx="0">
                        <c:v>GP '30</c:v>
                      </c:pt>
                    </c:strCache>
                  </c:strRef>
                </c:tx>
                <c:spPr>
                  <a:ln w="50800" cap="rnd">
                    <a:solidFill>
                      <a:schemeClr val="tx1"/>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'HeadCountShift-Prov-21_30'!$AL$5:$AL$49</c15:sqref>
                        </c15:formulaRef>
                      </c:ext>
                    </c:extLst>
                    <c:numCache>
                      <c:formatCode>0.0%</c:formatCode>
                      <c:ptCount val="45"/>
                      <c:pt idx="0">
                        <c:v>1.5630698692231543E-4</c:v>
                      </c:pt>
                      <c:pt idx="1">
                        <c:v>1.185327984160892E-3</c:v>
                      </c:pt>
                      <c:pt idx="2">
                        <c:v>1.0485593706038659E-2</c:v>
                      </c:pt>
                      <c:pt idx="3">
                        <c:v>1.9629552440994111E-2</c:v>
                      </c:pt>
                      <c:pt idx="4">
                        <c:v>2.7340697129161675E-2</c:v>
                      </c:pt>
                      <c:pt idx="5">
                        <c:v>3.3241285885479081E-2</c:v>
                      </c:pt>
                      <c:pt idx="6">
                        <c:v>3.226436721721461E-2</c:v>
                      </c:pt>
                      <c:pt idx="7">
                        <c:v>3.1026936904079611E-2</c:v>
                      </c:pt>
                      <c:pt idx="8">
                        <c:v>2.9489918199343511E-2</c:v>
                      </c:pt>
                      <c:pt idx="9">
                        <c:v>2.805710415255562E-2</c:v>
                      </c:pt>
                      <c:pt idx="10">
                        <c:v>2.7119262231021728E-2</c:v>
                      </c:pt>
                      <c:pt idx="11">
                        <c:v>2.6585213359037151E-2</c:v>
                      </c:pt>
                      <c:pt idx="12">
                        <c:v>2.5986036575834939E-2</c:v>
                      </c:pt>
                      <c:pt idx="13">
                        <c:v>2.6402855207627782E-2</c:v>
                      </c:pt>
                      <c:pt idx="14">
                        <c:v>2.6363778460897203E-2</c:v>
                      </c:pt>
                      <c:pt idx="15">
                        <c:v>2.8070129734799144E-2</c:v>
                      </c:pt>
                      <c:pt idx="16">
                        <c:v>2.8096180899286199E-2</c:v>
                      </c:pt>
                      <c:pt idx="17">
                        <c:v>2.6819673839420622E-2</c:v>
                      </c:pt>
                      <c:pt idx="18">
                        <c:v>2.5087271401031626E-2</c:v>
                      </c:pt>
                      <c:pt idx="19">
                        <c:v>2.3823789923409576E-2</c:v>
                      </c:pt>
                      <c:pt idx="20">
                        <c:v>2.1453133955087793E-2</c:v>
                      </c:pt>
                      <c:pt idx="21">
                        <c:v>2.0684624602719741E-2</c:v>
                      </c:pt>
                      <c:pt idx="22">
                        <c:v>2.0059396655030481E-2</c:v>
                      </c:pt>
                      <c:pt idx="23">
                        <c:v>1.9629552440994111E-2</c:v>
                      </c:pt>
                      <c:pt idx="24">
                        <c:v>1.9746782681185848E-2</c:v>
                      </c:pt>
                      <c:pt idx="25">
                        <c:v>1.904340124003543E-2</c:v>
                      </c:pt>
                      <c:pt idx="26">
                        <c:v>1.8887094253113114E-2</c:v>
                      </c:pt>
                      <c:pt idx="27">
                        <c:v>1.7597561611004012E-2</c:v>
                      </c:pt>
                      <c:pt idx="28">
                        <c:v>1.7376126712864065E-2</c:v>
                      </c:pt>
                      <c:pt idx="29">
                        <c:v>1.6907205752097119E-2</c:v>
                      </c:pt>
                      <c:pt idx="30">
                        <c:v>1.781899650914396E-2</c:v>
                      </c:pt>
                      <c:pt idx="31">
                        <c:v>1.7506382535299327E-2</c:v>
                      </c:pt>
                      <c:pt idx="32">
                        <c:v>1.9994268743812847E-2</c:v>
                      </c:pt>
                      <c:pt idx="33">
                        <c:v>2.3406971291616736E-2</c:v>
                      </c:pt>
                      <c:pt idx="34">
                        <c:v>2.5907883082373781E-2</c:v>
                      </c:pt>
                      <c:pt idx="35">
                        <c:v>2.9919762413379878E-2</c:v>
                      </c:pt>
                      <c:pt idx="36">
                        <c:v>3.1834523003178239E-2</c:v>
                      </c:pt>
                      <c:pt idx="37">
                        <c:v>3.3540874277080183E-2</c:v>
                      </c:pt>
                      <c:pt idx="38">
                        <c:v>3.1222320637732507E-2</c:v>
                      </c:pt>
                      <c:pt idx="39">
                        <c:v>2.8708383264731935E-2</c:v>
                      </c:pt>
                      <c:pt idx="40">
                        <c:v>2.0775803678424427E-2</c:v>
                      </c:pt>
                      <c:pt idx="41">
                        <c:v>1.8561454697024957E-2</c:v>
                      </c:pt>
                      <c:pt idx="42">
                        <c:v>1.5800031261397385E-2</c:v>
                      </c:pt>
                      <c:pt idx="43">
                        <c:v>1.2686917105194602E-2</c:v>
                      </c:pt>
                      <c:pt idx="44">
                        <c:v>3.6992653571614651E-3</c:v>
                      </c:pt>
                    </c:numCache>
                  </c:numRef>
                </c:val>
                <c:smooth val="1"/>
                <c:extLst xmlns:c15="http://schemas.microsoft.com/office/drawing/2012/chart">
                  <c:ext xmlns:c16="http://schemas.microsoft.com/office/drawing/2014/chart" uri="{C3380CC4-5D6E-409C-BE32-E72D297353CC}">
                    <c16:uniqueId val="{0000000C-A6EC-47CA-ACDF-7AB20129A8DF}"/>
                  </c:ext>
                </c:extLst>
              </c15:ser>
            </c15:filteredLineSeries>
            <c15:filteredLineSeries>
              <c15:ser>
                <c:idx val="13"/>
                <c:order val="13"/>
                <c:tx>
                  <c:strRef>
                    <c:extLst xmlns:c15="http://schemas.microsoft.com/office/drawing/2012/chart">
                      <c:ext xmlns:c15="http://schemas.microsoft.com/office/drawing/2012/chart" uri="{02D57815-91ED-43cb-92C2-25804820EDAC}">
                        <c15:formulaRef>
                          <c15:sqref>'HeadCountShift-Prov-21_30'!$AM$2</c15:sqref>
                        </c15:formulaRef>
                      </c:ext>
                    </c:extLst>
                    <c:strCache>
                      <c:ptCount val="1"/>
                      <c:pt idx="0">
                        <c:v>KN '30</c:v>
                      </c:pt>
                    </c:strCache>
                  </c:strRef>
                </c:tx>
                <c:spPr>
                  <a:ln w="50800" cap="rnd">
                    <a:solidFill>
                      <a:srgbClr val="00B0F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'HeadCountShift-Prov-21_30'!$AM$5:$AM$49</c15:sqref>
                        </c15:formulaRef>
                      </c:ext>
                    </c:extLst>
                    <c:numCache>
                      <c:formatCode>0.0%</c:formatCode>
                      <c:ptCount val="45"/>
                      <c:pt idx="0">
                        <c:v>1.3348164627363738E-4</c:v>
                      </c:pt>
                      <c:pt idx="1">
                        <c:v>1.0567296996662958E-3</c:v>
                      </c:pt>
                      <c:pt idx="2">
                        <c:v>9.2880978865406E-3</c:v>
                      </c:pt>
                      <c:pt idx="3">
                        <c:v>1.7508342602892104E-2</c:v>
                      </c:pt>
                      <c:pt idx="4">
                        <c:v>2.4816462736373748E-2</c:v>
                      </c:pt>
                      <c:pt idx="5">
                        <c:v>3.0411568409343715E-2</c:v>
                      </c:pt>
                      <c:pt idx="6">
                        <c:v>3.0244716351501669E-2</c:v>
                      </c:pt>
                      <c:pt idx="7">
                        <c:v>2.9799777530589544E-2</c:v>
                      </c:pt>
                      <c:pt idx="8">
                        <c:v>2.903225806451613E-2</c:v>
                      </c:pt>
                      <c:pt idx="9">
                        <c:v>2.8064516129032258E-2</c:v>
                      </c:pt>
                      <c:pt idx="10">
                        <c:v>2.6796440489432704E-2</c:v>
                      </c:pt>
                      <c:pt idx="11">
                        <c:v>2.4638487208008899E-2</c:v>
                      </c:pt>
                      <c:pt idx="12">
                        <c:v>2.2402669632925473E-2</c:v>
                      </c:pt>
                      <c:pt idx="13">
                        <c:v>2.1668520578420468E-2</c:v>
                      </c:pt>
                      <c:pt idx="14">
                        <c:v>2.1245828698553949E-2</c:v>
                      </c:pt>
                      <c:pt idx="15">
                        <c:v>2.3058954393770856E-2</c:v>
                      </c:pt>
                      <c:pt idx="16">
                        <c:v>2.3670745272525027E-2</c:v>
                      </c:pt>
                      <c:pt idx="17">
                        <c:v>2.3314794215795329E-2</c:v>
                      </c:pt>
                      <c:pt idx="18">
                        <c:v>2.289210233592881E-2</c:v>
                      </c:pt>
                      <c:pt idx="19">
                        <c:v>2.210233592880979E-2</c:v>
                      </c:pt>
                      <c:pt idx="20">
                        <c:v>2.2024471635150165E-2</c:v>
                      </c:pt>
                      <c:pt idx="21">
                        <c:v>2.3270300333704117E-2</c:v>
                      </c:pt>
                      <c:pt idx="22">
                        <c:v>2.3403781979977754E-2</c:v>
                      </c:pt>
                      <c:pt idx="23">
                        <c:v>2.5072302558398221E-2</c:v>
                      </c:pt>
                      <c:pt idx="24">
                        <c:v>2.7007786429365962E-2</c:v>
                      </c:pt>
                      <c:pt idx="25">
                        <c:v>2.5862068965517241E-2</c:v>
                      </c:pt>
                      <c:pt idx="26">
                        <c:v>2.5116796440489433E-2</c:v>
                      </c:pt>
                      <c:pt idx="27">
                        <c:v>2.4416017797552838E-2</c:v>
                      </c:pt>
                      <c:pt idx="28">
                        <c:v>2.1868743047830923E-2</c:v>
                      </c:pt>
                      <c:pt idx="29">
                        <c:v>2.1868743047830923E-2</c:v>
                      </c:pt>
                      <c:pt idx="30">
                        <c:v>2.353726362625139E-2</c:v>
                      </c:pt>
                      <c:pt idx="31">
                        <c:v>2.2858731924360401E-2</c:v>
                      </c:pt>
                      <c:pt idx="32">
                        <c:v>2.5339265850945494E-2</c:v>
                      </c:pt>
                      <c:pt idx="33">
                        <c:v>2.8086763070077864E-2</c:v>
                      </c:pt>
                      <c:pt idx="34">
                        <c:v>3.1368186874304781E-2</c:v>
                      </c:pt>
                      <c:pt idx="35">
                        <c:v>3.2024471635150167E-2</c:v>
                      </c:pt>
                      <c:pt idx="36">
                        <c:v>3.2669632925472744E-2</c:v>
                      </c:pt>
                      <c:pt idx="37">
                        <c:v>3.4571746384872079E-2</c:v>
                      </c:pt>
                      <c:pt idx="38">
                        <c:v>2.9466073414905449E-2</c:v>
                      </c:pt>
                      <c:pt idx="39">
                        <c:v>2.4004449388209122E-2</c:v>
                      </c:pt>
                      <c:pt idx="40">
                        <c:v>1.5406006674082314E-2</c:v>
                      </c:pt>
                      <c:pt idx="41">
                        <c:v>1.2191323692992214E-2</c:v>
                      </c:pt>
                      <c:pt idx="42">
                        <c:v>8.4983314794215802E-3</c:v>
                      </c:pt>
                      <c:pt idx="43">
                        <c:v>6.6295884315906561E-3</c:v>
                      </c:pt>
                      <c:pt idx="44">
                        <c:v>1.2903225806451613E-3</c:v>
                      </c:pt>
                    </c:numCache>
                  </c:numRef>
                </c:val>
                <c:smooth val="1"/>
                <c:extLst xmlns:c15="http://schemas.microsoft.com/office/drawing/2012/chart">
                  <c:ext xmlns:c16="http://schemas.microsoft.com/office/drawing/2014/chart" uri="{C3380CC4-5D6E-409C-BE32-E72D297353CC}">
                    <c16:uniqueId val="{0000000D-A6EC-47CA-ACDF-7AB20129A8DF}"/>
                  </c:ext>
                </c:extLst>
              </c15:ser>
            </c15:filteredLineSeries>
            <c15:filteredLineSeries>
              <c15:ser>
                <c:idx val="14"/>
                <c:order val="14"/>
                <c:tx>
                  <c:strRef>
                    <c:extLst xmlns:c15="http://schemas.microsoft.com/office/drawing/2012/chart">
                      <c:ext xmlns:c15="http://schemas.microsoft.com/office/drawing/2012/chart" uri="{02D57815-91ED-43cb-92C2-25804820EDAC}">
                        <c15:formulaRef>
                          <c15:sqref>'HeadCountShift-Prov-21_30'!$AN$2</c15:sqref>
                        </c15:formulaRef>
                      </c:ext>
                    </c:extLst>
                    <c:strCache>
                      <c:ptCount val="1"/>
                      <c:pt idx="0">
                        <c:v>LP '30</c:v>
                      </c:pt>
                    </c:strCache>
                  </c:strRef>
                </c:tx>
                <c:spPr>
                  <a:ln w="50800" cap="rnd">
                    <a:solidFill>
                      <a:srgbClr val="FFC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'HeadCountShift-Prov-21_30'!$AN$5:$AN$49</c15:sqref>
                        </c15:formulaRef>
                      </c:ext>
                    </c:extLst>
                    <c:numCache>
                      <c:formatCode>0.0%</c:formatCode>
                      <c:ptCount val="45"/>
                      <c:pt idx="0">
                        <c:v>1.510146295422369E-4</c:v>
                      </c:pt>
                      <c:pt idx="1">
                        <c:v>1.1326097215667767E-3</c:v>
                      </c:pt>
                      <c:pt idx="2">
                        <c:v>9.7593204341670601E-3</c:v>
                      </c:pt>
                      <c:pt idx="3">
                        <c:v>1.9027843322321849E-2</c:v>
                      </c:pt>
                      <c:pt idx="4">
                        <c:v>2.773006134969325E-2</c:v>
                      </c:pt>
                      <c:pt idx="5">
                        <c:v>3.4450212364322795E-2</c:v>
                      </c:pt>
                      <c:pt idx="6">
                        <c:v>3.5054270882491745E-2</c:v>
                      </c:pt>
                      <c:pt idx="7">
                        <c:v>3.5035394053798963E-2</c:v>
                      </c:pt>
                      <c:pt idx="8">
                        <c:v>3.4412458706937238E-2</c:v>
                      </c:pt>
                      <c:pt idx="9">
                        <c:v>3.3487494100991035E-2</c:v>
                      </c:pt>
                      <c:pt idx="10">
                        <c:v>3.2638036809815953E-2</c:v>
                      </c:pt>
                      <c:pt idx="11">
                        <c:v>3.1127890514393582E-2</c:v>
                      </c:pt>
                      <c:pt idx="12">
                        <c:v>2.9863142991977346E-2</c:v>
                      </c:pt>
                      <c:pt idx="13">
                        <c:v>2.93534686172723E-2</c:v>
                      </c:pt>
                      <c:pt idx="14">
                        <c:v>3.0165172251061821E-2</c:v>
                      </c:pt>
                      <c:pt idx="15">
                        <c:v>3.073147711184521E-2</c:v>
                      </c:pt>
                      <c:pt idx="16">
                        <c:v>2.7031618688060408E-2</c:v>
                      </c:pt>
                      <c:pt idx="17">
                        <c:v>2.533270410571024E-2</c:v>
                      </c:pt>
                      <c:pt idx="18">
                        <c:v>2.2671071260028316E-2</c:v>
                      </c:pt>
                      <c:pt idx="19">
                        <c:v>2.0103822557810288E-2</c:v>
                      </c:pt>
                      <c:pt idx="20">
                        <c:v>1.897121283624351E-2</c:v>
                      </c:pt>
                      <c:pt idx="21">
                        <c:v>1.8404907975460124E-2</c:v>
                      </c:pt>
                      <c:pt idx="22">
                        <c:v>1.8121755545068428E-2</c:v>
                      </c:pt>
                      <c:pt idx="23">
                        <c:v>1.7310051911278906E-2</c:v>
                      </c:pt>
                      <c:pt idx="24">
                        <c:v>1.6989145823501653E-2</c:v>
                      </c:pt>
                      <c:pt idx="25">
                        <c:v>1.5195847097687589E-2</c:v>
                      </c:pt>
                      <c:pt idx="26">
                        <c:v>1.4723926380368098E-2</c:v>
                      </c:pt>
                      <c:pt idx="27">
                        <c:v>1.3553563001415763E-2</c:v>
                      </c:pt>
                      <c:pt idx="28">
                        <c:v>1.2892873997168475E-2</c:v>
                      </c:pt>
                      <c:pt idx="29">
                        <c:v>1.3478055686644643E-2</c:v>
                      </c:pt>
                      <c:pt idx="30">
                        <c:v>1.4082114204813591E-2</c:v>
                      </c:pt>
                      <c:pt idx="31">
                        <c:v>1.5063709296838132E-2</c:v>
                      </c:pt>
                      <c:pt idx="32">
                        <c:v>1.7102406795658328E-2</c:v>
                      </c:pt>
                      <c:pt idx="33">
                        <c:v>2.1311939594148184E-2</c:v>
                      </c:pt>
                      <c:pt idx="34">
                        <c:v>2.7258140632373761E-2</c:v>
                      </c:pt>
                      <c:pt idx="35">
                        <c:v>3.1090136857008021E-2</c:v>
                      </c:pt>
                      <c:pt idx="36">
                        <c:v>3.5998112317130723E-2</c:v>
                      </c:pt>
                      <c:pt idx="37">
                        <c:v>4.2208588957055218E-2</c:v>
                      </c:pt>
                      <c:pt idx="38">
                        <c:v>3.9112789051439355E-2</c:v>
                      </c:pt>
                      <c:pt idx="39">
                        <c:v>3.1448796602170835E-2</c:v>
                      </c:pt>
                      <c:pt idx="40">
                        <c:v>1.7574327512977821E-2</c:v>
                      </c:pt>
                      <c:pt idx="41">
                        <c:v>1.5969797074091553E-2</c:v>
                      </c:pt>
                      <c:pt idx="42">
                        <c:v>1.1892402076451156E-2</c:v>
                      </c:pt>
                      <c:pt idx="43">
                        <c:v>9.1741387446908924E-3</c:v>
                      </c:pt>
                      <c:pt idx="44">
                        <c:v>1.8121755545068429E-3</c:v>
                      </c:pt>
                    </c:numCache>
                  </c:numRef>
                </c:val>
                <c:smooth val="1"/>
                <c:extLst xmlns:c15="http://schemas.microsoft.com/office/drawing/2012/chart">
                  <c:ext xmlns:c16="http://schemas.microsoft.com/office/drawing/2014/chart" uri="{C3380CC4-5D6E-409C-BE32-E72D297353CC}">
                    <c16:uniqueId val="{0000000E-A6EC-47CA-ACDF-7AB20129A8DF}"/>
                  </c:ext>
                </c:extLst>
              </c15:ser>
            </c15:filteredLineSeries>
            <c15:filteredLineSeries>
              <c15:ser>
                <c:idx val="15"/>
                <c:order val="15"/>
                <c:tx>
                  <c:strRef>
                    <c:extLst xmlns:c15="http://schemas.microsoft.com/office/drawing/2012/chart">
                      <c:ext xmlns:c15="http://schemas.microsoft.com/office/drawing/2012/chart" uri="{02D57815-91ED-43cb-92C2-25804820EDAC}">
                        <c15:formulaRef>
                          <c15:sqref>'HeadCountShift-Prov-21_30'!$AO$2</c15:sqref>
                        </c15:formulaRef>
                      </c:ext>
                    </c:extLst>
                    <c:strCache>
                      <c:ptCount val="1"/>
                      <c:pt idx="0">
                        <c:v>MP '30</c:v>
                      </c:pt>
                    </c:strCache>
                  </c:strRef>
                </c:tx>
                <c:spPr>
                  <a:ln w="25400" cap="rnd">
                    <a:solidFill>
                      <a:srgbClr val="FF0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'HeadCountShift-Prov-21_30'!$AO$5:$AO$49</c15:sqref>
                        </c15:formulaRef>
                      </c:ext>
                    </c:extLst>
                    <c:numCache>
                      <c:formatCode>0.0%</c:formatCode>
                      <c:ptCount val="45"/>
                      <c:pt idx="0">
                        <c:v>1.4235686017709194E-4</c:v>
                      </c:pt>
                      <c:pt idx="1">
                        <c:v>1.110383509381317E-3</c:v>
                      </c:pt>
                      <c:pt idx="2">
                        <c:v>9.6517951200068338E-3</c:v>
                      </c:pt>
                      <c:pt idx="3">
                        <c:v>1.8705691427269879E-2</c:v>
                      </c:pt>
                      <c:pt idx="4">
                        <c:v>2.6734618341257864E-2</c:v>
                      </c:pt>
                      <c:pt idx="5">
                        <c:v>3.2770549212766564E-2</c:v>
                      </c:pt>
                      <c:pt idx="6">
                        <c:v>3.3083734305156168E-2</c:v>
                      </c:pt>
                      <c:pt idx="7">
                        <c:v>3.2371950004270705E-2</c:v>
                      </c:pt>
                      <c:pt idx="8">
                        <c:v>3.1432394727101902E-2</c:v>
                      </c:pt>
                      <c:pt idx="9">
                        <c:v>3.0464368077897673E-2</c:v>
                      </c:pt>
                      <c:pt idx="10">
                        <c:v>2.9268570452410103E-2</c:v>
                      </c:pt>
                      <c:pt idx="11">
                        <c:v>2.8357486547276715E-2</c:v>
                      </c:pt>
                      <c:pt idx="12">
                        <c:v>2.7104746177718304E-2</c:v>
                      </c:pt>
                      <c:pt idx="13">
                        <c:v>2.8556786151524641E-2</c:v>
                      </c:pt>
                      <c:pt idx="14">
                        <c:v>2.9724112404976796E-2</c:v>
                      </c:pt>
                      <c:pt idx="15">
                        <c:v>2.9439398684622611E-2</c:v>
                      </c:pt>
                      <c:pt idx="16">
                        <c:v>2.9752583777012214E-2</c:v>
                      </c:pt>
                      <c:pt idx="17">
                        <c:v>2.7503345386214163E-2</c:v>
                      </c:pt>
                      <c:pt idx="18">
                        <c:v>2.3773595649574354E-2</c:v>
                      </c:pt>
                      <c:pt idx="19">
                        <c:v>2.2606269396122199E-2</c:v>
                      </c:pt>
                      <c:pt idx="20">
                        <c:v>2.3061811348688892E-2</c:v>
                      </c:pt>
                      <c:pt idx="21">
                        <c:v>2.1723656863024229E-2</c:v>
                      </c:pt>
                      <c:pt idx="22">
                        <c:v>2.0954929818067933E-2</c:v>
                      </c:pt>
                      <c:pt idx="23">
                        <c:v>2.0556330609572075E-2</c:v>
                      </c:pt>
                      <c:pt idx="24">
                        <c:v>1.9559832588332431E-2</c:v>
                      </c:pt>
                      <c:pt idx="25">
                        <c:v>1.9275118867978249E-2</c:v>
                      </c:pt>
                      <c:pt idx="26">
                        <c:v>1.6940466361073939E-2</c:v>
                      </c:pt>
                      <c:pt idx="27">
                        <c:v>1.7936964382313583E-2</c:v>
                      </c:pt>
                      <c:pt idx="28">
                        <c:v>1.6911994989038521E-2</c:v>
                      </c:pt>
                      <c:pt idx="29">
                        <c:v>1.6940466361073939E-2</c:v>
                      </c:pt>
                      <c:pt idx="30">
                        <c:v>1.6655752640719758E-2</c:v>
                      </c:pt>
                      <c:pt idx="31">
                        <c:v>1.6484924408507247E-2</c:v>
                      </c:pt>
                      <c:pt idx="32">
                        <c:v>1.8705691427269879E-2</c:v>
                      </c:pt>
                      <c:pt idx="33">
                        <c:v>2.1438943142670044E-2</c:v>
                      </c:pt>
                      <c:pt idx="34">
                        <c:v>2.4200666230105628E-2</c:v>
                      </c:pt>
                      <c:pt idx="35">
                        <c:v>2.8442900663382967E-2</c:v>
                      </c:pt>
                      <c:pt idx="36">
                        <c:v>2.8556786151524641E-2</c:v>
                      </c:pt>
                      <c:pt idx="37">
                        <c:v>3.4820487999316689E-2</c:v>
                      </c:pt>
                      <c:pt idx="38">
                        <c:v>3.2998320189049912E-2</c:v>
                      </c:pt>
                      <c:pt idx="39">
                        <c:v>3.0834495914358113E-2</c:v>
                      </c:pt>
                      <c:pt idx="40">
                        <c:v>1.9531361216297012E-2</c:v>
                      </c:pt>
                      <c:pt idx="41">
                        <c:v>1.6399510292400991E-2</c:v>
                      </c:pt>
                      <c:pt idx="42">
                        <c:v>1.2271161347265325E-2</c:v>
                      </c:pt>
                      <c:pt idx="43">
                        <c:v>9.5379096318651598E-3</c:v>
                      </c:pt>
                      <c:pt idx="44">
                        <c:v>2.7047803433647467E-3</c:v>
                      </c:pt>
                    </c:numCache>
                  </c:numRef>
                </c:val>
                <c:smooth val="1"/>
                <c:extLst xmlns:c15="http://schemas.microsoft.com/office/drawing/2012/chart">
                  <c:ext xmlns:c16="http://schemas.microsoft.com/office/drawing/2014/chart" uri="{C3380CC4-5D6E-409C-BE32-E72D297353CC}">
                    <c16:uniqueId val="{0000000F-A6EC-47CA-ACDF-7AB20129A8DF}"/>
                  </c:ext>
                </c:extLst>
              </c15:ser>
            </c15:filteredLineSeries>
            <c15:filteredLineSeries>
              <c15:ser>
                <c:idx val="17"/>
                <c:order val="17"/>
                <c:tx>
                  <c:strRef>
                    <c:extLst xmlns:c15="http://schemas.microsoft.com/office/drawing/2012/chart">
                      <c:ext xmlns:c15="http://schemas.microsoft.com/office/drawing/2012/chart" uri="{02D57815-91ED-43cb-92C2-25804820EDAC}">
                        <c15:formulaRef>
                          <c15:sqref>'HeadCountShift-Prov-21_30'!$AQ$2</c15:sqref>
                        </c15:formulaRef>
                      </c:ext>
                    </c:extLst>
                    <c:strCache>
                      <c:ptCount val="1"/>
                      <c:pt idx="0">
                        <c:v>NW '30</c:v>
                      </c:pt>
                    </c:strCache>
                  </c:strRef>
                </c:tx>
                <c:spPr>
                  <a:ln w="25400" cap="rnd">
                    <a:solidFill>
                      <a:schemeClr val="tx1"/>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'HeadCountShift-Prov-21_30'!$AQ$5:$AQ$49</c15:sqref>
                        </c15:formulaRef>
                      </c:ext>
                    </c:extLst>
                    <c:numCache>
                      <c:formatCode>0.0%</c:formatCode>
                      <c:ptCount val="45"/>
                      <c:pt idx="0">
                        <c:v>1.7605633802816902E-4</c:v>
                      </c:pt>
                      <c:pt idx="1">
                        <c:v>1.3380281690140844E-3</c:v>
                      </c:pt>
                      <c:pt idx="2">
                        <c:v>1.1373239436619718E-2</c:v>
                      </c:pt>
                      <c:pt idx="3">
                        <c:v>2.1654929577464788E-2</c:v>
                      </c:pt>
                      <c:pt idx="4">
                        <c:v>3.0633802816901409E-2</c:v>
                      </c:pt>
                      <c:pt idx="5">
                        <c:v>3.7077464788732396E-2</c:v>
                      </c:pt>
                      <c:pt idx="6">
                        <c:v>3.6126760563380281E-2</c:v>
                      </c:pt>
                      <c:pt idx="7">
                        <c:v>3.4894366197183099E-2</c:v>
                      </c:pt>
                      <c:pt idx="8">
                        <c:v>3.3028169014084507E-2</c:v>
                      </c:pt>
                      <c:pt idx="9">
                        <c:v>3.1091549295774647E-2</c:v>
                      </c:pt>
                      <c:pt idx="10">
                        <c:v>2.9859154929577466E-2</c:v>
                      </c:pt>
                      <c:pt idx="11">
                        <c:v>2.9260563380281691E-2</c:v>
                      </c:pt>
                      <c:pt idx="12">
                        <c:v>2.880281690140845E-2</c:v>
                      </c:pt>
                      <c:pt idx="13">
                        <c:v>2.852112676056338E-2</c:v>
                      </c:pt>
                      <c:pt idx="14">
                        <c:v>2.9507042253521128E-2</c:v>
                      </c:pt>
                      <c:pt idx="15">
                        <c:v>2.7007042253521126E-2</c:v>
                      </c:pt>
                      <c:pt idx="16">
                        <c:v>2.7042253521126762E-2</c:v>
                      </c:pt>
                      <c:pt idx="17">
                        <c:v>2.5739436619718309E-2</c:v>
                      </c:pt>
                      <c:pt idx="18">
                        <c:v>2.454225352112676E-2</c:v>
                      </c:pt>
                      <c:pt idx="19">
                        <c:v>2.2288732394366198E-2</c:v>
                      </c:pt>
                      <c:pt idx="20">
                        <c:v>1.9260563380281689E-2</c:v>
                      </c:pt>
                      <c:pt idx="21">
                        <c:v>1.8204225352112677E-2</c:v>
                      </c:pt>
                      <c:pt idx="22">
                        <c:v>1.7711267605633803E-2</c:v>
                      </c:pt>
                      <c:pt idx="23">
                        <c:v>1.7183098591549296E-2</c:v>
                      </c:pt>
                      <c:pt idx="24">
                        <c:v>1.7147887323943661E-2</c:v>
                      </c:pt>
                      <c:pt idx="25">
                        <c:v>1.665492957746479E-2</c:v>
                      </c:pt>
                      <c:pt idx="26">
                        <c:v>1.6830985915492959E-2</c:v>
                      </c:pt>
                      <c:pt idx="27">
                        <c:v>1.6302816901408449E-2</c:v>
                      </c:pt>
                      <c:pt idx="28">
                        <c:v>1.563380281690141E-2</c:v>
                      </c:pt>
                      <c:pt idx="29">
                        <c:v>1.6302816901408449E-2</c:v>
                      </c:pt>
                      <c:pt idx="30">
                        <c:v>1.6549295774647886E-2</c:v>
                      </c:pt>
                      <c:pt idx="31">
                        <c:v>1.6971830985915492E-2</c:v>
                      </c:pt>
                      <c:pt idx="32">
                        <c:v>2.0176056338028169E-2</c:v>
                      </c:pt>
                      <c:pt idx="33">
                        <c:v>2.1021126760563381E-2</c:v>
                      </c:pt>
                      <c:pt idx="34">
                        <c:v>2.5704225352112677E-2</c:v>
                      </c:pt>
                      <c:pt idx="35">
                        <c:v>2.8943661971830986E-2</c:v>
                      </c:pt>
                      <c:pt idx="36">
                        <c:v>3.1549295774647886E-2</c:v>
                      </c:pt>
                      <c:pt idx="37">
                        <c:v>3.6443661971830986E-2</c:v>
                      </c:pt>
                      <c:pt idx="38">
                        <c:v>3.5880281690140847E-2</c:v>
                      </c:pt>
                      <c:pt idx="39">
                        <c:v>2.9788732394366198E-2</c:v>
                      </c:pt>
                      <c:pt idx="40">
                        <c:v>1.834507042253521E-2</c:v>
                      </c:pt>
                      <c:pt idx="41">
                        <c:v>1.5070422535211268E-2</c:v>
                      </c:pt>
                      <c:pt idx="42">
                        <c:v>1.1021126760563381E-2</c:v>
                      </c:pt>
                      <c:pt idx="43">
                        <c:v>9.3309859154929575E-3</c:v>
                      </c:pt>
                      <c:pt idx="44">
                        <c:v>2.0070422535211269E-3</c:v>
                      </c:pt>
                    </c:numCache>
                  </c:numRef>
                </c:val>
                <c:smooth val="1"/>
                <c:extLst xmlns:c15="http://schemas.microsoft.com/office/drawing/2012/chart">
                  <c:ext xmlns:c16="http://schemas.microsoft.com/office/drawing/2014/chart" uri="{C3380CC4-5D6E-409C-BE32-E72D297353CC}">
                    <c16:uniqueId val="{00000011-A6EC-47CA-ACDF-7AB20129A8DF}"/>
                  </c:ext>
                </c:extLst>
              </c15:ser>
            </c15:filteredLineSeries>
            <c15:filteredLineSeries>
              <c15:ser>
                <c:idx val="18"/>
                <c:order val="18"/>
                <c:tx>
                  <c:strRef>
                    <c:extLst xmlns:c15="http://schemas.microsoft.com/office/drawing/2012/chart">
                      <c:ext xmlns:c15="http://schemas.microsoft.com/office/drawing/2012/chart" uri="{02D57815-91ED-43cb-92C2-25804820EDAC}">
                        <c15:formulaRef>
                          <c15:sqref>'HeadCountShift-Prov-21_30'!$AR$2</c15:sqref>
                        </c15:formulaRef>
                      </c:ext>
                    </c:extLst>
                    <c:strCache>
                      <c:ptCount val="1"/>
                      <c:pt idx="0">
                        <c:v>WC '30</c:v>
                      </c:pt>
                    </c:strCache>
                  </c:strRef>
                </c:tx>
                <c:spPr>
                  <a:ln w="25400" cap="rnd">
                    <a:solidFill>
                      <a:srgbClr val="FFC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'HeadCountShift-Prov-21_30'!$AR$5:$AR$49</c15:sqref>
                        </c15:formulaRef>
                      </c:ext>
                    </c:extLst>
                    <c:numCache>
                      <c:formatCode>0.0%</c:formatCode>
                      <c:ptCount val="45"/>
                      <c:pt idx="0">
                        <c:v>1.6776177827484973E-4</c:v>
                      </c:pt>
                      <c:pt idx="1">
                        <c:v>1.2861736334405145E-3</c:v>
                      </c:pt>
                      <c:pt idx="2">
                        <c:v>1.1491681811827205E-2</c:v>
                      </c:pt>
                      <c:pt idx="3">
                        <c:v>2.1613309101076471E-2</c:v>
                      </c:pt>
                      <c:pt idx="4">
                        <c:v>3.0197120089472947E-2</c:v>
                      </c:pt>
                      <c:pt idx="5">
                        <c:v>3.6851670627708652E-2</c:v>
                      </c:pt>
                      <c:pt idx="6">
                        <c:v>3.5789179365301273E-2</c:v>
                      </c:pt>
                      <c:pt idx="7">
                        <c:v>3.4894449881168743E-2</c:v>
                      </c:pt>
                      <c:pt idx="8">
                        <c:v>3.3748077729623932E-2</c:v>
                      </c:pt>
                      <c:pt idx="9">
                        <c:v>3.2378023207045997E-2</c:v>
                      </c:pt>
                      <c:pt idx="10">
                        <c:v>3.2210261428771148E-2</c:v>
                      </c:pt>
                      <c:pt idx="11">
                        <c:v>3.2769467356353978E-2</c:v>
                      </c:pt>
                      <c:pt idx="12">
                        <c:v>3.3328673283936808E-2</c:v>
                      </c:pt>
                      <c:pt idx="13">
                        <c:v>3.123165105550119E-2</c:v>
                      </c:pt>
                      <c:pt idx="14">
                        <c:v>3.181881727946316E-2</c:v>
                      </c:pt>
                      <c:pt idx="15">
                        <c:v>3.0756326017055781E-2</c:v>
                      </c:pt>
                      <c:pt idx="16">
                        <c:v>3.0532643646022647E-2</c:v>
                      </c:pt>
                      <c:pt idx="17">
                        <c:v>2.8827065566895009E-2</c:v>
                      </c:pt>
                      <c:pt idx="18">
                        <c:v>2.8100097861037326E-2</c:v>
                      </c:pt>
                      <c:pt idx="19">
                        <c:v>2.6282678596393123E-2</c:v>
                      </c:pt>
                      <c:pt idx="20">
                        <c:v>2.4017894589682651E-2</c:v>
                      </c:pt>
                      <c:pt idx="21">
                        <c:v>2.3961973996924367E-2</c:v>
                      </c:pt>
                      <c:pt idx="22">
                        <c:v>2.1529428211939046E-2</c:v>
                      </c:pt>
                      <c:pt idx="23">
                        <c:v>2.0578778135048232E-2</c:v>
                      </c:pt>
                      <c:pt idx="24">
                        <c:v>2.0383056060394242E-2</c:v>
                      </c:pt>
                      <c:pt idx="25">
                        <c:v>1.884523975954145E-2</c:v>
                      </c:pt>
                      <c:pt idx="26">
                        <c:v>1.898504124143716E-2</c:v>
                      </c:pt>
                      <c:pt idx="27">
                        <c:v>1.7670907311617502E-2</c:v>
                      </c:pt>
                      <c:pt idx="28">
                        <c:v>1.6524535160072698E-2</c:v>
                      </c:pt>
                      <c:pt idx="29">
                        <c:v>1.6888019013001538E-2</c:v>
                      </c:pt>
                      <c:pt idx="30">
                        <c:v>1.6496574863693554E-2</c:v>
                      </c:pt>
                      <c:pt idx="31">
                        <c:v>1.6860058716622398E-2</c:v>
                      </c:pt>
                      <c:pt idx="32">
                        <c:v>1.7391304347826087E-2</c:v>
                      </c:pt>
                      <c:pt idx="33">
                        <c:v>2.0019572207465398E-2</c:v>
                      </c:pt>
                      <c:pt idx="34">
                        <c:v>1.9795889836432268E-2</c:v>
                      </c:pt>
                      <c:pt idx="35">
                        <c:v>2.0690619320564797E-2</c:v>
                      </c:pt>
                      <c:pt idx="36">
                        <c:v>2.2060673843142739E-2</c:v>
                      </c:pt>
                      <c:pt idx="37">
                        <c:v>2.4073815182440932E-2</c:v>
                      </c:pt>
                      <c:pt idx="38">
                        <c:v>2.2172515028659304E-2</c:v>
                      </c:pt>
                      <c:pt idx="39">
                        <c:v>2.0355095764015098E-2</c:v>
                      </c:pt>
                      <c:pt idx="40">
                        <c:v>1.6832098420243254E-2</c:v>
                      </c:pt>
                      <c:pt idx="41">
                        <c:v>1.4287711449741367E-2</c:v>
                      </c:pt>
                      <c:pt idx="42">
                        <c:v>1.1547602404585489E-2</c:v>
                      </c:pt>
                      <c:pt idx="43">
                        <c:v>9.6463022508038593E-3</c:v>
                      </c:pt>
                      <c:pt idx="44">
                        <c:v>4.1101635677338183E-3</c:v>
                      </c:pt>
                    </c:numCache>
                  </c:numRef>
                </c:val>
                <c:smooth val="1"/>
                <c:extLst xmlns:c15="http://schemas.microsoft.com/office/drawing/2012/chart">
                  <c:ext xmlns:c16="http://schemas.microsoft.com/office/drawing/2014/chart" uri="{C3380CC4-5D6E-409C-BE32-E72D297353CC}">
                    <c16:uniqueId val="{00000012-A6EC-47CA-ACDF-7AB20129A8DF}"/>
                  </c:ext>
                </c:extLst>
              </c15:ser>
            </c15:filteredLineSeries>
            <c15:filteredLineSeries>
              <c15:ser>
                <c:idx val="19"/>
                <c:order val="19"/>
                <c:tx>
                  <c:strRef>
                    <c:extLst xmlns:c15="http://schemas.microsoft.com/office/drawing/2012/chart">
                      <c:ext xmlns:c15="http://schemas.microsoft.com/office/drawing/2012/chart" uri="{02D57815-91ED-43cb-92C2-25804820EDAC}">
                        <c15:formulaRef>
                          <c15:sqref>'HeadCountShift-Prov-21_30'!$AS$2</c15:sqref>
                        </c15:formulaRef>
                      </c:ext>
                    </c:extLst>
                    <c:strCache>
                      <c:ptCount val="1"/>
                      <c:pt idx="0">
                        <c:v>SA '30</c:v>
                      </c:pt>
                    </c:strCache>
                  </c:strRef>
                </c:tx>
                <c:spPr>
                  <a:ln w="50800" cap="rnd">
                    <a:solidFill>
                      <a:schemeClr val="bg1">
                        <a:lumMod val="65000"/>
                      </a:schemeClr>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'HeadCountShift-Prov-21_30'!$AS$5:$AS$49</c15:sqref>
                        </c15:formulaRef>
                      </c:ext>
                    </c:extLst>
                    <c:numCache>
                      <c:formatCode>0.0%</c:formatCode>
                      <c:ptCount val="45"/>
                      <c:pt idx="0">
                        <c:v>1.5045716780413929E-4</c:v>
                      </c:pt>
                      <c:pt idx="1">
                        <c:v>1.1395280577952845E-3</c:v>
                      </c:pt>
                      <c:pt idx="2">
                        <c:v>1.0033766534872765E-2</c:v>
                      </c:pt>
                      <c:pt idx="3">
                        <c:v>1.9095727756387647E-2</c:v>
                      </c:pt>
                      <c:pt idx="4">
                        <c:v>2.713655344559247E-2</c:v>
                      </c:pt>
                      <c:pt idx="5">
                        <c:v>3.3280632216086091E-2</c:v>
                      </c:pt>
                      <c:pt idx="6">
                        <c:v>3.2979717880477814E-2</c:v>
                      </c:pt>
                      <c:pt idx="7">
                        <c:v>3.2353224099785166E-2</c:v>
                      </c:pt>
                      <c:pt idx="8">
                        <c:v>3.1243294173361188E-2</c:v>
                      </c:pt>
                      <c:pt idx="9">
                        <c:v>3.0084034027985034E-2</c:v>
                      </c:pt>
                      <c:pt idx="10">
                        <c:v>2.9136893824103238E-2</c:v>
                      </c:pt>
                      <c:pt idx="11">
                        <c:v>2.804669598526013E-2</c:v>
                      </c:pt>
                      <c:pt idx="12">
                        <c:v>2.7099555781378334E-2</c:v>
                      </c:pt>
                      <c:pt idx="13">
                        <c:v>2.6754244248713099E-2</c:v>
                      </c:pt>
                      <c:pt idx="14">
                        <c:v>2.7032959985792897E-2</c:v>
                      </c:pt>
                      <c:pt idx="15">
                        <c:v>2.7479398467310095E-2</c:v>
                      </c:pt>
                      <c:pt idx="16">
                        <c:v>2.696389767925985E-2</c:v>
                      </c:pt>
                      <c:pt idx="17">
                        <c:v>2.5913164015578482E-2</c:v>
                      </c:pt>
                      <c:pt idx="18">
                        <c:v>2.4364195140480133E-2</c:v>
                      </c:pt>
                      <c:pt idx="19">
                        <c:v>2.2802893710643736E-2</c:v>
                      </c:pt>
                      <c:pt idx="20">
                        <c:v>2.1382183404821044E-2</c:v>
                      </c:pt>
                      <c:pt idx="21">
                        <c:v>2.1024539317417761E-2</c:v>
                      </c:pt>
                      <c:pt idx="22">
                        <c:v>2.0543569682634037E-2</c:v>
                      </c:pt>
                      <c:pt idx="23">
                        <c:v>2.0432576689991638E-2</c:v>
                      </c:pt>
                      <c:pt idx="24">
                        <c:v>2.0987541653203629E-2</c:v>
                      </c:pt>
                      <c:pt idx="25">
                        <c:v>1.9909676369098565E-2</c:v>
                      </c:pt>
                      <c:pt idx="26">
                        <c:v>1.9445972310948103E-2</c:v>
                      </c:pt>
                      <c:pt idx="27">
                        <c:v>1.8538296282228049E-2</c:v>
                      </c:pt>
                      <c:pt idx="28">
                        <c:v>1.747276355286103E-2</c:v>
                      </c:pt>
                      <c:pt idx="29">
                        <c:v>1.7687350005302999E-2</c:v>
                      </c:pt>
                      <c:pt idx="30">
                        <c:v>1.8229982413776942E-2</c:v>
                      </c:pt>
                      <c:pt idx="31">
                        <c:v>1.849389908517109E-2</c:v>
                      </c:pt>
                      <c:pt idx="32">
                        <c:v>2.0716225448966657E-2</c:v>
                      </c:pt>
                      <c:pt idx="33">
                        <c:v>2.3693304162730525E-2</c:v>
                      </c:pt>
                      <c:pt idx="34">
                        <c:v>2.6852904686617451E-2</c:v>
                      </c:pt>
                      <c:pt idx="35">
                        <c:v>2.9568533239934785E-2</c:v>
                      </c:pt>
                      <c:pt idx="36">
                        <c:v>3.1317289501789455E-2</c:v>
                      </c:pt>
                      <c:pt idx="37">
                        <c:v>3.5300704682177733E-2</c:v>
                      </c:pt>
                      <c:pt idx="38">
                        <c:v>3.2091773939338632E-2</c:v>
                      </c:pt>
                      <c:pt idx="39">
                        <c:v>2.7738382116809027E-2</c:v>
                      </c:pt>
                      <c:pt idx="40">
                        <c:v>1.7734213713307568E-2</c:v>
                      </c:pt>
                      <c:pt idx="41">
                        <c:v>1.4956922386300012E-2</c:v>
                      </c:pt>
                      <c:pt idx="42">
                        <c:v>1.1348416869948277E-2</c:v>
                      </c:pt>
                      <c:pt idx="43">
                        <c:v>9.0298965791959663E-3</c:v>
                      </c:pt>
                      <c:pt idx="44">
                        <c:v>2.4122477067614464E-3</c:v>
                      </c:pt>
                    </c:numCache>
                  </c:numRef>
                </c:val>
                <c:smooth val="1"/>
                <c:extLst xmlns:c15="http://schemas.microsoft.com/office/drawing/2012/chart">
                  <c:ext xmlns:c16="http://schemas.microsoft.com/office/drawing/2014/chart" uri="{C3380CC4-5D6E-409C-BE32-E72D297353CC}">
                    <c16:uniqueId val="{00000013-A6EC-47CA-ACDF-7AB20129A8DF}"/>
                  </c:ext>
                </c:extLst>
              </c15:ser>
            </c15:filteredLineSeries>
          </c:ext>
        </c:extLst>
      </c:lineChart>
      <c:catAx>
        <c:axId val="626499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7625376"/>
        <c:crosses val="autoZero"/>
        <c:auto val="1"/>
        <c:lblAlgn val="ctr"/>
        <c:lblOffset val="100"/>
        <c:tickLblSkip val="5"/>
        <c:tickMarkSkip val="5"/>
        <c:noMultiLvlLbl val="0"/>
      </c:catAx>
      <c:valAx>
        <c:axId val="157625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a:t>% of educators at this age</a:t>
                </a:r>
              </a:p>
            </c:rich>
          </c:tx>
          <c:layout>
            <c:manualLayout>
              <c:xMode val="edge"/>
              <c:yMode val="edge"/>
              <c:x val="2.1070910921426336E-2"/>
              <c:y val="8.7112132218673435E-2"/>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6499536"/>
        <c:crosses val="autoZero"/>
        <c:crossBetween val="between"/>
      </c:valAx>
      <c:spPr>
        <a:noFill/>
        <a:ln>
          <a:noFill/>
        </a:ln>
        <a:effectLst/>
      </c:spPr>
    </c:plotArea>
    <c:legend>
      <c:legendPos val="b"/>
      <c:layout>
        <c:manualLayout>
          <c:xMode val="edge"/>
          <c:yMode val="edge"/>
          <c:x val="0.17555356896877519"/>
          <c:y val="0.85617213040369888"/>
          <c:w val="0.70284862962581551"/>
          <c:h val="0.1387033950596789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6"/>
          <c:order val="6"/>
          <c:tx>
            <c:strRef>
              <c:f>'Unit Costs_Adjusted'!$S$22</c:f>
              <c:strCache>
                <c:ptCount val="1"/>
                <c:pt idx="0">
                  <c:v>NC</c:v>
                </c:pt>
              </c:strCache>
              <c:extLst xmlns:c15="http://schemas.microsoft.com/office/drawing/2012/chart"/>
            </c:strRef>
          </c:tx>
          <c:spPr>
            <a:ln w="19050" cap="rnd">
              <a:solidFill>
                <a:srgbClr val="00B050"/>
              </a:solidFill>
              <a:round/>
            </a:ln>
            <a:effectLst/>
          </c:spPr>
          <c:marker>
            <c:symbol val="none"/>
          </c:marker>
          <c:cat>
            <c:numRef>
              <c:f>'Unit Costs_Adjusted'!$A$23:$A$31</c:f>
              <c:numCache>
                <c:formatCode>General</c:formatCode>
                <c:ptCount val="9"/>
                <c:pt idx="0">
                  <c:v>2022</c:v>
                </c:pt>
                <c:pt idx="1">
                  <c:v>2023</c:v>
                </c:pt>
                <c:pt idx="2">
                  <c:v>2024</c:v>
                </c:pt>
                <c:pt idx="3">
                  <c:v>2025</c:v>
                </c:pt>
                <c:pt idx="4">
                  <c:v>2026</c:v>
                </c:pt>
                <c:pt idx="5">
                  <c:v>2027</c:v>
                </c:pt>
                <c:pt idx="6">
                  <c:v>2028</c:v>
                </c:pt>
                <c:pt idx="7">
                  <c:v>2029</c:v>
                </c:pt>
                <c:pt idx="8">
                  <c:v>2030</c:v>
                </c:pt>
              </c:numCache>
              <c:extLst xmlns:c15="http://schemas.microsoft.com/office/drawing/2012/chart"/>
            </c:numRef>
          </c:cat>
          <c:val>
            <c:numRef>
              <c:f>'Unit Costs_Adjusted'!$S$23:$S$31</c:f>
              <c:numCache>
                <c:formatCode>#,##0</c:formatCode>
                <c:ptCount val="9"/>
                <c:pt idx="0">
                  <c:v>623360.21509190835</c:v>
                </c:pt>
                <c:pt idx="1">
                  <c:v>618820.85748427338</c:v>
                </c:pt>
                <c:pt idx="2">
                  <c:v>614746.6822769657</c:v>
                </c:pt>
                <c:pt idx="3">
                  <c:v>610584.08771367441</c:v>
                </c:pt>
                <c:pt idx="4">
                  <c:v>605519.15277064708</c:v>
                </c:pt>
                <c:pt idx="5">
                  <c:v>601244.77766471566</c:v>
                </c:pt>
                <c:pt idx="6">
                  <c:v>597082.82923308306</c:v>
                </c:pt>
                <c:pt idx="7">
                  <c:v>593611.62785108841</c:v>
                </c:pt>
                <c:pt idx="8">
                  <c:v>588730.76362049382</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6-C486-46E7-BD87-8DD75C674C1D}"/>
            </c:ext>
          </c:extLst>
        </c:ser>
        <c:ser>
          <c:idx val="9"/>
          <c:order val="9"/>
          <c:tx>
            <c:strRef>
              <c:f>'Unit Costs_Adjusted'!$V$22</c:f>
              <c:strCache>
                <c:ptCount val="1"/>
                <c:pt idx="0">
                  <c:v>SA</c:v>
                </c:pt>
              </c:strCache>
            </c:strRef>
          </c:tx>
          <c:spPr>
            <a:ln w="41275" cap="rnd">
              <a:solidFill>
                <a:schemeClr val="bg1">
                  <a:lumMod val="50000"/>
                </a:schemeClr>
              </a:solidFill>
              <a:round/>
            </a:ln>
            <a:effectLst/>
          </c:spPr>
          <c:marker>
            <c:symbol val="none"/>
          </c:marker>
          <c:cat>
            <c:numRef>
              <c:f>'Unit Costs_Adjusted'!$A$23:$A$31</c:f>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f>'Unit Costs_Adjusted'!$V$23:$V$31</c:f>
              <c:numCache>
                <c:formatCode>#\ ###\ ###\ ##0</c:formatCode>
                <c:ptCount val="9"/>
                <c:pt idx="0">
                  <c:v>620131.71358132712</c:v>
                </c:pt>
                <c:pt idx="1">
                  <c:v>617408.06240908313</c:v>
                </c:pt>
                <c:pt idx="2">
                  <c:v>614362.03659499192</c:v>
                </c:pt>
                <c:pt idx="3">
                  <c:v>611195.54673628393</c:v>
                </c:pt>
                <c:pt idx="4">
                  <c:v>607784.07363677444</c:v>
                </c:pt>
                <c:pt idx="5">
                  <c:v>604634.92589325877</c:v>
                </c:pt>
                <c:pt idx="6">
                  <c:v>601484.09100405395</c:v>
                </c:pt>
                <c:pt idx="7">
                  <c:v>598284.68283917755</c:v>
                </c:pt>
                <c:pt idx="8">
                  <c:v>595097.56387270289</c:v>
                </c:pt>
              </c:numCache>
            </c:numRef>
          </c:val>
          <c:smooth val="0"/>
          <c:extLst>
            <c:ext xmlns:c16="http://schemas.microsoft.com/office/drawing/2014/chart" uri="{C3380CC4-5D6E-409C-BE32-E72D297353CC}">
              <c16:uniqueId val="{00000009-C486-46E7-BD87-8DD75C674C1D}"/>
            </c:ext>
          </c:extLst>
        </c:ser>
        <c:dLbls>
          <c:showLegendKey val="0"/>
          <c:showVal val="0"/>
          <c:showCatName val="0"/>
          <c:showSerName val="0"/>
          <c:showPercent val="0"/>
          <c:showBubbleSize val="0"/>
        </c:dLbls>
        <c:smooth val="0"/>
        <c:axId val="1207554272"/>
        <c:axId val="1104167008"/>
        <c:extLst>
          <c:ext xmlns:c15="http://schemas.microsoft.com/office/drawing/2012/chart" uri="{02D57815-91ED-43cb-92C2-25804820EDAC}">
            <c15:filteredLineSeries>
              <c15:ser>
                <c:idx val="0"/>
                <c:order val="0"/>
                <c:tx>
                  <c:strRef>
                    <c:extLst>
                      <c:ext uri="{02D57815-91ED-43cb-92C2-25804820EDAC}">
                        <c15:formulaRef>
                          <c15:sqref>'Unit Costs_Adjusted'!$M$22</c15:sqref>
                        </c15:formulaRef>
                      </c:ext>
                    </c:extLst>
                    <c:strCache>
                      <c:ptCount val="1"/>
                      <c:pt idx="0">
                        <c:v>EC</c:v>
                      </c:pt>
                    </c:strCache>
                  </c:strRef>
                </c:tx>
                <c:spPr>
                  <a:ln w="38100" cap="rnd">
                    <a:solidFill>
                      <a:srgbClr val="FF0000"/>
                    </a:solidFill>
                    <a:round/>
                  </a:ln>
                  <a:effectLst/>
                </c:spPr>
                <c:marker>
                  <c:symbol val="none"/>
                </c:marker>
                <c:cat>
                  <c:numRef>
                    <c:extLst>
                      <c:ex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c:ext uri="{02D57815-91ED-43cb-92C2-25804820EDAC}">
                        <c15:formulaRef>
                          <c15:sqref>'Unit Costs_Adjusted'!$M$23:$M$31</c15:sqref>
                        </c15:formulaRef>
                      </c:ext>
                    </c:extLst>
                    <c:numCache>
                      <c:formatCode>#,##0</c:formatCode>
                      <c:ptCount val="9"/>
                      <c:pt idx="0">
                        <c:v>621425.20331158314</c:v>
                      </c:pt>
                      <c:pt idx="1">
                        <c:v>621063.2680900183</c:v>
                      </c:pt>
                      <c:pt idx="2">
                        <c:v>620080.47758891887</c:v>
                      </c:pt>
                      <c:pt idx="3">
                        <c:v>618726.64102162421</c:v>
                      </c:pt>
                      <c:pt idx="4">
                        <c:v>616901.56181908131</c:v>
                      </c:pt>
                      <c:pt idx="5">
                        <c:v>614957.15766249981</c:v>
                      </c:pt>
                      <c:pt idx="6">
                        <c:v>612432.34834290389</c:v>
                      </c:pt>
                      <c:pt idx="7">
                        <c:v>608777.78481357661</c:v>
                      </c:pt>
                      <c:pt idx="8">
                        <c:v>605213.88365633436</c:v>
                      </c:pt>
                    </c:numCache>
                  </c:numRef>
                </c:val>
                <c:smooth val="0"/>
                <c:extLst>
                  <c:ext xmlns:c16="http://schemas.microsoft.com/office/drawing/2014/chart" uri="{C3380CC4-5D6E-409C-BE32-E72D297353CC}">
                    <c16:uniqueId val="{00000000-C486-46E7-BD87-8DD75C674C1D}"/>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'Unit Costs_Adjusted'!$N$22</c15:sqref>
                        </c15:formulaRef>
                      </c:ext>
                    </c:extLst>
                    <c:strCache>
                      <c:ptCount val="1"/>
                      <c:pt idx="0">
                        <c:v>FS</c:v>
                      </c:pt>
                    </c:strCache>
                  </c:strRef>
                </c:tx>
                <c:spPr>
                  <a:ln w="38100" cap="rnd">
                    <a:solidFill>
                      <a:srgbClr val="00B05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Costs_Adjusted'!$N$23:$N$31</c15:sqref>
                        </c15:formulaRef>
                      </c:ext>
                    </c:extLst>
                    <c:numCache>
                      <c:formatCode>#,##0</c:formatCode>
                      <c:ptCount val="9"/>
                      <c:pt idx="0">
                        <c:v>627501.82027508796</c:v>
                      </c:pt>
                      <c:pt idx="1">
                        <c:v>624213.75074195687</c:v>
                      </c:pt>
                      <c:pt idx="2">
                        <c:v>619936.1550974641</c:v>
                      </c:pt>
                      <c:pt idx="3">
                        <c:v>615739.1318988658</c:v>
                      </c:pt>
                      <c:pt idx="4">
                        <c:v>611313.06451955996</c:v>
                      </c:pt>
                      <c:pt idx="5">
                        <c:v>607623.37075408944</c:v>
                      </c:pt>
                      <c:pt idx="6">
                        <c:v>604256.36748828006</c:v>
                      </c:pt>
                      <c:pt idx="7">
                        <c:v>601071.74192471104</c:v>
                      </c:pt>
                      <c:pt idx="8">
                        <c:v>597586.46530154243</c:v>
                      </c:pt>
                    </c:numCache>
                  </c:numRef>
                </c:val>
                <c:smooth val="0"/>
                <c:extLst xmlns:c15="http://schemas.microsoft.com/office/drawing/2012/chart">
                  <c:ext xmlns:c16="http://schemas.microsoft.com/office/drawing/2014/chart" uri="{C3380CC4-5D6E-409C-BE32-E72D297353CC}">
                    <c16:uniqueId val="{00000001-C486-46E7-BD87-8DD75C674C1D}"/>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'Unit Costs_Adjusted'!$O$22</c15:sqref>
                        </c15:formulaRef>
                      </c:ext>
                    </c:extLst>
                    <c:strCache>
                      <c:ptCount val="1"/>
                      <c:pt idx="0">
                        <c:v>GP</c:v>
                      </c:pt>
                    </c:strCache>
                  </c:strRef>
                </c:tx>
                <c:spPr>
                  <a:ln w="3810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Costs_Adjusted'!$O$23:$O$31</c15:sqref>
                        </c15:formulaRef>
                      </c:ext>
                    </c:extLst>
                    <c:numCache>
                      <c:formatCode>#,##0</c:formatCode>
                      <c:ptCount val="9"/>
                      <c:pt idx="0">
                        <c:v>609961.53385831311</c:v>
                      </c:pt>
                      <c:pt idx="1">
                        <c:v>607932.8940304931</c:v>
                      </c:pt>
                      <c:pt idx="2">
                        <c:v>605745.78514930338</c:v>
                      </c:pt>
                      <c:pt idx="3">
                        <c:v>603625.33962797129</c:v>
                      </c:pt>
                      <c:pt idx="4">
                        <c:v>601276.5502807087</c:v>
                      </c:pt>
                      <c:pt idx="5">
                        <c:v>599195.66845113644</c:v>
                      </c:pt>
                      <c:pt idx="6">
                        <c:v>597570.19435168942</c:v>
                      </c:pt>
                      <c:pt idx="7">
                        <c:v>595926.15072501823</c:v>
                      </c:pt>
                      <c:pt idx="8">
                        <c:v>593969.0468800388</c:v>
                      </c:pt>
                    </c:numCache>
                  </c:numRef>
                </c:val>
                <c:smooth val="0"/>
                <c:extLst xmlns:c15="http://schemas.microsoft.com/office/drawing/2012/chart">
                  <c:ext xmlns:c16="http://schemas.microsoft.com/office/drawing/2014/chart" uri="{C3380CC4-5D6E-409C-BE32-E72D297353CC}">
                    <c16:uniqueId val="{00000002-C486-46E7-BD87-8DD75C674C1D}"/>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'Unit Costs_Adjusted'!$P$22</c15:sqref>
                        </c15:formulaRef>
                      </c:ext>
                    </c:extLst>
                    <c:strCache>
                      <c:ptCount val="1"/>
                      <c:pt idx="0">
                        <c:v>KN</c:v>
                      </c:pt>
                    </c:strCache>
                  </c:strRef>
                </c:tx>
                <c:spPr>
                  <a:ln w="38100" cap="rnd">
                    <a:solidFill>
                      <a:srgbClr val="00B0F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Costs_Adjusted'!$P$23:$P$31</c15:sqref>
                        </c15:formulaRef>
                      </c:ext>
                    </c:extLst>
                    <c:numCache>
                      <c:formatCode>#,##0</c:formatCode>
                      <c:ptCount val="9"/>
                      <c:pt idx="0">
                        <c:v>619966.87318681937</c:v>
                      </c:pt>
                      <c:pt idx="1">
                        <c:v>618763.04115984868</c:v>
                      </c:pt>
                      <c:pt idx="2">
                        <c:v>617122.35805856215</c:v>
                      </c:pt>
                      <c:pt idx="3">
                        <c:v>615431.87054813514</c:v>
                      </c:pt>
                      <c:pt idx="4">
                        <c:v>613187.85198962677</c:v>
                      </c:pt>
                      <c:pt idx="5">
                        <c:v>611135.4344300474</c:v>
                      </c:pt>
                      <c:pt idx="6">
                        <c:v>608983.8349295794</c:v>
                      </c:pt>
                      <c:pt idx="7">
                        <c:v>606498.87923924811</c:v>
                      </c:pt>
                      <c:pt idx="8">
                        <c:v>603916.38211120479</c:v>
                      </c:pt>
                    </c:numCache>
                  </c:numRef>
                </c:val>
                <c:smooth val="0"/>
                <c:extLst xmlns:c15="http://schemas.microsoft.com/office/drawing/2012/chart">
                  <c:ext xmlns:c16="http://schemas.microsoft.com/office/drawing/2014/chart" uri="{C3380CC4-5D6E-409C-BE32-E72D297353CC}">
                    <c16:uniqueId val="{00000003-C486-46E7-BD87-8DD75C674C1D}"/>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'Unit Costs_Adjusted'!$Q$22</c15:sqref>
                        </c15:formulaRef>
                      </c:ext>
                    </c:extLst>
                    <c:strCache>
                      <c:ptCount val="1"/>
                      <c:pt idx="0">
                        <c:v>LP</c:v>
                      </c:pt>
                    </c:strCache>
                  </c:strRef>
                </c:tx>
                <c:spPr>
                  <a:ln w="3810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Costs_Adjusted'!$Q$23:$Q$31</c15:sqref>
                        </c15:formulaRef>
                      </c:ext>
                    </c:extLst>
                    <c:numCache>
                      <c:formatCode>#,##0</c:formatCode>
                      <c:ptCount val="9"/>
                      <c:pt idx="0">
                        <c:v>639202.62227746099</c:v>
                      </c:pt>
                      <c:pt idx="1">
                        <c:v>630894.68408428901</c:v>
                      </c:pt>
                      <c:pt idx="2">
                        <c:v>622662.97866547061</c:v>
                      </c:pt>
                      <c:pt idx="3">
                        <c:v>614981.04256650363</c:v>
                      </c:pt>
                      <c:pt idx="4">
                        <c:v>607980.6318184858</c:v>
                      </c:pt>
                      <c:pt idx="5">
                        <c:v>601696.73363431648</c:v>
                      </c:pt>
                      <c:pt idx="6">
                        <c:v>595203.91776237206</c:v>
                      </c:pt>
                      <c:pt idx="7">
                        <c:v>589622.40251294558</c:v>
                      </c:pt>
                      <c:pt idx="8">
                        <c:v>584653.92520099855</c:v>
                      </c:pt>
                    </c:numCache>
                  </c:numRef>
                </c:val>
                <c:smooth val="0"/>
                <c:extLst xmlns:c15="http://schemas.microsoft.com/office/drawing/2012/chart">
                  <c:ext xmlns:c16="http://schemas.microsoft.com/office/drawing/2014/chart" uri="{C3380CC4-5D6E-409C-BE32-E72D297353CC}">
                    <c16:uniqueId val="{00000004-C486-46E7-BD87-8DD75C674C1D}"/>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'Unit Costs_Adjusted'!$R$22</c15:sqref>
                        </c15:formulaRef>
                      </c:ext>
                    </c:extLst>
                    <c:strCache>
                      <c:ptCount val="1"/>
                      <c:pt idx="0">
                        <c:v>MP</c:v>
                      </c:pt>
                    </c:strCache>
                  </c:strRef>
                </c:tx>
                <c:spPr>
                  <a:ln w="19050" cap="rnd">
                    <a:solidFill>
                      <a:srgbClr val="FF000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Costs_Adjusted'!$R$23:$R$31</c15:sqref>
                        </c15:formulaRef>
                      </c:ext>
                    </c:extLst>
                    <c:numCache>
                      <c:formatCode>#,##0</c:formatCode>
                      <c:ptCount val="9"/>
                      <c:pt idx="0">
                        <c:v>614494.50111719163</c:v>
                      </c:pt>
                      <c:pt idx="1">
                        <c:v>613139.08530171064</c:v>
                      </c:pt>
                      <c:pt idx="2">
                        <c:v>610985.18756662891</c:v>
                      </c:pt>
                      <c:pt idx="3">
                        <c:v>608457.01109838067</c:v>
                      </c:pt>
                      <c:pt idx="4">
                        <c:v>605139.52831193001</c:v>
                      </c:pt>
                      <c:pt idx="5">
                        <c:v>601487.79984223738</c:v>
                      </c:pt>
                      <c:pt idx="6">
                        <c:v>598056.79955283098</c:v>
                      </c:pt>
                      <c:pt idx="7">
                        <c:v>594709.39064685593</c:v>
                      </c:pt>
                      <c:pt idx="8">
                        <c:v>591748.24918937555</c:v>
                      </c:pt>
                    </c:numCache>
                  </c:numRef>
                </c:val>
                <c:smooth val="0"/>
                <c:extLst xmlns:c15="http://schemas.microsoft.com/office/drawing/2012/chart">
                  <c:ext xmlns:c16="http://schemas.microsoft.com/office/drawing/2014/chart" uri="{C3380CC4-5D6E-409C-BE32-E72D297353CC}">
                    <c16:uniqueId val="{00000005-C486-46E7-BD87-8DD75C674C1D}"/>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'Unit Costs_Adjusted'!$T$22</c15:sqref>
                        </c15:formulaRef>
                      </c:ext>
                    </c:extLst>
                    <c:strCache>
                      <c:ptCount val="1"/>
                      <c:pt idx="0">
                        <c:v>NW</c:v>
                      </c:pt>
                    </c:strCache>
                  </c:strRef>
                </c:tx>
                <c:spPr>
                  <a:ln w="1905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Costs_Adjusted'!$T$23:$T$31</c15:sqref>
                        </c15:formulaRef>
                      </c:ext>
                    </c:extLst>
                    <c:numCache>
                      <c:formatCode>#,##0</c:formatCode>
                      <c:ptCount val="9"/>
                      <c:pt idx="0">
                        <c:v>609299.88323942968</c:v>
                      </c:pt>
                      <c:pt idx="1">
                        <c:v>608164.79526367027</c:v>
                      </c:pt>
                      <c:pt idx="2">
                        <c:v>607083.48897417914</c:v>
                      </c:pt>
                      <c:pt idx="3">
                        <c:v>605293.74475083209</c:v>
                      </c:pt>
                      <c:pt idx="4">
                        <c:v>603164.98852170468</c:v>
                      </c:pt>
                      <c:pt idx="5">
                        <c:v>601046.27996522805</c:v>
                      </c:pt>
                      <c:pt idx="6">
                        <c:v>598032.54177125474</c:v>
                      </c:pt>
                      <c:pt idx="7">
                        <c:v>595092.87156323425</c:v>
                      </c:pt>
                      <c:pt idx="8">
                        <c:v>591973.23644558957</c:v>
                      </c:pt>
                    </c:numCache>
                  </c:numRef>
                </c:val>
                <c:smooth val="0"/>
                <c:extLst xmlns:c15="http://schemas.microsoft.com/office/drawing/2012/chart">
                  <c:ext xmlns:c16="http://schemas.microsoft.com/office/drawing/2014/chart" uri="{C3380CC4-5D6E-409C-BE32-E72D297353CC}">
                    <c16:uniqueId val="{00000007-C486-46E7-BD87-8DD75C674C1D}"/>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'Unit Costs_Adjusted'!$U$22</c15:sqref>
                        </c15:formulaRef>
                      </c:ext>
                    </c:extLst>
                    <c:strCache>
                      <c:ptCount val="1"/>
                      <c:pt idx="0">
                        <c:v>WC</c:v>
                      </c:pt>
                    </c:strCache>
                  </c:strRef>
                </c:tx>
                <c:spPr>
                  <a:ln w="1905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'Unit Costs_Adjusted'!$A$23:$A$31</c15:sqref>
                        </c15:formulaRef>
                      </c:ext>
                    </c:extLst>
                    <c:numCache>
                      <c:formatCode>General</c:formatCode>
                      <c:ptCount val="9"/>
                      <c:pt idx="0">
                        <c:v>2022</c:v>
                      </c:pt>
                      <c:pt idx="1">
                        <c:v>2023</c:v>
                      </c:pt>
                      <c:pt idx="2">
                        <c:v>2024</c:v>
                      </c:pt>
                      <c:pt idx="3">
                        <c:v>2025</c:v>
                      </c:pt>
                      <c:pt idx="4">
                        <c:v>2026</c:v>
                      </c:pt>
                      <c:pt idx="5">
                        <c:v>2027</c:v>
                      </c:pt>
                      <c:pt idx="6">
                        <c:v>2028</c:v>
                      </c:pt>
                      <c:pt idx="7">
                        <c:v>2029</c:v>
                      </c:pt>
                      <c:pt idx="8">
                        <c:v>2030</c:v>
                      </c:pt>
                    </c:numCache>
                  </c:numRef>
                </c:cat>
                <c:val>
                  <c:numRef>
                    <c:extLst xmlns:c15="http://schemas.microsoft.com/office/drawing/2012/chart">
                      <c:ext xmlns:c15="http://schemas.microsoft.com/office/drawing/2012/chart" uri="{02D57815-91ED-43cb-92C2-25804820EDAC}">
                        <c15:formulaRef>
                          <c15:sqref>'Unit Costs_Adjusted'!$U$23:$U$31</c15:sqref>
                        </c15:formulaRef>
                      </c:ext>
                    </c:extLst>
                    <c:numCache>
                      <c:formatCode>#,##0</c:formatCode>
                      <c:ptCount val="9"/>
                      <c:pt idx="0">
                        <c:v>626618.07785912184</c:v>
                      </c:pt>
                      <c:pt idx="1">
                        <c:v>619049.39506034926</c:v>
                      </c:pt>
                      <c:pt idx="2">
                        <c:v>611993.84642326715</c:v>
                      </c:pt>
                      <c:pt idx="3">
                        <c:v>604818.7215939837</c:v>
                      </c:pt>
                      <c:pt idx="4">
                        <c:v>598471.82260915416</c:v>
                      </c:pt>
                      <c:pt idx="5">
                        <c:v>593171.11869359191</c:v>
                      </c:pt>
                      <c:pt idx="6">
                        <c:v>588719.15266564523</c:v>
                      </c:pt>
                      <c:pt idx="7">
                        <c:v>584791.1414591322</c:v>
                      </c:pt>
                      <c:pt idx="8">
                        <c:v>581413.85086119524</c:v>
                      </c:pt>
                    </c:numCache>
                  </c:numRef>
                </c:val>
                <c:smooth val="0"/>
                <c:extLst xmlns:c15="http://schemas.microsoft.com/office/drawing/2012/chart">
                  <c:ext xmlns:c16="http://schemas.microsoft.com/office/drawing/2014/chart" uri="{C3380CC4-5D6E-409C-BE32-E72D297353CC}">
                    <c16:uniqueId val="{00000008-C486-46E7-BD87-8DD75C674C1D}"/>
                  </c:ext>
                </c:extLst>
              </c15:ser>
            </c15:filteredLineSeries>
          </c:ext>
        </c:extLst>
      </c:lineChart>
      <c:catAx>
        <c:axId val="120755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104167008"/>
        <c:crosses val="autoZero"/>
        <c:auto val="1"/>
        <c:lblAlgn val="ctr"/>
        <c:lblOffset val="100"/>
        <c:noMultiLvlLbl val="0"/>
      </c:catAx>
      <c:valAx>
        <c:axId val="1104167008"/>
        <c:scaling>
          <c:orientation val="minMax"/>
          <c:min val="55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07554272"/>
        <c:crosses val="autoZero"/>
        <c:crossBetween val="between"/>
      </c:valAx>
      <c:spPr>
        <a:noFill/>
        <a:ln>
          <a:noFill/>
        </a:ln>
        <a:effectLst/>
      </c:spPr>
    </c:plotArea>
    <c:legend>
      <c:legendPos val="b"/>
      <c:overlay val="0"/>
      <c:spPr>
        <a:noFill/>
        <a:ln w="28575">
          <a:solidFill>
            <a:schemeClr val="bg1"/>
          </a:solid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Northern Cape (2021)</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lumMod val="50000"/>
              </a:schemeClr>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'[Gender - PERSAL - 2012-2021.xlsx]by Province and rank'!$B$4:$E$4</c:f>
              <c:strCache>
                <c:ptCount val="4"/>
                <c:pt idx="0">
                  <c:v>Teacher (L1)</c:v>
                </c:pt>
                <c:pt idx="1">
                  <c:v>HOD</c:v>
                </c:pt>
                <c:pt idx="2">
                  <c:v>Deputy</c:v>
                </c:pt>
                <c:pt idx="3">
                  <c:v>Principal</c:v>
                </c:pt>
              </c:strCache>
            </c:strRef>
          </c:cat>
          <c:val>
            <c:numRef>
              <c:f>'[Gender - PERSAL - 2012-2021.xlsx]by Province and rank'!$B$11:$E$11</c:f>
              <c:numCache>
                <c:formatCode>0%</c:formatCode>
                <c:ptCount val="4"/>
                <c:pt idx="0">
                  <c:v>0.71888006000000004</c:v>
                </c:pt>
                <c:pt idx="1">
                  <c:v>0.66819013000000005</c:v>
                </c:pt>
                <c:pt idx="2">
                  <c:v>0.49863014</c:v>
                </c:pt>
                <c:pt idx="3">
                  <c:v>0.36270491999999999</c:v>
                </c:pt>
              </c:numCache>
            </c:numRef>
          </c:val>
          <c:extLst>
            <c:ext xmlns:c16="http://schemas.microsoft.com/office/drawing/2014/chart" uri="{C3380CC4-5D6E-409C-BE32-E72D297353CC}">
              <c16:uniqueId val="{00000000-C991-4996-A346-0DE5EE0040A7}"/>
            </c:ext>
          </c:extLst>
        </c:ser>
        <c:dLbls>
          <c:showLegendKey val="0"/>
          <c:showVal val="0"/>
          <c:showCatName val="0"/>
          <c:showSerName val="0"/>
          <c:showPercent val="0"/>
          <c:showBubbleSize val="0"/>
        </c:dLbls>
        <c:gapWidth val="50"/>
        <c:overlap val="-27"/>
        <c:axId val="1686584736"/>
        <c:axId val="1686581376"/>
      </c:barChart>
      <c:catAx>
        <c:axId val="1686584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86581376"/>
        <c:crosses val="autoZero"/>
        <c:auto val="1"/>
        <c:lblAlgn val="ctr"/>
        <c:lblOffset val="100"/>
        <c:noMultiLvlLbl val="0"/>
      </c:catAx>
      <c:valAx>
        <c:axId val="1686581376"/>
        <c:scaling>
          <c:orientation val="minMax"/>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 female</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86584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6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83074911055451"/>
          <c:y val="8.3635398690611526E-2"/>
          <c:w val="0.83830668030623146"/>
          <c:h val="0.6667811935166057"/>
        </c:manualLayout>
      </c:layout>
      <c:lineChart>
        <c:grouping val="standard"/>
        <c:varyColors val="0"/>
        <c:ser>
          <c:idx val="6"/>
          <c:order val="6"/>
          <c:tx>
            <c:strRef>
              <c:f>'HeadCountShift-Prov-21_30'!$AF$2</c:f>
              <c:strCache>
                <c:ptCount val="1"/>
                <c:pt idx="0">
                  <c:v>NC</c:v>
                </c:pt>
              </c:strCache>
              <c:extLst xmlns:c15="http://schemas.microsoft.com/office/drawing/2012/chart"/>
            </c:strRef>
          </c:tx>
          <c:spPr>
            <a:ln w="19050" cap="rnd">
              <a:solidFill>
                <a:srgbClr val="00B050"/>
              </a:solidFill>
              <a:round/>
            </a:ln>
            <a:effectLst/>
          </c:spPr>
          <c:marker>
            <c:symbol val="none"/>
          </c:marker>
          <c:cat>
            <c:numRef>
              <c:f>'HeadCountShift-Prov-21_30'!$Y$5:$Y$49</c:f>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extLst xmlns:c15="http://schemas.microsoft.com/office/drawing/2012/chart"/>
            </c:numRef>
          </c:cat>
          <c:val>
            <c:numRef>
              <c:f>'HeadCountShift-Prov-21_30'!$AF$5:$AF$49</c:f>
              <c:numCache>
                <c:formatCode>0.0%</c:formatCode>
                <c:ptCount val="45"/>
                <c:pt idx="0">
                  <c:v>6.8146417445482863E-4</c:v>
                </c:pt>
                <c:pt idx="1">
                  <c:v>3.4073208722741432E-3</c:v>
                </c:pt>
                <c:pt idx="2">
                  <c:v>1.2655763239875389E-2</c:v>
                </c:pt>
                <c:pt idx="3">
                  <c:v>1.8594236760124609E-2</c:v>
                </c:pt>
                <c:pt idx="4">
                  <c:v>2.1904205607476634E-2</c:v>
                </c:pt>
                <c:pt idx="5">
                  <c:v>2.1417445482866043E-2</c:v>
                </c:pt>
                <c:pt idx="6">
                  <c:v>2.336448598130841E-2</c:v>
                </c:pt>
                <c:pt idx="7">
                  <c:v>2.7063862928348909E-2</c:v>
                </c:pt>
                <c:pt idx="8">
                  <c:v>2.6090342679127725E-2</c:v>
                </c:pt>
                <c:pt idx="9">
                  <c:v>2.6674454828660436E-2</c:v>
                </c:pt>
                <c:pt idx="10">
                  <c:v>2.521417445482866E-2</c:v>
                </c:pt>
                <c:pt idx="11">
                  <c:v>2.0833333333333332E-2</c:v>
                </c:pt>
                <c:pt idx="12">
                  <c:v>1.8010124610591899E-2</c:v>
                </c:pt>
                <c:pt idx="13">
                  <c:v>1.8302180685358254E-2</c:v>
                </c:pt>
                <c:pt idx="14">
                  <c:v>1.8594236760124609E-2</c:v>
                </c:pt>
                <c:pt idx="15">
                  <c:v>1.8594236760124609E-2</c:v>
                </c:pt>
                <c:pt idx="16">
                  <c:v>1.9080996884735201E-2</c:v>
                </c:pt>
                <c:pt idx="17">
                  <c:v>2.0638629283489095E-2</c:v>
                </c:pt>
                <c:pt idx="18">
                  <c:v>1.6257788161993768E-2</c:v>
                </c:pt>
                <c:pt idx="19">
                  <c:v>1.7036604361370715E-2</c:v>
                </c:pt>
                <c:pt idx="20">
                  <c:v>1.499221183800623E-2</c:v>
                </c:pt>
                <c:pt idx="21">
                  <c:v>1.0708722741433021E-2</c:v>
                </c:pt>
                <c:pt idx="22">
                  <c:v>1.3337227414330218E-2</c:v>
                </c:pt>
                <c:pt idx="23">
                  <c:v>1.5089563862928349E-2</c:v>
                </c:pt>
                <c:pt idx="24">
                  <c:v>1.8302180685358254E-2</c:v>
                </c:pt>
                <c:pt idx="25">
                  <c:v>2.3267133956386292E-2</c:v>
                </c:pt>
                <c:pt idx="26">
                  <c:v>2.823208722741433E-2</c:v>
                </c:pt>
                <c:pt idx="27">
                  <c:v>3.2223520249221184E-2</c:v>
                </c:pt>
                <c:pt idx="28">
                  <c:v>4.1569314641744549E-2</c:v>
                </c:pt>
                <c:pt idx="29">
                  <c:v>4.2834890965732085E-2</c:v>
                </c:pt>
                <c:pt idx="30">
                  <c:v>4.1471962616822428E-2</c:v>
                </c:pt>
                <c:pt idx="31">
                  <c:v>4.273753894080997E-2</c:v>
                </c:pt>
                <c:pt idx="32">
                  <c:v>4.1374610591900313E-2</c:v>
                </c:pt>
                <c:pt idx="33">
                  <c:v>4.0303738317757007E-2</c:v>
                </c:pt>
                <c:pt idx="34">
                  <c:v>4.0498442367601244E-2</c:v>
                </c:pt>
                <c:pt idx="35">
                  <c:v>3.0081775700934579E-2</c:v>
                </c:pt>
                <c:pt idx="36">
                  <c:v>2.9400311526479751E-2</c:v>
                </c:pt>
                <c:pt idx="37">
                  <c:v>2.4922118380062305E-2</c:v>
                </c:pt>
                <c:pt idx="38">
                  <c:v>2.3461838006230529E-2</c:v>
                </c:pt>
                <c:pt idx="39">
                  <c:v>2.2975077881619937E-2</c:v>
                </c:pt>
                <c:pt idx="40">
                  <c:v>1.4213395638629283E-2</c:v>
                </c:pt>
                <c:pt idx="41">
                  <c:v>1.2461059190031152E-2</c:v>
                </c:pt>
                <c:pt idx="42">
                  <c:v>1.0319314641744548E-2</c:v>
                </c:pt>
                <c:pt idx="43">
                  <c:v>8.4696261682242983E-3</c:v>
                </c:pt>
                <c:pt idx="44">
                  <c:v>2.3364485981308409E-3</c:v>
                </c:pt>
              </c:numCache>
              <c:extLst xmlns:c15="http://schemas.microsoft.com/office/drawing/2012/chart"/>
            </c:numRef>
          </c:val>
          <c:smooth val="1"/>
          <c:extLst xmlns:c15="http://schemas.microsoft.com/office/drawing/2012/chart">
            <c:ext xmlns:c16="http://schemas.microsoft.com/office/drawing/2014/chart" uri="{C3380CC4-5D6E-409C-BE32-E72D297353CC}">
              <c16:uniqueId val="{00000006-A6EC-47CA-ACDF-7AB20129A8DF}"/>
            </c:ext>
          </c:extLst>
        </c:ser>
        <c:ser>
          <c:idx val="16"/>
          <c:order val="16"/>
          <c:tx>
            <c:strRef>
              <c:f>'HeadCountShift-Prov-21_30'!$AP$2</c:f>
              <c:strCache>
                <c:ptCount val="1"/>
                <c:pt idx="0">
                  <c:v>NC '30</c:v>
                </c:pt>
              </c:strCache>
              <c:extLst xmlns:c15="http://schemas.microsoft.com/office/drawing/2012/chart"/>
            </c:strRef>
          </c:tx>
          <c:spPr>
            <a:ln w="25400" cap="rnd">
              <a:solidFill>
                <a:srgbClr val="00B050"/>
              </a:solidFill>
              <a:prstDash val="sysDash"/>
              <a:round/>
            </a:ln>
            <a:effectLst/>
          </c:spPr>
          <c:marker>
            <c:symbol val="none"/>
          </c:marker>
          <c:cat>
            <c:numRef>
              <c:f>'HeadCountShift-Prov-21_30'!$Y$5:$Y$49</c:f>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extLst xmlns:c15="http://schemas.microsoft.com/office/drawing/2012/chart"/>
            </c:numRef>
          </c:cat>
          <c:val>
            <c:numRef>
              <c:f>'HeadCountShift-Prov-21_30'!$AP$5:$AP$49</c:f>
              <c:numCache>
                <c:formatCode>0.0%</c:formatCode>
                <c:ptCount val="45"/>
                <c:pt idx="0">
                  <c:v>1.9470404984423675E-4</c:v>
                </c:pt>
                <c:pt idx="1">
                  <c:v>1.2655763239875389E-3</c:v>
                </c:pt>
                <c:pt idx="2">
                  <c:v>1.1584890965732087E-2</c:v>
                </c:pt>
                <c:pt idx="3">
                  <c:v>2.1612149532710279E-2</c:v>
                </c:pt>
                <c:pt idx="4">
                  <c:v>3.1347352024922115E-2</c:v>
                </c:pt>
                <c:pt idx="5">
                  <c:v>3.8551401869158876E-2</c:v>
                </c:pt>
                <c:pt idx="6">
                  <c:v>3.6507009345794393E-2</c:v>
                </c:pt>
                <c:pt idx="7">
                  <c:v>3.5241433021806851E-2</c:v>
                </c:pt>
                <c:pt idx="8">
                  <c:v>3.3878504672897193E-2</c:v>
                </c:pt>
                <c:pt idx="9">
                  <c:v>3.2320872274143299E-2</c:v>
                </c:pt>
                <c:pt idx="10">
                  <c:v>3.1931464174454825E-2</c:v>
                </c:pt>
                <c:pt idx="11">
                  <c:v>3.3002336448598131E-2</c:v>
                </c:pt>
                <c:pt idx="12">
                  <c:v>3.0860591900311526E-2</c:v>
                </c:pt>
                <c:pt idx="13">
                  <c:v>2.881619937694704E-2</c:v>
                </c:pt>
                <c:pt idx="14">
                  <c:v>2.6479750778816199E-2</c:v>
                </c:pt>
                <c:pt idx="15">
                  <c:v>2.5408878504672897E-2</c:v>
                </c:pt>
                <c:pt idx="16">
                  <c:v>2.521417445482866E-2</c:v>
                </c:pt>
                <c:pt idx="17">
                  <c:v>2.3267133956386292E-2</c:v>
                </c:pt>
                <c:pt idx="18">
                  <c:v>2.2877725856697818E-2</c:v>
                </c:pt>
                <c:pt idx="19">
                  <c:v>2.1417445482866043E-2</c:v>
                </c:pt>
                <c:pt idx="20">
                  <c:v>1.8691588785046728E-2</c:v>
                </c:pt>
                <c:pt idx="21">
                  <c:v>1.7815420560747662E-2</c:v>
                </c:pt>
                <c:pt idx="22">
                  <c:v>1.791277258566978E-2</c:v>
                </c:pt>
                <c:pt idx="23">
                  <c:v>1.8010124610591899E-2</c:v>
                </c:pt>
                <c:pt idx="24">
                  <c:v>1.8496884735202491E-2</c:v>
                </c:pt>
                <c:pt idx="25">
                  <c:v>1.9470404984423675E-2</c:v>
                </c:pt>
                <c:pt idx="26">
                  <c:v>2.1028037383177569E-2</c:v>
                </c:pt>
                <c:pt idx="27">
                  <c:v>1.8886292834890964E-2</c:v>
                </c:pt>
                <c:pt idx="28">
                  <c:v>2.0054517133956385E-2</c:v>
                </c:pt>
                <c:pt idx="29">
                  <c:v>1.9373052959501556E-2</c:v>
                </c:pt>
                <c:pt idx="30">
                  <c:v>1.6549844236760123E-2</c:v>
                </c:pt>
                <c:pt idx="31">
                  <c:v>1.791277258566978E-2</c:v>
                </c:pt>
                <c:pt idx="32">
                  <c:v>1.8983644859813083E-2</c:v>
                </c:pt>
                <c:pt idx="33">
                  <c:v>2.0443925233644859E-2</c:v>
                </c:pt>
                <c:pt idx="34">
                  <c:v>2.3072429906542055E-2</c:v>
                </c:pt>
                <c:pt idx="35">
                  <c:v>2.4922118380062305E-2</c:v>
                </c:pt>
                <c:pt idx="36">
                  <c:v>2.6479750778816199E-2</c:v>
                </c:pt>
                <c:pt idx="37">
                  <c:v>3.1055295950155763E-2</c:v>
                </c:pt>
                <c:pt idx="38">
                  <c:v>2.9984423676012461E-2</c:v>
                </c:pt>
                <c:pt idx="39">
                  <c:v>2.5895638629283489E-2</c:v>
                </c:pt>
                <c:pt idx="40">
                  <c:v>1.9080996884735201E-2</c:v>
                </c:pt>
                <c:pt idx="41">
                  <c:v>1.5868380062305294E-2</c:v>
                </c:pt>
                <c:pt idx="42">
                  <c:v>1.3142523364485981E-2</c:v>
                </c:pt>
                <c:pt idx="43">
                  <c:v>1.0903426791277258E-2</c:v>
                </c:pt>
                <c:pt idx="44">
                  <c:v>4.1861370716510899E-3</c:v>
                </c:pt>
              </c:numCache>
              <c:extLst xmlns:c15="http://schemas.microsoft.com/office/drawing/2012/chart"/>
            </c:numRef>
          </c:val>
          <c:smooth val="1"/>
          <c:extLst xmlns:c15="http://schemas.microsoft.com/office/drawing/2012/chart">
            <c:ext xmlns:c16="http://schemas.microsoft.com/office/drawing/2014/chart" uri="{C3380CC4-5D6E-409C-BE32-E72D297353CC}">
              <c16:uniqueId val="{00000010-A6EC-47CA-ACDF-7AB20129A8DF}"/>
            </c:ext>
          </c:extLst>
        </c:ser>
        <c:dLbls>
          <c:showLegendKey val="0"/>
          <c:showVal val="0"/>
          <c:showCatName val="0"/>
          <c:showSerName val="0"/>
          <c:showPercent val="0"/>
          <c:showBubbleSize val="0"/>
        </c:dLbls>
        <c:smooth val="0"/>
        <c:axId val="626499536"/>
        <c:axId val="157625376"/>
        <c:extLst>
          <c:ext xmlns:c15="http://schemas.microsoft.com/office/drawing/2012/chart" uri="{02D57815-91ED-43cb-92C2-25804820EDAC}">
            <c15:filteredLineSeries>
              <c15:ser>
                <c:idx val="0"/>
                <c:order val="0"/>
                <c:tx>
                  <c:strRef>
                    <c:extLst>
                      <c:ext uri="{02D57815-91ED-43cb-92C2-25804820EDAC}">
                        <c15:formulaRef>
                          <c15:sqref>'HeadCountShift-Prov-21_30'!$Z$2</c15:sqref>
                        </c15:formulaRef>
                      </c:ext>
                    </c:extLst>
                    <c:strCache>
                      <c:ptCount val="1"/>
                      <c:pt idx="0">
                        <c:v>EC</c:v>
                      </c:pt>
                    </c:strCache>
                  </c:strRef>
                </c:tx>
                <c:spPr>
                  <a:ln w="38100" cap="rnd">
                    <a:solidFill>
                      <a:srgbClr val="FF0000"/>
                    </a:solidFill>
                    <a:round/>
                  </a:ln>
                  <a:effectLst/>
                </c:spPr>
                <c:marker>
                  <c:symbol val="none"/>
                </c:marker>
                <c:cat>
                  <c:numRef>
                    <c:extLst>
                      <c:ex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c:ext uri="{02D57815-91ED-43cb-92C2-25804820EDAC}">
                        <c15:formulaRef>
                          <c15:sqref>'HeadCountShift-Prov-21_30'!$Z$5:$Z$49</c15:sqref>
                        </c15:formulaRef>
                      </c:ext>
                    </c:extLst>
                    <c:numCache>
                      <c:formatCode>0.0%</c:formatCode>
                      <c:ptCount val="45"/>
                      <c:pt idx="0">
                        <c:v>1.115531922805191E-4</c:v>
                      </c:pt>
                      <c:pt idx="1">
                        <c:v>8.7383333953073292E-4</c:v>
                      </c:pt>
                      <c:pt idx="2">
                        <c:v>3.3837801658424126E-3</c:v>
                      </c:pt>
                      <c:pt idx="3">
                        <c:v>8.0690142416242148E-3</c:v>
                      </c:pt>
                      <c:pt idx="4">
                        <c:v>1.1917599375302124E-2</c:v>
                      </c:pt>
                      <c:pt idx="5">
                        <c:v>1.5301379541144536E-2</c:v>
                      </c:pt>
                      <c:pt idx="6">
                        <c:v>1.7495258989328077E-2</c:v>
                      </c:pt>
                      <c:pt idx="7">
                        <c:v>1.7643996579035436E-2</c:v>
                      </c:pt>
                      <c:pt idx="8">
                        <c:v>1.8964042687688247E-2</c:v>
                      </c:pt>
                      <c:pt idx="9">
                        <c:v>1.6751571040791283E-2</c:v>
                      </c:pt>
                      <c:pt idx="10">
                        <c:v>1.5357156137284795E-2</c:v>
                      </c:pt>
                      <c:pt idx="11">
                        <c:v>1.3442159669802551E-2</c:v>
                      </c:pt>
                      <c:pt idx="12">
                        <c:v>1.3088907894247574E-2</c:v>
                      </c:pt>
                      <c:pt idx="13">
                        <c:v>1.4334585208046704E-2</c:v>
                      </c:pt>
                      <c:pt idx="14">
                        <c:v>1.4148663220912506E-2</c:v>
                      </c:pt>
                      <c:pt idx="15">
                        <c:v>1.5747592310266612E-2</c:v>
                      </c:pt>
                      <c:pt idx="16">
                        <c:v>1.4148663220912506E-2</c:v>
                      </c:pt>
                      <c:pt idx="17">
                        <c:v>1.4501914996467483E-2</c:v>
                      </c:pt>
                      <c:pt idx="18">
                        <c:v>1.2679879522552336E-2</c:v>
                      </c:pt>
                      <c:pt idx="19">
                        <c:v>1.1564347599747147E-2</c:v>
                      </c:pt>
                      <c:pt idx="20">
                        <c:v>1.2568326330271818E-2</c:v>
                      </c:pt>
                      <c:pt idx="21">
                        <c:v>1.3051723496820733E-2</c:v>
                      </c:pt>
                      <c:pt idx="22">
                        <c:v>1.4985312163016398E-2</c:v>
                      </c:pt>
                      <c:pt idx="23">
                        <c:v>1.8815305097980888E-2</c:v>
                      </c:pt>
                      <c:pt idx="24">
                        <c:v>2.3296024987915071E-2</c:v>
                      </c:pt>
                      <c:pt idx="25">
                        <c:v>2.8446064031532371E-2</c:v>
                      </c:pt>
                      <c:pt idx="26">
                        <c:v>3.5232216561930617E-2</c:v>
                      </c:pt>
                      <c:pt idx="27">
                        <c:v>3.926672368274272E-2</c:v>
                      </c:pt>
                      <c:pt idx="28">
                        <c:v>5.3285241512661286E-2</c:v>
                      </c:pt>
                      <c:pt idx="29">
                        <c:v>4.9585393968690737E-2</c:v>
                      </c:pt>
                      <c:pt idx="30">
                        <c:v>5.9978433049492436E-2</c:v>
                      </c:pt>
                      <c:pt idx="31">
                        <c:v>5.6483099691369498E-2</c:v>
                      </c:pt>
                      <c:pt idx="32">
                        <c:v>6.1372847952998924E-2</c:v>
                      </c:pt>
                      <c:pt idx="33">
                        <c:v>5.1649128025880342E-2</c:v>
                      </c:pt>
                      <c:pt idx="34">
                        <c:v>4.7893503885769531E-2</c:v>
                      </c:pt>
                      <c:pt idx="35">
                        <c:v>4.2817833637005913E-2</c:v>
                      </c:pt>
                      <c:pt idx="36">
                        <c:v>3.6403525080876062E-2</c:v>
                      </c:pt>
                      <c:pt idx="37">
                        <c:v>3.1365039229539288E-2</c:v>
                      </c:pt>
                      <c:pt idx="38">
                        <c:v>2.6475290967909865E-2</c:v>
                      </c:pt>
                      <c:pt idx="39">
                        <c:v>1.7532443386754918E-2</c:v>
                      </c:pt>
                      <c:pt idx="40">
                        <c:v>1.0634737664076153E-2</c:v>
                      </c:pt>
                      <c:pt idx="41">
                        <c:v>7.7901312609229166E-3</c:v>
                      </c:pt>
                      <c:pt idx="42">
                        <c:v>6.1168333767151299E-3</c:v>
                      </c:pt>
                      <c:pt idx="43">
                        <c:v>4.1832447105194662E-3</c:v>
                      </c:pt>
                      <c:pt idx="44">
                        <c:v>1.2456773137991298E-3</c:v>
                      </c:pt>
                    </c:numCache>
                  </c:numRef>
                </c:val>
                <c:smooth val="1"/>
                <c:extLst>
                  <c:ext xmlns:c16="http://schemas.microsoft.com/office/drawing/2014/chart" uri="{C3380CC4-5D6E-409C-BE32-E72D297353CC}">
                    <c16:uniqueId val="{00000000-A6EC-47CA-ACDF-7AB20129A8DF}"/>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'HeadCountShift-Prov-21_30'!$AA$2</c15:sqref>
                        </c15:formulaRef>
                      </c:ext>
                    </c:extLst>
                    <c:strCache>
                      <c:ptCount val="1"/>
                      <c:pt idx="0">
                        <c:v>FS</c:v>
                      </c:pt>
                    </c:strCache>
                  </c:strRef>
                </c:tx>
                <c:spPr>
                  <a:ln w="38100" cap="rnd">
                    <a:solidFill>
                      <a:srgbClr val="00B050"/>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'HeadCountShift-Prov-21_30'!$AA$5:$AA$49</c15:sqref>
                        </c15:formulaRef>
                      </c:ext>
                    </c:extLst>
                    <c:numCache>
                      <c:formatCode>0.0%</c:formatCode>
                      <c:ptCount val="45"/>
                      <c:pt idx="0">
                        <c:v>2.2283625991621357E-4</c:v>
                      </c:pt>
                      <c:pt idx="1">
                        <c:v>1.7826900793297086E-3</c:v>
                      </c:pt>
                      <c:pt idx="2">
                        <c:v>6.1502807736874944E-3</c:v>
                      </c:pt>
                      <c:pt idx="3">
                        <c:v>1.4216953382654425E-2</c:v>
                      </c:pt>
                      <c:pt idx="4">
                        <c:v>2.0902041180140832E-2</c:v>
                      </c:pt>
                      <c:pt idx="5">
                        <c:v>2.7230590961761298E-2</c:v>
                      </c:pt>
                      <c:pt idx="6">
                        <c:v>2.9993760584722345E-2</c:v>
                      </c:pt>
                      <c:pt idx="7">
                        <c:v>3.2534093947767177E-2</c:v>
                      </c:pt>
                      <c:pt idx="8">
                        <c:v>3.1241643640253142E-2</c:v>
                      </c:pt>
                      <c:pt idx="9">
                        <c:v>3.2444959443800693E-2</c:v>
                      </c:pt>
                      <c:pt idx="10">
                        <c:v>2.9993760584722345E-2</c:v>
                      </c:pt>
                      <c:pt idx="11">
                        <c:v>2.7542561725643996E-2</c:v>
                      </c:pt>
                      <c:pt idx="12">
                        <c:v>2.464569034673322E-2</c:v>
                      </c:pt>
                      <c:pt idx="13">
                        <c:v>2.1035742936090562E-2</c:v>
                      </c:pt>
                      <c:pt idx="14">
                        <c:v>1.8495409573045726E-2</c:v>
                      </c:pt>
                      <c:pt idx="15">
                        <c:v>1.9609590872626793E-2</c:v>
                      </c:pt>
                      <c:pt idx="16">
                        <c:v>1.6534450485783045E-2</c:v>
                      </c:pt>
                      <c:pt idx="17">
                        <c:v>1.3236473839023086E-2</c:v>
                      </c:pt>
                      <c:pt idx="18">
                        <c:v>1.1899456279525805E-2</c:v>
                      </c:pt>
                      <c:pt idx="19">
                        <c:v>9.4928246724306983E-3</c:v>
                      </c:pt>
                      <c:pt idx="20">
                        <c:v>9.8047954363133967E-3</c:v>
                      </c:pt>
                      <c:pt idx="21">
                        <c:v>9.4928246724306983E-3</c:v>
                      </c:pt>
                      <c:pt idx="22">
                        <c:v>1.132008200374365E-2</c:v>
                      </c:pt>
                      <c:pt idx="23">
                        <c:v>1.3325608342989572E-2</c:v>
                      </c:pt>
                      <c:pt idx="24">
                        <c:v>1.7514930029414386E-2</c:v>
                      </c:pt>
                      <c:pt idx="25">
                        <c:v>2.1347713699973261E-2</c:v>
                      </c:pt>
                      <c:pt idx="26">
                        <c:v>2.6606649433995901E-2</c:v>
                      </c:pt>
                      <c:pt idx="27">
                        <c:v>3.1241643640253142E-2</c:v>
                      </c:pt>
                      <c:pt idx="28">
                        <c:v>3.9531152509136289E-2</c:v>
                      </c:pt>
                      <c:pt idx="29">
                        <c:v>4.1893216864248149E-2</c:v>
                      </c:pt>
                      <c:pt idx="30">
                        <c:v>4.4879222747125413E-2</c:v>
                      </c:pt>
                      <c:pt idx="31">
                        <c:v>4.2071485872181125E-2</c:v>
                      </c:pt>
                      <c:pt idx="32">
                        <c:v>4.122470808449951E-2</c:v>
                      </c:pt>
                      <c:pt idx="33">
                        <c:v>4.1625813352348696E-2</c:v>
                      </c:pt>
                      <c:pt idx="34">
                        <c:v>3.9709421517069257E-2</c:v>
                      </c:pt>
                      <c:pt idx="35">
                        <c:v>3.7169088154024421E-2</c:v>
                      </c:pt>
                      <c:pt idx="36">
                        <c:v>3.4495053035029859E-2</c:v>
                      </c:pt>
                      <c:pt idx="37">
                        <c:v>3.11970763882699E-2</c:v>
                      </c:pt>
                      <c:pt idx="38">
                        <c:v>2.7676263481593726E-2</c:v>
                      </c:pt>
                      <c:pt idx="39">
                        <c:v>1.7069257509581961E-2</c:v>
                      </c:pt>
                      <c:pt idx="40">
                        <c:v>1.2345128799358231E-2</c:v>
                      </c:pt>
                      <c:pt idx="41">
                        <c:v>7.6655673411177468E-3</c:v>
                      </c:pt>
                      <c:pt idx="42">
                        <c:v>6.863356805419378E-3</c:v>
                      </c:pt>
                      <c:pt idx="43">
                        <c:v>3.8327836705588734E-3</c:v>
                      </c:pt>
                      <c:pt idx="44">
                        <c:v>8.9134503966485428E-4</c:v>
                      </c:pt>
                    </c:numCache>
                  </c:numRef>
                </c:val>
                <c:smooth val="1"/>
                <c:extLst xmlns:c15="http://schemas.microsoft.com/office/drawing/2012/chart">
                  <c:ext xmlns:c16="http://schemas.microsoft.com/office/drawing/2014/chart" uri="{C3380CC4-5D6E-409C-BE32-E72D297353CC}">
                    <c16:uniqueId val="{00000001-A6EC-47CA-ACDF-7AB20129A8DF}"/>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'HeadCountShift-Prov-21_30'!$AB$2</c15:sqref>
                        </c15:formulaRef>
                      </c:ext>
                    </c:extLst>
                    <c:strCache>
                      <c:ptCount val="1"/>
                      <c:pt idx="0">
                        <c:v>GP</c:v>
                      </c:pt>
                    </c:strCache>
                  </c:strRef>
                </c:tx>
                <c:spPr>
                  <a:ln w="3810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'HeadCountShift-Prov-21_30'!$AB$5:$AB$49</c15:sqref>
                        </c15:formulaRef>
                      </c:ext>
                    </c:extLst>
                    <c:numCache>
                      <c:formatCode>0.0%</c:formatCode>
                      <c:ptCount val="45"/>
                      <c:pt idx="0">
                        <c:v>7.8153493461157714E-5</c:v>
                      </c:pt>
                      <c:pt idx="1">
                        <c:v>1.9929140832595218E-3</c:v>
                      </c:pt>
                      <c:pt idx="2">
                        <c:v>7.698119105924035E-3</c:v>
                      </c:pt>
                      <c:pt idx="3">
                        <c:v>1.4197884645443651E-2</c:v>
                      </c:pt>
                      <c:pt idx="4">
                        <c:v>2.0801854842911478E-2</c:v>
                      </c:pt>
                      <c:pt idx="5">
                        <c:v>2.4970041160839888E-2</c:v>
                      </c:pt>
                      <c:pt idx="6">
                        <c:v>3.0909706663887877E-2</c:v>
                      </c:pt>
                      <c:pt idx="7">
                        <c:v>3.2511853279841608E-2</c:v>
                      </c:pt>
                      <c:pt idx="8">
                        <c:v>3.1469806700359509E-2</c:v>
                      </c:pt>
                      <c:pt idx="9">
                        <c:v>2.9620174021778772E-2</c:v>
                      </c:pt>
                      <c:pt idx="10">
                        <c:v>2.7483978533840464E-2</c:v>
                      </c:pt>
                      <c:pt idx="11">
                        <c:v>2.3498150367321419E-2</c:v>
                      </c:pt>
                      <c:pt idx="12">
                        <c:v>2.1583389777523054E-2</c:v>
                      </c:pt>
                      <c:pt idx="13">
                        <c:v>2.0293857135413953E-2</c:v>
                      </c:pt>
                      <c:pt idx="14">
                        <c:v>1.9108529151253061E-2</c:v>
                      </c:pt>
                      <c:pt idx="15">
                        <c:v>1.8626582608242587E-2</c:v>
                      </c:pt>
                      <c:pt idx="16">
                        <c:v>1.7050487156775908E-2</c:v>
                      </c:pt>
                      <c:pt idx="17">
                        <c:v>1.5956338248319699E-2</c:v>
                      </c:pt>
                      <c:pt idx="18">
                        <c:v>1.3338196217370916E-2</c:v>
                      </c:pt>
                      <c:pt idx="19">
                        <c:v>1.2439431042567603E-2</c:v>
                      </c:pt>
                      <c:pt idx="20">
                        <c:v>1.1319230969624342E-2</c:v>
                      </c:pt>
                      <c:pt idx="21">
                        <c:v>1.2400354295837024E-2</c:v>
                      </c:pt>
                      <c:pt idx="22">
                        <c:v>1.2244047308914709E-2</c:v>
                      </c:pt>
                      <c:pt idx="23">
                        <c:v>1.5721877767936227E-2</c:v>
                      </c:pt>
                      <c:pt idx="24">
                        <c:v>2.0580419944771531E-2</c:v>
                      </c:pt>
                      <c:pt idx="25">
                        <c:v>2.4488094617829418E-2</c:v>
                      </c:pt>
                      <c:pt idx="26">
                        <c:v>3.1183243891001928E-2</c:v>
                      </c:pt>
                      <c:pt idx="27">
                        <c:v>3.5012765070598653E-2</c:v>
                      </c:pt>
                      <c:pt idx="28">
                        <c:v>3.9402386286667014E-2</c:v>
                      </c:pt>
                      <c:pt idx="29">
                        <c:v>3.791746991090502E-2</c:v>
                      </c:pt>
                      <c:pt idx="30">
                        <c:v>4.1473453863387695E-2</c:v>
                      </c:pt>
                      <c:pt idx="31">
                        <c:v>3.8972542072630643E-2</c:v>
                      </c:pt>
                      <c:pt idx="32">
                        <c:v>4.0222997968009169E-2</c:v>
                      </c:pt>
                      <c:pt idx="33">
                        <c:v>3.9311207210962332E-2</c:v>
                      </c:pt>
                      <c:pt idx="34">
                        <c:v>3.6627937268795915E-2</c:v>
                      </c:pt>
                      <c:pt idx="35">
                        <c:v>3.4400562705152918E-2</c:v>
                      </c:pt>
                      <c:pt idx="36">
                        <c:v>3.0297504298442142E-2</c:v>
                      </c:pt>
                      <c:pt idx="37">
                        <c:v>2.6845725003907674E-2</c:v>
                      </c:pt>
                      <c:pt idx="38">
                        <c:v>2.420153180847184E-2</c:v>
                      </c:pt>
                      <c:pt idx="39">
                        <c:v>1.9329964049393009E-2</c:v>
                      </c:pt>
                      <c:pt idx="40">
                        <c:v>1.4445370708070652E-2</c:v>
                      </c:pt>
                      <c:pt idx="41">
                        <c:v>1.1905382170583024E-2</c:v>
                      </c:pt>
                      <c:pt idx="42">
                        <c:v>9.6649820246965043E-3</c:v>
                      </c:pt>
                      <c:pt idx="43">
                        <c:v>6.6169957797113533E-3</c:v>
                      </c:pt>
                      <c:pt idx="44">
                        <c:v>1.7845047673631011E-3</c:v>
                      </c:pt>
                    </c:numCache>
                  </c:numRef>
                </c:val>
                <c:smooth val="1"/>
                <c:extLst xmlns:c15="http://schemas.microsoft.com/office/drawing/2012/chart">
                  <c:ext xmlns:c16="http://schemas.microsoft.com/office/drawing/2014/chart" uri="{C3380CC4-5D6E-409C-BE32-E72D297353CC}">
                    <c16:uniqueId val="{00000002-A6EC-47CA-ACDF-7AB20129A8DF}"/>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'HeadCountShift-Prov-21_30'!$AC$2</c15:sqref>
                        </c15:formulaRef>
                      </c:ext>
                    </c:extLst>
                    <c:strCache>
                      <c:ptCount val="1"/>
                      <c:pt idx="0">
                        <c:v>KN</c:v>
                      </c:pt>
                    </c:strCache>
                  </c:strRef>
                </c:tx>
                <c:spPr>
                  <a:ln w="38100" cap="rnd">
                    <a:solidFill>
                      <a:srgbClr val="00B0F0"/>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'HeadCountShift-Prov-21_30'!$AC$5:$AC$49</c15:sqref>
                        </c15:formulaRef>
                      </c:ext>
                    </c:extLst>
                    <c:numCache>
                      <c:formatCode>0.0%</c:formatCode>
                      <c:ptCount val="45"/>
                      <c:pt idx="0">
                        <c:v>2.224694104560623E-5</c:v>
                      </c:pt>
                      <c:pt idx="1">
                        <c:v>5.4505005561735257E-4</c:v>
                      </c:pt>
                      <c:pt idx="2">
                        <c:v>2.3692992213570634E-3</c:v>
                      </c:pt>
                      <c:pt idx="3">
                        <c:v>5.0945494994438269E-3</c:v>
                      </c:pt>
                      <c:pt idx="4">
                        <c:v>9.1212458286985543E-3</c:v>
                      </c:pt>
                      <c:pt idx="5">
                        <c:v>1.2024471635150167E-2</c:v>
                      </c:pt>
                      <c:pt idx="6">
                        <c:v>1.7652947719688544E-2</c:v>
                      </c:pt>
                      <c:pt idx="7">
                        <c:v>2.1256952169076752E-2</c:v>
                      </c:pt>
                      <c:pt idx="8">
                        <c:v>2.2347052280311457E-2</c:v>
                      </c:pt>
                      <c:pt idx="9">
                        <c:v>2.2914349276974416E-2</c:v>
                      </c:pt>
                      <c:pt idx="10">
                        <c:v>2.196885428253615E-2</c:v>
                      </c:pt>
                      <c:pt idx="11">
                        <c:v>2.2669632925472749E-2</c:v>
                      </c:pt>
                      <c:pt idx="12">
                        <c:v>2.4682981090100111E-2</c:v>
                      </c:pt>
                      <c:pt idx="13">
                        <c:v>2.4749721913236929E-2</c:v>
                      </c:pt>
                      <c:pt idx="14">
                        <c:v>2.6863181312569522E-2</c:v>
                      </c:pt>
                      <c:pt idx="15">
                        <c:v>2.9154616240266964E-2</c:v>
                      </c:pt>
                      <c:pt idx="16">
                        <c:v>2.6585094549499443E-2</c:v>
                      </c:pt>
                      <c:pt idx="17">
                        <c:v>2.4694104560622914E-2</c:v>
                      </c:pt>
                      <c:pt idx="18">
                        <c:v>2.3125695216907674E-2</c:v>
                      </c:pt>
                      <c:pt idx="19">
                        <c:v>1.9332591768631814E-2</c:v>
                      </c:pt>
                      <c:pt idx="20">
                        <c:v>1.8642936596218022E-2</c:v>
                      </c:pt>
                      <c:pt idx="21">
                        <c:v>2.0500556173526141E-2</c:v>
                      </c:pt>
                      <c:pt idx="22">
                        <c:v>1.961067853170189E-2</c:v>
                      </c:pt>
                      <c:pt idx="23">
                        <c:v>2.314794215795328E-2</c:v>
                      </c:pt>
                      <c:pt idx="24">
                        <c:v>2.681868743047831E-2</c:v>
                      </c:pt>
                      <c:pt idx="25">
                        <c:v>3.1746384872080091E-2</c:v>
                      </c:pt>
                      <c:pt idx="26">
                        <c:v>3.468298109010011E-2</c:v>
                      </c:pt>
                      <c:pt idx="27">
                        <c:v>3.7374860956618468E-2</c:v>
                      </c:pt>
                      <c:pt idx="28">
                        <c:v>4.2413793103448276E-2</c:v>
                      </c:pt>
                      <c:pt idx="29">
                        <c:v>3.8887652947719689E-2</c:v>
                      </c:pt>
                      <c:pt idx="30">
                        <c:v>4.1256952169076752E-2</c:v>
                      </c:pt>
                      <c:pt idx="31">
                        <c:v>4.0111234705228031E-2</c:v>
                      </c:pt>
                      <c:pt idx="32">
                        <c:v>4.0978865406006676E-2</c:v>
                      </c:pt>
                      <c:pt idx="33">
                        <c:v>3.531701890989989E-2</c:v>
                      </c:pt>
                      <c:pt idx="34">
                        <c:v>3.4994438264738602E-2</c:v>
                      </c:pt>
                      <c:pt idx="35">
                        <c:v>3.3170189098998888E-2</c:v>
                      </c:pt>
                      <c:pt idx="36">
                        <c:v>3.0244716351501669E-2</c:v>
                      </c:pt>
                      <c:pt idx="37">
                        <c:v>2.628476084538376E-2</c:v>
                      </c:pt>
                      <c:pt idx="38">
                        <c:v>2.3259176863181314E-2</c:v>
                      </c:pt>
                      <c:pt idx="39">
                        <c:v>1.6685205784204672E-2</c:v>
                      </c:pt>
                      <c:pt idx="40">
                        <c:v>1.0522803114571747E-2</c:v>
                      </c:pt>
                      <c:pt idx="41">
                        <c:v>6.9744160177975531E-3</c:v>
                      </c:pt>
                      <c:pt idx="42">
                        <c:v>5.4060066740823139E-3</c:v>
                      </c:pt>
                      <c:pt idx="43">
                        <c:v>3.0478309232480536E-3</c:v>
                      </c:pt>
                      <c:pt idx="44">
                        <c:v>7.4527252502780872E-4</c:v>
                      </c:pt>
                    </c:numCache>
                  </c:numRef>
                </c:val>
                <c:smooth val="1"/>
                <c:extLst xmlns:c15="http://schemas.microsoft.com/office/drawing/2012/chart">
                  <c:ext xmlns:c16="http://schemas.microsoft.com/office/drawing/2014/chart" uri="{C3380CC4-5D6E-409C-BE32-E72D297353CC}">
                    <c16:uniqueId val="{00000003-A6EC-47CA-ACDF-7AB20129A8DF}"/>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'HeadCountShift-Prov-21_30'!$AD$2</c15:sqref>
                        </c15:formulaRef>
                      </c:ext>
                    </c:extLst>
                    <c:strCache>
                      <c:ptCount val="1"/>
                      <c:pt idx="0">
                        <c:v>LP</c:v>
                      </c:pt>
                    </c:strCache>
                  </c:strRef>
                </c:tx>
                <c:spPr>
                  <a:ln w="3810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'HeadCountShift-Prov-21_30'!$AD$5:$AD$49</c15:sqref>
                        </c15:formulaRef>
                      </c:ext>
                    </c:extLst>
                    <c:numCache>
                      <c:formatCode>0.0%</c:formatCode>
                      <c:ptCount val="45"/>
                      <c:pt idx="0">
                        <c:v>3.7753657385559226E-5</c:v>
                      </c:pt>
                      <c:pt idx="1">
                        <c:v>1.4723926380368099E-3</c:v>
                      </c:pt>
                      <c:pt idx="2">
                        <c:v>4.7003303445021238E-3</c:v>
                      </c:pt>
                      <c:pt idx="3">
                        <c:v>9.2496460594620102E-3</c:v>
                      </c:pt>
                      <c:pt idx="4">
                        <c:v>1.4025483718735252E-2</c:v>
                      </c:pt>
                      <c:pt idx="5">
                        <c:v>1.8631429919773478E-2</c:v>
                      </c:pt>
                      <c:pt idx="6">
                        <c:v>2.2614440773949977E-2</c:v>
                      </c:pt>
                      <c:pt idx="7">
                        <c:v>1.9839546956111374E-2</c:v>
                      </c:pt>
                      <c:pt idx="8">
                        <c:v>1.9329872581406324E-2</c:v>
                      </c:pt>
                      <c:pt idx="9">
                        <c:v>1.7291175082586124E-2</c:v>
                      </c:pt>
                      <c:pt idx="10">
                        <c:v>1.4440773949976404E-2</c:v>
                      </c:pt>
                      <c:pt idx="11">
                        <c:v>1.3572439830108541E-2</c:v>
                      </c:pt>
                      <c:pt idx="12">
                        <c:v>1.319490325625295E-2</c:v>
                      </c:pt>
                      <c:pt idx="13">
                        <c:v>1.3119395941481831E-2</c:v>
                      </c:pt>
                      <c:pt idx="14">
                        <c:v>1.2175554506842851E-2</c:v>
                      </c:pt>
                      <c:pt idx="15">
                        <c:v>1.1514865502595563E-2</c:v>
                      </c:pt>
                      <c:pt idx="16">
                        <c:v>9.0986314299197728E-3</c:v>
                      </c:pt>
                      <c:pt idx="17">
                        <c:v>8.173666823973573E-3</c:v>
                      </c:pt>
                      <c:pt idx="18">
                        <c:v>6.4747522416234073E-3</c:v>
                      </c:pt>
                      <c:pt idx="19">
                        <c:v>5.5497876356772067E-3</c:v>
                      </c:pt>
                      <c:pt idx="20">
                        <c:v>5.9839546956111369E-3</c:v>
                      </c:pt>
                      <c:pt idx="21">
                        <c:v>6.6635205285512037E-3</c:v>
                      </c:pt>
                      <c:pt idx="22">
                        <c:v>7.9848985370457766E-3</c:v>
                      </c:pt>
                      <c:pt idx="23">
                        <c:v>1.0797546012269938E-2</c:v>
                      </c:pt>
                      <c:pt idx="24">
                        <c:v>1.6026427560169892E-2</c:v>
                      </c:pt>
                      <c:pt idx="25">
                        <c:v>2.3841434638980651E-2</c:v>
                      </c:pt>
                      <c:pt idx="26">
                        <c:v>3.0127418593676264E-2</c:v>
                      </c:pt>
                      <c:pt idx="27">
                        <c:v>3.7942425672487019E-2</c:v>
                      </c:pt>
                      <c:pt idx="28">
                        <c:v>4.8305804624823027E-2</c:v>
                      </c:pt>
                      <c:pt idx="29">
                        <c:v>4.7135441245870692E-2</c:v>
                      </c:pt>
                      <c:pt idx="30">
                        <c:v>5.8065125058990093E-2</c:v>
                      </c:pt>
                      <c:pt idx="31">
                        <c:v>5.551675318546484E-2</c:v>
                      </c:pt>
                      <c:pt idx="32">
                        <c:v>6.3350637092968384E-2</c:v>
                      </c:pt>
                      <c:pt idx="33">
                        <c:v>5.8253893345917886E-2</c:v>
                      </c:pt>
                      <c:pt idx="34">
                        <c:v>5.5082586125530908E-2</c:v>
                      </c:pt>
                      <c:pt idx="35">
                        <c:v>5.2194431335535633E-2</c:v>
                      </c:pt>
                      <c:pt idx="36">
                        <c:v>4.8362435110901367E-2</c:v>
                      </c:pt>
                      <c:pt idx="37">
                        <c:v>4.3699858423784807E-2</c:v>
                      </c:pt>
                      <c:pt idx="38">
                        <c:v>3.8263331760264273E-2</c:v>
                      </c:pt>
                      <c:pt idx="39">
                        <c:v>2.201038225578103E-2</c:v>
                      </c:pt>
                      <c:pt idx="40">
                        <c:v>1.4063237376120811E-2</c:v>
                      </c:pt>
                      <c:pt idx="41">
                        <c:v>9.3817838603114673E-3</c:v>
                      </c:pt>
                      <c:pt idx="42">
                        <c:v>6.9466729589428974E-3</c:v>
                      </c:pt>
                      <c:pt idx="43">
                        <c:v>4.3039169419537516E-3</c:v>
                      </c:pt>
                      <c:pt idx="44">
                        <c:v>1.1892402076451156E-3</c:v>
                      </c:pt>
                    </c:numCache>
                  </c:numRef>
                </c:val>
                <c:smooth val="1"/>
                <c:extLst xmlns:c15="http://schemas.microsoft.com/office/drawing/2012/chart">
                  <c:ext xmlns:c16="http://schemas.microsoft.com/office/drawing/2014/chart" uri="{C3380CC4-5D6E-409C-BE32-E72D297353CC}">
                    <c16:uniqueId val="{00000004-A6EC-47CA-ACDF-7AB20129A8DF}"/>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'HeadCountShift-Prov-21_30'!$AE$2</c15:sqref>
                        </c15:formulaRef>
                      </c:ext>
                    </c:extLst>
                    <c:strCache>
                      <c:ptCount val="1"/>
                      <c:pt idx="0">
                        <c:v>MP</c:v>
                      </c:pt>
                    </c:strCache>
                  </c:strRef>
                </c:tx>
                <c:spPr>
                  <a:ln w="19050" cap="rnd">
                    <a:solidFill>
                      <a:srgbClr val="FF0000"/>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'HeadCountShift-Prov-21_30'!$AE$5:$AE$49</c15:sqref>
                        </c15:formulaRef>
                      </c:ext>
                    </c:extLst>
                    <c:numCache>
                      <c:formatCode>0.0%</c:formatCode>
                      <c:ptCount val="45"/>
                      <c:pt idx="0">
                        <c:v>5.6942744070836776E-5</c:v>
                      </c:pt>
                      <c:pt idx="1">
                        <c:v>1.3096831136292458E-3</c:v>
                      </c:pt>
                      <c:pt idx="2">
                        <c:v>5.2956751985878204E-3</c:v>
                      </c:pt>
                      <c:pt idx="3">
                        <c:v>9.936508840361017E-3</c:v>
                      </c:pt>
                      <c:pt idx="4">
                        <c:v>1.6655752640719758E-2</c:v>
                      </c:pt>
                      <c:pt idx="5">
                        <c:v>2.2236141559661759E-2</c:v>
                      </c:pt>
                      <c:pt idx="6">
                        <c:v>2.4912450530991087E-2</c:v>
                      </c:pt>
                      <c:pt idx="7">
                        <c:v>2.6364490504797427E-2</c:v>
                      </c:pt>
                      <c:pt idx="8">
                        <c:v>2.474162229877858E-2</c:v>
                      </c:pt>
                      <c:pt idx="9">
                        <c:v>2.064174472567833E-2</c:v>
                      </c:pt>
                      <c:pt idx="10">
                        <c:v>1.9673718076474105E-2</c:v>
                      </c:pt>
                      <c:pt idx="11">
                        <c:v>2.1239643538422115E-2</c:v>
                      </c:pt>
                      <c:pt idx="12">
                        <c:v>1.9303590240013668E-2</c:v>
                      </c:pt>
                      <c:pt idx="13">
                        <c:v>1.8734162799305298E-2</c:v>
                      </c:pt>
                      <c:pt idx="14">
                        <c:v>1.8079321242490676E-2</c:v>
                      </c:pt>
                      <c:pt idx="15">
                        <c:v>1.6257153432223899E-2</c:v>
                      </c:pt>
                      <c:pt idx="16">
                        <c:v>1.6029382455940551E-2</c:v>
                      </c:pt>
                      <c:pt idx="17">
                        <c:v>1.2441989579477834E-2</c:v>
                      </c:pt>
                      <c:pt idx="18">
                        <c:v>1.323918799646955E-2</c:v>
                      </c:pt>
                      <c:pt idx="19">
                        <c:v>1.1530905674344446E-2</c:v>
                      </c:pt>
                      <c:pt idx="20">
                        <c:v>1.1217720581954844E-2</c:v>
                      </c:pt>
                      <c:pt idx="21">
                        <c:v>1.0790650001423568E-2</c:v>
                      </c:pt>
                      <c:pt idx="22">
                        <c:v>1.0733707257352731E-2</c:v>
                      </c:pt>
                      <c:pt idx="23">
                        <c:v>1.3837086809213335E-2</c:v>
                      </c:pt>
                      <c:pt idx="24">
                        <c:v>1.7538365173817728E-2</c:v>
                      </c:pt>
                      <c:pt idx="25">
                        <c:v>2.1438943142670044E-2</c:v>
                      </c:pt>
                      <c:pt idx="26">
                        <c:v>2.8215129687099622E-2</c:v>
                      </c:pt>
                      <c:pt idx="27">
                        <c:v>3.0065768869401818E-2</c:v>
                      </c:pt>
                      <c:pt idx="28">
                        <c:v>4.0201577314010764E-2</c:v>
                      </c:pt>
                      <c:pt idx="29">
                        <c:v>3.9802978105514905E-2</c:v>
                      </c:pt>
                      <c:pt idx="30">
                        <c:v>4.8686046180565441E-2</c:v>
                      </c:pt>
                      <c:pt idx="31">
                        <c:v>4.9198530877202974E-2</c:v>
                      </c:pt>
                      <c:pt idx="32">
                        <c:v>5.2899809241807365E-2</c:v>
                      </c:pt>
                      <c:pt idx="33">
                        <c:v>5.0536685362867637E-2</c:v>
                      </c:pt>
                      <c:pt idx="34">
                        <c:v>4.871451755260086E-2</c:v>
                      </c:pt>
                      <c:pt idx="35">
                        <c:v>4.3845912934544318E-2</c:v>
                      </c:pt>
                      <c:pt idx="36">
                        <c:v>4.1739031403923356E-2</c:v>
                      </c:pt>
                      <c:pt idx="37">
                        <c:v>3.6016285624804259E-2</c:v>
                      </c:pt>
                      <c:pt idx="38">
                        <c:v>3.0122711613472655E-2</c:v>
                      </c:pt>
                      <c:pt idx="39">
                        <c:v>2.1638242746917974E-2</c:v>
                      </c:pt>
                      <c:pt idx="40">
                        <c:v>1.2726703299832019E-2</c:v>
                      </c:pt>
                      <c:pt idx="41">
                        <c:v>8.4844688665546789E-3</c:v>
                      </c:pt>
                      <c:pt idx="42">
                        <c:v>6.605358312217066E-3</c:v>
                      </c:pt>
                      <c:pt idx="43">
                        <c:v>4.2422344332773395E-3</c:v>
                      </c:pt>
                      <c:pt idx="44">
                        <c:v>2.0214674145147054E-3</c:v>
                      </c:pt>
                    </c:numCache>
                  </c:numRef>
                </c:val>
                <c:smooth val="1"/>
                <c:extLst xmlns:c15="http://schemas.microsoft.com/office/drawing/2012/chart">
                  <c:ext xmlns:c16="http://schemas.microsoft.com/office/drawing/2014/chart" uri="{C3380CC4-5D6E-409C-BE32-E72D297353CC}">
                    <c16:uniqueId val="{00000005-A6EC-47CA-ACDF-7AB20129A8DF}"/>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'HeadCountShift-Prov-21_30'!$AG$2</c15:sqref>
                        </c15:formulaRef>
                      </c:ext>
                    </c:extLst>
                    <c:strCache>
                      <c:ptCount val="1"/>
                      <c:pt idx="0">
                        <c:v>NW</c:v>
                      </c:pt>
                    </c:strCache>
                  </c:strRef>
                </c:tx>
                <c:spPr>
                  <a:ln w="1905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'HeadCountShift-Prov-21_30'!$AG$5:$AG$49</c15:sqref>
                        </c15:formulaRef>
                      </c:ext>
                    </c:extLst>
                    <c:numCache>
                      <c:formatCode>0.0%</c:formatCode>
                      <c:ptCount val="45"/>
                      <c:pt idx="0">
                        <c:v>0</c:v>
                      </c:pt>
                      <c:pt idx="1">
                        <c:v>2.112676056338028E-3</c:v>
                      </c:pt>
                      <c:pt idx="2">
                        <c:v>8.0985915492957743E-3</c:v>
                      </c:pt>
                      <c:pt idx="3">
                        <c:v>1.5176056338028168E-2</c:v>
                      </c:pt>
                      <c:pt idx="4">
                        <c:v>2.1584507042253519E-2</c:v>
                      </c:pt>
                      <c:pt idx="5">
                        <c:v>2.7359154929577464E-2</c:v>
                      </c:pt>
                      <c:pt idx="6">
                        <c:v>2.6408450704225352E-2</c:v>
                      </c:pt>
                      <c:pt idx="7">
                        <c:v>2.9471830985915493E-2</c:v>
                      </c:pt>
                      <c:pt idx="8">
                        <c:v>2.9049295774647887E-2</c:v>
                      </c:pt>
                      <c:pt idx="9">
                        <c:v>2.6443661971830987E-2</c:v>
                      </c:pt>
                      <c:pt idx="10">
                        <c:v>2.3204225352112678E-2</c:v>
                      </c:pt>
                      <c:pt idx="11">
                        <c:v>1.8415492957746478E-2</c:v>
                      </c:pt>
                      <c:pt idx="12">
                        <c:v>1.665492957746479E-2</c:v>
                      </c:pt>
                      <c:pt idx="13">
                        <c:v>1.5774647887323943E-2</c:v>
                      </c:pt>
                      <c:pt idx="14">
                        <c:v>1.4683098591549296E-2</c:v>
                      </c:pt>
                      <c:pt idx="15">
                        <c:v>1.3908450704225353E-2</c:v>
                      </c:pt>
                      <c:pt idx="16">
                        <c:v>1.2640845070422535E-2</c:v>
                      </c:pt>
                      <c:pt idx="17">
                        <c:v>1.2007042253521127E-2</c:v>
                      </c:pt>
                      <c:pt idx="18">
                        <c:v>1.0915492957746478E-2</c:v>
                      </c:pt>
                      <c:pt idx="19">
                        <c:v>9.3661971830985916E-3</c:v>
                      </c:pt>
                      <c:pt idx="20">
                        <c:v>9.5774647887323944E-3</c:v>
                      </c:pt>
                      <c:pt idx="21">
                        <c:v>9.7183098591549291E-3</c:v>
                      </c:pt>
                      <c:pt idx="22">
                        <c:v>1.028169014084507E-2</c:v>
                      </c:pt>
                      <c:pt idx="23">
                        <c:v>1.4964788732394365E-2</c:v>
                      </c:pt>
                      <c:pt idx="24">
                        <c:v>1.6514084507042254E-2</c:v>
                      </c:pt>
                      <c:pt idx="25">
                        <c:v>2.3485915492957747E-2</c:v>
                      </c:pt>
                      <c:pt idx="26">
                        <c:v>2.943661971830986E-2</c:v>
                      </c:pt>
                      <c:pt idx="27">
                        <c:v>3.4612676056338026E-2</c:v>
                      </c:pt>
                      <c:pt idx="28">
                        <c:v>4.3309859154929575E-2</c:v>
                      </c:pt>
                      <c:pt idx="29">
                        <c:v>4.5492957746478872E-2</c:v>
                      </c:pt>
                      <c:pt idx="30">
                        <c:v>4.8450704225352116E-2</c:v>
                      </c:pt>
                      <c:pt idx="31">
                        <c:v>4.9647887323943665E-2</c:v>
                      </c:pt>
                      <c:pt idx="32">
                        <c:v>5.0422535211267605E-2</c:v>
                      </c:pt>
                      <c:pt idx="33">
                        <c:v>4.4964788732394366E-2</c:v>
                      </c:pt>
                      <c:pt idx="34">
                        <c:v>4.4859154929577462E-2</c:v>
                      </c:pt>
                      <c:pt idx="35">
                        <c:v>3.8450704225352114E-2</c:v>
                      </c:pt>
                      <c:pt idx="36">
                        <c:v>3.3978873239436623E-2</c:v>
                      </c:pt>
                      <c:pt idx="37">
                        <c:v>3.3380281690140845E-2</c:v>
                      </c:pt>
                      <c:pt idx="38">
                        <c:v>2.9154929577464787E-2</c:v>
                      </c:pt>
                      <c:pt idx="39">
                        <c:v>1.9542253521126762E-2</c:v>
                      </c:pt>
                      <c:pt idx="40">
                        <c:v>1.3838028169014084E-2</c:v>
                      </c:pt>
                      <c:pt idx="41">
                        <c:v>9.5070422535211262E-3</c:v>
                      </c:pt>
                      <c:pt idx="42">
                        <c:v>6.619718309859155E-3</c:v>
                      </c:pt>
                      <c:pt idx="43">
                        <c:v>4.9295774647887328E-3</c:v>
                      </c:pt>
                      <c:pt idx="44">
                        <c:v>1.5845070422535212E-3</c:v>
                      </c:pt>
                    </c:numCache>
                  </c:numRef>
                </c:val>
                <c:smooth val="1"/>
                <c:extLst xmlns:c15="http://schemas.microsoft.com/office/drawing/2012/chart">
                  <c:ext xmlns:c16="http://schemas.microsoft.com/office/drawing/2014/chart" uri="{C3380CC4-5D6E-409C-BE32-E72D297353CC}">
                    <c16:uniqueId val="{00000007-A6EC-47CA-ACDF-7AB20129A8DF}"/>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'HeadCountShift-Prov-21_30'!$AH$2</c15:sqref>
                        </c15:formulaRef>
                      </c:ext>
                    </c:extLst>
                    <c:strCache>
                      <c:ptCount val="1"/>
                      <c:pt idx="0">
                        <c:v>WC</c:v>
                      </c:pt>
                    </c:strCache>
                  </c:strRef>
                </c:tx>
                <c:spPr>
                  <a:ln w="1905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'HeadCountShift-Prov-21_30'!$AH$5:$AH$49</c15:sqref>
                        </c15:formulaRef>
                      </c:ext>
                    </c:extLst>
                    <c:numCache>
                      <c:formatCode>0.0%</c:formatCode>
                      <c:ptCount val="45"/>
                      <c:pt idx="0">
                        <c:v>3.9144414930798266E-4</c:v>
                      </c:pt>
                      <c:pt idx="1">
                        <c:v>3.6348385292884105E-3</c:v>
                      </c:pt>
                      <c:pt idx="2">
                        <c:v>1.2526212777855445E-2</c:v>
                      </c:pt>
                      <c:pt idx="3">
                        <c:v>2.2843562141758703E-2</c:v>
                      </c:pt>
                      <c:pt idx="4">
                        <c:v>2.4660981406402906E-2</c:v>
                      </c:pt>
                      <c:pt idx="5">
                        <c:v>3.0169159793093807E-2</c:v>
                      </c:pt>
                      <c:pt idx="6">
                        <c:v>3.1455333426534324E-2</c:v>
                      </c:pt>
                      <c:pt idx="7">
                        <c:v>3.4335243953585906E-2</c:v>
                      </c:pt>
                      <c:pt idx="8">
                        <c:v>3.2769467356353978E-2</c:v>
                      </c:pt>
                      <c:pt idx="9">
                        <c:v>3.2098420243254579E-2</c:v>
                      </c:pt>
                      <c:pt idx="10">
                        <c:v>2.9554033272752692E-2</c:v>
                      </c:pt>
                      <c:pt idx="11">
                        <c:v>2.6198797707255698E-2</c:v>
                      </c:pt>
                      <c:pt idx="12">
                        <c:v>2.6338599189151404E-2</c:v>
                      </c:pt>
                      <c:pt idx="13">
                        <c:v>2.231231651055501E-2</c:v>
                      </c:pt>
                      <c:pt idx="14">
                        <c:v>2.0383056060394242E-2</c:v>
                      </c:pt>
                      <c:pt idx="15">
                        <c:v>1.9460366279882568E-2</c:v>
                      </c:pt>
                      <c:pt idx="16">
                        <c:v>1.6440654270935273E-2</c:v>
                      </c:pt>
                      <c:pt idx="17">
                        <c:v>1.5797567454215015E-2</c:v>
                      </c:pt>
                      <c:pt idx="18">
                        <c:v>1.3448902558367119E-2</c:v>
                      </c:pt>
                      <c:pt idx="19">
                        <c:v>1.107227736614008E-2</c:v>
                      </c:pt>
                      <c:pt idx="20">
                        <c:v>1.0848594995106948E-2</c:v>
                      </c:pt>
                      <c:pt idx="21">
                        <c:v>1.0065706696490984E-2</c:v>
                      </c:pt>
                      <c:pt idx="22">
                        <c:v>1.070879351321124E-2</c:v>
                      </c:pt>
                      <c:pt idx="23">
                        <c:v>1.1994967146651754E-2</c:v>
                      </c:pt>
                      <c:pt idx="24">
                        <c:v>1.6216971899902139E-2</c:v>
                      </c:pt>
                      <c:pt idx="25">
                        <c:v>1.6888019013001538E-2</c:v>
                      </c:pt>
                      <c:pt idx="26">
                        <c:v>2.0438976653152523E-2</c:v>
                      </c:pt>
                      <c:pt idx="27">
                        <c:v>2.4633021110023766E-2</c:v>
                      </c:pt>
                      <c:pt idx="28">
                        <c:v>3.1147770166363765E-2</c:v>
                      </c:pt>
                      <c:pt idx="29">
                        <c:v>3.125961135188033E-2</c:v>
                      </c:pt>
                      <c:pt idx="30">
                        <c:v>3.397176010065707E-2</c:v>
                      </c:pt>
                      <c:pt idx="31">
                        <c:v>3.7718439815462045E-2</c:v>
                      </c:pt>
                      <c:pt idx="32">
                        <c:v>3.8501328114078012E-2</c:v>
                      </c:pt>
                      <c:pt idx="33">
                        <c:v>3.8109883964770025E-2</c:v>
                      </c:pt>
                      <c:pt idx="34">
                        <c:v>4.017894589682651E-2</c:v>
                      </c:pt>
                      <c:pt idx="35">
                        <c:v>3.7159233887879214E-2</c:v>
                      </c:pt>
                      <c:pt idx="36">
                        <c:v>3.0812246609814065E-2</c:v>
                      </c:pt>
                      <c:pt idx="37">
                        <c:v>2.6086956521739129E-2</c:v>
                      </c:pt>
                      <c:pt idx="38">
                        <c:v>2.3346847476583252E-2</c:v>
                      </c:pt>
                      <c:pt idx="39">
                        <c:v>2.1110023766251922E-2</c:v>
                      </c:pt>
                      <c:pt idx="40">
                        <c:v>1.8397875017475186E-2</c:v>
                      </c:pt>
                      <c:pt idx="41">
                        <c:v>1.5294282119390466E-2</c:v>
                      </c:pt>
                      <c:pt idx="42">
                        <c:v>1.2721934852509437E-2</c:v>
                      </c:pt>
                      <c:pt idx="43">
                        <c:v>1.107227736614008E-2</c:v>
                      </c:pt>
                      <c:pt idx="44">
                        <c:v>5.4242974975534739E-3</c:v>
                      </c:pt>
                    </c:numCache>
                  </c:numRef>
                </c:val>
                <c:smooth val="1"/>
                <c:extLst xmlns:c15="http://schemas.microsoft.com/office/drawing/2012/chart">
                  <c:ext xmlns:c16="http://schemas.microsoft.com/office/drawing/2014/chart" uri="{C3380CC4-5D6E-409C-BE32-E72D297353CC}">
                    <c16:uniqueId val="{00000008-A6EC-47CA-ACDF-7AB20129A8DF}"/>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'HeadCountShift-Prov-21_30'!$AI$2</c15:sqref>
                        </c15:formulaRef>
                      </c:ext>
                    </c:extLst>
                    <c:strCache>
                      <c:ptCount val="1"/>
                      <c:pt idx="0">
                        <c:v>SA</c:v>
                      </c:pt>
                    </c:strCache>
                  </c:strRef>
                </c:tx>
                <c:spPr>
                  <a:ln w="38100" cap="rnd">
                    <a:solidFill>
                      <a:schemeClr val="bg1">
                        <a:lumMod val="65000"/>
                      </a:schemeClr>
                    </a:solidFill>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'HeadCountShift-Prov-21_30'!$AI$5:$AI$49</c15:sqref>
                        </c15:formulaRef>
                      </c:ext>
                    </c:extLst>
                    <c:numCache>
                      <c:formatCode>0.0%</c:formatCode>
                      <c:ptCount val="45"/>
                      <c:pt idx="0">
                        <c:v>1.0852648169478901E-4</c:v>
                      </c:pt>
                      <c:pt idx="1">
                        <c:v>1.5736339845744405E-3</c:v>
                      </c:pt>
                      <c:pt idx="2">
                        <c:v>5.8382314129901266E-3</c:v>
                      </c:pt>
                      <c:pt idx="3">
                        <c:v>1.1294153629100882E-2</c:v>
                      </c:pt>
                      <c:pt idx="4">
                        <c:v>1.621730948052813E-2</c:v>
                      </c:pt>
                      <c:pt idx="5">
                        <c:v>2.0412844602410767E-2</c:v>
                      </c:pt>
                      <c:pt idx="6">
                        <c:v>2.4078079870557507E-2</c:v>
                      </c:pt>
                      <c:pt idx="7">
                        <c:v>2.5666512920817598E-2</c:v>
                      </c:pt>
                      <c:pt idx="8">
                        <c:v>2.5414928804161498E-2</c:v>
                      </c:pt>
                      <c:pt idx="9">
                        <c:v>2.4115077534771639E-2</c:v>
                      </c:pt>
                      <c:pt idx="10">
                        <c:v>2.2235596192693701E-2</c:v>
                      </c:pt>
                      <c:pt idx="11">
                        <c:v>2.0526304106000773E-2</c:v>
                      </c:pt>
                      <c:pt idx="12">
                        <c:v>2.0003403785107701E-2</c:v>
                      </c:pt>
                      <c:pt idx="13">
                        <c:v>1.9270850033667873E-2</c:v>
                      </c:pt>
                      <c:pt idx="14">
                        <c:v>1.8930471522897854E-2</c:v>
                      </c:pt>
                      <c:pt idx="15">
                        <c:v>1.9241251902296568E-2</c:v>
                      </c:pt>
                      <c:pt idx="16">
                        <c:v>1.7312440341266454E-2</c:v>
                      </c:pt>
                      <c:pt idx="17">
                        <c:v>1.6056986268933555E-2</c:v>
                      </c:pt>
                      <c:pt idx="18">
                        <c:v>1.4350160693188237E-2</c:v>
                      </c:pt>
                      <c:pt idx="19">
                        <c:v>1.249041143869117E-2</c:v>
                      </c:pt>
                      <c:pt idx="20">
                        <c:v>1.2248693365825505E-2</c:v>
                      </c:pt>
                      <c:pt idx="21">
                        <c:v>1.2796258796194667E-2</c:v>
                      </c:pt>
                      <c:pt idx="22">
                        <c:v>1.3257496343397519E-2</c:v>
                      </c:pt>
                      <c:pt idx="23">
                        <c:v>1.6441761976760533E-2</c:v>
                      </c:pt>
                      <c:pt idx="24">
                        <c:v>2.0568234792110125E-2</c:v>
                      </c:pt>
                      <c:pt idx="25">
                        <c:v>2.532860092099519E-2</c:v>
                      </c:pt>
                      <c:pt idx="26">
                        <c:v>3.0703128275834851E-2</c:v>
                      </c:pt>
                      <c:pt idx="27">
                        <c:v>3.4832067602132054E-2</c:v>
                      </c:pt>
                      <c:pt idx="28">
                        <c:v>4.2752034254904044E-2</c:v>
                      </c:pt>
                      <c:pt idx="29">
                        <c:v>4.1336256970976565E-2</c:v>
                      </c:pt>
                      <c:pt idx="30">
                        <c:v>4.6688585727287749E-2</c:v>
                      </c:pt>
                      <c:pt idx="31">
                        <c:v>4.5499727450540289E-2</c:v>
                      </c:pt>
                      <c:pt idx="32">
                        <c:v>4.7963771887201523E-2</c:v>
                      </c:pt>
                      <c:pt idx="33">
                        <c:v>4.3953225086389547E-2</c:v>
                      </c:pt>
                      <c:pt idx="34">
                        <c:v>4.2377124590867496E-2</c:v>
                      </c:pt>
                      <c:pt idx="35">
                        <c:v>3.8958540417481646E-2</c:v>
                      </c:pt>
                      <c:pt idx="36">
                        <c:v>3.4960326171407714E-2</c:v>
                      </c:pt>
                      <c:pt idx="37">
                        <c:v>3.0900449151643559E-2</c:v>
                      </c:pt>
                      <c:pt idx="38">
                        <c:v>2.7089689737587901E-2</c:v>
                      </c:pt>
                      <c:pt idx="39">
                        <c:v>1.9194388194291999E-2</c:v>
                      </c:pt>
                      <c:pt idx="40">
                        <c:v>1.3055242445693595E-2</c:v>
                      </c:pt>
                      <c:pt idx="41">
                        <c:v>9.5503303891414319E-3</c:v>
                      </c:pt>
                      <c:pt idx="42">
                        <c:v>7.5475234996830532E-3</c:v>
                      </c:pt>
                      <c:pt idx="43">
                        <c:v>5.1624074133453041E-3</c:v>
                      </c:pt>
                      <c:pt idx="44">
                        <c:v>1.6969595319548825E-3</c:v>
                      </c:pt>
                    </c:numCache>
                  </c:numRef>
                </c:val>
                <c:smooth val="1"/>
                <c:extLst xmlns:c15="http://schemas.microsoft.com/office/drawing/2012/chart">
                  <c:ext xmlns:c16="http://schemas.microsoft.com/office/drawing/2014/chart" uri="{C3380CC4-5D6E-409C-BE32-E72D297353CC}">
                    <c16:uniqueId val="{00000009-A6EC-47CA-ACDF-7AB20129A8DF}"/>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'HeadCountShift-Prov-21_30'!$AJ$2</c15:sqref>
                        </c15:formulaRef>
                      </c:ext>
                    </c:extLst>
                    <c:strCache>
                      <c:ptCount val="1"/>
                      <c:pt idx="0">
                        <c:v>EC '30</c:v>
                      </c:pt>
                    </c:strCache>
                  </c:strRef>
                </c:tx>
                <c:spPr>
                  <a:ln w="50800" cap="rnd">
                    <a:solidFill>
                      <a:srgbClr val="FF0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'HeadCountShift-Prov-21_30'!$AJ$5:$AJ$49</c15:sqref>
                        </c15:formulaRef>
                      </c:ext>
                    </c:extLst>
                    <c:numCache>
                      <c:formatCode>0.0%</c:formatCode>
                      <c:ptCount val="45"/>
                      <c:pt idx="0">
                        <c:v>1.4873758970735879E-4</c:v>
                      </c:pt>
                      <c:pt idx="1">
                        <c:v>1.0597553266649313E-3</c:v>
                      </c:pt>
                      <c:pt idx="2">
                        <c:v>9.4820213438441235E-3</c:v>
                      </c:pt>
                      <c:pt idx="3">
                        <c:v>1.8331907931431971E-2</c:v>
                      </c:pt>
                      <c:pt idx="4">
                        <c:v>2.6345145576915925E-2</c:v>
                      </c:pt>
                      <c:pt idx="5">
                        <c:v>3.2685085338192095E-2</c:v>
                      </c:pt>
                      <c:pt idx="6">
                        <c:v>3.2685085338192095E-2</c:v>
                      </c:pt>
                      <c:pt idx="7">
                        <c:v>3.2610716543338414E-2</c:v>
                      </c:pt>
                      <c:pt idx="8">
                        <c:v>3.1253486037258769E-2</c:v>
                      </c:pt>
                      <c:pt idx="9">
                        <c:v>3.0193730710593836E-2</c:v>
                      </c:pt>
                      <c:pt idx="10">
                        <c:v>2.9171159781355743E-2</c:v>
                      </c:pt>
                      <c:pt idx="11">
                        <c:v>2.7553638493288218E-2</c:v>
                      </c:pt>
                      <c:pt idx="12">
                        <c:v>2.6865727140891683E-2</c:v>
                      </c:pt>
                      <c:pt idx="13">
                        <c:v>2.6103446993641467E-2</c:v>
                      </c:pt>
                      <c:pt idx="14">
                        <c:v>2.6122039192354889E-2</c:v>
                      </c:pt>
                      <c:pt idx="15">
                        <c:v>2.6047670397501207E-2</c:v>
                      </c:pt>
                      <c:pt idx="16">
                        <c:v>2.4448741308147101E-2</c:v>
                      </c:pt>
                      <c:pt idx="17">
                        <c:v>2.4709032090134978E-2</c:v>
                      </c:pt>
                      <c:pt idx="18">
                        <c:v>2.2422191648384337E-2</c:v>
                      </c:pt>
                      <c:pt idx="19">
                        <c:v>2.0730301565463131E-2</c:v>
                      </c:pt>
                      <c:pt idx="20">
                        <c:v>1.8722344104413789E-2</c:v>
                      </c:pt>
                      <c:pt idx="21">
                        <c:v>1.8201762540438031E-2</c:v>
                      </c:pt>
                      <c:pt idx="22">
                        <c:v>1.8908266091547988E-2</c:v>
                      </c:pt>
                      <c:pt idx="23">
                        <c:v>1.8647975309560107E-2</c:v>
                      </c:pt>
                      <c:pt idx="24">
                        <c:v>1.9893652623359237E-2</c:v>
                      </c:pt>
                      <c:pt idx="25">
                        <c:v>1.8666567508273529E-2</c:v>
                      </c:pt>
                      <c:pt idx="26">
                        <c:v>1.9094188078682184E-2</c:v>
                      </c:pt>
                      <c:pt idx="27">
                        <c:v>1.7755549771315954E-2</c:v>
                      </c:pt>
                      <c:pt idx="28">
                        <c:v>1.7067638418919423E-2</c:v>
                      </c:pt>
                      <c:pt idx="29">
                        <c:v>1.8090209348157513E-2</c:v>
                      </c:pt>
                      <c:pt idx="30">
                        <c:v>1.8424868924999071E-2</c:v>
                      </c:pt>
                      <c:pt idx="31">
                        <c:v>1.9875060424645818E-2</c:v>
                      </c:pt>
                      <c:pt idx="32">
                        <c:v>2.2663890231658795E-2</c:v>
                      </c:pt>
                      <c:pt idx="33">
                        <c:v>2.5936117205220689E-2</c:v>
                      </c:pt>
                      <c:pt idx="34">
                        <c:v>2.9319897371063101E-2</c:v>
                      </c:pt>
                      <c:pt idx="35">
                        <c:v>3.283382292789945E-2</c:v>
                      </c:pt>
                      <c:pt idx="36">
                        <c:v>3.4098092440412002E-2</c:v>
                      </c:pt>
                      <c:pt idx="37">
                        <c:v>4.2167106682036215E-2</c:v>
                      </c:pt>
                      <c:pt idx="38">
                        <c:v>3.6477893875729743E-2</c:v>
                      </c:pt>
                      <c:pt idx="39">
                        <c:v>3.2963968318893394E-2</c:v>
                      </c:pt>
                      <c:pt idx="40">
                        <c:v>1.8034432752017254E-2</c:v>
                      </c:pt>
                      <c:pt idx="41">
                        <c:v>1.4632060387461421E-2</c:v>
                      </c:pt>
                      <c:pt idx="42">
                        <c:v>9.3890603502770238E-3</c:v>
                      </c:pt>
                      <c:pt idx="43">
                        <c:v>7.288141895660581E-3</c:v>
                      </c:pt>
                      <c:pt idx="44">
                        <c:v>1.8778120700554048E-3</c:v>
                      </c:pt>
                    </c:numCache>
                  </c:numRef>
                </c:val>
                <c:smooth val="1"/>
                <c:extLst xmlns:c15="http://schemas.microsoft.com/office/drawing/2012/chart">
                  <c:ext xmlns:c16="http://schemas.microsoft.com/office/drawing/2014/chart" uri="{C3380CC4-5D6E-409C-BE32-E72D297353CC}">
                    <c16:uniqueId val="{0000000A-A6EC-47CA-ACDF-7AB20129A8DF}"/>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'HeadCountShift-Prov-21_30'!$AK$2</c15:sqref>
                        </c15:formulaRef>
                      </c:ext>
                    </c:extLst>
                    <c:strCache>
                      <c:ptCount val="1"/>
                      <c:pt idx="0">
                        <c:v>FS '30</c:v>
                      </c:pt>
                    </c:strCache>
                  </c:strRef>
                </c:tx>
                <c:spPr>
                  <a:ln w="50800" cap="rnd">
                    <a:solidFill>
                      <a:srgbClr val="00B05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'HeadCountShift-Prov-21_30'!$AK$5:$AK$49</c15:sqref>
                        </c15:formulaRef>
                      </c:ext>
                    </c:extLst>
                    <c:numCache>
                      <c:formatCode>0.0%</c:formatCode>
                      <c:ptCount val="45"/>
                      <c:pt idx="0">
                        <c:v>1.3370175594972815E-4</c:v>
                      </c:pt>
                      <c:pt idx="1">
                        <c:v>1.0250467956145824E-3</c:v>
                      </c:pt>
                      <c:pt idx="2">
                        <c:v>9.3145556644977263E-3</c:v>
                      </c:pt>
                      <c:pt idx="3">
                        <c:v>1.7826900793297084E-2</c:v>
                      </c:pt>
                      <c:pt idx="4">
                        <c:v>2.5626169890364561E-2</c:v>
                      </c:pt>
                      <c:pt idx="5">
                        <c:v>3.1464479900169352E-2</c:v>
                      </c:pt>
                      <c:pt idx="6">
                        <c:v>3.1954719671985023E-2</c:v>
                      </c:pt>
                      <c:pt idx="7">
                        <c:v>3.1553614404135844E-2</c:v>
                      </c:pt>
                      <c:pt idx="8">
                        <c:v>3.0840538372403959E-2</c:v>
                      </c:pt>
                      <c:pt idx="9">
                        <c:v>3.0261164096621801E-2</c:v>
                      </c:pt>
                      <c:pt idx="10">
                        <c:v>2.9770924324806134E-2</c:v>
                      </c:pt>
                      <c:pt idx="11">
                        <c:v>2.8790444781174793E-2</c:v>
                      </c:pt>
                      <c:pt idx="12">
                        <c:v>2.9949193332739103E-2</c:v>
                      </c:pt>
                      <c:pt idx="13">
                        <c:v>3.0617702112487745E-2</c:v>
                      </c:pt>
                      <c:pt idx="14">
                        <c:v>3.2578661199750426E-2</c:v>
                      </c:pt>
                      <c:pt idx="15">
                        <c:v>3.217755593190124E-2</c:v>
                      </c:pt>
                      <c:pt idx="16">
                        <c:v>3.2801497459666637E-2</c:v>
                      </c:pt>
                      <c:pt idx="17">
                        <c:v>3.1776450664052054E-2</c:v>
                      </c:pt>
                      <c:pt idx="18">
                        <c:v>3.1865585168018538E-2</c:v>
                      </c:pt>
                      <c:pt idx="19">
                        <c:v>2.9503520812906678E-2</c:v>
                      </c:pt>
                      <c:pt idx="20">
                        <c:v>2.7720830733576968E-2</c:v>
                      </c:pt>
                      <c:pt idx="21">
                        <c:v>2.5403333630448346E-2</c:v>
                      </c:pt>
                      <c:pt idx="22">
                        <c:v>2.2952134771369998E-2</c:v>
                      </c:pt>
                      <c:pt idx="23">
                        <c:v>2.1035742936090562E-2</c:v>
                      </c:pt>
                      <c:pt idx="24">
                        <c:v>2.2372760495587844E-2</c:v>
                      </c:pt>
                      <c:pt idx="25">
                        <c:v>2.0144397896425706E-2</c:v>
                      </c:pt>
                      <c:pt idx="26">
                        <c:v>1.787146804528033E-2</c:v>
                      </c:pt>
                      <c:pt idx="27">
                        <c:v>1.6846421249665747E-2</c:v>
                      </c:pt>
                      <c:pt idx="28">
                        <c:v>1.5509403690168464E-2</c:v>
                      </c:pt>
                      <c:pt idx="29">
                        <c:v>1.5999643461984132E-2</c:v>
                      </c:pt>
                      <c:pt idx="30">
                        <c:v>1.5821374454051164E-2</c:v>
                      </c:pt>
                      <c:pt idx="31">
                        <c:v>1.7113824761565203E-2</c:v>
                      </c:pt>
                      <c:pt idx="32">
                        <c:v>1.8450842321062484E-2</c:v>
                      </c:pt>
                      <c:pt idx="33">
                        <c:v>2.1570549959889475E-2</c:v>
                      </c:pt>
                      <c:pt idx="34">
                        <c:v>2.3709778055085125E-2</c:v>
                      </c:pt>
                      <c:pt idx="35">
                        <c:v>2.5938140654247259E-2</c:v>
                      </c:pt>
                      <c:pt idx="36">
                        <c:v>2.740885996969427E-2</c:v>
                      </c:pt>
                      <c:pt idx="37">
                        <c:v>3.0617702112487745E-2</c:v>
                      </c:pt>
                      <c:pt idx="38">
                        <c:v>2.905784829307425E-2</c:v>
                      </c:pt>
                      <c:pt idx="39">
                        <c:v>2.3264105535252697E-2</c:v>
                      </c:pt>
                      <c:pt idx="40">
                        <c:v>1.3548444602905784E-2</c:v>
                      </c:pt>
                      <c:pt idx="41">
                        <c:v>1.0339602460112309E-2</c:v>
                      </c:pt>
                      <c:pt idx="42">
                        <c:v>8.7797486406988139E-3</c:v>
                      </c:pt>
                      <c:pt idx="43">
                        <c:v>6.9524913093858632E-3</c:v>
                      </c:pt>
                      <c:pt idx="44">
                        <c:v>1.7381228273464658E-3</c:v>
                      </c:pt>
                    </c:numCache>
                  </c:numRef>
                </c:val>
                <c:smooth val="1"/>
                <c:extLst xmlns:c15="http://schemas.microsoft.com/office/drawing/2012/chart">
                  <c:ext xmlns:c16="http://schemas.microsoft.com/office/drawing/2014/chart" uri="{C3380CC4-5D6E-409C-BE32-E72D297353CC}">
                    <c16:uniqueId val="{0000000B-A6EC-47CA-ACDF-7AB20129A8DF}"/>
                  </c:ext>
                </c:extLst>
              </c15:ser>
            </c15:filteredLineSeries>
            <c15:filteredLineSeries>
              <c15:ser>
                <c:idx val="12"/>
                <c:order val="12"/>
                <c:tx>
                  <c:strRef>
                    <c:extLst xmlns:c15="http://schemas.microsoft.com/office/drawing/2012/chart">
                      <c:ext xmlns:c15="http://schemas.microsoft.com/office/drawing/2012/chart" uri="{02D57815-91ED-43cb-92C2-25804820EDAC}">
                        <c15:formulaRef>
                          <c15:sqref>'HeadCountShift-Prov-21_30'!$AL$2</c15:sqref>
                        </c15:formulaRef>
                      </c:ext>
                    </c:extLst>
                    <c:strCache>
                      <c:ptCount val="1"/>
                      <c:pt idx="0">
                        <c:v>GP '30</c:v>
                      </c:pt>
                    </c:strCache>
                  </c:strRef>
                </c:tx>
                <c:spPr>
                  <a:ln w="50800" cap="rnd">
                    <a:solidFill>
                      <a:schemeClr val="tx1"/>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'HeadCountShift-Prov-21_30'!$AL$5:$AL$49</c15:sqref>
                        </c15:formulaRef>
                      </c:ext>
                    </c:extLst>
                    <c:numCache>
                      <c:formatCode>0.0%</c:formatCode>
                      <c:ptCount val="45"/>
                      <c:pt idx="0">
                        <c:v>1.5630698692231543E-4</c:v>
                      </c:pt>
                      <c:pt idx="1">
                        <c:v>1.185327984160892E-3</c:v>
                      </c:pt>
                      <c:pt idx="2">
                        <c:v>1.0485593706038659E-2</c:v>
                      </c:pt>
                      <c:pt idx="3">
                        <c:v>1.9629552440994111E-2</c:v>
                      </c:pt>
                      <c:pt idx="4">
                        <c:v>2.7340697129161675E-2</c:v>
                      </c:pt>
                      <c:pt idx="5">
                        <c:v>3.3241285885479081E-2</c:v>
                      </c:pt>
                      <c:pt idx="6">
                        <c:v>3.226436721721461E-2</c:v>
                      </c:pt>
                      <c:pt idx="7">
                        <c:v>3.1026936904079611E-2</c:v>
                      </c:pt>
                      <c:pt idx="8">
                        <c:v>2.9489918199343511E-2</c:v>
                      </c:pt>
                      <c:pt idx="9">
                        <c:v>2.805710415255562E-2</c:v>
                      </c:pt>
                      <c:pt idx="10">
                        <c:v>2.7119262231021728E-2</c:v>
                      </c:pt>
                      <c:pt idx="11">
                        <c:v>2.6585213359037151E-2</c:v>
                      </c:pt>
                      <c:pt idx="12">
                        <c:v>2.5986036575834939E-2</c:v>
                      </c:pt>
                      <c:pt idx="13">
                        <c:v>2.6402855207627782E-2</c:v>
                      </c:pt>
                      <c:pt idx="14">
                        <c:v>2.6363778460897203E-2</c:v>
                      </c:pt>
                      <c:pt idx="15">
                        <c:v>2.8070129734799144E-2</c:v>
                      </c:pt>
                      <c:pt idx="16">
                        <c:v>2.8096180899286199E-2</c:v>
                      </c:pt>
                      <c:pt idx="17">
                        <c:v>2.6819673839420622E-2</c:v>
                      </c:pt>
                      <c:pt idx="18">
                        <c:v>2.5087271401031626E-2</c:v>
                      </c:pt>
                      <c:pt idx="19">
                        <c:v>2.3823789923409576E-2</c:v>
                      </c:pt>
                      <c:pt idx="20">
                        <c:v>2.1453133955087793E-2</c:v>
                      </c:pt>
                      <c:pt idx="21">
                        <c:v>2.0684624602719741E-2</c:v>
                      </c:pt>
                      <c:pt idx="22">
                        <c:v>2.0059396655030481E-2</c:v>
                      </c:pt>
                      <c:pt idx="23">
                        <c:v>1.9629552440994111E-2</c:v>
                      </c:pt>
                      <c:pt idx="24">
                        <c:v>1.9746782681185848E-2</c:v>
                      </c:pt>
                      <c:pt idx="25">
                        <c:v>1.904340124003543E-2</c:v>
                      </c:pt>
                      <c:pt idx="26">
                        <c:v>1.8887094253113114E-2</c:v>
                      </c:pt>
                      <c:pt idx="27">
                        <c:v>1.7597561611004012E-2</c:v>
                      </c:pt>
                      <c:pt idx="28">
                        <c:v>1.7376126712864065E-2</c:v>
                      </c:pt>
                      <c:pt idx="29">
                        <c:v>1.6907205752097119E-2</c:v>
                      </c:pt>
                      <c:pt idx="30">
                        <c:v>1.781899650914396E-2</c:v>
                      </c:pt>
                      <c:pt idx="31">
                        <c:v>1.7506382535299327E-2</c:v>
                      </c:pt>
                      <c:pt idx="32">
                        <c:v>1.9994268743812847E-2</c:v>
                      </c:pt>
                      <c:pt idx="33">
                        <c:v>2.3406971291616736E-2</c:v>
                      </c:pt>
                      <c:pt idx="34">
                        <c:v>2.5907883082373781E-2</c:v>
                      </c:pt>
                      <c:pt idx="35">
                        <c:v>2.9919762413379878E-2</c:v>
                      </c:pt>
                      <c:pt idx="36">
                        <c:v>3.1834523003178239E-2</c:v>
                      </c:pt>
                      <c:pt idx="37">
                        <c:v>3.3540874277080183E-2</c:v>
                      </c:pt>
                      <c:pt idx="38">
                        <c:v>3.1222320637732507E-2</c:v>
                      </c:pt>
                      <c:pt idx="39">
                        <c:v>2.8708383264731935E-2</c:v>
                      </c:pt>
                      <c:pt idx="40">
                        <c:v>2.0775803678424427E-2</c:v>
                      </c:pt>
                      <c:pt idx="41">
                        <c:v>1.8561454697024957E-2</c:v>
                      </c:pt>
                      <c:pt idx="42">
                        <c:v>1.5800031261397385E-2</c:v>
                      </c:pt>
                      <c:pt idx="43">
                        <c:v>1.2686917105194602E-2</c:v>
                      </c:pt>
                      <c:pt idx="44">
                        <c:v>3.6992653571614651E-3</c:v>
                      </c:pt>
                    </c:numCache>
                  </c:numRef>
                </c:val>
                <c:smooth val="1"/>
                <c:extLst xmlns:c15="http://schemas.microsoft.com/office/drawing/2012/chart">
                  <c:ext xmlns:c16="http://schemas.microsoft.com/office/drawing/2014/chart" uri="{C3380CC4-5D6E-409C-BE32-E72D297353CC}">
                    <c16:uniqueId val="{0000000C-A6EC-47CA-ACDF-7AB20129A8DF}"/>
                  </c:ext>
                </c:extLst>
              </c15:ser>
            </c15:filteredLineSeries>
            <c15:filteredLineSeries>
              <c15:ser>
                <c:idx val="13"/>
                <c:order val="13"/>
                <c:tx>
                  <c:strRef>
                    <c:extLst xmlns:c15="http://schemas.microsoft.com/office/drawing/2012/chart">
                      <c:ext xmlns:c15="http://schemas.microsoft.com/office/drawing/2012/chart" uri="{02D57815-91ED-43cb-92C2-25804820EDAC}">
                        <c15:formulaRef>
                          <c15:sqref>'HeadCountShift-Prov-21_30'!$AM$2</c15:sqref>
                        </c15:formulaRef>
                      </c:ext>
                    </c:extLst>
                    <c:strCache>
                      <c:ptCount val="1"/>
                      <c:pt idx="0">
                        <c:v>KN '30</c:v>
                      </c:pt>
                    </c:strCache>
                  </c:strRef>
                </c:tx>
                <c:spPr>
                  <a:ln w="50800" cap="rnd">
                    <a:solidFill>
                      <a:srgbClr val="00B0F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'HeadCountShift-Prov-21_30'!$AM$5:$AM$49</c15:sqref>
                        </c15:formulaRef>
                      </c:ext>
                    </c:extLst>
                    <c:numCache>
                      <c:formatCode>0.0%</c:formatCode>
                      <c:ptCount val="45"/>
                      <c:pt idx="0">
                        <c:v>1.3348164627363738E-4</c:v>
                      </c:pt>
                      <c:pt idx="1">
                        <c:v>1.0567296996662958E-3</c:v>
                      </c:pt>
                      <c:pt idx="2">
                        <c:v>9.2880978865406E-3</c:v>
                      </c:pt>
                      <c:pt idx="3">
                        <c:v>1.7508342602892104E-2</c:v>
                      </c:pt>
                      <c:pt idx="4">
                        <c:v>2.4816462736373748E-2</c:v>
                      </c:pt>
                      <c:pt idx="5">
                        <c:v>3.0411568409343715E-2</c:v>
                      </c:pt>
                      <c:pt idx="6">
                        <c:v>3.0244716351501669E-2</c:v>
                      </c:pt>
                      <c:pt idx="7">
                        <c:v>2.9799777530589544E-2</c:v>
                      </c:pt>
                      <c:pt idx="8">
                        <c:v>2.903225806451613E-2</c:v>
                      </c:pt>
                      <c:pt idx="9">
                        <c:v>2.8064516129032258E-2</c:v>
                      </c:pt>
                      <c:pt idx="10">
                        <c:v>2.6796440489432704E-2</c:v>
                      </c:pt>
                      <c:pt idx="11">
                        <c:v>2.4638487208008899E-2</c:v>
                      </c:pt>
                      <c:pt idx="12">
                        <c:v>2.2402669632925473E-2</c:v>
                      </c:pt>
                      <c:pt idx="13">
                        <c:v>2.1668520578420468E-2</c:v>
                      </c:pt>
                      <c:pt idx="14">
                        <c:v>2.1245828698553949E-2</c:v>
                      </c:pt>
                      <c:pt idx="15">
                        <c:v>2.3058954393770856E-2</c:v>
                      </c:pt>
                      <c:pt idx="16">
                        <c:v>2.3670745272525027E-2</c:v>
                      </c:pt>
                      <c:pt idx="17">
                        <c:v>2.3314794215795329E-2</c:v>
                      </c:pt>
                      <c:pt idx="18">
                        <c:v>2.289210233592881E-2</c:v>
                      </c:pt>
                      <c:pt idx="19">
                        <c:v>2.210233592880979E-2</c:v>
                      </c:pt>
                      <c:pt idx="20">
                        <c:v>2.2024471635150165E-2</c:v>
                      </c:pt>
                      <c:pt idx="21">
                        <c:v>2.3270300333704117E-2</c:v>
                      </c:pt>
                      <c:pt idx="22">
                        <c:v>2.3403781979977754E-2</c:v>
                      </c:pt>
                      <c:pt idx="23">
                        <c:v>2.5072302558398221E-2</c:v>
                      </c:pt>
                      <c:pt idx="24">
                        <c:v>2.7007786429365962E-2</c:v>
                      </c:pt>
                      <c:pt idx="25">
                        <c:v>2.5862068965517241E-2</c:v>
                      </c:pt>
                      <c:pt idx="26">
                        <c:v>2.5116796440489433E-2</c:v>
                      </c:pt>
                      <c:pt idx="27">
                        <c:v>2.4416017797552838E-2</c:v>
                      </c:pt>
                      <c:pt idx="28">
                        <c:v>2.1868743047830923E-2</c:v>
                      </c:pt>
                      <c:pt idx="29">
                        <c:v>2.1868743047830923E-2</c:v>
                      </c:pt>
                      <c:pt idx="30">
                        <c:v>2.353726362625139E-2</c:v>
                      </c:pt>
                      <c:pt idx="31">
                        <c:v>2.2858731924360401E-2</c:v>
                      </c:pt>
                      <c:pt idx="32">
                        <c:v>2.5339265850945494E-2</c:v>
                      </c:pt>
                      <c:pt idx="33">
                        <c:v>2.8086763070077864E-2</c:v>
                      </c:pt>
                      <c:pt idx="34">
                        <c:v>3.1368186874304781E-2</c:v>
                      </c:pt>
                      <c:pt idx="35">
                        <c:v>3.2024471635150167E-2</c:v>
                      </c:pt>
                      <c:pt idx="36">
                        <c:v>3.2669632925472744E-2</c:v>
                      </c:pt>
                      <c:pt idx="37">
                        <c:v>3.4571746384872079E-2</c:v>
                      </c:pt>
                      <c:pt idx="38">
                        <c:v>2.9466073414905449E-2</c:v>
                      </c:pt>
                      <c:pt idx="39">
                        <c:v>2.4004449388209122E-2</c:v>
                      </c:pt>
                      <c:pt idx="40">
                        <c:v>1.5406006674082314E-2</c:v>
                      </c:pt>
                      <c:pt idx="41">
                        <c:v>1.2191323692992214E-2</c:v>
                      </c:pt>
                      <c:pt idx="42">
                        <c:v>8.4983314794215802E-3</c:v>
                      </c:pt>
                      <c:pt idx="43">
                        <c:v>6.6295884315906561E-3</c:v>
                      </c:pt>
                      <c:pt idx="44">
                        <c:v>1.2903225806451613E-3</c:v>
                      </c:pt>
                    </c:numCache>
                  </c:numRef>
                </c:val>
                <c:smooth val="1"/>
                <c:extLst xmlns:c15="http://schemas.microsoft.com/office/drawing/2012/chart">
                  <c:ext xmlns:c16="http://schemas.microsoft.com/office/drawing/2014/chart" uri="{C3380CC4-5D6E-409C-BE32-E72D297353CC}">
                    <c16:uniqueId val="{0000000D-A6EC-47CA-ACDF-7AB20129A8DF}"/>
                  </c:ext>
                </c:extLst>
              </c15:ser>
            </c15:filteredLineSeries>
            <c15:filteredLineSeries>
              <c15:ser>
                <c:idx val="14"/>
                <c:order val="14"/>
                <c:tx>
                  <c:strRef>
                    <c:extLst xmlns:c15="http://schemas.microsoft.com/office/drawing/2012/chart">
                      <c:ext xmlns:c15="http://schemas.microsoft.com/office/drawing/2012/chart" uri="{02D57815-91ED-43cb-92C2-25804820EDAC}">
                        <c15:formulaRef>
                          <c15:sqref>'HeadCountShift-Prov-21_30'!$AN$2</c15:sqref>
                        </c15:formulaRef>
                      </c:ext>
                    </c:extLst>
                    <c:strCache>
                      <c:ptCount val="1"/>
                      <c:pt idx="0">
                        <c:v>LP '30</c:v>
                      </c:pt>
                    </c:strCache>
                  </c:strRef>
                </c:tx>
                <c:spPr>
                  <a:ln w="50800" cap="rnd">
                    <a:solidFill>
                      <a:srgbClr val="FFC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'HeadCountShift-Prov-21_30'!$AN$5:$AN$49</c15:sqref>
                        </c15:formulaRef>
                      </c:ext>
                    </c:extLst>
                    <c:numCache>
                      <c:formatCode>0.0%</c:formatCode>
                      <c:ptCount val="45"/>
                      <c:pt idx="0">
                        <c:v>1.510146295422369E-4</c:v>
                      </c:pt>
                      <c:pt idx="1">
                        <c:v>1.1326097215667767E-3</c:v>
                      </c:pt>
                      <c:pt idx="2">
                        <c:v>9.7593204341670601E-3</c:v>
                      </c:pt>
                      <c:pt idx="3">
                        <c:v>1.9027843322321849E-2</c:v>
                      </c:pt>
                      <c:pt idx="4">
                        <c:v>2.773006134969325E-2</c:v>
                      </c:pt>
                      <c:pt idx="5">
                        <c:v>3.4450212364322795E-2</c:v>
                      </c:pt>
                      <c:pt idx="6">
                        <c:v>3.5054270882491745E-2</c:v>
                      </c:pt>
                      <c:pt idx="7">
                        <c:v>3.5035394053798963E-2</c:v>
                      </c:pt>
                      <c:pt idx="8">
                        <c:v>3.4412458706937238E-2</c:v>
                      </c:pt>
                      <c:pt idx="9">
                        <c:v>3.3487494100991035E-2</c:v>
                      </c:pt>
                      <c:pt idx="10">
                        <c:v>3.2638036809815953E-2</c:v>
                      </c:pt>
                      <c:pt idx="11">
                        <c:v>3.1127890514393582E-2</c:v>
                      </c:pt>
                      <c:pt idx="12">
                        <c:v>2.9863142991977346E-2</c:v>
                      </c:pt>
                      <c:pt idx="13">
                        <c:v>2.93534686172723E-2</c:v>
                      </c:pt>
                      <c:pt idx="14">
                        <c:v>3.0165172251061821E-2</c:v>
                      </c:pt>
                      <c:pt idx="15">
                        <c:v>3.073147711184521E-2</c:v>
                      </c:pt>
                      <c:pt idx="16">
                        <c:v>2.7031618688060408E-2</c:v>
                      </c:pt>
                      <c:pt idx="17">
                        <c:v>2.533270410571024E-2</c:v>
                      </c:pt>
                      <c:pt idx="18">
                        <c:v>2.2671071260028316E-2</c:v>
                      </c:pt>
                      <c:pt idx="19">
                        <c:v>2.0103822557810288E-2</c:v>
                      </c:pt>
                      <c:pt idx="20">
                        <c:v>1.897121283624351E-2</c:v>
                      </c:pt>
                      <c:pt idx="21">
                        <c:v>1.8404907975460124E-2</c:v>
                      </c:pt>
                      <c:pt idx="22">
                        <c:v>1.8121755545068428E-2</c:v>
                      </c:pt>
                      <c:pt idx="23">
                        <c:v>1.7310051911278906E-2</c:v>
                      </c:pt>
                      <c:pt idx="24">
                        <c:v>1.6989145823501653E-2</c:v>
                      </c:pt>
                      <c:pt idx="25">
                        <c:v>1.5195847097687589E-2</c:v>
                      </c:pt>
                      <c:pt idx="26">
                        <c:v>1.4723926380368098E-2</c:v>
                      </c:pt>
                      <c:pt idx="27">
                        <c:v>1.3553563001415763E-2</c:v>
                      </c:pt>
                      <c:pt idx="28">
                        <c:v>1.2892873997168475E-2</c:v>
                      </c:pt>
                      <c:pt idx="29">
                        <c:v>1.3478055686644643E-2</c:v>
                      </c:pt>
                      <c:pt idx="30">
                        <c:v>1.4082114204813591E-2</c:v>
                      </c:pt>
                      <c:pt idx="31">
                        <c:v>1.5063709296838132E-2</c:v>
                      </c:pt>
                      <c:pt idx="32">
                        <c:v>1.7102406795658328E-2</c:v>
                      </c:pt>
                      <c:pt idx="33">
                        <c:v>2.1311939594148184E-2</c:v>
                      </c:pt>
                      <c:pt idx="34">
                        <c:v>2.7258140632373761E-2</c:v>
                      </c:pt>
                      <c:pt idx="35">
                        <c:v>3.1090136857008021E-2</c:v>
                      </c:pt>
                      <c:pt idx="36">
                        <c:v>3.5998112317130723E-2</c:v>
                      </c:pt>
                      <c:pt idx="37">
                        <c:v>4.2208588957055218E-2</c:v>
                      </c:pt>
                      <c:pt idx="38">
                        <c:v>3.9112789051439355E-2</c:v>
                      </c:pt>
                      <c:pt idx="39">
                        <c:v>3.1448796602170835E-2</c:v>
                      </c:pt>
                      <c:pt idx="40">
                        <c:v>1.7574327512977821E-2</c:v>
                      </c:pt>
                      <c:pt idx="41">
                        <c:v>1.5969797074091553E-2</c:v>
                      </c:pt>
                      <c:pt idx="42">
                        <c:v>1.1892402076451156E-2</c:v>
                      </c:pt>
                      <c:pt idx="43">
                        <c:v>9.1741387446908924E-3</c:v>
                      </c:pt>
                      <c:pt idx="44">
                        <c:v>1.8121755545068429E-3</c:v>
                      </c:pt>
                    </c:numCache>
                  </c:numRef>
                </c:val>
                <c:smooth val="1"/>
                <c:extLst xmlns:c15="http://schemas.microsoft.com/office/drawing/2012/chart">
                  <c:ext xmlns:c16="http://schemas.microsoft.com/office/drawing/2014/chart" uri="{C3380CC4-5D6E-409C-BE32-E72D297353CC}">
                    <c16:uniqueId val="{0000000E-A6EC-47CA-ACDF-7AB20129A8DF}"/>
                  </c:ext>
                </c:extLst>
              </c15:ser>
            </c15:filteredLineSeries>
            <c15:filteredLineSeries>
              <c15:ser>
                <c:idx val="15"/>
                <c:order val="15"/>
                <c:tx>
                  <c:strRef>
                    <c:extLst xmlns:c15="http://schemas.microsoft.com/office/drawing/2012/chart">
                      <c:ext xmlns:c15="http://schemas.microsoft.com/office/drawing/2012/chart" uri="{02D57815-91ED-43cb-92C2-25804820EDAC}">
                        <c15:formulaRef>
                          <c15:sqref>'HeadCountShift-Prov-21_30'!$AO$2</c15:sqref>
                        </c15:formulaRef>
                      </c:ext>
                    </c:extLst>
                    <c:strCache>
                      <c:ptCount val="1"/>
                      <c:pt idx="0">
                        <c:v>MP '30</c:v>
                      </c:pt>
                    </c:strCache>
                  </c:strRef>
                </c:tx>
                <c:spPr>
                  <a:ln w="25400" cap="rnd">
                    <a:solidFill>
                      <a:srgbClr val="FF0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'HeadCountShift-Prov-21_30'!$AO$5:$AO$49</c15:sqref>
                        </c15:formulaRef>
                      </c:ext>
                    </c:extLst>
                    <c:numCache>
                      <c:formatCode>0.0%</c:formatCode>
                      <c:ptCount val="45"/>
                      <c:pt idx="0">
                        <c:v>1.4235686017709194E-4</c:v>
                      </c:pt>
                      <c:pt idx="1">
                        <c:v>1.110383509381317E-3</c:v>
                      </c:pt>
                      <c:pt idx="2">
                        <c:v>9.6517951200068338E-3</c:v>
                      </c:pt>
                      <c:pt idx="3">
                        <c:v>1.8705691427269879E-2</c:v>
                      </c:pt>
                      <c:pt idx="4">
                        <c:v>2.6734618341257864E-2</c:v>
                      </c:pt>
                      <c:pt idx="5">
                        <c:v>3.2770549212766564E-2</c:v>
                      </c:pt>
                      <c:pt idx="6">
                        <c:v>3.3083734305156168E-2</c:v>
                      </c:pt>
                      <c:pt idx="7">
                        <c:v>3.2371950004270705E-2</c:v>
                      </c:pt>
                      <c:pt idx="8">
                        <c:v>3.1432394727101902E-2</c:v>
                      </c:pt>
                      <c:pt idx="9">
                        <c:v>3.0464368077897673E-2</c:v>
                      </c:pt>
                      <c:pt idx="10">
                        <c:v>2.9268570452410103E-2</c:v>
                      </c:pt>
                      <c:pt idx="11">
                        <c:v>2.8357486547276715E-2</c:v>
                      </c:pt>
                      <c:pt idx="12">
                        <c:v>2.7104746177718304E-2</c:v>
                      </c:pt>
                      <c:pt idx="13">
                        <c:v>2.8556786151524641E-2</c:v>
                      </c:pt>
                      <c:pt idx="14">
                        <c:v>2.9724112404976796E-2</c:v>
                      </c:pt>
                      <c:pt idx="15">
                        <c:v>2.9439398684622611E-2</c:v>
                      </c:pt>
                      <c:pt idx="16">
                        <c:v>2.9752583777012214E-2</c:v>
                      </c:pt>
                      <c:pt idx="17">
                        <c:v>2.7503345386214163E-2</c:v>
                      </c:pt>
                      <c:pt idx="18">
                        <c:v>2.3773595649574354E-2</c:v>
                      </c:pt>
                      <c:pt idx="19">
                        <c:v>2.2606269396122199E-2</c:v>
                      </c:pt>
                      <c:pt idx="20">
                        <c:v>2.3061811348688892E-2</c:v>
                      </c:pt>
                      <c:pt idx="21">
                        <c:v>2.1723656863024229E-2</c:v>
                      </c:pt>
                      <c:pt idx="22">
                        <c:v>2.0954929818067933E-2</c:v>
                      </c:pt>
                      <c:pt idx="23">
                        <c:v>2.0556330609572075E-2</c:v>
                      </c:pt>
                      <c:pt idx="24">
                        <c:v>1.9559832588332431E-2</c:v>
                      </c:pt>
                      <c:pt idx="25">
                        <c:v>1.9275118867978249E-2</c:v>
                      </c:pt>
                      <c:pt idx="26">
                        <c:v>1.6940466361073939E-2</c:v>
                      </c:pt>
                      <c:pt idx="27">
                        <c:v>1.7936964382313583E-2</c:v>
                      </c:pt>
                      <c:pt idx="28">
                        <c:v>1.6911994989038521E-2</c:v>
                      </c:pt>
                      <c:pt idx="29">
                        <c:v>1.6940466361073939E-2</c:v>
                      </c:pt>
                      <c:pt idx="30">
                        <c:v>1.6655752640719758E-2</c:v>
                      </c:pt>
                      <c:pt idx="31">
                        <c:v>1.6484924408507247E-2</c:v>
                      </c:pt>
                      <c:pt idx="32">
                        <c:v>1.8705691427269879E-2</c:v>
                      </c:pt>
                      <c:pt idx="33">
                        <c:v>2.1438943142670044E-2</c:v>
                      </c:pt>
                      <c:pt idx="34">
                        <c:v>2.4200666230105628E-2</c:v>
                      </c:pt>
                      <c:pt idx="35">
                        <c:v>2.8442900663382967E-2</c:v>
                      </c:pt>
                      <c:pt idx="36">
                        <c:v>2.8556786151524641E-2</c:v>
                      </c:pt>
                      <c:pt idx="37">
                        <c:v>3.4820487999316689E-2</c:v>
                      </c:pt>
                      <c:pt idx="38">
                        <c:v>3.2998320189049912E-2</c:v>
                      </c:pt>
                      <c:pt idx="39">
                        <c:v>3.0834495914358113E-2</c:v>
                      </c:pt>
                      <c:pt idx="40">
                        <c:v>1.9531361216297012E-2</c:v>
                      </c:pt>
                      <c:pt idx="41">
                        <c:v>1.6399510292400991E-2</c:v>
                      </c:pt>
                      <c:pt idx="42">
                        <c:v>1.2271161347265325E-2</c:v>
                      </c:pt>
                      <c:pt idx="43">
                        <c:v>9.5379096318651598E-3</c:v>
                      </c:pt>
                      <c:pt idx="44">
                        <c:v>2.7047803433647467E-3</c:v>
                      </c:pt>
                    </c:numCache>
                  </c:numRef>
                </c:val>
                <c:smooth val="1"/>
                <c:extLst xmlns:c15="http://schemas.microsoft.com/office/drawing/2012/chart">
                  <c:ext xmlns:c16="http://schemas.microsoft.com/office/drawing/2014/chart" uri="{C3380CC4-5D6E-409C-BE32-E72D297353CC}">
                    <c16:uniqueId val="{0000000F-A6EC-47CA-ACDF-7AB20129A8DF}"/>
                  </c:ext>
                </c:extLst>
              </c15:ser>
            </c15:filteredLineSeries>
            <c15:filteredLineSeries>
              <c15:ser>
                <c:idx val="17"/>
                <c:order val="17"/>
                <c:tx>
                  <c:strRef>
                    <c:extLst xmlns:c15="http://schemas.microsoft.com/office/drawing/2012/chart">
                      <c:ext xmlns:c15="http://schemas.microsoft.com/office/drawing/2012/chart" uri="{02D57815-91ED-43cb-92C2-25804820EDAC}">
                        <c15:formulaRef>
                          <c15:sqref>'HeadCountShift-Prov-21_30'!$AQ$2</c15:sqref>
                        </c15:formulaRef>
                      </c:ext>
                    </c:extLst>
                    <c:strCache>
                      <c:ptCount val="1"/>
                      <c:pt idx="0">
                        <c:v>NW '30</c:v>
                      </c:pt>
                    </c:strCache>
                  </c:strRef>
                </c:tx>
                <c:spPr>
                  <a:ln w="25400" cap="rnd">
                    <a:solidFill>
                      <a:schemeClr val="tx1"/>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'HeadCountShift-Prov-21_30'!$AQ$5:$AQ$49</c15:sqref>
                        </c15:formulaRef>
                      </c:ext>
                    </c:extLst>
                    <c:numCache>
                      <c:formatCode>0.0%</c:formatCode>
                      <c:ptCount val="45"/>
                      <c:pt idx="0">
                        <c:v>1.7605633802816902E-4</c:v>
                      </c:pt>
                      <c:pt idx="1">
                        <c:v>1.3380281690140844E-3</c:v>
                      </c:pt>
                      <c:pt idx="2">
                        <c:v>1.1373239436619718E-2</c:v>
                      </c:pt>
                      <c:pt idx="3">
                        <c:v>2.1654929577464788E-2</c:v>
                      </c:pt>
                      <c:pt idx="4">
                        <c:v>3.0633802816901409E-2</c:v>
                      </c:pt>
                      <c:pt idx="5">
                        <c:v>3.7077464788732396E-2</c:v>
                      </c:pt>
                      <c:pt idx="6">
                        <c:v>3.6126760563380281E-2</c:v>
                      </c:pt>
                      <c:pt idx="7">
                        <c:v>3.4894366197183099E-2</c:v>
                      </c:pt>
                      <c:pt idx="8">
                        <c:v>3.3028169014084507E-2</c:v>
                      </c:pt>
                      <c:pt idx="9">
                        <c:v>3.1091549295774647E-2</c:v>
                      </c:pt>
                      <c:pt idx="10">
                        <c:v>2.9859154929577466E-2</c:v>
                      </c:pt>
                      <c:pt idx="11">
                        <c:v>2.9260563380281691E-2</c:v>
                      </c:pt>
                      <c:pt idx="12">
                        <c:v>2.880281690140845E-2</c:v>
                      </c:pt>
                      <c:pt idx="13">
                        <c:v>2.852112676056338E-2</c:v>
                      </c:pt>
                      <c:pt idx="14">
                        <c:v>2.9507042253521128E-2</c:v>
                      </c:pt>
                      <c:pt idx="15">
                        <c:v>2.7007042253521126E-2</c:v>
                      </c:pt>
                      <c:pt idx="16">
                        <c:v>2.7042253521126762E-2</c:v>
                      </c:pt>
                      <c:pt idx="17">
                        <c:v>2.5739436619718309E-2</c:v>
                      </c:pt>
                      <c:pt idx="18">
                        <c:v>2.454225352112676E-2</c:v>
                      </c:pt>
                      <c:pt idx="19">
                        <c:v>2.2288732394366198E-2</c:v>
                      </c:pt>
                      <c:pt idx="20">
                        <c:v>1.9260563380281689E-2</c:v>
                      </c:pt>
                      <c:pt idx="21">
                        <c:v>1.8204225352112677E-2</c:v>
                      </c:pt>
                      <c:pt idx="22">
                        <c:v>1.7711267605633803E-2</c:v>
                      </c:pt>
                      <c:pt idx="23">
                        <c:v>1.7183098591549296E-2</c:v>
                      </c:pt>
                      <c:pt idx="24">
                        <c:v>1.7147887323943661E-2</c:v>
                      </c:pt>
                      <c:pt idx="25">
                        <c:v>1.665492957746479E-2</c:v>
                      </c:pt>
                      <c:pt idx="26">
                        <c:v>1.6830985915492959E-2</c:v>
                      </c:pt>
                      <c:pt idx="27">
                        <c:v>1.6302816901408449E-2</c:v>
                      </c:pt>
                      <c:pt idx="28">
                        <c:v>1.563380281690141E-2</c:v>
                      </c:pt>
                      <c:pt idx="29">
                        <c:v>1.6302816901408449E-2</c:v>
                      </c:pt>
                      <c:pt idx="30">
                        <c:v>1.6549295774647886E-2</c:v>
                      </c:pt>
                      <c:pt idx="31">
                        <c:v>1.6971830985915492E-2</c:v>
                      </c:pt>
                      <c:pt idx="32">
                        <c:v>2.0176056338028169E-2</c:v>
                      </c:pt>
                      <c:pt idx="33">
                        <c:v>2.1021126760563381E-2</c:v>
                      </c:pt>
                      <c:pt idx="34">
                        <c:v>2.5704225352112677E-2</c:v>
                      </c:pt>
                      <c:pt idx="35">
                        <c:v>2.8943661971830986E-2</c:v>
                      </c:pt>
                      <c:pt idx="36">
                        <c:v>3.1549295774647886E-2</c:v>
                      </c:pt>
                      <c:pt idx="37">
                        <c:v>3.6443661971830986E-2</c:v>
                      </c:pt>
                      <c:pt idx="38">
                        <c:v>3.5880281690140847E-2</c:v>
                      </c:pt>
                      <c:pt idx="39">
                        <c:v>2.9788732394366198E-2</c:v>
                      </c:pt>
                      <c:pt idx="40">
                        <c:v>1.834507042253521E-2</c:v>
                      </c:pt>
                      <c:pt idx="41">
                        <c:v>1.5070422535211268E-2</c:v>
                      </c:pt>
                      <c:pt idx="42">
                        <c:v>1.1021126760563381E-2</c:v>
                      </c:pt>
                      <c:pt idx="43">
                        <c:v>9.3309859154929575E-3</c:v>
                      </c:pt>
                      <c:pt idx="44">
                        <c:v>2.0070422535211269E-3</c:v>
                      </c:pt>
                    </c:numCache>
                  </c:numRef>
                </c:val>
                <c:smooth val="1"/>
                <c:extLst xmlns:c15="http://schemas.microsoft.com/office/drawing/2012/chart">
                  <c:ext xmlns:c16="http://schemas.microsoft.com/office/drawing/2014/chart" uri="{C3380CC4-5D6E-409C-BE32-E72D297353CC}">
                    <c16:uniqueId val="{00000011-A6EC-47CA-ACDF-7AB20129A8DF}"/>
                  </c:ext>
                </c:extLst>
              </c15:ser>
            </c15:filteredLineSeries>
            <c15:filteredLineSeries>
              <c15:ser>
                <c:idx val="18"/>
                <c:order val="18"/>
                <c:tx>
                  <c:strRef>
                    <c:extLst xmlns:c15="http://schemas.microsoft.com/office/drawing/2012/chart">
                      <c:ext xmlns:c15="http://schemas.microsoft.com/office/drawing/2012/chart" uri="{02D57815-91ED-43cb-92C2-25804820EDAC}">
                        <c15:formulaRef>
                          <c15:sqref>'HeadCountShift-Prov-21_30'!$AR$2</c15:sqref>
                        </c15:formulaRef>
                      </c:ext>
                    </c:extLst>
                    <c:strCache>
                      <c:ptCount val="1"/>
                      <c:pt idx="0">
                        <c:v>WC '30</c:v>
                      </c:pt>
                    </c:strCache>
                  </c:strRef>
                </c:tx>
                <c:spPr>
                  <a:ln w="25400" cap="rnd">
                    <a:solidFill>
                      <a:srgbClr val="FFC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'HeadCountShift-Prov-21_30'!$AR$5:$AR$49</c15:sqref>
                        </c15:formulaRef>
                      </c:ext>
                    </c:extLst>
                    <c:numCache>
                      <c:formatCode>0.0%</c:formatCode>
                      <c:ptCount val="45"/>
                      <c:pt idx="0">
                        <c:v>1.6776177827484973E-4</c:v>
                      </c:pt>
                      <c:pt idx="1">
                        <c:v>1.2861736334405145E-3</c:v>
                      </c:pt>
                      <c:pt idx="2">
                        <c:v>1.1491681811827205E-2</c:v>
                      </c:pt>
                      <c:pt idx="3">
                        <c:v>2.1613309101076471E-2</c:v>
                      </c:pt>
                      <c:pt idx="4">
                        <c:v>3.0197120089472947E-2</c:v>
                      </c:pt>
                      <c:pt idx="5">
                        <c:v>3.6851670627708652E-2</c:v>
                      </c:pt>
                      <c:pt idx="6">
                        <c:v>3.5789179365301273E-2</c:v>
                      </c:pt>
                      <c:pt idx="7">
                        <c:v>3.4894449881168743E-2</c:v>
                      </c:pt>
                      <c:pt idx="8">
                        <c:v>3.3748077729623932E-2</c:v>
                      </c:pt>
                      <c:pt idx="9">
                        <c:v>3.2378023207045997E-2</c:v>
                      </c:pt>
                      <c:pt idx="10">
                        <c:v>3.2210261428771148E-2</c:v>
                      </c:pt>
                      <c:pt idx="11">
                        <c:v>3.2769467356353978E-2</c:v>
                      </c:pt>
                      <c:pt idx="12">
                        <c:v>3.3328673283936808E-2</c:v>
                      </c:pt>
                      <c:pt idx="13">
                        <c:v>3.123165105550119E-2</c:v>
                      </c:pt>
                      <c:pt idx="14">
                        <c:v>3.181881727946316E-2</c:v>
                      </c:pt>
                      <c:pt idx="15">
                        <c:v>3.0756326017055781E-2</c:v>
                      </c:pt>
                      <c:pt idx="16">
                        <c:v>3.0532643646022647E-2</c:v>
                      </c:pt>
                      <c:pt idx="17">
                        <c:v>2.8827065566895009E-2</c:v>
                      </c:pt>
                      <c:pt idx="18">
                        <c:v>2.8100097861037326E-2</c:v>
                      </c:pt>
                      <c:pt idx="19">
                        <c:v>2.6282678596393123E-2</c:v>
                      </c:pt>
                      <c:pt idx="20">
                        <c:v>2.4017894589682651E-2</c:v>
                      </c:pt>
                      <c:pt idx="21">
                        <c:v>2.3961973996924367E-2</c:v>
                      </c:pt>
                      <c:pt idx="22">
                        <c:v>2.1529428211939046E-2</c:v>
                      </c:pt>
                      <c:pt idx="23">
                        <c:v>2.0578778135048232E-2</c:v>
                      </c:pt>
                      <c:pt idx="24">
                        <c:v>2.0383056060394242E-2</c:v>
                      </c:pt>
                      <c:pt idx="25">
                        <c:v>1.884523975954145E-2</c:v>
                      </c:pt>
                      <c:pt idx="26">
                        <c:v>1.898504124143716E-2</c:v>
                      </c:pt>
                      <c:pt idx="27">
                        <c:v>1.7670907311617502E-2</c:v>
                      </c:pt>
                      <c:pt idx="28">
                        <c:v>1.6524535160072698E-2</c:v>
                      </c:pt>
                      <c:pt idx="29">
                        <c:v>1.6888019013001538E-2</c:v>
                      </c:pt>
                      <c:pt idx="30">
                        <c:v>1.6496574863693554E-2</c:v>
                      </c:pt>
                      <c:pt idx="31">
                        <c:v>1.6860058716622398E-2</c:v>
                      </c:pt>
                      <c:pt idx="32">
                        <c:v>1.7391304347826087E-2</c:v>
                      </c:pt>
                      <c:pt idx="33">
                        <c:v>2.0019572207465398E-2</c:v>
                      </c:pt>
                      <c:pt idx="34">
                        <c:v>1.9795889836432268E-2</c:v>
                      </c:pt>
                      <c:pt idx="35">
                        <c:v>2.0690619320564797E-2</c:v>
                      </c:pt>
                      <c:pt idx="36">
                        <c:v>2.2060673843142739E-2</c:v>
                      </c:pt>
                      <c:pt idx="37">
                        <c:v>2.4073815182440932E-2</c:v>
                      </c:pt>
                      <c:pt idx="38">
                        <c:v>2.2172515028659304E-2</c:v>
                      </c:pt>
                      <c:pt idx="39">
                        <c:v>2.0355095764015098E-2</c:v>
                      </c:pt>
                      <c:pt idx="40">
                        <c:v>1.6832098420243254E-2</c:v>
                      </c:pt>
                      <c:pt idx="41">
                        <c:v>1.4287711449741367E-2</c:v>
                      </c:pt>
                      <c:pt idx="42">
                        <c:v>1.1547602404585489E-2</c:v>
                      </c:pt>
                      <c:pt idx="43">
                        <c:v>9.6463022508038593E-3</c:v>
                      </c:pt>
                      <c:pt idx="44">
                        <c:v>4.1101635677338183E-3</c:v>
                      </c:pt>
                    </c:numCache>
                  </c:numRef>
                </c:val>
                <c:smooth val="1"/>
                <c:extLst xmlns:c15="http://schemas.microsoft.com/office/drawing/2012/chart">
                  <c:ext xmlns:c16="http://schemas.microsoft.com/office/drawing/2014/chart" uri="{C3380CC4-5D6E-409C-BE32-E72D297353CC}">
                    <c16:uniqueId val="{00000012-A6EC-47CA-ACDF-7AB20129A8DF}"/>
                  </c:ext>
                </c:extLst>
              </c15:ser>
            </c15:filteredLineSeries>
            <c15:filteredLineSeries>
              <c15:ser>
                <c:idx val="19"/>
                <c:order val="19"/>
                <c:tx>
                  <c:strRef>
                    <c:extLst xmlns:c15="http://schemas.microsoft.com/office/drawing/2012/chart">
                      <c:ext xmlns:c15="http://schemas.microsoft.com/office/drawing/2012/chart" uri="{02D57815-91ED-43cb-92C2-25804820EDAC}">
                        <c15:formulaRef>
                          <c15:sqref>'HeadCountShift-Prov-21_30'!$AS$2</c15:sqref>
                        </c15:formulaRef>
                      </c:ext>
                    </c:extLst>
                    <c:strCache>
                      <c:ptCount val="1"/>
                      <c:pt idx="0">
                        <c:v>SA '30</c:v>
                      </c:pt>
                    </c:strCache>
                  </c:strRef>
                </c:tx>
                <c:spPr>
                  <a:ln w="50800" cap="rnd">
                    <a:solidFill>
                      <a:schemeClr val="bg1">
                        <a:lumMod val="65000"/>
                      </a:schemeClr>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'HeadCountShift-Prov-21_30'!$Y$5:$Y$49</c15:sqref>
                        </c15:formulaRef>
                      </c:ext>
                    </c:extLst>
                    <c:numCache>
                      <c:formatCode>General</c:formatCode>
                      <c:ptCount val="45"/>
                      <c:pt idx="0">
                        <c:v>21</c:v>
                      </c:pt>
                      <c:pt idx="1">
                        <c:v>22</c:v>
                      </c:pt>
                      <c:pt idx="2">
                        <c:v>23</c:v>
                      </c:pt>
                      <c:pt idx="3">
                        <c:v>24</c:v>
                      </c:pt>
                      <c:pt idx="4">
                        <c:v>25</c:v>
                      </c:pt>
                      <c:pt idx="5">
                        <c:v>26</c:v>
                      </c:pt>
                      <c:pt idx="6">
                        <c:v>27</c:v>
                      </c:pt>
                      <c:pt idx="7">
                        <c:v>28</c:v>
                      </c:pt>
                      <c:pt idx="8">
                        <c:v>29</c:v>
                      </c:pt>
                      <c:pt idx="9">
                        <c:v>30</c:v>
                      </c:pt>
                      <c:pt idx="10">
                        <c:v>31</c:v>
                      </c:pt>
                      <c:pt idx="11">
                        <c:v>32</c:v>
                      </c:pt>
                      <c:pt idx="12">
                        <c:v>33</c:v>
                      </c:pt>
                      <c:pt idx="13">
                        <c:v>34</c:v>
                      </c:pt>
                      <c:pt idx="14">
                        <c:v>35</c:v>
                      </c:pt>
                      <c:pt idx="15">
                        <c:v>36</c:v>
                      </c:pt>
                      <c:pt idx="16">
                        <c:v>37</c:v>
                      </c:pt>
                      <c:pt idx="17">
                        <c:v>38</c:v>
                      </c:pt>
                      <c:pt idx="18">
                        <c:v>39</c:v>
                      </c:pt>
                      <c:pt idx="19">
                        <c:v>40</c:v>
                      </c:pt>
                      <c:pt idx="20">
                        <c:v>41</c:v>
                      </c:pt>
                      <c:pt idx="21">
                        <c:v>42</c:v>
                      </c:pt>
                      <c:pt idx="22">
                        <c:v>43</c:v>
                      </c:pt>
                      <c:pt idx="23">
                        <c:v>44</c:v>
                      </c:pt>
                      <c:pt idx="24">
                        <c:v>45</c:v>
                      </c:pt>
                      <c:pt idx="25">
                        <c:v>46</c:v>
                      </c:pt>
                      <c:pt idx="26">
                        <c:v>47</c:v>
                      </c:pt>
                      <c:pt idx="27">
                        <c:v>48</c:v>
                      </c:pt>
                      <c:pt idx="28">
                        <c:v>49</c:v>
                      </c:pt>
                      <c:pt idx="29">
                        <c:v>50</c:v>
                      </c:pt>
                      <c:pt idx="30">
                        <c:v>51</c:v>
                      </c:pt>
                      <c:pt idx="31">
                        <c:v>52</c:v>
                      </c:pt>
                      <c:pt idx="32">
                        <c:v>53</c:v>
                      </c:pt>
                      <c:pt idx="33">
                        <c:v>54</c:v>
                      </c:pt>
                      <c:pt idx="34">
                        <c:v>55</c:v>
                      </c:pt>
                      <c:pt idx="35">
                        <c:v>56</c:v>
                      </c:pt>
                      <c:pt idx="36">
                        <c:v>57</c:v>
                      </c:pt>
                      <c:pt idx="37">
                        <c:v>58</c:v>
                      </c:pt>
                      <c:pt idx="38">
                        <c:v>59</c:v>
                      </c:pt>
                      <c:pt idx="39">
                        <c:v>60</c:v>
                      </c:pt>
                      <c:pt idx="40">
                        <c:v>61</c:v>
                      </c:pt>
                      <c:pt idx="41">
                        <c:v>62</c:v>
                      </c:pt>
                      <c:pt idx="42">
                        <c:v>63</c:v>
                      </c:pt>
                      <c:pt idx="43">
                        <c:v>64</c:v>
                      </c:pt>
                      <c:pt idx="44">
                        <c:v>65</c:v>
                      </c:pt>
                    </c:numCache>
                  </c:numRef>
                </c:cat>
                <c:val>
                  <c:numRef>
                    <c:extLst xmlns:c15="http://schemas.microsoft.com/office/drawing/2012/chart">
                      <c:ext xmlns:c15="http://schemas.microsoft.com/office/drawing/2012/chart" uri="{02D57815-91ED-43cb-92C2-25804820EDAC}">
                        <c15:formulaRef>
                          <c15:sqref>'HeadCountShift-Prov-21_30'!$AS$5:$AS$49</c15:sqref>
                        </c15:formulaRef>
                      </c:ext>
                    </c:extLst>
                    <c:numCache>
                      <c:formatCode>0.0%</c:formatCode>
                      <c:ptCount val="45"/>
                      <c:pt idx="0">
                        <c:v>1.5045716780413929E-4</c:v>
                      </c:pt>
                      <c:pt idx="1">
                        <c:v>1.1395280577952845E-3</c:v>
                      </c:pt>
                      <c:pt idx="2">
                        <c:v>1.0033766534872765E-2</c:v>
                      </c:pt>
                      <c:pt idx="3">
                        <c:v>1.9095727756387647E-2</c:v>
                      </c:pt>
                      <c:pt idx="4">
                        <c:v>2.713655344559247E-2</c:v>
                      </c:pt>
                      <c:pt idx="5">
                        <c:v>3.3280632216086091E-2</c:v>
                      </c:pt>
                      <c:pt idx="6">
                        <c:v>3.2979717880477814E-2</c:v>
                      </c:pt>
                      <c:pt idx="7">
                        <c:v>3.2353224099785166E-2</c:v>
                      </c:pt>
                      <c:pt idx="8">
                        <c:v>3.1243294173361188E-2</c:v>
                      </c:pt>
                      <c:pt idx="9">
                        <c:v>3.0084034027985034E-2</c:v>
                      </c:pt>
                      <c:pt idx="10">
                        <c:v>2.9136893824103238E-2</c:v>
                      </c:pt>
                      <c:pt idx="11">
                        <c:v>2.804669598526013E-2</c:v>
                      </c:pt>
                      <c:pt idx="12">
                        <c:v>2.7099555781378334E-2</c:v>
                      </c:pt>
                      <c:pt idx="13">
                        <c:v>2.6754244248713099E-2</c:v>
                      </c:pt>
                      <c:pt idx="14">
                        <c:v>2.7032959985792897E-2</c:v>
                      </c:pt>
                      <c:pt idx="15">
                        <c:v>2.7479398467310095E-2</c:v>
                      </c:pt>
                      <c:pt idx="16">
                        <c:v>2.696389767925985E-2</c:v>
                      </c:pt>
                      <c:pt idx="17">
                        <c:v>2.5913164015578482E-2</c:v>
                      </c:pt>
                      <c:pt idx="18">
                        <c:v>2.4364195140480133E-2</c:v>
                      </c:pt>
                      <c:pt idx="19">
                        <c:v>2.2802893710643736E-2</c:v>
                      </c:pt>
                      <c:pt idx="20">
                        <c:v>2.1382183404821044E-2</c:v>
                      </c:pt>
                      <c:pt idx="21">
                        <c:v>2.1024539317417761E-2</c:v>
                      </c:pt>
                      <c:pt idx="22">
                        <c:v>2.0543569682634037E-2</c:v>
                      </c:pt>
                      <c:pt idx="23">
                        <c:v>2.0432576689991638E-2</c:v>
                      </c:pt>
                      <c:pt idx="24">
                        <c:v>2.0987541653203629E-2</c:v>
                      </c:pt>
                      <c:pt idx="25">
                        <c:v>1.9909676369098565E-2</c:v>
                      </c:pt>
                      <c:pt idx="26">
                        <c:v>1.9445972310948103E-2</c:v>
                      </c:pt>
                      <c:pt idx="27">
                        <c:v>1.8538296282228049E-2</c:v>
                      </c:pt>
                      <c:pt idx="28">
                        <c:v>1.747276355286103E-2</c:v>
                      </c:pt>
                      <c:pt idx="29">
                        <c:v>1.7687350005302999E-2</c:v>
                      </c:pt>
                      <c:pt idx="30">
                        <c:v>1.8229982413776942E-2</c:v>
                      </c:pt>
                      <c:pt idx="31">
                        <c:v>1.849389908517109E-2</c:v>
                      </c:pt>
                      <c:pt idx="32">
                        <c:v>2.0716225448966657E-2</c:v>
                      </c:pt>
                      <c:pt idx="33">
                        <c:v>2.3693304162730525E-2</c:v>
                      </c:pt>
                      <c:pt idx="34">
                        <c:v>2.6852904686617451E-2</c:v>
                      </c:pt>
                      <c:pt idx="35">
                        <c:v>2.9568533239934785E-2</c:v>
                      </c:pt>
                      <c:pt idx="36">
                        <c:v>3.1317289501789455E-2</c:v>
                      </c:pt>
                      <c:pt idx="37">
                        <c:v>3.5300704682177733E-2</c:v>
                      </c:pt>
                      <c:pt idx="38">
                        <c:v>3.2091773939338632E-2</c:v>
                      </c:pt>
                      <c:pt idx="39">
                        <c:v>2.7738382116809027E-2</c:v>
                      </c:pt>
                      <c:pt idx="40">
                        <c:v>1.7734213713307568E-2</c:v>
                      </c:pt>
                      <c:pt idx="41">
                        <c:v>1.4956922386300012E-2</c:v>
                      </c:pt>
                      <c:pt idx="42">
                        <c:v>1.1348416869948277E-2</c:v>
                      </c:pt>
                      <c:pt idx="43">
                        <c:v>9.0298965791959663E-3</c:v>
                      </c:pt>
                      <c:pt idx="44">
                        <c:v>2.4122477067614464E-3</c:v>
                      </c:pt>
                    </c:numCache>
                  </c:numRef>
                </c:val>
                <c:smooth val="1"/>
                <c:extLst xmlns:c15="http://schemas.microsoft.com/office/drawing/2012/chart">
                  <c:ext xmlns:c16="http://schemas.microsoft.com/office/drawing/2014/chart" uri="{C3380CC4-5D6E-409C-BE32-E72D297353CC}">
                    <c16:uniqueId val="{00000013-A6EC-47CA-ACDF-7AB20129A8DF}"/>
                  </c:ext>
                </c:extLst>
              </c15:ser>
            </c15:filteredLineSeries>
          </c:ext>
        </c:extLst>
      </c:lineChart>
      <c:catAx>
        <c:axId val="626499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7625376"/>
        <c:crosses val="autoZero"/>
        <c:auto val="1"/>
        <c:lblAlgn val="ctr"/>
        <c:lblOffset val="100"/>
        <c:tickLblSkip val="5"/>
        <c:tickMarkSkip val="5"/>
        <c:noMultiLvlLbl val="0"/>
      </c:catAx>
      <c:valAx>
        <c:axId val="1576253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a:t>% of educators at this age</a:t>
                </a:r>
              </a:p>
            </c:rich>
          </c:tx>
          <c:layout>
            <c:manualLayout>
              <c:xMode val="edge"/>
              <c:yMode val="edge"/>
              <c:x val="2.1070910921426336E-2"/>
              <c:y val="8.7112132218673435E-2"/>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6499536"/>
        <c:crosses val="autoZero"/>
        <c:crossBetween val="between"/>
      </c:valAx>
      <c:spPr>
        <a:noFill/>
        <a:ln>
          <a:noFill/>
        </a:ln>
        <a:effectLst/>
      </c:spPr>
    </c:plotArea>
    <c:legend>
      <c:legendPos val="b"/>
      <c:layout>
        <c:manualLayout>
          <c:xMode val="edge"/>
          <c:yMode val="edge"/>
          <c:x val="0.17555356896877519"/>
          <c:y val="0.85617213040369888"/>
          <c:w val="0.70284862962581551"/>
          <c:h val="0.1387033950596789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50032661083135"/>
          <c:y val="7.9659565312734021E-2"/>
          <c:w val="0.81687950753042293"/>
          <c:h val="0.67789531626658683"/>
        </c:manualLayout>
      </c:layout>
      <c:barChart>
        <c:barDir val="col"/>
        <c:grouping val="stacked"/>
        <c:varyColors val="0"/>
        <c:ser>
          <c:idx val="1"/>
          <c:order val="0"/>
          <c:tx>
            <c:strRef>
              <c:f>Outputs!$K$2</c:f>
              <c:strCache>
                <c:ptCount val="1"/>
                <c:pt idx="0">
                  <c:v>Aged 21 to 30</c:v>
                </c:pt>
              </c:strCache>
            </c:strRef>
          </c:tx>
          <c:spPr>
            <a:solidFill>
              <a:srgbClr val="00B050"/>
            </a:solidFill>
            <a:ln>
              <a:noFill/>
            </a:ln>
            <a:effectLst/>
          </c:spPr>
          <c:invertIfNegative val="0"/>
          <c:cat>
            <c:numRef>
              <c:f>Outputs!$A$4:$A$26</c:f>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numRef>
          </c:cat>
          <c:val>
            <c:numRef>
              <c:f>Outputs!$K$4:$K$26</c:f>
              <c:numCache>
                <c:formatCode>0.0%</c:formatCode>
                <c:ptCount val="23"/>
                <c:pt idx="0">
                  <c:v>9.4154164511122615E-3</c:v>
                </c:pt>
                <c:pt idx="1">
                  <c:v>1.5028901734104046E-2</c:v>
                </c:pt>
                <c:pt idx="2">
                  <c:v>1.5157366286927978E-2</c:v>
                </c:pt>
                <c:pt idx="3">
                  <c:v>1.7162804227673811E-2</c:v>
                </c:pt>
                <c:pt idx="4">
                  <c:v>1.7166970365397525E-2</c:v>
                </c:pt>
                <c:pt idx="5">
                  <c:v>1.7483171278982797E-2</c:v>
                </c:pt>
                <c:pt idx="6">
                  <c:v>1.8630086198906295E-2</c:v>
                </c:pt>
                <c:pt idx="7">
                  <c:v>1.6521254872842027E-2</c:v>
                </c:pt>
                <c:pt idx="8">
                  <c:v>2.3339152807130385E-2</c:v>
                </c:pt>
                <c:pt idx="9">
                  <c:v>2.2488317757009345E-2</c:v>
                </c:pt>
                <c:pt idx="10">
                  <c:v>2.2488317757009345E-2</c:v>
                </c:pt>
                <c:pt idx="11">
                  <c:v>2.2877725856697818E-2</c:v>
                </c:pt>
                <c:pt idx="12">
                  <c:v>2.3851246105919002E-2</c:v>
                </c:pt>
                <c:pt idx="13">
                  <c:v>2.5019470404984423E-2</c:v>
                </c:pt>
                <c:pt idx="14">
                  <c:v>2.5992990654205607E-2</c:v>
                </c:pt>
                <c:pt idx="15">
                  <c:v>2.7355919003115264E-2</c:v>
                </c:pt>
                <c:pt idx="16">
                  <c:v>2.8329439252336448E-2</c:v>
                </c:pt>
                <c:pt idx="17">
                  <c:v>2.9302959501557632E-2</c:v>
                </c:pt>
                <c:pt idx="18">
                  <c:v>3.0568535825545171E-2</c:v>
                </c:pt>
                <c:pt idx="19">
                  <c:v>3.1931464174454825E-2</c:v>
                </c:pt>
                <c:pt idx="20">
                  <c:v>3.3197040498442368E-2</c:v>
                </c:pt>
                <c:pt idx="21">
                  <c:v>3.4365264797507789E-2</c:v>
                </c:pt>
                <c:pt idx="22">
                  <c:v>3.5533489096573209E-2</c:v>
                </c:pt>
              </c:numCache>
            </c:numRef>
          </c:val>
          <c:extLst>
            <c:ext xmlns:c16="http://schemas.microsoft.com/office/drawing/2014/chart" uri="{C3380CC4-5D6E-409C-BE32-E72D297353CC}">
              <c16:uniqueId val="{00000000-241B-42A0-878C-72850847D209}"/>
            </c:ext>
          </c:extLst>
        </c:ser>
        <c:ser>
          <c:idx val="2"/>
          <c:order val="1"/>
          <c:tx>
            <c:strRef>
              <c:f>Outputs!$L$2</c:f>
              <c:strCache>
                <c:ptCount val="1"/>
                <c:pt idx="0">
                  <c:v>Aged 31 to 55</c:v>
                </c:pt>
              </c:strCache>
            </c:strRef>
          </c:tx>
          <c:spPr>
            <a:solidFill>
              <a:schemeClr val="bg1">
                <a:lumMod val="65000"/>
              </a:schemeClr>
            </a:solidFill>
            <a:ln>
              <a:noFill/>
            </a:ln>
            <a:effectLst/>
          </c:spPr>
          <c:invertIfNegative val="0"/>
          <c:cat>
            <c:numRef>
              <c:f>Outputs!$A$4:$A$26</c:f>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numRef>
          </c:cat>
          <c:val>
            <c:numRef>
              <c:f>Outputs!$L$4:$L$26</c:f>
              <c:numCache>
                <c:formatCode>0.0%</c:formatCode>
                <c:ptCount val="23"/>
                <c:pt idx="0">
                  <c:v>3.8696326952922917E-2</c:v>
                </c:pt>
                <c:pt idx="1">
                  <c:v>4.1714836223506746E-2</c:v>
                </c:pt>
                <c:pt idx="2">
                  <c:v>7.115273218768102E-2</c:v>
                </c:pt>
                <c:pt idx="3">
                  <c:v>4.4991757975370889E-2</c:v>
                </c:pt>
                <c:pt idx="4">
                  <c:v>4.8240145775390812E-2</c:v>
                </c:pt>
                <c:pt idx="5">
                  <c:v>5.1047120418848166E-2</c:v>
                </c:pt>
                <c:pt idx="6">
                  <c:v>3.8372416349986095E-2</c:v>
                </c:pt>
                <c:pt idx="7">
                  <c:v>3.7033599405977356E-2</c:v>
                </c:pt>
                <c:pt idx="8">
                  <c:v>8.2054580538454464E-2</c:v>
                </c:pt>
                <c:pt idx="9">
                  <c:v>4.215342679127726E-2</c:v>
                </c:pt>
                <c:pt idx="10">
                  <c:v>4.215342679127726E-2</c:v>
                </c:pt>
                <c:pt idx="11">
                  <c:v>4.2056074766355138E-2</c:v>
                </c:pt>
                <c:pt idx="12">
                  <c:v>4.1471962616822428E-2</c:v>
                </c:pt>
                <c:pt idx="13">
                  <c:v>4.0887850467289717E-2</c:v>
                </c:pt>
                <c:pt idx="14">
                  <c:v>4.0498442367601244E-2</c:v>
                </c:pt>
                <c:pt idx="15">
                  <c:v>4.010903426791277E-2</c:v>
                </c:pt>
                <c:pt idx="16">
                  <c:v>3.9914330218068533E-2</c:v>
                </c:pt>
                <c:pt idx="17">
                  <c:v>3.9816978193146418E-2</c:v>
                </c:pt>
                <c:pt idx="18">
                  <c:v>4.0206386292834892E-2</c:v>
                </c:pt>
                <c:pt idx="19">
                  <c:v>4.010903426791277E-2</c:v>
                </c:pt>
                <c:pt idx="20">
                  <c:v>4.010903426791277E-2</c:v>
                </c:pt>
                <c:pt idx="21">
                  <c:v>4.0887850467289717E-2</c:v>
                </c:pt>
                <c:pt idx="22">
                  <c:v>4.1082554517133954E-2</c:v>
                </c:pt>
              </c:numCache>
            </c:numRef>
          </c:val>
          <c:extLst>
            <c:ext xmlns:c16="http://schemas.microsoft.com/office/drawing/2014/chart" uri="{C3380CC4-5D6E-409C-BE32-E72D297353CC}">
              <c16:uniqueId val="{00000001-241B-42A0-878C-72850847D209}"/>
            </c:ext>
          </c:extLst>
        </c:ser>
        <c:ser>
          <c:idx val="3"/>
          <c:order val="2"/>
          <c:tx>
            <c:strRef>
              <c:f>Outputs!$M$2</c:f>
              <c:strCache>
                <c:ptCount val="1"/>
                <c:pt idx="0">
                  <c:v>Aged 56 to 65</c:v>
                </c:pt>
              </c:strCache>
            </c:strRef>
          </c:tx>
          <c:spPr>
            <a:solidFill>
              <a:schemeClr val="tx1">
                <a:lumMod val="75000"/>
                <a:lumOff val="25000"/>
              </a:schemeClr>
            </a:solidFill>
            <a:ln>
              <a:noFill/>
            </a:ln>
            <a:effectLst/>
          </c:spPr>
          <c:invertIfNegative val="0"/>
          <c:cat>
            <c:numRef>
              <c:f>Outputs!$A$4:$A$26</c:f>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numRef>
          </c:cat>
          <c:val>
            <c:numRef>
              <c:f>Outputs!$M$4:$M$26</c:f>
              <c:numCache>
                <c:formatCode>0.0%</c:formatCode>
                <c:ptCount val="23"/>
                <c:pt idx="0">
                  <c:v>2.3383341955509569E-2</c:v>
                </c:pt>
                <c:pt idx="1">
                  <c:v>2.3410404624277455E-2</c:v>
                </c:pt>
                <c:pt idx="2">
                  <c:v>3.3983394477698395E-2</c:v>
                </c:pt>
                <c:pt idx="3">
                  <c:v>2.8410743721516533E-2</c:v>
                </c:pt>
                <c:pt idx="4">
                  <c:v>2.7141076052555866E-2</c:v>
                </c:pt>
                <c:pt idx="5">
                  <c:v>2.8702318623784591E-2</c:v>
                </c:pt>
                <c:pt idx="6">
                  <c:v>2.5766984892019649E-2</c:v>
                </c:pt>
                <c:pt idx="7">
                  <c:v>3.1557453127900502E-2</c:v>
                </c:pt>
                <c:pt idx="8">
                  <c:v>4.2083984195534323E-2</c:v>
                </c:pt>
                <c:pt idx="9">
                  <c:v>3.0081775700934579E-2</c:v>
                </c:pt>
                <c:pt idx="10">
                  <c:v>3.1736760124610588E-2</c:v>
                </c:pt>
                <c:pt idx="11">
                  <c:v>3.2515576323987536E-2</c:v>
                </c:pt>
                <c:pt idx="12">
                  <c:v>3.3391744548286605E-2</c:v>
                </c:pt>
                <c:pt idx="13">
                  <c:v>3.465732087227414E-2</c:v>
                </c:pt>
                <c:pt idx="14">
                  <c:v>3.6214953271028034E-2</c:v>
                </c:pt>
                <c:pt idx="15">
                  <c:v>3.611760124610592E-2</c:v>
                </c:pt>
                <c:pt idx="16">
                  <c:v>3.6799065420560745E-2</c:v>
                </c:pt>
                <c:pt idx="17">
                  <c:v>3.6799065420560745E-2</c:v>
                </c:pt>
                <c:pt idx="18">
                  <c:v>3.6799065420560745E-2</c:v>
                </c:pt>
                <c:pt idx="19">
                  <c:v>3.6312305295950156E-2</c:v>
                </c:pt>
                <c:pt idx="20">
                  <c:v>3.4365264797507789E-2</c:v>
                </c:pt>
                <c:pt idx="21">
                  <c:v>3.1931464174454825E-2</c:v>
                </c:pt>
                <c:pt idx="22">
                  <c:v>2.9789719626168224E-2</c:v>
                </c:pt>
              </c:numCache>
            </c:numRef>
          </c:val>
          <c:extLst>
            <c:ext xmlns:c16="http://schemas.microsoft.com/office/drawing/2014/chart" uri="{C3380CC4-5D6E-409C-BE32-E72D297353CC}">
              <c16:uniqueId val="{00000002-241B-42A0-878C-72850847D209}"/>
            </c:ext>
          </c:extLst>
        </c:ser>
        <c:dLbls>
          <c:showLegendKey val="0"/>
          <c:showVal val="0"/>
          <c:showCatName val="0"/>
          <c:showSerName val="0"/>
          <c:showPercent val="0"/>
          <c:showBubbleSize val="0"/>
        </c:dLbls>
        <c:gapWidth val="50"/>
        <c:overlap val="100"/>
        <c:axId val="15418655"/>
        <c:axId val="1744859567"/>
      </c:barChart>
      <c:catAx>
        <c:axId val="15418655"/>
        <c:scaling>
          <c:orientation val="minMax"/>
        </c:scaling>
        <c:delete val="0"/>
        <c:axPos val="b"/>
        <c:numFmt formatCode="0"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44859567"/>
        <c:crosses val="autoZero"/>
        <c:auto val="1"/>
        <c:lblAlgn val="ctr"/>
        <c:lblOffset val="100"/>
        <c:noMultiLvlLbl val="0"/>
      </c:catAx>
      <c:valAx>
        <c:axId val="174485956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4186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74512400333734"/>
          <c:y val="5.9087846347852614E-2"/>
          <c:w val="0.88360863542596602"/>
          <c:h val="0.7882330829706311"/>
        </c:manualLayout>
      </c:layout>
      <c:lineChart>
        <c:grouping val="standard"/>
        <c:varyColors val="0"/>
        <c:ser>
          <c:idx val="3"/>
          <c:order val="2"/>
          <c:tx>
            <c:strRef>
              <c:f>Outputs!$F$2</c:f>
              <c:strCache>
                <c:ptCount val="1"/>
                <c:pt idx="0">
                  <c:v>Leavers 56 to 65</c:v>
                </c:pt>
              </c:strCache>
            </c:strRef>
          </c:tx>
          <c:spPr>
            <a:ln w="38100" cap="rnd">
              <a:solidFill>
                <a:schemeClr val="tx1"/>
              </a:solidFill>
              <a:prstDash val="sysDash"/>
              <a:round/>
            </a:ln>
            <a:effectLst/>
          </c:spPr>
          <c:marker>
            <c:symbol val="none"/>
          </c:marker>
          <c:cat>
            <c:numRef>
              <c:f>Outputs!$A$4:$A$26</c:f>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numRef>
          </c:cat>
          <c:val>
            <c:numRef>
              <c:f>Outputs!$F$4:$F$26</c:f>
              <c:numCache>
                <c:formatCode>General</c:formatCode>
                <c:ptCount val="23"/>
                <c:pt idx="9" formatCode="#\ ###\ ###\ ##0">
                  <c:v>309</c:v>
                </c:pt>
                <c:pt idx="10" formatCode="#\ ###\ ###\ ##0">
                  <c:v>326</c:v>
                </c:pt>
                <c:pt idx="11" formatCode="#\ ###\ ###\ ##0">
                  <c:v>334</c:v>
                </c:pt>
                <c:pt idx="12" formatCode="#\ ###\ ###\ ##0">
                  <c:v>343</c:v>
                </c:pt>
                <c:pt idx="13" formatCode="#\ ###\ ###\ ##0">
                  <c:v>356</c:v>
                </c:pt>
                <c:pt idx="14" formatCode="#\ ###\ ###\ ##0">
                  <c:v>372</c:v>
                </c:pt>
                <c:pt idx="15" formatCode="#\ ###\ ###\ ##0">
                  <c:v>371</c:v>
                </c:pt>
                <c:pt idx="16" formatCode="#\ ###\ ###\ ##0">
                  <c:v>378</c:v>
                </c:pt>
                <c:pt idx="17" formatCode="#\ ###\ ###\ ##0">
                  <c:v>378</c:v>
                </c:pt>
                <c:pt idx="18" formatCode="#\ ###\ ###\ ##0">
                  <c:v>378</c:v>
                </c:pt>
                <c:pt idx="19" formatCode="#\ ###\ ###\ ##0">
                  <c:v>373</c:v>
                </c:pt>
                <c:pt idx="20" formatCode="#\ ###\ ###\ ##0">
                  <c:v>353</c:v>
                </c:pt>
                <c:pt idx="21" formatCode="#\ ###\ ###\ ##0">
                  <c:v>328</c:v>
                </c:pt>
                <c:pt idx="22" formatCode="#\ ###\ ###\ ##0">
                  <c:v>306</c:v>
                </c:pt>
              </c:numCache>
            </c:numRef>
          </c:val>
          <c:smooth val="1"/>
          <c:extLst>
            <c:ext xmlns:c16="http://schemas.microsoft.com/office/drawing/2014/chart" uri="{C3380CC4-5D6E-409C-BE32-E72D297353CC}">
              <c16:uniqueId val="{00000000-8F11-4A0E-9E88-8D97B5E67CD3}"/>
            </c:ext>
          </c:extLst>
        </c:ser>
        <c:ser>
          <c:idx val="6"/>
          <c:order val="5"/>
          <c:tx>
            <c:strRef>
              <c:f>Outputs!$I$2</c:f>
              <c:strCache>
                <c:ptCount val="1"/>
                <c:pt idx="0">
                  <c:v>Leavers 56 to 65 -Actual</c:v>
                </c:pt>
              </c:strCache>
            </c:strRef>
          </c:tx>
          <c:spPr>
            <a:ln w="28575" cap="rnd">
              <a:solidFill>
                <a:schemeClr val="tx1"/>
              </a:solidFill>
              <a:round/>
            </a:ln>
            <a:effectLst/>
          </c:spPr>
          <c:marker>
            <c:symbol val="circle"/>
            <c:size val="8"/>
            <c:spPr>
              <a:solidFill>
                <a:schemeClr val="tx1">
                  <a:alpha val="88000"/>
                </a:schemeClr>
              </a:solidFill>
              <a:ln w="9525">
                <a:solidFill>
                  <a:schemeClr val="tx1"/>
                </a:solidFill>
              </a:ln>
              <a:effectLst/>
            </c:spPr>
          </c:marker>
          <c:cat>
            <c:numRef>
              <c:f>Outputs!$A$4:$A$26</c:f>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numRef>
          </c:cat>
          <c:val>
            <c:numRef>
              <c:f>Outputs!$I$4:$I$26</c:f>
              <c:numCache>
                <c:formatCode>#\ ###\ ###\ ##0</c:formatCode>
                <c:ptCount val="23"/>
                <c:pt idx="0">
                  <c:v>226</c:v>
                </c:pt>
                <c:pt idx="1">
                  <c:v>243</c:v>
                </c:pt>
                <c:pt idx="2">
                  <c:v>352</c:v>
                </c:pt>
                <c:pt idx="3">
                  <c:v>293</c:v>
                </c:pt>
                <c:pt idx="4">
                  <c:v>283</c:v>
                </c:pt>
                <c:pt idx="5">
                  <c:v>307</c:v>
                </c:pt>
                <c:pt idx="6">
                  <c:v>278</c:v>
                </c:pt>
                <c:pt idx="7">
                  <c:v>340</c:v>
                </c:pt>
                <c:pt idx="8">
                  <c:v>458</c:v>
                </c:pt>
              </c:numCache>
            </c:numRef>
          </c:val>
          <c:smooth val="1"/>
          <c:extLst>
            <c:ext xmlns:c16="http://schemas.microsoft.com/office/drawing/2014/chart" uri="{C3380CC4-5D6E-409C-BE32-E72D297353CC}">
              <c16:uniqueId val="{00000001-8F11-4A0E-9E88-8D97B5E67CD3}"/>
            </c:ext>
          </c:extLst>
        </c:ser>
        <c:dLbls>
          <c:showLegendKey val="0"/>
          <c:showVal val="0"/>
          <c:showCatName val="0"/>
          <c:showSerName val="0"/>
          <c:showPercent val="0"/>
          <c:showBubbleSize val="0"/>
        </c:dLbls>
        <c:smooth val="0"/>
        <c:axId val="15389423"/>
        <c:axId val="1744837487"/>
        <c:extLst>
          <c:ext xmlns:c15="http://schemas.microsoft.com/office/drawing/2012/chart" uri="{02D57815-91ED-43cb-92C2-25804820EDAC}">
            <c15:filteredLineSeries>
              <c15:ser>
                <c:idx val="1"/>
                <c:order val="0"/>
                <c:tx>
                  <c:strRef>
                    <c:extLst>
                      <c:ext uri="{02D57815-91ED-43cb-92C2-25804820EDAC}">
                        <c15:formulaRef>
                          <c15:sqref>Outputs!$D$2</c15:sqref>
                        </c15:formulaRef>
                      </c:ext>
                    </c:extLst>
                    <c:strCache>
                      <c:ptCount val="1"/>
                      <c:pt idx="0">
                        <c:v>Leavers 21 to 30</c:v>
                      </c:pt>
                    </c:strCache>
                  </c:strRef>
                </c:tx>
                <c:spPr>
                  <a:ln w="28575" cap="rnd">
                    <a:solidFill>
                      <a:srgbClr val="00B050"/>
                    </a:solidFill>
                    <a:round/>
                  </a:ln>
                  <a:effectLst/>
                </c:spPr>
                <c:marker>
                  <c:symbol val="circle"/>
                  <c:size val="5"/>
                  <c:spPr>
                    <a:solidFill>
                      <a:srgbClr val="00B050"/>
                    </a:solidFill>
                    <a:ln w="9525">
                      <a:solidFill>
                        <a:srgbClr val="00B050"/>
                      </a:solidFill>
                    </a:ln>
                    <a:effectLst/>
                  </c:spPr>
                </c:marker>
                <c:cat>
                  <c:numRef>
                    <c:extLst>
                      <c:ext uri="{02D57815-91ED-43cb-92C2-25804820EDAC}">
                        <c15:formulaRef>
                          <c15:sqref>Outputs!$A$4:$A$26</c15:sqref>
                        </c15:formulaRef>
                      </c:ext>
                    </c:extLst>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numRef>
                </c:cat>
                <c:val>
                  <c:numRef>
                    <c:extLst>
                      <c:ext uri="{02D57815-91ED-43cb-92C2-25804820EDAC}">
                        <c15:formulaRef>
                          <c15:sqref>Outputs!$D$4:$D$26</c15:sqref>
                        </c15:formulaRef>
                      </c:ext>
                    </c:extLst>
                    <c:numCache>
                      <c:formatCode>General</c:formatCode>
                      <c:ptCount val="23"/>
                      <c:pt idx="9" formatCode="#\ ###\ ###\ ##0">
                        <c:v>231</c:v>
                      </c:pt>
                      <c:pt idx="10" formatCode="#\ ###\ ###\ ##0">
                        <c:v>231</c:v>
                      </c:pt>
                      <c:pt idx="11" formatCode="#\ ###\ ###\ ##0">
                        <c:v>235</c:v>
                      </c:pt>
                      <c:pt idx="12" formatCode="#\ ###\ ###\ ##0">
                        <c:v>245</c:v>
                      </c:pt>
                      <c:pt idx="13" formatCode="#\ ###\ ###\ ##0">
                        <c:v>257</c:v>
                      </c:pt>
                      <c:pt idx="14" formatCode="#\ ###\ ###\ ##0">
                        <c:v>267</c:v>
                      </c:pt>
                      <c:pt idx="15" formatCode="#\ ###\ ###\ ##0">
                        <c:v>281</c:v>
                      </c:pt>
                      <c:pt idx="16" formatCode="#\ ###\ ###\ ##0">
                        <c:v>291</c:v>
                      </c:pt>
                      <c:pt idx="17" formatCode="#\ ###\ ###\ ##0">
                        <c:v>301</c:v>
                      </c:pt>
                      <c:pt idx="18" formatCode="#\ ###\ ###\ ##0">
                        <c:v>314</c:v>
                      </c:pt>
                      <c:pt idx="19" formatCode="#\ ###\ ###\ ##0">
                        <c:v>328</c:v>
                      </c:pt>
                      <c:pt idx="20" formatCode="#\ ###\ ###\ ##0">
                        <c:v>341</c:v>
                      </c:pt>
                      <c:pt idx="21" formatCode="#\ ###\ ###\ ##0">
                        <c:v>353</c:v>
                      </c:pt>
                      <c:pt idx="22" formatCode="#\ ###\ ###\ ##0">
                        <c:v>365</c:v>
                      </c:pt>
                    </c:numCache>
                  </c:numRef>
                </c:val>
                <c:smooth val="1"/>
                <c:extLst>
                  <c:ext xmlns:c16="http://schemas.microsoft.com/office/drawing/2014/chart" uri="{C3380CC4-5D6E-409C-BE32-E72D297353CC}">
                    <c16:uniqueId val="{00000002-8F11-4A0E-9E88-8D97B5E67CD3}"/>
                  </c:ext>
                </c:extLst>
              </c15:ser>
            </c15:filteredLineSeries>
            <c15:filteredLineSeries>
              <c15:ser>
                <c:idx val="2"/>
                <c:order val="1"/>
                <c:tx>
                  <c:strRef>
                    <c:extLst xmlns:c15="http://schemas.microsoft.com/office/drawing/2012/chart">
                      <c:ext xmlns:c15="http://schemas.microsoft.com/office/drawing/2012/chart" uri="{02D57815-91ED-43cb-92C2-25804820EDAC}">
                        <c15:formulaRef>
                          <c15:sqref>Outputs!$E$2</c15:sqref>
                        </c15:formulaRef>
                      </c:ext>
                    </c:extLst>
                    <c:strCache>
                      <c:ptCount val="1"/>
                      <c:pt idx="0">
                        <c:v>Leavers aged 31 to 55</c:v>
                      </c:pt>
                    </c:strCache>
                  </c:strRef>
                </c:tx>
                <c:spPr>
                  <a:ln w="28575" cap="rnd">
                    <a:solidFill>
                      <a:schemeClr val="bg1">
                        <a:lumMod val="50000"/>
                      </a:schemeClr>
                    </a:solidFill>
                    <a:round/>
                  </a:ln>
                  <a:effectLst/>
                </c:spPr>
                <c:marker>
                  <c:symbol val="circle"/>
                  <c:size val="5"/>
                  <c:spPr>
                    <a:solidFill>
                      <a:schemeClr val="bg1">
                        <a:lumMod val="50000"/>
                      </a:schemeClr>
                    </a:solidFill>
                    <a:ln w="9525">
                      <a:solidFill>
                        <a:schemeClr val="bg1">
                          <a:lumMod val="50000"/>
                        </a:schemeClr>
                      </a:solidFill>
                    </a:ln>
                    <a:effectLst/>
                  </c:spPr>
                </c:marker>
                <c:cat>
                  <c:numRef>
                    <c:extLst xmlns:c15="http://schemas.microsoft.com/office/drawing/2012/chart">
                      <c:ext xmlns:c15="http://schemas.microsoft.com/office/drawing/2012/chart" uri="{02D57815-91ED-43cb-92C2-25804820EDAC}">
                        <c15:formulaRef>
                          <c15:sqref>Outputs!$A$4:$A$26</c15:sqref>
                        </c15:formulaRef>
                      </c:ext>
                    </c:extLst>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numRef>
                </c:cat>
                <c:val>
                  <c:numRef>
                    <c:extLst xmlns:c15="http://schemas.microsoft.com/office/drawing/2012/chart">
                      <c:ext xmlns:c15="http://schemas.microsoft.com/office/drawing/2012/chart" uri="{02D57815-91ED-43cb-92C2-25804820EDAC}">
                        <c15:formulaRef>
                          <c15:sqref>Outputs!$E$4:$E$26</c15:sqref>
                        </c15:formulaRef>
                      </c:ext>
                    </c:extLst>
                    <c:numCache>
                      <c:formatCode>General</c:formatCode>
                      <c:ptCount val="23"/>
                      <c:pt idx="9" formatCode="#\ ###\ ###\ ##0">
                        <c:v>433</c:v>
                      </c:pt>
                      <c:pt idx="10" formatCode="#\ ###\ ###\ ##0">
                        <c:v>433</c:v>
                      </c:pt>
                      <c:pt idx="11" formatCode="#\ ###\ ###\ ##0">
                        <c:v>432</c:v>
                      </c:pt>
                      <c:pt idx="12" formatCode="#\ ###\ ###\ ##0">
                        <c:v>426</c:v>
                      </c:pt>
                      <c:pt idx="13" formatCode="#\ ###\ ###\ ##0">
                        <c:v>420</c:v>
                      </c:pt>
                      <c:pt idx="14" formatCode="#\ ###\ ###\ ##0">
                        <c:v>416</c:v>
                      </c:pt>
                      <c:pt idx="15" formatCode="#\ ###\ ###\ ##0">
                        <c:v>412</c:v>
                      </c:pt>
                      <c:pt idx="16" formatCode="#\ ###\ ###\ ##0">
                        <c:v>410</c:v>
                      </c:pt>
                      <c:pt idx="17" formatCode="#\ ###\ ###\ ##0">
                        <c:v>409</c:v>
                      </c:pt>
                      <c:pt idx="18" formatCode="#\ ###\ ###\ ##0">
                        <c:v>413</c:v>
                      </c:pt>
                      <c:pt idx="19" formatCode="#\ ###\ ###\ ##0">
                        <c:v>412</c:v>
                      </c:pt>
                      <c:pt idx="20" formatCode="#\ ###\ ###\ ##0">
                        <c:v>412</c:v>
                      </c:pt>
                      <c:pt idx="21" formatCode="#\ ###\ ###\ ##0">
                        <c:v>420</c:v>
                      </c:pt>
                      <c:pt idx="22" formatCode="#\ ###\ ###\ ##0">
                        <c:v>422</c:v>
                      </c:pt>
                    </c:numCache>
                  </c:numRef>
                </c:val>
                <c:smooth val="1"/>
                <c:extLst xmlns:c15="http://schemas.microsoft.com/office/drawing/2012/chart">
                  <c:ext xmlns:c16="http://schemas.microsoft.com/office/drawing/2014/chart" uri="{C3380CC4-5D6E-409C-BE32-E72D297353CC}">
                    <c16:uniqueId val="{00000003-8F11-4A0E-9E88-8D97B5E67CD3}"/>
                  </c:ext>
                </c:extLst>
              </c15:ser>
            </c15:filteredLineSeries>
            <c15:filteredLineSeries>
              <c15:ser>
                <c:idx val="4"/>
                <c:order val="3"/>
                <c:tx>
                  <c:strRef>
                    <c:extLst xmlns:c15="http://schemas.microsoft.com/office/drawing/2012/chart">
                      <c:ext xmlns:c15="http://schemas.microsoft.com/office/drawing/2012/chart" uri="{02D57815-91ED-43cb-92C2-25804820EDAC}">
                        <c15:formulaRef>
                          <c15:sqref>Outputs!$G$2</c15:sqref>
                        </c15:formulaRef>
                      </c:ext>
                    </c:extLst>
                    <c:strCache>
                      <c:ptCount val="1"/>
                      <c:pt idx="0">
                        <c:v>Leavers 21 to 30 - Actual</c:v>
                      </c:pt>
                    </c:strCache>
                  </c:strRef>
                </c:tx>
                <c:spPr>
                  <a:ln w="28575" cap="rnd">
                    <a:solidFill>
                      <a:srgbClr val="00B050"/>
                    </a:solidFill>
                    <a:round/>
                  </a:ln>
                  <a:effectLst/>
                </c:spPr>
                <c:marker>
                  <c:symbol val="circle"/>
                  <c:size val="8"/>
                  <c:spPr>
                    <a:solidFill>
                      <a:srgbClr val="00B050"/>
                    </a:solidFill>
                    <a:ln w="9525">
                      <a:solidFill>
                        <a:srgbClr val="00B050"/>
                      </a:solidFill>
                    </a:ln>
                    <a:effectLst/>
                  </c:spPr>
                </c:marker>
                <c:cat>
                  <c:numRef>
                    <c:extLst xmlns:c15="http://schemas.microsoft.com/office/drawing/2012/chart">
                      <c:ext xmlns:c15="http://schemas.microsoft.com/office/drawing/2012/chart" uri="{02D57815-91ED-43cb-92C2-25804820EDAC}">
                        <c15:formulaRef>
                          <c15:sqref>Outputs!$A$4:$A$26</c15:sqref>
                        </c15:formulaRef>
                      </c:ext>
                    </c:extLst>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numRef>
                </c:cat>
                <c:val>
                  <c:numRef>
                    <c:extLst xmlns:c15="http://schemas.microsoft.com/office/drawing/2012/chart">
                      <c:ext xmlns:c15="http://schemas.microsoft.com/office/drawing/2012/chart" uri="{02D57815-91ED-43cb-92C2-25804820EDAC}">
                        <c15:formulaRef>
                          <c15:sqref>Outputs!$G$4:$G$26</c15:sqref>
                        </c15:formulaRef>
                      </c:ext>
                    </c:extLst>
                    <c:numCache>
                      <c:formatCode>#\ ###\ ###\ ##0</c:formatCode>
                      <c:ptCount val="23"/>
                      <c:pt idx="0">
                        <c:v>91</c:v>
                      </c:pt>
                      <c:pt idx="1">
                        <c:v>156</c:v>
                      </c:pt>
                      <c:pt idx="2">
                        <c:v>157</c:v>
                      </c:pt>
                      <c:pt idx="3">
                        <c:v>177</c:v>
                      </c:pt>
                      <c:pt idx="4">
                        <c:v>179</c:v>
                      </c:pt>
                      <c:pt idx="5">
                        <c:v>187</c:v>
                      </c:pt>
                      <c:pt idx="6">
                        <c:v>201</c:v>
                      </c:pt>
                      <c:pt idx="7">
                        <c:v>178</c:v>
                      </c:pt>
                      <c:pt idx="8">
                        <c:v>254</c:v>
                      </c:pt>
                    </c:numCache>
                  </c:numRef>
                </c:val>
                <c:smooth val="0"/>
                <c:extLst xmlns:c15="http://schemas.microsoft.com/office/drawing/2012/chart">
                  <c:ext xmlns:c16="http://schemas.microsoft.com/office/drawing/2014/chart" uri="{C3380CC4-5D6E-409C-BE32-E72D297353CC}">
                    <c16:uniqueId val="{00000004-8F11-4A0E-9E88-8D97B5E67CD3}"/>
                  </c:ext>
                </c:extLst>
              </c15:ser>
            </c15:filteredLineSeries>
            <c15:filteredLineSeries>
              <c15:ser>
                <c:idx val="5"/>
                <c:order val="4"/>
                <c:tx>
                  <c:strRef>
                    <c:extLst xmlns:c15="http://schemas.microsoft.com/office/drawing/2012/chart">
                      <c:ext xmlns:c15="http://schemas.microsoft.com/office/drawing/2012/chart" uri="{02D57815-91ED-43cb-92C2-25804820EDAC}">
                        <c15:formulaRef>
                          <c15:sqref>Outputs!$H$2</c15:sqref>
                        </c15:formulaRef>
                      </c:ext>
                    </c:extLst>
                    <c:strCache>
                      <c:ptCount val="1"/>
                      <c:pt idx="0">
                        <c:v>Leavers aged 31 to 55 - Actual</c:v>
                      </c:pt>
                    </c:strCache>
                  </c:strRef>
                </c:tx>
                <c:spPr>
                  <a:ln w="28575" cap="rnd">
                    <a:solidFill>
                      <a:schemeClr val="bg1">
                        <a:lumMod val="50000"/>
                      </a:schemeClr>
                    </a:solidFill>
                    <a:round/>
                  </a:ln>
                  <a:effectLst/>
                </c:spPr>
                <c:marker>
                  <c:symbol val="circle"/>
                  <c:size val="8"/>
                  <c:spPr>
                    <a:solidFill>
                      <a:schemeClr val="bg1">
                        <a:lumMod val="50000"/>
                      </a:schemeClr>
                    </a:solidFill>
                    <a:ln w="9525">
                      <a:solidFill>
                        <a:schemeClr val="bg1">
                          <a:lumMod val="50000"/>
                        </a:schemeClr>
                      </a:solidFill>
                    </a:ln>
                    <a:effectLst/>
                  </c:spPr>
                </c:marker>
                <c:cat>
                  <c:numRef>
                    <c:extLst xmlns:c15="http://schemas.microsoft.com/office/drawing/2012/chart">
                      <c:ext xmlns:c15="http://schemas.microsoft.com/office/drawing/2012/chart" uri="{02D57815-91ED-43cb-92C2-25804820EDAC}">
                        <c15:formulaRef>
                          <c15:sqref>Outputs!$A$4:$A$26</c15:sqref>
                        </c15:formulaRef>
                      </c:ext>
                    </c:extLst>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numRef>
                </c:cat>
                <c:val>
                  <c:numRef>
                    <c:extLst xmlns:c15="http://schemas.microsoft.com/office/drawing/2012/chart">
                      <c:ext xmlns:c15="http://schemas.microsoft.com/office/drawing/2012/chart" uri="{02D57815-91ED-43cb-92C2-25804820EDAC}">
                        <c15:formulaRef>
                          <c15:sqref>Outputs!$H$4:$H$26</c15:sqref>
                        </c15:formulaRef>
                      </c:ext>
                    </c:extLst>
                    <c:numCache>
                      <c:formatCode>#\ ###\ ###\ ##0</c:formatCode>
                      <c:ptCount val="23"/>
                      <c:pt idx="0">
                        <c:v>374</c:v>
                      </c:pt>
                      <c:pt idx="1">
                        <c:v>433</c:v>
                      </c:pt>
                      <c:pt idx="2">
                        <c:v>737</c:v>
                      </c:pt>
                      <c:pt idx="3">
                        <c:v>464</c:v>
                      </c:pt>
                      <c:pt idx="4">
                        <c:v>503</c:v>
                      </c:pt>
                      <c:pt idx="5">
                        <c:v>546</c:v>
                      </c:pt>
                      <c:pt idx="6">
                        <c:v>414</c:v>
                      </c:pt>
                      <c:pt idx="7">
                        <c:v>399</c:v>
                      </c:pt>
                      <c:pt idx="8">
                        <c:v>893</c:v>
                      </c:pt>
                    </c:numCache>
                  </c:numRef>
                </c:val>
                <c:smooth val="0"/>
                <c:extLst xmlns:c15="http://schemas.microsoft.com/office/drawing/2012/chart">
                  <c:ext xmlns:c16="http://schemas.microsoft.com/office/drawing/2014/chart" uri="{C3380CC4-5D6E-409C-BE32-E72D297353CC}">
                    <c16:uniqueId val="{00000005-8F11-4A0E-9E88-8D97B5E67CD3}"/>
                  </c:ext>
                </c:extLst>
              </c15:ser>
            </c15:filteredLineSeries>
          </c:ext>
        </c:extLst>
      </c:lineChart>
      <c:catAx>
        <c:axId val="15389423"/>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44837487"/>
        <c:crosses val="autoZero"/>
        <c:auto val="1"/>
        <c:lblAlgn val="ctr"/>
        <c:lblOffset val="100"/>
        <c:tickLblSkip val="2"/>
        <c:tickMarkSkip val="2"/>
        <c:noMultiLvlLbl val="0"/>
      </c:catAx>
      <c:valAx>
        <c:axId val="17448374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389423"/>
        <c:crossesAt val="1"/>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6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82570344980077"/>
          <c:y val="5.6160834854999321E-2"/>
          <c:w val="0.84852805597950254"/>
          <c:h val="0.64341189373752972"/>
        </c:manualLayout>
      </c:layout>
      <c:lineChart>
        <c:grouping val="standard"/>
        <c:varyColors val="0"/>
        <c:ser>
          <c:idx val="1"/>
          <c:order val="0"/>
          <c:tx>
            <c:strRef>
              <c:f>Outputs!$D$2</c:f>
              <c:strCache>
                <c:ptCount val="1"/>
                <c:pt idx="0">
                  <c:v>Leavers 21 to 30</c:v>
                </c:pt>
              </c:strCache>
            </c:strRef>
          </c:tx>
          <c:spPr>
            <a:ln w="31750" cap="rnd">
              <a:solidFill>
                <a:srgbClr val="00B050"/>
              </a:solidFill>
              <a:prstDash val="sysDash"/>
              <a:round/>
            </a:ln>
            <a:effectLst/>
          </c:spPr>
          <c:marker>
            <c:symbol val="none"/>
          </c:marker>
          <c:cat>
            <c:numRef>
              <c:f>Outputs!$A$4:$A$26</c:f>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numRef>
          </c:cat>
          <c:val>
            <c:numRef>
              <c:f>Outputs!$D$4:$D$26</c:f>
              <c:numCache>
                <c:formatCode>General</c:formatCode>
                <c:ptCount val="23"/>
                <c:pt idx="9" formatCode="#\ ###\ ###\ ##0">
                  <c:v>231</c:v>
                </c:pt>
                <c:pt idx="10" formatCode="#\ ###\ ###\ ##0">
                  <c:v>231</c:v>
                </c:pt>
                <c:pt idx="11" formatCode="#\ ###\ ###\ ##0">
                  <c:v>235</c:v>
                </c:pt>
                <c:pt idx="12" formatCode="#\ ###\ ###\ ##0">
                  <c:v>245</c:v>
                </c:pt>
                <c:pt idx="13" formatCode="#\ ###\ ###\ ##0">
                  <c:v>257</c:v>
                </c:pt>
                <c:pt idx="14" formatCode="#\ ###\ ###\ ##0">
                  <c:v>267</c:v>
                </c:pt>
                <c:pt idx="15" formatCode="#\ ###\ ###\ ##0">
                  <c:v>281</c:v>
                </c:pt>
                <c:pt idx="16" formatCode="#\ ###\ ###\ ##0">
                  <c:v>291</c:v>
                </c:pt>
                <c:pt idx="17" formatCode="#\ ###\ ###\ ##0">
                  <c:v>301</c:v>
                </c:pt>
                <c:pt idx="18" formatCode="#\ ###\ ###\ ##0">
                  <c:v>314</c:v>
                </c:pt>
                <c:pt idx="19" formatCode="#\ ###\ ###\ ##0">
                  <c:v>328</c:v>
                </c:pt>
                <c:pt idx="20" formatCode="#\ ###\ ###\ ##0">
                  <c:v>341</c:v>
                </c:pt>
                <c:pt idx="21" formatCode="#\ ###\ ###\ ##0">
                  <c:v>353</c:v>
                </c:pt>
                <c:pt idx="22" formatCode="#\ ###\ ###\ ##0">
                  <c:v>365</c:v>
                </c:pt>
              </c:numCache>
            </c:numRef>
          </c:val>
          <c:smooth val="1"/>
          <c:extLst>
            <c:ext xmlns:c16="http://schemas.microsoft.com/office/drawing/2014/chart" uri="{C3380CC4-5D6E-409C-BE32-E72D297353CC}">
              <c16:uniqueId val="{00000000-B056-4BD5-BB42-59B8FE7EB9F3}"/>
            </c:ext>
          </c:extLst>
        </c:ser>
        <c:ser>
          <c:idx val="2"/>
          <c:order val="1"/>
          <c:tx>
            <c:strRef>
              <c:f>Outputs!$E$2</c:f>
              <c:strCache>
                <c:ptCount val="1"/>
                <c:pt idx="0">
                  <c:v>Leavers aged 31 to 55</c:v>
                </c:pt>
              </c:strCache>
            </c:strRef>
          </c:tx>
          <c:spPr>
            <a:ln w="31750" cap="rnd">
              <a:solidFill>
                <a:schemeClr val="bg1">
                  <a:lumMod val="50000"/>
                </a:schemeClr>
              </a:solidFill>
              <a:prstDash val="sysDash"/>
              <a:round/>
            </a:ln>
            <a:effectLst/>
          </c:spPr>
          <c:marker>
            <c:symbol val="none"/>
          </c:marker>
          <c:cat>
            <c:numRef>
              <c:f>Outputs!$A$4:$A$26</c:f>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numRef>
          </c:cat>
          <c:val>
            <c:numRef>
              <c:f>Outputs!$E$4:$E$26</c:f>
              <c:numCache>
                <c:formatCode>General</c:formatCode>
                <c:ptCount val="23"/>
                <c:pt idx="9" formatCode="#\ ###\ ###\ ##0">
                  <c:v>433</c:v>
                </c:pt>
                <c:pt idx="10" formatCode="#\ ###\ ###\ ##0">
                  <c:v>433</c:v>
                </c:pt>
                <c:pt idx="11" formatCode="#\ ###\ ###\ ##0">
                  <c:v>432</c:v>
                </c:pt>
                <c:pt idx="12" formatCode="#\ ###\ ###\ ##0">
                  <c:v>426</c:v>
                </c:pt>
                <c:pt idx="13" formatCode="#\ ###\ ###\ ##0">
                  <c:v>420</c:v>
                </c:pt>
                <c:pt idx="14" formatCode="#\ ###\ ###\ ##0">
                  <c:v>416</c:v>
                </c:pt>
                <c:pt idx="15" formatCode="#\ ###\ ###\ ##0">
                  <c:v>412</c:v>
                </c:pt>
                <c:pt idx="16" formatCode="#\ ###\ ###\ ##0">
                  <c:v>410</c:v>
                </c:pt>
                <c:pt idx="17" formatCode="#\ ###\ ###\ ##0">
                  <c:v>409</c:v>
                </c:pt>
                <c:pt idx="18" formatCode="#\ ###\ ###\ ##0">
                  <c:v>413</c:v>
                </c:pt>
                <c:pt idx="19" formatCode="#\ ###\ ###\ ##0">
                  <c:v>412</c:v>
                </c:pt>
                <c:pt idx="20" formatCode="#\ ###\ ###\ ##0">
                  <c:v>412</c:v>
                </c:pt>
                <c:pt idx="21" formatCode="#\ ###\ ###\ ##0">
                  <c:v>420</c:v>
                </c:pt>
                <c:pt idx="22" formatCode="#\ ###\ ###\ ##0">
                  <c:v>422</c:v>
                </c:pt>
              </c:numCache>
            </c:numRef>
          </c:val>
          <c:smooth val="1"/>
          <c:extLst>
            <c:ext xmlns:c16="http://schemas.microsoft.com/office/drawing/2014/chart" uri="{C3380CC4-5D6E-409C-BE32-E72D297353CC}">
              <c16:uniqueId val="{00000001-B056-4BD5-BB42-59B8FE7EB9F3}"/>
            </c:ext>
          </c:extLst>
        </c:ser>
        <c:ser>
          <c:idx val="4"/>
          <c:order val="3"/>
          <c:tx>
            <c:strRef>
              <c:f>Outputs!$G$2</c:f>
              <c:strCache>
                <c:ptCount val="1"/>
                <c:pt idx="0">
                  <c:v>Leavers 21 to 30 - Actual</c:v>
                </c:pt>
              </c:strCache>
              <c:extLst xmlns:c15="http://schemas.microsoft.com/office/drawing/2012/chart"/>
            </c:strRef>
          </c:tx>
          <c:spPr>
            <a:ln w="28575" cap="rnd">
              <a:solidFill>
                <a:srgbClr val="00B050"/>
              </a:solidFill>
              <a:round/>
            </a:ln>
            <a:effectLst/>
          </c:spPr>
          <c:marker>
            <c:symbol val="circle"/>
            <c:size val="8"/>
            <c:spPr>
              <a:solidFill>
                <a:srgbClr val="00B050"/>
              </a:solidFill>
              <a:ln w="9525">
                <a:solidFill>
                  <a:srgbClr val="00B050"/>
                </a:solidFill>
              </a:ln>
              <a:effectLst/>
            </c:spPr>
          </c:marker>
          <c:cat>
            <c:numRef>
              <c:f>Outputs!$A$4:$A$26</c:f>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extLst xmlns:c15="http://schemas.microsoft.com/office/drawing/2012/chart"/>
            </c:numRef>
          </c:cat>
          <c:val>
            <c:numRef>
              <c:f>Outputs!$G$4:$G$26</c:f>
              <c:numCache>
                <c:formatCode>#\ ###\ ###\ ##0</c:formatCode>
                <c:ptCount val="23"/>
                <c:pt idx="0">
                  <c:v>91</c:v>
                </c:pt>
                <c:pt idx="1">
                  <c:v>156</c:v>
                </c:pt>
                <c:pt idx="2">
                  <c:v>157</c:v>
                </c:pt>
                <c:pt idx="3">
                  <c:v>177</c:v>
                </c:pt>
                <c:pt idx="4">
                  <c:v>179</c:v>
                </c:pt>
                <c:pt idx="5">
                  <c:v>187</c:v>
                </c:pt>
                <c:pt idx="6">
                  <c:v>201</c:v>
                </c:pt>
                <c:pt idx="7">
                  <c:v>178</c:v>
                </c:pt>
                <c:pt idx="8">
                  <c:v>254</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2-B056-4BD5-BB42-59B8FE7EB9F3}"/>
            </c:ext>
          </c:extLst>
        </c:ser>
        <c:ser>
          <c:idx val="5"/>
          <c:order val="4"/>
          <c:tx>
            <c:strRef>
              <c:f>Outputs!$H$2</c:f>
              <c:strCache>
                <c:ptCount val="1"/>
                <c:pt idx="0">
                  <c:v>Leavers aged 31 to 55 - Actual</c:v>
                </c:pt>
              </c:strCache>
              <c:extLst xmlns:c15="http://schemas.microsoft.com/office/drawing/2012/chart"/>
            </c:strRef>
          </c:tx>
          <c:spPr>
            <a:ln w="28575" cap="rnd">
              <a:solidFill>
                <a:schemeClr val="bg1">
                  <a:lumMod val="50000"/>
                </a:schemeClr>
              </a:solidFill>
              <a:round/>
            </a:ln>
            <a:effectLst/>
          </c:spPr>
          <c:marker>
            <c:symbol val="circle"/>
            <c:size val="8"/>
            <c:spPr>
              <a:solidFill>
                <a:schemeClr val="bg1">
                  <a:lumMod val="50000"/>
                </a:schemeClr>
              </a:solidFill>
              <a:ln w="9525">
                <a:solidFill>
                  <a:schemeClr val="bg1">
                    <a:lumMod val="50000"/>
                  </a:schemeClr>
                </a:solidFill>
              </a:ln>
              <a:effectLst/>
            </c:spPr>
          </c:marker>
          <c:cat>
            <c:numRef>
              <c:f>Outputs!$A$4:$A$26</c:f>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extLst xmlns:c15="http://schemas.microsoft.com/office/drawing/2012/chart"/>
            </c:numRef>
          </c:cat>
          <c:val>
            <c:numRef>
              <c:f>Outputs!$H$4:$H$26</c:f>
              <c:numCache>
                <c:formatCode>#\ ###\ ###\ ##0</c:formatCode>
                <c:ptCount val="23"/>
                <c:pt idx="0">
                  <c:v>374</c:v>
                </c:pt>
                <c:pt idx="1">
                  <c:v>433</c:v>
                </c:pt>
                <c:pt idx="2">
                  <c:v>737</c:v>
                </c:pt>
                <c:pt idx="3">
                  <c:v>464</c:v>
                </c:pt>
                <c:pt idx="4">
                  <c:v>503</c:v>
                </c:pt>
                <c:pt idx="5">
                  <c:v>546</c:v>
                </c:pt>
                <c:pt idx="6">
                  <c:v>414</c:v>
                </c:pt>
                <c:pt idx="7">
                  <c:v>399</c:v>
                </c:pt>
                <c:pt idx="8">
                  <c:v>893</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3-B056-4BD5-BB42-59B8FE7EB9F3}"/>
            </c:ext>
          </c:extLst>
        </c:ser>
        <c:dLbls>
          <c:showLegendKey val="0"/>
          <c:showVal val="0"/>
          <c:showCatName val="0"/>
          <c:showSerName val="0"/>
          <c:showPercent val="0"/>
          <c:showBubbleSize val="0"/>
        </c:dLbls>
        <c:smooth val="0"/>
        <c:axId val="15389423"/>
        <c:axId val="1744837487"/>
        <c:extLst>
          <c:ext xmlns:c15="http://schemas.microsoft.com/office/drawing/2012/chart" uri="{02D57815-91ED-43cb-92C2-25804820EDAC}">
            <c15:filteredLineSeries>
              <c15:ser>
                <c:idx val="3"/>
                <c:order val="2"/>
                <c:tx>
                  <c:strRef>
                    <c:extLst>
                      <c:ext uri="{02D57815-91ED-43cb-92C2-25804820EDAC}">
                        <c15:formulaRef>
                          <c15:sqref>Outputs!$F$2</c15:sqref>
                        </c15:formulaRef>
                      </c:ext>
                    </c:extLst>
                    <c:strCache>
                      <c:ptCount val="1"/>
                      <c:pt idx="0">
                        <c:v>Leavers 56 to 65</c:v>
                      </c:pt>
                    </c:strCache>
                  </c:strRef>
                </c:tx>
                <c:spPr>
                  <a:ln w="38100" cap="rnd">
                    <a:solidFill>
                      <a:schemeClr val="tx1"/>
                    </a:solidFill>
                    <a:prstDash val="solid"/>
                    <a:round/>
                  </a:ln>
                  <a:effectLst/>
                </c:spPr>
                <c:marker>
                  <c:symbol val="circle"/>
                  <c:size val="5"/>
                  <c:spPr>
                    <a:solidFill>
                      <a:schemeClr val="tx1"/>
                    </a:solidFill>
                    <a:ln w="9525">
                      <a:solidFill>
                        <a:schemeClr val="tx1"/>
                      </a:solidFill>
                    </a:ln>
                    <a:effectLst/>
                  </c:spPr>
                </c:marker>
                <c:cat>
                  <c:numRef>
                    <c:extLst>
                      <c:ext uri="{02D57815-91ED-43cb-92C2-25804820EDAC}">
                        <c15:formulaRef>
                          <c15:sqref>Outputs!$A$4:$A$26</c15:sqref>
                        </c15:formulaRef>
                      </c:ext>
                    </c:extLst>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numRef>
                </c:cat>
                <c:val>
                  <c:numRef>
                    <c:extLst>
                      <c:ext uri="{02D57815-91ED-43cb-92C2-25804820EDAC}">
                        <c15:formulaRef>
                          <c15:sqref>Outputs!$F$4:$F$26</c15:sqref>
                        </c15:formulaRef>
                      </c:ext>
                    </c:extLst>
                    <c:numCache>
                      <c:formatCode>General</c:formatCode>
                      <c:ptCount val="23"/>
                      <c:pt idx="9" formatCode="#\ ###\ ###\ ##0">
                        <c:v>309</c:v>
                      </c:pt>
                      <c:pt idx="10" formatCode="#\ ###\ ###\ ##0">
                        <c:v>326</c:v>
                      </c:pt>
                      <c:pt idx="11" formatCode="#\ ###\ ###\ ##0">
                        <c:v>334</c:v>
                      </c:pt>
                      <c:pt idx="12" formatCode="#\ ###\ ###\ ##0">
                        <c:v>343</c:v>
                      </c:pt>
                      <c:pt idx="13" formatCode="#\ ###\ ###\ ##0">
                        <c:v>356</c:v>
                      </c:pt>
                      <c:pt idx="14" formatCode="#\ ###\ ###\ ##0">
                        <c:v>372</c:v>
                      </c:pt>
                      <c:pt idx="15" formatCode="#\ ###\ ###\ ##0">
                        <c:v>371</c:v>
                      </c:pt>
                      <c:pt idx="16" formatCode="#\ ###\ ###\ ##0">
                        <c:v>378</c:v>
                      </c:pt>
                      <c:pt idx="17" formatCode="#\ ###\ ###\ ##0">
                        <c:v>378</c:v>
                      </c:pt>
                      <c:pt idx="18" formatCode="#\ ###\ ###\ ##0">
                        <c:v>378</c:v>
                      </c:pt>
                      <c:pt idx="19" formatCode="#\ ###\ ###\ ##0">
                        <c:v>373</c:v>
                      </c:pt>
                      <c:pt idx="20" formatCode="#\ ###\ ###\ ##0">
                        <c:v>353</c:v>
                      </c:pt>
                      <c:pt idx="21" formatCode="#\ ###\ ###\ ##0">
                        <c:v>328</c:v>
                      </c:pt>
                      <c:pt idx="22" formatCode="#\ ###\ ###\ ##0">
                        <c:v>306</c:v>
                      </c:pt>
                    </c:numCache>
                  </c:numRef>
                </c:val>
                <c:smooth val="1"/>
                <c:extLst>
                  <c:ext xmlns:c16="http://schemas.microsoft.com/office/drawing/2014/chart" uri="{C3380CC4-5D6E-409C-BE32-E72D297353CC}">
                    <c16:uniqueId val="{00000004-B056-4BD5-BB42-59B8FE7EB9F3}"/>
                  </c:ext>
                </c:extLst>
              </c15:ser>
            </c15:filteredLineSeries>
            <c15:filteredLineSeries>
              <c15:ser>
                <c:idx val="6"/>
                <c:order val="5"/>
                <c:tx>
                  <c:strRef>
                    <c:extLst xmlns:c15="http://schemas.microsoft.com/office/drawing/2012/chart">
                      <c:ext xmlns:c15="http://schemas.microsoft.com/office/drawing/2012/chart" uri="{02D57815-91ED-43cb-92C2-25804820EDAC}">
                        <c15:formulaRef>
                          <c15:sqref>Outputs!$I$2</c15:sqref>
                        </c15:formulaRef>
                      </c:ext>
                    </c:extLst>
                    <c:strCache>
                      <c:ptCount val="1"/>
                      <c:pt idx="0">
                        <c:v>Leavers 56 to 65 -Actual</c:v>
                      </c:pt>
                    </c:strCache>
                  </c:strRef>
                </c:tx>
                <c:spPr>
                  <a:ln w="28575" cap="rnd">
                    <a:solidFill>
                      <a:schemeClr val="tx1"/>
                    </a:solidFill>
                    <a:round/>
                  </a:ln>
                  <a:effectLst/>
                </c:spPr>
                <c:marker>
                  <c:symbol val="circle"/>
                  <c:size val="8"/>
                  <c:spPr>
                    <a:solidFill>
                      <a:schemeClr val="tx1">
                        <a:alpha val="88000"/>
                      </a:schemeClr>
                    </a:solidFill>
                    <a:ln w="9525">
                      <a:solidFill>
                        <a:schemeClr val="tx1"/>
                      </a:solidFill>
                    </a:ln>
                    <a:effectLst/>
                  </c:spPr>
                </c:marker>
                <c:cat>
                  <c:numRef>
                    <c:extLst xmlns:c15="http://schemas.microsoft.com/office/drawing/2012/chart">
                      <c:ext xmlns:c15="http://schemas.microsoft.com/office/drawing/2012/chart" uri="{02D57815-91ED-43cb-92C2-25804820EDAC}">
                        <c15:formulaRef>
                          <c15:sqref>Outputs!$A$4:$A$26</c15:sqref>
                        </c15:formulaRef>
                      </c:ext>
                    </c:extLst>
                    <c:numCache>
                      <c:formatCode>0</c:formatCode>
                      <c:ptCount val="23"/>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pt idx="19">
                        <c:v>2032</c:v>
                      </c:pt>
                      <c:pt idx="20">
                        <c:v>2033</c:v>
                      </c:pt>
                      <c:pt idx="21">
                        <c:v>2034</c:v>
                      </c:pt>
                      <c:pt idx="22">
                        <c:v>2035</c:v>
                      </c:pt>
                    </c:numCache>
                  </c:numRef>
                </c:cat>
                <c:val>
                  <c:numRef>
                    <c:extLst xmlns:c15="http://schemas.microsoft.com/office/drawing/2012/chart">
                      <c:ext xmlns:c15="http://schemas.microsoft.com/office/drawing/2012/chart" uri="{02D57815-91ED-43cb-92C2-25804820EDAC}">
                        <c15:formulaRef>
                          <c15:sqref>Outputs!$I$4:$I$26</c15:sqref>
                        </c15:formulaRef>
                      </c:ext>
                    </c:extLst>
                    <c:numCache>
                      <c:formatCode>#\ ###\ ###\ ##0</c:formatCode>
                      <c:ptCount val="23"/>
                      <c:pt idx="0">
                        <c:v>226</c:v>
                      </c:pt>
                      <c:pt idx="1">
                        <c:v>243</c:v>
                      </c:pt>
                      <c:pt idx="2">
                        <c:v>352</c:v>
                      </c:pt>
                      <c:pt idx="3">
                        <c:v>293</c:v>
                      </c:pt>
                      <c:pt idx="4">
                        <c:v>283</c:v>
                      </c:pt>
                      <c:pt idx="5">
                        <c:v>307</c:v>
                      </c:pt>
                      <c:pt idx="6">
                        <c:v>278</c:v>
                      </c:pt>
                      <c:pt idx="7">
                        <c:v>340</c:v>
                      </c:pt>
                      <c:pt idx="8">
                        <c:v>458</c:v>
                      </c:pt>
                    </c:numCache>
                  </c:numRef>
                </c:val>
                <c:smooth val="1"/>
                <c:extLst xmlns:c15="http://schemas.microsoft.com/office/drawing/2012/chart">
                  <c:ext xmlns:c16="http://schemas.microsoft.com/office/drawing/2014/chart" uri="{C3380CC4-5D6E-409C-BE32-E72D297353CC}">
                    <c16:uniqueId val="{00000005-B056-4BD5-BB42-59B8FE7EB9F3}"/>
                  </c:ext>
                </c:extLst>
              </c15:ser>
            </c15:filteredLineSeries>
          </c:ext>
        </c:extLst>
      </c:lineChart>
      <c:catAx>
        <c:axId val="15389423"/>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44837487"/>
        <c:crosses val="autoZero"/>
        <c:auto val="1"/>
        <c:lblAlgn val="ctr"/>
        <c:lblOffset val="100"/>
        <c:tickLblSkip val="2"/>
        <c:tickMarkSkip val="2"/>
        <c:noMultiLvlLbl val="0"/>
      </c:catAx>
      <c:valAx>
        <c:axId val="17448374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389423"/>
        <c:crossesAt val="1"/>
        <c:crossBetween val="between"/>
      </c:valAx>
      <c:spPr>
        <a:noFill/>
        <a:ln>
          <a:noFill/>
        </a:ln>
        <a:effectLst/>
      </c:spPr>
    </c:plotArea>
    <c:legend>
      <c:legendPos val="b"/>
      <c:legendEntry>
        <c:idx val="2"/>
        <c:delete val="1"/>
      </c:legendEntry>
      <c:legendEntry>
        <c:idx val="3"/>
        <c:delete val="1"/>
      </c:legendEntry>
      <c:layout>
        <c:manualLayout>
          <c:xMode val="edge"/>
          <c:yMode val="edge"/>
          <c:x val="5.2701689090156434E-2"/>
          <c:y val="0.88135105062235908"/>
          <c:w val="0.89999987236416035"/>
          <c:h val="9.592988933849967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6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Cumulative proportion of estimated leavers aged 56-65 as a proportion of total educators in 2022</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6"/>
          <c:order val="6"/>
          <c:tx>
            <c:strRef>
              <c:f>Headcount!$I$155</c:f>
              <c:strCache>
                <c:ptCount val="1"/>
                <c:pt idx="0">
                  <c:v>NC</c:v>
                </c:pt>
              </c:strCache>
              <c:extLst xmlns:c15="http://schemas.microsoft.com/office/drawing/2012/chart"/>
            </c:strRef>
          </c:tx>
          <c:spPr>
            <a:ln w="15875" cap="rnd">
              <a:solidFill>
                <a:srgbClr val="00B050"/>
              </a:solidFill>
              <a:round/>
            </a:ln>
            <a:effectLst/>
          </c:spPr>
          <c:marker>
            <c:symbol val="none"/>
          </c:marker>
          <c:cat>
            <c:numRef>
              <c:f>Headcount!$A$156:$A$169</c:f>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extLst xmlns:c15="http://schemas.microsoft.com/office/drawing/2012/chart"/>
            </c:numRef>
          </c:cat>
          <c:val>
            <c:numRef>
              <c:f>Headcount!$I$156:$I$169</c:f>
              <c:numCache>
                <c:formatCode>0%</c:formatCode>
                <c:ptCount val="14"/>
                <c:pt idx="0">
                  <c:v>3.0081775700934579E-2</c:v>
                </c:pt>
                <c:pt idx="1">
                  <c:v>6.1818535825545168E-2</c:v>
                </c:pt>
                <c:pt idx="2">
                  <c:v>9.4334112149532703E-2</c:v>
                </c:pt>
                <c:pt idx="3">
                  <c:v>0.1277258566978193</c:v>
                </c:pt>
                <c:pt idx="4">
                  <c:v>0.16238317757009343</c:v>
                </c:pt>
                <c:pt idx="5">
                  <c:v>0.19859813084112146</c:v>
                </c:pt>
                <c:pt idx="6">
                  <c:v>0.23471573208722737</c:v>
                </c:pt>
                <c:pt idx="7">
                  <c:v>0.27151479750778812</c:v>
                </c:pt>
                <c:pt idx="8">
                  <c:v>0.30831386292834884</c:v>
                </c:pt>
                <c:pt idx="9">
                  <c:v>0.34511292834890961</c:v>
                </c:pt>
                <c:pt idx="10">
                  <c:v>0.38142523364485975</c:v>
                </c:pt>
                <c:pt idx="11">
                  <c:v>0.41579049844236754</c:v>
                </c:pt>
                <c:pt idx="12">
                  <c:v>0.44772196261682234</c:v>
                </c:pt>
                <c:pt idx="13">
                  <c:v>0.47751168224299056</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6-5A00-4D06-B341-37A219109B62}"/>
            </c:ext>
          </c:extLst>
        </c:ser>
        <c:ser>
          <c:idx val="9"/>
          <c:order val="9"/>
          <c:tx>
            <c:strRef>
              <c:f>Headcount!$L$155</c:f>
              <c:strCache>
                <c:ptCount val="1"/>
                <c:pt idx="0">
                  <c:v>SA</c:v>
                </c:pt>
              </c:strCache>
            </c:strRef>
          </c:tx>
          <c:spPr>
            <a:ln w="38100" cap="rnd">
              <a:solidFill>
                <a:schemeClr val="bg1">
                  <a:lumMod val="50000"/>
                </a:schemeClr>
              </a:solidFill>
              <a:round/>
            </a:ln>
            <a:effectLst/>
          </c:spPr>
          <c:marker>
            <c:symbol val="none"/>
          </c:marker>
          <c:cat>
            <c:numRef>
              <c:f>Headcount!$A$156:$A$169</c:f>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f>Headcount!$L$156:$L$169</c:f>
              <c:numCache>
                <c:formatCode>0%</c:formatCode>
                <c:ptCount val="14"/>
                <c:pt idx="0">
                  <c:v>3.1152033268299663E-2</c:v>
                </c:pt>
                <c:pt idx="1">
                  <c:v>6.460285473977076E-2</c:v>
                </c:pt>
                <c:pt idx="2">
                  <c:v>0.10008854774301915</c:v>
                </c:pt>
                <c:pt idx="3">
                  <c:v>0.13772503829258245</c:v>
                </c:pt>
                <c:pt idx="4">
                  <c:v>0.17675017450564953</c:v>
                </c:pt>
                <c:pt idx="5">
                  <c:v>0.217223152644963</c:v>
                </c:pt>
                <c:pt idx="6">
                  <c:v>0.25897378345513783</c:v>
                </c:pt>
                <c:pt idx="7">
                  <c:v>0.30151123125759988</c:v>
                </c:pt>
                <c:pt idx="8">
                  <c:v>0.34389328887036258</c:v>
                </c:pt>
                <c:pt idx="9">
                  <c:v>0.38536520394345763</c:v>
                </c:pt>
                <c:pt idx="10">
                  <c:v>0.42535227942609216</c:v>
                </c:pt>
                <c:pt idx="11">
                  <c:v>0.46367692653003834</c:v>
                </c:pt>
                <c:pt idx="12">
                  <c:v>0.49894803308084479</c:v>
                </c:pt>
                <c:pt idx="13">
                  <c:v>0.53156764036297166</c:v>
                </c:pt>
              </c:numCache>
            </c:numRef>
          </c:val>
          <c:smooth val="0"/>
          <c:extLst>
            <c:ext xmlns:c16="http://schemas.microsoft.com/office/drawing/2014/chart" uri="{C3380CC4-5D6E-409C-BE32-E72D297353CC}">
              <c16:uniqueId val="{00000009-5A00-4D06-B341-37A219109B62}"/>
            </c:ext>
          </c:extLst>
        </c:ser>
        <c:dLbls>
          <c:showLegendKey val="0"/>
          <c:showVal val="0"/>
          <c:showCatName val="0"/>
          <c:showSerName val="0"/>
          <c:showPercent val="0"/>
          <c:showBubbleSize val="0"/>
        </c:dLbls>
        <c:smooth val="0"/>
        <c:axId val="1350578991"/>
        <c:axId val="1350603951"/>
        <c:extLst>
          <c:ext xmlns:c15="http://schemas.microsoft.com/office/drawing/2012/chart" uri="{02D57815-91ED-43cb-92C2-25804820EDAC}">
            <c15:filteredLineSeries>
              <c15:ser>
                <c:idx val="0"/>
                <c:order val="0"/>
                <c:tx>
                  <c:strRef>
                    <c:extLst>
                      <c:ext uri="{02D57815-91ED-43cb-92C2-25804820EDAC}">
                        <c15:formulaRef>
                          <c15:sqref>Headcount!$C$155</c15:sqref>
                        </c15:formulaRef>
                      </c:ext>
                    </c:extLst>
                    <c:strCache>
                      <c:ptCount val="1"/>
                      <c:pt idx="0">
                        <c:v>EC</c:v>
                      </c:pt>
                    </c:strCache>
                  </c:strRef>
                </c:tx>
                <c:spPr>
                  <a:ln w="38100" cap="rnd">
                    <a:solidFill>
                      <a:srgbClr val="FF0000"/>
                    </a:solidFill>
                    <a:round/>
                  </a:ln>
                  <a:effectLst/>
                </c:spPr>
                <c:marker>
                  <c:symbol val="none"/>
                </c:marker>
                <c:cat>
                  <c:numRef>
                    <c:extLst>
                      <c:ext uri="{02D57815-91ED-43cb-92C2-25804820EDAC}">
                        <c15:formulaRef>
                          <c15:sqref>Headcount!$A$156:$A$169</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c:ext uri="{02D57815-91ED-43cb-92C2-25804820EDAC}">
                        <c15:formulaRef>
                          <c15:sqref>Headcount!$C$156:$C$169</c15:sqref>
                        </c15:formulaRef>
                      </c:ext>
                    </c:extLst>
                    <c:numCache>
                      <c:formatCode>0%</c:formatCode>
                      <c:ptCount val="14"/>
                      <c:pt idx="0">
                        <c:v>3.2145911575502922E-2</c:v>
                      </c:pt>
                      <c:pt idx="1">
                        <c:v>6.6987691964451729E-2</c:v>
                      </c:pt>
                      <c:pt idx="2">
                        <c:v>0.10439519577585246</c:v>
                      </c:pt>
                      <c:pt idx="3">
                        <c:v>0.14500055776596141</c:v>
                      </c:pt>
                      <c:pt idx="4">
                        <c:v>0.18817164317852231</c:v>
                      </c:pt>
                      <c:pt idx="5">
                        <c:v>0.23409437400066935</c:v>
                      </c:pt>
                      <c:pt idx="6">
                        <c:v>0.28258282824526831</c:v>
                      </c:pt>
                      <c:pt idx="7">
                        <c:v>0.33306064775220323</c:v>
                      </c:pt>
                      <c:pt idx="8">
                        <c:v>0.3831480310861563</c:v>
                      </c:pt>
                      <c:pt idx="9">
                        <c:v>0.43204551370245048</c:v>
                      </c:pt>
                      <c:pt idx="10">
                        <c:v>0.47828431190272563</c:v>
                      </c:pt>
                      <c:pt idx="11">
                        <c:v>0.52238500725095749</c:v>
                      </c:pt>
                      <c:pt idx="12">
                        <c:v>0.56174469192726728</c:v>
                      </c:pt>
                      <c:pt idx="13">
                        <c:v>0.59747889785446029</c:v>
                      </c:pt>
                    </c:numCache>
                  </c:numRef>
                </c:val>
                <c:smooth val="0"/>
                <c:extLst>
                  <c:ext xmlns:c16="http://schemas.microsoft.com/office/drawing/2014/chart" uri="{C3380CC4-5D6E-409C-BE32-E72D297353CC}">
                    <c16:uniqueId val="{00000000-5A00-4D06-B341-37A219109B62}"/>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Headcount!$D$155</c15:sqref>
                        </c15:formulaRef>
                      </c:ext>
                    </c:extLst>
                    <c:strCache>
                      <c:ptCount val="1"/>
                      <c:pt idx="0">
                        <c:v>FS</c:v>
                      </c:pt>
                    </c:strCache>
                  </c:strRef>
                </c:tx>
                <c:spPr>
                  <a:ln w="38100" cap="rnd">
                    <a:solidFill>
                      <a:srgbClr val="00B050"/>
                    </a:solidFill>
                    <a:round/>
                  </a:ln>
                  <a:effectLst/>
                </c:spPr>
                <c:marker>
                  <c:symbol val="none"/>
                </c:marker>
                <c:cat>
                  <c:numRef>
                    <c:extLst xmlns:c15="http://schemas.microsoft.com/office/drawing/2012/chart">
                      <c:ext xmlns:c15="http://schemas.microsoft.com/office/drawing/2012/chart" uri="{02D57815-91ED-43cb-92C2-25804820EDAC}">
                        <c15:formulaRef>
                          <c15:sqref>Headcount!$A$156:$A$169</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Headcount!$D$156:$D$169</c15:sqref>
                        </c15:formulaRef>
                      </c:ext>
                    </c:extLst>
                    <c:numCache>
                      <c:formatCode>0%</c:formatCode>
                      <c:ptCount val="14"/>
                      <c:pt idx="0">
                        <c:v>3.2400392191817451E-2</c:v>
                      </c:pt>
                      <c:pt idx="1">
                        <c:v>6.765308851056244E-2</c:v>
                      </c:pt>
                      <c:pt idx="2">
                        <c:v>0.10424280238880471</c:v>
                      </c:pt>
                      <c:pt idx="3">
                        <c:v>0.14208039932257777</c:v>
                      </c:pt>
                      <c:pt idx="4">
                        <c:v>0.18022996702023353</c:v>
                      </c:pt>
                      <c:pt idx="5">
                        <c:v>0.2192263125055709</c:v>
                      </c:pt>
                      <c:pt idx="6">
                        <c:v>0.25844549425082447</c:v>
                      </c:pt>
                      <c:pt idx="7">
                        <c:v>0.29775381050004457</c:v>
                      </c:pt>
                      <c:pt idx="8">
                        <c:v>0.33675015598538194</c:v>
                      </c:pt>
                      <c:pt idx="9">
                        <c:v>0.37481058917907123</c:v>
                      </c:pt>
                      <c:pt idx="10">
                        <c:v>0.41113289954541404</c:v>
                      </c:pt>
                      <c:pt idx="11">
                        <c:v>0.44495944380069524</c:v>
                      </c:pt>
                      <c:pt idx="12">
                        <c:v>0.47575541492111595</c:v>
                      </c:pt>
                      <c:pt idx="13">
                        <c:v>0.5041001871824583</c:v>
                      </c:pt>
                    </c:numCache>
                  </c:numRef>
                </c:val>
                <c:smooth val="0"/>
                <c:extLst xmlns:c15="http://schemas.microsoft.com/office/drawing/2012/chart">
                  <c:ext xmlns:c16="http://schemas.microsoft.com/office/drawing/2014/chart" uri="{C3380CC4-5D6E-409C-BE32-E72D297353CC}">
                    <c16:uniqueId val="{00000001-5A00-4D06-B341-37A219109B62}"/>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Headcount!$E$155</c15:sqref>
                        </c15:formulaRef>
                      </c:ext>
                    </c:extLst>
                    <c:strCache>
                      <c:ptCount val="1"/>
                      <c:pt idx="0">
                        <c:v>GP</c:v>
                      </c:pt>
                    </c:strCache>
                  </c:strRef>
                </c:tx>
                <c:spPr>
                  <a:ln w="3810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Headcount!$A$156:$A$169</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Headcount!$E$156:$E$169</c15:sqref>
                        </c15:formulaRef>
                      </c:ext>
                    </c:extLst>
                    <c:numCache>
                      <c:formatCode>0%</c:formatCode>
                      <c:ptCount val="14"/>
                      <c:pt idx="0">
                        <c:v>2.5191476058979836E-2</c:v>
                      </c:pt>
                      <c:pt idx="1">
                        <c:v>5.2831761579742613E-2</c:v>
                      </c:pt>
                      <c:pt idx="2">
                        <c:v>8.2569165841713116E-2</c:v>
                      </c:pt>
                      <c:pt idx="3">
                        <c:v>0.11414317720002083</c:v>
                      </c:pt>
                      <c:pt idx="4">
                        <c:v>0.14716302818735996</c:v>
                      </c:pt>
                      <c:pt idx="5">
                        <c:v>0.18162871880373052</c:v>
                      </c:pt>
                      <c:pt idx="6">
                        <c:v>0.21739696764445371</c:v>
                      </c:pt>
                      <c:pt idx="7">
                        <c:v>0.25410305840671077</c:v>
                      </c:pt>
                      <c:pt idx="8">
                        <c:v>0.2916688375970406</c:v>
                      </c:pt>
                      <c:pt idx="9">
                        <c:v>0.32939092377429274</c:v>
                      </c:pt>
                      <c:pt idx="10">
                        <c:v>0.36668316573750848</c:v>
                      </c:pt>
                      <c:pt idx="11">
                        <c:v>0.40318084718386915</c:v>
                      </c:pt>
                      <c:pt idx="12">
                        <c:v>0.43784192153389262</c:v>
                      </c:pt>
                      <c:pt idx="13">
                        <c:v>0.47077059344552707</c:v>
                      </c:pt>
                    </c:numCache>
                  </c:numRef>
                </c:val>
                <c:smooth val="0"/>
                <c:extLst xmlns:c15="http://schemas.microsoft.com/office/drawing/2012/chart">
                  <c:ext xmlns:c16="http://schemas.microsoft.com/office/drawing/2014/chart" uri="{C3380CC4-5D6E-409C-BE32-E72D297353CC}">
                    <c16:uniqueId val="{00000002-5A00-4D06-B341-37A219109B62}"/>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Headcount!$F$155</c15:sqref>
                        </c15:formulaRef>
                      </c:ext>
                    </c:extLst>
                    <c:strCache>
                      <c:ptCount val="1"/>
                      <c:pt idx="0">
                        <c:v>KN</c:v>
                      </c:pt>
                    </c:strCache>
                  </c:strRef>
                </c:tx>
                <c:spPr>
                  <a:ln w="38100" cap="rnd">
                    <a:solidFill>
                      <a:srgbClr val="00B0F0"/>
                    </a:solidFill>
                    <a:round/>
                  </a:ln>
                  <a:effectLst/>
                </c:spPr>
                <c:marker>
                  <c:symbol val="none"/>
                </c:marker>
                <c:cat>
                  <c:numRef>
                    <c:extLst xmlns:c15="http://schemas.microsoft.com/office/drawing/2012/chart">
                      <c:ext xmlns:c15="http://schemas.microsoft.com/office/drawing/2012/chart" uri="{02D57815-91ED-43cb-92C2-25804820EDAC}">
                        <c15:formulaRef>
                          <c15:sqref>Headcount!$A$156:$A$169</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Headcount!$F$156:$F$169</c15:sqref>
                        </c15:formulaRef>
                      </c:ext>
                    </c:extLst>
                    <c:numCache>
                      <c:formatCode>0%</c:formatCode>
                      <c:ptCount val="14"/>
                      <c:pt idx="0">
                        <c:v>2.604004449388209E-2</c:v>
                      </c:pt>
                      <c:pt idx="1">
                        <c:v>5.4315906562847606E-2</c:v>
                      </c:pt>
                      <c:pt idx="2">
                        <c:v>8.4382647385984416E-2</c:v>
                      </c:pt>
                      <c:pt idx="3">
                        <c:v>0.11654060066740822</c:v>
                      </c:pt>
                      <c:pt idx="4">
                        <c:v>0.15003337041156839</c:v>
                      </c:pt>
                      <c:pt idx="5">
                        <c:v>0.18460511679644048</c:v>
                      </c:pt>
                      <c:pt idx="6">
                        <c:v>0.2203781979977753</c:v>
                      </c:pt>
                      <c:pt idx="7">
                        <c:v>0.25758620689655171</c:v>
                      </c:pt>
                      <c:pt idx="8">
                        <c:v>0.29520578420467186</c:v>
                      </c:pt>
                      <c:pt idx="9">
                        <c:v>0.33273637374860959</c:v>
                      </c:pt>
                      <c:pt idx="10">
                        <c:v>0.36998887652947721</c:v>
                      </c:pt>
                      <c:pt idx="11">
                        <c:v>0.40700778642936597</c:v>
                      </c:pt>
                      <c:pt idx="12">
                        <c:v>0.44238042269187988</c:v>
                      </c:pt>
                      <c:pt idx="13">
                        <c:v>0.4759844271412681</c:v>
                      </c:pt>
                    </c:numCache>
                  </c:numRef>
                </c:val>
                <c:smooth val="0"/>
                <c:extLst xmlns:c15="http://schemas.microsoft.com/office/drawing/2012/chart">
                  <c:ext xmlns:c16="http://schemas.microsoft.com/office/drawing/2014/chart" uri="{C3380CC4-5D6E-409C-BE32-E72D297353CC}">
                    <c16:uniqueId val="{00000003-5A00-4D06-B341-37A219109B62}"/>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Headcount!$G$155</c15:sqref>
                        </c15:formulaRef>
                      </c:ext>
                    </c:extLst>
                    <c:strCache>
                      <c:ptCount val="1"/>
                      <c:pt idx="0">
                        <c:v>LP</c:v>
                      </c:pt>
                    </c:strCache>
                  </c:strRef>
                </c:tx>
                <c:spPr>
                  <a:ln w="3810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Headcount!$A$156:$A$169</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Headcount!$G$156:$G$169</c15:sqref>
                        </c15:formulaRef>
                      </c:ext>
                    </c:extLst>
                    <c:numCache>
                      <c:formatCode>0%</c:formatCode>
                      <c:ptCount val="14"/>
                      <c:pt idx="0">
                        <c:v>4.0509674374705047E-2</c:v>
                      </c:pt>
                      <c:pt idx="1">
                        <c:v>8.4945729117508251E-2</c:v>
                      </c:pt>
                      <c:pt idx="2">
                        <c:v>0.13255309108069843</c:v>
                      </c:pt>
                      <c:pt idx="3">
                        <c:v>0.1833128834355828</c:v>
                      </c:pt>
                      <c:pt idx="4">
                        <c:v>0.23524303916941952</c:v>
                      </c:pt>
                      <c:pt idx="5">
                        <c:v>0.2890608777725342</c:v>
                      </c:pt>
                      <c:pt idx="6">
                        <c:v>0.34484190655969793</c:v>
                      </c:pt>
                      <c:pt idx="7">
                        <c:v>0.39994336951392162</c:v>
                      </c:pt>
                      <c:pt idx="8">
                        <c:v>0.45381783860311464</c:v>
                      </c:pt>
                      <c:pt idx="9">
                        <c:v>0.50476639924492683</c:v>
                      </c:pt>
                      <c:pt idx="10">
                        <c:v>0.5530344502123643</c:v>
                      </c:pt>
                      <c:pt idx="11">
                        <c:v>0.59798017932987257</c:v>
                      </c:pt>
                      <c:pt idx="12">
                        <c:v>0.63724398301085416</c:v>
                      </c:pt>
                      <c:pt idx="13">
                        <c:v>0.67216611609249644</c:v>
                      </c:pt>
                    </c:numCache>
                  </c:numRef>
                </c:val>
                <c:smooth val="0"/>
                <c:extLst xmlns:c15="http://schemas.microsoft.com/office/drawing/2012/chart">
                  <c:ext xmlns:c16="http://schemas.microsoft.com/office/drawing/2014/chart" uri="{C3380CC4-5D6E-409C-BE32-E72D297353CC}">
                    <c16:uniqueId val="{00000004-5A00-4D06-B341-37A219109B62}"/>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Headcount!$H$155</c15:sqref>
                        </c15:formulaRef>
                      </c:ext>
                    </c:extLst>
                    <c:strCache>
                      <c:ptCount val="1"/>
                      <c:pt idx="0">
                        <c:v>MP</c:v>
                      </c:pt>
                    </c:strCache>
                  </c:strRef>
                </c:tx>
                <c:spPr>
                  <a:ln w="15875" cap="rnd">
                    <a:solidFill>
                      <a:srgbClr val="FF0000"/>
                    </a:solidFill>
                    <a:round/>
                  </a:ln>
                  <a:effectLst/>
                </c:spPr>
                <c:marker>
                  <c:symbol val="none"/>
                </c:marker>
                <c:cat>
                  <c:numRef>
                    <c:extLst xmlns:c15="http://schemas.microsoft.com/office/drawing/2012/chart">
                      <c:ext xmlns:c15="http://schemas.microsoft.com/office/drawing/2012/chart" uri="{02D57815-91ED-43cb-92C2-25804820EDAC}">
                        <c15:formulaRef>
                          <c15:sqref>Headcount!$A$156:$A$169</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Headcount!$H$156:$H$169</c15:sqref>
                        </c15:formulaRef>
                      </c:ext>
                    </c:extLst>
                    <c:numCache>
                      <c:formatCode>0%</c:formatCode>
                      <c:ptCount val="14"/>
                      <c:pt idx="0">
                        <c:v>3.2428892748341542E-2</c:v>
                      </c:pt>
                      <c:pt idx="1">
                        <c:v>6.7534094468012423E-2</c:v>
                      </c:pt>
                      <c:pt idx="2">
                        <c:v>0.1060558608319335</c:v>
                      </c:pt>
                      <c:pt idx="3">
                        <c:v>0.14745323577143182</c:v>
                      </c:pt>
                      <c:pt idx="4">
                        <c:v>0.19098596361358655</c:v>
                      </c:pt>
                      <c:pt idx="5">
                        <c:v>0.23645474475414971</c:v>
                      </c:pt>
                      <c:pt idx="6">
                        <c:v>0.28323320900834215</c:v>
                      </c:pt>
                      <c:pt idx="7">
                        <c:v>0.33049568658713668</c:v>
                      </c:pt>
                      <c:pt idx="8">
                        <c:v>0.37659083791247905</c:v>
                      </c:pt>
                      <c:pt idx="9">
                        <c:v>0.42074993593941296</c:v>
                      </c:pt>
                      <c:pt idx="10">
                        <c:v>0.46237508185519466</c:v>
                      </c:pt>
                      <c:pt idx="11">
                        <c:v>0.50129544742761156</c:v>
                      </c:pt>
                      <c:pt idx="12">
                        <c:v>0.53651453463542409</c:v>
                      </c:pt>
                      <c:pt idx="13">
                        <c:v>0.56857329954730518</c:v>
                      </c:pt>
                    </c:numCache>
                  </c:numRef>
                </c:val>
                <c:smooth val="0"/>
                <c:extLst xmlns:c15="http://schemas.microsoft.com/office/drawing/2012/chart">
                  <c:ext xmlns:c16="http://schemas.microsoft.com/office/drawing/2014/chart" uri="{C3380CC4-5D6E-409C-BE32-E72D297353CC}">
                    <c16:uniqueId val="{00000005-5A00-4D06-B341-37A219109B62}"/>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Headcount!$J$155</c15:sqref>
                        </c15:formulaRef>
                      </c:ext>
                    </c:extLst>
                    <c:strCache>
                      <c:ptCount val="1"/>
                      <c:pt idx="0">
                        <c:v>NW</c:v>
                      </c:pt>
                    </c:strCache>
                  </c:strRef>
                </c:tx>
                <c:spPr>
                  <a:ln w="15875"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Headcount!$A$156:$A$169</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Headcount!$J$156:$J$169</c15:sqref>
                        </c15:formulaRef>
                      </c:ext>
                    </c:extLst>
                    <c:numCache>
                      <c:formatCode>0%</c:formatCode>
                      <c:ptCount val="14"/>
                      <c:pt idx="0">
                        <c:v>3.1936619718309862E-2</c:v>
                      </c:pt>
                      <c:pt idx="1">
                        <c:v>6.6373239436619713E-2</c:v>
                      </c:pt>
                      <c:pt idx="2">
                        <c:v>0.1030281690140845</c:v>
                      </c:pt>
                      <c:pt idx="3">
                        <c:v>0.14186619718309859</c:v>
                      </c:pt>
                      <c:pt idx="4">
                        <c:v>0.18221830985915494</c:v>
                      </c:pt>
                      <c:pt idx="5">
                        <c:v>0.22450704225352114</c:v>
                      </c:pt>
                      <c:pt idx="6">
                        <c:v>0.26816901408450705</c:v>
                      </c:pt>
                      <c:pt idx="7">
                        <c:v>0.31271126760563384</c:v>
                      </c:pt>
                      <c:pt idx="8">
                        <c:v>0.35686619718309864</c:v>
                      </c:pt>
                      <c:pt idx="9">
                        <c:v>0.40042253521126764</c:v>
                      </c:pt>
                      <c:pt idx="10">
                        <c:v>0.4420422535211268</c:v>
                      </c:pt>
                      <c:pt idx="11">
                        <c:v>0.48147887323943667</c:v>
                      </c:pt>
                      <c:pt idx="12">
                        <c:v>0.51750000000000007</c:v>
                      </c:pt>
                      <c:pt idx="13">
                        <c:v>0.55024647887323952</c:v>
                      </c:pt>
                    </c:numCache>
                  </c:numRef>
                </c:val>
                <c:smooth val="0"/>
                <c:extLst xmlns:c15="http://schemas.microsoft.com/office/drawing/2012/chart">
                  <c:ext xmlns:c16="http://schemas.microsoft.com/office/drawing/2014/chart" uri="{C3380CC4-5D6E-409C-BE32-E72D297353CC}">
                    <c16:uniqueId val="{00000007-5A00-4D06-B341-37A219109B62}"/>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Headcount!$K$155</c15:sqref>
                        </c15:formulaRef>
                      </c:ext>
                    </c:extLst>
                    <c:strCache>
                      <c:ptCount val="1"/>
                      <c:pt idx="0">
                        <c:v>WC</c:v>
                      </c:pt>
                    </c:strCache>
                  </c:strRef>
                </c:tx>
                <c:spPr>
                  <a:ln w="15875" cap="rnd">
                    <a:solidFill>
                      <a:schemeClr val="accent4"/>
                    </a:solidFill>
                    <a:round/>
                  </a:ln>
                  <a:effectLst/>
                </c:spPr>
                <c:marker>
                  <c:symbol val="none"/>
                </c:marker>
                <c:cat>
                  <c:numRef>
                    <c:extLst xmlns:c15="http://schemas.microsoft.com/office/drawing/2012/chart">
                      <c:ext xmlns:c15="http://schemas.microsoft.com/office/drawing/2012/chart" uri="{02D57815-91ED-43cb-92C2-25804820EDAC}">
                        <c15:formulaRef>
                          <c15:sqref>Headcount!$A$156:$A$169</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Headcount!$K$156:$K$169</c15:sqref>
                        </c15:formulaRef>
                      </c:ext>
                    </c:extLst>
                    <c:numCache>
                      <c:formatCode>0%</c:formatCode>
                      <c:ptCount val="14"/>
                      <c:pt idx="0">
                        <c:v>3.9088494338039986E-2</c:v>
                      </c:pt>
                      <c:pt idx="1">
                        <c:v>7.6611212078848037E-2</c:v>
                      </c:pt>
                      <c:pt idx="2">
                        <c:v>0.11346288270655669</c:v>
                      </c:pt>
                      <c:pt idx="3">
                        <c:v>0.1504263945197819</c:v>
                      </c:pt>
                      <c:pt idx="4">
                        <c:v>0.18722214455473227</c:v>
                      </c:pt>
                      <c:pt idx="5">
                        <c:v>0.22326296658744582</c:v>
                      </c:pt>
                      <c:pt idx="6">
                        <c:v>0.25871662239619742</c:v>
                      </c:pt>
                      <c:pt idx="7">
                        <c:v>0.29405843701943241</c:v>
                      </c:pt>
                      <c:pt idx="8">
                        <c:v>0.32881308541870546</c:v>
                      </c:pt>
                      <c:pt idx="9">
                        <c:v>0.36222563959177967</c:v>
                      </c:pt>
                      <c:pt idx="10">
                        <c:v>0.39365301272193487</c:v>
                      </c:pt>
                      <c:pt idx="11">
                        <c:v>0.42317908569830842</c:v>
                      </c:pt>
                      <c:pt idx="12">
                        <c:v>0.45066405703900464</c:v>
                      </c:pt>
                      <c:pt idx="13">
                        <c:v>0.47599608555850692</c:v>
                      </c:pt>
                    </c:numCache>
                  </c:numRef>
                </c:val>
                <c:smooth val="0"/>
                <c:extLst xmlns:c15="http://schemas.microsoft.com/office/drawing/2012/chart">
                  <c:ext xmlns:c16="http://schemas.microsoft.com/office/drawing/2014/chart" uri="{C3380CC4-5D6E-409C-BE32-E72D297353CC}">
                    <c16:uniqueId val="{00000008-5A00-4D06-B341-37A219109B62}"/>
                  </c:ext>
                </c:extLst>
              </c15:ser>
            </c15:filteredLineSeries>
          </c:ext>
        </c:extLst>
      </c:lineChart>
      <c:catAx>
        <c:axId val="1350578991"/>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350603951"/>
        <c:crosses val="autoZero"/>
        <c:auto val="1"/>
        <c:lblAlgn val="ctr"/>
        <c:lblOffset val="100"/>
        <c:noMultiLvlLbl val="0"/>
      </c:catAx>
      <c:valAx>
        <c:axId val="135060395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3505789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414139027217867E-2"/>
          <c:y val="5.471905016130775E-2"/>
          <c:w val="0.36819376604991805"/>
          <c:h val="0.62687472595468829"/>
        </c:manualLayout>
      </c:layout>
      <c:lineChart>
        <c:grouping val="standard"/>
        <c:varyColors val="0"/>
        <c:ser>
          <c:idx val="6"/>
          <c:order val="6"/>
          <c:tx>
            <c:strRef>
              <c:f>'Teachers-NonTeachers'!$H$3</c:f>
              <c:strCache>
                <c:ptCount val="1"/>
                <c:pt idx="0">
                  <c:v>NC</c:v>
                </c:pt>
              </c:strCache>
              <c:extLst xmlns:c15="http://schemas.microsoft.com/office/drawing/2012/chart"/>
            </c:strRef>
          </c:tx>
          <c:spPr>
            <a:ln w="19050" cap="rnd">
              <a:solidFill>
                <a:srgbClr val="00B050"/>
              </a:solidFill>
              <a:round/>
            </a:ln>
            <a:effectLst/>
          </c:spPr>
          <c:marker>
            <c:symbol val="none"/>
          </c:marker>
          <c:cat>
            <c:numRef>
              <c:f>'Teachers-NonTeachers'!$A$13:$A$26</c:f>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extLst xmlns:c15="http://schemas.microsoft.com/office/drawing/2012/chart"/>
            </c:numRef>
          </c:cat>
          <c:val>
            <c:numRef>
              <c:f>'Teachers-NonTeachers'!$H$13:$H$27</c:f>
              <c:numCache>
                <c:formatCode>0%</c:formatCode>
                <c:ptCount val="14"/>
                <c:pt idx="0">
                  <c:v>9.8751418842224742E-2</c:v>
                </c:pt>
                <c:pt idx="1">
                  <c:v>9.925589607768949E-2</c:v>
                </c:pt>
                <c:pt idx="2">
                  <c:v>9.9129776768823313E-2</c:v>
                </c:pt>
                <c:pt idx="3">
                  <c:v>9.9634254004288061E-2</c:v>
                </c:pt>
                <c:pt idx="4">
                  <c:v>0.10089544709294992</c:v>
                </c:pt>
                <c:pt idx="5">
                  <c:v>0.10203052087274561</c:v>
                </c:pt>
                <c:pt idx="6">
                  <c:v>0.10228275949047799</c:v>
                </c:pt>
                <c:pt idx="7">
                  <c:v>0.10354395257913987</c:v>
                </c:pt>
                <c:pt idx="8">
                  <c:v>0.10341783327027368</c:v>
                </c:pt>
                <c:pt idx="9">
                  <c:v>0.10543574221213267</c:v>
                </c:pt>
                <c:pt idx="10">
                  <c:v>0.1061924580653298</c:v>
                </c:pt>
                <c:pt idx="11">
                  <c:v>0.10568798082986505</c:v>
                </c:pt>
                <c:pt idx="12">
                  <c:v>0.10568798082986505</c:v>
                </c:pt>
                <c:pt idx="13">
                  <c:v>0.10581410013873124</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6-133A-4D60-B610-089CE7370A61}"/>
            </c:ext>
          </c:extLst>
        </c:ser>
        <c:ser>
          <c:idx val="9"/>
          <c:order val="9"/>
          <c:tx>
            <c:strRef>
              <c:f>'Teachers-NonTeachers'!$K$3</c:f>
              <c:strCache>
                <c:ptCount val="1"/>
                <c:pt idx="0">
                  <c:v>SA</c:v>
                </c:pt>
              </c:strCache>
              <c:extLst xmlns:c15="http://schemas.microsoft.com/office/drawing/2012/chart"/>
            </c:strRef>
          </c:tx>
          <c:spPr>
            <a:ln w="38100" cap="rnd">
              <a:solidFill>
                <a:schemeClr val="bg1">
                  <a:lumMod val="50000"/>
                </a:schemeClr>
              </a:solidFill>
              <a:round/>
            </a:ln>
            <a:effectLst/>
          </c:spPr>
          <c:marker>
            <c:symbol val="none"/>
          </c:marker>
          <c:cat>
            <c:numRef>
              <c:f>'Teachers-NonTeachers'!$A$13:$A$26</c:f>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extLst/>
            </c:numRef>
          </c:cat>
          <c:val>
            <c:numRef>
              <c:f>'Teachers-NonTeachers'!$K$13:$K$27</c:f>
              <c:numCache>
                <c:formatCode>0%</c:formatCode>
                <c:ptCount val="14"/>
                <c:pt idx="0">
                  <c:v>6.1551186017478152E-2</c:v>
                </c:pt>
                <c:pt idx="1">
                  <c:v>6.3339575530586764E-2</c:v>
                </c:pt>
                <c:pt idx="2">
                  <c:v>6.5230961298377035E-2</c:v>
                </c:pt>
                <c:pt idx="3">
                  <c:v>6.6969413233458175E-2</c:v>
                </c:pt>
                <c:pt idx="4">
                  <c:v>6.8314606741573039E-2</c:v>
                </c:pt>
                <c:pt idx="5">
                  <c:v>6.9506866416978771E-2</c:v>
                </c:pt>
                <c:pt idx="6">
                  <c:v>7.0786516853932585E-2</c:v>
                </c:pt>
                <c:pt idx="7">
                  <c:v>7.1507490636704113E-2</c:v>
                </c:pt>
                <c:pt idx="8">
                  <c:v>7.1669787765293383E-2</c:v>
                </c:pt>
                <c:pt idx="9">
                  <c:v>7.1379525593008739E-2</c:v>
                </c:pt>
                <c:pt idx="10">
                  <c:v>7.0658551810237197E-2</c:v>
                </c:pt>
                <c:pt idx="11">
                  <c:v>7.0000000000000007E-2</c:v>
                </c:pt>
                <c:pt idx="12">
                  <c:v>6.8467540574282143E-2</c:v>
                </c:pt>
                <c:pt idx="13">
                  <c:v>6.71629213483146E-2</c:v>
                </c:pt>
              </c:numCache>
              <c:extLst/>
            </c:numRef>
          </c:val>
          <c:smooth val="0"/>
          <c:extLst xmlns:c15="http://schemas.microsoft.com/office/drawing/2012/chart">
            <c:ext xmlns:c16="http://schemas.microsoft.com/office/drawing/2014/chart" uri="{C3380CC4-5D6E-409C-BE32-E72D297353CC}">
              <c16:uniqueId val="{00000009-133A-4D60-B610-089CE7370A61}"/>
            </c:ext>
          </c:extLst>
        </c:ser>
        <c:dLbls>
          <c:showLegendKey val="0"/>
          <c:showVal val="0"/>
          <c:showCatName val="0"/>
          <c:showSerName val="0"/>
          <c:showPercent val="0"/>
          <c:showBubbleSize val="0"/>
        </c:dLbls>
        <c:smooth val="0"/>
        <c:axId val="344159296"/>
        <c:axId val="398341312"/>
        <c:extLst>
          <c:ext xmlns:c15="http://schemas.microsoft.com/office/drawing/2012/chart" uri="{02D57815-91ED-43cb-92C2-25804820EDAC}">
            <c15:filteredLineSeries>
              <c15:ser>
                <c:idx val="0"/>
                <c:order val="0"/>
                <c:tx>
                  <c:strRef>
                    <c:extLst>
                      <c:ext uri="{02D57815-91ED-43cb-92C2-25804820EDAC}">
                        <c15:formulaRef>
                          <c15:sqref>'Teachers-NonTeachers'!$B$3</c15:sqref>
                        </c15:formulaRef>
                      </c:ext>
                    </c:extLst>
                    <c:strCache>
                      <c:ptCount val="1"/>
                      <c:pt idx="0">
                        <c:v>EC</c:v>
                      </c:pt>
                    </c:strCache>
                  </c:strRef>
                </c:tx>
                <c:spPr>
                  <a:ln w="38100" cap="rnd">
                    <a:solidFill>
                      <a:srgbClr val="FF0000"/>
                    </a:solidFill>
                    <a:round/>
                  </a:ln>
                  <a:effectLst/>
                </c:spPr>
                <c:marker>
                  <c:symbol val="none"/>
                </c:marker>
                <c:cat>
                  <c:numRef>
                    <c:extLst>
                      <c:ex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c:ext uri="{02D57815-91ED-43cb-92C2-25804820EDAC}">
                        <c15:formulaRef>
                          <c15:sqref>'Teachers-NonTeachers'!$B$13:$B$27</c15:sqref>
                        </c15:formulaRef>
                      </c:ext>
                    </c:extLst>
                    <c:numCache>
                      <c:formatCode>0%</c:formatCode>
                      <c:ptCount val="14"/>
                      <c:pt idx="0">
                        <c:v>5.3172130125888069E-2</c:v>
                      </c:pt>
                      <c:pt idx="1">
                        <c:v>5.6063816527483483E-2</c:v>
                      </c:pt>
                      <c:pt idx="2">
                        <c:v>5.8930574598030659E-2</c:v>
                      </c:pt>
                      <c:pt idx="3">
                        <c:v>6.1697619344384891E-2</c:v>
                      </c:pt>
                      <c:pt idx="4">
                        <c:v>6.3941169138726162E-2</c:v>
                      </c:pt>
                      <c:pt idx="5">
                        <c:v>6.5636295650006227E-2</c:v>
                      </c:pt>
                      <c:pt idx="6">
                        <c:v>6.7680418795961608E-2</c:v>
                      </c:pt>
                      <c:pt idx="7">
                        <c:v>6.8827122024180482E-2</c:v>
                      </c:pt>
                      <c:pt idx="8">
                        <c:v>6.8752337031035768E-2</c:v>
                      </c:pt>
                      <c:pt idx="9">
                        <c:v>6.8079272092733387E-2</c:v>
                      </c:pt>
                      <c:pt idx="10">
                        <c:v>6.6434002243549797E-2</c:v>
                      </c:pt>
                      <c:pt idx="11">
                        <c:v>6.5362084008475638E-2</c:v>
                      </c:pt>
                      <c:pt idx="12">
                        <c:v>6.2669824255266113E-2</c:v>
                      </c:pt>
                      <c:pt idx="13">
                        <c:v>6.0700486102455438E-2</c:v>
                      </c:pt>
                    </c:numCache>
                  </c:numRef>
                </c:val>
                <c:smooth val="0"/>
                <c:extLst>
                  <c:ext xmlns:c16="http://schemas.microsoft.com/office/drawing/2014/chart" uri="{C3380CC4-5D6E-409C-BE32-E72D297353CC}">
                    <c16:uniqueId val="{00000000-133A-4D60-B610-089CE7370A61}"/>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'Teachers-NonTeachers'!$C$3</c15:sqref>
                        </c15:formulaRef>
                      </c:ext>
                    </c:extLst>
                    <c:strCache>
                      <c:ptCount val="1"/>
                      <c:pt idx="0">
                        <c:v>FS</c:v>
                      </c:pt>
                    </c:strCache>
                  </c:strRef>
                </c:tx>
                <c:spPr>
                  <a:ln w="38100" cap="rnd">
                    <a:solidFill>
                      <a:srgbClr val="00B050"/>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'Teachers-NonTeachers'!$C$13:$C$27</c15:sqref>
                        </c15:formulaRef>
                      </c:ext>
                    </c:extLst>
                    <c:numCache>
                      <c:formatCode>0%</c:formatCode>
                      <c:ptCount val="14"/>
                      <c:pt idx="0">
                        <c:v>7.0326291213484424E-2</c:v>
                      </c:pt>
                      <c:pt idx="1">
                        <c:v>7.2433232731621208E-2</c:v>
                      </c:pt>
                      <c:pt idx="2">
                        <c:v>7.3344342577301977E-2</c:v>
                      </c:pt>
                      <c:pt idx="3">
                        <c:v>7.5052673537953418E-2</c:v>
                      </c:pt>
                      <c:pt idx="4">
                        <c:v>7.5451284095438761E-2</c:v>
                      </c:pt>
                      <c:pt idx="5">
                        <c:v>7.7045726325380107E-2</c:v>
                      </c:pt>
                      <c:pt idx="6">
                        <c:v>7.7102670690735148E-2</c:v>
                      </c:pt>
                      <c:pt idx="7">
                        <c:v>7.7501281248220491E-2</c:v>
                      </c:pt>
                      <c:pt idx="8">
                        <c:v>7.7672114344285628E-2</c:v>
                      </c:pt>
                      <c:pt idx="9">
                        <c:v>7.7159615056090203E-2</c:v>
                      </c:pt>
                      <c:pt idx="10">
                        <c:v>7.6647115767894763E-2</c:v>
                      </c:pt>
                      <c:pt idx="11">
                        <c:v>7.5622117191503899E-2</c:v>
                      </c:pt>
                      <c:pt idx="12">
                        <c:v>7.3856841865497402E-2</c:v>
                      </c:pt>
                      <c:pt idx="13">
                        <c:v>7.26610101930414E-2</c:v>
                      </c:pt>
                    </c:numCache>
                  </c:numRef>
                </c:val>
                <c:smooth val="0"/>
                <c:extLst xmlns:c15="http://schemas.microsoft.com/office/drawing/2012/chart">
                  <c:ext xmlns:c16="http://schemas.microsoft.com/office/drawing/2014/chart" uri="{C3380CC4-5D6E-409C-BE32-E72D297353CC}">
                    <c16:uniqueId val="{00000001-133A-4D60-B610-089CE7370A61}"/>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'Teachers-NonTeachers'!$D$3</c15:sqref>
                        </c15:formulaRef>
                      </c:ext>
                    </c:extLst>
                    <c:strCache>
                      <c:ptCount val="1"/>
                      <c:pt idx="0">
                        <c:v>GP</c:v>
                      </c:pt>
                    </c:strCache>
                  </c:strRef>
                </c:tx>
                <c:spPr>
                  <a:ln w="3810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'Teachers-NonTeachers'!$D$13:$D$27</c15:sqref>
                        </c15:formulaRef>
                      </c:ext>
                    </c:extLst>
                    <c:numCache>
                      <c:formatCode>0%</c:formatCode>
                      <c:ptCount val="14"/>
                      <c:pt idx="0">
                        <c:v>7.595958930072351E-2</c:v>
                      </c:pt>
                      <c:pt idx="1">
                        <c:v>7.7657102361685645E-2</c:v>
                      </c:pt>
                      <c:pt idx="2">
                        <c:v>7.9321654003988329E-2</c:v>
                      </c:pt>
                      <c:pt idx="3">
                        <c:v>8.0541226494388315E-2</c:v>
                      </c:pt>
                      <c:pt idx="4">
                        <c:v>8.1909125368755872E-2</c:v>
                      </c:pt>
                      <c:pt idx="5">
                        <c:v>8.3079255731166674E-2</c:v>
                      </c:pt>
                      <c:pt idx="6">
                        <c:v>8.4529558152182868E-2</c:v>
                      </c:pt>
                      <c:pt idx="7">
                        <c:v>8.5518400711966647E-2</c:v>
                      </c:pt>
                      <c:pt idx="8">
                        <c:v>8.6556685399739611E-2</c:v>
                      </c:pt>
                      <c:pt idx="9">
                        <c:v>8.7413682284885538E-2</c:v>
                      </c:pt>
                      <c:pt idx="10">
                        <c:v>8.7825700018128783E-2</c:v>
                      </c:pt>
                      <c:pt idx="11">
                        <c:v>8.8006987820755805E-2</c:v>
                      </c:pt>
                      <c:pt idx="12">
                        <c:v>8.7562008668853109E-2</c:v>
                      </c:pt>
                      <c:pt idx="13">
                        <c:v>8.7265355900917982E-2</c:v>
                      </c:pt>
                    </c:numCache>
                  </c:numRef>
                </c:val>
                <c:smooth val="0"/>
                <c:extLst xmlns:c15="http://schemas.microsoft.com/office/drawing/2012/chart">
                  <c:ext xmlns:c16="http://schemas.microsoft.com/office/drawing/2014/chart" uri="{C3380CC4-5D6E-409C-BE32-E72D297353CC}">
                    <c16:uniqueId val="{00000002-133A-4D60-B610-089CE7370A61}"/>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'Teachers-NonTeachers'!$E$3</c15:sqref>
                        </c15:formulaRef>
                      </c:ext>
                    </c:extLst>
                    <c:strCache>
                      <c:ptCount val="1"/>
                      <c:pt idx="0">
                        <c:v>KN</c:v>
                      </c:pt>
                    </c:strCache>
                  </c:strRef>
                </c:tx>
                <c:spPr>
                  <a:ln w="38100" cap="rnd">
                    <a:solidFill>
                      <a:srgbClr val="00B0F0"/>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'Teachers-NonTeachers'!$E$13:$E$27</c15:sqref>
                        </c15:formulaRef>
                      </c:ext>
                    </c:extLst>
                    <c:numCache>
                      <c:formatCode>0%</c:formatCode>
                      <c:ptCount val="14"/>
                      <c:pt idx="0">
                        <c:v>5.9619718309859154E-2</c:v>
                      </c:pt>
                      <c:pt idx="1">
                        <c:v>6.1690140845070421E-2</c:v>
                      </c:pt>
                      <c:pt idx="2">
                        <c:v>6.367605633802817E-2</c:v>
                      </c:pt>
                      <c:pt idx="3">
                        <c:v>6.5436619718309857E-2</c:v>
                      </c:pt>
                      <c:pt idx="4">
                        <c:v>6.6563380281690135E-2</c:v>
                      </c:pt>
                      <c:pt idx="5">
                        <c:v>6.7507042253521124E-2</c:v>
                      </c:pt>
                      <c:pt idx="6">
                        <c:v>6.8760563380281692E-2</c:v>
                      </c:pt>
                      <c:pt idx="7">
                        <c:v>7.0098591549295777E-2</c:v>
                      </c:pt>
                      <c:pt idx="8">
                        <c:v>7.0845070422535211E-2</c:v>
                      </c:pt>
                      <c:pt idx="9">
                        <c:v>7.1211267605633802E-2</c:v>
                      </c:pt>
                      <c:pt idx="10">
                        <c:v>7.1507042253521128E-2</c:v>
                      </c:pt>
                      <c:pt idx="11">
                        <c:v>7.1915492957746477E-2</c:v>
                      </c:pt>
                      <c:pt idx="12">
                        <c:v>7.1478873239436622E-2</c:v>
                      </c:pt>
                      <c:pt idx="13">
                        <c:v>7.0999999999999994E-2</c:v>
                      </c:pt>
                    </c:numCache>
                  </c:numRef>
                </c:val>
                <c:smooth val="0"/>
                <c:extLst xmlns:c15="http://schemas.microsoft.com/office/drawing/2012/chart">
                  <c:ext xmlns:c16="http://schemas.microsoft.com/office/drawing/2014/chart" uri="{C3380CC4-5D6E-409C-BE32-E72D297353CC}">
                    <c16:uniqueId val="{00000003-133A-4D60-B610-089CE7370A61}"/>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'Teachers-NonTeachers'!$F$3</c15:sqref>
                        </c15:formulaRef>
                      </c:ext>
                    </c:extLst>
                    <c:strCache>
                      <c:ptCount val="1"/>
                      <c:pt idx="0">
                        <c:v>LP</c:v>
                      </c:pt>
                    </c:strCache>
                  </c:strRef>
                </c:tx>
                <c:spPr>
                  <a:ln w="3810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'Teachers-NonTeachers'!$F$13:$F$27</c15:sqref>
                        </c15:formulaRef>
                      </c:ext>
                    </c:extLst>
                    <c:numCache>
                      <c:formatCode>0%</c:formatCode>
                      <c:ptCount val="14"/>
                      <c:pt idx="0">
                        <c:v>5.8532842927093438E-2</c:v>
                      </c:pt>
                      <c:pt idx="1">
                        <c:v>6.3406819053636307E-2</c:v>
                      </c:pt>
                      <c:pt idx="2">
                        <c:v>6.7129995261412098E-2</c:v>
                      </c:pt>
                      <c:pt idx="3">
                        <c:v>6.9928018593316335E-2</c:v>
                      </c:pt>
                      <c:pt idx="4">
                        <c:v>7.1304465554978907E-2</c:v>
                      </c:pt>
                      <c:pt idx="5">
                        <c:v>7.2929124263826528E-2</c:v>
                      </c:pt>
                      <c:pt idx="6">
                        <c:v>7.4666606494121893E-2</c:v>
                      </c:pt>
                      <c:pt idx="7">
                        <c:v>7.4373265338357739E-2</c:v>
                      </c:pt>
                      <c:pt idx="8">
                        <c:v>7.3380418349617532E-2</c:v>
                      </c:pt>
                      <c:pt idx="9">
                        <c:v>7.119164203353115E-2</c:v>
                      </c:pt>
                      <c:pt idx="10">
                        <c:v>6.9025430421734327E-2</c:v>
                      </c:pt>
                      <c:pt idx="11">
                        <c:v>6.6746395288489746E-2</c:v>
                      </c:pt>
                      <c:pt idx="12">
                        <c:v>6.2978089672134849E-2</c:v>
                      </c:pt>
                      <c:pt idx="13">
                        <c:v>6.0180066340230612E-2</c:v>
                      </c:pt>
                    </c:numCache>
                  </c:numRef>
                </c:val>
                <c:smooth val="0"/>
                <c:extLst xmlns:c15="http://schemas.microsoft.com/office/drawing/2012/chart">
                  <c:ext xmlns:c16="http://schemas.microsoft.com/office/drawing/2014/chart" uri="{C3380CC4-5D6E-409C-BE32-E72D297353CC}">
                    <c16:uniqueId val="{00000004-133A-4D60-B610-089CE7370A61}"/>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'Teachers-NonTeachers'!$G$3</c15:sqref>
                        </c15:formulaRef>
                      </c:ext>
                    </c:extLst>
                    <c:strCache>
                      <c:ptCount val="1"/>
                      <c:pt idx="0">
                        <c:v>MP</c:v>
                      </c:pt>
                    </c:strCache>
                  </c:strRef>
                </c:tx>
                <c:spPr>
                  <a:ln w="19050" cap="rnd">
                    <a:solidFill>
                      <a:srgbClr val="FF0000"/>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'Teachers-NonTeachers'!$G$13:$G$27</c15:sqref>
                        </c15:formulaRef>
                      </c:ext>
                    </c:extLst>
                    <c:numCache>
                      <c:formatCode>0%</c:formatCode>
                      <c:ptCount val="14"/>
                      <c:pt idx="0">
                        <c:v>6.1205442079190146E-2</c:v>
                      </c:pt>
                      <c:pt idx="1">
                        <c:v>6.3646480238360198E-2</c:v>
                      </c:pt>
                      <c:pt idx="2">
                        <c:v>6.71285493771763E-2</c:v>
                      </c:pt>
                      <c:pt idx="3">
                        <c:v>6.974907563628531E-2</c:v>
                      </c:pt>
                      <c:pt idx="4">
                        <c:v>7.1723444735614025E-2</c:v>
                      </c:pt>
                      <c:pt idx="5">
                        <c:v>7.3446530495028181E-2</c:v>
                      </c:pt>
                      <c:pt idx="6">
                        <c:v>7.5385001974369092E-2</c:v>
                      </c:pt>
                      <c:pt idx="7">
                        <c:v>7.617474961410059E-2</c:v>
                      </c:pt>
                      <c:pt idx="8">
                        <c:v>7.5779875794234841E-2</c:v>
                      </c:pt>
                      <c:pt idx="9">
                        <c:v>7.4846537674552183E-2</c:v>
                      </c:pt>
                      <c:pt idx="10">
                        <c:v>7.3482428115015971E-2</c:v>
                      </c:pt>
                      <c:pt idx="11">
                        <c:v>7.2190113795455355E-2</c:v>
                      </c:pt>
                      <c:pt idx="12">
                        <c:v>7.0359335176077828E-2</c:v>
                      </c:pt>
                      <c:pt idx="13">
                        <c:v>6.8600351796675882E-2</c:v>
                      </c:pt>
                    </c:numCache>
                  </c:numRef>
                </c:val>
                <c:smooth val="0"/>
                <c:extLst xmlns:c15="http://schemas.microsoft.com/office/drawing/2012/chart">
                  <c:ext xmlns:c16="http://schemas.microsoft.com/office/drawing/2014/chart" uri="{C3380CC4-5D6E-409C-BE32-E72D297353CC}">
                    <c16:uniqueId val="{00000005-133A-4D60-B610-089CE7370A61}"/>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'Teachers-NonTeachers'!$I$3</c15:sqref>
                        </c15:formulaRef>
                      </c:ext>
                    </c:extLst>
                    <c:strCache>
                      <c:ptCount val="1"/>
                      <c:pt idx="0">
                        <c:v>NW</c:v>
                      </c:pt>
                    </c:strCache>
                  </c:strRef>
                </c:tx>
                <c:spPr>
                  <a:ln w="1905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'Teachers-NonTeachers'!$I$13:$I$27</c15:sqref>
                        </c15:formulaRef>
                      </c:ext>
                    </c:extLst>
                    <c:numCache>
                      <c:formatCode>0%</c:formatCode>
                      <c:ptCount val="14"/>
                      <c:pt idx="0">
                        <c:v>8.0589371546651092E-2</c:v>
                      </c:pt>
                      <c:pt idx="1">
                        <c:v>8.2880373747810071E-2</c:v>
                      </c:pt>
                      <c:pt idx="2">
                        <c:v>8.5306140784331339E-2</c:v>
                      </c:pt>
                      <c:pt idx="3">
                        <c:v>8.7776829432640049E-2</c:v>
                      </c:pt>
                      <c:pt idx="4">
                        <c:v>8.9304164233412697E-2</c:v>
                      </c:pt>
                      <c:pt idx="5">
                        <c:v>9.1101028704909937E-2</c:v>
                      </c:pt>
                      <c:pt idx="6">
                        <c:v>9.2313912223170563E-2</c:v>
                      </c:pt>
                      <c:pt idx="7">
                        <c:v>9.3706482188580922E-2</c:v>
                      </c:pt>
                      <c:pt idx="8">
                        <c:v>9.4290463141817535E-2</c:v>
                      </c:pt>
                      <c:pt idx="9">
                        <c:v>9.4919365706841563E-2</c:v>
                      </c:pt>
                      <c:pt idx="10">
                        <c:v>9.4155698306455232E-2</c:v>
                      </c:pt>
                      <c:pt idx="11">
                        <c:v>9.3796325412155782E-2</c:v>
                      </c:pt>
                      <c:pt idx="12">
                        <c:v>9.2987736399982035E-2</c:v>
                      </c:pt>
                      <c:pt idx="13">
                        <c:v>9.1819774493508824E-2</c:v>
                      </c:pt>
                    </c:numCache>
                  </c:numRef>
                </c:val>
                <c:smooth val="0"/>
                <c:extLst xmlns:c15="http://schemas.microsoft.com/office/drawing/2012/chart">
                  <c:ext xmlns:c16="http://schemas.microsoft.com/office/drawing/2014/chart" uri="{C3380CC4-5D6E-409C-BE32-E72D297353CC}">
                    <c16:uniqueId val="{00000007-133A-4D60-B610-089CE7370A61}"/>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'Teachers-NonTeachers'!$J$3</c15:sqref>
                        </c15:formulaRef>
                      </c:ext>
                    </c:extLst>
                    <c:strCache>
                      <c:ptCount val="1"/>
                      <c:pt idx="0">
                        <c:v>WC</c:v>
                      </c:pt>
                    </c:strCache>
                  </c:strRef>
                </c:tx>
                <c:spPr>
                  <a:ln w="19050" cap="rnd">
                    <a:solidFill>
                      <a:schemeClr val="accent4"/>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'Teachers-NonTeachers'!$J$13:$J$27</c15:sqref>
                        </c15:formulaRef>
                      </c:ext>
                    </c:extLst>
                    <c:numCache>
                      <c:formatCode>0%</c:formatCode>
                      <c:ptCount val="14"/>
                      <c:pt idx="0">
                        <c:v>9.4714809000523287E-2</c:v>
                      </c:pt>
                      <c:pt idx="1">
                        <c:v>9.2586778301064016E-2</c:v>
                      </c:pt>
                      <c:pt idx="2">
                        <c:v>9.1923949066806204E-2</c:v>
                      </c:pt>
                      <c:pt idx="3">
                        <c:v>9.2028606314320596E-2</c:v>
                      </c:pt>
                      <c:pt idx="4">
                        <c:v>9.1923949066806204E-2</c:v>
                      </c:pt>
                      <c:pt idx="5">
                        <c:v>9.1854177568463286E-2</c:v>
                      </c:pt>
                      <c:pt idx="6">
                        <c:v>9.1993720565149137E-2</c:v>
                      </c:pt>
                      <c:pt idx="7">
                        <c:v>9.2342578056863772E-2</c:v>
                      </c:pt>
                      <c:pt idx="8">
                        <c:v>9.2691435548578407E-2</c:v>
                      </c:pt>
                      <c:pt idx="9">
                        <c:v>9.2482121053549624E-2</c:v>
                      </c:pt>
                      <c:pt idx="10">
                        <c:v>9.1784406070120353E-2</c:v>
                      </c:pt>
                      <c:pt idx="11">
                        <c:v>9.1121576835862556E-2</c:v>
                      </c:pt>
                      <c:pt idx="12">
                        <c:v>9.0388976103261812E-2</c:v>
                      </c:pt>
                      <c:pt idx="13">
                        <c:v>8.9307517878946446E-2</c:v>
                      </c:pt>
                    </c:numCache>
                  </c:numRef>
                </c:val>
                <c:smooth val="0"/>
                <c:extLst xmlns:c15="http://schemas.microsoft.com/office/drawing/2012/chart">
                  <c:ext xmlns:c16="http://schemas.microsoft.com/office/drawing/2014/chart" uri="{C3380CC4-5D6E-409C-BE32-E72D297353CC}">
                    <c16:uniqueId val="{00000008-133A-4D60-B610-089CE7370A61}"/>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'Teachers-NonTeachers'!$L$3</c15:sqref>
                        </c15:formulaRef>
                      </c:ext>
                    </c:extLst>
                    <c:strCache>
                      <c:ptCount val="1"/>
                      <c:pt idx="0">
                        <c:v>EC-A</c:v>
                      </c:pt>
                    </c:strCache>
                  </c:strRef>
                </c:tx>
                <c:spPr>
                  <a:ln w="38100" cap="rnd">
                    <a:solidFill>
                      <a:srgbClr val="FF0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'Teachers-NonTeachers'!$L$13:$L$27</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0A-133A-4D60-B610-089CE7370A61}"/>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'Teachers-NonTeachers'!$M$3</c15:sqref>
                        </c15:formulaRef>
                      </c:ext>
                    </c:extLst>
                    <c:strCache>
                      <c:ptCount val="1"/>
                      <c:pt idx="0">
                        <c:v>FS-A</c:v>
                      </c:pt>
                    </c:strCache>
                  </c:strRef>
                </c:tx>
                <c:spPr>
                  <a:ln w="38100" cap="rnd">
                    <a:solidFill>
                      <a:srgbClr val="00B05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'Teachers-NonTeachers'!$M$13:$M$27</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0B-133A-4D60-B610-089CE7370A61}"/>
                  </c:ext>
                </c:extLst>
              </c15:ser>
            </c15:filteredLineSeries>
            <c15:filteredLineSeries>
              <c15:ser>
                <c:idx val="12"/>
                <c:order val="12"/>
                <c:tx>
                  <c:strRef>
                    <c:extLst xmlns:c15="http://schemas.microsoft.com/office/drawing/2012/chart">
                      <c:ext xmlns:c15="http://schemas.microsoft.com/office/drawing/2012/chart" uri="{02D57815-91ED-43cb-92C2-25804820EDAC}">
                        <c15:formulaRef>
                          <c15:sqref>'Teachers-NonTeachers'!$N$3</c15:sqref>
                        </c15:formulaRef>
                      </c:ext>
                    </c:extLst>
                    <c:strCache>
                      <c:ptCount val="1"/>
                      <c:pt idx="0">
                        <c:v>GP-A</c:v>
                      </c:pt>
                    </c:strCache>
                  </c:strRef>
                </c:tx>
                <c:spPr>
                  <a:ln w="38100" cap="rnd">
                    <a:solidFill>
                      <a:schemeClr val="tx1"/>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'Teachers-NonTeachers'!$N$13:$N$27</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0C-133A-4D60-B610-089CE7370A61}"/>
                  </c:ext>
                </c:extLst>
              </c15:ser>
            </c15:filteredLineSeries>
            <c15:filteredLineSeries>
              <c15:ser>
                <c:idx val="13"/>
                <c:order val="13"/>
                <c:tx>
                  <c:strRef>
                    <c:extLst xmlns:c15="http://schemas.microsoft.com/office/drawing/2012/chart">
                      <c:ext xmlns:c15="http://schemas.microsoft.com/office/drawing/2012/chart" uri="{02D57815-91ED-43cb-92C2-25804820EDAC}">
                        <c15:formulaRef>
                          <c15:sqref>'Teachers-NonTeachers'!$O$3</c15:sqref>
                        </c15:formulaRef>
                      </c:ext>
                    </c:extLst>
                    <c:strCache>
                      <c:ptCount val="1"/>
                      <c:pt idx="0">
                        <c:v>KN-A</c:v>
                      </c:pt>
                    </c:strCache>
                  </c:strRef>
                </c:tx>
                <c:spPr>
                  <a:ln w="38100" cap="rnd">
                    <a:solidFill>
                      <a:srgbClr val="00B0F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'Teachers-NonTeachers'!$O$13:$O$27</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0D-133A-4D60-B610-089CE7370A61}"/>
                  </c:ext>
                </c:extLst>
              </c15:ser>
            </c15:filteredLineSeries>
            <c15:filteredLineSeries>
              <c15:ser>
                <c:idx val="14"/>
                <c:order val="14"/>
                <c:tx>
                  <c:strRef>
                    <c:extLst xmlns:c15="http://schemas.microsoft.com/office/drawing/2012/chart">
                      <c:ext xmlns:c15="http://schemas.microsoft.com/office/drawing/2012/chart" uri="{02D57815-91ED-43cb-92C2-25804820EDAC}">
                        <c15:formulaRef>
                          <c15:sqref>'Teachers-NonTeachers'!$P$3</c15:sqref>
                        </c15:formulaRef>
                      </c:ext>
                    </c:extLst>
                    <c:strCache>
                      <c:ptCount val="1"/>
                      <c:pt idx="0">
                        <c:v>LP-A</c:v>
                      </c:pt>
                    </c:strCache>
                  </c:strRef>
                </c:tx>
                <c:spPr>
                  <a:ln w="38100" cap="rnd">
                    <a:solidFill>
                      <a:schemeClr val="accent4"/>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'Teachers-NonTeachers'!$P$13:$P$27</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0E-133A-4D60-B610-089CE7370A61}"/>
                  </c:ext>
                </c:extLst>
              </c15:ser>
            </c15:filteredLineSeries>
            <c15:filteredLineSeries>
              <c15:ser>
                <c:idx val="15"/>
                <c:order val="15"/>
                <c:tx>
                  <c:strRef>
                    <c:extLst xmlns:c15="http://schemas.microsoft.com/office/drawing/2012/chart">
                      <c:ext xmlns:c15="http://schemas.microsoft.com/office/drawing/2012/chart" uri="{02D57815-91ED-43cb-92C2-25804820EDAC}">
                        <c15:formulaRef>
                          <c15:sqref>'Teachers-NonTeachers'!$Q$3</c15:sqref>
                        </c15:formulaRef>
                      </c:ext>
                    </c:extLst>
                    <c:strCache>
                      <c:ptCount val="1"/>
                      <c:pt idx="0">
                        <c:v>MP-A</c:v>
                      </c:pt>
                    </c:strCache>
                  </c:strRef>
                </c:tx>
                <c:spPr>
                  <a:ln w="19050" cap="rnd">
                    <a:solidFill>
                      <a:srgbClr val="FF0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'Teachers-NonTeachers'!$Q$13:$Q$27</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0F-133A-4D60-B610-089CE7370A61}"/>
                  </c:ext>
                </c:extLst>
              </c15:ser>
            </c15:filteredLineSeries>
            <c15:filteredLineSeries>
              <c15:ser>
                <c:idx val="16"/>
                <c:order val="16"/>
                <c:tx>
                  <c:strRef>
                    <c:extLst xmlns:c15="http://schemas.microsoft.com/office/drawing/2012/chart">
                      <c:ext xmlns:c15="http://schemas.microsoft.com/office/drawing/2012/chart" uri="{02D57815-91ED-43cb-92C2-25804820EDAC}">
                        <c15:formulaRef>
                          <c15:sqref>'Teachers-NonTeachers'!$R$3</c15:sqref>
                        </c15:formulaRef>
                      </c:ext>
                    </c:extLst>
                    <c:strCache>
                      <c:ptCount val="1"/>
                      <c:pt idx="0">
                        <c:v>NC-A</c:v>
                      </c:pt>
                    </c:strCache>
                  </c:strRef>
                </c:tx>
                <c:spPr>
                  <a:ln w="19050" cap="rnd">
                    <a:solidFill>
                      <a:srgbClr val="00B05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'Teachers-NonTeachers'!$R$13:$R$27</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10-133A-4D60-B610-089CE7370A61}"/>
                  </c:ext>
                </c:extLst>
              </c15:ser>
            </c15:filteredLineSeries>
            <c15:filteredLineSeries>
              <c15:ser>
                <c:idx val="17"/>
                <c:order val="17"/>
                <c:tx>
                  <c:strRef>
                    <c:extLst xmlns:c15="http://schemas.microsoft.com/office/drawing/2012/chart">
                      <c:ext xmlns:c15="http://schemas.microsoft.com/office/drawing/2012/chart" uri="{02D57815-91ED-43cb-92C2-25804820EDAC}">
                        <c15:formulaRef>
                          <c15:sqref>'Teachers-NonTeachers'!$S$3</c15:sqref>
                        </c15:formulaRef>
                      </c:ext>
                    </c:extLst>
                    <c:strCache>
                      <c:ptCount val="1"/>
                      <c:pt idx="0">
                        <c:v>NW-A</c:v>
                      </c:pt>
                    </c:strCache>
                  </c:strRef>
                </c:tx>
                <c:spPr>
                  <a:ln w="19050" cap="rnd">
                    <a:solidFill>
                      <a:schemeClr val="tx1"/>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'Teachers-NonTeachers'!$S$13:$S$27</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11-133A-4D60-B610-089CE7370A61}"/>
                  </c:ext>
                </c:extLst>
              </c15:ser>
            </c15:filteredLineSeries>
            <c15:filteredLineSeries>
              <c15:ser>
                <c:idx val="18"/>
                <c:order val="18"/>
                <c:tx>
                  <c:strRef>
                    <c:extLst xmlns:c15="http://schemas.microsoft.com/office/drawing/2012/chart">
                      <c:ext xmlns:c15="http://schemas.microsoft.com/office/drawing/2012/chart" uri="{02D57815-91ED-43cb-92C2-25804820EDAC}">
                        <c15:formulaRef>
                          <c15:sqref>'Teachers-NonTeachers'!$T$3</c15:sqref>
                        </c15:formulaRef>
                      </c:ext>
                    </c:extLst>
                    <c:strCache>
                      <c:ptCount val="1"/>
                      <c:pt idx="0">
                        <c:v>WC-A</c:v>
                      </c:pt>
                    </c:strCache>
                  </c:strRef>
                </c:tx>
                <c:spPr>
                  <a:ln w="19050" cap="rnd">
                    <a:solidFill>
                      <a:schemeClr val="accent4"/>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'Teachers-NonTeachers'!$T$13:$T$27</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12-133A-4D60-B610-089CE7370A61}"/>
                  </c:ext>
                </c:extLst>
              </c15:ser>
            </c15:filteredLineSeries>
            <c15:filteredLineSeries>
              <c15:ser>
                <c:idx val="19"/>
                <c:order val="19"/>
                <c:tx>
                  <c:strRef>
                    <c:extLst xmlns:c15="http://schemas.microsoft.com/office/drawing/2012/chart">
                      <c:ext xmlns:c15="http://schemas.microsoft.com/office/drawing/2012/chart" uri="{02D57815-91ED-43cb-92C2-25804820EDAC}">
                        <c15:formulaRef>
                          <c15:sqref>'Teachers-NonTeachers'!$U$3</c15:sqref>
                        </c15:formulaRef>
                      </c:ext>
                    </c:extLst>
                    <c:strCache>
                      <c:ptCount val="1"/>
                      <c:pt idx="0">
                        <c:v>SA</c:v>
                      </c:pt>
                    </c:strCache>
                  </c:strRef>
                </c:tx>
                <c:spPr>
                  <a:ln w="38100" cap="rnd">
                    <a:solidFill>
                      <a:schemeClr val="bg1">
                        <a:lumMod val="50000"/>
                      </a:schemeClr>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'Teachers-NonTeachers'!$A$13:$A$26</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'Teachers-NonTeachers'!$U$13:$U$27</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13-133A-4D60-B610-089CE7370A61}"/>
                  </c:ext>
                </c:extLst>
              </c15:ser>
            </c15:filteredLineSeries>
          </c:ext>
        </c:extLst>
      </c:lineChart>
      <c:catAx>
        <c:axId val="34415929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341312"/>
        <c:crosses val="autoZero"/>
        <c:auto val="1"/>
        <c:lblAlgn val="ctr"/>
        <c:lblOffset val="100"/>
        <c:noMultiLvlLbl val="0"/>
      </c:catAx>
      <c:valAx>
        <c:axId val="398341312"/>
        <c:scaling>
          <c:orientation val="minMax"/>
          <c:max val="0.1200000000000000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44159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104708753658592E-2"/>
          <c:y val="6.7030962762298932E-2"/>
          <c:w val="0.89164211643332125"/>
          <c:h val="0.65021953232152263"/>
        </c:manualLayout>
      </c:layout>
      <c:lineChart>
        <c:grouping val="standard"/>
        <c:varyColors val="0"/>
        <c:ser>
          <c:idx val="6"/>
          <c:order val="6"/>
          <c:tx>
            <c:strRef>
              <c:f>'Teachers-NonTeachers'!$H$31</c:f>
              <c:strCache>
                <c:ptCount val="1"/>
                <c:pt idx="0">
                  <c:v>NC</c:v>
                </c:pt>
              </c:strCache>
              <c:extLst xmlns:c15="http://schemas.microsoft.com/office/drawing/2012/chart"/>
            </c:strRef>
          </c:tx>
          <c:spPr>
            <a:ln w="19050" cap="rnd">
              <a:solidFill>
                <a:srgbClr val="00B050"/>
              </a:solidFill>
              <a:round/>
            </a:ln>
            <a:effectLst/>
          </c:spPr>
          <c:marker>
            <c:symbol val="none"/>
          </c:marker>
          <c:cat>
            <c:numRef>
              <c:f>'Teachers-NonTeachers'!$A$41:$A$54</c:f>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extLst xmlns:c15="http://schemas.microsoft.com/office/drawing/2012/chart"/>
            </c:numRef>
          </c:cat>
          <c:val>
            <c:numRef>
              <c:f>'Teachers-NonTeachers'!$H$41:$H$55</c:f>
              <c:numCache>
                <c:formatCode>0%</c:formatCode>
                <c:ptCount val="14"/>
                <c:pt idx="0">
                  <c:v>8.109261630388391E-2</c:v>
                </c:pt>
                <c:pt idx="1">
                  <c:v>8.6641058472044383E-2</c:v>
                </c:pt>
                <c:pt idx="2">
                  <c:v>9.1762697396500212E-2</c:v>
                </c:pt>
                <c:pt idx="3">
                  <c:v>9.5603926589842084E-2</c:v>
                </c:pt>
                <c:pt idx="4">
                  <c:v>9.9445155783183956E-2</c:v>
                </c:pt>
                <c:pt idx="5">
                  <c:v>0.10499359795134443</c:v>
                </c:pt>
                <c:pt idx="6">
                  <c:v>0.107981220657277</c:v>
                </c:pt>
                <c:pt idx="7">
                  <c:v>0.11011523687580026</c:v>
                </c:pt>
                <c:pt idx="8">
                  <c:v>0.11438326931284677</c:v>
                </c:pt>
                <c:pt idx="9">
                  <c:v>0.11481007255655143</c:v>
                </c:pt>
                <c:pt idx="10">
                  <c:v>0.11566367904396073</c:v>
                </c:pt>
                <c:pt idx="11">
                  <c:v>0.11438326931284677</c:v>
                </c:pt>
                <c:pt idx="12">
                  <c:v>0.11224925309432351</c:v>
                </c:pt>
                <c:pt idx="13">
                  <c:v>0.10840802390098164</c:v>
                </c:pt>
              </c:numCache>
              <c:extLst xmlns:c15="http://schemas.microsoft.com/office/drawing/2012/chart"/>
            </c:numRef>
          </c:val>
          <c:smooth val="1"/>
          <c:extLst xmlns:c15="http://schemas.microsoft.com/office/drawing/2012/chart">
            <c:ext xmlns:c16="http://schemas.microsoft.com/office/drawing/2014/chart" uri="{C3380CC4-5D6E-409C-BE32-E72D297353CC}">
              <c16:uniqueId val="{00000006-8D4F-4ADF-937A-ED601238A073}"/>
            </c:ext>
          </c:extLst>
        </c:ser>
        <c:ser>
          <c:idx val="9"/>
          <c:order val="9"/>
          <c:tx>
            <c:strRef>
              <c:f>'Teachers-NonTeachers'!$K$31</c:f>
              <c:strCache>
                <c:ptCount val="1"/>
                <c:pt idx="0">
                  <c:v>SA</c:v>
                </c:pt>
              </c:strCache>
              <c:extLst xmlns:c15="http://schemas.microsoft.com/office/drawing/2012/chart"/>
            </c:strRef>
          </c:tx>
          <c:spPr>
            <a:ln w="38100" cap="rnd">
              <a:solidFill>
                <a:schemeClr val="bg1">
                  <a:lumMod val="50000"/>
                </a:schemeClr>
              </a:solidFill>
              <a:round/>
            </a:ln>
            <a:effectLst/>
          </c:spPr>
          <c:marker>
            <c:symbol val="none"/>
          </c:marker>
          <c:cat>
            <c:numRef>
              <c:f>'Teachers-NonTeachers'!$A$41:$A$54</c:f>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extLst/>
            </c:numRef>
          </c:cat>
          <c:val>
            <c:numRef>
              <c:f>'Teachers-NonTeachers'!$K$41:$K$55</c:f>
              <c:numCache>
                <c:formatCode>0%</c:formatCode>
                <c:ptCount val="14"/>
                <c:pt idx="0">
                  <c:v>7.1059963088786746E-2</c:v>
                </c:pt>
                <c:pt idx="1">
                  <c:v>7.5362352913517269E-2</c:v>
                </c:pt>
                <c:pt idx="2">
                  <c:v>7.9406129142225723E-2</c:v>
                </c:pt>
                <c:pt idx="3">
                  <c:v>8.4213990995544788E-2</c:v>
                </c:pt>
                <c:pt idx="4">
                  <c:v>8.8340053368442084E-2</c:v>
                </c:pt>
                <c:pt idx="5">
                  <c:v>9.2712974173905893E-2</c:v>
                </c:pt>
                <c:pt idx="6">
                  <c:v>9.7168181123558517E-2</c:v>
                </c:pt>
                <c:pt idx="7">
                  <c:v>0.10080052663132281</c:v>
                </c:pt>
                <c:pt idx="8">
                  <c:v>0.10312804899552128</c:v>
                </c:pt>
                <c:pt idx="9">
                  <c:v>0.10396266560086519</c:v>
                </c:pt>
                <c:pt idx="10">
                  <c:v>0.10362176586065429</c:v>
                </c:pt>
                <c:pt idx="11">
                  <c:v>0.10236396337091068</c:v>
                </c:pt>
                <c:pt idx="12">
                  <c:v>9.7638387661780443E-2</c:v>
                </c:pt>
                <c:pt idx="13">
                  <c:v>9.2759994827728079E-2</c:v>
                </c:pt>
              </c:numCache>
              <c:extLst/>
            </c:numRef>
          </c:val>
          <c:smooth val="1"/>
          <c:extLst xmlns:c15="http://schemas.microsoft.com/office/drawing/2012/chart">
            <c:ext xmlns:c16="http://schemas.microsoft.com/office/drawing/2014/chart" uri="{C3380CC4-5D6E-409C-BE32-E72D297353CC}">
              <c16:uniqueId val="{00000009-8D4F-4ADF-937A-ED601238A073}"/>
            </c:ext>
          </c:extLst>
        </c:ser>
        <c:dLbls>
          <c:showLegendKey val="0"/>
          <c:showVal val="0"/>
          <c:showCatName val="0"/>
          <c:showSerName val="0"/>
          <c:showPercent val="0"/>
          <c:showBubbleSize val="0"/>
        </c:dLbls>
        <c:smooth val="0"/>
        <c:axId val="344159296"/>
        <c:axId val="398341312"/>
        <c:extLst>
          <c:ext xmlns:c15="http://schemas.microsoft.com/office/drawing/2012/chart" uri="{02D57815-91ED-43cb-92C2-25804820EDAC}">
            <c15:filteredLineSeries>
              <c15:ser>
                <c:idx val="0"/>
                <c:order val="0"/>
                <c:tx>
                  <c:strRef>
                    <c:extLst>
                      <c:ext uri="{02D57815-91ED-43cb-92C2-25804820EDAC}">
                        <c15:formulaRef>
                          <c15:sqref>'Teachers-NonTeachers'!$B$31</c15:sqref>
                        </c15:formulaRef>
                      </c:ext>
                    </c:extLst>
                    <c:strCache>
                      <c:ptCount val="1"/>
                      <c:pt idx="0">
                        <c:v>EC</c:v>
                      </c:pt>
                    </c:strCache>
                  </c:strRef>
                </c:tx>
                <c:spPr>
                  <a:ln w="38100" cap="rnd">
                    <a:solidFill>
                      <a:srgbClr val="FF0000"/>
                    </a:solidFill>
                    <a:round/>
                  </a:ln>
                  <a:effectLst/>
                </c:spPr>
                <c:marker>
                  <c:symbol val="none"/>
                </c:marker>
                <c:cat>
                  <c:numRef>
                    <c:extLst>
                      <c:ex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c:ext uri="{02D57815-91ED-43cb-92C2-25804820EDAC}">
                        <c15:formulaRef>
                          <c15:sqref>'Teachers-NonTeachers'!$B$41:$B$55</c15:sqref>
                        </c15:formulaRef>
                      </c:ext>
                    </c:extLst>
                    <c:numCache>
                      <c:formatCode>0%</c:formatCode>
                      <c:ptCount val="14"/>
                      <c:pt idx="0">
                        <c:v>7.0514227196254844E-2</c:v>
                      </c:pt>
                      <c:pt idx="1">
                        <c:v>7.3952161509765191E-2</c:v>
                      </c:pt>
                      <c:pt idx="2">
                        <c:v>7.7316948284690226E-2</c:v>
                      </c:pt>
                      <c:pt idx="3">
                        <c:v>8.1340062906883184E-2</c:v>
                      </c:pt>
                      <c:pt idx="4">
                        <c:v>8.5216882451905493E-2</c:v>
                      </c:pt>
                      <c:pt idx="5">
                        <c:v>9.0483505230049013E-2</c:v>
                      </c:pt>
                      <c:pt idx="6">
                        <c:v>9.6262160778289807E-2</c:v>
                      </c:pt>
                      <c:pt idx="7">
                        <c:v>0.10057786555482408</c:v>
                      </c:pt>
                      <c:pt idx="8">
                        <c:v>0.10138248847926268</c:v>
                      </c:pt>
                      <c:pt idx="9">
                        <c:v>0.10072416063199473</c:v>
                      </c:pt>
                      <c:pt idx="10">
                        <c:v>9.7651964011411019E-2</c:v>
                      </c:pt>
                      <c:pt idx="11">
                        <c:v>9.4799210006583284E-2</c:v>
                      </c:pt>
                      <c:pt idx="12">
                        <c:v>8.6606685685026705E-2</c:v>
                      </c:pt>
                      <c:pt idx="13">
                        <c:v>8.046229244385926E-2</c:v>
                      </c:pt>
                    </c:numCache>
                  </c:numRef>
                </c:val>
                <c:smooth val="1"/>
                <c:extLst>
                  <c:ext xmlns:c16="http://schemas.microsoft.com/office/drawing/2014/chart" uri="{C3380CC4-5D6E-409C-BE32-E72D297353CC}">
                    <c16:uniqueId val="{00000000-8D4F-4ADF-937A-ED601238A073}"/>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'Teachers-NonTeachers'!$C$31</c15:sqref>
                        </c15:formulaRef>
                      </c:ext>
                    </c:extLst>
                    <c:strCache>
                      <c:ptCount val="1"/>
                      <c:pt idx="0">
                        <c:v>FS</c:v>
                      </c:pt>
                    </c:strCache>
                  </c:strRef>
                </c:tx>
                <c:spPr>
                  <a:ln w="38100" cap="rnd">
                    <a:solidFill>
                      <a:srgbClr val="00B050"/>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'Teachers-NonTeachers'!$C$41:$C$55</c15:sqref>
                        </c15:formulaRef>
                      </c:ext>
                    </c:extLst>
                    <c:numCache>
                      <c:formatCode>0%</c:formatCode>
                      <c:ptCount val="14"/>
                      <c:pt idx="0">
                        <c:v>7.2790649989747797E-2</c:v>
                      </c:pt>
                      <c:pt idx="1">
                        <c:v>7.9147016608570847E-2</c:v>
                      </c:pt>
                      <c:pt idx="2">
                        <c:v>8.3657986467090426E-2</c:v>
                      </c:pt>
                      <c:pt idx="3">
                        <c:v>8.5708427311872046E-2</c:v>
                      </c:pt>
                      <c:pt idx="4">
                        <c:v>8.7143735903219194E-2</c:v>
                      </c:pt>
                      <c:pt idx="5">
                        <c:v>8.775886815665368E-2</c:v>
                      </c:pt>
                      <c:pt idx="6">
                        <c:v>8.878408857904449E-2</c:v>
                      </c:pt>
                      <c:pt idx="7">
                        <c:v>8.8579044494566328E-2</c:v>
                      </c:pt>
                      <c:pt idx="8">
                        <c:v>8.9194176748000814E-2</c:v>
                      </c:pt>
                      <c:pt idx="9">
                        <c:v>8.7553824072175518E-2</c:v>
                      </c:pt>
                      <c:pt idx="10">
                        <c:v>8.3657986467090426E-2</c:v>
                      </c:pt>
                      <c:pt idx="11">
                        <c:v>7.8736928439614523E-2</c:v>
                      </c:pt>
                      <c:pt idx="12">
                        <c:v>7.3405782243182283E-2</c:v>
                      </c:pt>
                      <c:pt idx="13">
                        <c:v>6.7869591962271894E-2</c:v>
                      </c:pt>
                    </c:numCache>
                  </c:numRef>
                </c:val>
                <c:smooth val="1"/>
                <c:extLst xmlns:c15="http://schemas.microsoft.com/office/drawing/2012/chart">
                  <c:ext xmlns:c16="http://schemas.microsoft.com/office/drawing/2014/chart" uri="{C3380CC4-5D6E-409C-BE32-E72D297353CC}">
                    <c16:uniqueId val="{00000001-8D4F-4ADF-937A-ED601238A073}"/>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'Teachers-NonTeachers'!$D$31</c15:sqref>
                        </c15:formulaRef>
                      </c:ext>
                    </c:extLst>
                    <c:strCache>
                      <c:ptCount val="1"/>
                      <c:pt idx="0">
                        <c:v>GP</c:v>
                      </c:pt>
                    </c:strCache>
                  </c:strRef>
                </c:tx>
                <c:spPr>
                  <a:ln w="3810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'Teachers-NonTeachers'!$D$41:$D$55</c15:sqref>
                        </c15:formulaRef>
                      </c:ext>
                    </c:extLst>
                    <c:numCache>
                      <c:formatCode>0%</c:formatCode>
                      <c:ptCount val="14"/>
                      <c:pt idx="0">
                        <c:v>6.8654861758310037E-2</c:v>
                      </c:pt>
                      <c:pt idx="1">
                        <c:v>7.3190431811121462E-2</c:v>
                      </c:pt>
                      <c:pt idx="2">
                        <c:v>7.6856166511338919E-2</c:v>
                      </c:pt>
                      <c:pt idx="3">
                        <c:v>8.1081081081081086E-2</c:v>
                      </c:pt>
                      <c:pt idx="4">
                        <c:v>8.4622553588070831E-2</c:v>
                      </c:pt>
                      <c:pt idx="5">
                        <c:v>8.8288288288288289E-2</c:v>
                      </c:pt>
                      <c:pt idx="6">
                        <c:v>9.2016154085119609E-2</c:v>
                      </c:pt>
                      <c:pt idx="7">
                        <c:v>9.5557626592109354E-2</c:v>
                      </c:pt>
                      <c:pt idx="8">
                        <c:v>9.9223361292326812E-2</c:v>
                      </c:pt>
                      <c:pt idx="9">
                        <c:v>0.10108729419074247</c:v>
                      </c:pt>
                      <c:pt idx="10">
                        <c:v>0.10251630941286113</c:v>
                      </c:pt>
                      <c:pt idx="11">
                        <c:v>0.10301335818577198</c:v>
                      </c:pt>
                      <c:pt idx="12">
                        <c:v>0.10146008077042559</c:v>
                      </c:pt>
                      <c:pt idx="13">
                        <c:v>9.9596147872009946E-2</c:v>
                      </c:pt>
                    </c:numCache>
                  </c:numRef>
                </c:val>
                <c:smooth val="0"/>
                <c:extLst xmlns:c15="http://schemas.microsoft.com/office/drawing/2012/chart">
                  <c:ext xmlns:c16="http://schemas.microsoft.com/office/drawing/2014/chart" uri="{C3380CC4-5D6E-409C-BE32-E72D297353CC}">
                    <c16:uniqueId val="{00000002-8D4F-4ADF-937A-ED601238A073}"/>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'Teachers-NonTeachers'!$E$31</c15:sqref>
                        </c15:formulaRef>
                      </c:ext>
                    </c:extLst>
                    <c:strCache>
                      <c:ptCount val="1"/>
                      <c:pt idx="0">
                        <c:v>KN</c:v>
                      </c:pt>
                    </c:strCache>
                  </c:strRef>
                </c:tx>
                <c:spPr>
                  <a:ln w="38100" cap="rnd">
                    <a:solidFill>
                      <a:srgbClr val="00B0F0"/>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'Teachers-NonTeachers'!$E$41:$E$55</c15:sqref>
                        </c15:formulaRef>
                      </c:ext>
                    </c:extLst>
                    <c:numCache>
                      <c:formatCode>0%</c:formatCode>
                      <c:ptCount val="14"/>
                      <c:pt idx="0">
                        <c:v>7.1269841269841275E-2</c:v>
                      </c:pt>
                      <c:pt idx="1">
                        <c:v>7.5396825396825393E-2</c:v>
                      </c:pt>
                      <c:pt idx="2">
                        <c:v>7.8148148148148147E-2</c:v>
                      </c:pt>
                      <c:pt idx="3">
                        <c:v>8.1851851851851856E-2</c:v>
                      </c:pt>
                      <c:pt idx="4">
                        <c:v>8.4920634920634924E-2</c:v>
                      </c:pt>
                      <c:pt idx="5">
                        <c:v>8.7513227513227515E-2</c:v>
                      </c:pt>
                      <c:pt idx="6">
                        <c:v>9.026455026455027E-2</c:v>
                      </c:pt>
                      <c:pt idx="7">
                        <c:v>9.3544973544973542E-2</c:v>
                      </c:pt>
                      <c:pt idx="8">
                        <c:v>9.5185185185185192E-2</c:v>
                      </c:pt>
                      <c:pt idx="9">
                        <c:v>9.5978835978835983E-2</c:v>
                      </c:pt>
                      <c:pt idx="10">
                        <c:v>9.6190476190476187E-2</c:v>
                      </c:pt>
                      <c:pt idx="11">
                        <c:v>9.6984126984126978E-2</c:v>
                      </c:pt>
                      <c:pt idx="12">
                        <c:v>9.4338624338624333E-2</c:v>
                      </c:pt>
                      <c:pt idx="13">
                        <c:v>9.1904761904761906E-2</c:v>
                      </c:pt>
                    </c:numCache>
                  </c:numRef>
                </c:val>
                <c:smooth val="1"/>
                <c:extLst xmlns:c15="http://schemas.microsoft.com/office/drawing/2012/chart">
                  <c:ext xmlns:c16="http://schemas.microsoft.com/office/drawing/2014/chart" uri="{C3380CC4-5D6E-409C-BE32-E72D297353CC}">
                    <c16:uniqueId val="{00000003-8D4F-4ADF-937A-ED601238A073}"/>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'Teachers-NonTeachers'!$F$31</c15:sqref>
                        </c15:formulaRef>
                      </c:ext>
                    </c:extLst>
                    <c:strCache>
                      <c:ptCount val="1"/>
                      <c:pt idx="0">
                        <c:v>LP</c:v>
                      </c:pt>
                    </c:strCache>
                  </c:strRef>
                </c:tx>
                <c:spPr>
                  <a:ln w="38100" cap="rnd">
                    <a:solidFill>
                      <a:srgbClr val="FFC000"/>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'Teachers-NonTeachers'!$F$41:$F$55</c15:sqref>
                        </c15:formulaRef>
                      </c:ext>
                    </c:extLst>
                    <c:numCache>
                      <c:formatCode>0%</c:formatCode>
                      <c:ptCount val="14"/>
                      <c:pt idx="0">
                        <c:v>7.8886578886578892E-2</c:v>
                      </c:pt>
                      <c:pt idx="1">
                        <c:v>8.1774081774081769E-2</c:v>
                      </c:pt>
                      <c:pt idx="2">
                        <c:v>8.5816585816585814E-2</c:v>
                      </c:pt>
                      <c:pt idx="3">
                        <c:v>9.3208593208593205E-2</c:v>
                      </c:pt>
                      <c:pt idx="4">
                        <c:v>9.7944097944097946E-2</c:v>
                      </c:pt>
                      <c:pt idx="5">
                        <c:v>0.10395010395010396</c:v>
                      </c:pt>
                      <c:pt idx="6">
                        <c:v>0.11168861168861169</c:v>
                      </c:pt>
                      <c:pt idx="7">
                        <c:v>0.11307461307461307</c:v>
                      </c:pt>
                      <c:pt idx="8">
                        <c:v>0.11503811503811504</c:v>
                      </c:pt>
                      <c:pt idx="9">
                        <c:v>0.11342111342111343</c:v>
                      </c:pt>
                      <c:pt idx="10">
                        <c:v>0.11226611226611227</c:v>
                      </c:pt>
                      <c:pt idx="11">
                        <c:v>0.10810810810810811</c:v>
                      </c:pt>
                      <c:pt idx="12">
                        <c:v>9.7020097020097021E-2</c:v>
                      </c:pt>
                      <c:pt idx="13">
                        <c:v>8.8242088242088249E-2</c:v>
                      </c:pt>
                    </c:numCache>
                  </c:numRef>
                </c:val>
                <c:smooth val="1"/>
                <c:extLst xmlns:c15="http://schemas.microsoft.com/office/drawing/2012/chart">
                  <c:ext xmlns:c16="http://schemas.microsoft.com/office/drawing/2014/chart" uri="{C3380CC4-5D6E-409C-BE32-E72D297353CC}">
                    <c16:uniqueId val="{00000004-8D4F-4ADF-937A-ED601238A073}"/>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'Teachers-NonTeachers'!$G$31</c15:sqref>
                        </c15:formulaRef>
                      </c:ext>
                    </c:extLst>
                    <c:strCache>
                      <c:ptCount val="1"/>
                      <c:pt idx="0">
                        <c:v>MP</c:v>
                      </c:pt>
                    </c:strCache>
                  </c:strRef>
                </c:tx>
                <c:spPr>
                  <a:ln w="19050" cap="rnd">
                    <a:solidFill>
                      <a:srgbClr val="FF0000"/>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'Teachers-NonTeachers'!$G$41:$G$55</c15:sqref>
                        </c15:formulaRef>
                      </c:ext>
                    </c:extLst>
                    <c:numCache>
                      <c:formatCode>0%</c:formatCode>
                      <c:ptCount val="14"/>
                      <c:pt idx="0">
                        <c:v>7.0878062207541975E-2</c:v>
                      </c:pt>
                      <c:pt idx="1">
                        <c:v>7.445637214423341E-2</c:v>
                      </c:pt>
                      <c:pt idx="2">
                        <c:v>7.9273327828241119E-2</c:v>
                      </c:pt>
                      <c:pt idx="3">
                        <c:v>8.4503165428020915E-2</c:v>
                      </c:pt>
                      <c:pt idx="4">
                        <c:v>8.90448665015139E-2</c:v>
                      </c:pt>
                      <c:pt idx="5">
                        <c:v>9.3861822185521609E-2</c:v>
                      </c:pt>
                      <c:pt idx="6">
                        <c:v>9.7440132122213044E-2</c:v>
                      </c:pt>
                      <c:pt idx="7">
                        <c:v>9.9366914395816131E-2</c:v>
                      </c:pt>
                      <c:pt idx="8">
                        <c:v>9.991742361684558E-2</c:v>
                      </c:pt>
                      <c:pt idx="9">
                        <c:v>9.8816405174786681E-2</c:v>
                      </c:pt>
                      <c:pt idx="10">
                        <c:v>9.5513349848609957E-2</c:v>
                      </c:pt>
                      <c:pt idx="11">
                        <c:v>9.1935039911918523E-2</c:v>
                      </c:pt>
                      <c:pt idx="12">
                        <c:v>8.4916047343793002E-2</c:v>
                      </c:pt>
                      <c:pt idx="13">
                        <c:v>7.8998073217726394E-2</c:v>
                      </c:pt>
                    </c:numCache>
                  </c:numRef>
                </c:val>
                <c:smooth val="1"/>
                <c:extLst xmlns:c15="http://schemas.microsoft.com/office/drawing/2012/chart">
                  <c:ext xmlns:c16="http://schemas.microsoft.com/office/drawing/2014/chart" uri="{C3380CC4-5D6E-409C-BE32-E72D297353CC}">
                    <c16:uniqueId val="{00000005-8D4F-4ADF-937A-ED601238A073}"/>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'Teachers-NonTeachers'!$I$31</c15:sqref>
                        </c15:formulaRef>
                      </c:ext>
                    </c:extLst>
                    <c:strCache>
                      <c:ptCount val="1"/>
                      <c:pt idx="0">
                        <c:v>NW</c:v>
                      </c:pt>
                    </c:strCache>
                  </c:strRef>
                </c:tx>
                <c:spPr>
                  <a:ln w="19050" cap="rnd">
                    <a:solidFill>
                      <a:schemeClr val="tx1"/>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'Teachers-NonTeachers'!$I$41:$I$55</c15:sqref>
                        </c15:formulaRef>
                      </c:ext>
                    </c:extLst>
                    <c:numCache>
                      <c:formatCode>0%</c:formatCode>
                      <c:ptCount val="14"/>
                      <c:pt idx="0">
                        <c:v>7.2324482814790689E-2</c:v>
                      </c:pt>
                      <c:pt idx="1">
                        <c:v>7.818863007004398E-2</c:v>
                      </c:pt>
                      <c:pt idx="2">
                        <c:v>8.2586740511483958E-2</c:v>
                      </c:pt>
                      <c:pt idx="3">
                        <c:v>8.6984850952923923E-2</c:v>
                      </c:pt>
                      <c:pt idx="4">
                        <c:v>9.1545854373676488E-2</c:v>
                      </c:pt>
                      <c:pt idx="5">
                        <c:v>9.8061573546180156E-2</c:v>
                      </c:pt>
                      <c:pt idx="6">
                        <c:v>0.10457729271868382</c:v>
                      </c:pt>
                      <c:pt idx="7">
                        <c:v>0.1089754031601238</c:v>
                      </c:pt>
                      <c:pt idx="8">
                        <c:v>0.11060433295324971</c:v>
                      </c:pt>
                      <c:pt idx="9">
                        <c:v>0.11190747678775045</c:v>
                      </c:pt>
                      <c:pt idx="10">
                        <c:v>0.11207036976706304</c:v>
                      </c:pt>
                      <c:pt idx="11">
                        <c:v>0.10978986805668675</c:v>
                      </c:pt>
                      <c:pt idx="12">
                        <c:v>0.1031112559048705</c:v>
                      </c:pt>
                      <c:pt idx="13">
                        <c:v>9.7410001628929793E-2</c:v>
                      </c:pt>
                    </c:numCache>
                  </c:numRef>
                </c:val>
                <c:smooth val="1"/>
                <c:extLst xmlns:c15="http://schemas.microsoft.com/office/drawing/2012/chart">
                  <c:ext xmlns:c16="http://schemas.microsoft.com/office/drawing/2014/chart" uri="{C3380CC4-5D6E-409C-BE32-E72D297353CC}">
                    <c16:uniqueId val="{00000007-8D4F-4ADF-937A-ED601238A073}"/>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'Teachers-NonTeachers'!$J$31</c15:sqref>
                        </c15:formulaRef>
                      </c:ext>
                    </c:extLst>
                    <c:strCache>
                      <c:ptCount val="1"/>
                      <c:pt idx="0">
                        <c:v>WC</c:v>
                      </c:pt>
                    </c:strCache>
                  </c:strRef>
                </c:tx>
                <c:spPr>
                  <a:ln w="19050" cap="rnd">
                    <a:solidFill>
                      <a:schemeClr val="accent4"/>
                    </a:solidFill>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'Teachers-NonTeachers'!$J$41:$J$55</c15:sqref>
                        </c15:formulaRef>
                      </c:ext>
                    </c:extLst>
                    <c:numCache>
                      <c:formatCode>0%</c:formatCode>
                      <c:ptCount val="14"/>
                      <c:pt idx="0">
                        <c:v>9.6197183098591543E-2</c:v>
                      </c:pt>
                      <c:pt idx="1">
                        <c:v>9.7323943661971835E-2</c:v>
                      </c:pt>
                      <c:pt idx="2">
                        <c:v>9.943661971830986E-2</c:v>
                      </c:pt>
                      <c:pt idx="3">
                        <c:v>0.10225352112676056</c:v>
                      </c:pt>
                      <c:pt idx="4">
                        <c:v>0.10380281690140845</c:v>
                      </c:pt>
                      <c:pt idx="5">
                        <c:v>0.10394366197183098</c:v>
                      </c:pt>
                      <c:pt idx="6">
                        <c:v>0.10408450704225353</c:v>
                      </c:pt>
                      <c:pt idx="7">
                        <c:v>0.10450704225352113</c:v>
                      </c:pt>
                      <c:pt idx="8">
                        <c:v>0.10408450704225353</c:v>
                      </c:pt>
                      <c:pt idx="9">
                        <c:v>0.10281690140845071</c:v>
                      </c:pt>
                      <c:pt idx="10">
                        <c:v>9.9718309859154933E-2</c:v>
                      </c:pt>
                      <c:pt idx="11">
                        <c:v>9.6197183098591543E-2</c:v>
                      </c:pt>
                      <c:pt idx="12">
                        <c:v>9.2394366197183095E-2</c:v>
                      </c:pt>
                      <c:pt idx="13">
                        <c:v>8.9436619718309865E-2</c:v>
                      </c:pt>
                    </c:numCache>
                  </c:numRef>
                </c:val>
                <c:smooth val="1"/>
                <c:extLst xmlns:c15="http://schemas.microsoft.com/office/drawing/2012/chart">
                  <c:ext xmlns:c16="http://schemas.microsoft.com/office/drawing/2014/chart" uri="{C3380CC4-5D6E-409C-BE32-E72D297353CC}">
                    <c16:uniqueId val="{00000008-8D4F-4ADF-937A-ED601238A073}"/>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'Teachers-NonTeachers'!$L$31</c15:sqref>
                        </c15:formulaRef>
                      </c:ext>
                    </c:extLst>
                    <c:strCache>
                      <c:ptCount val="1"/>
                      <c:pt idx="0">
                        <c:v>EC-A</c:v>
                      </c:pt>
                    </c:strCache>
                  </c:strRef>
                </c:tx>
                <c:spPr>
                  <a:ln w="38100" cap="rnd">
                    <a:solidFill>
                      <a:srgbClr val="FF0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'Teachers-NonTeachers'!$L$41:$L$55</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0A-8D4F-4ADF-937A-ED601238A073}"/>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'Teachers-NonTeachers'!$M$31</c15:sqref>
                        </c15:formulaRef>
                      </c:ext>
                    </c:extLst>
                    <c:strCache>
                      <c:ptCount val="1"/>
                      <c:pt idx="0">
                        <c:v>FS-A</c:v>
                      </c:pt>
                    </c:strCache>
                  </c:strRef>
                </c:tx>
                <c:spPr>
                  <a:ln w="38100" cap="rnd">
                    <a:solidFill>
                      <a:srgbClr val="00B05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'Teachers-NonTeachers'!$M$41:$M$55</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0B-8D4F-4ADF-937A-ED601238A073}"/>
                  </c:ext>
                </c:extLst>
              </c15:ser>
            </c15:filteredLineSeries>
            <c15:filteredLineSeries>
              <c15:ser>
                <c:idx val="12"/>
                <c:order val="12"/>
                <c:tx>
                  <c:strRef>
                    <c:extLst xmlns:c15="http://schemas.microsoft.com/office/drawing/2012/chart">
                      <c:ext xmlns:c15="http://schemas.microsoft.com/office/drawing/2012/chart" uri="{02D57815-91ED-43cb-92C2-25804820EDAC}">
                        <c15:formulaRef>
                          <c15:sqref>'Teachers-NonTeachers'!$N$31</c15:sqref>
                        </c15:formulaRef>
                      </c:ext>
                    </c:extLst>
                    <c:strCache>
                      <c:ptCount val="1"/>
                      <c:pt idx="0">
                        <c:v>GP-A</c:v>
                      </c:pt>
                    </c:strCache>
                  </c:strRef>
                </c:tx>
                <c:spPr>
                  <a:ln w="38100" cap="rnd">
                    <a:solidFill>
                      <a:schemeClr val="tx1"/>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'Teachers-NonTeachers'!$N$41:$N$55</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0C-8D4F-4ADF-937A-ED601238A073}"/>
                  </c:ext>
                </c:extLst>
              </c15:ser>
            </c15:filteredLineSeries>
            <c15:filteredLineSeries>
              <c15:ser>
                <c:idx val="13"/>
                <c:order val="13"/>
                <c:tx>
                  <c:strRef>
                    <c:extLst xmlns:c15="http://schemas.microsoft.com/office/drawing/2012/chart">
                      <c:ext xmlns:c15="http://schemas.microsoft.com/office/drawing/2012/chart" uri="{02D57815-91ED-43cb-92C2-25804820EDAC}">
                        <c15:formulaRef>
                          <c15:sqref>'Teachers-NonTeachers'!$O$31</c15:sqref>
                        </c15:formulaRef>
                      </c:ext>
                    </c:extLst>
                    <c:strCache>
                      <c:ptCount val="1"/>
                      <c:pt idx="0">
                        <c:v>KN-A</c:v>
                      </c:pt>
                    </c:strCache>
                  </c:strRef>
                </c:tx>
                <c:spPr>
                  <a:ln w="38100" cap="rnd">
                    <a:solidFill>
                      <a:srgbClr val="00B0F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'Teachers-NonTeachers'!$O$41:$O$55</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0D-8D4F-4ADF-937A-ED601238A073}"/>
                  </c:ext>
                </c:extLst>
              </c15:ser>
            </c15:filteredLineSeries>
            <c15:filteredLineSeries>
              <c15:ser>
                <c:idx val="14"/>
                <c:order val="14"/>
                <c:tx>
                  <c:strRef>
                    <c:extLst xmlns:c15="http://schemas.microsoft.com/office/drawing/2012/chart">
                      <c:ext xmlns:c15="http://schemas.microsoft.com/office/drawing/2012/chart" uri="{02D57815-91ED-43cb-92C2-25804820EDAC}">
                        <c15:formulaRef>
                          <c15:sqref>'Teachers-NonTeachers'!$P$31</c15:sqref>
                        </c15:formulaRef>
                      </c:ext>
                    </c:extLst>
                    <c:strCache>
                      <c:ptCount val="1"/>
                      <c:pt idx="0">
                        <c:v>LP-A</c:v>
                      </c:pt>
                    </c:strCache>
                  </c:strRef>
                </c:tx>
                <c:spPr>
                  <a:ln w="38100" cap="rnd">
                    <a:solidFill>
                      <a:schemeClr val="accent4"/>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'Teachers-NonTeachers'!$P$41:$P$55</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0E-8D4F-4ADF-937A-ED601238A073}"/>
                  </c:ext>
                </c:extLst>
              </c15:ser>
            </c15:filteredLineSeries>
            <c15:filteredLineSeries>
              <c15:ser>
                <c:idx val="15"/>
                <c:order val="15"/>
                <c:tx>
                  <c:strRef>
                    <c:extLst xmlns:c15="http://schemas.microsoft.com/office/drawing/2012/chart">
                      <c:ext xmlns:c15="http://schemas.microsoft.com/office/drawing/2012/chart" uri="{02D57815-91ED-43cb-92C2-25804820EDAC}">
                        <c15:formulaRef>
                          <c15:sqref>'Teachers-NonTeachers'!$Q$31</c15:sqref>
                        </c15:formulaRef>
                      </c:ext>
                    </c:extLst>
                    <c:strCache>
                      <c:ptCount val="1"/>
                      <c:pt idx="0">
                        <c:v>MP-A</c:v>
                      </c:pt>
                    </c:strCache>
                  </c:strRef>
                </c:tx>
                <c:spPr>
                  <a:ln w="19050" cap="rnd">
                    <a:solidFill>
                      <a:srgbClr val="FF000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'Teachers-NonTeachers'!$Q$41:$Q$55</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0F-8D4F-4ADF-937A-ED601238A073}"/>
                  </c:ext>
                </c:extLst>
              </c15:ser>
            </c15:filteredLineSeries>
            <c15:filteredLineSeries>
              <c15:ser>
                <c:idx val="16"/>
                <c:order val="16"/>
                <c:tx>
                  <c:strRef>
                    <c:extLst xmlns:c15="http://schemas.microsoft.com/office/drawing/2012/chart">
                      <c:ext xmlns:c15="http://schemas.microsoft.com/office/drawing/2012/chart" uri="{02D57815-91ED-43cb-92C2-25804820EDAC}">
                        <c15:formulaRef>
                          <c15:sqref>'Teachers-NonTeachers'!$R$31</c15:sqref>
                        </c15:formulaRef>
                      </c:ext>
                    </c:extLst>
                    <c:strCache>
                      <c:ptCount val="1"/>
                      <c:pt idx="0">
                        <c:v>NC-A</c:v>
                      </c:pt>
                    </c:strCache>
                  </c:strRef>
                </c:tx>
                <c:spPr>
                  <a:ln w="19050" cap="rnd">
                    <a:solidFill>
                      <a:srgbClr val="00B050"/>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'Teachers-NonTeachers'!$R$41:$R$55</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10-8D4F-4ADF-937A-ED601238A073}"/>
                  </c:ext>
                </c:extLst>
              </c15:ser>
            </c15:filteredLineSeries>
            <c15:filteredLineSeries>
              <c15:ser>
                <c:idx val="17"/>
                <c:order val="17"/>
                <c:tx>
                  <c:strRef>
                    <c:extLst xmlns:c15="http://schemas.microsoft.com/office/drawing/2012/chart">
                      <c:ext xmlns:c15="http://schemas.microsoft.com/office/drawing/2012/chart" uri="{02D57815-91ED-43cb-92C2-25804820EDAC}">
                        <c15:formulaRef>
                          <c15:sqref>'Teachers-NonTeachers'!$S$31</c15:sqref>
                        </c15:formulaRef>
                      </c:ext>
                    </c:extLst>
                    <c:strCache>
                      <c:ptCount val="1"/>
                      <c:pt idx="0">
                        <c:v>NW-A</c:v>
                      </c:pt>
                    </c:strCache>
                  </c:strRef>
                </c:tx>
                <c:spPr>
                  <a:ln w="19050" cap="rnd">
                    <a:solidFill>
                      <a:schemeClr val="tx1"/>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'Teachers-NonTeachers'!$S$41:$S$55</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11-8D4F-4ADF-937A-ED601238A073}"/>
                  </c:ext>
                </c:extLst>
              </c15:ser>
            </c15:filteredLineSeries>
            <c15:filteredLineSeries>
              <c15:ser>
                <c:idx val="18"/>
                <c:order val="18"/>
                <c:tx>
                  <c:strRef>
                    <c:extLst xmlns:c15="http://schemas.microsoft.com/office/drawing/2012/chart">
                      <c:ext xmlns:c15="http://schemas.microsoft.com/office/drawing/2012/chart" uri="{02D57815-91ED-43cb-92C2-25804820EDAC}">
                        <c15:formulaRef>
                          <c15:sqref>'Teachers-NonTeachers'!$T$31</c15:sqref>
                        </c15:formulaRef>
                      </c:ext>
                    </c:extLst>
                    <c:strCache>
                      <c:ptCount val="1"/>
                      <c:pt idx="0">
                        <c:v>WC-A</c:v>
                      </c:pt>
                    </c:strCache>
                  </c:strRef>
                </c:tx>
                <c:spPr>
                  <a:ln w="19050" cap="rnd">
                    <a:solidFill>
                      <a:schemeClr val="accent4"/>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'Teachers-NonTeachers'!$T$41:$T$55</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12-8D4F-4ADF-937A-ED601238A073}"/>
                  </c:ext>
                </c:extLst>
              </c15:ser>
            </c15:filteredLineSeries>
            <c15:filteredLineSeries>
              <c15:ser>
                <c:idx val="19"/>
                <c:order val="19"/>
                <c:tx>
                  <c:strRef>
                    <c:extLst xmlns:c15="http://schemas.microsoft.com/office/drawing/2012/chart">
                      <c:ext xmlns:c15="http://schemas.microsoft.com/office/drawing/2012/chart" uri="{02D57815-91ED-43cb-92C2-25804820EDAC}">
                        <c15:formulaRef>
                          <c15:sqref>'Teachers-NonTeachers'!$U$31</c15:sqref>
                        </c15:formulaRef>
                      </c:ext>
                    </c:extLst>
                    <c:strCache>
                      <c:ptCount val="1"/>
                      <c:pt idx="0">
                        <c:v>SA</c:v>
                      </c:pt>
                    </c:strCache>
                  </c:strRef>
                </c:tx>
                <c:spPr>
                  <a:ln w="38100" cap="rnd">
                    <a:solidFill>
                      <a:schemeClr val="bg1">
                        <a:lumMod val="50000"/>
                      </a:schemeClr>
                    </a:solidFill>
                    <a:prstDash val="sysDash"/>
                    <a:round/>
                  </a:ln>
                  <a:effectLst/>
                </c:spPr>
                <c:marker>
                  <c:symbol val="none"/>
                </c:marker>
                <c:cat>
                  <c:numRef>
                    <c:extLst xmlns:c15="http://schemas.microsoft.com/office/drawing/2012/chart">
                      <c:ext xmlns:c15="http://schemas.microsoft.com/office/drawing/2012/chart" uri="{02D57815-91ED-43cb-92C2-25804820EDAC}">
                        <c15:formulaRef>
                          <c15:sqref>'Teachers-NonTeachers'!$A$41:$A$54</c15:sqref>
                        </c15:formulaRef>
                      </c:ext>
                    </c:extLst>
                    <c:numCache>
                      <c:formatCode>0</c:formatCode>
                      <c:ptCount val="14"/>
                      <c:pt idx="0">
                        <c:v>2022</c:v>
                      </c:pt>
                      <c:pt idx="1">
                        <c:v>2023</c:v>
                      </c:pt>
                      <c:pt idx="2">
                        <c:v>2024</c:v>
                      </c:pt>
                      <c:pt idx="3">
                        <c:v>2025</c:v>
                      </c:pt>
                      <c:pt idx="4">
                        <c:v>2026</c:v>
                      </c:pt>
                      <c:pt idx="5">
                        <c:v>2027</c:v>
                      </c:pt>
                      <c:pt idx="6">
                        <c:v>2028</c:v>
                      </c:pt>
                      <c:pt idx="7">
                        <c:v>2029</c:v>
                      </c:pt>
                      <c:pt idx="8">
                        <c:v>2030</c:v>
                      </c:pt>
                      <c:pt idx="9">
                        <c:v>2031</c:v>
                      </c:pt>
                      <c:pt idx="10">
                        <c:v>2032</c:v>
                      </c:pt>
                      <c:pt idx="11">
                        <c:v>2033</c:v>
                      </c:pt>
                      <c:pt idx="12">
                        <c:v>2034</c:v>
                      </c:pt>
                      <c:pt idx="13">
                        <c:v>2035</c:v>
                      </c:pt>
                    </c:numCache>
                  </c:numRef>
                </c:cat>
                <c:val>
                  <c:numRef>
                    <c:extLst xmlns:c15="http://schemas.microsoft.com/office/drawing/2012/chart">
                      <c:ext xmlns:c15="http://schemas.microsoft.com/office/drawing/2012/chart" uri="{02D57815-91ED-43cb-92C2-25804820EDAC}">
                        <c15:formulaRef>
                          <c15:sqref>'Teachers-NonTeachers'!$U$41:$U$55</c15:sqref>
                        </c15:formulaRef>
                      </c:ext>
                    </c:extLst>
                    <c:numCache>
                      <c:formatCode>General</c:formatCode>
                      <c:ptCount val="14"/>
                    </c:numCache>
                  </c:numRef>
                </c:val>
                <c:smooth val="1"/>
                <c:extLst xmlns:c15="http://schemas.microsoft.com/office/drawing/2012/chart">
                  <c:ext xmlns:c16="http://schemas.microsoft.com/office/drawing/2014/chart" uri="{C3380CC4-5D6E-409C-BE32-E72D297353CC}">
                    <c16:uniqueId val="{00000013-8D4F-4ADF-937A-ED601238A073}"/>
                  </c:ext>
                </c:extLst>
              </c15:ser>
            </c15:filteredLineSeries>
          </c:ext>
        </c:extLst>
      </c:lineChart>
      <c:catAx>
        <c:axId val="34415929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341312"/>
        <c:crosses val="autoZero"/>
        <c:auto val="1"/>
        <c:lblAlgn val="ctr"/>
        <c:lblOffset val="100"/>
        <c:tickMarkSkip val="2"/>
        <c:noMultiLvlLbl val="0"/>
      </c:catAx>
      <c:valAx>
        <c:axId val="398341312"/>
        <c:scaling>
          <c:orientation val="minMax"/>
          <c:max val="0.1200000000000000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44159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CA0505-3850-476F-A779-D8E80B1B502A}" type="datetimeFigureOut">
              <a:rPr lang="en-ZA" smtClean="0"/>
              <a:t>2023/09/05</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120B58-5038-4992-A144-8E7E7557D001}" type="slidenum">
              <a:rPr lang="en-ZA" smtClean="0"/>
              <a:t>‹#›</a:t>
            </a:fld>
            <a:endParaRPr lang="en-ZA"/>
          </a:p>
        </p:txBody>
      </p:sp>
    </p:spTree>
    <p:extLst>
      <p:ext uri="{BB962C8B-B14F-4D97-AF65-F5344CB8AC3E}">
        <p14:creationId xmlns:p14="http://schemas.microsoft.com/office/powerpoint/2010/main" val="1986136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63" name="Google Shape;163;p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C120B58-5038-4992-A144-8E7E7557D001}" type="slidenum">
              <a:rPr lang="en-ZA" smtClean="0"/>
              <a:t>16</a:t>
            </a:fld>
            <a:endParaRPr lang="en-ZA"/>
          </a:p>
        </p:txBody>
      </p:sp>
    </p:spTree>
    <p:extLst>
      <p:ext uri="{BB962C8B-B14F-4D97-AF65-F5344CB8AC3E}">
        <p14:creationId xmlns:p14="http://schemas.microsoft.com/office/powerpoint/2010/main" val="1685114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C120B58-5038-4992-A144-8E7E7557D001}" type="slidenum">
              <a:rPr lang="en-ZA" smtClean="0"/>
              <a:t>28</a:t>
            </a:fld>
            <a:endParaRPr lang="en-ZA"/>
          </a:p>
        </p:txBody>
      </p:sp>
    </p:spTree>
    <p:extLst>
      <p:ext uri="{BB962C8B-B14F-4D97-AF65-F5344CB8AC3E}">
        <p14:creationId xmlns:p14="http://schemas.microsoft.com/office/powerpoint/2010/main" val="3593143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4"/>
        <p:cNvGrpSpPr/>
        <p:nvPr/>
      </p:nvGrpSpPr>
      <p:grpSpPr>
        <a:xfrm>
          <a:off x="0" y="0"/>
          <a:ext cx="0" cy="0"/>
          <a:chOff x="0" y="0"/>
          <a:chExt cx="0" cy="0"/>
        </a:xfrm>
      </p:grpSpPr>
      <p:sp>
        <p:nvSpPr>
          <p:cNvPr id="825" name="Google Shape;825;p5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826" name="Google Shape;826;p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1"/>
        <p:cNvGrpSpPr/>
        <p:nvPr/>
      </p:nvGrpSpPr>
      <p:grpSpPr>
        <a:xfrm>
          <a:off x="0" y="0"/>
          <a:ext cx="0" cy="0"/>
          <a:chOff x="0" y="0"/>
          <a:chExt cx="0" cy="0"/>
        </a:xfrm>
      </p:grpSpPr>
      <p:sp>
        <p:nvSpPr>
          <p:cNvPr id="832" name="Google Shape;832;p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3" name="Google Shape;833;p5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834" name="Google Shape;834;p5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48</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1"/>
        <p:cNvGrpSpPr/>
        <p:nvPr/>
      </p:nvGrpSpPr>
      <p:grpSpPr>
        <a:xfrm>
          <a:off x="0" y="0"/>
          <a:ext cx="0" cy="0"/>
          <a:chOff x="0" y="0"/>
          <a:chExt cx="0" cy="0"/>
        </a:xfrm>
      </p:grpSpPr>
      <p:sp>
        <p:nvSpPr>
          <p:cNvPr id="842" name="Google Shape;842;p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43" name="Google Shape;843;p6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844" name="Google Shape;844;p6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49</a:t>
            </a:fld>
            <a:endParaRPr/>
          </a:p>
        </p:txBody>
      </p:sp>
    </p:spTree>
    <p:extLst>
      <p:ext uri="{BB962C8B-B14F-4D97-AF65-F5344CB8AC3E}">
        <p14:creationId xmlns:p14="http://schemas.microsoft.com/office/powerpoint/2010/main" val="2924732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p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9" name="Google Shape;639;p4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640" name="Google Shape;640;p4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52</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6"/>
        <p:cNvGrpSpPr/>
        <p:nvPr/>
      </p:nvGrpSpPr>
      <p:grpSpPr>
        <a:xfrm>
          <a:off x="0" y="0"/>
          <a:ext cx="0" cy="0"/>
          <a:chOff x="0" y="0"/>
          <a:chExt cx="0" cy="0"/>
        </a:xfrm>
      </p:grpSpPr>
      <p:sp>
        <p:nvSpPr>
          <p:cNvPr id="647" name="Google Shape;647;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648" name="Google Shape;648;p4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1"/>
        <p:cNvGrpSpPr/>
        <p:nvPr/>
      </p:nvGrpSpPr>
      <p:grpSpPr>
        <a:xfrm>
          <a:off x="0" y="0"/>
          <a:ext cx="0" cy="0"/>
          <a:chOff x="0" y="0"/>
          <a:chExt cx="0" cy="0"/>
        </a:xfrm>
      </p:grpSpPr>
      <p:sp>
        <p:nvSpPr>
          <p:cNvPr id="852" name="Google Shape;852;p6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3" name="Google Shape;853;p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9" name="Google Shape;169;p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70" name="Google Shape;170;p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p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77" name="Google Shape;177;p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84" name="Google Shape;18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C120B58-5038-4992-A144-8E7E7557D001}" type="slidenum">
              <a:rPr lang="en-ZA" smtClean="0"/>
              <a:t>8</a:t>
            </a:fld>
            <a:endParaRPr lang="en-ZA"/>
          </a:p>
        </p:txBody>
      </p:sp>
    </p:spTree>
    <p:extLst>
      <p:ext uri="{BB962C8B-B14F-4D97-AF65-F5344CB8AC3E}">
        <p14:creationId xmlns:p14="http://schemas.microsoft.com/office/powerpoint/2010/main" val="4074960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4326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C120B58-5038-4992-A144-8E7E7557D001}" type="slidenum">
              <a:rPr lang="en-ZA" smtClean="0"/>
              <a:t>11</a:t>
            </a:fld>
            <a:endParaRPr lang="en-ZA"/>
          </a:p>
        </p:txBody>
      </p:sp>
    </p:spTree>
    <p:extLst>
      <p:ext uri="{BB962C8B-B14F-4D97-AF65-F5344CB8AC3E}">
        <p14:creationId xmlns:p14="http://schemas.microsoft.com/office/powerpoint/2010/main" val="3218632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7C120B58-5038-4992-A144-8E7E7557D001}" type="slidenum">
              <a:rPr lang="en-ZA" smtClean="0"/>
              <a:t>12</a:t>
            </a:fld>
            <a:endParaRPr lang="en-ZA"/>
          </a:p>
        </p:txBody>
      </p:sp>
    </p:spTree>
    <p:extLst>
      <p:ext uri="{BB962C8B-B14F-4D97-AF65-F5344CB8AC3E}">
        <p14:creationId xmlns:p14="http://schemas.microsoft.com/office/powerpoint/2010/main" val="7243161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89C07-DCA9-8BDF-3BFF-37E6C65544E0}"/>
              </a:ext>
            </a:extLst>
          </p:cNvPr>
          <p:cNvSpPr>
            <a:spLocks noGrp="1"/>
          </p:cNvSpPr>
          <p:nvPr>
            <p:ph type="ctrTitle"/>
          </p:nvPr>
        </p:nvSpPr>
        <p:spPr>
          <a:xfrm>
            <a:off x="2194560" y="1214438"/>
            <a:ext cx="9144000" cy="2951796"/>
          </a:xfrm>
        </p:spPr>
        <p:txBody>
          <a:bodyPr anchor="b"/>
          <a:lstStyle>
            <a:lvl1pPr algn="ctr">
              <a:defRPr sz="6000" b="1"/>
            </a:lvl1pPr>
          </a:lstStyle>
          <a:p>
            <a:r>
              <a:rPr lang="en-US" dirty="0"/>
              <a:t>Click to edit Master title style</a:t>
            </a:r>
            <a:endParaRPr lang="en-ZA" dirty="0"/>
          </a:p>
        </p:txBody>
      </p:sp>
      <p:sp>
        <p:nvSpPr>
          <p:cNvPr id="3" name="Subtitle 2">
            <a:extLst>
              <a:ext uri="{FF2B5EF4-FFF2-40B4-BE49-F238E27FC236}">
                <a16:creationId xmlns:a16="http://schemas.microsoft.com/office/drawing/2014/main" id="{D9C396CD-5816-2A47-4281-CEC0FAE6D611}"/>
              </a:ext>
            </a:extLst>
          </p:cNvPr>
          <p:cNvSpPr>
            <a:spLocks noGrp="1"/>
          </p:cNvSpPr>
          <p:nvPr>
            <p:ph type="subTitle" idx="1"/>
          </p:nvPr>
        </p:nvSpPr>
        <p:spPr>
          <a:xfrm>
            <a:off x="2194560" y="4166234"/>
            <a:ext cx="9144000" cy="1091565"/>
          </a:xfrm>
        </p:spPr>
        <p:txBody>
          <a:bodyPr/>
          <a:lstStyle>
            <a:lvl1pPr marL="0" indent="0" algn="ctr">
              <a:buNone/>
              <a:defRPr sz="2400">
                <a:latin typeface="Cambria" panose="02040503050406030204" pitchFamily="18" charset="0"/>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ZA" dirty="0"/>
          </a:p>
        </p:txBody>
      </p:sp>
      <p:sp>
        <p:nvSpPr>
          <p:cNvPr id="4" name="Date Placeholder 3">
            <a:extLst>
              <a:ext uri="{FF2B5EF4-FFF2-40B4-BE49-F238E27FC236}">
                <a16:creationId xmlns:a16="http://schemas.microsoft.com/office/drawing/2014/main" id="{A73E4A28-4828-B24B-1F85-86229947BBC7}"/>
              </a:ext>
            </a:extLst>
          </p:cNvPr>
          <p:cNvSpPr>
            <a:spLocks noGrp="1"/>
          </p:cNvSpPr>
          <p:nvPr>
            <p:ph type="dt" sz="half" idx="10"/>
          </p:nvPr>
        </p:nvSpPr>
        <p:spPr/>
        <p:txBody>
          <a:bodyPr/>
          <a:lstStyle/>
          <a:p>
            <a:fld id="{E5CBD2CE-AF38-43A2-AE6B-58CE09E3C76F}" type="datetimeFigureOut">
              <a:rPr lang="en-ZA" smtClean="0"/>
              <a:t>2023/09/05</a:t>
            </a:fld>
            <a:endParaRPr lang="en-ZA"/>
          </a:p>
        </p:txBody>
      </p:sp>
      <p:sp>
        <p:nvSpPr>
          <p:cNvPr id="5" name="Footer Placeholder 4">
            <a:extLst>
              <a:ext uri="{FF2B5EF4-FFF2-40B4-BE49-F238E27FC236}">
                <a16:creationId xmlns:a16="http://schemas.microsoft.com/office/drawing/2014/main" id="{6722789E-C3BF-15AE-A5B4-AACB0BE5CFB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47E52AD-22BF-0567-E5A7-DAB134A87295}"/>
              </a:ext>
            </a:extLst>
          </p:cNvPr>
          <p:cNvSpPr>
            <a:spLocks noGrp="1"/>
          </p:cNvSpPr>
          <p:nvPr>
            <p:ph type="sldNum" sz="quarter" idx="12"/>
          </p:nvPr>
        </p:nvSpPr>
        <p:spPr/>
        <p:txBody>
          <a:bodyPr/>
          <a:lstStyle/>
          <a:p>
            <a:fld id="{A72DB16F-9CDB-404A-AECC-C811CF02C89F}" type="slidenum">
              <a:rPr lang="en-ZA" smtClean="0"/>
              <a:t>‹#›</a:t>
            </a:fld>
            <a:endParaRPr lang="en-ZA"/>
          </a:p>
        </p:txBody>
      </p:sp>
      <p:pic>
        <p:nvPicPr>
          <p:cNvPr id="7" name="Picture 6" descr="Powerpoint1.png">
            <a:extLst>
              <a:ext uri="{FF2B5EF4-FFF2-40B4-BE49-F238E27FC236}">
                <a16:creationId xmlns:a16="http://schemas.microsoft.com/office/drawing/2014/main" id="{49490AE6-23D9-9C45-CF25-B426E50468E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73252"/>
          <a:stretch/>
        </p:blipFill>
        <p:spPr>
          <a:xfrm>
            <a:off x="0" y="20836"/>
            <a:ext cx="2438398" cy="6837164"/>
          </a:xfrm>
          <a:prstGeom prst="rect">
            <a:avLst/>
          </a:prstGeom>
        </p:spPr>
      </p:pic>
      <p:pic>
        <p:nvPicPr>
          <p:cNvPr id="8" name="Picture 7">
            <a:extLst>
              <a:ext uri="{FF2B5EF4-FFF2-40B4-BE49-F238E27FC236}">
                <a16:creationId xmlns:a16="http://schemas.microsoft.com/office/drawing/2014/main" id="{7561752A-7DC0-F189-01B6-3DD546F985B0}"/>
              </a:ext>
            </a:extLst>
          </p:cNvPr>
          <p:cNvPicPr>
            <a:picLocks noChangeAspect="1"/>
          </p:cNvPicPr>
          <p:nvPr userDrawn="1"/>
        </p:nvPicPr>
        <p:blipFill>
          <a:blip r:embed="rId3"/>
          <a:stretch>
            <a:fillRect/>
          </a:stretch>
        </p:blipFill>
        <p:spPr>
          <a:xfrm>
            <a:off x="8851013" y="5742097"/>
            <a:ext cx="2554838" cy="792000"/>
          </a:xfrm>
          <a:prstGeom prst="rect">
            <a:avLst/>
          </a:prstGeom>
        </p:spPr>
      </p:pic>
      <p:pic>
        <p:nvPicPr>
          <p:cNvPr id="10" name="Picture 9">
            <a:extLst>
              <a:ext uri="{FF2B5EF4-FFF2-40B4-BE49-F238E27FC236}">
                <a16:creationId xmlns:a16="http://schemas.microsoft.com/office/drawing/2014/main" id="{92117833-A197-8B70-DB00-ACA1390F60E3}"/>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49597" t="5639" r="-309" b="12790"/>
          <a:stretch/>
        </p:blipFill>
        <p:spPr>
          <a:xfrm>
            <a:off x="5436461" y="5742097"/>
            <a:ext cx="2652835" cy="792000"/>
          </a:xfrm>
          <a:prstGeom prst="rect">
            <a:avLst/>
          </a:prstGeom>
        </p:spPr>
      </p:pic>
      <p:pic>
        <p:nvPicPr>
          <p:cNvPr id="11" name="Picture 10">
            <a:extLst>
              <a:ext uri="{FF2B5EF4-FFF2-40B4-BE49-F238E27FC236}">
                <a16:creationId xmlns:a16="http://schemas.microsoft.com/office/drawing/2014/main" id="{EDCC59E6-5E14-0FAB-6B4F-4DDE1B894328}"/>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2558" t="4389" r="59717" b="2811"/>
          <a:stretch/>
        </p:blipFill>
        <p:spPr>
          <a:xfrm>
            <a:off x="2704865" y="5742097"/>
            <a:ext cx="1969880" cy="792000"/>
          </a:xfrm>
          <a:prstGeom prst="rect">
            <a:avLst/>
          </a:prstGeom>
        </p:spPr>
      </p:pic>
    </p:spTree>
    <p:extLst>
      <p:ext uri="{BB962C8B-B14F-4D97-AF65-F5344CB8AC3E}">
        <p14:creationId xmlns:p14="http://schemas.microsoft.com/office/powerpoint/2010/main" val="377009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5A3AE-8106-7956-85BA-CD230BAB842A}"/>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5E3E6BB7-9813-2AC7-95A3-AF0EB87252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06B379B6-450F-B3AB-C51A-390A77888F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6065028F-4F86-256F-B8A7-8AE89A0F1174}"/>
              </a:ext>
            </a:extLst>
          </p:cNvPr>
          <p:cNvSpPr>
            <a:spLocks noGrp="1"/>
          </p:cNvSpPr>
          <p:nvPr>
            <p:ph type="dt" sz="half" idx="10"/>
          </p:nvPr>
        </p:nvSpPr>
        <p:spPr/>
        <p:txBody>
          <a:bodyPr/>
          <a:lstStyle/>
          <a:p>
            <a:fld id="{E5CBD2CE-AF38-43A2-AE6B-58CE09E3C76F}" type="datetimeFigureOut">
              <a:rPr lang="en-ZA" smtClean="0"/>
              <a:t>2023/09/05</a:t>
            </a:fld>
            <a:endParaRPr lang="en-ZA"/>
          </a:p>
        </p:txBody>
      </p:sp>
      <p:sp>
        <p:nvSpPr>
          <p:cNvPr id="6" name="Footer Placeholder 5">
            <a:extLst>
              <a:ext uri="{FF2B5EF4-FFF2-40B4-BE49-F238E27FC236}">
                <a16:creationId xmlns:a16="http://schemas.microsoft.com/office/drawing/2014/main" id="{9C5F40A3-07B2-F148-DB84-0F293EB51AC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57651F7-9015-C355-B76E-8D514C88AB93}"/>
              </a:ext>
            </a:extLst>
          </p:cNvPr>
          <p:cNvSpPr>
            <a:spLocks noGrp="1"/>
          </p:cNvSpPr>
          <p:nvPr>
            <p:ph type="sldNum" sz="quarter" idx="12"/>
          </p:nvPr>
        </p:nvSpPr>
        <p:spPr/>
        <p:txBody>
          <a:bodyPr/>
          <a:lstStyle/>
          <a:p>
            <a:fld id="{A72DB16F-9CDB-404A-AECC-C811CF02C89F}" type="slidenum">
              <a:rPr lang="en-ZA" smtClean="0"/>
              <a:t>‹#›</a:t>
            </a:fld>
            <a:endParaRPr lang="en-ZA"/>
          </a:p>
        </p:txBody>
      </p:sp>
      <p:grpSp>
        <p:nvGrpSpPr>
          <p:cNvPr id="12" name="Group 11">
            <a:extLst>
              <a:ext uri="{FF2B5EF4-FFF2-40B4-BE49-F238E27FC236}">
                <a16:creationId xmlns:a16="http://schemas.microsoft.com/office/drawing/2014/main" id="{31F8C07A-C926-146F-E694-991FFA190450}"/>
              </a:ext>
            </a:extLst>
          </p:cNvPr>
          <p:cNvGrpSpPr/>
          <p:nvPr userDrawn="1"/>
        </p:nvGrpSpPr>
        <p:grpSpPr>
          <a:xfrm>
            <a:off x="701038" y="1466243"/>
            <a:ext cx="919944" cy="182880"/>
            <a:chOff x="701039" y="1581150"/>
            <a:chExt cx="540001" cy="239237"/>
          </a:xfrm>
        </p:grpSpPr>
        <p:cxnSp>
          <p:nvCxnSpPr>
            <p:cNvPr id="13" name="Straight Connector 12">
              <a:extLst>
                <a:ext uri="{FF2B5EF4-FFF2-40B4-BE49-F238E27FC236}">
                  <a16:creationId xmlns:a16="http://schemas.microsoft.com/office/drawing/2014/main" id="{654DCDC9-D416-AD21-684E-DA092FC12A2D}"/>
                </a:ext>
              </a:extLst>
            </p:cNvPr>
            <p:cNvCxnSpPr>
              <a:cxnSpLocks/>
            </p:cNvCxnSpPr>
            <p:nvPr userDrawn="1"/>
          </p:nvCxnSpPr>
          <p:spPr>
            <a:xfrm flipV="1">
              <a:off x="701040" y="1820386"/>
              <a:ext cx="540000" cy="1"/>
            </a:xfrm>
            <a:prstGeom prst="line">
              <a:avLst/>
            </a:prstGeom>
            <a:ln w="698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02EF819-6C19-C418-4436-0E3A42180D9E}"/>
                </a:ext>
              </a:extLst>
            </p:cNvPr>
            <p:cNvCxnSpPr>
              <a:cxnSpLocks/>
            </p:cNvCxnSpPr>
            <p:nvPr userDrawn="1"/>
          </p:nvCxnSpPr>
          <p:spPr>
            <a:xfrm>
              <a:off x="701040" y="1700768"/>
              <a:ext cx="396000" cy="0"/>
            </a:xfrm>
            <a:prstGeom prst="line">
              <a:avLst/>
            </a:prstGeom>
            <a:ln w="698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6084C8F-B39C-88BA-B03D-BFC38F18674C}"/>
                </a:ext>
              </a:extLst>
            </p:cNvPr>
            <p:cNvCxnSpPr>
              <a:cxnSpLocks/>
            </p:cNvCxnSpPr>
            <p:nvPr userDrawn="1"/>
          </p:nvCxnSpPr>
          <p:spPr>
            <a:xfrm>
              <a:off x="701039" y="1581150"/>
              <a:ext cx="252000" cy="0"/>
            </a:xfrm>
            <a:prstGeom prst="line">
              <a:avLst/>
            </a:prstGeom>
            <a:ln w="69850">
              <a:solidFill>
                <a:srgbClr val="D62E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1253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44BDCB-B602-7B21-153A-40A498FF8913}"/>
              </a:ext>
            </a:extLst>
          </p:cNvPr>
          <p:cNvSpPr>
            <a:spLocks noGrp="1"/>
          </p:cNvSpPr>
          <p:nvPr>
            <p:ph type="dt" sz="half" idx="10"/>
          </p:nvPr>
        </p:nvSpPr>
        <p:spPr/>
        <p:txBody>
          <a:bodyPr/>
          <a:lstStyle/>
          <a:p>
            <a:fld id="{E5CBD2CE-AF38-43A2-AE6B-58CE09E3C76F}" type="datetimeFigureOut">
              <a:rPr lang="en-ZA" smtClean="0"/>
              <a:t>2023/09/05</a:t>
            </a:fld>
            <a:endParaRPr lang="en-ZA"/>
          </a:p>
        </p:txBody>
      </p:sp>
      <p:sp>
        <p:nvSpPr>
          <p:cNvPr id="3" name="Footer Placeholder 2">
            <a:extLst>
              <a:ext uri="{FF2B5EF4-FFF2-40B4-BE49-F238E27FC236}">
                <a16:creationId xmlns:a16="http://schemas.microsoft.com/office/drawing/2014/main" id="{6D7D4539-A0DD-8E92-0923-C37A3C87F6FD}"/>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7355F802-717C-54BA-2979-0F1CB0476CF4}"/>
              </a:ext>
            </a:extLst>
          </p:cNvPr>
          <p:cNvSpPr>
            <a:spLocks noGrp="1"/>
          </p:cNvSpPr>
          <p:nvPr>
            <p:ph type="sldNum" sz="quarter" idx="12"/>
          </p:nvPr>
        </p:nvSpPr>
        <p:spPr/>
        <p:txBody>
          <a:bodyPr/>
          <a:lstStyle/>
          <a:p>
            <a:fld id="{A72DB16F-9CDB-404A-AECC-C811CF02C89F}" type="slidenum">
              <a:rPr lang="en-ZA" smtClean="0"/>
              <a:t>‹#›</a:t>
            </a:fld>
            <a:endParaRPr lang="en-ZA"/>
          </a:p>
        </p:txBody>
      </p:sp>
      <p:sp>
        <p:nvSpPr>
          <p:cNvPr id="5" name="Rectangle 4">
            <a:extLst>
              <a:ext uri="{FF2B5EF4-FFF2-40B4-BE49-F238E27FC236}">
                <a16:creationId xmlns:a16="http://schemas.microsoft.com/office/drawing/2014/main" id="{84C8C7E9-1842-D740-0510-E76094246A5C}"/>
              </a:ext>
            </a:extLst>
          </p:cNvPr>
          <p:cNvSpPr/>
          <p:nvPr userDrawn="1"/>
        </p:nvSpPr>
        <p:spPr>
          <a:xfrm>
            <a:off x="548640" y="1432560"/>
            <a:ext cx="1310640" cy="624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612329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C8C7E9-1842-D740-0510-E76094246A5C}"/>
              </a:ext>
            </a:extLst>
          </p:cNvPr>
          <p:cNvSpPr/>
          <p:nvPr userDrawn="1"/>
        </p:nvSpPr>
        <p:spPr>
          <a:xfrm>
            <a:off x="548640" y="1432560"/>
            <a:ext cx="1310640" cy="624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a:extLst>
              <a:ext uri="{FF2B5EF4-FFF2-40B4-BE49-F238E27FC236}">
                <a16:creationId xmlns:a16="http://schemas.microsoft.com/office/drawing/2014/main" id="{9B96E8A1-CB0A-9A88-BE7C-5BB5D8C46F43}"/>
              </a:ext>
            </a:extLst>
          </p:cNvPr>
          <p:cNvSpPr/>
          <p:nvPr userDrawn="1"/>
        </p:nvSpPr>
        <p:spPr>
          <a:xfrm>
            <a:off x="0" y="0"/>
            <a:ext cx="12192000" cy="6858000"/>
          </a:xfrm>
          <a:prstGeom prst="rect">
            <a:avLst/>
          </a:prstGeom>
          <a:solidFill>
            <a:srgbClr val="5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accent6">
                  <a:lumMod val="75000"/>
                </a:schemeClr>
              </a:solidFill>
            </a:endParaRPr>
          </a:p>
        </p:txBody>
      </p:sp>
      <p:sp>
        <p:nvSpPr>
          <p:cNvPr id="2" name="Date Placeholder 1">
            <a:extLst>
              <a:ext uri="{FF2B5EF4-FFF2-40B4-BE49-F238E27FC236}">
                <a16:creationId xmlns:a16="http://schemas.microsoft.com/office/drawing/2014/main" id="{7544BDCB-B602-7B21-153A-40A498FF8913}"/>
              </a:ext>
            </a:extLst>
          </p:cNvPr>
          <p:cNvSpPr>
            <a:spLocks noGrp="1"/>
          </p:cNvSpPr>
          <p:nvPr>
            <p:ph type="dt" sz="half" idx="10"/>
          </p:nvPr>
        </p:nvSpPr>
        <p:spPr/>
        <p:txBody>
          <a:bodyPr/>
          <a:lstStyle>
            <a:lvl1pPr>
              <a:defRPr>
                <a:solidFill>
                  <a:schemeClr val="bg1"/>
                </a:solidFill>
              </a:defRPr>
            </a:lvl1pPr>
          </a:lstStyle>
          <a:p>
            <a:fld id="{E5CBD2CE-AF38-43A2-AE6B-58CE09E3C76F}" type="datetimeFigureOut">
              <a:rPr lang="en-ZA" smtClean="0"/>
              <a:pPr/>
              <a:t>2023/09/05</a:t>
            </a:fld>
            <a:endParaRPr lang="en-ZA"/>
          </a:p>
        </p:txBody>
      </p:sp>
      <p:sp>
        <p:nvSpPr>
          <p:cNvPr id="3" name="Footer Placeholder 2">
            <a:extLst>
              <a:ext uri="{FF2B5EF4-FFF2-40B4-BE49-F238E27FC236}">
                <a16:creationId xmlns:a16="http://schemas.microsoft.com/office/drawing/2014/main" id="{6D7D4539-A0DD-8E92-0923-C37A3C87F6FD}"/>
              </a:ext>
            </a:extLst>
          </p:cNvPr>
          <p:cNvSpPr>
            <a:spLocks noGrp="1"/>
          </p:cNvSpPr>
          <p:nvPr>
            <p:ph type="ftr" sz="quarter" idx="11"/>
          </p:nvPr>
        </p:nvSpPr>
        <p:spPr/>
        <p:txBody>
          <a:bodyPr/>
          <a:lstStyle>
            <a:lvl1pPr>
              <a:defRPr>
                <a:solidFill>
                  <a:schemeClr val="bg1"/>
                </a:solidFill>
              </a:defRPr>
            </a:lvl1pPr>
          </a:lstStyle>
          <a:p>
            <a:endParaRPr lang="en-ZA"/>
          </a:p>
        </p:txBody>
      </p:sp>
      <p:sp>
        <p:nvSpPr>
          <p:cNvPr id="4" name="Slide Number Placeholder 3">
            <a:extLst>
              <a:ext uri="{FF2B5EF4-FFF2-40B4-BE49-F238E27FC236}">
                <a16:creationId xmlns:a16="http://schemas.microsoft.com/office/drawing/2014/main" id="{7355F802-717C-54BA-2979-0F1CB0476CF4}"/>
              </a:ext>
            </a:extLst>
          </p:cNvPr>
          <p:cNvSpPr>
            <a:spLocks noGrp="1"/>
          </p:cNvSpPr>
          <p:nvPr>
            <p:ph type="sldNum" sz="quarter" idx="12"/>
          </p:nvPr>
        </p:nvSpPr>
        <p:spPr/>
        <p:txBody>
          <a:bodyPr/>
          <a:lstStyle>
            <a:lvl1pPr>
              <a:defRPr>
                <a:solidFill>
                  <a:schemeClr val="bg1"/>
                </a:solidFill>
              </a:defRPr>
            </a:lvl1pPr>
          </a:lstStyle>
          <a:p>
            <a:fld id="{A72DB16F-9CDB-404A-AECC-C811CF02C89F}" type="slidenum">
              <a:rPr lang="en-ZA" smtClean="0"/>
              <a:pPr/>
              <a:t>‹#›</a:t>
            </a:fld>
            <a:endParaRPr lang="en-ZA"/>
          </a:p>
        </p:txBody>
      </p:sp>
    </p:spTree>
    <p:extLst>
      <p:ext uri="{BB962C8B-B14F-4D97-AF65-F5344CB8AC3E}">
        <p14:creationId xmlns:p14="http://schemas.microsoft.com/office/powerpoint/2010/main" val="4062793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6869D-8E89-6455-B5F5-4B06084BF7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0E631AB1-2CCA-EFCE-E276-7C3C428E53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52FE7A72-4DC6-5FAB-5F8C-F885FDEF6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A78F01-872E-3D61-FAF6-E7970B94A14F}"/>
              </a:ext>
            </a:extLst>
          </p:cNvPr>
          <p:cNvSpPr>
            <a:spLocks noGrp="1"/>
          </p:cNvSpPr>
          <p:nvPr>
            <p:ph type="dt" sz="half" idx="10"/>
          </p:nvPr>
        </p:nvSpPr>
        <p:spPr/>
        <p:txBody>
          <a:bodyPr/>
          <a:lstStyle/>
          <a:p>
            <a:fld id="{E5CBD2CE-AF38-43A2-AE6B-58CE09E3C76F}" type="datetimeFigureOut">
              <a:rPr lang="en-ZA" smtClean="0"/>
              <a:t>2023/09/05</a:t>
            </a:fld>
            <a:endParaRPr lang="en-ZA"/>
          </a:p>
        </p:txBody>
      </p:sp>
      <p:sp>
        <p:nvSpPr>
          <p:cNvPr id="6" name="Footer Placeholder 5">
            <a:extLst>
              <a:ext uri="{FF2B5EF4-FFF2-40B4-BE49-F238E27FC236}">
                <a16:creationId xmlns:a16="http://schemas.microsoft.com/office/drawing/2014/main" id="{93C86A80-1456-1366-4BC0-AC5087DD932A}"/>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AC319039-6746-98F2-8F6A-8DB71A29BA6C}"/>
              </a:ext>
            </a:extLst>
          </p:cNvPr>
          <p:cNvSpPr>
            <a:spLocks noGrp="1"/>
          </p:cNvSpPr>
          <p:nvPr>
            <p:ph type="sldNum" sz="quarter" idx="12"/>
          </p:nvPr>
        </p:nvSpPr>
        <p:spPr/>
        <p:txBody>
          <a:bodyPr/>
          <a:lstStyle/>
          <a:p>
            <a:fld id="{A72DB16F-9CDB-404A-AECC-C811CF02C89F}" type="slidenum">
              <a:rPr lang="en-ZA" smtClean="0"/>
              <a:t>‹#›</a:t>
            </a:fld>
            <a:endParaRPr lang="en-ZA"/>
          </a:p>
        </p:txBody>
      </p:sp>
    </p:spTree>
    <p:extLst>
      <p:ext uri="{BB962C8B-B14F-4D97-AF65-F5344CB8AC3E}">
        <p14:creationId xmlns:p14="http://schemas.microsoft.com/office/powerpoint/2010/main" val="3122053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17FCF-29EE-EA5C-2E33-2B9D063BD0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B3BC22FD-3F69-FE09-FC68-67DC0E1060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BED13597-03A6-5D5F-CA48-52EB17A34D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8E41C9-8C34-0663-FF38-B5E0D64F05C8}"/>
              </a:ext>
            </a:extLst>
          </p:cNvPr>
          <p:cNvSpPr>
            <a:spLocks noGrp="1"/>
          </p:cNvSpPr>
          <p:nvPr>
            <p:ph type="dt" sz="half" idx="10"/>
          </p:nvPr>
        </p:nvSpPr>
        <p:spPr/>
        <p:txBody>
          <a:bodyPr/>
          <a:lstStyle/>
          <a:p>
            <a:fld id="{E5CBD2CE-AF38-43A2-AE6B-58CE09E3C76F}" type="datetimeFigureOut">
              <a:rPr lang="en-ZA" smtClean="0"/>
              <a:t>2023/09/05</a:t>
            </a:fld>
            <a:endParaRPr lang="en-ZA"/>
          </a:p>
        </p:txBody>
      </p:sp>
      <p:sp>
        <p:nvSpPr>
          <p:cNvPr id="6" name="Footer Placeholder 5">
            <a:extLst>
              <a:ext uri="{FF2B5EF4-FFF2-40B4-BE49-F238E27FC236}">
                <a16:creationId xmlns:a16="http://schemas.microsoft.com/office/drawing/2014/main" id="{6A42B6E3-6C01-505F-5A12-64F46AAC61F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5EC92917-C4D0-CCE6-E8DF-B88DE93EF1B4}"/>
              </a:ext>
            </a:extLst>
          </p:cNvPr>
          <p:cNvSpPr>
            <a:spLocks noGrp="1"/>
          </p:cNvSpPr>
          <p:nvPr>
            <p:ph type="sldNum" sz="quarter" idx="12"/>
          </p:nvPr>
        </p:nvSpPr>
        <p:spPr/>
        <p:txBody>
          <a:bodyPr/>
          <a:lstStyle/>
          <a:p>
            <a:fld id="{A72DB16F-9CDB-404A-AECC-C811CF02C89F}" type="slidenum">
              <a:rPr lang="en-ZA" smtClean="0"/>
              <a:t>‹#›</a:t>
            </a:fld>
            <a:endParaRPr lang="en-ZA"/>
          </a:p>
        </p:txBody>
      </p:sp>
    </p:spTree>
    <p:extLst>
      <p:ext uri="{BB962C8B-B14F-4D97-AF65-F5344CB8AC3E}">
        <p14:creationId xmlns:p14="http://schemas.microsoft.com/office/powerpoint/2010/main" val="1974499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13460-7E37-D84A-04E1-D8842686FE53}"/>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70284747-E01F-AB96-338B-1BB401B6C1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26FAB73-9326-1ABC-66B5-2C31D5169B8C}"/>
              </a:ext>
            </a:extLst>
          </p:cNvPr>
          <p:cNvSpPr>
            <a:spLocks noGrp="1"/>
          </p:cNvSpPr>
          <p:nvPr>
            <p:ph type="dt" sz="half" idx="10"/>
          </p:nvPr>
        </p:nvSpPr>
        <p:spPr/>
        <p:txBody>
          <a:bodyPr/>
          <a:lstStyle/>
          <a:p>
            <a:fld id="{E5CBD2CE-AF38-43A2-AE6B-58CE09E3C76F}" type="datetimeFigureOut">
              <a:rPr lang="en-ZA" smtClean="0"/>
              <a:t>2023/09/05</a:t>
            </a:fld>
            <a:endParaRPr lang="en-ZA"/>
          </a:p>
        </p:txBody>
      </p:sp>
      <p:sp>
        <p:nvSpPr>
          <p:cNvPr id="5" name="Footer Placeholder 4">
            <a:extLst>
              <a:ext uri="{FF2B5EF4-FFF2-40B4-BE49-F238E27FC236}">
                <a16:creationId xmlns:a16="http://schemas.microsoft.com/office/drawing/2014/main" id="{9BE62808-F6B0-9CE2-608B-F5656140CA0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3CD269B-7EB9-C15F-5E5E-4395DE06B255}"/>
              </a:ext>
            </a:extLst>
          </p:cNvPr>
          <p:cNvSpPr>
            <a:spLocks noGrp="1"/>
          </p:cNvSpPr>
          <p:nvPr>
            <p:ph type="sldNum" sz="quarter" idx="12"/>
          </p:nvPr>
        </p:nvSpPr>
        <p:spPr/>
        <p:txBody>
          <a:bodyPr/>
          <a:lstStyle/>
          <a:p>
            <a:fld id="{A72DB16F-9CDB-404A-AECC-C811CF02C89F}" type="slidenum">
              <a:rPr lang="en-ZA" smtClean="0"/>
              <a:t>‹#›</a:t>
            </a:fld>
            <a:endParaRPr lang="en-ZA"/>
          </a:p>
        </p:txBody>
      </p:sp>
      <p:grpSp>
        <p:nvGrpSpPr>
          <p:cNvPr id="7" name="Group 6">
            <a:extLst>
              <a:ext uri="{FF2B5EF4-FFF2-40B4-BE49-F238E27FC236}">
                <a16:creationId xmlns:a16="http://schemas.microsoft.com/office/drawing/2014/main" id="{A2268D08-13E7-9304-DAAB-D29ECC5B834D}"/>
              </a:ext>
            </a:extLst>
          </p:cNvPr>
          <p:cNvGrpSpPr/>
          <p:nvPr userDrawn="1"/>
        </p:nvGrpSpPr>
        <p:grpSpPr>
          <a:xfrm>
            <a:off x="701038" y="1581150"/>
            <a:ext cx="792000" cy="180000"/>
            <a:chOff x="701039" y="1581150"/>
            <a:chExt cx="540001" cy="239237"/>
          </a:xfrm>
        </p:grpSpPr>
        <p:cxnSp>
          <p:nvCxnSpPr>
            <p:cNvPr id="8" name="Straight Connector 7">
              <a:extLst>
                <a:ext uri="{FF2B5EF4-FFF2-40B4-BE49-F238E27FC236}">
                  <a16:creationId xmlns:a16="http://schemas.microsoft.com/office/drawing/2014/main" id="{BA1B7B3E-9764-0176-F7DC-2CC9FB906AA3}"/>
                </a:ext>
              </a:extLst>
            </p:cNvPr>
            <p:cNvCxnSpPr>
              <a:cxnSpLocks/>
            </p:cNvCxnSpPr>
            <p:nvPr userDrawn="1"/>
          </p:nvCxnSpPr>
          <p:spPr>
            <a:xfrm flipV="1">
              <a:off x="701040" y="1820386"/>
              <a:ext cx="540000" cy="1"/>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AABA5F6-9B00-2840-94AD-3C5F55BD5A01}"/>
                </a:ext>
              </a:extLst>
            </p:cNvPr>
            <p:cNvCxnSpPr>
              <a:cxnSpLocks/>
            </p:cNvCxnSpPr>
            <p:nvPr userDrawn="1"/>
          </p:nvCxnSpPr>
          <p:spPr>
            <a:xfrm>
              <a:off x="701040" y="1700768"/>
              <a:ext cx="396000" cy="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C1B16FF-5635-8E13-9952-C998CACD4245}"/>
                </a:ext>
              </a:extLst>
            </p:cNvPr>
            <p:cNvCxnSpPr>
              <a:cxnSpLocks/>
            </p:cNvCxnSpPr>
            <p:nvPr userDrawn="1"/>
          </p:nvCxnSpPr>
          <p:spPr>
            <a:xfrm>
              <a:off x="701039" y="1581150"/>
              <a:ext cx="252000" cy="0"/>
            </a:xfrm>
            <a:prstGeom prst="line">
              <a:avLst/>
            </a:prstGeom>
            <a:ln w="76200">
              <a:solidFill>
                <a:srgbClr val="D62E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64609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DBFE17-988F-0DBA-547C-18DDE0597B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76A7C00B-3684-4BA9-F1EF-DE426D6C89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DB7A4AB-DF48-6972-902B-C442950B05BD}"/>
              </a:ext>
            </a:extLst>
          </p:cNvPr>
          <p:cNvSpPr>
            <a:spLocks noGrp="1"/>
          </p:cNvSpPr>
          <p:nvPr>
            <p:ph type="dt" sz="half" idx="10"/>
          </p:nvPr>
        </p:nvSpPr>
        <p:spPr/>
        <p:txBody>
          <a:bodyPr/>
          <a:lstStyle/>
          <a:p>
            <a:fld id="{E5CBD2CE-AF38-43A2-AE6B-58CE09E3C76F}" type="datetimeFigureOut">
              <a:rPr lang="en-ZA" smtClean="0"/>
              <a:t>2023/09/05</a:t>
            </a:fld>
            <a:endParaRPr lang="en-ZA"/>
          </a:p>
        </p:txBody>
      </p:sp>
      <p:sp>
        <p:nvSpPr>
          <p:cNvPr id="5" name="Footer Placeholder 4">
            <a:extLst>
              <a:ext uri="{FF2B5EF4-FFF2-40B4-BE49-F238E27FC236}">
                <a16:creationId xmlns:a16="http://schemas.microsoft.com/office/drawing/2014/main" id="{DB8763A9-3793-D6B1-C73E-7C5D538010A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4D1F601-3769-BAAC-E311-130F3E979EEA}"/>
              </a:ext>
            </a:extLst>
          </p:cNvPr>
          <p:cNvSpPr>
            <a:spLocks noGrp="1"/>
          </p:cNvSpPr>
          <p:nvPr>
            <p:ph type="sldNum" sz="quarter" idx="12"/>
          </p:nvPr>
        </p:nvSpPr>
        <p:spPr/>
        <p:txBody>
          <a:bodyPr/>
          <a:lstStyle/>
          <a:p>
            <a:fld id="{A72DB16F-9CDB-404A-AECC-C811CF02C89F}" type="slidenum">
              <a:rPr lang="en-ZA" smtClean="0"/>
              <a:t>‹#›</a:t>
            </a:fld>
            <a:endParaRPr lang="en-ZA"/>
          </a:p>
        </p:txBody>
      </p:sp>
    </p:spTree>
    <p:extLst>
      <p:ext uri="{BB962C8B-B14F-4D97-AF65-F5344CB8AC3E}">
        <p14:creationId xmlns:p14="http://schemas.microsoft.com/office/powerpoint/2010/main" val="42451282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5B68-D202-1FB9-5E31-64825F0234B5}"/>
              </a:ext>
            </a:extLst>
          </p:cNvPr>
          <p:cNvSpPr>
            <a:spLocks noGrp="1"/>
          </p:cNvSpPr>
          <p:nvPr>
            <p:ph type="title"/>
          </p:nvPr>
        </p:nvSpPr>
        <p:spPr>
          <a:xfrm>
            <a:off x="2438400" y="1709738"/>
            <a:ext cx="8909050" cy="2852737"/>
          </a:xfrm>
        </p:spPr>
        <p:txBody>
          <a:bodyPr anchor="b"/>
          <a:lstStyle>
            <a:lvl1pPr>
              <a:defRPr sz="6000" b="1"/>
            </a:lvl1pPr>
          </a:lstStyle>
          <a:p>
            <a:r>
              <a:rPr lang="en-US" dirty="0"/>
              <a:t>Click to edit Master title style</a:t>
            </a:r>
            <a:endParaRPr lang="en-ZA" dirty="0"/>
          </a:p>
        </p:txBody>
      </p:sp>
      <p:sp>
        <p:nvSpPr>
          <p:cNvPr id="3" name="Text Placeholder 2">
            <a:extLst>
              <a:ext uri="{FF2B5EF4-FFF2-40B4-BE49-F238E27FC236}">
                <a16:creationId xmlns:a16="http://schemas.microsoft.com/office/drawing/2014/main" id="{0BD2F478-303E-01D7-FEB3-A8830C45E129}"/>
              </a:ext>
            </a:extLst>
          </p:cNvPr>
          <p:cNvSpPr>
            <a:spLocks noGrp="1"/>
          </p:cNvSpPr>
          <p:nvPr>
            <p:ph type="body" idx="1"/>
          </p:nvPr>
        </p:nvSpPr>
        <p:spPr>
          <a:xfrm>
            <a:off x="2438398" y="4589464"/>
            <a:ext cx="8909051" cy="84009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FA6EAD-8F19-079D-FC06-A809F34474FD}"/>
              </a:ext>
            </a:extLst>
          </p:cNvPr>
          <p:cNvSpPr>
            <a:spLocks noGrp="1"/>
          </p:cNvSpPr>
          <p:nvPr>
            <p:ph type="dt" sz="half" idx="10"/>
          </p:nvPr>
        </p:nvSpPr>
        <p:spPr/>
        <p:txBody>
          <a:bodyPr/>
          <a:lstStyle/>
          <a:p>
            <a:fld id="{E5CBD2CE-AF38-43A2-AE6B-58CE09E3C76F}" type="datetimeFigureOut">
              <a:rPr lang="en-ZA" smtClean="0"/>
              <a:t>2023/09/05</a:t>
            </a:fld>
            <a:endParaRPr lang="en-ZA"/>
          </a:p>
        </p:txBody>
      </p:sp>
      <p:sp>
        <p:nvSpPr>
          <p:cNvPr id="5" name="Footer Placeholder 4">
            <a:extLst>
              <a:ext uri="{FF2B5EF4-FFF2-40B4-BE49-F238E27FC236}">
                <a16:creationId xmlns:a16="http://schemas.microsoft.com/office/drawing/2014/main" id="{0291DAF8-BEA4-61A7-187B-C5BCE124963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8C892A42-A88C-E7CA-1933-C2F3E312CDEA}"/>
              </a:ext>
            </a:extLst>
          </p:cNvPr>
          <p:cNvSpPr>
            <a:spLocks noGrp="1"/>
          </p:cNvSpPr>
          <p:nvPr>
            <p:ph type="sldNum" sz="quarter" idx="12"/>
          </p:nvPr>
        </p:nvSpPr>
        <p:spPr/>
        <p:txBody>
          <a:bodyPr/>
          <a:lstStyle/>
          <a:p>
            <a:fld id="{A72DB16F-9CDB-404A-AECC-C811CF02C89F}" type="slidenum">
              <a:rPr lang="en-ZA" smtClean="0"/>
              <a:t>‹#›</a:t>
            </a:fld>
            <a:endParaRPr lang="en-ZA"/>
          </a:p>
        </p:txBody>
      </p:sp>
      <p:pic>
        <p:nvPicPr>
          <p:cNvPr id="7" name="Picture 6" descr="Powerpoint1.png">
            <a:extLst>
              <a:ext uri="{FF2B5EF4-FFF2-40B4-BE49-F238E27FC236}">
                <a16:creationId xmlns:a16="http://schemas.microsoft.com/office/drawing/2014/main" id="{D98CDAA3-79F5-7266-198F-C16642E3881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73252"/>
          <a:stretch/>
        </p:blipFill>
        <p:spPr>
          <a:xfrm>
            <a:off x="0" y="20836"/>
            <a:ext cx="2438398" cy="6837164"/>
          </a:xfrm>
          <a:prstGeom prst="rect">
            <a:avLst/>
          </a:prstGeom>
        </p:spPr>
      </p:pic>
    </p:spTree>
    <p:extLst>
      <p:ext uri="{BB962C8B-B14F-4D97-AF65-F5344CB8AC3E}">
        <p14:creationId xmlns:p14="http://schemas.microsoft.com/office/powerpoint/2010/main" val="361246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5B68-D202-1FB9-5E31-64825F0234B5}"/>
              </a:ext>
            </a:extLst>
          </p:cNvPr>
          <p:cNvSpPr>
            <a:spLocks noGrp="1"/>
          </p:cNvSpPr>
          <p:nvPr>
            <p:ph type="title"/>
          </p:nvPr>
        </p:nvSpPr>
        <p:spPr>
          <a:xfrm>
            <a:off x="2438400" y="1709738"/>
            <a:ext cx="8909050" cy="2852737"/>
          </a:xfrm>
        </p:spPr>
        <p:txBody>
          <a:bodyPr anchor="b"/>
          <a:lstStyle>
            <a:lvl1pPr>
              <a:defRPr sz="6000" b="1"/>
            </a:lvl1pPr>
          </a:lstStyle>
          <a:p>
            <a:r>
              <a:rPr lang="en-US" dirty="0"/>
              <a:t>Click to edit Master title style</a:t>
            </a:r>
            <a:endParaRPr lang="en-ZA" dirty="0"/>
          </a:p>
        </p:txBody>
      </p:sp>
      <p:sp>
        <p:nvSpPr>
          <p:cNvPr id="3" name="Text Placeholder 2">
            <a:extLst>
              <a:ext uri="{FF2B5EF4-FFF2-40B4-BE49-F238E27FC236}">
                <a16:creationId xmlns:a16="http://schemas.microsoft.com/office/drawing/2014/main" id="{0BD2F478-303E-01D7-FEB3-A8830C45E129}"/>
              </a:ext>
            </a:extLst>
          </p:cNvPr>
          <p:cNvSpPr>
            <a:spLocks noGrp="1"/>
          </p:cNvSpPr>
          <p:nvPr>
            <p:ph type="body" idx="1"/>
          </p:nvPr>
        </p:nvSpPr>
        <p:spPr>
          <a:xfrm>
            <a:off x="2438398" y="4589464"/>
            <a:ext cx="8909051" cy="84009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FA6EAD-8F19-079D-FC06-A809F34474FD}"/>
              </a:ext>
            </a:extLst>
          </p:cNvPr>
          <p:cNvSpPr>
            <a:spLocks noGrp="1"/>
          </p:cNvSpPr>
          <p:nvPr>
            <p:ph type="dt" sz="half" idx="10"/>
          </p:nvPr>
        </p:nvSpPr>
        <p:spPr/>
        <p:txBody>
          <a:bodyPr/>
          <a:lstStyle/>
          <a:p>
            <a:fld id="{E5CBD2CE-AF38-43A2-AE6B-58CE09E3C76F}" type="datetimeFigureOut">
              <a:rPr lang="en-ZA" smtClean="0"/>
              <a:t>2023/09/05</a:t>
            </a:fld>
            <a:endParaRPr lang="en-ZA"/>
          </a:p>
        </p:txBody>
      </p:sp>
      <p:sp>
        <p:nvSpPr>
          <p:cNvPr id="5" name="Footer Placeholder 4">
            <a:extLst>
              <a:ext uri="{FF2B5EF4-FFF2-40B4-BE49-F238E27FC236}">
                <a16:creationId xmlns:a16="http://schemas.microsoft.com/office/drawing/2014/main" id="{0291DAF8-BEA4-61A7-187B-C5BCE124963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8C892A42-A88C-E7CA-1933-C2F3E312CDEA}"/>
              </a:ext>
            </a:extLst>
          </p:cNvPr>
          <p:cNvSpPr>
            <a:spLocks noGrp="1"/>
          </p:cNvSpPr>
          <p:nvPr>
            <p:ph type="sldNum" sz="quarter" idx="12"/>
          </p:nvPr>
        </p:nvSpPr>
        <p:spPr/>
        <p:txBody>
          <a:bodyPr/>
          <a:lstStyle/>
          <a:p>
            <a:fld id="{A72DB16F-9CDB-404A-AECC-C811CF02C89F}" type="slidenum">
              <a:rPr lang="en-ZA" smtClean="0"/>
              <a:t>‹#›</a:t>
            </a:fld>
            <a:endParaRPr lang="en-ZA"/>
          </a:p>
        </p:txBody>
      </p:sp>
      <p:pic>
        <p:nvPicPr>
          <p:cNvPr id="7" name="Picture 6" descr="Powerpoint1.png">
            <a:extLst>
              <a:ext uri="{FF2B5EF4-FFF2-40B4-BE49-F238E27FC236}">
                <a16:creationId xmlns:a16="http://schemas.microsoft.com/office/drawing/2014/main" id="{D98CDAA3-79F5-7266-198F-C16642E3881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73252"/>
          <a:stretch/>
        </p:blipFill>
        <p:spPr>
          <a:xfrm>
            <a:off x="0" y="20836"/>
            <a:ext cx="2438398" cy="6837164"/>
          </a:xfrm>
          <a:prstGeom prst="rect">
            <a:avLst/>
          </a:prstGeom>
        </p:spPr>
      </p:pic>
    </p:spTree>
    <p:extLst>
      <p:ext uri="{BB962C8B-B14F-4D97-AF65-F5344CB8AC3E}">
        <p14:creationId xmlns:p14="http://schemas.microsoft.com/office/powerpoint/2010/main" val="14091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976FC-9D14-0CA1-EEA5-584354C10D11}"/>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72D7B3A8-70FF-CF6B-2F8E-E2776A6261D4}"/>
              </a:ext>
            </a:extLst>
          </p:cNvPr>
          <p:cNvSpPr>
            <a:spLocks noGrp="1"/>
          </p:cNvSpPr>
          <p:nvPr>
            <p:ph type="dt" sz="half" idx="10"/>
          </p:nvPr>
        </p:nvSpPr>
        <p:spPr/>
        <p:txBody>
          <a:bodyPr/>
          <a:lstStyle/>
          <a:p>
            <a:fld id="{E5CBD2CE-AF38-43A2-AE6B-58CE09E3C76F}" type="datetimeFigureOut">
              <a:rPr lang="en-ZA" smtClean="0"/>
              <a:t>2023/09/05</a:t>
            </a:fld>
            <a:endParaRPr lang="en-ZA"/>
          </a:p>
        </p:txBody>
      </p:sp>
      <p:sp>
        <p:nvSpPr>
          <p:cNvPr id="4" name="Footer Placeholder 3">
            <a:extLst>
              <a:ext uri="{FF2B5EF4-FFF2-40B4-BE49-F238E27FC236}">
                <a16:creationId xmlns:a16="http://schemas.microsoft.com/office/drawing/2014/main" id="{BA7385DB-2880-09F9-3552-33DC0296ED3D}"/>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37E9AA2B-1727-6140-E2B3-A7DAADB18C84}"/>
              </a:ext>
            </a:extLst>
          </p:cNvPr>
          <p:cNvSpPr>
            <a:spLocks noGrp="1"/>
          </p:cNvSpPr>
          <p:nvPr>
            <p:ph type="sldNum" sz="quarter" idx="12"/>
          </p:nvPr>
        </p:nvSpPr>
        <p:spPr/>
        <p:txBody>
          <a:bodyPr/>
          <a:lstStyle/>
          <a:p>
            <a:fld id="{A72DB16F-9CDB-404A-AECC-C811CF02C89F}" type="slidenum">
              <a:rPr lang="en-ZA" smtClean="0"/>
              <a:t>‹#›</a:t>
            </a:fld>
            <a:endParaRPr lang="en-ZA"/>
          </a:p>
        </p:txBody>
      </p:sp>
      <p:grpSp>
        <p:nvGrpSpPr>
          <p:cNvPr id="15" name="Group 14">
            <a:extLst>
              <a:ext uri="{FF2B5EF4-FFF2-40B4-BE49-F238E27FC236}">
                <a16:creationId xmlns:a16="http://schemas.microsoft.com/office/drawing/2014/main" id="{BB521816-8B11-9AE6-A12A-883283D20F6F}"/>
              </a:ext>
            </a:extLst>
          </p:cNvPr>
          <p:cNvGrpSpPr/>
          <p:nvPr userDrawn="1"/>
        </p:nvGrpSpPr>
        <p:grpSpPr>
          <a:xfrm>
            <a:off x="701038" y="1595007"/>
            <a:ext cx="792000" cy="166145"/>
            <a:chOff x="701039" y="1599565"/>
            <a:chExt cx="540001" cy="220822"/>
          </a:xfrm>
        </p:grpSpPr>
        <p:cxnSp>
          <p:nvCxnSpPr>
            <p:cNvPr id="8" name="Straight Connector 7">
              <a:extLst>
                <a:ext uri="{FF2B5EF4-FFF2-40B4-BE49-F238E27FC236}">
                  <a16:creationId xmlns:a16="http://schemas.microsoft.com/office/drawing/2014/main" id="{D0DA1D4B-5A68-42D0-8403-358CD44F1B42}"/>
                </a:ext>
              </a:extLst>
            </p:cNvPr>
            <p:cNvCxnSpPr>
              <a:cxnSpLocks/>
            </p:cNvCxnSpPr>
            <p:nvPr userDrawn="1"/>
          </p:nvCxnSpPr>
          <p:spPr>
            <a:xfrm flipV="1">
              <a:off x="701040" y="1820386"/>
              <a:ext cx="540000" cy="1"/>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3902C3D-F04A-41A7-55C0-1A92399B3CFC}"/>
                </a:ext>
              </a:extLst>
            </p:cNvPr>
            <p:cNvCxnSpPr>
              <a:cxnSpLocks/>
            </p:cNvCxnSpPr>
            <p:nvPr userDrawn="1"/>
          </p:nvCxnSpPr>
          <p:spPr>
            <a:xfrm>
              <a:off x="701040" y="1700769"/>
              <a:ext cx="396000" cy="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A3AFA2B-32A6-102B-5E68-18B4D767F1CD}"/>
                </a:ext>
              </a:extLst>
            </p:cNvPr>
            <p:cNvCxnSpPr>
              <a:cxnSpLocks/>
            </p:cNvCxnSpPr>
            <p:nvPr userDrawn="1"/>
          </p:nvCxnSpPr>
          <p:spPr>
            <a:xfrm>
              <a:off x="701039" y="1599565"/>
              <a:ext cx="252000" cy="0"/>
            </a:xfrm>
            <a:prstGeom prst="line">
              <a:avLst/>
            </a:prstGeom>
            <a:ln w="762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3191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976FC-9D14-0CA1-EEA5-584354C10D11}"/>
              </a:ext>
            </a:extLst>
          </p:cNvPr>
          <p:cNvSpPr>
            <a:spLocks noGrp="1"/>
          </p:cNvSpPr>
          <p:nvPr>
            <p:ph type="title"/>
          </p:nvPr>
        </p:nvSpPr>
        <p:spPr/>
        <p:txBody>
          <a:bodyPr/>
          <a:lstStyle/>
          <a:p>
            <a:r>
              <a:rPr lang="en-US" dirty="0"/>
              <a:t>Click to edit Master title style</a:t>
            </a:r>
            <a:endParaRPr lang="en-ZA" dirty="0"/>
          </a:p>
        </p:txBody>
      </p:sp>
      <p:sp>
        <p:nvSpPr>
          <p:cNvPr id="3" name="Date Placeholder 2">
            <a:extLst>
              <a:ext uri="{FF2B5EF4-FFF2-40B4-BE49-F238E27FC236}">
                <a16:creationId xmlns:a16="http://schemas.microsoft.com/office/drawing/2014/main" id="{72D7B3A8-70FF-CF6B-2F8E-E2776A6261D4}"/>
              </a:ext>
            </a:extLst>
          </p:cNvPr>
          <p:cNvSpPr>
            <a:spLocks noGrp="1"/>
          </p:cNvSpPr>
          <p:nvPr>
            <p:ph type="dt" sz="half" idx="10"/>
          </p:nvPr>
        </p:nvSpPr>
        <p:spPr/>
        <p:txBody>
          <a:bodyPr/>
          <a:lstStyle/>
          <a:p>
            <a:fld id="{E5CBD2CE-AF38-43A2-AE6B-58CE09E3C76F}" type="datetimeFigureOut">
              <a:rPr lang="en-ZA" smtClean="0"/>
              <a:t>2023/09/05</a:t>
            </a:fld>
            <a:endParaRPr lang="en-ZA"/>
          </a:p>
        </p:txBody>
      </p:sp>
      <p:sp>
        <p:nvSpPr>
          <p:cNvPr id="4" name="Footer Placeholder 3">
            <a:extLst>
              <a:ext uri="{FF2B5EF4-FFF2-40B4-BE49-F238E27FC236}">
                <a16:creationId xmlns:a16="http://schemas.microsoft.com/office/drawing/2014/main" id="{BA7385DB-2880-09F9-3552-33DC0296ED3D}"/>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37E9AA2B-1727-6140-E2B3-A7DAADB18C84}"/>
              </a:ext>
            </a:extLst>
          </p:cNvPr>
          <p:cNvSpPr>
            <a:spLocks noGrp="1"/>
          </p:cNvSpPr>
          <p:nvPr>
            <p:ph type="sldNum" sz="quarter" idx="12"/>
          </p:nvPr>
        </p:nvSpPr>
        <p:spPr/>
        <p:txBody>
          <a:bodyPr/>
          <a:lstStyle/>
          <a:p>
            <a:fld id="{A72DB16F-9CDB-404A-AECC-C811CF02C89F}" type="slidenum">
              <a:rPr lang="en-ZA" smtClean="0"/>
              <a:t>‹#›</a:t>
            </a:fld>
            <a:endParaRPr lang="en-ZA"/>
          </a:p>
        </p:txBody>
      </p:sp>
      <p:grpSp>
        <p:nvGrpSpPr>
          <p:cNvPr id="15" name="Group 14">
            <a:extLst>
              <a:ext uri="{FF2B5EF4-FFF2-40B4-BE49-F238E27FC236}">
                <a16:creationId xmlns:a16="http://schemas.microsoft.com/office/drawing/2014/main" id="{BB521816-8B11-9AE6-A12A-883283D20F6F}"/>
              </a:ext>
            </a:extLst>
          </p:cNvPr>
          <p:cNvGrpSpPr/>
          <p:nvPr userDrawn="1"/>
        </p:nvGrpSpPr>
        <p:grpSpPr>
          <a:xfrm>
            <a:off x="701038" y="1466243"/>
            <a:ext cx="919944" cy="182880"/>
            <a:chOff x="701039" y="1581150"/>
            <a:chExt cx="540001" cy="239237"/>
          </a:xfrm>
        </p:grpSpPr>
        <p:cxnSp>
          <p:nvCxnSpPr>
            <p:cNvPr id="8" name="Straight Connector 7">
              <a:extLst>
                <a:ext uri="{FF2B5EF4-FFF2-40B4-BE49-F238E27FC236}">
                  <a16:creationId xmlns:a16="http://schemas.microsoft.com/office/drawing/2014/main" id="{D0DA1D4B-5A68-42D0-8403-358CD44F1B42}"/>
                </a:ext>
              </a:extLst>
            </p:cNvPr>
            <p:cNvCxnSpPr>
              <a:cxnSpLocks/>
            </p:cNvCxnSpPr>
            <p:nvPr userDrawn="1"/>
          </p:nvCxnSpPr>
          <p:spPr>
            <a:xfrm flipV="1">
              <a:off x="701040" y="1820386"/>
              <a:ext cx="540000" cy="1"/>
            </a:xfrm>
            <a:prstGeom prst="line">
              <a:avLst/>
            </a:prstGeom>
            <a:ln w="698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3902C3D-F04A-41A7-55C0-1A92399B3CFC}"/>
                </a:ext>
              </a:extLst>
            </p:cNvPr>
            <p:cNvCxnSpPr>
              <a:cxnSpLocks/>
            </p:cNvCxnSpPr>
            <p:nvPr userDrawn="1"/>
          </p:nvCxnSpPr>
          <p:spPr>
            <a:xfrm>
              <a:off x="701040" y="1700768"/>
              <a:ext cx="396000" cy="0"/>
            </a:xfrm>
            <a:prstGeom prst="line">
              <a:avLst/>
            </a:prstGeom>
            <a:ln w="698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A3AFA2B-32A6-102B-5E68-18B4D767F1CD}"/>
                </a:ext>
              </a:extLst>
            </p:cNvPr>
            <p:cNvCxnSpPr>
              <a:cxnSpLocks/>
            </p:cNvCxnSpPr>
            <p:nvPr userDrawn="1"/>
          </p:nvCxnSpPr>
          <p:spPr>
            <a:xfrm>
              <a:off x="701039" y="1581150"/>
              <a:ext cx="252000" cy="0"/>
            </a:xfrm>
            <a:prstGeom prst="line">
              <a:avLst/>
            </a:prstGeom>
            <a:ln w="69850">
              <a:solidFill>
                <a:srgbClr val="D62E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73785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1165F34-7A0C-C69E-6205-B6A1752B99A3}"/>
              </a:ext>
            </a:extLst>
          </p:cNvPr>
          <p:cNvSpPr/>
          <p:nvPr userDrawn="1"/>
        </p:nvSpPr>
        <p:spPr>
          <a:xfrm>
            <a:off x="0" y="0"/>
            <a:ext cx="12192000" cy="6858000"/>
          </a:xfrm>
          <a:prstGeom prst="rect">
            <a:avLst/>
          </a:prstGeom>
          <a:solidFill>
            <a:srgbClr val="5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accent6">
                  <a:lumMod val="75000"/>
                </a:schemeClr>
              </a:solidFill>
            </a:endParaRPr>
          </a:p>
        </p:txBody>
      </p:sp>
      <p:sp>
        <p:nvSpPr>
          <p:cNvPr id="2" name="Title 1">
            <a:extLst>
              <a:ext uri="{FF2B5EF4-FFF2-40B4-BE49-F238E27FC236}">
                <a16:creationId xmlns:a16="http://schemas.microsoft.com/office/drawing/2014/main" id="{199976FC-9D14-0CA1-EEA5-584354C10D11}"/>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ZA"/>
          </a:p>
        </p:txBody>
      </p:sp>
      <p:sp>
        <p:nvSpPr>
          <p:cNvPr id="3" name="Date Placeholder 2">
            <a:extLst>
              <a:ext uri="{FF2B5EF4-FFF2-40B4-BE49-F238E27FC236}">
                <a16:creationId xmlns:a16="http://schemas.microsoft.com/office/drawing/2014/main" id="{72D7B3A8-70FF-CF6B-2F8E-E2776A6261D4}"/>
              </a:ext>
            </a:extLst>
          </p:cNvPr>
          <p:cNvSpPr>
            <a:spLocks noGrp="1"/>
          </p:cNvSpPr>
          <p:nvPr>
            <p:ph type="dt" sz="half" idx="10"/>
          </p:nvPr>
        </p:nvSpPr>
        <p:spPr/>
        <p:txBody>
          <a:bodyPr/>
          <a:lstStyle>
            <a:lvl1pPr>
              <a:defRPr>
                <a:solidFill>
                  <a:schemeClr val="bg1"/>
                </a:solidFill>
              </a:defRPr>
            </a:lvl1pPr>
          </a:lstStyle>
          <a:p>
            <a:fld id="{E5CBD2CE-AF38-43A2-AE6B-58CE09E3C76F}" type="datetimeFigureOut">
              <a:rPr lang="en-ZA" smtClean="0"/>
              <a:pPr/>
              <a:t>2023/09/05</a:t>
            </a:fld>
            <a:endParaRPr lang="en-ZA"/>
          </a:p>
        </p:txBody>
      </p:sp>
      <p:sp>
        <p:nvSpPr>
          <p:cNvPr id="4" name="Footer Placeholder 3">
            <a:extLst>
              <a:ext uri="{FF2B5EF4-FFF2-40B4-BE49-F238E27FC236}">
                <a16:creationId xmlns:a16="http://schemas.microsoft.com/office/drawing/2014/main" id="{BA7385DB-2880-09F9-3552-33DC0296ED3D}"/>
              </a:ext>
            </a:extLst>
          </p:cNvPr>
          <p:cNvSpPr>
            <a:spLocks noGrp="1"/>
          </p:cNvSpPr>
          <p:nvPr>
            <p:ph type="ftr" sz="quarter" idx="11"/>
          </p:nvPr>
        </p:nvSpPr>
        <p:spPr/>
        <p:txBody>
          <a:bodyPr/>
          <a:lstStyle>
            <a:lvl1pPr>
              <a:defRPr>
                <a:solidFill>
                  <a:schemeClr val="bg1"/>
                </a:solidFill>
              </a:defRPr>
            </a:lvl1pPr>
          </a:lstStyle>
          <a:p>
            <a:endParaRPr lang="en-ZA"/>
          </a:p>
        </p:txBody>
      </p:sp>
      <p:sp>
        <p:nvSpPr>
          <p:cNvPr id="5" name="Slide Number Placeholder 4">
            <a:extLst>
              <a:ext uri="{FF2B5EF4-FFF2-40B4-BE49-F238E27FC236}">
                <a16:creationId xmlns:a16="http://schemas.microsoft.com/office/drawing/2014/main" id="{37E9AA2B-1727-6140-E2B3-A7DAADB18C84}"/>
              </a:ext>
            </a:extLst>
          </p:cNvPr>
          <p:cNvSpPr>
            <a:spLocks noGrp="1"/>
          </p:cNvSpPr>
          <p:nvPr>
            <p:ph type="sldNum" sz="quarter" idx="12"/>
          </p:nvPr>
        </p:nvSpPr>
        <p:spPr/>
        <p:txBody>
          <a:bodyPr/>
          <a:lstStyle>
            <a:lvl1pPr>
              <a:defRPr>
                <a:solidFill>
                  <a:schemeClr val="bg1"/>
                </a:solidFill>
              </a:defRPr>
            </a:lvl1pPr>
          </a:lstStyle>
          <a:p>
            <a:fld id="{A72DB16F-9CDB-404A-AECC-C811CF02C89F}" type="slidenum">
              <a:rPr lang="en-ZA" smtClean="0"/>
              <a:pPr/>
              <a:t>‹#›</a:t>
            </a:fld>
            <a:endParaRPr lang="en-ZA"/>
          </a:p>
        </p:txBody>
      </p:sp>
      <p:grpSp>
        <p:nvGrpSpPr>
          <p:cNvPr id="15" name="Group 14">
            <a:extLst>
              <a:ext uri="{FF2B5EF4-FFF2-40B4-BE49-F238E27FC236}">
                <a16:creationId xmlns:a16="http://schemas.microsoft.com/office/drawing/2014/main" id="{BB521816-8B11-9AE6-A12A-883283D20F6F}"/>
              </a:ext>
            </a:extLst>
          </p:cNvPr>
          <p:cNvGrpSpPr/>
          <p:nvPr userDrawn="1"/>
        </p:nvGrpSpPr>
        <p:grpSpPr>
          <a:xfrm>
            <a:off x="700943" y="1664283"/>
            <a:ext cx="10671048" cy="96870"/>
            <a:chOff x="700984" y="1691638"/>
            <a:chExt cx="7275721" cy="128749"/>
          </a:xfrm>
        </p:grpSpPr>
        <p:cxnSp>
          <p:nvCxnSpPr>
            <p:cNvPr id="8" name="Straight Connector 7">
              <a:extLst>
                <a:ext uri="{FF2B5EF4-FFF2-40B4-BE49-F238E27FC236}">
                  <a16:creationId xmlns:a16="http://schemas.microsoft.com/office/drawing/2014/main" id="{D0DA1D4B-5A68-42D0-8403-358CD44F1B42}"/>
                </a:ext>
              </a:extLst>
            </p:cNvPr>
            <p:cNvCxnSpPr>
              <a:cxnSpLocks/>
            </p:cNvCxnSpPr>
            <p:nvPr userDrawn="1"/>
          </p:nvCxnSpPr>
          <p:spPr>
            <a:xfrm flipV="1">
              <a:off x="700984" y="1820386"/>
              <a:ext cx="7275721" cy="1"/>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A3AFA2B-32A6-102B-5E68-18B4D767F1CD}"/>
                </a:ext>
              </a:extLst>
            </p:cNvPr>
            <p:cNvCxnSpPr>
              <a:cxnSpLocks/>
            </p:cNvCxnSpPr>
            <p:nvPr userDrawn="1"/>
          </p:nvCxnSpPr>
          <p:spPr>
            <a:xfrm>
              <a:off x="701039" y="1691638"/>
              <a:ext cx="252000" cy="0"/>
            </a:xfrm>
            <a:prstGeom prst="line">
              <a:avLst/>
            </a:prstGeom>
            <a:ln w="76200">
              <a:solidFill>
                <a:srgbClr val="D62E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02702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A7385DB-2880-09F9-3552-33DC0296ED3D}"/>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37E9AA2B-1727-6140-E2B3-A7DAADB18C84}"/>
              </a:ext>
            </a:extLst>
          </p:cNvPr>
          <p:cNvSpPr>
            <a:spLocks noGrp="1"/>
          </p:cNvSpPr>
          <p:nvPr>
            <p:ph type="sldNum" sz="quarter" idx="12"/>
          </p:nvPr>
        </p:nvSpPr>
        <p:spPr/>
        <p:txBody>
          <a:bodyPr/>
          <a:lstStyle/>
          <a:p>
            <a:fld id="{A72DB16F-9CDB-404A-AECC-C811CF02C89F}" type="slidenum">
              <a:rPr lang="en-ZA" smtClean="0"/>
              <a:t>‹#›</a:t>
            </a:fld>
            <a:endParaRPr lang="en-ZA"/>
          </a:p>
        </p:txBody>
      </p:sp>
      <p:sp>
        <p:nvSpPr>
          <p:cNvPr id="6" name="Rectangle 5">
            <a:extLst>
              <a:ext uri="{FF2B5EF4-FFF2-40B4-BE49-F238E27FC236}">
                <a16:creationId xmlns:a16="http://schemas.microsoft.com/office/drawing/2014/main" id="{84360E8B-2BB2-757A-7FCE-0D47C628B0B5}"/>
              </a:ext>
            </a:extLst>
          </p:cNvPr>
          <p:cNvSpPr/>
          <p:nvPr userDrawn="1"/>
        </p:nvSpPr>
        <p:spPr>
          <a:xfrm>
            <a:off x="0" y="0"/>
            <a:ext cx="4038600" cy="6858000"/>
          </a:xfrm>
          <a:prstGeom prst="rect">
            <a:avLst/>
          </a:prstGeom>
          <a:solidFill>
            <a:srgbClr val="5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accent6">
                  <a:lumMod val="75000"/>
                </a:schemeClr>
              </a:solidFill>
            </a:endParaRPr>
          </a:p>
        </p:txBody>
      </p:sp>
      <p:sp>
        <p:nvSpPr>
          <p:cNvPr id="2" name="Title 1">
            <a:extLst>
              <a:ext uri="{FF2B5EF4-FFF2-40B4-BE49-F238E27FC236}">
                <a16:creationId xmlns:a16="http://schemas.microsoft.com/office/drawing/2014/main" id="{199976FC-9D14-0CA1-EEA5-584354C10D11}"/>
              </a:ext>
            </a:extLst>
          </p:cNvPr>
          <p:cNvSpPr>
            <a:spLocks noGrp="1"/>
          </p:cNvSpPr>
          <p:nvPr>
            <p:ph type="title"/>
          </p:nvPr>
        </p:nvSpPr>
        <p:spPr>
          <a:xfrm>
            <a:off x="548640" y="792487"/>
            <a:ext cx="3032760" cy="5059673"/>
          </a:xfrm>
        </p:spPr>
        <p:txBody>
          <a:bodyPr/>
          <a:lstStyle>
            <a:lvl1pPr>
              <a:defRPr>
                <a:solidFill>
                  <a:schemeClr val="bg1"/>
                </a:solidFill>
              </a:defRPr>
            </a:lvl1pPr>
          </a:lstStyle>
          <a:p>
            <a:r>
              <a:rPr lang="en-US"/>
              <a:t>Click to edit Master title style</a:t>
            </a:r>
            <a:endParaRPr lang="en-ZA"/>
          </a:p>
        </p:txBody>
      </p:sp>
      <p:sp>
        <p:nvSpPr>
          <p:cNvPr id="3" name="Date Placeholder 2">
            <a:extLst>
              <a:ext uri="{FF2B5EF4-FFF2-40B4-BE49-F238E27FC236}">
                <a16:creationId xmlns:a16="http://schemas.microsoft.com/office/drawing/2014/main" id="{72D7B3A8-70FF-CF6B-2F8E-E2776A6261D4}"/>
              </a:ext>
            </a:extLst>
          </p:cNvPr>
          <p:cNvSpPr>
            <a:spLocks noGrp="1"/>
          </p:cNvSpPr>
          <p:nvPr>
            <p:ph type="dt" sz="half" idx="10"/>
          </p:nvPr>
        </p:nvSpPr>
        <p:spPr/>
        <p:txBody>
          <a:bodyPr/>
          <a:lstStyle>
            <a:lvl1pPr>
              <a:defRPr>
                <a:solidFill>
                  <a:schemeClr val="bg1"/>
                </a:solidFill>
              </a:defRPr>
            </a:lvl1pPr>
          </a:lstStyle>
          <a:p>
            <a:fld id="{E5CBD2CE-AF38-43A2-AE6B-58CE09E3C76F}" type="datetimeFigureOut">
              <a:rPr lang="en-ZA" smtClean="0"/>
              <a:pPr/>
              <a:t>2023/09/05</a:t>
            </a:fld>
            <a:endParaRPr lang="en-ZA"/>
          </a:p>
        </p:txBody>
      </p:sp>
    </p:spTree>
    <p:extLst>
      <p:ext uri="{BB962C8B-B14F-4D97-AF65-F5344CB8AC3E}">
        <p14:creationId xmlns:p14="http://schemas.microsoft.com/office/powerpoint/2010/main" val="214080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5_Title Only">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A7385DB-2880-09F9-3552-33DC0296ED3D}"/>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37E9AA2B-1727-6140-E2B3-A7DAADB18C84}"/>
              </a:ext>
            </a:extLst>
          </p:cNvPr>
          <p:cNvSpPr>
            <a:spLocks noGrp="1"/>
          </p:cNvSpPr>
          <p:nvPr>
            <p:ph type="sldNum" sz="quarter" idx="12"/>
          </p:nvPr>
        </p:nvSpPr>
        <p:spPr/>
        <p:txBody>
          <a:bodyPr/>
          <a:lstStyle/>
          <a:p>
            <a:fld id="{A72DB16F-9CDB-404A-AECC-C811CF02C89F}" type="slidenum">
              <a:rPr lang="en-ZA" smtClean="0"/>
              <a:t>‹#›</a:t>
            </a:fld>
            <a:endParaRPr lang="en-ZA"/>
          </a:p>
        </p:txBody>
      </p:sp>
      <p:sp>
        <p:nvSpPr>
          <p:cNvPr id="6" name="Rectangle 5">
            <a:extLst>
              <a:ext uri="{FF2B5EF4-FFF2-40B4-BE49-F238E27FC236}">
                <a16:creationId xmlns:a16="http://schemas.microsoft.com/office/drawing/2014/main" id="{84360E8B-2BB2-757A-7FCE-0D47C628B0B5}"/>
              </a:ext>
            </a:extLst>
          </p:cNvPr>
          <p:cNvSpPr/>
          <p:nvPr userDrawn="1"/>
        </p:nvSpPr>
        <p:spPr>
          <a:xfrm>
            <a:off x="0" y="0"/>
            <a:ext cx="8483600" cy="6858000"/>
          </a:xfrm>
          <a:prstGeom prst="rect">
            <a:avLst/>
          </a:prstGeom>
          <a:solidFill>
            <a:srgbClr val="5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accent6">
                  <a:lumMod val="75000"/>
                </a:schemeClr>
              </a:solidFill>
            </a:endParaRPr>
          </a:p>
        </p:txBody>
      </p:sp>
      <p:sp>
        <p:nvSpPr>
          <p:cNvPr id="2" name="Title 1">
            <a:extLst>
              <a:ext uri="{FF2B5EF4-FFF2-40B4-BE49-F238E27FC236}">
                <a16:creationId xmlns:a16="http://schemas.microsoft.com/office/drawing/2014/main" id="{199976FC-9D14-0CA1-EEA5-584354C10D11}"/>
              </a:ext>
            </a:extLst>
          </p:cNvPr>
          <p:cNvSpPr>
            <a:spLocks noGrp="1"/>
          </p:cNvSpPr>
          <p:nvPr>
            <p:ph type="title"/>
          </p:nvPr>
        </p:nvSpPr>
        <p:spPr>
          <a:xfrm>
            <a:off x="548640" y="792487"/>
            <a:ext cx="7376160" cy="1023613"/>
          </a:xfrm>
        </p:spPr>
        <p:txBody>
          <a:bodyPr/>
          <a:lstStyle>
            <a:lvl1pPr>
              <a:defRPr>
                <a:solidFill>
                  <a:schemeClr val="bg1"/>
                </a:solidFill>
              </a:defRPr>
            </a:lvl1pPr>
          </a:lstStyle>
          <a:p>
            <a:r>
              <a:rPr lang="en-US" dirty="0"/>
              <a:t>Click to edit Master title style</a:t>
            </a:r>
            <a:endParaRPr lang="en-ZA" dirty="0"/>
          </a:p>
        </p:txBody>
      </p:sp>
      <p:sp>
        <p:nvSpPr>
          <p:cNvPr id="3" name="Date Placeholder 2">
            <a:extLst>
              <a:ext uri="{FF2B5EF4-FFF2-40B4-BE49-F238E27FC236}">
                <a16:creationId xmlns:a16="http://schemas.microsoft.com/office/drawing/2014/main" id="{72D7B3A8-70FF-CF6B-2F8E-E2776A6261D4}"/>
              </a:ext>
            </a:extLst>
          </p:cNvPr>
          <p:cNvSpPr>
            <a:spLocks noGrp="1"/>
          </p:cNvSpPr>
          <p:nvPr>
            <p:ph type="dt" sz="half" idx="10"/>
          </p:nvPr>
        </p:nvSpPr>
        <p:spPr/>
        <p:txBody>
          <a:bodyPr/>
          <a:lstStyle>
            <a:lvl1pPr>
              <a:defRPr>
                <a:solidFill>
                  <a:schemeClr val="bg1"/>
                </a:solidFill>
              </a:defRPr>
            </a:lvl1pPr>
          </a:lstStyle>
          <a:p>
            <a:fld id="{E5CBD2CE-AF38-43A2-AE6B-58CE09E3C76F}" type="datetimeFigureOut">
              <a:rPr lang="en-ZA" smtClean="0"/>
              <a:pPr/>
              <a:t>2023/09/05</a:t>
            </a:fld>
            <a:endParaRPr lang="en-ZA"/>
          </a:p>
        </p:txBody>
      </p:sp>
    </p:spTree>
    <p:extLst>
      <p:ext uri="{BB962C8B-B14F-4D97-AF65-F5344CB8AC3E}">
        <p14:creationId xmlns:p14="http://schemas.microsoft.com/office/powerpoint/2010/main" val="1488381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3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4360E8B-2BB2-757A-7FCE-0D47C628B0B5}"/>
              </a:ext>
            </a:extLst>
          </p:cNvPr>
          <p:cNvSpPr/>
          <p:nvPr userDrawn="1"/>
        </p:nvSpPr>
        <p:spPr>
          <a:xfrm>
            <a:off x="8153400" y="0"/>
            <a:ext cx="4038600" cy="6858000"/>
          </a:xfrm>
          <a:prstGeom prst="rect">
            <a:avLst/>
          </a:prstGeom>
          <a:solidFill>
            <a:srgbClr val="55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accent6">
                  <a:lumMod val="75000"/>
                </a:schemeClr>
              </a:solidFill>
            </a:endParaRPr>
          </a:p>
        </p:txBody>
      </p:sp>
      <p:sp>
        <p:nvSpPr>
          <p:cNvPr id="2" name="Title 1">
            <a:extLst>
              <a:ext uri="{FF2B5EF4-FFF2-40B4-BE49-F238E27FC236}">
                <a16:creationId xmlns:a16="http://schemas.microsoft.com/office/drawing/2014/main" id="{199976FC-9D14-0CA1-EEA5-584354C10D11}"/>
              </a:ext>
            </a:extLst>
          </p:cNvPr>
          <p:cNvSpPr>
            <a:spLocks noGrp="1"/>
          </p:cNvSpPr>
          <p:nvPr>
            <p:ph type="title"/>
          </p:nvPr>
        </p:nvSpPr>
        <p:spPr>
          <a:xfrm>
            <a:off x="8656320" y="792487"/>
            <a:ext cx="3032760" cy="5059673"/>
          </a:xfrm>
        </p:spPr>
        <p:txBody>
          <a:bodyPr/>
          <a:lstStyle>
            <a:lvl1pPr>
              <a:defRPr>
                <a:solidFill>
                  <a:schemeClr val="bg1"/>
                </a:solidFill>
              </a:defRPr>
            </a:lvl1pPr>
          </a:lstStyle>
          <a:p>
            <a:r>
              <a:rPr lang="en-US"/>
              <a:t>Click to edit Master title style</a:t>
            </a:r>
            <a:endParaRPr lang="en-ZA"/>
          </a:p>
        </p:txBody>
      </p:sp>
      <p:sp>
        <p:nvSpPr>
          <p:cNvPr id="7" name="Rectangle 6">
            <a:extLst>
              <a:ext uri="{FF2B5EF4-FFF2-40B4-BE49-F238E27FC236}">
                <a16:creationId xmlns:a16="http://schemas.microsoft.com/office/drawing/2014/main" id="{EEF20AFF-7C77-93E5-0039-5D60F41EFFD4}"/>
              </a:ext>
            </a:extLst>
          </p:cNvPr>
          <p:cNvSpPr/>
          <p:nvPr userDrawn="1"/>
        </p:nvSpPr>
        <p:spPr>
          <a:xfrm>
            <a:off x="548640" y="1432560"/>
            <a:ext cx="1310640" cy="624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Footer Placeholder 3">
            <a:extLst>
              <a:ext uri="{FF2B5EF4-FFF2-40B4-BE49-F238E27FC236}">
                <a16:creationId xmlns:a16="http://schemas.microsoft.com/office/drawing/2014/main" id="{BA7385DB-2880-09F9-3552-33DC0296ED3D}"/>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37E9AA2B-1727-6140-E2B3-A7DAADB18C84}"/>
              </a:ext>
            </a:extLst>
          </p:cNvPr>
          <p:cNvSpPr>
            <a:spLocks noGrp="1"/>
          </p:cNvSpPr>
          <p:nvPr>
            <p:ph type="sldNum" sz="quarter" idx="12"/>
          </p:nvPr>
        </p:nvSpPr>
        <p:spPr/>
        <p:txBody>
          <a:bodyPr/>
          <a:lstStyle>
            <a:lvl1pPr>
              <a:defRPr>
                <a:solidFill>
                  <a:schemeClr val="bg1"/>
                </a:solidFill>
              </a:defRPr>
            </a:lvl1pPr>
          </a:lstStyle>
          <a:p>
            <a:fld id="{A72DB16F-9CDB-404A-AECC-C811CF02C89F}" type="slidenum">
              <a:rPr lang="en-ZA" smtClean="0"/>
              <a:pPr/>
              <a:t>‹#›</a:t>
            </a:fld>
            <a:endParaRPr lang="en-ZA"/>
          </a:p>
        </p:txBody>
      </p:sp>
      <p:sp>
        <p:nvSpPr>
          <p:cNvPr id="3" name="Date Placeholder 2">
            <a:extLst>
              <a:ext uri="{FF2B5EF4-FFF2-40B4-BE49-F238E27FC236}">
                <a16:creationId xmlns:a16="http://schemas.microsoft.com/office/drawing/2014/main" id="{72D7B3A8-70FF-CF6B-2F8E-E2776A6261D4}"/>
              </a:ext>
            </a:extLst>
          </p:cNvPr>
          <p:cNvSpPr>
            <a:spLocks noGrp="1"/>
          </p:cNvSpPr>
          <p:nvPr>
            <p:ph type="dt" sz="half" idx="10"/>
          </p:nvPr>
        </p:nvSpPr>
        <p:spPr/>
        <p:txBody>
          <a:bodyPr/>
          <a:lstStyle/>
          <a:p>
            <a:fld id="{E5CBD2CE-AF38-43A2-AE6B-58CE09E3C76F}" type="datetimeFigureOut">
              <a:rPr lang="en-ZA" smtClean="0"/>
              <a:t>2023/09/05</a:t>
            </a:fld>
            <a:endParaRPr lang="en-ZA"/>
          </a:p>
        </p:txBody>
      </p:sp>
    </p:spTree>
    <p:extLst>
      <p:ext uri="{BB962C8B-B14F-4D97-AF65-F5344CB8AC3E}">
        <p14:creationId xmlns:p14="http://schemas.microsoft.com/office/powerpoint/2010/main" val="2898208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656B1-3A86-A659-527B-1F56C4087270}"/>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59CDBF2B-4936-B5AC-F430-99FC9BE2B3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38E45DE-A20E-8DB7-B192-26AE0A44711A}"/>
              </a:ext>
            </a:extLst>
          </p:cNvPr>
          <p:cNvSpPr>
            <a:spLocks noGrp="1"/>
          </p:cNvSpPr>
          <p:nvPr>
            <p:ph type="dt" sz="half" idx="10"/>
          </p:nvPr>
        </p:nvSpPr>
        <p:spPr/>
        <p:txBody>
          <a:bodyPr/>
          <a:lstStyle/>
          <a:p>
            <a:fld id="{E5CBD2CE-AF38-43A2-AE6B-58CE09E3C76F}" type="datetimeFigureOut">
              <a:rPr lang="en-ZA" smtClean="0"/>
              <a:t>2023/09/05</a:t>
            </a:fld>
            <a:endParaRPr lang="en-ZA"/>
          </a:p>
        </p:txBody>
      </p:sp>
      <p:sp>
        <p:nvSpPr>
          <p:cNvPr id="5" name="Footer Placeholder 4">
            <a:extLst>
              <a:ext uri="{FF2B5EF4-FFF2-40B4-BE49-F238E27FC236}">
                <a16:creationId xmlns:a16="http://schemas.microsoft.com/office/drawing/2014/main" id="{AB735B76-FC9E-39EA-F6CB-D7376F54D8E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9473D6A-0EC4-1F50-3056-7878841C1EA7}"/>
              </a:ext>
            </a:extLst>
          </p:cNvPr>
          <p:cNvSpPr>
            <a:spLocks noGrp="1"/>
          </p:cNvSpPr>
          <p:nvPr>
            <p:ph type="sldNum" sz="quarter" idx="12"/>
          </p:nvPr>
        </p:nvSpPr>
        <p:spPr/>
        <p:txBody>
          <a:bodyPr/>
          <a:lstStyle/>
          <a:p>
            <a:fld id="{A72DB16F-9CDB-404A-AECC-C811CF02C89F}" type="slidenum">
              <a:rPr lang="en-ZA" smtClean="0"/>
              <a:t>‹#›</a:t>
            </a:fld>
            <a:endParaRPr lang="en-ZA"/>
          </a:p>
        </p:txBody>
      </p:sp>
      <p:grpSp>
        <p:nvGrpSpPr>
          <p:cNvPr id="19" name="Group 18">
            <a:extLst>
              <a:ext uri="{FF2B5EF4-FFF2-40B4-BE49-F238E27FC236}">
                <a16:creationId xmlns:a16="http://schemas.microsoft.com/office/drawing/2014/main" id="{29B6CBD4-BF5C-C3D2-8261-6031388BD8B2}"/>
              </a:ext>
            </a:extLst>
          </p:cNvPr>
          <p:cNvGrpSpPr/>
          <p:nvPr userDrawn="1"/>
        </p:nvGrpSpPr>
        <p:grpSpPr>
          <a:xfrm>
            <a:off x="701038" y="1466243"/>
            <a:ext cx="919944" cy="182880"/>
            <a:chOff x="701039" y="1581150"/>
            <a:chExt cx="540001" cy="239237"/>
          </a:xfrm>
        </p:grpSpPr>
        <p:cxnSp>
          <p:nvCxnSpPr>
            <p:cNvPr id="20" name="Straight Connector 19">
              <a:extLst>
                <a:ext uri="{FF2B5EF4-FFF2-40B4-BE49-F238E27FC236}">
                  <a16:creationId xmlns:a16="http://schemas.microsoft.com/office/drawing/2014/main" id="{FB534863-A0CB-09FB-5A8D-571A0295C3B7}"/>
                </a:ext>
              </a:extLst>
            </p:cNvPr>
            <p:cNvCxnSpPr>
              <a:cxnSpLocks/>
            </p:cNvCxnSpPr>
            <p:nvPr userDrawn="1"/>
          </p:nvCxnSpPr>
          <p:spPr>
            <a:xfrm flipV="1">
              <a:off x="701040" y="1820386"/>
              <a:ext cx="540000" cy="1"/>
            </a:xfrm>
            <a:prstGeom prst="line">
              <a:avLst/>
            </a:prstGeom>
            <a:ln w="698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987AD80-EFE7-D8AE-A732-2C919625C29E}"/>
                </a:ext>
              </a:extLst>
            </p:cNvPr>
            <p:cNvCxnSpPr>
              <a:cxnSpLocks/>
            </p:cNvCxnSpPr>
            <p:nvPr userDrawn="1"/>
          </p:nvCxnSpPr>
          <p:spPr>
            <a:xfrm>
              <a:off x="701040" y="1700768"/>
              <a:ext cx="396000" cy="0"/>
            </a:xfrm>
            <a:prstGeom prst="line">
              <a:avLst/>
            </a:prstGeom>
            <a:ln w="698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4860A34-CF8D-11BB-B0DE-0A0CAB612CC2}"/>
                </a:ext>
              </a:extLst>
            </p:cNvPr>
            <p:cNvCxnSpPr>
              <a:cxnSpLocks/>
            </p:cNvCxnSpPr>
            <p:nvPr userDrawn="1"/>
          </p:nvCxnSpPr>
          <p:spPr>
            <a:xfrm>
              <a:off x="701039" y="1581150"/>
              <a:ext cx="252000" cy="0"/>
            </a:xfrm>
            <a:prstGeom prst="line">
              <a:avLst/>
            </a:prstGeom>
            <a:ln w="69850">
              <a:solidFill>
                <a:srgbClr val="D62E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00392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theme" Target="../theme/theme2.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28B62E-4444-2E55-C0E5-992D2BA40D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a:extLst>
              <a:ext uri="{FF2B5EF4-FFF2-40B4-BE49-F238E27FC236}">
                <a16:creationId xmlns:a16="http://schemas.microsoft.com/office/drawing/2014/main" id="{CDCD0970-5ECF-3916-7BE9-8CE1E8687B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a:extLst>
              <a:ext uri="{FF2B5EF4-FFF2-40B4-BE49-F238E27FC236}">
                <a16:creationId xmlns:a16="http://schemas.microsoft.com/office/drawing/2014/main" id="{5F01E9D9-E08E-B7FE-A757-E962DF5AB9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F30BD-5618-4187-BACE-EC3EFA750157}" type="datetimeFigureOut">
              <a:rPr lang="en-ZA" smtClean="0"/>
              <a:t>2023/09/05</a:t>
            </a:fld>
            <a:endParaRPr lang="en-ZA"/>
          </a:p>
        </p:txBody>
      </p:sp>
      <p:sp>
        <p:nvSpPr>
          <p:cNvPr id="5" name="Footer Placeholder 4">
            <a:extLst>
              <a:ext uri="{FF2B5EF4-FFF2-40B4-BE49-F238E27FC236}">
                <a16:creationId xmlns:a16="http://schemas.microsoft.com/office/drawing/2014/main" id="{8C104067-BD1D-68FD-FFA8-71908C0B7C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0068A013-0225-3C74-079A-29C05A9B34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01DDC-9DA7-4A88-BFBA-A9A9BA7C5CE9}" type="slidenum">
              <a:rPr lang="en-ZA" smtClean="0"/>
              <a:t>‹#›</a:t>
            </a:fld>
            <a:endParaRPr lang="en-ZA"/>
          </a:p>
        </p:txBody>
      </p:sp>
    </p:spTree>
    <p:extLst>
      <p:ext uri="{BB962C8B-B14F-4D97-AF65-F5344CB8AC3E}">
        <p14:creationId xmlns:p14="http://schemas.microsoft.com/office/powerpoint/2010/main" val="4277007939"/>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6" r:id="rId3"/>
  </p:sldLayoutIdLst>
  <p:txStyles>
    <p:titleStyle>
      <a:lvl1pPr algn="l" defTabSz="914400" rtl="0" eaLnBrk="1" latinLnBrk="0" hangingPunct="1">
        <a:lnSpc>
          <a:spcPct val="90000"/>
        </a:lnSpc>
        <a:spcBef>
          <a:spcPct val="0"/>
        </a:spcBef>
        <a:buNone/>
        <a:defRPr sz="4200" b="1" kern="1200">
          <a:solidFill>
            <a:schemeClr val="tx1"/>
          </a:solidFill>
          <a:latin typeface="Cambria" panose="02040503050406030204" pitchFamily="18" charset="0"/>
          <a:ea typeface="Cambria" panose="02040503050406030204" pitchFamily="18"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sto MT" panose="02040603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sto MT" panose="02040603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sto MT" panose="02040603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sto MT" panose="02040603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sto MT" panose="02040603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2F069A-102B-12D4-54E6-797E5D21A7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endParaRPr lang="en-ZA" dirty="0"/>
          </a:p>
        </p:txBody>
      </p:sp>
      <p:sp>
        <p:nvSpPr>
          <p:cNvPr id="3" name="Text Placeholder 2">
            <a:extLst>
              <a:ext uri="{FF2B5EF4-FFF2-40B4-BE49-F238E27FC236}">
                <a16:creationId xmlns:a16="http://schemas.microsoft.com/office/drawing/2014/main" id="{C8C6A957-708F-0501-972D-6D90675309F1}"/>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a:extLst>
              <a:ext uri="{FF2B5EF4-FFF2-40B4-BE49-F238E27FC236}">
                <a16:creationId xmlns:a16="http://schemas.microsoft.com/office/drawing/2014/main" id="{A55D52E1-64B9-2EEA-E8C5-1785CB09BF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BD2CE-AF38-43A2-AE6B-58CE09E3C76F}" type="datetimeFigureOut">
              <a:rPr lang="en-ZA" smtClean="0"/>
              <a:t>2023/09/05</a:t>
            </a:fld>
            <a:endParaRPr lang="en-ZA"/>
          </a:p>
        </p:txBody>
      </p:sp>
      <p:sp>
        <p:nvSpPr>
          <p:cNvPr id="5" name="Footer Placeholder 4">
            <a:extLst>
              <a:ext uri="{FF2B5EF4-FFF2-40B4-BE49-F238E27FC236}">
                <a16:creationId xmlns:a16="http://schemas.microsoft.com/office/drawing/2014/main" id="{F5D47A9A-157D-8EF3-8955-4956D23025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2A06802B-DC14-5805-5383-30296B604C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DB16F-9CDB-404A-AECC-C811CF02C89F}" type="slidenum">
              <a:rPr lang="en-ZA" smtClean="0"/>
              <a:t>‹#›</a:t>
            </a:fld>
            <a:endParaRPr lang="en-ZA"/>
          </a:p>
        </p:txBody>
      </p:sp>
    </p:spTree>
    <p:extLst>
      <p:ext uri="{BB962C8B-B14F-4D97-AF65-F5344CB8AC3E}">
        <p14:creationId xmlns:p14="http://schemas.microsoft.com/office/powerpoint/2010/main" val="3026441739"/>
      </p:ext>
    </p:extLst>
  </p:cSld>
  <p:clrMap bg1="lt1" tx1="dk1" bg2="lt2" tx2="dk2" accent1="accent1" accent2="accent2" accent3="accent3" accent4="accent4" accent5="accent5" accent6="accent6" hlink="hlink" folHlink="folHlink"/>
  <p:sldLayoutIdLst>
    <p:sldLayoutId id="2147483661" r:id="rId1"/>
    <p:sldLayoutId id="2147483685" r:id="rId2"/>
    <p:sldLayoutId id="2147483682" r:id="rId3"/>
    <p:sldLayoutId id="2147483688" r:id="rId4"/>
    <p:sldLayoutId id="2147483683" r:id="rId5"/>
    <p:sldLayoutId id="2147483663" r:id="rId6"/>
    <p:sldLayoutId id="2147483664" r:id="rId7"/>
    <p:sldLayoutId id="2147483667" r:id="rId8"/>
    <p:sldLayoutId id="2147483684" r:id="rId9"/>
    <p:sldLayoutId id="2147483668" r:id="rId10"/>
    <p:sldLayoutId id="2147483669" r:id="rId11"/>
    <p:sldLayoutId id="2147483670" r:id="rId12"/>
    <p:sldLayoutId id="2147483671" r:id="rId13"/>
    <p:sldLayoutId id="2147483687" r:id="rId14"/>
  </p:sldLayoutIdLst>
  <p:txStyles>
    <p:titleStyle>
      <a:lvl1pPr algn="l" defTabSz="914400" rtl="0" eaLnBrk="1" latinLnBrk="0" hangingPunct="1">
        <a:lnSpc>
          <a:spcPct val="90000"/>
        </a:lnSpc>
        <a:spcBef>
          <a:spcPct val="0"/>
        </a:spcBef>
        <a:buNone/>
        <a:defRPr sz="4200" b="1" kern="1200">
          <a:solidFill>
            <a:schemeClr val="tx1"/>
          </a:solidFill>
          <a:latin typeface="Cambria" panose="02040503050406030204" pitchFamily="18" charset="0"/>
          <a:ea typeface="Cambria" panose="02040503050406030204" pitchFamily="18"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sto MT" panose="02040603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sto MT" panose="02040603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sto MT" panose="02040603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sto MT" panose="02040603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sto MT" panose="02040603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www.education.gov.za/Programmes/EMIS/StatisticalPublications.aspx" TargetMode="Externa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hyperlink" Target="https://www.education.gov.za/Programmes/EMIS/StatisticalPublications.aspx"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s://www.education.gov.za/Programmes/EMIS/StatisticalPublications.aspx"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www.education.gov.za/Programmes/EMIS/StatisticalPublications.aspx" TargetMode="External"/><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www.education.gov.za/Programmes/EMIS/StatisticalPublications.asp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1A7A4-EADB-203D-20EE-64DA8E30EE87}"/>
              </a:ext>
            </a:extLst>
          </p:cNvPr>
          <p:cNvSpPr>
            <a:spLocks noGrp="1"/>
          </p:cNvSpPr>
          <p:nvPr>
            <p:ph type="ctrTitle"/>
          </p:nvPr>
        </p:nvSpPr>
        <p:spPr>
          <a:xfrm>
            <a:off x="2194560" y="1054783"/>
            <a:ext cx="9144000" cy="1702486"/>
          </a:xfrm>
        </p:spPr>
        <p:txBody>
          <a:bodyPr>
            <a:normAutofit fontScale="90000"/>
          </a:bodyPr>
          <a:lstStyle/>
          <a:p>
            <a:r>
              <a:rPr lang="en-ZA" sz="6700" dirty="0"/>
              <a:t>Northern Cape Province</a:t>
            </a:r>
            <a:br>
              <a:rPr lang="en-ZA" sz="7200" i="1" dirty="0"/>
            </a:br>
            <a:br>
              <a:rPr lang="en-ZA" sz="1600" i="1" dirty="0"/>
            </a:br>
            <a:r>
              <a:rPr lang="en-ZA" sz="4000" dirty="0"/>
              <a:t>31 July 2023</a:t>
            </a:r>
            <a:endParaRPr lang="en-ZA" sz="3200" dirty="0"/>
          </a:p>
        </p:txBody>
      </p:sp>
      <p:sp>
        <p:nvSpPr>
          <p:cNvPr id="3" name="Text Placeholder 2">
            <a:extLst>
              <a:ext uri="{FF2B5EF4-FFF2-40B4-BE49-F238E27FC236}">
                <a16:creationId xmlns:a16="http://schemas.microsoft.com/office/drawing/2014/main" id="{E0985EBF-008A-4BAF-0B92-5037138CE599}"/>
              </a:ext>
            </a:extLst>
          </p:cNvPr>
          <p:cNvSpPr>
            <a:spLocks noGrp="1"/>
          </p:cNvSpPr>
          <p:nvPr>
            <p:ph type="subTitle" idx="1"/>
          </p:nvPr>
        </p:nvSpPr>
        <p:spPr>
          <a:xfrm>
            <a:off x="2194560" y="3235569"/>
            <a:ext cx="9144000" cy="1984495"/>
          </a:xfrm>
        </p:spPr>
        <p:txBody>
          <a:bodyPr>
            <a:noAutofit/>
          </a:bodyPr>
          <a:lstStyle/>
          <a:p>
            <a:r>
              <a:rPr lang="en-ZA" sz="4800" dirty="0"/>
              <a:t>Educator Demand Projections</a:t>
            </a:r>
          </a:p>
          <a:p>
            <a:r>
              <a:rPr lang="en-ZA" sz="4800" dirty="0"/>
              <a:t>2021-2030</a:t>
            </a:r>
            <a:endParaRPr lang="en-ZA" sz="4800" b="1" i="1" dirty="0"/>
          </a:p>
        </p:txBody>
      </p:sp>
    </p:spTree>
    <p:extLst>
      <p:ext uri="{BB962C8B-B14F-4D97-AF65-F5344CB8AC3E}">
        <p14:creationId xmlns:p14="http://schemas.microsoft.com/office/powerpoint/2010/main" val="1444881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0"/>
          <p:cNvSpPr txBox="1">
            <a:spLocks noGrp="1"/>
          </p:cNvSpPr>
          <p:nvPr>
            <p:ph type="title"/>
          </p:nvPr>
        </p:nvSpPr>
        <p:spPr>
          <a:xfrm>
            <a:off x="548639" y="792487"/>
            <a:ext cx="3235569" cy="505967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4200"/>
              <a:buFont typeface="Cambria"/>
              <a:buNone/>
            </a:pPr>
            <a:r>
              <a:rPr lang="en-US"/>
              <a:t>Older teacher proportions for senior educator and</a:t>
            </a:r>
            <a:br>
              <a:rPr lang="en-US"/>
            </a:br>
            <a:r>
              <a:rPr lang="en-US"/>
              <a:t>primary schools educators</a:t>
            </a:r>
            <a:endParaRPr/>
          </a:p>
        </p:txBody>
      </p:sp>
      <p:graphicFrame>
        <p:nvGraphicFramePr>
          <p:cNvPr id="233" name="Google Shape;233;p10"/>
          <p:cNvGraphicFramePr/>
          <p:nvPr/>
        </p:nvGraphicFramePr>
        <p:xfrm>
          <a:off x="4464050" y="792487"/>
          <a:ext cx="6761975" cy="5059677"/>
        </p:xfrm>
        <a:graphic>
          <a:graphicData uri="http://schemas.openxmlformats.org/drawingml/2006/table">
            <a:tbl>
              <a:tblPr>
                <a:noFill/>
              </a:tblPr>
              <a:tblGrid>
                <a:gridCol w="1261500">
                  <a:extLst>
                    <a:ext uri="{9D8B030D-6E8A-4147-A177-3AD203B41FA5}">
                      <a16:colId xmlns:a16="http://schemas.microsoft.com/office/drawing/2014/main" val="20000"/>
                    </a:ext>
                  </a:extLst>
                </a:gridCol>
                <a:gridCol w="44450">
                  <a:extLst>
                    <a:ext uri="{9D8B030D-6E8A-4147-A177-3AD203B41FA5}">
                      <a16:colId xmlns:a16="http://schemas.microsoft.com/office/drawing/2014/main" val="20001"/>
                    </a:ext>
                  </a:extLst>
                </a:gridCol>
                <a:gridCol w="1789050">
                  <a:extLst>
                    <a:ext uri="{9D8B030D-6E8A-4147-A177-3AD203B41FA5}">
                      <a16:colId xmlns:a16="http://schemas.microsoft.com/office/drawing/2014/main" val="20002"/>
                    </a:ext>
                  </a:extLst>
                </a:gridCol>
                <a:gridCol w="65650">
                  <a:extLst>
                    <a:ext uri="{9D8B030D-6E8A-4147-A177-3AD203B41FA5}">
                      <a16:colId xmlns:a16="http://schemas.microsoft.com/office/drawing/2014/main" val="20003"/>
                    </a:ext>
                  </a:extLst>
                </a:gridCol>
                <a:gridCol w="1767850">
                  <a:extLst>
                    <a:ext uri="{9D8B030D-6E8A-4147-A177-3AD203B41FA5}">
                      <a16:colId xmlns:a16="http://schemas.microsoft.com/office/drawing/2014/main" val="20004"/>
                    </a:ext>
                  </a:extLst>
                </a:gridCol>
                <a:gridCol w="60950">
                  <a:extLst>
                    <a:ext uri="{9D8B030D-6E8A-4147-A177-3AD203B41FA5}">
                      <a16:colId xmlns:a16="http://schemas.microsoft.com/office/drawing/2014/main" val="20005"/>
                    </a:ext>
                  </a:extLst>
                </a:gridCol>
                <a:gridCol w="1772525">
                  <a:extLst>
                    <a:ext uri="{9D8B030D-6E8A-4147-A177-3AD203B41FA5}">
                      <a16:colId xmlns:a16="http://schemas.microsoft.com/office/drawing/2014/main" val="20006"/>
                    </a:ext>
                  </a:extLst>
                </a:gridCol>
              </a:tblGrid>
              <a:tr h="446000">
                <a:tc>
                  <a:txBody>
                    <a:bodyPr/>
                    <a:lstStyle/>
                    <a:p>
                      <a:pPr marL="0" marR="0" lvl="0" indent="0" algn="l"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gridSpan="5">
                  <a:txBody>
                    <a:bodyPr/>
                    <a:lstStyle/>
                    <a:p>
                      <a:pPr marL="0" marR="0" lvl="0" indent="0" algn="ctr" rtl="0">
                        <a:spcBef>
                          <a:spcPts val="0"/>
                        </a:spcBef>
                        <a:spcAft>
                          <a:spcPts val="0"/>
                        </a:spcAft>
                        <a:buNone/>
                      </a:pPr>
                      <a:r>
                        <a:rPr lang="en-US" sz="2400" b="1" i="0" u="none" strike="noStrike" cap="none">
                          <a:solidFill>
                            <a:srgbClr val="000000"/>
                          </a:solidFill>
                          <a:latin typeface="Calibri"/>
                          <a:ea typeface="Calibri"/>
                          <a:cs typeface="Calibri"/>
                          <a:sym typeface="Calibri"/>
                        </a:rPr>
                        <a:t>Percentage of educators aged 50+ in 2021</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rgbClr val="7F7F7F"/>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68827">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Province</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endParaRPr sz="1900" b="1"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All educators</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7F7F7F"/>
                      </a:solidFill>
                      <a:prstDash val="solid"/>
                      <a:round/>
                      <a:headEnd type="none" w="sm" len="sm"/>
                      <a:tailEnd type="none" w="sm" len="sm"/>
                    </a:lnT>
                    <a:lnB w="9525" cap="flat" cmpd="sng">
                      <a:solidFill>
                        <a:srgbClr val="808080"/>
                      </a:solidFill>
                      <a:prstDash val="solid"/>
                      <a:round/>
                      <a:headEnd type="none" w="sm" len="sm"/>
                      <a:tailEnd type="none" w="sm" len="sm"/>
                    </a:lnB>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7F7F7F"/>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Senior educators</a:t>
                      </a:r>
                      <a:br>
                        <a:rPr lang="en-US" sz="2000" b="1" i="0" u="none" strike="noStrike" cap="none">
                          <a:solidFill>
                            <a:srgbClr val="000000"/>
                          </a:solidFill>
                          <a:latin typeface="Calibri"/>
                          <a:ea typeface="Calibri"/>
                          <a:cs typeface="Calibri"/>
                          <a:sym typeface="Calibri"/>
                        </a:rPr>
                      </a:br>
                      <a:r>
                        <a:rPr lang="en-US" sz="1400" b="0" i="0" u="none" strike="noStrike" cap="none">
                          <a:solidFill>
                            <a:srgbClr val="000000"/>
                          </a:solidFill>
                          <a:latin typeface="Calibri"/>
                          <a:ea typeface="Calibri"/>
                          <a:cs typeface="Calibri"/>
                          <a:sym typeface="Calibri"/>
                        </a:rPr>
                        <a:t>(HOD, Dep.- principals, Principals &amp; Other)</a:t>
                      </a:r>
                      <a:endParaRPr sz="2000" b="1"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7F7F7F"/>
                      </a:solidFill>
                      <a:prstDash val="solid"/>
                      <a:round/>
                      <a:headEnd type="none" w="sm" len="sm"/>
                      <a:tailEnd type="none" w="sm" len="sm"/>
                    </a:lnT>
                    <a:lnB w="9525" cap="flat" cmpd="sng">
                      <a:solidFill>
                        <a:srgbClr val="808080"/>
                      </a:solidFill>
                      <a:prstDash val="solid"/>
                      <a:round/>
                      <a:headEnd type="none" w="sm" len="sm"/>
                      <a:tailEnd type="none" w="sm" len="sm"/>
                    </a:lnB>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7F7F7F"/>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Primary school educators</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7F7F7F"/>
                      </a:solidFill>
                      <a:prstDash val="solid"/>
                      <a:round/>
                      <a:headEnd type="none" w="sm" len="sm"/>
                      <a:tailEnd type="none" w="sm" len="sm"/>
                    </a:lnT>
                    <a:lnB w="9525" cap="flat" cmpd="sng">
                      <a:solidFill>
                        <a:srgbClr val="808080"/>
                      </a:solidFill>
                      <a:prstDash val="solid"/>
                      <a:round/>
                      <a:headEnd type="none" w="sm" len="sm"/>
                      <a:tailEnd type="none" w="sm" len="sm"/>
                    </a:lnB>
                  </a:tcPr>
                </a:tc>
                <a:extLst>
                  <a:ext uri="{0D108BD9-81ED-4DB2-BD59-A6C34878D82A}">
                    <a16:rowId xmlns:a16="http://schemas.microsoft.com/office/drawing/2014/main" val="10001"/>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EC</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51%</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808080"/>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71%</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808080"/>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58%</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808080"/>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extLst>
                  <a:ext uri="{0D108BD9-81ED-4DB2-BD59-A6C34878D82A}">
                    <a16:rowId xmlns:a16="http://schemas.microsoft.com/office/drawing/2014/main" val="10002"/>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FS</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43%</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65%</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49%</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3"/>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GP</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41%</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65%</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42%</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4"/>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KN</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39%</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65%</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44%</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5"/>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LP</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58%</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81%</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63%</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extLst>
                  <a:ext uri="{0D108BD9-81ED-4DB2-BD59-A6C34878D82A}">
                    <a16:rowId xmlns:a16="http://schemas.microsoft.com/office/drawing/2014/main" val="10006"/>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MP</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50%</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73%</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55%</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extLst>
                  <a:ext uri="{0D108BD9-81ED-4DB2-BD59-A6C34878D82A}">
                    <a16:rowId xmlns:a16="http://schemas.microsoft.com/office/drawing/2014/main" val="10007"/>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NC</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43%</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69%</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44%</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8"/>
                  </a:ext>
                </a:extLst>
              </a:tr>
              <a:tr h="384485">
                <a:tc>
                  <a:txBody>
                    <a:bodyPr/>
                    <a:lstStyle/>
                    <a:p>
                      <a:pPr marL="0" marR="0" lvl="0" indent="0" algn="ctr" rtl="0">
                        <a:spcBef>
                          <a:spcPts val="0"/>
                        </a:spcBef>
                        <a:spcAft>
                          <a:spcPts val="0"/>
                        </a:spcAft>
                        <a:buNone/>
                      </a:pPr>
                      <a:r>
                        <a:rPr lang="en-US" sz="1900" b="1" i="0" u="none" strike="noStrike" cap="none" dirty="0">
                          <a:solidFill>
                            <a:srgbClr val="000000"/>
                          </a:solidFill>
                          <a:latin typeface="Calibri"/>
                          <a:ea typeface="Calibri"/>
                          <a:cs typeface="Calibri"/>
                          <a:sym typeface="Calibri"/>
                        </a:rPr>
                        <a:t>NW</a:t>
                      </a:r>
                      <a:endParaRPr dirty="0"/>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9EF"/>
                    </a:solidFill>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47%</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70%</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52%</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extLst>
                  <a:ext uri="{0D108BD9-81ED-4DB2-BD59-A6C34878D82A}">
                    <a16:rowId xmlns:a16="http://schemas.microsoft.com/office/drawing/2014/main" val="10009"/>
                  </a:ext>
                </a:extLst>
              </a:tr>
              <a:tr h="384485">
                <a:tc>
                  <a:txBody>
                    <a:bodyPr/>
                    <a:lstStyle/>
                    <a:p>
                      <a:pPr marL="0" marR="0" lvl="0" indent="0" algn="ctr" rtl="0">
                        <a:spcBef>
                          <a:spcPts val="0"/>
                        </a:spcBef>
                        <a:spcAft>
                          <a:spcPts val="0"/>
                        </a:spcAft>
                        <a:buNone/>
                      </a:pPr>
                      <a:r>
                        <a:rPr lang="en-US" sz="1900" b="1" i="0" u="none" strike="noStrike" cap="none" dirty="0">
                          <a:solidFill>
                            <a:srgbClr val="000000"/>
                          </a:solidFill>
                          <a:latin typeface="Calibri"/>
                          <a:ea typeface="Calibri"/>
                          <a:cs typeface="Calibri"/>
                          <a:sym typeface="Calibri"/>
                        </a:rPr>
                        <a:t>WC</a:t>
                      </a:r>
                      <a:endParaRPr dirty="0"/>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solidFill>
                      <a:srgbClr val="FFF9EF"/>
                    </a:solidFill>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800" b="0" i="0" u="none" strike="noStrike" cap="none" dirty="0">
                          <a:solidFill>
                            <a:srgbClr val="000000"/>
                          </a:solidFill>
                          <a:latin typeface="Calibri"/>
                          <a:ea typeface="Calibri"/>
                          <a:cs typeface="Calibri"/>
                          <a:sym typeface="Calibri"/>
                        </a:rPr>
                        <a:t>42%</a:t>
                      </a:r>
                      <a:endParaRPr dirty="0"/>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800" b="0" i="0" u="none" strike="noStrike" cap="none" dirty="0">
                          <a:solidFill>
                            <a:srgbClr val="000000"/>
                          </a:solidFill>
                          <a:latin typeface="Calibri"/>
                          <a:ea typeface="Calibri"/>
                          <a:cs typeface="Calibri"/>
                          <a:sym typeface="Calibri"/>
                        </a:rPr>
                        <a:t>73%</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solidFill>
                      <a:srgbClr val="FFF1DA"/>
                    </a:solidFill>
                  </a:tcPr>
                </a:tc>
                <a:tc>
                  <a:txBody>
                    <a:bodyPr/>
                    <a:lstStyle/>
                    <a:p>
                      <a:pPr marL="0" marR="0" lvl="0" indent="0" algn="ctr" rtl="0">
                        <a:spcBef>
                          <a:spcPts val="0"/>
                        </a:spcBef>
                        <a:spcAft>
                          <a:spcPts val="0"/>
                        </a:spcAft>
                        <a:buNone/>
                      </a:pPr>
                      <a:endParaRPr sz="1800" b="0" i="0" u="none" strike="noStrike" cap="none" dirty="0">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800" b="0" i="0" u="none" strike="noStrike" cap="none" dirty="0">
                          <a:solidFill>
                            <a:srgbClr val="000000"/>
                          </a:solidFill>
                          <a:latin typeface="Calibri"/>
                          <a:ea typeface="Calibri"/>
                          <a:cs typeface="Calibri"/>
                          <a:sym typeface="Calibri"/>
                        </a:rPr>
                        <a:t>40%</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10"/>
                  </a:ext>
                </a:extLst>
              </a:tr>
              <a:tr h="384485">
                <a:tc>
                  <a:txBody>
                    <a:bodyPr/>
                    <a:lstStyle/>
                    <a:p>
                      <a:pPr algn="ctr" rtl="0" fontAlgn="ctr"/>
                      <a:r>
                        <a:rPr lang="en-US" sz="19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a:t>
                      </a:r>
                    </a:p>
                  </a:txBody>
                  <a:tcPr marL="9525" marR="9525" marT="9525" marB="0" anchor="ctr">
                    <a:lnL w="9525" cap="flat" cmpd="sng">
                      <a:solidFill>
                        <a:srgbClr val="000000">
                          <a:alpha val="0"/>
                        </a:srgbClr>
                      </a:solidFill>
                      <a:prstDash val="solid"/>
                      <a:round/>
                      <a:headEnd type="none" w="sm" len="sm"/>
                      <a:tailEnd type="none" w="sm" len="sm"/>
                    </a:lnL>
                    <a:lnR w="19050" cap="flat" cmpd="sng" algn="ctr">
                      <a:solidFill>
                        <a:schemeClr val="lt1"/>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tc>
                  <a:txBody>
                    <a:bodyPr/>
                    <a:lstStyle/>
                    <a:p>
                      <a:pPr algn="ctr" rtl="0" fontAlgn="ctr"/>
                      <a:endParaRPr lang="en-US" sz="1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ctr">
                    <a:lnL w="19050" cap="flat" cmpd="sng" algn="ctr">
                      <a:solidFill>
                        <a:schemeClr val="lt1"/>
                      </a:solidFill>
                      <a:prstDash val="solid"/>
                      <a:round/>
                      <a:headEnd type="none" w="sm" len="sm"/>
                      <a:tailEnd type="none" w="sm" len="sm"/>
                    </a:lnL>
                    <a:lnR w="19050" cap="flat" cmpd="sng" algn="ctr">
                      <a:solidFill>
                        <a:schemeClr val="lt1"/>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tc>
                  <a:txBody>
                    <a:bodyPr/>
                    <a:lstStyle/>
                    <a:p>
                      <a:pPr algn="ctr" rtl="0" fontAlgn="ctr"/>
                      <a:r>
                        <a:rPr lang="en-US" sz="1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46%</a:t>
                      </a:r>
                    </a:p>
                  </a:txBody>
                  <a:tcPr marL="9525" marR="9525" marT="9525" marB="0" anchor="ctr">
                    <a:lnL w="19050" cap="flat" cmpd="sng" algn="ctr">
                      <a:solidFill>
                        <a:schemeClr val="lt1"/>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tc>
                  <a:txBody>
                    <a:bodyPr/>
                    <a:lstStyle/>
                    <a:p>
                      <a:pPr algn="ctr" rtl="0" fontAlgn="ctr"/>
                      <a:endParaRPr lang="en-US" sz="1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tc>
                  <a:txBody>
                    <a:bodyPr/>
                    <a:lstStyle/>
                    <a:p>
                      <a:pPr algn="ctr" rtl="0" fontAlgn="ctr"/>
                      <a:r>
                        <a:rPr lang="en-US" sz="1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69%</a:t>
                      </a:r>
                    </a:p>
                  </a:txBody>
                  <a:tcPr marL="9525" marR="9525" marT="9525"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tc>
                  <a:txBody>
                    <a:bodyPr/>
                    <a:lstStyle/>
                    <a:p>
                      <a:pPr algn="ctr" rtl="0" fontAlgn="ctr"/>
                      <a:endParaRPr lang="en-US" sz="1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tc>
                  <a:txBody>
                    <a:bodyPr/>
                    <a:lstStyle/>
                    <a:p>
                      <a:pPr algn="ctr" rtl="0" fontAlgn="b"/>
                      <a:r>
                        <a:rPr lang="en-US" sz="1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49%</a:t>
                      </a:r>
                    </a:p>
                  </a:txBody>
                  <a:tcPr marL="9525" marR="9525" marT="9525" marB="0" anchor="ctr">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3071139808"/>
                  </a:ext>
                </a:extLst>
              </a:tr>
            </a:tbl>
          </a:graphicData>
        </a:graphic>
      </p:graphicFrame>
      <p:sp>
        <p:nvSpPr>
          <p:cNvPr id="234" name="Google Shape;234;p10"/>
          <p:cNvSpPr/>
          <p:nvPr/>
        </p:nvSpPr>
        <p:spPr>
          <a:xfrm>
            <a:off x="11353798" y="200753"/>
            <a:ext cx="487682" cy="504097"/>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Calibri"/>
                <a:ea typeface="Calibri"/>
                <a:cs typeface="Calibri"/>
                <a:sym typeface="Calibri"/>
              </a:rPr>
              <a:t>1</a:t>
            </a:r>
            <a:endParaRPr/>
          </a:p>
        </p:txBody>
      </p:sp>
      <p:sp>
        <p:nvSpPr>
          <p:cNvPr id="235" name="Google Shape;235;p10"/>
          <p:cNvSpPr/>
          <p:nvPr/>
        </p:nvSpPr>
        <p:spPr>
          <a:xfrm>
            <a:off x="4591832" y="6157208"/>
            <a:ext cx="6761965" cy="504097"/>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050" i="1" dirty="0">
                <a:solidFill>
                  <a:schemeClr val="dk1"/>
                </a:solidFill>
                <a:latin typeface="Calibri"/>
                <a:ea typeface="Calibri"/>
                <a:cs typeface="Calibri"/>
                <a:sym typeface="Calibri"/>
              </a:rPr>
              <a:t>Source: </a:t>
            </a:r>
            <a:r>
              <a:rPr lang="en-US" sz="1050" i="1" dirty="0" err="1">
                <a:solidFill>
                  <a:schemeClr val="dk1"/>
                </a:solidFill>
                <a:latin typeface="Calibri"/>
                <a:ea typeface="Calibri"/>
                <a:cs typeface="Calibri"/>
                <a:sym typeface="Calibri"/>
              </a:rPr>
              <a:t>Anonymised</a:t>
            </a:r>
            <a:r>
              <a:rPr lang="en-US" sz="1050" i="1" dirty="0">
                <a:solidFill>
                  <a:schemeClr val="dk1"/>
                </a:solidFill>
                <a:latin typeface="Calibri"/>
                <a:ea typeface="Calibri"/>
                <a:cs typeface="Calibri"/>
                <a:sym typeface="Calibri"/>
              </a:rPr>
              <a:t> PERSAL data from 2021, only educators (Rank 60 000 – 69 999) are considered. ECD practitioners, TVET lecturers and ABET teachers were removed. The 2021 </a:t>
            </a:r>
            <a:r>
              <a:rPr lang="en-US" sz="1050" i="1" dirty="0" err="1">
                <a:solidFill>
                  <a:schemeClr val="dk1"/>
                </a:solidFill>
                <a:latin typeface="Calibri"/>
                <a:ea typeface="Calibri"/>
                <a:cs typeface="Calibri"/>
                <a:sym typeface="Calibri"/>
              </a:rPr>
              <a:t>rankclass</a:t>
            </a:r>
            <a:r>
              <a:rPr lang="en-US" sz="1050" i="1" dirty="0">
                <a:solidFill>
                  <a:schemeClr val="dk1"/>
                </a:solidFill>
                <a:latin typeface="Calibri"/>
                <a:ea typeface="Calibri"/>
                <a:cs typeface="Calibri"/>
                <a:sym typeface="Calibri"/>
              </a:rPr>
              <a:t> file was expanded to include ranks found only in years prior to 2021, used to classify educators by rank. Primary school only includes all educators that are in a component that is classified as a Primary school. </a:t>
            </a:r>
            <a:endParaRPr lang="en-US" sz="1050" dirty="0"/>
          </a:p>
        </p:txBody>
      </p:sp>
      <p:sp>
        <p:nvSpPr>
          <p:cNvPr id="2" name="Rectangle 1">
            <a:extLst>
              <a:ext uri="{FF2B5EF4-FFF2-40B4-BE49-F238E27FC236}">
                <a16:creationId xmlns:a16="http://schemas.microsoft.com/office/drawing/2014/main" id="{1E34CABD-F814-2B65-39CF-AF6BD9529D30}"/>
              </a:ext>
            </a:extLst>
          </p:cNvPr>
          <p:cNvSpPr/>
          <p:nvPr/>
        </p:nvSpPr>
        <p:spPr>
          <a:xfrm>
            <a:off x="5753100" y="4622212"/>
            <a:ext cx="5472915" cy="1229948"/>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err="1"/>
              <a:t>zvc</a:t>
            </a:r>
            <a:endParaRPr lang="en-ZA" dirty="0"/>
          </a:p>
        </p:txBody>
      </p:sp>
      <p:sp>
        <p:nvSpPr>
          <p:cNvPr id="3" name="Rectangle 2">
            <a:extLst>
              <a:ext uri="{FF2B5EF4-FFF2-40B4-BE49-F238E27FC236}">
                <a16:creationId xmlns:a16="http://schemas.microsoft.com/office/drawing/2014/main" id="{879A5F94-F516-6463-DB12-0FDCF78A76E4}"/>
              </a:ext>
            </a:extLst>
          </p:cNvPr>
          <p:cNvSpPr/>
          <p:nvPr/>
        </p:nvSpPr>
        <p:spPr>
          <a:xfrm>
            <a:off x="5753100" y="2030850"/>
            <a:ext cx="5472915" cy="2286318"/>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err="1"/>
              <a:t>zvc</a:t>
            </a:r>
            <a:endParaRPr lang="en-ZA" dirty="0"/>
          </a:p>
        </p:txBody>
      </p:sp>
      <p:sp>
        <p:nvSpPr>
          <p:cNvPr id="4" name="TextBox 3">
            <a:extLst>
              <a:ext uri="{FF2B5EF4-FFF2-40B4-BE49-F238E27FC236}">
                <a16:creationId xmlns:a16="http://schemas.microsoft.com/office/drawing/2014/main" id="{47BE5B6C-10D8-8499-67A0-97E7447A3103}"/>
              </a:ext>
            </a:extLst>
          </p:cNvPr>
          <p:cNvSpPr txBox="1"/>
          <p:nvPr/>
        </p:nvSpPr>
        <p:spPr>
          <a:xfrm>
            <a:off x="6703789" y="2830865"/>
            <a:ext cx="4245148" cy="1200329"/>
          </a:xfrm>
          <a:prstGeom prst="rect">
            <a:avLst/>
          </a:prstGeom>
          <a:noFill/>
        </p:spPr>
        <p:txBody>
          <a:bodyPr wrap="square">
            <a:spAutoFit/>
          </a:bodyPr>
          <a:lstStyle/>
          <a:p>
            <a:r>
              <a:rPr lang="en-ZA" sz="2400" b="1" dirty="0"/>
              <a:t>Almost 70% of senior educators </a:t>
            </a:r>
            <a:r>
              <a:rPr lang="en-ZA" sz="2400" dirty="0"/>
              <a:t>were</a:t>
            </a:r>
            <a:r>
              <a:rPr lang="en-ZA" sz="2400" b="1" dirty="0"/>
              <a:t> </a:t>
            </a:r>
            <a:r>
              <a:rPr lang="en-ZA" sz="2400" dirty="0"/>
              <a:t>aged </a:t>
            </a:r>
            <a:r>
              <a:rPr lang="en-ZA" sz="2400" b="1" dirty="0"/>
              <a:t>50 years and older </a:t>
            </a:r>
            <a:r>
              <a:rPr lang="en-ZA" sz="2400" dirty="0"/>
              <a:t>in 2021 in the NC</a:t>
            </a:r>
            <a:endParaRPr lang="en-ZA" sz="2000" dirty="0"/>
          </a:p>
        </p:txBody>
      </p:sp>
    </p:spTree>
    <p:extLst>
      <p:ext uri="{BB962C8B-B14F-4D97-AF65-F5344CB8AC3E}">
        <p14:creationId xmlns:p14="http://schemas.microsoft.com/office/powerpoint/2010/main" val="349953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p:txBody>
          <a:bodyPr/>
          <a:lstStyle/>
          <a:p>
            <a:r>
              <a:rPr lang="en-ZA" dirty="0"/>
              <a:t>Educator age distribution in 2021 &amp; 2030</a:t>
            </a:r>
          </a:p>
        </p:txBody>
      </p:sp>
      <p:sp>
        <p:nvSpPr>
          <p:cNvPr id="6" name="Oval 5">
            <a:extLst>
              <a:ext uri="{FF2B5EF4-FFF2-40B4-BE49-F238E27FC236}">
                <a16:creationId xmlns:a16="http://schemas.microsoft.com/office/drawing/2014/main" id="{2C06B293-64FB-3266-8E1B-55F9E08E1481}"/>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1</a:t>
            </a:r>
          </a:p>
        </p:txBody>
      </p:sp>
      <p:sp>
        <p:nvSpPr>
          <p:cNvPr id="7" name="Rectangle 6">
            <a:extLst>
              <a:ext uri="{FF2B5EF4-FFF2-40B4-BE49-F238E27FC236}">
                <a16:creationId xmlns:a16="http://schemas.microsoft.com/office/drawing/2014/main" id="{952CBFB2-D15E-207F-A651-CF7716D1A894}"/>
              </a:ext>
            </a:extLst>
          </p:cNvPr>
          <p:cNvSpPr/>
          <p:nvPr/>
        </p:nvSpPr>
        <p:spPr>
          <a:xfrm>
            <a:off x="838200" y="6157209"/>
            <a:ext cx="10515598" cy="33566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100" i="1" dirty="0"/>
              <a:t>Source: Anonymised PERSAL data from 2021, only educators (Rank 60 000 – 69 999) are considered. ECD practitioners, TVET lecturers and ABET teachers were removed.  </a:t>
            </a:r>
          </a:p>
        </p:txBody>
      </p:sp>
      <p:graphicFrame>
        <p:nvGraphicFramePr>
          <p:cNvPr id="12" name="Chart 11">
            <a:extLst>
              <a:ext uri="{FF2B5EF4-FFF2-40B4-BE49-F238E27FC236}">
                <a16:creationId xmlns:a16="http://schemas.microsoft.com/office/drawing/2014/main" id="{5EA860DC-4AD5-4F01-89D4-F7FC7C8E9C52}"/>
              </a:ext>
            </a:extLst>
          </p:cNvPr>
          <p:cNvGraphicFramePr>
            <a:graphicFrameLocks/>
          </p:cNvGraphicFramePr>
          <p:nvPr>
            <p:extLst>
              <p:ext uri="{D42A27DB-BD31-4B8C-83A1-F6EECF244321}">
                <p14:modId xmlns:p14="http://schemas.microsoft.com/office/powerpoint/2010/main" val="2402679131"/>
              </p:ext>
            </p:extLst>
          </p:nvPr>
        </p:nvGraphicFramePr>
        <p:xfrm>
          <a:off x="653143" y="1973944"/>
          <a:ext cx="10700654" cy="4086378"/>
        </p:xfrm>
        <a:graphic>
          <a:graphicData uri="http://schemas.openxmlformats.org/drawingml/2006/chart">
            <c:chart xmlns:c="http://schemas.openxmlformats.org/drawingml/2006/chart" xmlns:r="http://schemas.openxmlformats.org/officeDocument/2006/relationships" r:id="rId3"/>
          </a:graphicData>
        </a:graphic>
      </p:graphicFrame>
      <p:sp>
        <p:nvSpPr>
          <p:cNvPr id="19" name="Rectangle 18">
            <a:extLst>
              <a:ext uri="{FF2B5EF4-FFF2-40B4-BE49-F238E27FC236}">
                <a16:creationId xmlns:a16="http://schemas.microsoft.com/office/drawing/2014/main" id="{3E3E8C0A-02E3-D5E5-0324-71D23D2AB522}"/>
              </a:ext>
            </a:extLst>
          </p:cNvPr>
          <p:cNvSpPr/>
          <p:nvPr/>
        </p:nvSpPr>
        <p:spPr>
          <a:xfrm>
            <a:off x="6779329" y="5546079"/>
            <a:ext cx="1828799" cy="5190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0" name="Rectangle 19">
            <a:extLst>
              <a:ext uri="{FF2B5EF4-FFF2-40B4-BE49-F238E27FC236}">
                <a16:creationId xmlns:a16="http://schemas.microsoft.com/office/drawing/2014/main" id="{E5978199-4BCB-786C-AB89-0FA695F91629}"/>
              </a:ext>
            </a:extLst>
          </p:cNvPr>
          <p:cNvSpPr/>
          <p:nvPr/>
        </p:nvSpPr>
        <p:spPr>
          <a:xfrm>
            <a:off x="8058953" y="5536549"/>
            <a:ext cx="783773" cy="6096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ZA" dirty="0"/>
              <a:t>2021</a:t>
            </a:r>
          </a:p>
          <a:p>
            <a:pPr algn="ctr"/>
            <a:r>
              <a:rPr lang="en-ZA" dirty="0"/>
              <a:t>2030</a:t>
            </a:r>
          </a:p>
        </p:txBody>
      </p:sp>
      <p:sp>
        <p:nvSpPr>
          <p:cNvPr id="23" name="Rectangle: Rounded Corners 22">
            <a:extLst>
              <a:ext uri="{FF2B5EF4-FFF2-40B4-BE49-F238E27FC236}">
                <a16:creationId xmlns:a16="http://schemas.microsoft.com/office/drawing/2014/main" id="{1702ABA0-7283-3EE6-28D2-D43A0EC3A27C}"/>
              </a:ext>
            </a:extLst>
          </p:cNvPr>
          <p:cNvSpPr/>
          <p:nvPr/>
        </p:nvSpPr>
        <p:spPr>
          <a:xfrm>
            <a:off x="9338254" y="1385082"/>
            <a:ext cx="2354691" cy="60906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700" dirty="0"/>
              <a:t>Assume constant 2021 educator numbers</a:t>
            </a:r>
          </a:p>
        </p:txBody>
      </p:sp>
      <p:cxnSp>
        <p:nvCxnSpPr>
          <p:cNvPr id="24" name="Straight Connector 23">
            <a:extLst>
              <a:ext uri="{FF2B5EF4-FFF2-40B4-BE49-F238E27FC236}">
                <a16:creationId xmlns:a16="http://schemas.microsoft.com/office/drawing/2014/main" id="{14FA6DDA-0E2C-D64A-4E80-81921E5FD764}"/>
              </a:ext>
            </a:extLst>
          </p:cNvPr>
          <p:cNvCxnSpPr>
            <a:cxnSpLocks/>
          </p:cNvCxnSpPr>
          <p:nvPr/>
        </p:nvCxnSpPr>
        <p:spPr>
          <a:xfrm>
            <a:off x="7832857" y="2740607"/>
            <a:ext cx="0" cy="2278505"/>
          </a:xfrm>
          <a:prstGeom prst="line">
            <a:avLst/>
          </a:prstGeom>
          <a:ln w="28575">
            <a:solidFill>
              <a:srgbClr val="009242"/>
            </a:solidFill>
            <a:prstDash val="sysDot"/>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C923F257-EA2B-25C7-96CC-047E14164875}"/>
              </a:ext>
            </a:extLst>
          </p:cNvPr>
          <p:cNvSpPr/>
          <p:nvPr/>
        </p:nvSpPr>
        <p:spPr>
          <a:xfrm>
            <a:off x="7330179" y="2155451"/>
            <a:ext cx="1828798" cy="519046"/>
          </a:xfrm>
          <a:prstGeom prst="rect">
            <a:avLst/>
          </a:prstGeom>
          <a:solidFill>
            <a:srgbClr val="FFFFFF"/>
          </a:solidFill>
          <a:ln>
            <a:noFill/>
          </a:ln>
        </p:spPr>
        <p:style>
          <a:lnRef idx="0">
            <a:scrgbClr r="0" g="0" b="0"/>
          </a:lnRef>
          <a:fillRef idx="0">
            <a:scrgbClr r="0" g="0" b="0"/>
          </a:fillRef>
          <a:effectRef idx="0">
            <a:scrgbClr r="0" g="0" b="0"/>
          </a:effectRef>
          <a:fontRef idx="minor">
            <a:schemeClr val="accent2"/>
          </a:fontRef>
        </p:style>
        <p:txBody>
          <a:bodyPr/>
          <a:lstStyle>
            <a:lvl1pPr marL="0" indent="0">
              <a:defRPr sz="1100">
                <a:solidFill>
                  <a:schemeClr val="accent2"/>
                </a:solidFill>
                <a:latin typeface="+mn-lt"/>
                <a:ea typeface="+mn-ea"/>
                <a:cs typeface="+mn-cs"/>
              </a:defRPr>
            </a:lvl1pPr>
            <a:lvl2pPr marL="457200" indent="0">
              <a:defRPr sz="1100">
                <a:solidFill>
                  <a:schemeClr val="accent2"/>
                </a:solidFill>
                <a:latin typeface="+mn-lt"/>
                <a:ea typeface="+mn-ea"/>
                <a:cs typeface="+mn-cs"/>
              </a:defRPr>
            </a:lvl2pPr>
            <a:lvl3pPr marL="914400" indent="0">
              <a:defRPr sz="1100">
                <a:solidFill>
                  <a:schemeClr val="accent2"/>
                </a:solidFill>
                <a:latin typeface="+mn-lt"/>
                <a:ea typeface="+mn-ea"/>
                <a:cs typeface="+mn-cs"/>
              </a:defRPr>
            </a:lvl3pPr>
            <a:lvl4pPr marL="1371600" indent="0">
              <a:defRPr sz="1100">
                <a:solidFill>
                  <a:schemeClr val="accent2"/>
                </a:solidFill>
                <a:latin typeface="+mn-lt"/>
                <a:ea typeface="+mn-ea"/>
                <a:cs typeface="+mn-cs"/>
              </a:defRPr>
            </a:lvl4pPr>
            <a:lvl5pPr marL="1828800" indent="0">
              <a:defRPr sz="1100">
                <a:solidFill>
                  <a:schemeClr val="accent2"/>
                </a:solidFill>
                <a:latin typeface="+mn-lt"/>
                <a:ea typeface="+mn-ea"/>
                <a:cs typeface="+mn-cs"/>
              </a:defRPr>
            </a:lvl5pPr>
            <a:lvl6pPr marL="2286000" indent="0">
              <a:defRPr sz="1100">
                <a:solidFill>
                  <a:schemeClr val="accent2"/>
                </a:solidFill>
                <a:latin typeface="+mn-lt"/>
                <a:ea typeface="+mn-ea"/>
                <a:cs typeface="+mn-cs"/>
              </a:defRPr>
            </a:lvl6pPr>
            <a:lvl7pPr marL="2743200" indent="0">
              <a:defRPr sz="1100">
                <a:solidFill>
                  <a:schemeClr val="accent2"/>
                </a:solidFill>
                <a:latin typeface="+mn-lt"/>
                <a:ea typeface="+mn-ea"/>
                <a:cs typeface="+mn-cs"/>
              </a:defRPr>
            </a:lvl7pPr>
            <a:lvl8pPr marL="3200400" indent="0">
              <a:defRPr sz="1100">
                <a:solidFill>
                  <a:schemeClr val="accent2"/>
                </a:solidFill>
                <a:latin typeface="+mn-lt"/>
                <a:ea typeface="+mn-ea"/>
                <a:cs typeface="+mn-cs"/>
              </a:defRPr>
            </a:lvl8pPr>
            <a:lvl9pPr marL="3657600" indent="0">
              <a:defRPr sz="1100">
                <a:solidFill>
                  <a:schemeClr val="accent2"/>
                </a:solidFill>
                <a:latin typeface="+mn-lt"/>
                <a:ea typeface="+mn-ea"/>
                <a:cs typeface="+mn-cs"/>
              </a:defRPr>
            </a:lvl9pPr>
          </a:lstStyle>
          <a:p>
            <a:r>
              <a:rPr lang="en-US" sz="2400" b="1" dirty="0">
                <a:solidFill>
                  <a:srgbClr val="00B050"/>
                </a:solidFill>
              </a:rPr>
              <a:t>~Age 49-52</a:t>
            </a:r>
          </a:p>
        </p:txBody>
      </p:sp>
      <p:cxnSp>
        <p:nvCxnSpPr>
          <p:cNvPr id="26" name="Straight Connector 25">
            <a:extLst>
              <a:ext uri="{FF2B5EF4-FFF2-40B4-BE49-F238E27FC236}">
                <a16:creationId xmlns:a16="http://schemas.microsoft.com/office/drawing/2014/main" id="{44EDF510-65BD-D99A-3847-80F723FEE4DD}"/>
              </a:ext>
            </a:extLst>
          </p:cNvPr>
          <p:cNvCxnSpPr>
            <a:cxnSpLocks/>
          </p:cNvCxnSpPr>
          <p:nvPr/>
        </p:nvCxnSpPr>
        <p:spPr>
          <a:xfrm>
            <a:off x="7538663" y="5693800"/>
            <a:ext cx="365760" cy="0"/>
          </a:xfrm>
          <a:prstGeom prst="line">
            <a:avLst/>
          </a:prstGeom>
          <a:ln w="349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6A6E434-7BAE-C2EF-AEC1-A3E285E3C2F1}"/>
              </a:ext>
            </a:extLst>
          </p:cNvPr>
          <p:cNvCxnSpPr>
            <a:cxnSpLocks/>
          </p:cNvCxnSpPr>
          <p:nvPr/>
        </p:nvCxnSpPr>
        <p:spPr>
          <a:xfrm>
            <a:off x="7538663" y="5970228"/>
            <a:ext cx="365760" cy="0"/>
          </a:xfrm>
          <a:prstGeom prst="line">
            <a:avLst/>
          </a:prstGeom>
          <a:ln w="3492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528C0A83-B499-D291-B5BF-0D580757EB3F}"/>
              </a:ext>
            </a:extLst>
          </p:cNvPr>
          <p:cNvCxnSpPr>
            <a:cxnSpLocks/>
          </p:cNvCxnSpPr>
          <p:nvPr/>
        </p:nvCxnSpPr>
        <p:spPr>
          <a:xfrm>
            <a:off x="8446338" y="2740606"/>
            <a:ext cx="0" cy="2278505"/>
          </a:xfrm>
          <a:prstGeom prst="line">
            <a:avLst/>
          </a:prstGeom>
          <a:ln w="28575">
            <a:solidFill>
              <a:srgbClr val="009242"/>
            </a:solidFill>
            <a:prstDash val="sysDot"/>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54EAB517-B1B1-1D99-F6AF-D04D13BE9B28}"/>
              </a:ext>
            </a:extLst>
          </p:cNvPr>
          <p:cNvSpPr/>
          <p:nvPr/>
        </p:nvSpPr>
        <p:spPr>
          <a:xfrm>
            <a:off x="7830264" y="2698230"/>
            <a:ext cx="616069" cy="2341297"/>
          </a:xfrm>
          <a:custGeom>
            <a:avLst/>
            <a:gdLst>
              <a:gd name="connsiteX0" fmla="*/ 0 w 452192"/>
              <a:gd name="connsiteY0" fmla="*/ 0 h 2294269"/>
              <a:gd name="connsiteX1" fmla="*/ 452192 w 452192"/>
              <a:gd name="connsiteY1" fmla="*/ 0 h 2294269"/>
              <a:gd name="connsiteX2" fmla="*/ 452192 w 452192"/>
              <a:gd name="connsiteY2" fmla="*/ 2294269 h 2294269"/>
              <a:gd name="connsiteX3" fmla="*/ 0 w 452192"/>
              <a:gd name="connsiteY3" fmla="*/ 2294269 h 2294269"/>
              <a:gd name="connsiteX4" fmla="*/ 0 w 452192"/>
              <a:gd name="connsiteY4" fmla="*/ 0 h 2294269"/>
              <a:gd name="connsiteX0" fmla="*/ 0 w 452192"/>
              <a:gd name="connsiteY0" fmla="*/ 11623 h 2305892"/>
              <a:gd name="connsiteX1" fmla="*/ 231853 w 452192"/>
              <a:gd name="connsiteY1" fmla="*/ 0 h 2305892"/>
              <a:gd name="connsiteX2" fmla="*/ 452192 w 452192"/>
              <a:gd name="connsiteY2" fmla="*/ 11623 h 2305892"/>
              <a:gd name="connsiteX3" fmla="*/ 452192 w 452192"/>
              <a:gd name="connsiteY3" fmla="*/ 2305892 h 2305892"/>
              <a:gd name="connsiteX4" fmla="*/ 0 w 452192"/>
              <a:gd name="connsiteY4" fmla="*/ 2305892 h 2305892"/>
              <a:gd name="connsiteX5" fmla="*/ 0 w 452192"/>
              <a:gd name="connsiteY5" fmla="*/ 11623 h 2305892"/>
              <a:gd name="connsiteX0" fmla="*/ 0 w 452192"/>
              <a:gd name="connsiteY0" fmla="*/ 0 h 2294269"/>
              <a:gd name="connsiteX1" fmla="*/ 216862 w 452192"/>
              <a:gd name="connsiteY1" fmla="*/ 78318 h 2294269"/>
              <a:gd name="connsiteX2" fmla="*/ 452192 w 452192"/>
              <a:gd name="connsiteY2" fmla="*/ 0 h 2294269"/>
              <a:gd name="connsiteX3" fmla="*/ 452192 w 452192"/>
              <a:gd name="connsiteY3" fmla="*/ 2294269 h 2294269"/>
              <a:gd name="connsiteX4" fmla="*/ 0 w 452192"/>
              <a:gd name="connsiteY4" fmla="*/ 2294269 h 2294269"/>
              <a:gd name="connsiteX5" fmla="*/ 0 w 452192"/>
              <a:gd name="connsiteY5" fmla="*/ 0 h 2294269"/>
              <a:gd name="connsiteX0" fmla="*/ 0 w 452192"/>
              <a:gd name="connsiteY0" fmla="*/ 2058 h 2296327"/>
              <a:gd name="connsiteX1" fmla="*/ 106065 w 452192"/>
              <a:gd name="connsiteY1" fmla="*/ 0 h 2296327"/>
              <a:gd name="connsiteX2" fmla="*/ 216862 w 452192"/>
              <a:gd name="connsiteY2" fmla="*/ 80376 h 2296327"/>
              <a:gd name="connsiteX3" fmla="*/ 452192 w 452192"/>
              <a:gd name="connsiteY3" fmla="*/ 2058 h 2296327"/>
              <a:gd name="connsiteX4" fmla="*/ 452192 w 452192"/>
              <a:gd name="connsiteY4" fmla="*/ 2296327 h 2296327"/>
              <a:gd name="connsiteX5" fmla="*/ 0 w 452192"/>
              <a:gd name="connsiteY5" fmla="*/ 2296327 h 2296327"/>
              <a:gd name="connsiteX6" fmla="*/ 0 w 452192"/>
              <a:gd name="connsiteY6" fmla="*/ 2058 h 2296327"/>
              <a:gd name="connsiteX0" fmla="*/ 0 w 452192"/>
              <a:gd name="connsiteY0" fmla="*/ 2058 h 2296327"/>
              <a:gd name="connsiteX1" fmla="*/ 106065 w 452192"/>
              <a:gd name="connsiteY1" fmla="*/ 0 h 2296327"/>
              <a:gd name="connsiteX2" fmla="*/ 271875 w 452192"/>
              <a:gd name="connsiteY2" fmla="*/ 80376 h 2296327"/>
              <a:gd name="connsiteX3" fmla="*/ 452192 w 452192"/>
              <a:gd name="connsiteY3" fmla="*/ 2058 h 2296327"/>
              <a:gd name="connsiteX4" fmla="*/ 452192 w 452192"/>
              <a:gd name="connsiteY4" fmla="*/ 2296327 h 2296327"/>
              <a:gd name="connsiteX5" fmla="*/ 0 w 452192"/>
              <a:gd name="connsiteY5" fmla="*/ 2296327 h 2296327"/>
              <a:gd name="connsiteX6" fmla="*/ 0 w 452192"/>
              <a:gd name="connsiteY6" fmla="*/ 2058 h 2296327"/>
              <a:gd name="connsiteX0" fmla="*/ 0 w 452192"/>
              <a:gd name="connsiteY0" fmla="*/ 31463 h 2296327"/>
              <a:gd name="connsiteX1" fmla="*/ 106065 w 452192"/>
              <a:gd name="connsiteY1" fmla="*/ 0 h 2296327"/>
              <a:gd name="connsiteX2" fmla="*/ 271875 w 452192"/>
              <a:gd name="connsiteY2" fmla="*/ 80376 h 2296327"/>
              <a:gd name="connsiteX3" fmla="*/ 452192 w 452192"/>
              <a:gd name="connsiteY3" fmla="*/ 2058 h 2296327"/>
              <a:gd name="connsiteX4" fmla="*/ 452192 w 452192"/>
              <a:gd name="connsiteY4" fmla="*/ 2296327 h 2296327"/>
              <a:gd name="connsiteX5" fmla="*/ 0 w 452192"/>
              <a:gd name="connsiteY5" fmla="*/ 2296327 h 2296327"/>
              <a:gd name="connsiteX6" fmla="*/ 0 w 452192"/>
              <a:gd name="connsiteY6" fmla="*/ 31463 h 22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2192" h="2296327">
                <a:moveTo>
                  <a:pt x="0" y="31463"/>
                </a:moveTo>
                <a:lnTo>
                  <a:pt x="106065" y="0"/>
                </a:lnTo>
                <a:lnTo>
                  <a:pt x="271875" y="80376"/>
                </a:lnTo>
                <a:lnTo>
                  <a:pt x="452192" y="2058"/>
                </a:lnTo>
                <a:lnTo>
                  <a:pt x="452192" y="2296327"/>
                </a:lnTo>
                <a:lnTo>
                  <a:pt x="0" y="2296327"/>
                </a:lnTo>
                <a:lnTo>
                  <a:pt x="0" y="31463"/>
                </a:lnTo>
                <a:close/>
              </a:path>
            </a:pathLst>
          </a:custGeom>
          <a:solidFill>
            <a:srgbClr val="00B050">
              <a:alpha val="23922"/>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4228077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p:txBody>
          <a:bodyPr/>
          <a:lstStyle/>
          <a:p>
            <a:r>
              <a:rPr lang="en-ZA" dirty="0"/>
              <a:t>Educator age distribution in 2021 &amp; 2030</a:t>
            </a:r>
          </a:p>
        </p:txBody>
      </p:sp>
      <p:sp>
        <p:nvSpPr>
          <p:cNvPr id="6" name="Oval 5">
            <a:extLst>
              <a:ext uri="{FF2B5EF4-FFF2-40B4-BE49-F238E27FC236}">
                <a16:creationId xmlns:a16="http://schemas.microsoft.com/office/drawing/2014/main" id="{2C06B293-64FB-3266-8E1B-55F9E08E1481}"/>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1</a:t>
            </a:r>
          </a:p>
        </p:txBody>
      </p:sp>
      <p:sp>
        <p:nvSpPr>
          <p:cNvPr id="7" name="Rectangle 6">
            <a:extLst>
              <a:ext uri="{FF2B5EF4-FFF2-40B4-BE49-F238E27FC236}">
                <a16:creationId xmlns:a16="http://schemas.microsoft.com/office/drawing/2014/main" id="{952CBFB2-D15E-207F-A651-CF7716D1A894}"/>
              </a:ext>
            </a:extLst>
          </p:cNvPr>
          <p:cNvSpPr/>
          <p:nvPr/>
        </p:nvSpPr>
        <p:spPr>
          <a:xfrm>
            <a:off x="838200" y="6157209"/>
            <a:ext cx="10515598" cy="33566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100" i="1" dirty="0"/>
              <a:t>Source: Anonymised PERSAL data from 2021, only educators (Rank 60 000 – 69 999) are considered. ECD practitioners, TVET lecturers and ABET teachers were removed.  </a:t>
            </a:r>
          </a:p>
        </p:txBody>
      </p:sp>
      <p:graphicFrame>
        <p:nvGraphicFramePr>
          <p:cNvPr id="12" name="Chart 11">
            <a:extLst>
              <a:ext uri="{FF2B5EF4-FFF2-40B4-BE49-F238E27FC236}">
                <a16:creationId xmlns:a16="http://schemas.microsoft.com/office/drawing/2014/main" id="{5EA860DC-4AD5-4F01-89D4-F7FC7C8E9C52}"/>
              </a:ext>
            </a:extLst>
          </p:cNvPr>
          <p:cNvGraphicFramePr>
            <a:graphicFrameLocks/>
          </p:cNvGraphicFramePr>
          <p:nvPr/>
        </p:nvGraphicFramePr>
        <p:xfrm>
          <a:off x="653143" y="1973944"/>
          <a:ext cx="10700654" cy="4086378"/>
        </p:xfrm>
        <a:graphic>
          <a:graphicData uri="http://schemas.openxmlformats.org/drawingml/2006/chart">
            <c:chart xmlns:c="http://schemas.openxmlformats.org/drawingml/2006/chart" xmlns:r="http://schemas.openxmlformats.org/officeDocument/2006/relationships" r:id="rId3"/>
          </a:graphicData>
        </a:graphic>
      </p:graphicFrame>
      <p:sp>
        <p:nvSpPr>
          <p:cNvPr id="19" name="Rectangle 18">
            <a:extLst>
              <a:ext uri="{FF2B5EF4-FFF2-40B4-BE49-F238E27FC236}">
                <a16:creationId xmlns:a16="http://schemas.microsoft.com/office/drawing/2014/main" id="{3E3E8C0A-02E3-D5E5-0324-71D23D2AB522}"/>
              </a:ext>
            </a:extLst>
          </p:cNvPr>
          <p:cNvSpPr/>
          <p:nvPr/>
        </p:nvSpPr>
        <p:spPr>
          <a:xfrm>
            <a:off x="6779329" y="5546079"/>
            <a:ext cx="1828799" cy="5190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20" name="Rectangle 19">
            <a:extLst>
              <a:ext uri="{FF2B5EF4-FFF2-40B4-BE49-F238E27FC236}">
                <a16:creationId xmlns:a16="http://schemas.microsoft.com/office/drawing/2014/main" id="{E5978199-4BCB-786C-AB89-0FA695F91629}"/>
              </a:ext>
            </a:extLst>
          </p:cNvPr>
          <p:cNvSpPr/>
          <p:nvPr/>
        </p:nvSpPr>
        <p:spPr>
          <a:xfrm>
            <a:off x="8058953" y="5536549"/>
            <a:ext cx="783773" cy="6096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ZA" dirty="0"/>
              <a:t>2021</a:t>
            </a:r>
          </a:p>
          <a:p>
            <a:pPr algn="ctr"/>
            <a:r>
              <a:rPr lang="en-ZA" dirty="0"/>
              <a:t>2030</a:t>
            </a:r>
          </a:p>
        </p:txBody>
      </p:sp>
      <p:sp>
        <p:nvSpPr>
          <p:cNvPr id="23" name="Rectangle: Rounded Corners 22">
            <a:extLst>
              <a:ext uri="{FF2B5EF4-FFF2-40B4-BE49-F238E27FC236}">
                <a16:creationId xmlns:a16="http://schemas.microsoft.com/office/drawing/2014/main" id="{1702ABA0-7283-3EE6-28D2-D43A0EC3A27C}"/>
              </a:ext>
            </a:extLst>
          </p:cNvPr>
          <p:cNvSpPr/>
          <p:nvPr/>
        </p:nvSpPr>
        <p:spPr>
          <a:xfrm>
            <a:off x="9338254" y="1385082"/>
            <a:ext cx="2354691" cy="60906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700" dirty="0"/>
              <a:t>Assume constant 2021 educator numbers</a:t>
            </a:r>
          </a:p>
        </p:txBody>
      </p:sp>
      <p:cxnSp>
        <p:nvCxnSpPr>
          <p:cNvPr id="24" name="Straight Connector 23">
            <a:extLst>
              <a:ext uri="{FF2B5EF4-FFF2-40B4-BE49-F238E27FC236}">
                <a16:creationId xmlns:a16="http://schemas.microsoft.com/office/drawing/2014/main" id="{14FA6DDA-0E2C-D64A-4E80-81921E5FD764}"/>
              </a:ext>
            </a:extLst>
          </p:cNvPr>
          <p:cNvCxnSpPr>
            <a:cxnSpLocks/>
          </p:cNvCxnSpPr>
          <p:nvPr/>
        </p:nvCxnSpPr>
        <p:spPr>
          <a:xfrm>
            <a:off x="7832857" y="2740607"/>
            <a:ext cx="0" cy="2278505"/>
          </a:xfrm>
          <a:prstGeom prst="line">
            <a:avLst/>
          </a:prstGeom>
          <a:ln w="28575">
            <a:solidFill>
              <a:srgbClr val="009242"/>
            </a:solidFill>
            <a:prstDash val="sysDot"/>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C923F257-EA2B-25C7-96CC-047E14164875}"/>
              </a:ext>
            </a:extLst>
          </p:cNvPr>
          <p:cNvSpPr/>
          <p:nvPr/>
        </p:nvSpPr>
        <p:spPr>
          <a:xfrm>
            <a:off x="7330179" y="2155451"/>
            <a:ext cx="1828798" cy="519046"/>
          </a:xfrm>
          <a:prstGeom prst="rect">
            <a:avLst/>
          </a:prstGeom>
          <a:solidFill>
            <a:srgbClr val="FFFFFF"/>
          </a:solidFill>
          <a:ln>
            <a:noFill/>
          </a:ln>
        </p:spPr>
        <p:style>
          <a:lnRef idx="0">
            <a:scrgbClr r="0" g="0" b="0"/>
          </a:lnRef>
          <a:fillRef idx="0">
            <a:scrgbClr r="0" g="0" b="0"/>
          </a:fillRef>
          <a:effectRef idx="0">
            <a:scrgbClr r="0" g="0" b="0"/>
          </a:effectRef>
          <a:fontRef idx="minor">
            <a:schemeClr val="accent2"/>
          </a:fontRef>
        </p:style>
        <p:txBody>
          <a:bodyPr/>
          <a:lstStyle>
            <a:lvl1pPr marL="0" indent="0">
              <a:defRPr sz="1100">
                <a:solidFill>
                  <a:schemeClr val="accent2"/>
                </a:solidFill>
                <a:latin typeface="+mn-lt"/>
                <a:ea typeface="+mn-ea"/>
                <a:cs typeface="+mn-cs"/>
              </a:defRPr>
            </a:lvl1pPr>
            <a:lvl2pPr marL="457200" indent="0">
              <a:defRPr sz="1100">
                <a:solidFill>
                  <a:schemeClr val="accent2"/>
                </a:solidFill>
                <a:latin typeface="+mn-lt"/>
                <a:ea typeface="+mn-ea"/>
                <a:cs typeface="+mn-cs"/>
              </a:defRPr>
            </a:lvl2pPr>
            <a:lvl3pPr marL="914400" indent="0">
              <a:defRPr sz="1100">
                <a:solidFill>
                  <a:schemeClr val="accent2"/>
                </a:solidFill>
                <a:latin typeface="+mn-lt"/>
                <a:ea typeface="+mn-ea"/>
                <a:cs typeface="+mn-cs"/>
              </a:defRPr>
            </a:lvl3pPr>
            <a:lvl4pPr marL="1371600" indent="0">
              <a:defRPr sz="1100">
                <a:solidFill>
                  <a:schemeClr val="accent2"/>
                </a:solidFill>
                <a:latin typeface="+mn-lt"/>
                <a:ea typeface="+mn-ea"/>
                <a:cs typeface="+mn-cs"/>
              </a:defRPr>
            </a:lvl4pPr>
            <a:lvl5pPr marL="1828800" indent="0">
              <a:defRPr sz="1100">
                <a:solidFill>
                  <a:schemeClr val="accent2"/>
                </a:solidFill>
                <a:latin typeface="+mn-lt"/>
                <a:ea typeface="+mn-ea"/>
                <a:cs typeface="+mn-cs"/>
              </a:defRPr>
            </a:lvl5pPr>
            <a:lvl6pPr marL="2286000" indent="0">
              <a:defRPr sz="1100">
                <a:solidFill>
                  <a:schemeClr val="accent2"/>
                </a:solidFill>
                <a:latin typeface="+mn-lt"/>
                <a:ea typeface="+mn-ea"/>
                <a:cs typeface="+mn-cs"/>
              </a:defRPr>
            </a:lvl6pPr>
            <a:lvl7pPr marL="2743200" indent="0">
              <a:defRPr sz="1100">
                <a:solidFill>
                  <a:schemeClr val="accent2"/>
                </a:solidFill>
                <a:latin typeface="+mn-lt"/>
                <a:ea typeface="+mn-ea"/>
                <a:cs typeface="+mn-cs"/>
              </a:defRPr>
            </a:lvl7pPr>
            <a:lvl8pPr marL="3200400" indent="0">
              <a:defRPr sz="1100">
                <a:solidFill>
                  <a:schemeClr val="accent2"/>
                </a:solidFill>
                <a:latin typeface="+mn-lt"/>
                <a:ea typeface="+mn-ea"/>
                <a:cs typeface="+mn-cs"/>
              </a:defRPr>
            </a:lvl8pPr>
            <a:lvl9pPr marL="3657600" indent="0">
              <a:defRPr sz="1100">
                <a:solidFill>
                  <a:schemeClr val="accent2"/>
                </a:solidFill>
                <a:latin typeface="+mn-lt"/>
                <a:ea typeface="+mn-ea"/>
                <a:cs typeface="+mn-cs"/>
              </a:defRPr>
            </a:lvl9pPr>
          </a:lstStyle>
          <a:p>
            <a:r>
              <a:rPr lang="en-US" sz="2400" b="1" dirty="0">
                <a:solidFill>
                  <a:srgbClr val="00B050"/>
                </a:solidFill>
              </a:rPr>
              <a:t>~Age 49-52</a:t>
            </a:r>
          </a:p>
        </p:txBody>
      </p:sp>
      <p:cxnSp>
        <p:nvCxnSpPr>
          <p:cNvPr id="26" name="Straight Connector 25">
            <a:extLst>
              <a:ext uri="{FF2B5EF4-FFF2-40B4-BE49-F238E27FC236}">
                <a16:creationId xmlns:a16="http://schemas.microsoft.com/office/drawing/2014/main" id="{44EDF510-65BD-D99A-3847-80F723FEE4DD}"/>
              </a:ext>
            </a:extLst>
          </p:cNvPr>
          <p:cNvCxnSpPr>
            <a:cxnSpLocks/>
          </p:cNvCxnSpPr>
          <p:nvPr/>
        </p:nvCxnSpPr>
        <p:spPr>
          <a:xfrm>
            <a:off x="7538663" y="5693800"/>
            <a:ext cx="365760" cy="0"/>
          </a:xfrm>
          <a:prstGeom prst="line">
            <a:avLst/>
          </a:prstGeom>
          <a:ln w="349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6A6E434-7BAE-C2EF-AEC1-A3E285E3C2F1}"/>
              </a:ext>
            </a:extLst>
          </p:cNvPr>
          <p:cNvCxnSpPr>
            <a:cxnSpLocks/>
          </p:cNvCxnSpPr>
          <p:nvPr/>
        </p:nvCxnSpPr>
        <p:spPr>
          <a:xfrm>
            <a:off x="7538663" y="5970228"/>
            <a:ext cx="365760" cy="0"/>
          </a:xfrm>
          <a:prstGeom prst="line">
            <a:avLst/>
          </a:prstGeom>
          <a:ln w="34925">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528C0A83-B499-D291-B5BF-0D580757EB3F}"/>
              </a:ext>
            </a:extLst>
          </p:cNvPr>
          <p:cNvCxnSpPr>
            <a:cxnSpLocks/>
          </p:cNvCxnSpPr>
          <p:nvPr/>
        </p:nvCxnSpPr>
        <p:spPr>
          <a:xfrm>
            <a:off x="8446338" y="2740606"/>
            <a:ext cx="0" cy="2278505"/>
          </a:xfrm>
          <a:prstGeom prst="line">
            <a:avLst/>
          </a:prstGeom>
          <a:ln w="28575">
            <a:solidFill>
              <a:srgbClr val="009242"/>
            </a:solidFill>
            <a:prstDash val="sysDot"/>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54EAB517-B1B1-1D99-F6AF-D04D13BE9B28}"/>
              </a:ext>
            </a:extLst>
          </p:cNvPr>
          <p:cNvSpPr/>
          <p:nvPr/>
        </p:nvSpPr>
        <p:spPr>
          <a:xfrm>
            <a:off x="7830264" y="2698230"/>
            <a:ext cx="616069" cy="2341297"/>
          </a:xfrm>
          <a:custGeom>
            <a:avLst/>
            <a:gdLst>
              <a:gd name="connsiteX0" fmla="*/ 0 w 452192"/>
              <a:gd name="connsiteY0" fmla="*/ 0 h 2294269"/>
              <a:gd name="connsiteX1" fmla="*/ 452192 w 452192"/>
              <a:gd name="connsiteY1" fmla="*/ 0 h 2294269"/>
              <a:gd name="connsiteX2" fmla="*/ 452192 w 452192"/>
              <a:gd name="connsiteY2" fmla="*/ 2294269 h 2294269"/>
              <a:gd name="connsiteX3" fmla="*/ 0 w 452192"/>
              <a:gd name="connsiteY3" fmla="*/ 2294269 h 2294269"/>
              <a:gd name="connsiteX4" fmla="*/ 0 w 452192"/>
              <a:gd name="connsiteY4" fmla="*/ 0 h 2294269"/>
              <a:gd name="connsiteX0" fmla="*/ 0 w 452192"/>
              <a:gd name="connsiteY0" fmla="*/ 11623 h 2305892"/>
              <a:gd name="connsiteX1" fmla="*/ 231853 w 452192"/>
              <a:gd name="connsiteY1" fmla="*/ 0 h 2305892"/>
              <a:gd name="connsiteX2" fmla="*/ 452192 w 452192"/>
              <a:gd name="connsiteY2" fmla="*/ 11623 h 2305892"/>
              <a:gd name="connsiteX3" fmla="*/ 452192 w 452192"/>
              <a:gd name="connsiteY3" fmla="*/ 2305892 h 2305892"/>
              <a:gd name="connsiteX4" fmla="*/ 0 w 452192"/>
              <a:gd name="connsiteY4" fmla="*/ 2305892 h 2305892"/>
              <a:gd name="connsiteX5" fmla="*/ 0 w 452192"/>
              <a:gd name="connsiteY5" fmla="*/ 11623 h 2305892"/>
              <a:gd name="connsiteX0" fmla="*/ 0 w 452192"/>
              <a:gd name="connsiteY0" fmla="*/ 0 h 2294269"/>
              <a:gd name="connsiteX1" fmla="*/ 216862 w 452192"/>
              <a:gd name="connsiteY1" fmla="*/ 78318 h 2294269"/>
              <a:gd name="connsiteX2" fmla="*/ 452192 w 452192"/>
              <a:gd name="connsiteY2" fmla="*/ 0 h 2294269"/>
              <a:gd name="connsiteX3" fmla="*/ 452192 w 452192"/>
              <a:gd name="connsiteY3" fmla="*/ 2294269 h 2294269"/>
              <a:gd name="connsiteX4" fmla="*/ 0 w 452192"/>
              <a:gd name="connsiteY4" fmla="*/ 2294269 h 2294269"/>
              <a:gd name="connsiteX5" fmla="*/ 0 w 452192"/>
              <a:gd name="connsiteY5" fmla="*/ 0 h 2294269"/>
              <a:gd name="connsiteX0" fmla="*/ 0 w 452192"/>
              <a:gd name="connsiteY0" fmla="*/ 2058 h 2296327"/>
              <a:gd name="connsiteX1" fmla="*/ 106065 w 452192"/>
              <a:gd name="connsiteY1" fmla="*/ 0 h 2296327"/>
              <a:gd name="connsiteX2" fmla="*/ 216862 w 452192"/>
              <a:gd name="connsiteY2" fmla="*/ 80376 h 2296327"/>
              <a:gd name="connsiteX3" fmla="*/ 452192 w 452192"/>
              <a:gd name="connsiteY3" fmla="*/ 2058 h 2296327"/>
              <a:gd name="connsiteX4" fmla="*/ 452192 w 452192"/>
              <a:gd name="connsiteY4" fmla="*/ 2296327 h 2296327"/>
              <a:gd name="connsiteX5" fmla="*/ 0 w 452192"/>
              <a:gd name="connsiteY5" fmla="*/ 2296327 h 2296327"/>
              <a:gd name="connsiteX6" fmla="*/ 0 w 452192"/>
              <a:gd name="connsiteY6" fmla="*/ 2058 h 2296327"/>
              <a:gd name="connsiteX0" fmla="*/ 0 w 452192"/>
              <a:gd name="connsiteY0" fmla="*/ 2058 h 2296327"/>
              <a:gd name="connsiteX1" fmla="*/ 106065 w 452192"/>
              <a:gd name="connsiteY1" fmla="*/ 0 h 2296327"/>
              <a:gd name="connsiteX2" fmla="*/ 271875 w 452192"/>
              <a:gd name="connsiteY2" fmla="*/ 80376 h 2296327"/>
              <a:gd name="connsiteX3" fmla="*/ 452192 w 452192"/>
              <a:gd name="connsiteY3" fmla="*/ 2058 h 2296327"/>
              <a:gd name="connsiteX4" fmla="*/ 452192 w 452192"/>
              <a:gd name="connsiteY4" fmla="*/ 2296327 h 2296327"/>
              <a:gd name="connsiteX5" fmla="*/ 0 w 452192"/>
              <a:gd name="connsiteY5" fmla="*/ 2296327 h 2296327"/>
              <a:gd name="connsiteX6" fmla="*/ 0 w 452192"/>
              <a:gd name="connsiteY6" fmla="*/ 2058 h 2296327"/>
              <a:gd name="connsiteX0" fmla="*/ 0 w 452192"/>
              <a:gd name="connsiteY0" fmla="*/ 31463 h 2296327"/>
              <a:gd name="connsiteX1" fmla="*/ 106065 w 452192"/>
              <a:gd name="connsiteY1" fmla="*/ 0 h 2296327"/>
              <a:gd name="connsiteX2" fmla="*/ 271875 w 452192"/>
              <a:gd name="connsiteY2" fmla="*/ 80376 h 2296327"/>
              <a:gd name="connsiteX3" fmla="*/ 452192 w 452192"/>
              <a:gd name="connsiteY3" fmla="*/ 2058 h 2296327"/>
              <a:gd name="connsiteX4" fmla="*/ 452192 w 452192"/>
              <a:gd name="connsiteY4" fmla="*/ 2296327 h 2296327"/>
              <a:gd name="connsiteX5" fmla="*/ 0 w 452192"/>
              <a:gd name="connsiteY5" fmla="*/ 2296327 h 2296327"/>
              <a:gd name="connsiteX6" fmla="*/ 0 w 452192"/>
              <a:gd name="connsiteY6" fmla="*/ 31463 h 22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2192" h="2296327">
                <a:moveTo>
                  <a:pt x="0" y="31463"/>
                </a:moveTo>
                <a:lnTo>
                  <a:pt x="106065" y="0"/>
                </a:lnTo>
                <a:lnTo>
                  <a:pt x="271875" y="80376"/>
                </a:lnTo>
                <a:lnTo>
                  <a:pt x="452192" y="2058"/>
                </a:lnTo>
                <a:lnTo>
                  <a:pt x="452192" y="2296327"/>
                </a:lnTo>
                <a:lnTo>
                  <a:pt x="0" y="2296327"/>
                </a:lnTo>
                <a:lnTo>
                  <a:pt x="0" y="31463"/>
                </a:lnTo>
                <a:close/>
              </a:path>
            </a:pathLst>
          </a:custGeom>
          <a:solidFill>
            <a:srgbClr val="00B050">
              <a:alpha val="23922"/>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 name="Rectangle: Rounded Corners 3">
            <a:extLst>
              <a:ext uri="{FF2B5EF4-FFF2-40B4-BE49-F238E27FC236}">
                <a16:creationId xmlns:a16="http://schemas.microsoft.com/office/drawing/2014/main" id="{067886A5-DC37-82A8-D071-36295EE63296}"/>
              </a:ext>
            </a:extLst>
          </p:cNvPr>
          <p:cNvSpPr/>
          <p:nvPr/>
        </p:nvSpPr>
        <p:spPr>
          <a:xfrm>
            <a:off x="2556903" y="1746375"/>
            <a:ext cx="3813917" cy="958599"/>
          </a:xfrm>
          <a:prstGeom prst="roundRect">
            <a:avLst>
              <a:gd name="adj" fmla="val 23516"/>
            </a:avLst>
          </a:prstGeom>
          <a:solidFill>
            <a:schemeClr val="bg1"/>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ZA" sz="2000" b="1" dirty="0">
                <a:solidFill>
                  <a:srgbClr val="009242"/>
                </a:solidFill>
              </a:rPr>
              <a:t>A peak of younger educators </a:t>
            </a:r>
            <a:r>
              <a:rPr lang="en-ZA" sz="2000" dirty="0">
                <a:solidFill>
                  <a:srgbClr val="009242"/>
                </a:solidFill>
              </a:rPr>
              <a:t>(below age 32) is expected to develop by 2030</a:t>
            </a:r>
          </a:p>
        </p:txBody>
      </p:sp>
    </p:spTree>
    <p:extLst>
      <p:ext uri="{BB962C8B-B14F-4D97-AF65-F5344CB8AC3E}">
        <p14:creationId xmlns:p14="http://schemas.microsoft.com/office/powerpoint/2010/main" val="413960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p:txBody>
          <a:bodyPr>
            <a:normAutofit/>
          </a:bodyPr>
          <a:lstStyle/>
          <a:p>
            <a:r>
              <a:rPr lang="en-US" dirty="0"/>
              <a:t>Projected resignation &amp; retirements (NC)</a:t>
            </a:r>
          </a:p>
        </p:txBody>
      </p:sp>
      <p:cxnSp>
        <p:nvCxnSpPr>
          <p:cNvPr id="7" name="Straight Connector 6">
            <a:extLst>
              <a:ext uri="{FF2B5EF4-FFF2-40B4-BE49-F238E27FC236}">
                <a16:creationId xmlns:a16="http://schemas.microsoft.com/office/drawing/2014/main" id="{BB3DD070-695A-D513-4DE0-584A9C68CCBB}"/>
              </a:ext>
            </a:extLst>
          </p:cNvPr>
          <p:cNvCxnSpPr/>
          <p:nvPr/>
        </p:nvCxnSpPr>
        <p:spPr>
          <a:xfrm>
            <a:off x="919168" y="2597871"/>
            <a:ext cx="4557159" cy="0"/>
          </a:xfrm>
          <a:prstGeom prst="line">
            <a:avLst/>
          </a:prstGeom>
          <a:ln w="28575">
            <a:solidFill>
              <a:schemeClr val="accent3">
                <a:lumMod val="75000"/>
              </a:schemeClr>
            </a:solidFill>
          </a:ln>
        </p:spPr>
        <p:style>
          <a:lnRef idx="3">
            <a:schemeClr val="accent3"/>
          </a:lnRef>
          <a:fillRef idx="0">
            <a:schemeClr val="accent3"/>
          </a:fillRef>
          <a:effectRef idx="2">
            <a:schemeClr val="accent3"/>
          </a:effectRef>
          <a:fontRef idx="minor">
            <a:schemeClr val="tx1"/>
          </a:fontRef>
        </p:style>
      </p:cxnSp>
      <p:sp>
        <p:nvSpPr>
          <p:cNvPr id="10" name="Rectangle 9">
            <a:extLst>
              <a:ext uri="{FF2B5EF4-FFF2-40B4-BE49-F238E27FC236}">
                <a16:creationId xmlns:a16="http://schemas.microsoft.com/office/drawing/2014/main" id="{09FBEC26-5134-48A7-6E9F-ADB59D580E3A}"/>
              </a:ext>
            </a:extLst>
          </p:cNvPr>
          <p:cNvSpPr/>
          <p:nvPr/>
        </p:nvSpPr>
        <p:spPr>
          <a:xfrm>
            <a:off x="919167" y="2089563"/>
            <a:ext cx="4557159" cy="522510"/>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algn="ctr"/>
            <a:r>
              <a:rPr lang="en-ZA" sz="3200" dirty="0">
                <a:solidFill>
                  <a:schemeClr val="accent3">
                    <a:lumMod val="75000"/>
                  </a:schemeClr>
                </a:solidFill>
                <a:latin typeface="Cambria" panose="02040503050406030204" pitchFamily="18" charset="0"/>
                <a:ea typeface="Cambria" panose="02040503050406030204" pitchFamily="18" charset="0"/>
              </a:rPr>
              <a:t>Proportion of Educators</a:t>
            </a:r>
          </a:p>
        </p:txBody>
      </p:sp>
      <p:sp>
        <p:nvSpPr>
          <p:cNvPr id="9" name="Rectangle: Rounded Corners 8">
            <a:extLst>
              <a:ext uri="{FF2B5EF4-FFF2-40B4-BE49-F238E27FC236}">
                <a16:creationId xmlns:a16="http://schemas.microsoft.com/office/drawing/2014/main" id="{A898E1AA-AAA0-6410-6640-D4961FCD830B}"/>
              </a:ext>
            </a:extLst>
          </p:cNvPr>
          <p:cNvSpPr/>
          <p:nvPr/>
        </p:nvSpPr>
        <p:spPr>
          <a:xfrm>
            <a:off x="9338254" y="1385082"/>
            <a:ext cx="2354691" cy="60906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700" dirty="0"/>
              <a:t>Assume constant 2021 educator numbers</a:t>
            </a:r>
          </a:p>
        </p:txBody>
      </p:sp>
      <p:sp>
        <p:nvSpPr>
          <p:cNvPr id="3" name="Oval 2">
            <a:extLst>
              <a:ext uri="{FF2B5EF4-FFF2-40B4-BE49-F238E27FC236}">
                <a16:creationId xmlns:a16="http://schemas.microsoft.com/office/drawing/2014/main" id="{72E8BF94-15C3-45F3-F1F3-F10F4E21AAA4}"/>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2</a:t>
            </a:r>
          </a:p>
        </p:txBody>
      </p:sp>
      <p:sp>
        <p:nvSpPr>
          <p:cNvPr id="5" name="Rectangle 4">
            <a:extLst>
              <a:ext uri="{FF2B5EF4-FFF2-40B4-BE49-F238E27FC236}">
                <a16:creationId xmlns:a16="http://schemas.microsoft.com/office/drawing/2014/main" id="{8742A14A-9B44-8D86-798A-0AEF01C01226}"/>
              </a:ext>
            </a:extLst>
          </p:cNvPr>
          <p:cNvSpPr/>
          <p:nvPr/>
        </p:nvSpPr>
        <p:spPr>
          <a:xfrm>
            <a:off x="838200" y="6239426"/>
            <a:ext cx="10515598" cy="52250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1100" i="1" dirty="0"/>
              <a:t>Source: Anonymised PERSAL data from 2021, only educators (Rank 60 000 – 69 999) are considered. ECD practitioners, TVET lecturers and ABET teachers were removed. Estimates to 2035 derived from the National and provincial teacher supply and demand models – assumption of no growth in educator numbers. Note: Retirements refer to all educators, aged 56 to 65, that leave PERSAL, whilst resignations refer to all educators aged 55 and below that leave PERSAL (as educators) for any reason. </a:t>
            </a:r>
          </a:p>
        </p:txBody>
      </p:sp>
      <p:graphicFrame>
        <p:nvGraphicFramePr>
          <p:cNvPr id="8" name="Chart 7">
            <a:extLst>
              <a:ext uri="{FF2B5EF4-FFF2-40B4-BE49-F238E27FC236}">
                <a16:creationId xmlns:a16="http://schemas.microsoft.com/office/drawing/2014/main" id="{00000000-0008-0000-0500-000007000000}"/>
              </a:ext>
            </a:extLst>
          </p:cNvPr>
          <p:cNvGraphicFramePr>
            <a:graphicFrameLocks/>
          </p:cNvGraphicFramePr>
          <p:nvPr>
            <p:extLst>
              <p:ext uri="{D42A27DB-BD31-4B8C-83A1-F6EECF244321}">
                <p14:modId xmlns:p14="http://schemas.microsoft.com/office/powerpoint/2010/main" val="3027881678"/>
              </p:ext>
            </p:extLst>
          </p:nvPr>
        </p:nvGraphicFramePr>
        <p:xfrm>
          <a:off x="974763" y="2612073"/>
          <a:ext cx="4385513" cy="3462601"/>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11">
            <a:extLst>
              <a:ext uri="{FF2B5EF4-FFF2-40B4-BE49-F238E27FC236}">
                <a16:creationId xmlns:a16="http://schemas.microsoft.com/office/drawing/2014/main" id="{325031C9-2962-21AF-CBF3-E27D1DFA36B5}"/>
              </a:ext>
            </a:extLst>
          </p:cNvPr>
          <p:cNvSpPr/>
          <p:nvPr/>
        </p:nvSpPr>
        <p:spPr>
          <a:xfrm rot="16200000">
            <a:off x="-805341" y="3931468"/>
            <a:ext cx="3108960" cy="18288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ZA" sz="1500" dirty="0">
                <a:solidFill>
                  <a:schemeClr val="tx1">
                    <a:lumMod val="75000"/>
                    <a:lumOff val="25000"/>
                  </a:schemeClr>
                </a:solidFill>
              </a:rPr>
              <a:t>% of educators resigning or retiring</a:t>
            </a:r>
          </a:p>
        </p:txBody>
      </p:sp>
      <p:sp>
        <p:nvSpPr>
          <p:cNvPr id="14" name="Rectangle 13">
            <a:extLst>
              <a:ext uri="{FF2B5EF4-FFF2-40B4-BE49-F238E27FC236}">
                <a16:creationId xmlns:a16="http://schemas.microsoft.com/office/drawing/2014/main" id="{BC6D0DD4-FDFC-4D37-C846-57711B95A922}"/>
              </a:ext>
            </a:extLst>
          </p:cNvPr>
          <p:cNvSpPr/>
          <p:nvPr/>
        </p:nvSpPr>
        <p:spPr>
          <a:xfrm>
            <a:off x="6096000" y="2331983"/>
            <a:ext cx="5257798" cy="3742693"/>
          </a:xfrm>
          <a:prstGeom prst="rect">
            <a:avLst/>
          </a:prstGeom>
          <a:solidFill>
            <a:schemeClr val="bg1"/>
          </a:solidFill>
          <a:ln>
            <a:noFill/>
          </a:ln>
        </p:spPr>
        <p:style>
          <a:lnRef idx="0">
            <a:scrgbClr r="0" g="0" b="0"/>
          </a:lnRef>
          <a:fillRef idx="0">
            <a:scrgbClr r="0" g="0" b="0"/>
          </a:fillRef>
          <a:effectRef idx="0">
            <a:scrgbClr r="0" g="0" b="0"/>
          </a:effectRef>
          <a:fontRef idx="minor">
            <a:schemeClr val="dk1"/>
          </a:fontRef>
        </p:style>
        <p:txBody>
          <a:bodyPr rtlCol="0" anchor="t"/>
          <a:lstStyle/>
          <a:p>
            <a:pPr marL="285750" indent="-285750">
              <a:buFont typeface="Arial" panose="020B0604020202020204" pitchFamily="34" charset="0"/>
              <a:buChar char="•"/>
            </a:pPr>
            <a:r>
              <a:rPr lang="en-ZA" sz="2400" dirty="0"/>
              <a:t>The majority of educators that exit PERSAL in the NC are resignations (ages 21 to 55), not retirements</a:t>
            </a:r>
          </a:p>
          <a:p>
            <a:pPr marL="285750" indent="-285750">
              <a:buFont typeface="Arial" panose="020B0604020202020204" pitchFamily="34" charset="0"/>
              <a:buChar char="•"/>
            </a:pPr>
            <a:r>
              <a:rPr lang="en-ZA" sz="2400" dirty="0"/>
              <a:t>Large spike in resignations and retirements in 2021 in the NC, perhaps due to COVID? And also, in 2015, due to pension reform rumours</a:t>
            </a:r>
          </a:p>
          <a:p>
            <a:pPr marL="285750" indent="-285750">
              <a:buFont typeface="Arial" panose="020B0604020202020204" pitchFamily="34" charset="0"/>
              <a:buChar char="•"/>
            </a:pPr>
            <a:r>
              <a:rPr lang="en-ZA" sz="2400" dirty="0"/>
              <a:t>The number of young teachers (ages 21-30) resigning is projected to increase</a:t>
            </a:r>
          </a:p>
        </p:txBody>
      </p:sp>
      <p:sp>
        <p:nvSpPr>
          <p:cNvPr id="4" name="Rectangle 3">
            <a:extLst>
              <a:ext uri="{FF2B5EF4-FFF2-40B4-BE49-F238E27FC236}">
                <a16:creationId xmlns:a16="http://schemas.microsoft.com/office/drawing/2014/main" id="{344A64EC-C492-BF47-F40A-42E8E916539B}"/>
              </a:ext>
            </a:extLst>
          </p:cNvPr>
          <p:cNvSpPr/>
          <p:nvPr/>
        </p:nvSpPr>
        <p:spPr>
          <a:xfrm>
            <a:off x="3038475" y="2731221"/>
            <a:ext cx="2209038" cy="2505456"/>
          </a:xfrm>
          <a:prstGeom prst="rect">
            <a:avLst/>
          </a:prstGeom>
          <a:solidFill>
            <a:srgbClr val="BFBFB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r>
              <a:rPr lang="en-ZA" sz="1100" dirty="0">
                <a:solidFill>
                  <a:sysClr val="windowText" lastClr="000000"/>
                </a:solidFill>
              </a:rPr>
              <a:t>Projected	</a:t>
            </a:r>
            <a:endParaRPr lang="en-ZA" sz="1100" spc="-170" dirty="0">
              <a:solidFill>
                <a:schemeClr val="bg1">
                  <a:lumMod val="95000"/>
                </a:schemeClr>
              </a:solidFill>
            </a:endParaRPr>
          </a:p>
        </p:txBody>
      </p:sp>
      <p:cxnSp>
        <p:nvCxnSpPr>
          <p:cNvPr id="6" name="Straight Arrow Connector 5">
            <a:extLst>
              <a:ext uri="{FF2B5EF4-FFF2-40B4-BE49-F238E27FC236}">
                <a16:creationId xmlns:a16="http://schemas.microsoft.com/office/drawing/2014/main" id="{C88EE33F-59CC-2E2C-C8A4-99FC2D90E6DD}"/>
              </a:ext>
            </a:extLst>
          </p:cNvPr>
          <p:cNvCxnSpPr>
            <a:cxnSpLocks/>
          </p:cNvCxnSpPr>
          <p:nvPr/>
        </p:nvCxnSpPr>
        <p:spPr>
          <a:xfrm>
            <a:off x="4327241" y="2829427"/>
            <a:ext cx="343819" cy="0"/>
          </a:xfrm>
          <a:prstGeom prst="straightConnector1">
            <a:avLst/>
          </a:prstGeom>
          <a:ln w="9525">
            <a:headEnd type="none" w="sm" len="sm"/>
            <a:tailEnd type="arrow" w="sm" len="s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21464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2680582374"/>
              </p:ext>
            </p:extLst>
          </p:nvPr>
        </p:nvGraphicFramePr>
        <p:xfrm>
          <a:off x="933434" y="2715455"/>
          <a:ext cx="4481835" cy="334345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p:txBody>
          <a:bodyPr>
            <a:normAutofit/>
          </a:bodyPr>
          <a:lstStyle/>
          <a:p>
            <a:r>
              <a:rPr lang="en-US" dirty="0"/>
              <a:t>Projected retirements (NC)</a:t>
            </a:r>
          </a:p>
        </p:txBody>
      </p:sp>
      <p:cxnSp>
        <p:nvCxnSpPr>
          <p:cNvPr id="7" name="Straight Connector 6">
            <a:extLst>
              <a:ext uri="{FF2B5EF4-FFF2-40B4-BE49-F238E27FC236}">
                <a16:creationId xmlns:a16="http://schemas.microsoft.com/office/drawing/2014/main" id="{BB3DD070-695A-D513-4DE0-584A9C68CCBB}"/>
              </a:ext>
            </a:extLst>
          </p:cNvPr>
          <p:cNvCxnSpPr/>
          <p:nvPr/>
        </p:nvCxnSpPr>
        <p:spPr>
          <a:xfrm>
            <a:off x="919168" y="2597871"/>
            <a:ext cx="4557159" cy="0"/>
          </a:xfrm>
          <a:prstGeom prst="line">
            <a:avLst/>
          </a:prstGeom>
          <a:ln w="28575">
            <a:solidFill>
              <a:schemeClr val="accent3">
                <a:lumMod val="75000"/>
              </a:schemeClr>
            </a:solidFill>
          </a:ln>
        </p:spPr>
        <p:style>
          <a:lnRef idx="3">
            <a:schemeClr val="accent3"/>
          </a:lnRef>
          <a:fillRef idx="0">
            <a:schemeClr val="accent3"/>
          </a:fillRef>
          <a:effectRef idx="2">
            <a:schemeClr val="accent3"/>
          </a:effectRef>
          <a:fontRef idx="minor">
            <a:schemeClr val="tx1"/>
          </a:fontRef>
        </p:style>
      </p:cxnSp>
      <p:sp>
        <p:nvSpPr>
          <p:cNvPr id="10" name="Rectangle 9">
            <a:extLst>
              <a:ext uri="{FF2B5EF4-FFF2-40B4-BE49-F238E27FC236}">
                <a16:creationId xmlns:a16="http://schemas.microsoft.com/office/drawing/2014/main" id="{09FBEC26-5134-48A7-6E9F-ADB59D580E3A}"/>
              </a:ext>
            </a:extLst>
          </p:cNvPr>
          <p:cNvSpPr/>
          <p:nvPr/>
        </p:nvSpPr>
        <p:spPr>
          <a:xfrm>
            <a:off x="919167" y="2089563"/>
            <a:ext cx="4557159" cy="522510"/>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algn="ctr"/>
            <a:r>
              <a:rPr lang="en-ZA" sz="3200" dirty="0">
                <a:solidFill>
                  <a:schemeClr val="accent3">
                    <a:lumMod val="75000"/>
                  </a:schemeClr>
                </a:solidFill>
                <a:latin typeface="Cambria" panose="02040503050406030204" pitchFamily="18" charset="0"/>
                <a:ea typeface="Cambria" panose="02040503050406030204" pitchFamily="18" charset="0"/>
              </a:rPr>
              <a:t>Retirement headcount</a:t>
            </a:r>
          </a:p>
        </p:txBody>
      </p:sp>
      <p:sp>
        <p:nvSpPr>
          <p:cNvPr id="9" name="Rectangle: Rounded Corners 8">
            <a:extLst>
              <a:ext uri="{FF2B5EF4-FFF2-40B4-BE49-F238E27FC236}">
                <a16:creationId xmlns:a16="http://schemas.microsoft.com/office/drawing/2014/main" id="{A898E1AA-AAA0-6410-6640-D4961FCD830B}"/>
              </a:ext>
            </a:extLst>
          </p:cNvPr>
          <p:cNvSpPr/>
          <p:nvPr/>
        </p:nvSpPr>
        <p:spPr>
          <a:xfrm>
            <a:off x="9338254" y="1385082"/>
            <a:ext cx="2354691" cy="60906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700" dirty="0"/>
              <a:t>Assume constant 2021 educator numbers</a:t>
            </a:r>
          </a:p>
        </p:txBody>
      </p:sp>
      <p:sp>
        <p:nvSpPr>
          <p:cNvPr id="4" name="Rectangle 3">
            <a:extLst>
              <a:ext uri="{FF2B5EF4-FFF2-40B4-BE49-F238E27FC236}">
                <a16:creationId xmlns:a16="http://schemas.microsoft.com/office/drawing/2014/main" id="{0579F28E-5A9A-77A5-78A6-7D0B4B6E2AA1}"/>
              </a:ext>
            </a:extLst>
          </p:cNvPr>
          <p:cNvSpPr/>
          <p:nvPr/>
        </p:nvSpPr>
        <p:spPr>
          <a:xfrm>
            <a:off x="6061427" y="2331983"/>
            <a:ext cx="5292373" cy="374269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pPr marL="285750" indent="-285750">
              <a:buFont typeface="Arial" panose="020B0604020202020204" pitchFamily="34" charset="0"/>
              <a:buChar char="•"/>
            </a:pPr>
            <a:r>
              <a:rPr lang="en-ZA" sz="2400" dirty="0"/>
              <a:t>The number of retirements is projected to increase slightly, peaking in ~2029 &amp; 2032 and then declining</a:t>
            </a:r>
          </a:p>
          <a:p>
            <a:pPr marL="285750" indent="-285750">
              <a:buFont typeface="Arial" panose="020B0604020202020204" pitchFamily="34" charset="0"/>
              <a:buChar char="•"/>
            </a:pPr>
            <a:r>
              <a:rPr lang="en-ZA" sz="2400" dirty="0"/>
              <a:t>The number of retirements is projected to increase slightly from about 300 in 2022 to about 375 in 2030-32, an increase of about 75 retirements annually, a small change relative to total resignations and spike in 2020 and 2021</a:t>
            </a:r>
          </a:p>
        </p:txBody>
      </p:sp>
      <p:sp>
        <p:nvSpPr>
          <p:cNvPr id="3" name="Rectangle 2">
            <a:extLst>
              <a:ext uri="{FF2B5EF4-FFF2-40B4-BE49-F238E27FC236}">
                <a16:creationId xmlns:a16="http://schemas.microsoft.com/office/drawing/2014/main" id="{5ABC4C65-D4CC-DB8C-D7D7-49C6F3D0F38B}"/>
              </a:ext>
            </a:extLst>
          </p:cNvPr>
          <p:cNvSpPr/>
          <p:nvPr/>
        </p:nvSpPr>
        <p:spPr>
          <a:xfrm rot="16200000">
            <a:off x="-643562" y="3879758"/>
            <a:ext cx="2838030" cy="31596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ZA" sz="1600" dirty="0">
                <a:solidFill>
                  <a:schemeClr val="tx1">
                    <a:lumMod val="75000"/>
                    <a:lumOff val="25000"/>
                  </a:schemeClr>
                </a:solidFill>
              </a:rPr>
              <a:t>Number of retirements</a:t>
            </a:r>
          </a:p>
        </p:txBody>
      </p:sp>
      <p:sp>
        <p:nvSpPr>
          <p:cNvPr id="8" name="Oval 7">
            <a:extLst>
              <a:ext uri="{FF2B5EF4-FFF2-40B4-BE49-F238E27FC236}">
                <a16:creationId xmlns:a16="http://schemas.microsoft.com/office/drawing/2014/main" id="{BC96743F-56F7-00C8-0341-378CE0CA60DA}"/>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2</a:t>
            </a:r>
          </a:p>
        </p:txBody>
      </p:sp>
      <p:sp>
        <p:nvSpPr>
          <p:cNvPr id="11" name="Rectangle 10">
            <a:extLst>
              <a:ext uri="{FF2B5EF4-FFF2-40B4-BE49-F238E27FC236}">
                <a16:creationId xmlns:a16="http://schemas.microsoft.com/office/drawing/2014/main" id="{8AC02254-5C9A-98AF-8E6F-A6C1054A4410}"/>
              </a:ext>
            </a:extLst>
          </p:cNvPr>
          <p:cNvSpPr/>
          <p:nvPr/>
        </p:nvSpPr>
        <p:spPr>
          <a:xfrm>
            <a:off x="838200" y="6239426"/>
            <a:ext cx="10515598" cy="52250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1100" i="1" dirty="0"/>
              <a:t>Source: Anonymised PERSAL data from 2021, only educators (Rank 60 000 – 69 999) are considered. ECD practitioners, TVET lecturers and ABET teachers were removed. Estimates to 2035 derived from the National and provincial teacher supply and demand models – assumption of no growth in educator numbers. Note: Retirements refer to all educators, aged 56 to 65, that leave PERSAL, whilst resignations refer to all educators aged 55 and below that leave PERSAL (as educators) for any reason. </a:t>
            </a:r>
          </a:p>
        </p:txBody>
      </p:sp>
      <p:sp>
        <p:nvSpPr>
          <p:cNvPr id="13" name="Rectangle 12">
            <a:extLst>
              <a:ext uri="{FF2B5EF4-FFF2-40B4-BE49-F238E27FC236}">
                <a16:creationId xmlns:a16="http://schemas.microsoft.com/office/drawing/2014/main" id="{A68F184E-DEC9-1623-F85E-787B40E7729D}"/>
              </a:ext>
            </a:extLst>
          </p:cNvPr>
          <p:cNvSpPr/>
          <p:nvPr/>
        </p:nvSpPr>
        <p:spPr>
          <a:xfrm>
            <a:off x="3038474" y="2731220"/>
            <a:ext cx="2308225" cy="2606040"/>
          </a:xfrm>
          <a:prstGeom prst="rect">
            <a:avLst/>
          </a:prstGeom>
          <a:solidFill>
            <a:srgbClr val="BFBFB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r>
              <a:rPr lang="en-ZA" sz="1100" dirty="0">
                <a:solidFill>
                  <a:sysClr val="windowText" lastClr="000000"/>
                </a:solidFill>
              </a:rPr>
              <a:t>Projected	</a:t>
            </a:r>
            <a:endParaRPr lang="en-ZA" sz="1100" spc="-170" dirty="0">
              <a:solidFill>
                <a:schemeClr val="bg1">
                  <a:lumMod val="95000"/>
                </a:schemeClr>
              </a:solidFill>
            </a:endParaRPr>
          </a:p>
        </p:txBody>
      </p:sp>
      <p:cxnSp>
        <p:nvCxnSpPr>
          <p:cNvPr id="15" name="Straight Arrow Connector 14">
            <a:extLst>
              <a:ext uri="{FF2B5EF4-FFF2-40B4-BE49-F238E27FC236}">
                <a16:creationId xmlns:a16="http://schemas.microsoft.com/office/drawing/2014/main" id="{969A47E0-AACD-A022-7F02-2FE778C02294}"/>
              </a:ext>
            </a:extLst>
          </p:cNvPr>
          <p:cNvCxnSpPr>
            <a:cxnSpLocks/>
          </p:cNvCxnSpPr>
          <p:nvPr/>
        </p:nvCxnSpPr>
        <p:spPr>
          <a:xfrm>
            <a:off x="4378041" y="2804027"/>
            <a:ext cx="343819" cy="0"/>
          </a:xfrm>
          <a:prstGeom prst="straightConnector1">
            <a:avLst/>
          </a:prstGeom>
          <a:ln w="9525">
            <a:headEnd type="none" w="sm" len="sm"/>
            <a:tailEnd type="arrow" w="sm" len="s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34025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p:txBody>
          <a:bodyPr>
            <a:normAutofit/>
          </a:bodyPr>
          <a:lstStyle/>
          <a:p>
            <a:r>
              <a:rPr lang="en-US" dirty="0"/>
              <a:t>Projected resignations (NC)</a:t>
            </a:r>
          </a:p>
        </p:txBody>
      </p:sp>
      <p:cxnSp>
        <p:nvCxnSpPr>
          <p:cNvPr id="7" name="Straight Connector 6">
            <a:extLst>
              <a:ext uri="{FF2B5EF4-FFF2-40B4-BE49-F238E27FC236}">
                <a16:creationId xmlns:a16="http://schemas.microsoft.com/office/drawing/2014/main" id="{BB3DD070-695A-D513-4DE0-584A9C68CCBB}"/>
              </a:ext>
            </a:extLst>
          </p:cNvPr>
          <p:cNvCxnSpPr/>
          <p:nvPr/>
        </p:nvCxnSpPr>
        <p:spPr>
          <a:xfrm>
            <a:off x="919168" y="2597871"/>
            <a:ext cx="4557159" cy="0"/>
          </a:xfrm>
          <a:prstGeom prst="line">
            <a:avLst/>
          </a:prstGeom>
          <a:ln w="28575">
            <a:solidFill>
              <a:schemeClr val="accent3">
                <a:lumMod val="75000"/>
              </a:schemeClr>
            </a:solidFill>
          </a:ln>
        </p:spPr>
        <p:style>
          <a:lnRef idx="3">
            <a:schemeClr val="accent3"/>
          </a:lnRef>
          <a:fillRef idx="0">
            <a:schemeClr val="accent3"/>
          </a:fillRef>
          <a:effectRef idx="2">
            <a:schemeClr val="accent3"/>
          </a:effectRef>
          <a:fontRef idx="minor">
            <a:schemeClr val="tx1"/>
          </a:fontRef>
        </p:style>
      </p:cxnSp>
      <p:sp>
        <p:nvSpPr>
          <p:cNvPr id="10" name="Rectangle 9">
            <a:extLst>
              <a:ext uri="{FF2B5EF4-FFF2-40B4-BE49-F238E27FC236}">
                <a16:creationId xmlns:a16="http://schemas.microsoft.com/office/drawing/2014/main" id="{09FBEC26-5134-48A7-6E9F-ADB59D580E3A}"/>
              </a:ext>
            </a:extLst>
          </p:cNvPr>
          <p:cNvSpPr/>
          <p:nvPr/>
        </p:nvSpPr>
        <p:spPr>
          <a:xfrm>
            <a:off x="919167" y="2089563"/>
            <a:ext cx="4557159" cy="522510"/>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algn="ctr"/>
            <a:r>
              <a:rPr lang="en-ZA" sz="3200" dirty="0">
                <a:solidFill>
                  <a:schemeClr val="accent3">
                    <a:lumMod val="75000"/>
                  </a:schemeClr>
                </a:solidFill>
                <a:latin typeface="Cambria" panose="02040503050406030204" pitchFamily="18" charset="0"/>
                <a:ea typeface="Cambria" panose="02040503050406030204" pitchFamily="18" charset="0"/>
              </a:rPr>
              <a:t>Resignation headcount</a:t>
            </a:r>
          </a:p>
        </p:txBody>
      </p:sp>
      <p:sp>
        <p:nvSpPr>
          <p:cNvPr id="9" name="Rectangle: Rounded Corners 8">
            <a:extLst>
              <a:ext uri="{FF2B5EF4-FFF2-40B4-BE49-F238E27FC236}">
                <a16:creationId xmlns:a16="http://schemas.microsoft.com/office/drawing/2014/main" id="{A898E1AA-AAA0-6410-6640-D4961FCD830B}"/>
              </a:ext>
            </a:extLst>
          </p:cNvPr>
          <p:cNvSpPr/>
          <p:nvPr/>
        </p:nvSpPr>
        <p:spPr>
          <a:xfrm>
            <a:off x="9338254" y="1385082"/>
            <a:ext cx="2354691" cy="60906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700" dirty="0"/>
              <a:t>Assume constant 2021 educator numbers</a:t>
            </a:r>
          </a:p>
        </p:txBody>
      </p:sp>
      <p:sp>
        <p:nvSpPr>
          <p:cNvPr id="4" name="Rectangle 3">
            <a:extLst>
              <a:ext uri="{FF2B5EF4-FFF2-40B4-BE49-F238E27FC236}">
                <a16:creationId xmlns:a16="http://schemas.microsoft.com/office/drawing/2014/main" id="{0579F28E-5A9A-77A5-78A6-7D0B4B6E2AA1}"/>
              </a:ext>
            </a:extLst>
          </p:cNvPr>
          <p:cNvSpPr/>
          <p:nvPr/>
        </p:nvSpPr>
        <p:spPr>
          <a:xfrm>
            <a:off x="5891134" y="2331983"/>
            <a:ext cx="5801811" cy="374269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pPr marL="285750" indent="-285750">
              <a:buFont typeface="Arial" panose="020B0604020202020204" pitchFamily="34" charset="0"/>
              <a:buChar char="•"/>
            </a:pPr>
            <a:r>
              <a:rPr lang="en-ZA" sz="2400" dirty="0"/>
              <a:t>The number of resignations of 21 to 30 year-olds is projected to increase, almost doubling from 2022 to 2030, but numbers for 31 to 55 year olds is projected to remain relatively constant. </a:t>
            </a:r>
          </a:p>
          <a:p>
            <a:pPr marL="285750" indent="-285750">
              <a:buFont typeface="Arial" panose="020B0604020202020204" pitchFamily="34" charset="0"/>
              <a:buChar char="•"/>
            </a:pPr>
            <a:r>
              <a:rPr lang="en-ZA" sz="2400" dirty="0"/>
              <a:t>There were two large spikes in resignations of educator aged 31-55. One in 2014 to 2015 (retirement fund rumours) and another from 2020 to 2021 (COVID?), such a spike is not observed elsewhere in SA</a:t>
            </a:r>
          </a:p>
        </p:txBody>
      </p:sp>
      <p:sp>
        <p:nvSpPr>
          <p:cNvPr id="3" name="Rectangle 2">
            <a:extLst>
              <a:ext uri="{FF2B5EF4-FFF2-40B4-BE49-F238E27FC236}">
                <a16:creationId xmlns:a16="http://schemas.microsoft.com/office/drawing/2014/main" id="{5ABC4C65-D4CC-DB8C-D7D7-49C6F3D0F38B}"/>
              </a:ext>
            </a:extLst>
          </p:cNvPr>
          <p:cNvSpPr/>
          <p:nvPr/>
        </p:nvSpPr>
        <p:spPr>
          <a:xfrm rot="16200000">
            <a:off x="-643562" y="3879758"/>
            <a:ext cx="2838030" cy="31596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ZA" sz="1600" dirty="0">
                <a:solidFill>
                  <a:schemeClr val="tx1">
                    <a:lumMod val="75000"/>
                    <a:lumOff val="25000"/>
                  </a:schemeClr>
                </a:solidFill>
              </a:rPr>
              <a:t>Number of resignations</a:t>
            </a:r>
          </a:p>
        </p:txBody>
      </p:sp>
      <p:sp>
        <p:nvSpPr>
          <p:cNvPr id="8" name="Oval 7">
            <a:extLst>
              <a:ext uri="{FF2B5EF4-FFF2-40B4-BE49-F238E27FC236}">
                <a16:creationId xmlns:a16="http://schemas.microsoft.com/office/drawing/2014/main" id="{BC96743F-56F7-00C8-0341-378CE0CA60DA}"/>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2</a:t>
            </a:r>
          </a:p>
        </p:txBody>
      </p:sp>
      <p:sp>
        <p:nvSpPr>
          <p:cNvPr id="11" name="Rectangle 10">
            <a:extLst>
              <a:ext uri="{FF2B5EF4-FFF2-40B4-BE49-F238E27FC236}">
                <a16:creationId xmlns:a16="http://schemas.microsoft.com/office/drawing/2014/main" id="{8AC02254-5C9A-98AF-8E6F-A6C1054A4410}"/>
              </a:ext>
            </a:extLst>
          </p:cNvPr>
          <p:cNvSpPr/>
          <p:nvPr/>
        </p:nvSpPr>
        <p:spPr>
          <a:xfrm>
            <a:off x="838200" y="6239426"/>
            <a:ext cx="10515598" cy="52250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1100" i="1" dirty="0"/>
              <a:t>Source: Anonymised PERSAL data from 2021, only educators (Rank 60 000 – 69 999) are considered. ECD practitioners, TVET lecturers and ABET teachers were removed. Estimates to 2035 derived from the National and provincial teacher supply and demand models – assumption of no growth in educator numbers. Note: Retirements refer to all educators, aged 56 to 65, that leave PERSAL, whilst resignations refer to all educators aged 55 and below that leave PERSAL (as educators) for any reason. </a:t>
            </a:r>
          </a:p>
        </p:txBody>
      </p:sp>
      <p:sp>
        <p:nvSpPr>
          <p:cNvPr id="13" name="Rectangle 12">
            <a:extLst>
              <a:ext uri="{FF2B5EF4-FFF2-40B4-BE49-F238E27FC236}">
                <a16:creationId xmlns:a16="http://schemas.microsoft.com/office/drawing/2014/main" id="{A68F184E-DEC9-1623-F85E-787B40E7729D}"/>
              </a:ext>
            </a:extLst>
          </p:cNvPr>
          <p:cNvSpPr/>
          <p:nvPr/>
        </p:nvSpPr>
        <p:spPr>
          <a:xfrm>
            <a:off x="3008494" y="2731220"/>
            <a:ext cx="2308225" cy="2335455"/>
          </a:xfrm>
          <a:prstGeom prst="rect">
            <a:avLst/>
          </a:prstGeom>
          <a:solidFill>
            <a:srgbClr val="BFBFB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r>
              <a:rPr lang="en-ZA" sz="1100" dirty="0">
                <a:solidFill>
                  <a:sysClr val="windowText" lastClr="000000"/>
                </a:solidFill>
              </a:rPr>
              <a:t>Projected	</a:t>
            </a:r>
            <a:endParaRPr lang="en-ZA" sz="1100" spc="-170" dirty="0">
              <a:solidFill>
                <a:schemeClr val="bg1">
                  <a:lumMod val="95000"/>
                </a:schemeClr>
              </a:solidFill>
            </a:endParaRPr>
          </a:p>
        </p:txBody>
      </p:sp>
      <p:cxnSp>
        <p:nvCxnSpPr>
          <p:cNvPr id="15" name="Straight Arrow Connector 14">
            <a:extLst>
              <a:ext uri="{FF2B5EF4-FFF2-40B4-BE49-F238E27FC236}">
                <a16:creationId xmlns:a16="http://schemas.microsoft.com/office/drawing/2014/main" id="{969A47E0-AACD-A022-7F02-2FE778C02294}"/>
              </a:ext>
            </a:extLst>
          </p:cNvPr>
          <p:cNvCxnSpPr>
            <a:cxnSpLocks/>
          </p:cNvCxnSpPr>
          <p:nvPr/>
        </p:nvCxnSpPr>
        <p:spPr>
          <a:xfrm>
            <a:off x="4348061" y="2804027"/>
            <a:ext cx="343819" cy="0"/>
          </a:xfrm>
          <a:prstGeom prst="straightConnector1">
            <a:avLst/>
          </a:prstGeom>
          <a:ln w="9525">
            <a:headEnd type="none" w="sm" len="sm"/>
            <a:tailEnd type="arrow" w="sm" len="sm"/>
          </a:ln>
        </p:spPr>
        <p:style>
          <a:lnRef idx="1">
            <a:schemeClr val="dk1"/>
          </a:lnRef>
          <a:fillRef idx="0">
            <a:schemeClr val="dk1"/>
          </a:fillRef>
          <a:effectRef idx="0">
            <a:schemeClr val="dk1"/>
          </a:effectRef>
          <a:fontRef idx="minor">
            <a:schemeClr val="tx1"/>
          </a:fontRef>
        </p:style>
      </p:cxnSp>
      <p:graphicFrame>
        <p:nvGraphicFramePr>
          <p:cNvPr id="6" name="Chart 5">
            <a:extLst>
              <a:ext uri="{FF2B5EF4-FFF2-40B4-BE49-F238E27FC236}">
                <a16:creationId xmlns:a16="http://schemas.microsoft.com/office/drawing/2014/main" id="{00000000-0008-0000-0500-000003000000}"/>
              </a:ext>
            </a:extLst>
          </p:cNvPr>
          <p:cNvGraphicFramePr>
            <a:graphicFrameLocks/>
          </p:cNvGraphicFramePr>
          <p:nvPr>
            <p:extLst>
              <p:ext uri="{D42A27DB-BD31-4B8C-83A1-F6EECF244321}">
                <p14:modId xmlns:p14="http://schemas.microsoft.com/office/powerpoint/2010/main" val="2817492844"/>
              </p:ext>
            </p:extLst>
          </p:nvPr>
        </p:nvGraphicFramePr>
        <p:xfrm>
          <a:off x="775452" y="2731219"/>
          <a:ext cx="4700874" cy="33434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4859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70B7E-8FEA-AA0C-A3B7-DDE64E9C0D3D}"/>
              </a:ext>
            </a:extLst>
          </p:cNvPr>
          <p:cNvSpPr>
            <a:spLocks noGrp="1"/>
          </p:cNvSpPr>
          <p:nvPr>
            <p:ph type="title"/>
          </p:nvPr>
        </p:nvSpPr>
        <p:spPr/>
        <p:txBody>
          <a:bodyPr/>
          <a:lstStyle/>
          <a:p>
            <a:r>
              <a:rPr lang="en-ZA" dirty="0"/>
              <a:t>Older leaver trend estimates to 2035</a:t>
            </a:r>
          </a:p>
        </p:txBody>
      </p:sp>
      <p:sp>
        <p:nvSpPr>
          <p:cNvPr id="5" name="Rectangle 4">
            <a:extLst>
              <a:ext uri="{FF2B5EF4-FFF2-40B4-BE49-F238E27FC236}">
                <a16:creationId xmlns:a16="http://schemas.microsoft.com/office/drawing/2014/main" id="{4DFD82E2-B8EA-2B4B-17E5-846EBE224C0B}"/>
              </a:ext>
            </a:extLst>
          </p:cNvPr>
          <p:cNvSpPr/>
          <p:nvPr/>
        </p:nvSpPr>
        <p:spPr>
          <a:xfrm>
            <a:off x="838200" y="6246056"/>
            <a:ext cx="10713720" cy="33566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100" i="1" dirty="0"/>
              <a:t>Source: Anonymised 2021 PERSAL data, only educators (Rank 60 000 – 69 999) are considered. ECD practitioners, TVET lecturers and ABET teachers were removed. Estimates to 2035 derived from the National and provincial models – assumption of no growth in educator numbers.  </a:t>
            </a:r>
          </a:p>
        </p:txBody>
      </p:sp>
      <p:sp>
        <p:nvSpPr>
          <p:cNvPr id="4" name="Rectangle: Rounded Corners 3">
            <a:extLst>
              <a:ext uri="{FF2B5EF4-FFF2-40B4-BE49-F238E27FC236}">
                <a16:creationId xmlns:a16="http://schemas.microsoft.com/office/drawing/2014/main" id="{3C932CBD-2A30-E83B-E6A0-47BA52E5C76B}"/>
              </a:ext>
            </a:extLst>
          </p:cNvPr>
          <p:cNvSpPr/>
          <p:nvPr/>
        </p:nvSpPr>
        <p:spPr>
          <a:xfrm>
            <a:off x="9338254" y="1385082"/>
            <a:ext cx="2354691" cy="60906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700" dirty="0"/>
              <a:t>Assume constant 2021 educator numbers</a:t>
            </a:r>
          </a:p>
        </p:txBody>
      </p:sp>
      <p:graphicFrame>
        <p:nvGraphicFramePr>
          <p:cNvPr id="7" name="Chart 6">
            <a:extLst>
              <a:ext uri="{FF2B5EF4-FFF2-40B4-BE49-F238E27FC236}">
                <a16:creationId xmlns:a16="http://schemas.microsoft.com/office/drawing/2014/main" id="{A7DA4E4C-7FE5-C12C-0403-50315A9BE7C7}"/>
              </a:ext>
            </a:extLst>
          </p:cNvPr>
          <p:cNvGraphicFramePr>
            <a:graphicFrameLocks/>
          </p:cNvGraphicFramePr>
          <p:nvPr>
            <p:extLst>
              <p:ext uri="{D42A27DB-BD31-4B8C-83A1-F6EECF244321}">
                <p14:modId xmlns:p14="http://schemas.microsoft.com/office/powerpoint/2010/main" val="791411967"/>
              </p:ext>
            </p:extLst>
          </p:nvPr>
        </p:nvGraphicFramePr>
        <p:xfrm>
          <a:off x="701040" y="1920240"/>
          <a:ext cx="9420850" cy="414528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Rounded Corners 7">
            <a:extLst>
              <a:ext uri="{FF2B5EF4-FFF2-40B4-BE49-F238E27FC236}">
                <a16:creationId xmlns:a16="http://schemas.microsoft.com/office/drawing/2014/main" id="{894354CC-33D1-2D57-56CE-1BD17A971E51}"/>
              </a:ext>
            </a:extLst>
          </p:cNvPr>
          <p:cNvSpPr/>
          <p:nvPr/>
        </p:nvSpPr>
        <p:spPr>
          <a:xfrm>
            <a:off x="9837420" y="2476497"/>
            <a:ext cx="1916429" cy="1645560"/>
          </a:xfrm>
          <a:prstGeom prst="round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ZA" sz="2000" b="1" dirty="0">
                <a:solidFill>
                  <a:srgbClr val="009242"/>
                </a:solidFill>
              </a:rPr>
              <a:t>About 5,000</a:t>
            </a:r>
            <a:endParaRPr lang="en-ZA" sz="1500" b="1" dirty="0">
              <a:solidFill>
                <a:srgbClr val="009242"/>
              </a:solidFill>
            </a:endParaRPr>
          </a:p>
          <a:p>
            <a:pPr algn="ctr"/>
            <a:r>
              <a:rPr lang="en-ZA" sz="1700" b="1" dirty="0">
                <a:solidFill>
                  <a:srgbClr val="009242"/>
                </a:solidFill>
              </a:rPr>
              <a:t>educators estimated to retire by 2035 in the EC</a:t>
            </a:r>
          </a:p>
          <a:p>
            <a:pPr algn="ctr"/>
            <a:r>
              <a:rPr lang="en-ZA" sz="1700" b="1" i="1" dirty="0">
                <a:solidFill>
                  <a:srgbClr val="009242"/>
                </a:solidFill>
              </a:rPr>
              <a:t>(48% of total educators in 2021)</a:t>
            </a:r>
          </a:p>
        </p:txBody>
      </p:sp>
      <p:sp>
        <p:nvSpPr>
          <p:cNvPr id="3" name="Oval 2">
            <a:extLst>
              <a:ext uri="{FF2B5EF4-FFF2-40B4-BE49-F238E27FC236}">
                <a16:creationId xmlns:a16="http://schemas.microsoft.com/office/drawing/2014/main" id="{C4420C4A-BBB9-14DE-97A2-FE237B44CD32}"/>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2</a:t>
            </a:r>
          </a:p>
        </p:txBody>
      </p:sp>
    </p:spTree>
    <p:extLst>
      <p:ext uri="{BB962C8B-B14F-4D97-AF65-F5344CB8AC3E}">
        <p14:creationId xmlns:p14="http://schemas.microsoft.com/office/powerpoint/2010/main" val="1295423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p:txBody>
          <a:bodyPr>
            <a:normAutofit/>
          </a:bodyPr>
          <a:lstStyle/>
          <a:p>
            <a:r>
              <a:rPr lang="en-US" dirty="0"/>
              <a:t>Projected educators leaving</a:t>
            </a:r>
          </a:p>
        </p:txBody>
      </p:sp>
      <p:cxnSp>
        <p:nvCxnSpPr>
          <p:cNvPr id="5" name="Straight Connector 4">
            <a:extLst>
              <a:ext uri="{FF2B5EF4-FFF2-40B4-BE49-F238E27FC236}">
                <a16:creationId xmlns:a16="http://schemas.microsoft.com/office/drawing/2014/main" id="{7095F7FB-7DA2-F8FF-73C0-77C9CAD6EB7E}"/>
              </a:ext>
            </a:extLst>
          </p:cNvPr>
          <p:cNvCxnSpPr/>
          <p:nvPr/>
        </p:nvCxnSpPr>
        <p:spPr>
          <a:xfrm>
            <a:off x="838200" y="2681182"/>
            <a:ext cx="4557159" cy="0"/>
          </a:xfrm>
          <a:prstGeom prst="line">
            <a:avLst/>
          </a:prstGeom>
          <a:ln w="28575">
            <a:solidFill>
              <a:schemeClr val="accent3">
                <a:lumMod val="75000"/>
              </a:schemeClr>
            </a:solidFill>
          </a:ln>
        </p:spPr>
        <p:style>
          <a:lnRef idx="3">
            <a:schemeClr val="accent3"/>
          </a:lnRef>
          <a:fillRef idx="0">
            <a:schemeClr val="accent3"/>
          </a:fillRef>
          <a:effectRef idx="2">
            <a:schemeClr val="accent3"/>
          </a:effectRef>
          <a:fontRef idx="minor">
            <a:schemeClr val="tx1"/>
          </a:fontRef>
        </p:style>
      </p:cxnSp>
      <p:cxnSp>
        <p:nvCxnSpPr>
          <p:cNvPr id="7" name="Straight Connector 6">
            <a:extLst>
              <a:ext uri="{FF2B5EF4-FFF2-40B4-BE49-F238E27FC236}">
                <a16:creationId xmlns:a16="http://schemas.microsoft.com/office/drawing/2014/main" id="{98988138-6817-E215-B75E-46D912125801}"/>
              </a:ext>
            </a:extLst>
          </p:cNvPr>
          <p:cNvCxnSpPr/>
          <p:nvPr/>
        </p:nvCxnSpPr>
        <p:spPr>
          <a:xfrm>
            <a:off x="6796640" y="2681182"/>
            <a:ext cx="4557159" cy="0"/>
          </a:xfrm>
          <a:prstGeom prst="line">
            <a:avLst/>
          </a:prstGeom>
          <a:ln w="28575">
            <a:solidFill>
              <a:schemeClr val="accent3">
                <a:lumMod val="75000"/>
              </a:schemeClr>
            </a:solidFill>
          </a:ln>
        </p:spPr>
        <p:style>
          <a:lnRef idx="3">
            <a:schemeClr val="accent3"/>
          </a:lnRef>
          <a:fillRef idx="0">
            <a:schemeClr val="accent3"/>
          </a:fillRef>
          <a:effectRef idx="2">
            <a:schemeClr val="accent3"/>
          </a:effectRef>
          <a:fontRef idx="minor">
            <a:schemeClr val="tx1"/>
          </a:fontRef>
        </p:style>
      </p:cxnSp>
      <p:sp>
        <p:nvSpPr>
          <p:cNvPr id="11" name="Rectangle 10">
            <a:extLst>
              <a:ext uri="{FF2B5EF4-FFF2-40B4-BE49-F238E27FC236}">
                <a16:creationId xmlns:a16="http://schemas.microsoft.com/office/drawing/2014/main" id="{9FD8542B-5A2A-84B2-A132-983E2C1D8936}"/>
              </a:ext>
            </a:extLst>
          </p:cNvPr>
          <p:cNvSpPr/>
          <p:nvPr/>
        </p:nvSpPr>
        <p:spPr>
          <a:xfrm>
            <a:off x="838200" y="1742982"/>
            <a:ext cx="4557159" cy="921571"/>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algn="ctr"/>
            <a:r>
              <a:rPr lang="en-ZA" sz="3200" dirty="0">
                <a:solidFill>
                  <a:schemeClr val="accent3">
                    <a:lumMod val="75000"/>
                  </a:schemeClr>
                </a:solidFill>
                <a:latin typeface="Cambria" panose="02040503050406030204" pitchFamily="18" charset="0"/>
                <a:ea typeface="Cambria" panose="02040503050406030204" pitchFamily="18" charset="0"/>
              </a:rPr>
              <a:t>Teachers</a:t>
            </a:r>
          </a:p>
          <a:p>
            <a:pPr algn="ctr"/>
            <a:r>
              <a:rPr lang="en-ZA" sz="2000" dirty="0">
                <a:solidFill>
                  <a:schemeClr val="accent3">
                    <a:lumMod val="75000"/>
                  </a:schemeClr>
                </a:solidFill>
                <a:latin typeface="Cambria" panose="02040503050406030204" pitchFamily="18" charset="0"/>
                <a:ea typeface="Cambria" panose="02040503050406030204" pitchFamily="18" charset="0"/>
              </a:rPr>
              <a:t>(School based teachers)</a:t>
            </a:r>
            <a:endParaRPr lang="en-ZA" sz="4000" dirty="0">
              <a:solidFill>
                <a:schemeClr val="accent3">
                  <a:lumMod val="75000"/>
                </a:schemeClr>
              </a:solidFill>
              <a:latin typeface="Cambria" panose="02040503050406030204" pitchFamily="18" charset="0"/>
              <a:ea typeface="Cambria" panose="02040503050406030204" pitchFamily="18" charset="0"/>
            </a:endParaRPr>
          </a:p>
        </p:txBody>
      </p:sp>
      <p:sp>
        <p:nvSpPr>
          <p:cNvPr id="12" name="Rectangle 11">
            <a:extLst>
              <a:ext uri="{FF2B5EF4-FFF2-40B4-BE49-F238E27FC236}">
                <a16:creationId xmlns:a16="http://schemas.microsoft.com/office/drawing/2014/main" id="{2075671F-1D8D-54E0-4D59-4CF25B2D6512}"/>
              </a:ext>
            </a:extLst>
          </p:cNvPr>
          <p:cNvSpPr/>
          <p:nvPr/>
        </p:nvSpPr>
        <p:spPr>
          <a:xfrm>
            <a:off x="6796639" y="1757188"/>
            <a:ext cx="4557159" cy="921571"/>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algn="ctr"/>
            <a:r>
              <a:rPr lang="en-ZA" sz="3200" dirty="0">
                <a:solidFill>
                  <a:schemeClr val="accent3">
                    <a:lumMod val="75000"/>
                  </a:schemeClr>
                </a:solidFill>
                <a:latin typeface="Cambria" panose="02040503050406030204" pitchFamily="18" charset="0"/>
                <a:ea typeface="Cambria" panose="02040503050406030204" pitchFamily="18" charset="0"/>
              </a:rPr>
              <a:t>Senior educators</a:t>
            </a:r>
          </a:p>
          <a:p>
            <a:pPr algn="ctr"/>
            <a:r>
              <a:rPr lang="en-ZA" sz="2000" dirty="0">
                <a:solidFill>
                  <a:schemeClr val="accent3">
                    <a:lumMod val="75000"/>
                  </a:schemeClr>
                </a:solidFill>
                <a:latin typeface="Cambria" panose="02040503050406030204" pitchFamily="18" charset="0"/>
                <a:ea typeface="Cambria" panose="02040503050406030204" pitchFamily="18" charset="0"/>
              </a:rPr>
              <a:t>(HODs, Deputy’s, Principals &amp; Other)</a:t>
            </a:r>
            <a:endParaRPr lang="en-ZA" sz="2800" dirty="0">
              <a:solidFill>
                <a:schemeClr val="accent3">
                  <a:lumMod val="75000"/>
                </a:schemeClr>
              </a:solidFill>
              <a:latin typeface="Cambria" panose="02040503050406030204" pitchFamily="18" charset="0"/>
              <a:ea typeface="Cambria" panose="02040503050406030204" pitchFamily="18" charset="0"/>
            </a:endParaRPr>
          </a:p>
        </p:txBody>
      </p:sp>
      <p:graphicFrame>
        <p:nvGraphicFramePr>
          <p:cNvPr id="6" name="Chart 5">
            <a:extLst>
              <a:ext uri="{FF2B5EF4-FFF2-40B4-BE49-F238E27FC236}">
                <a16:creationId xmlns:a16="http://schemas.microsoft.com/office/drawing/2014/main" id="{26406E93-D909-4743-488E-A81E8D125E03}"/>
              </a:ext>
            </a:extLst>
          </p:cNvPr>
          <p:cNvGraphicFramePr>
            <a:graphicFrameLocks/>
          </p:cNvGraphicFramePr>
          <p:nvPr>
            <p:extLst>
              <p:ext uri="{D42A27DB-BD31-4B8C-83A1-F6EECF244321}">
                <p14:modId xmlns:p14="http://schemas.microsoft.com/office/powerpoint/2010/main" val="3574578738"/>
              </p:ext>
            </p:extLst>
          </p:nvPr>
        </p:nvGraphicFramePr>
        <p:xfrm>
          <a:off x="452652" y="2628884"/>
          <a:ext cx="10901146" cy="371060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3BCBA7B1-CCA7-7AAB-D8F3-19ECD8490FA2}"/>
              </a:ext>
            </a:extLst>
          </p:cNvPr>
          <p:cNvGraphicFramePr>
            <a:graphicFrameLocks/>
          </p:cNvGraphicFramePr>
          <p:nvPr>
            <p:extLst>
              <p:ext uri="{D42A27DB-BD31-4B8C-83A1-F6EECF244321}">
                <p14:modId xmlns:p14="http://schemas.microsoft.com/office/powerpoint/2010/main" val="3311118626"/>
              </p:ext>
            </p:extLst>
          </p:nvPr>
        </p:nvGraphicFramePr>
        <p:xfrm>
          <a:off x="6537716" y="2643086"/>
          <a:ext cx="4816082" cy="355073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3BF44CA6-9BA3-B945-DD97-079D70A864CD}"/>
              </a:ext>
            </a:extLst>
          </p:cNvPr>
          <p:cNvSpPr/>
          <p:nvPr/>
        </p:nvSpPr>
        <p:spPr>
          <a:xfrm rot="16200000">
            <a:off x="-1099365" y="3775239"/>
            <a:ext cx="3331211" cy="53457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800" dirty="0"/>
              <a:t>% of teacher resigning &amp; retiring</a:t>
            </a:r>
          </a:p>
        </p:txBody>
      </p:sp>
      <p:sp>
        <p:nvSpPr>
          <p:cNvPr id="9" name="Rectangle 8">
            <a:extLst>
              <a:ext uri="{FF2B5EF4-FFF2-40B4-BE49-F238E27FC236}">
                <a16:creationId xmlns:a16="http://schemas.microsoft.com/office/drawing/2014/main" id="{D58DF9A5-C990-55DA-C881-11E7B3906867}"/>
              </a:ext>
            </a:extLst>
          </p:cNvPr>
          <p:cNvSpPr/>
          <p:nvPr/>
        </p:nvSpPr>
        <p:spPr>
          <a:xfrm rot="16200000">
            <a:off x="4760054" y="3775239"/>
            <a:ext cx="3020752" cy="53457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ZA" sz="1800" dirty="0"/>
              <a:t>% of senior educators resigning &amp; retiring</a:t>
            </a:r>
          </a:p>
        </p:txBody>
      </p:sp>
      <p:sp>
        <p:nvSpPr>
          <p:cNvPr id="10" name="Rectangle 9">
            <a:extLst>
              <a:ext uri="{FF2B5EF4-FFF2-40B4-BE49-F238E27FC236}">
                <a16:creationId xmlns:a16="http://schemas.microsoft.com/office/drawing/2014/main" id="{EF0D5D24-DC02-9365-0179-AC4EB9900EA7}"/>
              </a:ext>
            </a:extLst>
          </p:cNvPr>
          <p:cNvSpPr/>
          <p:nvPr/>
        </p:nvSpPr>
        <p:spPr>
          <a:xfrm>
            <a:off x="1608406" y="4026667"/>
            <a:ext cx="4019008" cy="1245524"/>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9242"/>
                </a:solidFill>
              </a:rPr>
              <a:t>A very high proportion of teachers are expected to resign and retire in the NC </a:t>
            </a:r>
            <a:r>
              <a:rPr lang="en-ZA" dirty="0">
                <a:solidFill>
                  <a:srgbClr val="009242"/>
                </a:solidFill>
              </a:rPr>
              <a:t>– much of this is due to </a:t>
            </a:r>
            <a:r>
              <a:rPr lang="en-US" dirty="0">
                <a:solidFill>
                  <a:srgbClr val="009242"/>
                </a:solidFill>
              </a:rPr>
              <a:t>high proportions of younger teachers leaving</a:t>
            </a:r>
            <a:endParaRPr lang="en-ZA" dirty="0">
              <a:solidFill>
                <a:srgbClr val="009242"/>
              </a:solidFill>
            </a:endParaRPr>
          </a:p>
        </p:txBody>
      </p:sp>
      <p:sp>
        <p:nvSpPr>
          <p:cNvPr id="14" name="Rectangle 13">
            <a:extLst>
              <a:ext uri="{FF2B5EF4-FFF2-40B4-BE49-F238E27FC236}">
                <a16:creationId xmlns:a16="http://schemas.microsoft.com/office/drawing/2014/main" id="{10547B38-89A8-9BA0-28D9-D3CA57C44EDC}"/>
              </a:ext>
            </a:extLst>
          </p:cNvPr>
          <p:cNvSpPr/>
          <p:nvPr/>
        </p:nvSpPr>
        <p:spPr>
          <a:xfrm>
            <a:off x="7713767" y="3941999"/>
            <a:ext cx="3599544" cy="1084378"/>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9242"/>
                </a:solidFill>
              </a:rPr>
              <a:t>Careful succession planning is needed </a:t>
            </a:r>
            <a:r>
              <a:rPr lang="en-ZA" dirty="0">
                <a:solidFill>
                  <a:srgbClr val="009242"/>
                </a:solidFill>
              </a:rPr>
              <a:t>during this period as high numbers of HODs, deputies, and principals will be retiring</a:t>
            </a:r>
          </a:p>
        </p:txBody>
      </p:sp>
      <p:sp>
        <p:nvSpPr>
          <p:cNvPr id="3" name="Oval 2">
            <a:extLst>
              <a:ext uri="{FF2B5EF4-FFF2-40B4-BE49-F238E27FC236}">
                <a16:creationId xmlns:a16="http://schemas.microsoft.com/office/drawing/2014/main" id="{228CC8CE-23BA-EEA9-2D4E-BBBF0055F8C9}"/>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2</a:t>
            </a:r>
          </a:p>
        </p:txBody>
      </p:sp>
      <p:sp>
        <p:nvSpPr>
          <p:cNvPr id="15" name="Rectangle 14">
            <a:extLst>
              <a:ext uri="{FF2B5EF4-FFF2-40B4-BE49-F238E27FC236}">
                <a16:creationId xmlns:a16="http://schemas.microsoft.com/office/drawing/2014/main" id="{8D2D93F4-0E94-0D1B-1B34-BD158F4744B4}"/>
              </a:ext>
            </a:extLst>
          </p:cNvPr>
          <p:cNvSpPr/>
          <p:nvPr/>
        </p:nvSpPr>
        <p:spPr>
          <a:xfrm>
            <a:off x="838200" y="6246056"/>
            <a:ext cx="10713720" cy="33566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100" i="1" dirty="0"/>
              <a:t>Source: Anonymised 2021 PERSAL data, only educators (Rank 60 000 – 69 999) are considered. ECD practitioners, TVET lecturers and ABET teachers were removed. Estimates to 2035 derived from the National and provincial models – assumption of no growth in educator numbers.  </a:t>
            </a:r>
          </a:p>
        </p:txBody>
      </p:sp>
      <p:sp>
        <p:nvSpPr>
          <p:cNvPr id="13" name="Rectangle: Rounded Corners 12">
            <a:extLst>
              <a:ext uri="{FF2B5EF4-FFF2-40B4-BE49-F238E27FC236}">
                <a16:creationId xmlns:a16="http://schemas.microsoft.com/office/drawing/2014/main" id="{349A4B58-B0DA-6B6B-D50B-5173777190D0}"/>
              </a:ext>
            </a:extLst>
          </p:cNvPr>
          <p:cNvSpPr/>
          <p:nvPr/>
        </p:nvSpPr>
        <p:spPr>
          <a:xfrm>
            <a:off x="9338254" y="1385082"/>
            <a:ext cx="2354691" cy="60906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ZA" sz="1700" dirty="0"/>
              <a:t>Assume constant 2021 educator numbers</a:t>
            </a:r>
          </a:p>
        </p:txBody>
      </p:sp>
    </p:spTree>
    <p:extLst>
      <p:ext uri="{BB962C8B-B14F-4D97-AF65-F5344CB8AC3E}">
        <p14:creationId xmlns:p14="http://schemas.microsoft.com/office/powerpoint/2010/main" val="179702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AEEA8-C587-C1BB-398A-676C650C61C4}"/>
              </a:ext>
            </a:extLst>
          </p:cNvPr>
          <p:cNvSpPr>
            <a:spLocks noGrp="1"/>
          </p:cNvSpPr>
          <p:nvPr>
            <p:ph type="title"/>
          </p:nvPr>
        </p:nvSpPr>
        <p:spPr/>
        <p:txBody>
          <a:bodyPr/>
          <a:lstStyle/>
          <a:p>
            <a:r>
              <a:rPr lang="en-ZA" dirty="0"/>
              <a:t>Provincial population and enrolment trends</a:t>
            </a:r>
          </a:p>
        </p:txBody>
      </p:sp>
      <p:sp>
        <p:nvSpPr>
          <p:cNvPr id="3" name="Text Placeholder 2">
            <a:extLst>
              <a:ext uri="{FF2B5EF4-FFF2-40B4-BE49-F238E27FC236}">
                <a16:creationId xmlns:a16="http://schemas.microsoft.com/office/drawing/2014/main" id="{79D775C3-6303-01BE-6159-FAB22F04A8CC}"/>
              </a:ext>
            </a:extLst>
          </p:cNvPr>
          <p:cNvSpPr>
            <a:spLocks noGrp="1"/>
          </p:cNvSpPr>
          <p:nvPr>
            <p:ph type="body" idx="1"/>
          </p:nvPr>
        </p:nvSpPr>
        <p:spPr/>
        <p:txBody>
          <a:bodyPr/>
          <a:lstStyle/>
          <a:p>
            <a:endParaRPr lang="en-ZA"/>
          </a:p>
        </p:txBody>
      </p:sp>
      <p:sp>
        <p:nvSpPr>
          <p:cNvPr id="4" name="Oval 3">
            <a:extLst>
              <a:ext uri="{FF2B5EF4-FFF2-40B4-BE49-F238E27FC236}">
                <a16:creationId xmlns:a16="http://schemas.microsoft.com/office/drawing/2014/main" id="{87325B25-6456-4321-36CD-5543227C9166}"/>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3</a:t>
            </a:r>
          </a:p>
        </p:txBody>
      </p:sp>
    </p:spTree>
    <p:extLst>
      <p:ext uri="{BB962C8B-B14F-4D97-AF65-F5344CB8AC3E}">
        <p14:creationId xmlns:p14="http://schemas.microsoft.com/office/powerpoint/2010/main" val="3267385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C1CAF45F-D4F7-D680-17E9-ADB9893A6A4D}"/>
              </a:ext>
            </a:extLst>
          </p:cNvPr>
          <p:cNvCxnSpPr/>
          <p:nvPr/>
        </p:nvCxnSpPr>
        <p:spPr>
          <a:xfrm>
            <a:off x="2269587" y="4257478"/>
            <a:ext cx="7498080"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797EC1B-1F36-B15A-6A7D-5BB4ECE8CBE6}"/>
              </a:ext>
            </a:extLst>
          </p:cNvPr>
          <p:cNvSpPr>
            <a:spLocks noGrp="1"/>
          </p:cNvSpPr>
          <p:nvPr>
            <p:ph type="title"/>
          </p:nvPr>
        </p:nvSpPr>
        <p:spPr/>
        <p:txBody>
          <a:bodyPr/>
          <a:lstStyle/>
          <a:p>
            <a:r>
              <a:rPr lang="en-ZA" dirty="0"/>
              <a:t>Provincial enrolment trends (2012-2021)</a:t>
            </a:r>
          </a:p>
        </p:txBody>
      </p:sp>
      <p:grpSp>
        <p:nvGrpSpPr>
          <p:cNvPr id="19" name="Group 18">
            <a:extLst>
              <a:ext uri="{FF2B5EF4-FFF2-40B4-BE49-F238E27FC236}">
                <a16:creationId xmlns:a16="http://schemas.microsoft.com/office/drawing/2014/main" id="{3FF6E086-308F-2475-DCBA-FDF6A8965FC7}"/>
              </a:ext>
            </a:extLst>
          </p:cNvPr>
          <p:cNvGrpSpPr/>
          <p:nvPr/>
        </p:nvGrpSpPr>
        <p:grpSpPr>
          <a:xfrm>
            <a:off x="10260147" y="2154595"/>
            <a:ext cx="1574802" cy="601630"/>
            <a:chOff x="10260147" y="2206052"/>
            <a:chExt cx="1574802" cy="601630"/>
          </a:xfrm>
        </p:grpSpPr>
        <p:sp>
          <p:nvSpPr>
            <p:cNvPr id="5" name="Rectangle 4">
              <a:extLst>
                <a:ext uri="{FF2B5EF4-FFF2-40B4-BE49-F238E27FC236}">
                  <a16:creationId xmlns:a16="http://schemas.microsoft.com/office/drawing/2014/main" id="{47DE6623-1A06-A8CF-EDBF-18D177780C58}"/>
                </a:ext>
              </a:extLst>
            </p:cNvPr>
            <p:cNvSpPr/>
            <p:nvPr/>
          </p:nvSpPr>
          <p:spPr>
            <a:xfrm>
              <a:off x="10485121" y="2206052"/>
              <a:ext cx="1349828" cy="60163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dirty="0"/>
                <a:t>High growth </a:t>
              </a:r>
            </a:p>
          </p:txBody>
        </p:sp>
        <p:sp>
          <p:nvSpPr>
            <p:cNvPr id="6" name="Right Brace 5">
              <a:extLst>
                <a:ext uri="{FF2B5EF4-FFF2-40B4-BE49-F238E27FC236}">
                  <a16:creationId xmlns:a16="http://schemas.microsoft.com/office/drawing/2014/main" id="{9E1BC0DB-E8AE-9D67-334C-366F1C9016B3}"/>
                </a:ext>
              </a:extLst>
            </p:cNvPr>
            <p:cNvSpPr/>
            <p:nvPr/>
          </p:nvSpPr>
          <p:spPr>
            <a:xfrm>
              <a:off x="10260147" y="2276437"/>
              <a:ext cx="182880" cy="457200"/>
            </a:xfrm>
            <a:prstGeom prst="rightBrace">
              <a:avLst>
                <a:gd name="adj1" fmla="val 2787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grpSp>
        <p:nvGrpSpPr>
          <p:cNvPr id="16" name="Group 15">
            <a:extLst>
              <a:ext uri="{FF2B5EF4-FFF2-40B4-BE49-F238E27FC236}">
                <a16:creationId xmlns:a16="http://schemas.microsoft.com/office/drawing/2014/main" id="{2E13BD57-5E6B-209D-CA26-6712F927AC15}"/>
              </a:ext>
            </a:extLst>
          </p:cNvPr>
          <p:cNvGrpSpPr/>
          <p:nvPr/>
        </p:nvGrpSpPr>
        <p:grpSpPr>
          <a:xfrm>
            <a:off x="10260147" y="3086629"/>
            <a:ext cx="1574802" cy="906032"/>
            <a:chOff x="10260147" y="3086629"/>
            <a:chExt cx="1574802" cy="906032"/>
          </a:xfrm>
        </p:grpSpPr>
        <p:sp>
          <p:nvSpPr>
            <p:cNvPr id="7" name="Rectangle 6">
              <a:extLst>
                <a:ext uri="{FF2B5EF4-FFF2-40B4-BE49-F238E27FC236}">
                  <a16:creationId xmlns:a16="http://schemas.microsoft.com/office/drawing/2014/main" id="{43479E88-F4FB-368F-8DC3-BED53C4AC2CA}"/>
                </a:ext>
              </a:extLst>
            </p:cNvPr>
            <p:cNvSpPr/>
            <p:nvPr/>
          </p:nvSpPr>
          <p:spPr>
            <a:xfrm>
              <a:off x="10485121" y="3086629"/>
              <a:ext cx="1349828" cy="86457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dirty="0"/>
                <a:t>Moderate growth</a:t>
              </a:r>
            </a:p>
          </p:txBody>
        </p:sp>
        <p:sp>
          <p:nvSpPr>
            <p:cNvPr id="8" name="Right Brace 7">
              <a:extLst>
                <a:ext uri="{FF2B5EF4-FFF2-40B4-BE49-F238E27FC236}">
                  <a16:creationId xmlns:a16="http://schemas.microsoft.com/office/drawing/2014/main" id="{9CFFD8E9-5947-CC17-EF8C-607F0591070F}"/>
                </a:ext>
              </a:extLst>
            </p:cNvPr>
            <p:cNvSpPr/>
            <p:nvPr/>
          </p:nvSpPr>
          <p:spPr>
            <a:xfrm>
              <a:off x="10260147" y="3103388"/>
              <a:ext cx="182880" cy="889273"/>
            </a:xfrm>
            <a:prstGeom prst="rightBrace">
              <a:avLst>
                <a:gd name="adj1" fmla="val 2787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grpSp>
        <p:nvGrpSpPr>
          <p:cNvPr id="14" name="Group 13">
            <a:extLst>
              <a:ext uri="{FF2B5EF4-FFF2-40B4-BE49-F238E27FC236}">
                <a16:creationId xmlns:a16="http://schemas.microsoft.com/office/drawing/2014/main" id="{2A91BEC2-7196-50E1-C3D4-23F98485CB12}"/>
              </a:ext>
            </a:extLst>
          </p:cNvPr>
          <p:cNvGrpSpPr/>
          <p:nvPr/>
        </p:nvGrpSpPr>
        <p:grpSpPr>
          <a:xfrm>
            <a:off x="10260147" y="4101775"/>
            <a:ext cx="1574802" cy="270120"/>
            <a:chOff x="10260147" y="4101775"/>
            <a:chExt cx="1574802" cy="270120"/>
          </a:xfrm>
        </p:grpSpPr>
        <p:sp>
          <p:nvSpPr>
            <p:cNvPr id="9" name="Rectangle 8">
              <a:extLst>
                <a:ext uri="{FF2B5EF4-FFF2-40B4-BE49-F238E27FC236}">
                  <a16:creationId xmlns:a16="http://schemas.microsoft.com/office/drawing/2014/main" id="{F3950924-AD80-8282-7929-F55652E8985E}"/>
                </a:ext>
              </a:extLst>
            </p:cNvPr>
            <p:cNvSpPr/>
            <p:nvPr/>
          </p:nvSpPr>
          <p:spPr>
            <a:xfrm>
              <a:off x="10485121" y="4101775"/>
              <a:ext cx="1349828" cy="27012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dirty="0"/>
                <a:t>Stable </a:t>
              </a:r>
            </a:p>
          </p:txBody>
        </p:sp>
        <p:sp>
          <p:nvSpPr>
            <p:cNvPr id="10" name="Right Brace 9">
              <a:extLst>
                <a:ext uri="{FF2B5EF4-FFF2-40B4-BE49-F238E27FC236}">
                  <a16:creationId xmlns:a16="http://schemas.microsoft.com/office/drawing/2014/main" id="{BE748A57-38A5-6DDA-23A5-05A1FBA12B46}"/>
                </a:ext>
              </a:extLst>
            </p:cNvPr>
            <p:cNvSpPr/>
            <p:nvPr/>
          </p:nvSpPr>
          <p:spPr>
            <a:xfrm>
              <a:off x="10260147" y="4126329"/>
              <a:ext cx="182880" cy="232057"/>
            </a:xfrm>
            <a:prstGeom prst="rightBrace">
              <a:avLst>
                <a:gd name="adj1" fmla="val 2787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grpSp>
        <p:nvGrpSpPr>
          <p:cNvPr id="4" name="Group 3">
            <a:extLst>
              <a:ext uri="{FF2B5EF4-FFF2-40B4-BE49-F238E27FC236}">
                <a16:creationId xmlns:a16="http://schemas.microsoft.com/office/drawing/2014/main" id="{39D8879D-213B-0D40-0AC4-1915FF1A114D}"/>
              </a:ext>
            </a:extLst>
          </p:cNvPr>
          <p:cNvGrpSpPr/>
          <p:nvPr/>
        </p:nvGrpSpPr>
        <p:grpSpPr>
          <a:xfrm>
            <a:off x="10247081" y="4533927"/>
            <a:ext cx="1559557" cy="306955"/>
            <a:chOff x="10247081" y="4533927"/>
            <a:chExt cx="1559557" cy="306955"/>
          </a:xfrm>
        </p:grpSpPr>
        <p:sp>
          <p:nvSpPr>
            <p:cNvPr id="11" name="Rectangle 10">
              <a:extLst>
                <a:ext uri="{FF2B5EF4-FFF2-40B4-BE49-F238E27FC236}">
                  <a16:creationId xmlns:a16="http://schemas.microsoft.com/office/drawing/2014/main" id="{9BA163FB-DB48-9002-E434-E1314F87B7F9}"/>
                </a:ext>
              </a:extLst>
            </p:cNvPr>
            <p:cNvSpPr/>
            <p:nvPr/>
          </p:nvSpPr>
          <p:spPr>
            <a:xfrm>
              <a:off x="10456810" y="4533927"/>
              <a:ext cx="1349828" cy="30695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dirty="0"/>
                <a:t>Decline</a:t>
              </a:r>
            </a:p>
          </p:txBody>
        </p:sp>
        <p:sp>
          <p:nvSpPr>
            <p:cNvPr id="12" name="Right Brace 11">
              <a:extLst>
                <a:ext uri="{FF2B5EF4-FFF2-40B4-BE49-F238E27FC236}">
                  <a16:creationId xmlns:a16="http://schemas.microsoft.com/office/drawing/2014/main" id="{61375A73-4B6E-A4BA-E184-C2AC1237B004}"/>
                </a:ext>
              </a:extLst>
            </p:cNvPr>
            <p:cNvSpPr/>
            <p:nvPr/>
          </p:nvSpPr>
          <p:spPr>
            <a:xfrm>
              <a:off x="10247081" y="4571377"/>
              <a:ext cx="182880" cy="232057"/>
            </a:xfrm>
            <a:prstGeom prst="rightBrace">
              <a:avLst>
                <a:gd name="adj1" fmla="val 2787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grpSp>
      <p:graphicFrame>
        <p:nvGraphicFramePr>
          <p:cNvPr id="17" name="Chart 16">
            <a:extLst>
              <a:ext uri="{FF2B5EF4-FFF2-40B4-BE49-F238E27FC236}">
                <a16:creationId xmlns:a16="http://schemas.microsoft.com/office/drawing/2014/main" id="{F69F15D7-1EE9-2AA5-972C-BA983B4931A2}"/>
              </a:ext>
            </a:extLst>
          </p:cNvPr>
          <p:cNvGraphicFramePr>
            <a:graphicFrameLocks/>
          </p:cNvGraphicFramePr>
          <p:nvPr>
            <p:extLst>
              <p:ext uri="{D42A27DB-BD31-4B8C-83A1-F6EECF244321}">
                <p14:modId xmlns:p14="http://schemas.microsoft.com/office/powerpoint/2010/main" val="3266364282"/>
              </p:ext>
            </p:extLst>
          </p:nvPr>
        </p:nvGraphicFramePr>
        <p:xfrm>
          <a:off x="610533" y="1690688"/>
          <a:ext cx="9636548" cy="4604952"/>
        </p:xfrm>
        <a:graphic>
          <a:graphicData uri="http://schemas.openxmlformats.org/drawingml/2006/chart">
            <c:chart xmlns:c="http://schemas.openxmlformats.org/drawingml/2006/chart" xmlns:r="http://schemas.openxmlformats.org/officeDocument/2006/relationships" r:id="rId2"/>
          </a:graphicData>
        </a:graphic>
      </p:graphicFrame>
      <p:sp>
        <p:nvSpPr>
          <p:cNvPr id="18" name="Oval 17">
            <a:extLst>
              <a:ext uri="{FF2B5EF4-FFF2-40B4-BE49-F238E27FC236}">
                <a16:creationId xmlns:a16="http://schemas.microsoft.com/office/drawing/2014/main" id="{CB3CB134-B2F7-33D6-0A7E-6C2596031F0A}"/>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3</a:t>
            </a:r>
          </a:p>
        </p:txBody>
      </p:sp>
      <p:sp>
        <p:nvSpPr>
          <p:cNvPr id="13" name="Rectangle 12">
            <a:extLst>
              <a:ext uri="{FF2B5EF4-FFF2-40B4-BE49-F238E27FC236}">
                <a16:creationId xmlns:a16="http://schemas.microsoft.com/office/drawing/2014/main" id="{CF25BA13-CF3F-4C24-AAAE-67F711C9A6C0}"/>
              </a:ext>
            </a:extLst>
          </p:cNvPr>
          <p:cNvSpPr/>
          <p:nvPr/>
        </p:nvSpPr>
        <p:spPr>
          <a:xfrm>
            <a:off x="1081132" y="6239303"/>
            <a:ext cx="10066175" cy="38657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100" i="1" dirty="0"/>
              <a:t>Source: Enrolment numbers taken from School Realities-EMIS (2012 – 2021) released by the DBE, using total numbers for ordinary public and independent schools. </a:t>
            </a:r>
          </a:p>
        </p:txBody>
      </p:sp>
    </p:spTree>
    <p:extLst>
      <p:ext uri="{BB962C8B-B14F-4D97-AF65-F5344CB8AC3E}">
        <p14:creationId xmlns:p14="http://schemas.microsoft.com/office/powerpoint/2010/main" val="274069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349"/>
                                          </p:stCondLst>
                                        </p:cTn>
                                        <p:tgtEl>
                                          <p:spTgt spid="4"/>
                                        </p:tgtEl>
                                        <p:attrNameLst>
                                          <p:attrName>style.visibility</p:attrName>
                                        </p:attrNameLst>
                                      </p:cBhvr>
                                      <p:to>
                                        <p:strVal val="visible"/>
                                      </p:to>
                                    </p:set>
                                  </p:childTnLst>
                                </p:cTn>
                              </p:par>
                            </p:childTnLst>
                          </p:cTn>
                        </p:par>
                        <p:par>
                          <p:cTn id="7" fill="hold">
                            <p:stCondLst>
                              <p:cond delay="350"/>
                            </p:stCondLst>
                            <p:childTnLst>
                              <p:par>
                                <p:cTn id="8" presetID="1" presetClass="entr" presetSubtype="0" fill="hold" nodeType="afterEffect">
                                  <p:stCondLst>
                                    <p:cond delay="0"/>
                                  </p:stCondLst>
                                  <p:childTnLst>
                                    <p:set>
                                      <p:cBhvr>
                                        <p:cTn id="9" dur="1" fill="hold">
                                          <p:stCondLst>
                                            <p:cond delay="349"/>
                                          </p:stCondLst>
                                        </p:cTn>
                                        <p:tgtEl>
                                          <p:spTgt spid="14"/>
                                        </p:tgtEl>
                                        <p:attrNameLst>
                                          <p:attrName>style.visibility</p:attrName>
                                        </p:attrNameLst>
                                      </p:cBhvr>
                                      <p:to>
                                        <p:strVal val="visible"/>
                                      </p:to>
                                    </p:set>
                                  </p:childTnLst>
                                </p:cTn>
                              </p:par>
                            </p:childTnLst>
                          </p:cTn>
                        </p:par>
                        <p:par>
                          <p:cTn id="10" fill="hold">
                            <p:stCondLst>
                              <p:cond delay="700"/>
                            </p:stCondLst>
                            <p:childTnLst>
                              <p:par>
                                <p:cTn id="11" presetID="1" presetClass="entr" presetSubtype="0" fill="hold" nodeType="afterEffect">
                                  <p:stCondLst>
                                    <p:cond delay="0"/>
                                  </p:stCondLst>
                                  <p:childTnLst>
                                    <p:set>
                                      <p:cBhvr>
                                        <p:cTn id="12" dur="1" fill="hold">
                                          <p:stCondLst>
                                            <p:cond delay="349"/>
                                          </p:stCondLst>
                                        </p:cTn>
                                        <p:tgtEl>
                                          <p:spTgt spid="16"/>
                                        </p:tgtEl>
                                        <p:attrNameLst>
                                          <p:attrName>style.visibility</p:attrName>
                                        </p:attrNameLst>
                                      </p:cBhvr>
                                      <p:to>
                                        <p:strVal val="visible"/>
                                      </p:to>
                                    </p:set>
                                  </p:childTnLst>
                                </p:cTn>
                              </p:par>
                            </p:childTnLst>
                          </p:cTn>
                        </p:par>
                        <p:par>
                          <p:cTn id="13" fill="hold">
                            <p:stCondLst>
                              <p:cond delay="1050"/>
                            </p:stCondLst>
                            <p:childTnLst>
                              <p:par>
                                <p:cTn id="14" presetID="1" presetClass="entr" presetSubtype="0" fill="hold" nodeType="afterEffect">
                                  <p:stCondLst>
                                    <p:cond delay="0"/>
                                  </p:stCondLst>
                                  <p:childTnLst>
                                    <p:set>
                                      <p:cBhvr>
                                        <p:cTn id="15" dur="1" fill="hold">
                                          <p:stCondLst>
                                            <p:cond delay="349"/>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200"/>
              <a:buFont typeface="Cambria"/>
              <a:buNone/>
            </a:pPr>
            <a:r>
              <a:rPr lang="en-US"/>
              <a:t>Introduction (1) </a:t>
            </a:r>
            <a:endParaRPr/>
          </a:p>
        </p:txBody>
      </p:sp>
      <p:sp>
        <p:nvSpPr>
          <p:cNvPr id="166" name="Google Shape;166;p2"/>
          <p:cNvSpPr txBox="1"/>
          <p:nvPr/>
        </p:nvSpPr>
        <p:spPr>
          <a:xfrm>
            <a:off x="918525" y="1638625"/>
            <a:ext cx="10772400" cy="4693562"/>
          </a:xfrm>
          <a:prstGeom prst="rect">
            <a:avLst/>
          </a:prstGeom>
          <a:noFill/>
          <a:ln>
            <a:noFill/>
          </a:ln>
        </p:spPr>
        <p:txBody>
          <a:bodyPr spcFirstLastPara="1" wrap="square" lIns="91425" tIns="91425" rIns="91425" bIns="91425" anchor="t" anchorCtr="0">
            <a:spAutoFit/>
          </a:bodyPr>
          <a:lstStyle/>
          <a:p>
            <a:pPr marL="457200" marR="0" lvl="0" indent="-393700" algn="l" rtl="0">
              <a:spcBef>
                <a:spcPts val="0"/>
              </a:spcBef>
              <a:spcAft>
                <a:spcPts val="0"/>
              </a:spcAft>
              <a:buClr>
                <a:schemeClr val="dk1"/>
              </a:buClr>
              <a:buSzPts val="2600"/>
              <a:buFont typeface="Calibri"/>
              <a:buChar char="●"/>
            </a:pPr>
            <a:r>
              <a:rPr lang="en-US" sz="2500" b="0" i="0" u="none" strike="noStrike" cap="none" dirty="0">
                <a:solidFill>
                  <a:schemeClr val="dk1"/>
                </a:solidFill>
                <a:latin typeface="Calibri"/>
                <a:ea typeface="Calibri"/>
                <a:cs typeface="Calibri"/>
                <a:sym typeface="Calibri"/>
              </a:rPr>
              <a:t>The proportion of educators that are 50 years or older has steadily risen between 2012 to 2021 in South Africa.  </a:t>
            </a:r>
            <a:endParaRPr sz="2500" b="0" i="0" u="none" strike="noStrike" cap="none" dirty="0">
              <a:solidFill>
                <a:schemeClr val="dk1"/>
              </a:solidFill>
              <a:latin typeface="Calibri"/>
              <a:ea typeface="Calibri"/>
              <a:cs typeface="Calibri"/>
              <a:sym typeface="Calibri"/>
            </a:endParaRPr>
          </a:p>
          <a:p>
            <a:pPr marL="63500" marR="0" lvl="0" indent="0" algn="l" rtl="0">
              <a:spcBef>
                <a:spcPts val="0"/>
              </a:spcBef>
              <a:spcAft>
                <a:spcPts val="0"/>
              </a:spcAft>
              <a:buClr>
                <a:schemeClr val="dk1"/>
              </a:buClr>
              <a:buSzPts val="2700"/>
              <a:buFont typeface="Calibri"/>
              <a:buNone/>
            </a:pPr>
            <a:r>
              <a:rPr lang="en-US" sz="2500" b="0" i="0" u="none" strike="noStrike" cap="none" dirty="0">
                <a:solidFill>
                  <a:schemeClr val="dk1"/>
                </a:solidFill>
                <a:latin typeface="Calibri"/>
                <a:ea typeface="Calibri"/>
                <a:cs typeface="Calibri"/>
                <a:sym typeface="Calibri"/>
              </a:rPr>
              <a:t>	⇒ Nationally a </a:t>
            </a:r>
            <a:r>
              <a:rPr lang="en-US" sz="2500" b="1" i="0" u="none" strike="noStrike" cap="none" dirty="0">
                <a:solidFill>
                  <a:schemeClr val="accent6"/>
                </a:solidFill>
                <a:latin typeface="Calibri"/>
                <a:ea typeface="Calibri"/>
                <a:cs typeface="Calibri"/>
                <a:sym typeface="Calibri"/>
              </a:rPr>
              <a:t>wave of educator retirements is expected</a:t>
            </a:r>
            <a:r>
              <a:rPr lang="en-US" sz="2500" b="0" i="0" u="none" strike="noStrike" cap="none" dirty="0">
                <a:solidFill>
                  <a:schemeClr val="dk1"/>
                </a:solidFill>
                <a:latin typeface="Calibri"/>
                <a:ea typeface="Calibri"/>
                <a:cs typeface="Calibri"/>
                <a:sym typeface="Calibri"/>
              </a:rPr>
              <a:t> as older 	educators reach the standard retirement age of between 60 and 65. </a:t>
            </a:r>
            <a:endParaRPr sz="25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700"/>
              <a:buFont typeface="Calibri"/>
              <a:buNone/>
            </a:pPr>
            <a:endParaRPr b="0" i="0" u="none" strike="noStrike" cap="none" dirty="0">
              <a:solidFill>
                <a:schemeClr val="dk1"/>
              </a:solidFill>
              <a:latin typeface="Calibri"/>
              <a:ea typeface="Calibri"/>
              <a:cs typeface="Calibri"/>
              <a:sym typeface="Calibri"/>
            </a:endParaRPr>
          </a:p>
          <a:p>
            <a:pPr marL="457200" marR="0" lvl="0" indent="0" algn="l" rtl="0">
              <a:spcBef>
                <a:spcPts val="0"/>
              </a:spcBef>
              <a:spcAft>
                <a:spcPts val="0"/>
              </a:spcAft>
              <a:buClr>
                <a:schemeClr val="dk1"/>
              </a:buClr>
              <a:buSzPts val="2700"/>
              <a:buFont typeface="Calibri"/>
              <a:buNone/>
            </a:pPr>
            <a:r>
              <a:rPr lang="en-US" sz="2500" b="1" i="0" u="none" strike="noStrike" cap="none" dirty="0">
                <a:solidFill>
                  <a:schemeClr val="dk1"/>
                </a:solidFill>
                <a:latin typeface="Calibri"/>
                <a:ea typeface="Calibri"/>
                <a:cs typeface="Calibri"/>
                <a:sym typeface="Calibri"/>
              </a:rPr>
              <a:t>Implications: </a:t>
            </a:r>
            <a:endParaRPr sz="2500" b="1" i="0" u="none" strike="noStrike" cap="none" dirty="0">
              <a:solidFill>
                <a:schemeClr val="dk1"/>
              </a:solidFill>
              <a:latin typeface="Calibri"/>
              <a:ea typeface="Calibri"/>
              <a:cs typeface="Calibri"/>
              <a:sym typeface="Calibri"/>
            </a:endParaRPr>
          </a:p>
          <a:p>
            <a:pPr marL="457200" marR="0" lvl="0" indent="-400050" algn="l" rtl="0">
              <a:spcBef>
                <a:spcPts val="0"/>
              </a:spcBef>
              <a:spcAft>
                <a:spcPts val="0"/>
              </a:spcAft>
              <a:buClr>
                <a:schemeClr val="accent6"/>
              </a:buClr>
              <a:buSzPts val="2700"/>
              <a:buFont typeface="Calibri"/>
              <a:buChar char="●"/>
            </a:pPr>
            <a:r>
              <a:rPr lang="en-US" sz="2500" b="1" i="0" u="none" strike="noStrike" cap="none" dirty="0">
                <a:solidFill>
                  <a:schemeClr val="accent6"/>
                </a:solidFill>
                <a:latin typeface="Calibri"/>
                <a:ea typeface="Calibri"/>
                <a:cs typeface="Calibri"/>
                <a:sym typeface="Calibri"/>
              </a:rPr>
              <a:t>Many more appointments: </a:t>
            </a:r>
            <a:r>
              <a:rPr lang="en-US" sz="2500" b="0" i="0" u="none" strike="noStrike" cap="none" dirty="0">
                <a:solidFill>
                  <a:schemeClr val="dk1"/>
                </a:solidFill>
                <a:latin typeface="Calibri"/>
                <a:ea typeface="Calibri"/>
                <a:cs typeface="Calibri"/>
                <a:sym typeface="Calibri"/>
              </a:rPr>
              <a:t>The retirement wave will open up both teaching &amp; school management &amp; leadership positions &amp; other office-based education specialists. </a:t>
            </a:r>
            <a:endParaRPr sz="2500" b="0" i="0" u="none" strike="noStrike" cap="none" dirty="0">
              <a:solidFill>
                <a:schemeClr val="dk1"/>
              </a:solidFill>
              <a:latin typeface="Calibri"/>
              <a:ea typeface="Calibri"/>
              <a:cs typeface="Calibri"/>
              <a:sym typeface="Calibri"/>
            </a:endParaRPr>
          </a:p>
          <a:p>
            <a:pPr marL="457200" marR="0" lvl="0" indent="-400050" algn="l" rtl="0">
              <a:spcBef>
                <a:spcPts val="0"/>
              </a:spcBef>
              <a:spcAft>
                <a:spcPts val="0"/>
              </a:spcAft>
              <a:buClr>
                <a:schemeClr val="accent6"/>
              </a:buClr>
              <a:buSzPts val="2700"/>
              <a:buFont typeface="Calibri"/>
              <a:buChar char="●"/>
            </a:pPr>
            <a:r>
              <a:rPr lang="en-US" sz="2500" b="1" i="0" u="none" strike="noStrike" cap="none" dirty="0">
                <a:solidFill>
                  <a:schemeClr val="accent6"/>
                </a:solidFill>
                <a:latin typeface="Calibri"/>
                <a:ea typeface="Calibri"/>
                <a:cs typeface="Calibri"/>
                <a:sym typeface="Calibri"/>
              </a:rPr>
              <a:t>Total compensation of educators:</a:t>
            </a:r>
            <a:r>
              <a:rPr lang="en-US" sz="2500" b="0" i="0" u="none" strike="noStrike" cap="none" dirty="0">
                <a:solidFill>
                  <a:schemeClr val="dk1"/>
                </a:solidFill>
                <a:latin typeface="Calibri"/>
                <a:ea typeface="Calibri"/>
                <a:cs typeface="Calibri"/>
                <a:sym typeface="Calibri"/>
              </a:rPr>
              <a:t> Since older teachers earn more, when retiring they are replaced with younger (less costly) teachers, although this overall benefit is offset by shift to 1.5% annual notch progression. </a:t>
            </a:r>
            <a:endParaRPr sz="25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7EC1B-1F36-B15A-6A7D-5BB4ECE8CBE6}"/>
              </a:ext>
            </a:extLst>
          </p:cNvPr>
          <p:cNvSpPr>
            <a:spLocks noGrp="1"/>
          </p:cNvSpPr>
          <p:nvPr>
            <p:ph type="title"/>
          </p:nvPr>
        </p:nvSpPr>
        <p:spPr/>
        <p:txBody>
          <a:bodyPr/>
          <a:lstStyle/>
          <a:p>
            <a:r>
              <a:rPr lang="en-ZA" dirty="0"/>
              <a:t>Provincial enrolment trends (2012-2021)</a:t>
            </a:r>
          </a:p>
        </p:txBody>
      </p:sp>
      <p:sp>
        <p:nvSpPr>
          <p:cNvPr id="3" name="Rectangle 2">
            <a:extLst>
              <a:ext uri="{FF2B5EF4-FFF2-40B4-BE49-F238E27FC236}">
                <a16:creationId xmlns:a16="http://schemas.microsoft.com/office/drawing/2014/main" id="{81C16FEF-9D5A-5E57-0019-87008603BEF6}"/>
              </a:ext>
            </a:extLst>
          </p:cNvPr>
          <p:cNvSpPr/>
          <p:nvPr/>
        </p:nvSpPr>
        <p:spPr>
          <a:xfrm>
            <a:off x="1081132" y="6239303"/>
            <a:ext cx="10066175" cy="38657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100" i="1" dirty="0"/>
              <a:t>Source: Enrolment numbers taken from School Realities-EMIS (2012 – 2021) released by the DBE, using total numbers for ordinary public and independent schools. </a:t>
            </a:r>
          </a:p>
        </p:txBody>
      </p:sp>
      <p:graphicFrame>
        <p:nvGraphicFramePr>
          <p:cNvPr id="17" name="Chart 16">
            <a:extLst>
              <a:ext uri="{FF2B5EF4-FFF2-40B4-BE49-F238E27FC236}">
                <a16:creationId xmlns:a16="http://schemas.microsoft.com/office/drawing/2014/main" id="{F69F15D7-1EE9-2AA5-972C-BA983B4931A2}"/>
              </a:ext>
            </a:extLst>
          </p:cNvPr>
          <p:cNvGraphicFramePr>
            <a:graphicFrameLocks/>
          </p:cNvGraphicFramePr>
          <p:nvPr>
            <p:extLst>
              <p:ext uri="{D42A27DB-BD31-4B8C-83A1-F6EECF244321}">
                <p14:modId xmlns:p14="http://schemas.microsoft.com/office/powerpoint/2010/main" val="3112128516"/>
              </p:ext>
            </p:extLst>
          </p:nvPr>
        </p:nvGraphicFramePr>
        <p:xfrm>
          <a:off x="610533" y="1690688"/>
          <a:ext cx="9461935" cy="4604952"/>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Rounded Corners 3">
            <a:extLst>
              <a:ext uri="{FF2B5EF4-FFF2-40B4-BE49-F238E27FC236}">
                <a16:creationId xmlns:a16="http://schemas.microsoft.com/office/drawing/2014/main" id="{C8C05AEC-3DF7-03A6-FF84-7FD83C39DF18}"/>
              </a:ext>
            </a:extLst>
          </p:cNvPr>
          <p:cNvSpPr/>
          <p:nvPr/>
        </p:nvSpPr>
        <p:spPr>
          <a:xfrm>
            <a:off x="9722394" y="2633876"/>
            <a:ext cx="2119086" cy="1590247"/>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9242"/>
                </a:solidFill>
              </a:rPr>
              <a:t>Enrolment in Northern Cape ordinary schools </a:t>
            </a:r>
          </a:p>
          <a:p>
            <a:pPr algn="ctr"/>
            <a:r>
              <a:rPr lang="en-ZA" sz="2800" b="1" dirty="0">
                <a:solidFill>
                  <a:srgbClr val="009242"/>
                </a:solidFill>
              </a:rPr>
              <a:t>increased by 10% </a:t>
            </a:r>
          </a:p>
          <a:p>
            <a:pPr algn="ctr"/>
            <a:r>
              <a:rPr lang="en-ZA" b="1" dirty="0">
                <a:solidFill>
                  <a:srgbClr val="009242"/>
                </a:solidFill>
              </a:rPr>
              <a:t>from 2012 to 2021</a:t>
            </a:r>
          </a:p>
        </p:txBody>
      </p:sp>
      <p:sp>
        <p:nvSpPr>
          <p:cNvPr id="5" name="Oval 4">
            <a:extLst>
              <a:ext uri="{FF2B5EF4-FFF2-40B4-BE49-F238E27FC236}">
                <a16:creationId xmlns:a16="http://schemas.microsoft.com/office/drawing/2014/main" id="{B2FCB2E2-89B9-9060-F072-18E0DB2C632C}"/>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3</a:t>
            </a:r>
          </a:p>
        </p:txBody>
      </p:sp>
    </p:spTree>
    <p:extLst>
      <p:ext uri="{BB962C8B-B14F-4D97-AF65-F5344CB8AC3E}">
        <p14:creationId xmlns:p14="http://schemas.microsoft.com/office/powerpoint/2010/main" val="4247933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07C4876-934A-2165-A31F-9AC9EED3CCAA}"/>
              </a:ext>
            </a:extLst>
          </p:cNvPr>
          <p:cNvPicPr>
            <a:picLocks noChangeAspect="1"/>
          </p:cNvPicPr>
          <p:nvPr/>
        </p:nvPicPr>
        <p:blipFill>
          <a:blip r:embed="rId2"/>
          <a:stretch>
            <a:fillRect/>
          </a:stretch>
        </p:blipFill>
        <p:spPr>
          <a:xfrm>
            <a:off x="4675856" y="1079619"/>
            <a:ext cx="6538527" cy="4663844"/>
          </a:xfrm>
          <a:prstGeom prst="rect">
            <a:avLst/>
          </a:prstGeom>
        </p:spPr>
      </p:pic>
      <p:sp>
        <p:nvSpPr>
          <p:cNvPr id="2" name="Title 1">
            <a:extLst>
              <a:ext uri="{FF2B5EF4-FFF2-40B4-BE49-F238E27FC236}">
                <a16:creationId xmlns:a16="http://schemas.microsoft.com/office/drawing/2014/main" id="{8BA03026-1364-CA83-7C36-8C57D6B6651D}"/>
              </a:ext>
            </a:extLst>
          </p:cNvPr>
          <p:cNvSpPr>
            <a:spLocks noGrp="1"/>
          </p:cNvSpPr>
          <p:nvPr>
            <p:ph type="title"/>
          </p:nvPr>
        </p:nvSpPr>
        <p:spPr/>
        <p:txBody>
          <a:bodyPr/>
          <a:lstStyle/>
          <a:p>
            <a:r>
              <a:rPr lang="en-ZA" sz="4200" dirty="0"/>
              <a:t>Correlation between population and enrolment growth</a:t>
            </a:r>
            <a:br>
              <a:rPr lang="en-ZA" sz="4200" dirty="0"/>
            </a:br>
            <a:r>
              <a:rPr lang="en-ZA" sz="4200" dirty="0"/>
              <a:t>(2012-2021)</a:t>
            </a:r>
          </a:p>
        </p:txBody>
      </p:sp>
      <p:sp>
        <p:nvSpPr>
          <p:cNvPr id="11" name="Rectangle 10">
            <a:extLst>
              <a:ext uri="{FF2B5EF4-FFF2-40B4-BE49-F238E27FC236}">
                <a16:creationId xmlns:a16="http://schemas.microsoft.com/office/drawing/2014/main" id="{B52BCF8C-8E64-E05B-5DDD-E435934DE228}"/>
              </a:ext>
            </a:extLst>
          </p:cNvPr>
          <p:cNvSpPr/>
          <p:nvPr/>
        </p:nvSpPr>
        <p:spPr>
          <a:xfrm>
            <a:off x="4595294" y="6084558"/>
            <a:ext cx="6996484" cy="38657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100" i="1" dirty="0"/>
              <a:t>Source: Thembisa age specific data V4.5 for school-aged population (Ages 7-18) estimates and enrolment taken from School Realities-EMIS (2012 – 2021) released by the DBE, for numbers on ordinary public and independent schools (</a:t>
            </a:r>
            <a:r>
              <a:rPr lang="en-US" sz="1100" dirty="0">
                <a:hlinkClick r:id="rId3"/>
              </a:rPr>
              <a:t>Statistical Publications (education.gov.za)</a:t>
            </a:r>
            <a:r>
              <a:rPr lang="en-US" sz="1100" dirty="0"/>
              <a:t>)</a:t>
            </a:r>
            <a:endParaRPr lang="en-ZA" sz="1100" i="1" dirty="0"/>
          </a:p>
        </p:txBody>
      </p:sp>
      <p:sp>
        <p:nvSpPr>
          <p:cNvPr id="4" name="Rectangle: Rounded Corners 3">
            <a:extLst>
              <a:ext uri="{FF2B5EF4-FFF2-40B4-BE49-F238E27FC236}">
                <a16:creationId xmlns:a16="http://schemas.microsoft.com/office/drawing/2014/main" id="{B55021AE-E19A-BBC0-C45B-225D5273230E}"/>
              </a:ext>
            </a:extLst>
          </p:cNvPr>
          <p:cNvSpPr/>
          <p:nvPr/>
        </p:nvSpPr>
        <p:spPr>
          <a:xfrm>
            <a:off x="5449427" y="1695018"/>
            <a:ext cx="1472963" cy="282077"/>
          </a:xfrm>
          <a:prstGeom prst="roundRect">
            <a:avLst/>
          </a:prstGeom>
          <a:solidFill>
            <a:schemeClr val="bg1">
              <a:lumMod val="95000"/>
              <a:alpha val="69804"/>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ZA" sz="1600" dirty="0">
                <a:solidFill>
                  <a:sysClr val="windowText" lastClr="000000"/>
                </a:solidFill>
              </a:rPr>
              <a:t>R</a:t>
            </a:r>
            <a:r>
              <a:rPr lang="en-ZA" sz="1600" baseline="30000" dirty="0">
                <a:solidFill>
                  <a:sysClr val="windowText" lastClr="000000"/>
                </a:solidFill>
              </a:rPr>
              <a:t>2</a:t>
            </a:r>
            <a:r>
              <a:rPr lang="en-ZA" sz="1600" dirty="0">
                <a:solidFill>
                  <a:sysClr val="windowText" lastClr="000000"/>
                </a:solidFill>
              </a:rPr>
              <a:t> =  0.9025</a:t>
            </a:r>
          </a:p>
        </p:txBody>
      </p:sp>
      <p:sp>
        <p:nvSpPr>
          <p:cNvPr id="18" name="Rectangle 17">
            <a:extLst>
              <a:ext uri="{FF2B5EF4-FFF2-40B4-BE49-F238E27FC236}">
                <a16:creationId xmlns:a16="http://schemas.microsoft.com/office/drawing/2014/main" id="{44E12848-585C-0E99-0306-FFB2CFE29768}"/>
              </a:ext>
            </a:extLst>
          </p:cNvPr>
          <p:cNvSpPr/>
          <p:nvPr/>
        </p:nvSpPr>
        <p:spPr>
          <a:xfrm>
            <a:off x="5370286" y="5021943"/>
            <a:ext cx="580571" cy="1935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dirty="0">
                <a:solidFill>
                  <a:schemeClr val="bg1">
                    <a:lumMod val="65000"/>
                  </a:schemeClr>
                </a:solidFill>
              </a:rPr>
              <a:t>45˚</a:t>
            </a:r>
          </a:p>
        </p:txBody>
      </p:sp>
      <p:sp>
        <p:nvSpPr>
          <p:cNvPr id="19" name="Arc 18">
            <a:extLst>
              <a:ext uri="{FF2B5EF4-FFF2-40B4-BE49-F238E27FC236}">
                <a16:creationId xmlns:a16="http://schemas.microsoft.com/office/drawing/2014/main" id="{36AFFF74-6B1D-7747-0329-DD9A515646E6}"/>
              </a:ext>
            </a:extLst>
          </p:cNvPr>
          <p:cNvSpPr/>
          <p:nvPr/>
        </p:nvSpPr>
        <p:spPr>
          <a:xfrm>
            <a:off x="4963885" y="4738914"/>
            <a:ext cx="957941" cy="938896"/>
          </a:xfrm>
          <a:prstGeom prst="arc">
            <a:avLst>
              <a:gd name="adj1" fmla="val 18884976"/>
              <a:gd name="adj2" fmla="val 0"/>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6" name="Rectangle: Rounded Corners 5">
            <a:extLst>
              <a:ext uri="{FF2B5EF4-FFF2-40B4-BE49-F238E27FC236}">
                <a16:creationId xmlns:a16="http://schemas.microsoft.com/office/drawing/2014/main" id="{AB9D620C-7695-ED0D-B02F-0168DED23093}"/>
              </a:ext>
            </a:extLst>
          </p:cNvPr>
          <p:cNvSpPr/>
          <p:nvPr/>
        </p:nvSpPr>
        <p:spPr>
          <a:xfrm>
            <a:off x="8461829" y="3894688"/>
            <a:ext cx="2891969" cy="1056529"/>
          </a:xfrm>
          <a:prstGeom prst="round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C00000"/>
                </a:solidFill>
              </a:rPr>
              <a:t>Strong positive correlation between population and enrolment growth between 2012 and 2021</a:t>
            </a:r>
          </a:p>
        </p:txBody>
      </p:sp>
      <p:sp>
        <p:nvSpPr>
          <p:cNvPr id="5" name="Oval 4">
            <a:extLst>
              <a:ext uri="{FF2B5EF4-FFF2-40B4-BE49-F238E27FC236}">
                <a16:creationId xmlns:a16="http://schemas.microsoft.com/office/drawing/2014/main" id="{DB0EACEB-8860-D9DF-2702-050ADC3803A5}"/>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3</a:t>
            </a:r>
          </a:p>
        </p:txBody>
      </p:sp>
    </p:spTree>
    <p:extLst>
      <p:ext uri="{BB962C8B-B14F-4D97-AF65-F5344CB8AC3E}">
        <p14:creationId xmlns:p14="http://schemas.microsoft.com/office/powerpoint/2010/main" val="3948767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a:xfrm>
            <a:off x="838200" y="365125"/>
            <a:ext cx="11003280" cy="1325563"/>
          </a:xfrm>
        </p:spPr>
        <p:txBody>
          <a:bodyPr>
            <a:normAutofit/>
          </a:bodyPr>
          <a:lstStyle/>
          <a:p>
            <a:r>
              <a:rPr lang="en-US" dirty="0"/>
              <a:t>Projected growth in school-aged population</a:t>
            </a:r>
          </a:p>
        </p:txBody>
      </p:sp>
      <p:sp>
        <p:nvSpPr>
          <p:cNvPr id="6" name="Oval 5">
            <a:extLst>
              <a:ext uri="{FF2B5EF4-FFF2-40B4-BE49-F238E27FC236}">
                <a16:creationId xmlns:a16="http://schemas.microsoft.com/office/drawing/2014/main" id="{E5236989-484F-028B-4CE4-C000C37C0F4F}"/>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3</a:t>
            </a:r>
          </a:p>
        </p:txBody>
      </p:sp>
      <p:graphicFrame>
        <p:nvGraphicFramePr>
          <p:cNvPr id="16" name="Chart 15">
            <a:extLst>
              <a:ext uri="{FF2B5EF4-FFF2-40B4-BE49-F238E27FC236}">
                <a16:creationId xmlns:a16="http://schemas.microsoft.com/office/drawing/2014/main" id="{10399120-2460-26AA-805D-D170853E30A2}"/>
              </a:ext>
            </a:extLst>
          </p:cNvPr>
          <p:cNvGraphicFramePr>
            <a:graphicFrameLocks/>
          </p:cNvGraphicFramePr>
          <p:nvPr>
            <p:extLst>
              <p:ext uri="{D42A27DB-BD31-4B8C-83A1-F6EECF244321}">
                <p14:modId xmlns:p14="http://schemas.microsoft.com/office/powerpoint/2010/main" val="3049505066"/>
              </p:ext>
            </p:extLst>
          </p:nvPr>
        </p:nvGraphicFramePr>
        <p:xfrm>
          <a:off x="838201" y="2364917"/>
          <a:ext cx="10667999" cy="329870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18038009-28E3-2F21-7DDC-EDD61BF087C0}"/>
              </a:ext>
            </a:extLst>
          </p:cNvPr>
          <p:cNvSpPr/>
          <p:nvPr/>
        </p:nvSpPr>
        <p:spPr>
          <a:xfrm>
            <a:off x="631709" y="6395895"/>
            <a:ext cx="9263606" cy="31866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100" i="1" dirty="0"/>
              <a:t>Source: Thembisa age-specific estimates from the model V4.5 for children aged 7-18 by province</a:t>
            </a:r>
          </a:p>
        </p:txBody>
      </p:sp>
      <p:sp>
        <p:nvSpPr>
          <p:cNvPr id="10" name="Rectangle 9">
            <a:extLst>
              <a:ext uri="{FF2B5EF4-FFF2-40B4-BE49-F238E27FC236}">
                <a16:creationId xmlns:a16="http://schemas.microsoft.com/office/drawing/2014/main" id="{507D2F9B-E8FF-A8F0-56D3-2690A06B3FF0}"/>
              </a:ext>
            </a:extLst>
          </p:cNvPr>
          <p:cNvSpPr/>
          <p:nvPr/>
        </p:nvSpPr>
        <p:spPr>
          <a:xfrm>
            <a:off x="631708" y="6189166"/>
            <a:ext cx="10309108" cy="206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i="1" dirty="0">
                <a:solidFill>
                  <a:schemeClr val="tx1">
                    <a:lumMod val="50000"/>
                    <a:lumOff val="50000"/>
                  </a:schemeClr>
                </a:solidFill>
              </a:rPr>
              <a:t>Note: Period 2021 </a:t>
            </a:r>
            <a:r>
              <a:rPr lang="en-US" sz="1400" i="1" dirty="0">
                <a:solidFill>
                  <a:schemeClr val="tx1">
                    <a:lumMod val="50000"/>
                    <a:lumOff val="50000"/>
                  </a:schemeClr>
                </a:solidFill>
              </a:rPr>
              <a:t>–</a:t>
            </a:r>
            <a:r>
              <a:rPr lang="en-ZA" sz="1400" i="1" dirty="0">
                <a:solidFill>
                  <a:schemeClr val="tx1">
                    <a:lumMod val="50000"/>
                    <a:lumOff val="50000"/>
                  </a:schemeClr>
                </a:solidFill>
              </a:rPr>
              <a:t> 2030 is the same timeframe, nine years, as 2012 </a:t>
            </a:r>
            <a:r>
              <a:rPr lang="en-US" sz="1400" i="1" dirty="0">
                <a:solidFill>
                  <a:schemeClr val="tx1">
                    <a:lumMod val="50000"/>
                    <a:lumOff val="50000"/>
                  </a:schemeClr>
                </a:solidFill>
              </a:rPr>
              <a:t>–</a:t>
            </a:r>
            <a:r>
              <a:rPr lang="en-ZA" sz="1400" i="1" dirty="0">
                <a:solidFill>
                  <a:schemeClr val="tx1">
                    <a:lumMod val="50000"/>
                    <a:lumOff val="50000"/>
                  </a:schemeClr>
                </a:solidFill>
              </a:rPr>
              <a:t> 2021. </a:t>
            </a:r>
          </a:p>
        </p:txBody>
      </p:sp>
      <p:cxnSp>
        <p:nvCxnSpPr>
          <p:cNvPr id="25" name="Straight Connector 24">
            <a:extLst>
              <a:ext uri="{FF2B5EF4-FFF2-40B4-BE49-F238E27FC236}">
                <a16:creationId xmlns:a16="http://schemas.microsoft.com/office/drawing/2014/main" id="{FADDA078-DD9D-047E-4037-D6516EC09634}"/>
              </a:ext>
            </a:extLst>
          </p:cNvPr>
          <p:cNvCxnSpPr>
            <a:cxnSpLocks/>
          </p:cNvCxnSpPr>
          <p:nvPr/>
        </p:nvCxnSpPr>
        <p:spPr>
          <a:xfrm>
            <a:off x="10371507" y="2525486"/>
            <a:ext cx="0" cy="292608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2804551-0ACE-FFE3-23C9-CFA2DF5931E3}"/>
              </a:ext>
            </a:extLst>
          </p:cNvPr>
          <p:cNvCxnSpPr>
            <a:cxnSpLocks/>
          </p:cNvCxnSpPr>
          <p:nvPr/>
        </p:nvCxnSpPr>
        <p:spPr>
          <a:xfrm>
            <a:off x="10371507" y="2525486"/>
            <a:ext cx="0" cy="292608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27" name="Rectangle: Rounded Corners 26">
            <a:extLst>
              <a:ext uri="{FF2B5EF4-FFF2-40B4-BE49-F238E27FC236}">
                <a16:creationId xmlns:a16="http://schemas.microsoft.com/office/drawing/2014/main" id="{2AF8D97F-C66E-7912-9752-C614AD0C6ED2}"/>
              </a:ext>
            </a:extLst>
          </p:cNvPr>
          <p:cNvSpPr/>
          <p:nvPr/>
        </p:nvSpPr>
        <p:spPr>
          <a:xfrm>
            <a:off x="2844088" y="2364917"/>
            <a:ext cx="4361184" cy="1436537"/>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b="1" dirty="0">
                <a:solidFill>
                  <a:srgbClr val="009242"/>
                </a:solidFill>
              </a:rPr>
              <a:t>Population of children aged 7-18 in the Northern Cape, is expected to stay </a:t>
            </a:r>
            <a:r>
              <a:rPr lang="en-ZA" b="1" u="sng" dirty="0">
                <a:solidFill>
                  <a:srgbClr val="009242"/>
                </a:solidFill>
              </a:rPr>
              <a:t>roughly constant</a:t>
            </a:r>
            <a:r>
              <a:rPr lang="en-ZA" b="1" dirty="0">
                <a:solidFill>
                  <a:srgbClr val="009242"/>
                </a:solidFill>
              </a:rPr>
              <a:t>, with a small </a:t>
            </a:r>
            <a:r>
              <a:rPr lang="en-ZA" b="1" u="sng" dirty="0">
                <a:solidFill>
                  <a:srgbClr val="009242"/>
                </a:solidFill>
              </a:rPr>
              <a:t>increase</a:t>
            </a:r>
            <a:r>
              <a:rPr lang="en-ZA" b="1" dirty="0">
                <a:solidFill>
                  <a:srgbClr val="009242"/>
                </a:solidFill>
              </a:rPr>
              <a:t> of</a:t>
            </a:r>
          </a:p>
          <a:p>
            <a:r>
              <a:rPr lang="en-ZA" sz="2400" b="1" dirty="0">
                <a:solidFill>
                  <a:srgbClr val="009242"/>
                </a:solidFill>
              </a:rPr>
              <a:t>~3,5K children (+1%) </a:t>
            </a:r>
          </a:p>
          <a:p>
            <a:r>
              <a:rPr lang="en-ZA" b="1" dirty="0">
                <a:solidFill>
                  <a:srgbClr val="009242"/>
                </a:solidFill>
              </a:rPr>
              <a:t>from 2021 to 2030</a:t>
            </a:r>
          </a:p>
        </p:txBody>
      </p:sp>
    </p:spTree>
    <p:extLst>
      <p:ext uri="{BB962C8B-B14F-4D97-AF65-F5344CB8AC3E}">
        <p14:creationId xmlns:p14="http://schemas.microsoft.com/office/powerpoint/2010/main" val="3863681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p:txBody>
          <a:bodyPr>
            <a:normAutofit/>
          </a:bodyPr>
          <a:lstStyle/>
          <a:p>
            <a:r>
              <a:rPr lang="en-US" dirty="0"/>
              <a:t>School aged-population estimates to 2030</a:t>
            </a:r>
          </a:p>
        </p:txBody>
      </p:sp>
      <p:sp>
        <p:nvSpPr>
          <p:cNvPr id="5" name="Arrow: Chevron 4">
            <a:extLst>
              <a:ext uri="{FF2B5EF4-FFF2-40B4-BE49-F238E27FC236}">
                <a16:creationId xmlns:a16="http://schemas.microsoft.com/office/drawing/2014/main" id="{F029C403-4A27-979A-39CA-F5820F25CEC4}"/>
              </a:ext>
            </a:extLst>
          </p:cNvPr>
          <p:cNvSpPr/>
          <p:nvPr/>
        </p:nvSpPr>
        <p:spPr>
          <a:xfrm>
            <a:off x="6532171" y="2287502"/>
            <a:ext cx="228600" cy="3383280"/>
          </a:xfrm>
          <a:prstGeom prst="chevron">
            <a:avLst>
              <a:gd name="adj" fmla="val 87736"/>
            </a:avLst>
          </a:prstGeom>
          <a:solidFill>
            <a:schemeClr val="bg1">
              <a:lumMod val="75000"/>
            </a:schemeClr>
          </a:solidFill>
          <a:ln>
            <a:solidFill>
              <a:schemeClr val="bg1">
                <a:lumMod val="6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ZA">
              <a:solidFill>
                <a:schemeClr val="tx1"/>
              </a:solidFill>
            </a:endParaRPr>
          </a:p>
        </p:txBody>
      </p:sp>
      <p:graphicFrame>
        <p:nvGraphicFramePr>
          <p:cNvPr id="4" name="Table 3">
            <a:extLst>
              <a:ext uri="{FF2B5EF4-FFF2-40B4-BE49-F238E27FC236}">
                <a16:creationId xmlns:a16="http://schemas.microsoft.com/office/drawing/2014/main" id="{14D25E11-A4DF-506A-C876-24845AF1EDAF}"/>
              </a:ext>
            </a:extLst>
          </p:cNvPr>
          <p:cNvGraphicFramePr>
            <a:graphicFrameLocks noGrp="1"/>
          </p:cNvGraphicFramePr>
          <p:nvPr>
            <p:extLst>
              <p:ext uri="{D42A27DB-BD31-4B8C-83A1-F6EECF244321}">
                <p14:modId xmlns:p14="http://schemas.microsoft.com/office/powerpoint/2010/main" val="2567373547"/>
              </p:ext>
            </p:extLst>
          </p:nvPr>
        </p:nvGraphicFramePr>
        <p:xfrm>
          <a:off x="675251" y="2303392"/>
          <a:ext cx="5556738" cy="3620755"/>
        </p:xfrm>
        <a:graphic>
          <a:graphicData uri="http://schemas.openxmlformats.org/drawingml/2006/table">
            <a:tbl>
              <a:tblPr>
                <a:tableStyleId>{2D5ABB26-0587-4C30-8999-92F81FD0307C}</a:tableStyleId>
              </a:tblPr>
              <a:tblGrid>
                <a:gridCol w="808797">
                  <a:extLst>
                    <a:ext uri="{9D8B030D-6E8A-4147-A177-3AD203B41FA5}">
                      <a16:colId xmlns:a16="http://schemas.microsoft.com/office/drawing/2014/main" val="516863382"/>
                    </a:ext>
                  </a:extLst>
                </a:gridCol>
                <a:gridCol w="1037060">
                  <a:extLst>
                    <a:ext uri="{9D8B030D-6E8A-4147-A177-3AD203B41FA5}">
                      <a16:colId xmlns:a16="http://schemas.microsoft.com/office/drawing/2014/main" val="1585661228"/>
                    </a:ext>
                  </a:extLst>
                </a:gridCol>
                <a:gridCol w="1037060">
                  <a:extLst>
                    <a:ext uri="{9D8B030D-6E8A-4147-A177-3AD203B41FA5}">
                      <a16:colId xmlns:a16="http://schemas.microsoft.com/office/drawing/2014/main" val="1907150568"/>
                    </a:ext>
                  </a:extLst>
                </a:gridCol>
                <a:gridCol w="1037060">
                  <a:extLst>
                    <a:ext uri="{9D8B030D-6E8A-4147-A177-3AD203B41FA5}">
                      <a16:colId xmlns:a16="http://schemas.microsoft.com/office/drawing/2014/main" val="2642870464"/>
                    </a:ext>
                  </a:extLst>
                </a:gridCol>
                <a:gridCol w="151297">
                  <a:extLst>
                    <a:ext uri="{9D8B030D-6E8A-4147-A177-3AD203B41FA5}">
                      <a16:colId xmlns:a16="http://schemas.microsoft.com/office/drawing/2014/main" val="2582826377"/>
                    </a:ext>
                  </a:extLst>
                </a:gridCol>
                <a:gridCol w="742732">
                  <a:extLst>
                    <a:ext uri="{9D8B030D-6E8A-4147-A177-3AD203B41FA5}">
                      <a16:colId xmlns:a16="http://schemas.microsoft.com/office/drawing/2014/main" val="998109714"/>
                    </a:ext>
                  </a:extLst>
                </a:gridCol>
                <a:gridCol w="742732">
                  <a:extLst>
                    <a:ext uri="{9D8B030D-6E8A-4147-A177-3AD203B41FA5}">
                      <a16:colId xmlns:a16="http://schemas.microsoft.com/office/drawing/2014/main" val="615981784"/>
                    </a:ext>
                  </a:extLst>
                </a:gridCol>
              </a:tblGrid>
              <a:tr h="298258">
                <a:tc>
                  <a:txBody>
                    <a:bodyPr/>
                    <a:lstStyle/>
                    <a:p>
                      <a:pPr algn="l" fontAlgn="b"/>
                      <a:endParaRPr lang="en-US" sz="1600" b="1" i="0" u="none" strike="noStrike" dirty="0">
                        <a:solidFill>
                          <a:srgbClr val="000000"/>
                        </a:solidFill>
                        <a:effectLst/>
                        <a:latin typeface="Calibri" panose="020F0502020204030204" pitchFamily="34" charset="0"/>
                      </a:endParaRPr>
                    </a:p>
                  </a:txBody>
                  <a:tcPr marL="9525" marR="9525" marT="9525" marB="0" anchor="ctr"/>
                </a:tc>
                <a:tc gridSpan="3">
                  <a:txBody>
                    <a:bodyPr/>
                    <a:lstStyle/>
                    <a:p>
                      <a:pPr algn="ctr" fontAlgn="b"/>
                      <a:r>
                        <a:rPr lang="en-US" sz="1600" b="1" u="none" strike="noStrike" dirty="0">
                          <a:effectLst/>
                        </a:rPr>
                        <a:t>Number of children Aged 7-18</a:t>
                      </a:r>
                      <a:endParaRPr lang="en-US" sz="1600" b="1"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l" fontAlgn="b"/>
                      <a:endParaRPr lang="en-US" sz="1600" b="1" i="0" u="none" strike="noStrike">
                        <a:solidFill>
                          <a:srgbClr val="000000"/>
                        </a:solidFill>
                        <a:effectLst/>
                        <a:latin typeface="Calibri" panose="020F0502020204030204" pitchFamily="34" charset="0"/>
                      </a:endParaRPr>
                    </a:p>
                  </a:txBody>
                  <a:tcPr marL="9525" marR="9525" marT="9525" marB="0" anchor="ctr"/>
                </a:tc>
                <a:tc rowSpan="2">
                  <a:txBody>
                    <a:bodyPr/>
                    <a:lstStyle/>
                    <a:p>
                      <a:pPr algn="ctr" fontAlgn="b"/>
                      <a:r>
                        <a:rPr lang="en-US" sz="1600" b="1" u="none" strike="noStrike" dirty="0">
                          <a:effectLst/>
                        </a:rPr>
                        <a:t>Growth </a:t>
                      </a:r>
                    </a:p>
                    <a:p>
                      <a:pPr algn="ctr" fontAlgn="b"/>
                      <a:r>
                        <a:rPr lang="en-US" sz="1600" b="0" u="none" strike="noStrike" dirty="0">
                          <a:effectLst/>
                        </a:rPr>
                        <a:t>'12-21</a:t>
                      </a:r>
                      <a:endParaRPr lang="en-US" sz="1600" b="0"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rowSpan="2">
                  <a:txBody>
                    <a:bodyPr/>
                    <a:lstStyle/>
                    <a:p>
                      <a:pPr algn="ctr" fontAlgn="b"/>
                      <a:r>
                        <a:rPr lang="en-US" sz="1600" b="1" u="none" strike="noStrike" dirty="0">
                          <a:effectLst/>
                        </a:rPr>
                        <a:t>Growth </a:t>
                      </a:r>
                    </a:p>
                    <a:p>
                      <a:pPr algn="ctr" fontAlgn="b"/>
                      <a:r>
                        <a:rPr lang="en-US" sz="1600" b="0" u="none" strike="noStrike" dirty="0">
                          <a:effectLst/>
                        </a:rPr>
                        <a:t>'21-30</a:t>
                      </a:r>
                      <a:endParaRPr lang="en-US" sz="1600" b="0"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5549625"/>
                  </a:ext>
                </a:extLst>
              </a:tr>
              <a:tr h="0">
                <a:tc>
                  <a:txBody>
                    <a:bodyPr/>
                    <a:lstStyle/>
                    <a:p>
                      <a:pPr algn="l" fontAlgn="b"/>
                      <a:r>
                        <a:rPr lang="en-US" sz="1600" b="1" u="none" strike="noStrike" dirty="0">
                          <a:effectLst/>
                        </a:rPr>
                        <a:t>Province</a:t>
                      </a:r>
                      <a:endParaRPr lang="en-US" sz="1600" b="1"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2012</a:t>
                      </a:r>
                      <a:endParaRPr lang="en-US" sz="16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2021</a:t>
                      </a:r>
                      <a:endParaRPr lang="en-US" sz="16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2030E</a:t>
                      </a:r>
                      <a:endParaRPr lang="en-US" sz="16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u="none" strike="noStrike" dirty="0">
                          <a:effectLst/>
                        </a:rPr>
                        <a:t> </a:t>
                      </a:r>
                      <a:endParaRPr lang="en-US" sz="1600" b="1"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vMerge="1">
                  <a:txBody>
                    <a:bodyPr/>
                    <a:lstStyle/>
                    <a:p>
                      <a:pPr algn="ctr" fontAlgn="b"/>
                      <a:r>
                        <a:rPr lang="en-US" sz="1400" b="1" u="none" strike="noStrike" dirty="0">
                          <a:effectLst/>
                        </a:rPr>
                        <a:t>Growth </a:t>
                      </a:r>
                    </a:p>
                    <a:p>
                      <a:pPr algn="ctr" fontAlgn="b"/>
                      <a:r>
                        <a:rPr lang="en-US" sz="1400" b="1" u="none" strike="noStrike" dirty="0">
                          <a:effectLst/>
                        </a:rPr>
                        <a:t>'12-21</a:t>
                      </a:r>
                      <a:endParaRPr lang="en-US" sz="1400" b="1" i="0" u="none" strike="noStrike" dirty="0">
                        <a:solidFill>
                          <a:srgbClr val="000000"/>
                        </a:solidFill>
                        <a:effectLst/>
                        <a:latin typeface="Calibri" panose="020F0502020204030204" pitchFamily="34" charset="0"/>
                      </a:endParaRPr>
                    </a:p>
                  </a:txBody>
                  <a:tcPr marL="9525" marR="9525" marT="9525" marB="0" anchor="b"/>
                </a:tc>
                <a:tc vMerge="1">
                  <a:txBody>
                    <a:bodyPr/>
                    <a:lstStyle/>
                    <a:p>
                      <a:pPr algn="ctr" fontAlgn="b"/>
                      <a:r>
                        <a:rPr lang="en-US" sz="1400" b="1" u="none" strike="noStrike" dirty="0">
                          <a:effectLst/>
                        </a:rPr>
                        <a:t>Growth </a:t>
                      </a:r>
                    </a:p>
                    <a:p>
                      <a:pPr algn="ctr" fontAlgn="b"/>
                      <a:r>
                        <a:rPr lang="en-US" sz="1400" b="1" u="none" strike="noStrike" dirty="0">
                          <a:effectLst/>
                        </a:rPr>
                        <a:t>'21-30</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97452664"/>
                  </a:ext>
                </a:extLst>
              </a:tr>
              <a:tr h="0">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04064039"/>
                  </a:ext>
                </a:extLst>
              </a:tr>
              <a:tr h="298258">
                <a:tc>
                  <a:txBody>
                    <a:bodyPr/>
                    <a:lstStyle/>
                    <a:p>
                      <a:pPr algn="l" fontAlgn="b"/>
                      <a:r>
                        <a:rPr lang="en-US" sz="1600" b="0" i="0" u="none" strike="noStrike" dirty="0">
                          <a:solidFill>
                            <a:srgbClr val="000000"/>
                          </a:solidFill>
                          <a:effectLst/>
                          <a:latin typeface="Calibri" panose="020F0502020204030204" pitchFamily="34" charset="0"/>
                        </a:rPr>
                        <a:t>EC</a:t>
                      </a:r>
                    </a:p>
                  </a:txBody>
                  <a:tcPr marL="9525" marR="9525" marT="9525" marB="0" anchor="ctr">
                    <a:noFill/>
                  </a:tcPr>
                </a:tc>
                <a:tc>
                  <a:txBody>
                    <a:bodyPr/>
                    <a:lstStyle/>
                    <a:p>
                      <a:pPr algn="ctr" fontAlgn="b"/>
                      <a:r>
                        <a:rPr lang="en-US" sz="1600" b="0" i="0" u="none" strike="noStrike" dirty="0">
                          <a:solidFill>
                            <a:srgbClr val="000000"/>
                          </a:solidFill>
                          <a:effectLst/>
                          <a:latin typeface="Calibri" panose="020F0502020204030204" pitchFamily="34" charset="0"/>
                        </a:rPr>
                        <a:t>1 657 202</a:t>
                      </a:r>
                    </a:p>
                  </a:txBody>
                  <a:tcPr marL="9525" marR="9525" marT="9525" marB="0" anchor="ctr">
                    <a:noFill/>
                  </a:tcPr>
                </a:tc>
                <a:tc>
                  <a:txBody>
                    <a:bodyPr/>
                    <a:lstStyle/>
                    <a:p>
                      <a:pPr algn="ctr" fontAlgn="b"/>
                      <a:r>
                        <a:rPr lang="en-US" sz="1600" b="0" i="0" u="none" strike="noStrike" dirty="0">
                          <a:solidFill>
                            <a:srgbClr val="000000"/>
                          </a:solidFill>
                          <a:effectLst/>
                          <a:latin typeface="Calibri" panose="020F0502020204030204" pitchFamily="34" charset="0"/>
                        </a:rPr>
                        <a:t>1 598 475</a:t>
                      </a:r>
                    </a:p>
                  </a:txBody>
                  <a:tcPr marL="9525" marR="9525" marT="9525" marB="0" anchor="ctr">
                    <a:noFill/>
                  </a:tcPr>
                </a:tc>
                <a:tc>
                  <a:txBody>
                    <a:bodyPr/>
                    <a:lstStyle/>
                    <a:p>
                      <a:pPr algn="ctr" fontAlgn="b"/>
                      <a:r>
                        <a:rPr lang="en-US" sz="1600" b="0" i="0" u="none" strike="noStrike" dirty="0">
                          <a:solidFill>
                            <a:srgbClr val="000000"/>
                          </a:solidFill>
                          <a:effectLst/>
                          <a:latin typeface="Calibri" panose="020F0502020204030204" pitchFamily="34" charset="0"/>
                        </a:rPr>
                        <a:t>1 361 637</a:t>
                      </a:r>
                    </a:p>
                  </a:txBody>
                  <a:tcPr marL="9525" marR="9525" marT="9525" marB="0" anchor="ctr">
                    <a:no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b"/>
                      <a:r>
                        <a:rPr lang="en-US" sz="1600" b="0" i="1" u="none" strike="noStrike" dirty="0">
                          <a:solidFill>
                            <a:srgbClr val="000000"/>
                          </a:solidFill>
                          <a:effectLst/>
                          <a:latin typeface="Calibri" panose="020F0502020204030204" pitchFamily="34" charset="0"/>
                        </a:rPr>
                        <a:t>-4%</a:t>
                      </a:r>
                    </a:p>
                  </a:txBody>
                  <a:tcPr marL="9525" marR="9525" marT="9525" marB="0" anchor="ctr">
                    <a:noFill/>
                  </a:tcPr>
                </a:tc>
                <a:tc>
                  <a:txBody>
                    <a:bodyPr/>
                    <a:lstStyle/>
                    <a:p>
                      <a:pPr algn="r" fontAlgn="b"/>
                      <a:r>
                        <a:rPr lang="en-US" sz="1600" b="0" i="1" u="none" strike="noStrike" dirty="0">
                          <a:solidFill>
                            <a:srgbClr val="000000"/>
                          </a:solidFill>
                          <a:effectLst/>
                          <a:latin typeface="Calibri" panose="020F0502020204030204" pitchFamily="34" charset="0"/>
                        </a:rPr>
                        <a:t>-15%</a:t>
                      </a:r>
                    </a:p>
                  </a:txBody>
                  <a:tcPr marL="9525" marR="9525" marT="9525" marB="0" anchor="ctr">
                    <a:noFill/>
                  </a:tcPr>
                </a:tc>
                <a:extLst>
                  <a:ext uri="{0D108BD9-81ED-4DB2-BD59-A6C34878D82A}">
                    <a16:rowId xmlns:a16="http://schemas.microsoft.com/office/drawing/2014/main" val="801669649"/>
                  </a:ext>
                </a:extLst>
              </a:tr>
              <a:tr h="298258">
                <a:tc>
                  <a:txBody>
                    <a:bodyPr/>
                    <a:lstStyle/>
                    <a:p>
                      <a:pPr algn="l" fontAlgn="b"/>
                      <a:r>
                        <a:rPr lang="en-US" sz="1600" b="0" i="0" u="none" strike="noStrike" dirty="0">
                          <a:solidFill>
                            <a:srgbClr val="000000"/>
                          </a:solidFill>
                          <a:effectLst/>
                          <a:latin typeface="Calibri" panose="020F0502020204030204" pitchFamily="34" charset="0"/>
                        </a:rPr>
                        <a:t>FS</a:t>
                      </a:r>
                    </a:p>
                  </a:txBody>
                  <a:tcPr marL="9525" marR="9525" marT="9525" marB="0" anchor="ctr">
                    <a:noFill/>
                  </a:tcPr>
                </a:tc>
                <a:tc>
                  <a:txBody>
                    <a:bodyPr/>
                    <a:lstStyle/>
                    <a:p>
                      <a:pPr algn="ctr" fontAlgn="b"/>
                      <a:r>
                        <a:rPr lang="en-US" sz="1600" b="0" i="0" u="none" strike="noStrike" dirty="0">
                          <a:solidFill>
                            <a:srgbClr val="000000"/>
                          </a:solidFill>
                          <a:effectLst/>
                          <a:latin typeface="Calibri" panose="020F0502020204030204" pitchFamily="34" charset="0"/>
                        </a:rPr>
                        <a:t> 592 445</a:t>
                      </a:r>
                    </a:p>
                  </a:txBody>
                  <a:tcPr marL="9525" marR="9525" marT="9525" marB="0" anchor="ctr">
                    <a:noFill/>
                  </a:tcPr>
                </a:tc>
                <a:tc>
                  <a:txBody>
                    <a:bodyPr/>
                    <a:lstStyle/>
                    <a:p>
                      <a:pPr algn="ctr" fontAlgn="b"/>
                      <a:r>
                        <a:rPr lang="en-US" sz="1600" b="0" i="0" u="none" strike="noStrike">
                          <a:solidFill>
                            <a:srgbClr val="000000"/>
                          </a:solidFill>
                          <a:effectLst/>
                          <a:latin typeface="Calibri" panose="020F0502020204030204" pitchFamily="34" charset="0"/>
                        </a:rPr>
                        <a:t> 676 489</a:t>
                      </a:r>
                    </a:p>
                  </a:txBody>
                  <a:tcPr marL="9525" marR="9525" marT="9525" marB="0" anchor="ctr">
                    <a:noFill/>
                  </a:tcPr>
                </a:tc>
                <a:tc>
                  <a:txBody>
                    <a:bodyPr/>
                    <a:lstStyle/>
                    <a:p>
                      <a:pPr algn="ctr" fontAlgn="b"/>
                      <a:r>
                        <a:rPr lang="en-US" sz="1600" b="0" i="0" u="none" strike="noStrike" dirty="0">
                          <a:solidFill>
                            <a:srgbClr val="000000"/>
                          </a:solidFill>
                          <a:effectLst/>
                          <a:latin typeface="Calibri" panose="020F0502020204030204" pitchFamily="34" charset="0"/>
                        </a:rPr>
                        <a:t> 650 820</a:t>
                      </a:r>
                    </a:p>
                  </a:txBody>
                  <a:tcPr marL="9525" marR="9525" marT="9525" marB="0" anchor="ctr">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b"/>
                      <a:r>
                        <a:rPr lang="en-US" sz="1600" b="0" i="1" u="none" strike="noStrike" dirty="0">
                          <a:solidFill>
                            <a:srgbClr val="000000"/>
                          </a:solidFill>
                          <a:effectLst/>
                          <a:latin typeface="Calibri" panose="020F0502020204030204" pitchFamily="34" charset="0"/>
                        </a:rPr>
                        <a:t>14%</a:t>
                      </a:r>
                    </a:p>
                  </a:txBody>
                  <a:tcPr marL="9525" marR="9525" marT="9525" marB="0" anchor="ctr">
                    <a:noFill/>
                  </a:tcPr>
                </a:tc>
                <a:tc>
                  <a:txBody>
                    <a:bodyPr/>
                    <a:lstStyle/>
                    <a:p>
                      <a:pPr algn="r" fontAlgn="b"/>
                      <a:r>
                        <a:rPr lang="en-US" sz="1600" b="0" i="1" u="none" strike="noStrike" dirty="0">
                          <a:solidFill>
                            <a:srgbClr val="000000"/>
                          </a:solidFill>
                          <a:effectLst/>
                          <a:latin typeface="Calibri" panose="020F0502020204030204" pitchFamily="34" charset="0"/>
                        </a:rPr>
                        <a:t>-4%</a:t>
                      </a:r>
                    </a:p>
                  </a:txBody>
                  <a:tcPr marL="9525" marR="9525" marT="9525" marB="0" anchor="ctr">
                    <a:noFill/>
                  </a:tcPr>
                </a:tc>
                <a:extLst>
                  <a:ext uri="{0D108BD9-81ED-4DB2-BD59-A6C34878D82A}">
                    <a16:rowId xmlns:a16="http://schemas.microsoft.com/office/drawing/2014/main" val="673561344"/>
                  </a:ext>
                </a:extLst>
              </a:tr>
              <a:tr h="298258">
                <a:tc>
                  <a:txBody>
                    <a:bodyPr/>
                    <a:lstStyle/>
                    <a:p>
                      <a:pPr algn="l" fontAlgn="b"/>
                      <a:r>
                        <a:rPr lang="en-US" sz="1600" b="0" i="0" u="none" strike="noStrike" dirty="0">
                          <a:solidFill>
                            <a:srgbClr val="000000"/>
                          </a:solidFill>
                          <a:effectLst/>
                          <a:latin typeface="Calibri" panose="020F0502020204030204" pitchFamily="34" charset="0"/>
                        </a:rPr>
                        <a:t>GP</a:t>
                      </a:r>
                    </a:p>
                  </a:txBody>
                  <a:tcPr marL="9525" marR="9525" marT="9525" marB="0" anchor="ctr">
                    <a:solidFill>
                      <a:schemeClr val="bg1"/>
                    </a:solidFill>
                  </a:tcPr>
                </a:tc>
                <a:tc>
                  <a:txBody>
                    <a:bodyPr/>
                    <a:lstStyle/>
                    <a:p>
                      <a:pPr algn="ctr" fontAlgn="b"/>
                      <a:r>
                        <a:rPr lang="en-US" sz="1600" b="0" i="0" u="none" strike="noStrike">
                          <a:solidFill>
                            <a:srgbClr val="000000"/>
                          </a:solidFill>
                          <a:effectLst/>
                          <a:latin typeface="Calibri" panose="020F0502020204030204" pitchFamily="34" charset="0"/>
                        </a:rPr>
                        <a:t>1 962 793</a:t>
                      </a:r>
                    </a:p>
                  </a:txBody>
                  <a:tcPr marL="9525" marR="9525" marT="9525" marB="0" anchor="ctr">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2 498 533</a:t>
                      </a:r>
                    </a:p>
                  </a:txBody>
                  <a:tcPr marL="9525" marR="9525" marT="9525" marB="0" anchor="ctr">
                    <a:solidFill>
                      <a:schemeClr val="bg1"/>
                    </a:solidFill>
                  </a:tcPr>
                </a:tc>
                <a:tc>
                  <a:txBody>
                    <a:bodyPr/>
                    <a:lstStyle/>
                    <a:p>
                      <a:pPr algn="ctr" fontAlgn="b"/>
                      <a:r>
                        <a:rPr lang="en-US" sz="1600" b="0" i="0" u="none" strike="noStrike">
                          <a:solidFill>
                            <a:srgbClr val="000000"/>
                          </a:solidFill>
                          <a:effectLst/>
                          <a:latin typeface="Calibri" panose="020F0502020204030204" pitchFamily="34" charset="0"/>
                        </a:rPr>
                        <a:t>3 180 884</a:t>
                      </a:r>
                    </a:p>
                  </a:txBody>
                  <a:tcPr marL="9525" marR="9525" marT="9525" marB="0" anchor="ctr">
                    <a:solidFill>
                      <a:schemeClr val="bg1"/>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ctr">
                    <a:solidFill>
                      <a:schemeClr val="bg1"/>
                    </a:solidFill>
                  </a:tcPr>
                </a:tc>
                <a:tc>
                  <a:txBody>
                    <a:bodyPr/>
                    <a:lstStyle/>
                    <a:p>
                      <a:pPr algn="r" fontAlgn="b"/>
                      <a:r>
                        <a:rPr lang="en-US" sz="1600" b="0" i="1" u="none" strike="noStrike" dirty="0">
                          <a:solidFill>
                            <a:srgbClr val="000000"/>
                          </a:solidFill>
                          <a:effectLst/>
                          <a:latin typeface="Calibri" panose="020F0502020204030204" pitchFamily="34" charset="0"/>
                        </a:rPr>
                        <a:t>27%</a:t>
                      </a:r>
                    </a:p>
                  </a:txBody>
                  <a:tcPr marL="9525" marR="9525" marT="9525" marB="0" anchor="ctr">
                    <a:solidFill>
                      <a:schemeClr val="bg1"/>
                    </a:solidFill>
                  </a:tcPr>
                </a:tc>
                <a:tc>
                  <a:txBody>
                    <a:bodyPr/>
                    <a:lstStyle/>
                    <a:p>
                      <a:pPr algn="r" fontAlgn="b"/>
                      <a:r>
                        <a:rPr lang="en-US" sz="1600" b="0" i="1" u="none" strike="noStrike" dirty="0">
                          <a:solidFill>
                            <a:srgbClr val="000000"/>
                          </a:solidFill>
                          <a:effectLst/>
                          <a:latin typeface="Calibri" panose="020F0502020204030204" pitchFamily="34" charset="0"/>
                        </a:rPr>
                        <a:t>27%</a:t>
                      </a:r>
                    </a:p>
                  </a:txBody>
                  <a:tcPr marL="9525" marR="9525" marT="9525" marB="0" anchor="ctr">
                    <a:solidFill>
                      <a:schemeClr val="bg1"/>
                    </a:solidFill>
                  </a:tcPr>
                </a:tc>
                <a:extLst>
                  <a:ext uri="{0D108BD9-81ED-4DB2-BD59-A6C34878D82A}">
                    <a16:rowId xmlns:a16="http://schemas.microsoft.com/office/drawing/2014/main" val="2291247585"/>
                  </a:ext>
                </a:extLst>
              </a:tr>
              <a:tr h="298258">
                <a:tc>
                  <a:txBody>
                    <a:bodyPr/>
                    <a:lstStyle/>
                    <a:p>
                      <a:pPr algn="l" fontAlgn="b"/>
                      <a:r>
                        <a:rPr lang="en-US" sz="1600" b="0" i="0" u="none" strike="noStrike" dirty="0">
                          <a:solidFill>
                            <a:srgbClr val="000000"/>
                          </a:solidFill>
                          <a:effectLst/>
                          <a:latin typeface="Calibri" panose="020F0502020204030204" pitchFamily="34" charset="0"/>
                        </a:rPr>
                        <a:t>KN</a:t>
                      </a:r>
                    </a:p>
                  </a:txBody>
                  <a:tcPr marL="9525" marR="9525" marT="9525" marB="0" anchor="ctr">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2 485 822</a:t>
                      </a:r>
                    </a:p>
                  </a:txBody>
                  <a:tcPr marL="9525" marR="9525" marT="9525" marB="0" anchor="ctr">
                    <a:solidFill>
                      <a:schemeClr val="bg1"/>
                    </a:solidFill>
                  </a:tcPr>
                </a:tc>
                <a:tc>
                  <a:txBody>
                    <a:bodyPr/>
                    <a:lstStyle/>
                    <a:p>
                      <a:pPr algn="ctr" fontAlgn="b"/>
                      <a:r>
                        <a:rPr lang="en-US" sz="1600" b="0" i="0" u="none" strike="noStrike">
                          <a:solidFill>
                            <a:srgbClr val="000000"/>
                          </a:solidFill>
                          <a:effectLst/>
                          <a:latin typeface="Calibri" panose="020F0502020204030204" pitchFamily="34" charset="0"/>
                        </a:rPr>
                        <a:t>2 690 378</a:t>
                      </a:r>
                    </a:p>
                  </a:txBody>
                  <a:tcPr marL="9525" marR="9525" marT="9525" marB="0" anchor="ctr">
                    <a:solidFill>
                      <a:schemeClr val="bg1"/>
                    </a:solidFill>
                  </a:tcPr>
                </a:tc>
                <a:tc>
                  <a:txBody>
                    <a:bodyPr/>
                    <a:lstStyle/>
                    <a:p>
                      <a:pPr algn="ctr" fontAlgn="b"/>
                      <a:r>
                        <a:rPr lang="en-US" sz="1600" b="0" i="0" u="none" strike="noStrike" dirty="0">
                          <a:solidFill>
                            <a:srgbClr val="000000"/>
                          </a:solidFill>
                          <a:effectLst/>
                          <a:latin typeface="Calibri" panose="020F0502020204030204" pitchFamily="34" charset="0"/>
                        </a:rPr>
                        <a:t>2 657 716</a:t>
                      </a:r>
                    </a:p>
                  </a:txBody>
                  <a:tcPr marL="9525" marR="9525" marT="9525" marB="0" anchor="ctr">
                    <a:solidFill>
                      <a:schemeClr val="bg1"/>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ctr">
                    <a:solidFill>
                      <a:schemeClr val="bg1"/>
                    </a:solidFill>
                  </a:tcPr>
                </a:tc>
                <a:tc>
                  <a:txBody>
                    <a:bodyPr/>
                    <a:lstStyle/>
                    <a:p>
                      <a:pPr algn="r" fontAlgn="b"/>
                      <a:r>
                        <a:rPr lang="en-US" sz="1600" b="0" i="1" u="none" strike="noStrike" dirty="0">
                          <a:solidFill>
                            <a:srgbClr val="000000"/>
                          </a:solidFill>
                          <a:effectLst/>
                          <a:latin typeface="Calibri" panose="020F0502020204030204" pitchFamily="34" charset="0"/>
                        </a:rPr>
                        <a:t>8%</a:t>
                      </a:r>
                    </a:p>
                  </a:txBody>
                  <a:tcPr marL="9525" marR="9525" marT="9525" marB="0" anchor="ctr">
                    <a:solidFill>
                      <a:schemeClr val="bg1"/>
                    </a:solidFill>
                  </a:tcPr>
                </a:tc>
                <a:tc>
                  <a:txBody>
                    <a:bodyPr/>
                    <a:lstStyle/>
                    <a:p>
                      <a:pPr algn="r" fontAlgn="b"/>
                      <a:r>
                        <a:rPr lang="en-US" sz="1600" b="0" i="1" u="none" strike="noStrike" dirty="0">
                          <a:solidFill>
                            <a:srgbClr val="000000"/>
                          </a:solidFill>
                          <a:effectLst/>
                          <a:latin typeface="Calibri" panose="020F0502020204030204" pitchFamily="34" charset="0"/>
                        </a:rPr>
                        <a:t>-1%</a:t>
                      </a:r>
                    </a:p>
                  </a:txBody>
                  <a:tcPr marL="9525" marR="9525" marT="9525" marB="0" anchor="ctr">
                    <a:solidFill>
                      <a:schemeClr val="bg1"/>
                    </a:solidFill>
                  </a:tcPr>
                </a:tc>
                <a:extLst>
                  <a:ext uri="{0D108BD9-81ED-4DB2-BD59-A6C34878D82A}">
                    <a16:rowId xmlns:a16="http://schemas.microsoft.com/office/drawing/2014/main" val="892316890"/>
                  </a:ext>
                </a:extLst>
              </a:tr>
              <a:tr h="298258">
                <a:tc>
                  <a:txBody>
                    <a:bodyPr/>
                    <a:lstStyle/>
                    <a:p>
                      <a:pPr algn="l" fontAlgn="b"/>
                      <a:r>
                        <a:rPr lang="en-US" sz="1600" b="0" i="0" u="none" strike="noStrike" dirty="0">
                          <a:solidFill>
                            <a:srgbClr val="000000"/>
                          </a:solidFill>
                          <a:effectLst/>
                          <a:latin typeface="Calibri" panose="020F0502020204030204" pitchFamily="34" charset="0"/>
                        </a:rPr>
                        <a:t>LP</a:t>
                      </a:r>
                    </a:p>
                  </a:txBody>
                  <a:tcPr marL="9525" marR="9525" marT="9525" marB="0" anchor="ctr">
                    <a:noFill/>
                  </a:tcPr>
                </a:tc>
                <a:tc>
                  <a:txBody>
                    <a:bodyPr/>
                    <a:lstStyle/>
                    <a:p>
                      <a:pPr algn="ctr" fontAlgn="b"/>
                      <a:r>
                        <a:rPr lang="en-US" sz="1600" b="0" i="0" u="none" strike="noStrike">
                          <a:solidFill>
                            <a:srgbClr val="000000"/>
                          </a:solidFill>
                          <a:effectLst/>
                          <a:latin typeface="Calibri" panose="020F0502020204030204" pitchFamily="34" charset="0"/>
                        </a:rPr>
                        <a:t>1 395 864</a:t>
                      </a:r>
                    </a:p>
                  </a:txBody>
                  <a:tcPr marL="9525" marR="9525" marT="9525" marB="0" anchor="ctr">
                    <a:noFill/>
                  </a:tcPr>
                </a:tc>
                <a:tc>
                  <a:txBody>
                    <a:bodyPr/>
                    <a:lstStyle/>
                    <a:p>
                      <a:pPr algn="ctr" fontAlgn="b"/>
                      <a:r>
                        <a:rPr lang="en-US" sz="1600" b="0" i="0" u="none" strike="noStrike" dirty="0">
                          <a:solidFill>
                            <a:srgbClr val="000000"/>
                          </a:solidFill>
                          <a:effectLst/>
                          <a:latin typeface="Calibri" panose="020F0502020204030204" pitchFamily="34" charset="0"/>
                        </a:rPr>
                        <a:t>1 507 386</a:t>
                      </a:r>
                    </a:p>
                  </a:txBody>
                  <a:tcPr marL="9525" marR="9525" marT="9525" marB="0" anchor="ctr">
                    <a:noFill/>
                  </a:tcPr>
                </a:tc>
                <a:tc>
                  <a:txBody>
                    <a:bodyPr/>
                    <a:lstStyle/>
                    <a:p>
                      <a:pPr algn="ctr" fontAlgn="b"/>
                      <a:r>
                        <a:rPr lang="en-US" sz="1600" b="0" i="0" u="none" strike="noStrike" dirty="0">
                          <a:solidFill>
                            <a:srgbClr val="000000"/>
                          </a:solidFill>
                          <a:effectLst/>
                          <a:latin typeface="Calibri" panose="020F0502020204030204" pitchFamily="34" charset="0"/>
                        </a:rPr>
                        <a:t>1 612 125</a:t>
                      </a:r>
                    </a:p>
                  </a:txBody>
                  <a:tcPr marL="9525" marR="9525" marT="9525" marB="0" anchor="ctr">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b"/>
                      <a:r>
                        <a:rPr lang="en-US" sz="1600" b="0" i="1" u="none" strike="noStrike" dirty="0">
                          <a:solidFill>
                            <a:srgbClr val="000000"/>
                          </a:solidFill>
                          <a:effectLst/>
                          <a:latin typeface="Calibri" panose="020F0502020204030204" pitchFamily="34" charset="0"/>
                        </a:rPr>
                        <a:t>8%</a:t>
                      </a:r>
                    </a:p>
                  </a:txBody>
                  <a:tcPr marL="9525" marR="9525" marT="9525" marB="0" anchor="ctr">
                    <a:noFill/>
                  </a:tcPr>
                </a:tc>
                <a:tc>
                  <a:txBody>
                    <a:bodyPr/>
                    <a:lstStyle/>
                    <a:p>
                      <a:pPr algn="r" fontAlgn="b"/>
                      <a:r>
                        <a:rPr lang="en-US" sz="1600" b="0" i="1" u="none" strike="noStrike" dirty="0">
                          <a:solidFill>
                            <a:srgbClr val="000000"/>
                          </a:solidFill>
                          <a:effectLst/>
                          <a:latin typeface="Calibri" panose="020F0502020204030204" pitchFamily="34" charset="0"/>
                        </a:rPr>
                        <a:t>7%</a:t>
                      </a:r>
                    </a:p>
                  </a:txBody>
                  <a:tcPr marL="9525" marR="9525" marT="9525" marB="0" anchor="ctr">
                    <a:noFill/>
                  </a:tcPr>
                </a:tc>
                <a:extLst>
                  <a:ext uri="{0D108BD9-81ED-4DB2-BD59-A6C34878D82A}">
                    <a16:rowId xmlns:a16="http://schemas.microsoft.com/office/drawing/2014/main" val="2518578234"/>
                  </a:ext>
                </a:extLst>
              </a:tr>
              <a:tr h="298258">
                <a:tc>
                  <a:txBody>
                    <a:bodyPr/>
                    <a:lstStyle/>
                    <a:p>
                      <a:pPr algn="l" fontAlgn="b"/>
                      <a:r>
                        <a:rPr lang="en-US" sz="1600" b="0" i="0" u="none" strike="noStrike" dirty="0">
                          <a:solidFill>
                            <a:srgbClr val="000000"/>
                          </a:solidFill>
                          <a:effectLst/>
                          <a:latin typeface="Calibri" panose="020F0502020204030204" pitchFamily="34" charset="0"/>
                        </a:rPr>
                        <a:t>MP</a:t>
                      </a:r>
                    </a:p>
                  </a:txBody>
                  <a:tcPr marL="9525" marR="9525" marT="9525" marB="0" anchor="ctr">
                    <a:noFill/>
                  </a:tcPr>
                </a:tc>
                <a:tc>
                  <a:txBody>
                    <a:bodyPr/>
                    <a:lstStyle/>
                    <a:p>
                      <a:pPr algn="ctr" fontAlgn="b"/>
                      <a:r>
                        <a:rPr lang="en-US" sz="1600" b="0" i="0" u="none" strike="noStrike">
                          <a:solidFill>
                            <a:srgbClr val="000000"/>
                          </a:solidFill>
                          <a:effectLst/>
                          <a:latin typeface="Calibri" panose="020F0502020204030204" pitchFamily="34" charset="0"/>
                        </a:rPr>
                        <a:t> 977 749</a:t>
                      </a:r>
                    </a:p>
                  </a:txBody>
                  <a:tcPr marL="9525" marR="9525" marT="9525" marB="0" anchor="ctr">
                    <a:noFill/>
                  </a:tcPr>
                </a:tc>
                <a:tc>
                  <a:txBody>
                    <a:bodyPr/>
                    <a:lstStyle/>
                    <a:p>
                      <a:pPr algn="ctr" fontAlgn="b"/>
                      <a:r>
                        <a:rPr lang="en-US" sz="1600" b="0" i="0" u="none" strike="noStrike" dirty="0">
                          <a:solidFill>
                            <a:srgbClr val="000000"/>
                          </a:solidFill>
                          <a:effectLst/>
                          <a:latin typeface="Calibri" panose="020F0502020204030204" pitchFamily="34" charset="0"/>
                        </a:rPr>
                        <a:t>1 100 594</a:t>
                      </a:r>
                    </a:p>
                  </a:txBody>
                  <a:tcPr marL="9525" marR="9525" marT="9525" marB="0" anchor="ctr">
                    <a:noFill/>
                  </a:tcPr>
                </a:tc>
                <a:tc>
                  <a:txBody>
                    <a:bodyPr/>
                    <a:lstStyle/>
                    <a:p>
                      <a:pPr algn="ctr" fontAlgn="b"/>
                      <a:r>
                        <a:rPr lang="en-US" sz="1600" b="0" i="0" u="none" strike="noStrike" dirty="0">
                          <a:solidFill>
                            <a:srgbClr val="000000"/>
                          </a:solidFill>
                          <a:effectLst/>
                          <a:latin typeface="Calibri" panose="020F0502020204030204" pitchFamily="34" charset="0"/>
                        </a:rPr>
                        <a:t>1 165 728</a:t>
                      </a:r>
                    </a:p>
                  </a:txBody>
                  <a:tcPr marL="9525" marR="9525" marT="9525" marB="0" anchor="ctr">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b"/>
                      <a:r>
                        <a:rPr lang="en-US" sz="1600" b="0" i="1" u="none" strike="noStrike">
                          <a:solidFill>
                            <a:srgbClr val="000000"/>
                          </a:solidFill>
                          <a:effectLst/>
                          <a:latin typeface="Calibri" panose="020F0502020204030204" pitchFamily="34" charset="0"/>
                        </a:rPr>
                        <a:t>13%</a:t>
                      </a:r>
                    </a:p>
                  </a:txBody>
                  <a:tcPr marL="9525" marR="9525" marT="9525" marB="0" anchor="ctr">
                    <a:noFill/>
                  </a:tcPr>
                </a:tc>
                <a:tc>
                  <a:txBody>
                    <a:bodyPr/>
                    <a:lstStyle/>
                    <a:p>
                      <a:pPr algn="r" fontAlgn="b"/>
                      <a:r>
                        <a:rPr lang="en-US" sz="1600" b="0" i="1" u="none" strike="noStrike" dirty="0">
                          <a:solidFill>
                            <a:srgbClr val="000000"/>
                          </a:solidFill>
                          <a:effectLst/>
                          <a:latin typeface="Calibri" panose="020F0502020204030204" pitchFamily="34" charset="0"/>
                        </a:rPr>
                        <a:t>6%</a:t>
                      </a:r>
                    </a:p>
                  </a:txBody>
                  <a:tcPr marL="9525" marR="9525" marT="9525" marB="0" anchor="ctr">
                    <a:noFill/>
                  </a:tcPr>
                </a:tc>
                <a:extLst>
                  <a:ext uri="{0D108BD9-81ED-4DB2-BD59-A6C34878D82A}">
                    <a16:rowId xmlns:a16="http://schemas.microsoft.com/office/drawing/2014/main" val="2746264994"/>
                  </a:ext>
                </a:extLst>
              </a:tr>
              <a:tr h="298258">
                <a:tc>
                  <a:txBody>
                    <a:bodyPr/>
                    <a:lstStyle/>
                    <a:p>
                      <a:pPr algn="l" fontAlgn="b"/>
                      <a:r>
                        <a:rPr lang="en-US" sz="1600" b="0" i="0" u="none" strike="noStrike" dirty="0">
                          <a:solidFill>
                            <a:srgbClr val="000000"/>
                          </a:solidFill>
                          <a:effectLst/>
                          <a:latin typeface="Calibri" panose="020F0502020204030204" pitchFamily="34" charset="0"/>
                        </a:rPr>
                        <a:t>NC</a:t>
                      </a:r>
                    </a:p>
                  </a:txBody>
                  <a:tcPr marL="9525" marR="9525" marT="9525" marB="0" anchor="ctr">
                    <a:solidFill>
                      <a:srgbClr val="DDF7DD"/>
                    </a:solidFill>
                  </a:tcPr>
                </a:tc>
                <a:tc>
                  <a:txBody>
                    <a:bodyPr/>
                    <a:lstStyle/>
                    <a:p>
                      <a:pPr algn="ctr" fontAlgn="b"/>
                      <a:r>
                        <a:rPr lang="en-US" sz="1600" b="0" i="0" u="none" strike="noStrike">
                          <a:solidFill>
                            <a:srgbClr val="000000"/>
                          </a:solidFill>
                          <a:effectLst/>
                          <a:latin typeface="Calibri" panose="020F0502020204030204" pitchFamily="34" charset="0"/>
                        </a:rPr>
                        <a:t> 254 075</a:t>
                      </a:r>
                    </a:p>
                  </a:txBody>
                  <a:tcPr marL="9525" marR="9525" marT="9525" marB="0" anchor="ctr">
                    <a:solidFill>
                      <a:srgbClr val="DDF7DD"/>
                    </a:solidFill>
                  </a:tcPr>
                </a:tc>
                <a:tc>
                  <a:txBody>
                    <a:bodyPr/>
                    <a:lstStyle/>
                    <a:p>
                      <a:pPr algn="ctr" fontAlgn="b"/>
                      <a:r>
                        <a:rPr lang="en-US" sz="1600" b="0" i="0" u="none" strike="noStrike" dirty="0">
                          <a:solidFill>
                            <a:srgbClr val="000000"/>
                          </a:solidFill>
                          <a:effectLst/>
                          <a:latin typeface="Calibri" panose="020F0502020204030204" pitchFamily="34" charset="0"/>
                        </a:rPr>
                        <a:t> 277 560</a:t>
                      </a:r>
                    </a:p>
                  </a:txBody>
                  <a:tcPr marL="9525" marR="9525" marT="9525" marB="0" anchor="ctr">
                    <a:solidFill>
                      <a:srgbClr val="DDF7DD"/>
                    </a:solidFill>
                  </a:tcPr>
                </a:tc>
                <a:tc>
                  <a:txBody>
                    <a:bodyPr/>
                    <a:lstStyle/>
                    <a:p>
                      <a:pPr algn="ctr" fontAlgn="b"/>
                      <a:r>
                        <a:rPr lang="en-US" sz="1600" b="0" i="0" u="none" strike="noStrike" dirty="0">
                          <a:solidFill>
                            <a:srgbClr val="000000"/>
                          </a:solidFill>
                          <a:effectLst/>
                          <a:latin typeface="Calibri" panose="020F0502020204030204" pitchFamily="34" charset="0"/>
                        </a:rPr>
                        <a:t> 281 208</a:t>
                      </a:r>
                    </a:p>
                  </a:txBody>
                  <a:tcPr marL="9525" marR="9525" marT="9525" marB="0" anchor="ctr">
                    <a:solidFill>
                      <a:srgbClr val="DDF7DD"/>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ctr">
                    <a:solidFill>
                      <a:srgbClr val="DDF7DD"/>
                    </a:solidFill>
                  </a:tcPr>
                </a:tc>
                <a:tc>
                  <a:txBody>
                    <a:bodyPr/>
                    <a:lstStyle/>
                    <a:p>
                      <a:pPr algn="r" fontAlgn="b"/>
                      <a:r>
                        <a:rPr lang="en-US" sz="1600" b="0" i="1" u="none" strike="noStrike" dirty="0">
                          <a:solidFill>
                            <a:srgbClr val="000000"/>
                          </a:solidFill>
                          <a:effectLst/>
                          <a:latin typeface="Calibri" panose="020F0502020204030204" pitchFamily="34" charset="0"/>
                        </a:rPr>
                        <a:t>9%</a:t>
                      </a:r>
                    </a:p>
                  </a:txBody>
                  <a:tcPr marL="9525" marR="9525" marT="9525" marB="0" anchor="ctr">
                    <a:solidFill>
                      <a:srgbClr val="DDF7DD"/>
                    </a:solidFill>
                  </a:tcPr>
                </a:tc>
                <a:tc>
                  <a:txBody>
                    <a:bodyPr/>
                    <a:lstStyle/>
                    <a:p>
                      <a:pPr algn="r" fontAlgn="b"/>
                      <a:r>
                        <a:rPr lang="en-US" sz="1600" b="0" i="1" u="none" strike="noStrike" dirty="0">
                          <a:solidFill>
                            <a:srgbClr val="000000"/>
                          </a:solidFill>
                          <a:effectLst/>
                          <a:latin typeface="Calibri" panose="020F0502020204030204" pitchFamily="34" charset="0"/>
                        </a:rPr>
                        <a:t>1%</a:t>
                      </a:r>
                    </a:p>
                  </a:txBody>
                  <a:tcPr marL="9525" marR="9525" marT="9525" marB="0" anchor="ctr">
                    <a:solidFill>
                      <a:srgbClr val="DDF7DD"/>
                    </a:solidFill>
                  </a:tcPr>
                </a:tc>
                <a:extLst>
                  <a:ext uri="{0D108BD9-81ED-4DB2-BD59-A6C34878D82A}">
                    <a16:rowId xmlns:a16="http://schemas.microsoft.com/office/drawing/2014/main" val="3642519840"/>
                  </a:ext>
                </a:extLst>
              </a:tr>
              <a:tr h="298258">
                <a:tc>
                  <a:txBody>
                    <a:bodyPr/>
                    <a:lstStyle/>
                    <a:p>
                      <a:pPr algn="l" fontAlgn="b"/>
                      <a:r>
                        <a:rPr lang="en-US" sz="1600" b="0" i="0" u="none" strike="noStrike" dirty="0">
                          <a:solidFill>
                            <a:srgbClr val="000000"/>
                          </a:solidFill>
                          <a:effectLst/>
                          <a:latin typeface="Calibri" panose="020F0502020204030204" pitchFamily="34" charset="0"/>
                        </a:rPr>
                        <a:t>NW</a:t>
                      </a:r>
                    </a:p>
                  </a:txBody>
                  <a:tcPr marL="9525" marR="9525" marT="9525" marB="0" anchor="ctr">
                    <a:noFill/>
                  </a:tcPr>
                </a:tc>
                <a:tc>
                  <a:txBody>
                    <a:bodyPr/>
                    <a:lstStyle/>
                    <a:p>
                      <a:pPr algn="ctr" fontAlgn="b"/>
                      <a:r>
                        <a:rPr lang="en-US" sz="1600" b="0" i="0" u="none" strike="noStrike">
                          <a:solidFill>
                            <a:srgbClr val="000000"/>
                          </a:solidFill>
                          <a:effectLst/>
                          <a:latin typeface="Calibri" panose="020F0502020204030204" pitchFamily="34" charset="0"/>
                        </a:rPr>
                        <a:t> 742 943</a:t>
                      </a:r>
                    </a:p>
                  </a:txBody>
                  <a:tcPr marL="9525" marR="9525" marT="9525" marB="0" anchor="ctr">
                    <a:noFill/>
                  </a:tcPr>
                </a:tc>
                <a:tc>
                  <a:txBody>
                    <a:bodyPr/>
                    <a:lstStyle/>
                    <a:p>
                      <a:pPr algn="ctr" fontAlgn="b"/>
                      <a:r>
                        <a:rPr lang="en-US" sz="1600" b="0" i="0" u="none" strike="noStrike" dirty="0">
                          <a:solidFill>
                            <a:srgbClr val="000000"/>
                          </a:solidFill>
                          <a:effectLst/>
                          <a:latin typeface="Calibri" panose="020F0502020204030204" pitchFamily="34" charset="0"/>
                        </a:rPr>
                        <a:t> 893 530</a:t>
                      </a:r>
                    </a:p>
                  </a:txBody>
                  <a:tcPr marL="9525" marR="9525" marT="9525" marB="0" anchor="ctr">
                    <a:noFill/>
                  </a:tcPr>
                </a:tc>
                <a:tc>
                  <a:txBody>
                    <a:bodyPr/>
                    <a:lstStyle/>
                    <a:p>
                      <a:pPr algn="ctr" fontAlgn="b"/>
                      <a:r>
                        <a:rPr lang="en-US" sz="1600" b="0" i="0" u="none" strike="noStrike" dirty="0">
                          <a:solidFill>
                            <a:srgbClr val="000000"/>
                          </a:solidFill>
                          <a:effectLst/>
                          <a:latin typeface="Calibri" panose="020F0502020204030204" pitchFamily="34" charset="0"/>
                        </a:rPr>
                        <a:t> 930 323</a:t>
                      </a:r>
                    </a:p>
                  </a:txBody>
                  <a:tcPr marL="9525" marR="9525" marT="9525" marB="0" anchor="ctr">
                    <a:no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r" fontAlgn="b"/>
                      <a:r>
                        <a:rPr lang="en-US" sz="1600" b="0" i="1" u="none" strike="noStrike" dirty="0">
                          <a:solidFill>
                            <a:srgbClr val="000000"/>
                          </a:solidFill>
                          <a:effectLst/>
                          <a:latin typeface="Calibri" panose="020F0502020204030204" pitchFamily="34" charset="0"/>
                        </a:rPr>
                        <a:t>20%</a:t>
                      </a:r>
                    </a:p>
                  </a:txBody>
                  <a:tcPr marL="9525" marR="9525" marT="9525" marB="0" anchor="ctr">
                    <a:noFill/>
                  </a:tcPr>
                </a:tc>
                <a:tc>
                  <a:txBody>
                    <a:bodyPr/>
                    <a:lstStyle/>
                    <a:p>
                      <a:pPr algn="r" fontAlgn="b"/>
                      <a:r>
                        <a:rPr lang="en-US" sz="1600" b="0" i="1" u="none" strike="noStrike" dirty="0">
                          <a:solidFill>
                            <a:srgbClr val="000000"/>
                          </a:solidFill>
                          <a:effectLst/>
                          <a:latin typeface="Calibri" panose="020F0502020204030204" pitchFamily="34" charset="0"/>
                        </a:rPr>
                        <a:t>4%</a:t>
                      </a:r>
                    </a:p>
                  </a:txBody>
                  <a:tcPr marL="9525" marR="9525" marT="9525" marB="0" anchor="ctr">
                    <a:noFill/>
                  </a:tcPr>
                </a:tc>
                <a:extLst>
                  <a:ext uri="{0D108BD9-81ED-4DB2-BD59-A6C34878D82A}">
                    <a16:rowId xmlns:a16="http://schemas.microsoft.com/office/drawing/2014/main" val="3107278432"/>
                  </a:ext>
                </a:extLst>
              </a:tr>
              <a:tr h="298258">
                <a:tc>
                  <a:txBody>
                    <a:bodyPr/>
                    <a:lstStyle/>
                    <a:p>
                      <a:pPr algn="l" fontAlgn="b"/>
                      <a:r>
                        <a:rPr lang="en-US" sz="1600" b="0" i="0" u="none" strike="noStrike" dirty="0">
                          <a:solidFill>
                            <a:srgbClr val="000000"/>
                          </a:solidFill>
                          <a:effectLst/>
                          <a:latin typeface="Calibri" panose="020F0502020204030204" pitchFamily="34" charset="0"/>
                        </a:rPr>
                        <a:t>WC</a:t>
                      </a:r>
                    </a:p>
                  </a:txBody>
                  <a:tcPr marL="9525" marR="9525" marT="9525" marB="0" anchor="ctr">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1 068 009</a:t>
                      </a:r>
                    </a:p>
                  </a:txBody>
                  <a:tcPr marL="9525" marR="9525" marT="9525" marB="0" anchor="ctr">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600" b="0" i="0" u="none" strike="noStrike">
                          <a:solidFill>
                            <a:srgbClr val="000000"/>
                          </a:solidFill>
                          <a:effectLst/>
                          <a:latin typeface="Calibri" panose="020F0502020204030204" pitchFamily="34" charset="0"/>
                        </a:rPr>
                        <a:t>1 298 801</a:t>
                      </a:r>
                    </a:p>
                  </a:txBody>
                  <a:tcPr marL="9525" marR="9525" marT="9525" marB="0" anchor="ctr">
                    <a:lnB w="12700" cap="flat" cmpd="sng" algn="ctr">
                      <a:solidFill>
                        <a:schemeClr val="bg1">
                          <a:lumMod val="65000"/>
                        </a:schemeClr>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1 496 731</a:t>
                      </a:r>
                    </a:p>
                  </a:txBody>
                  <a:tcPr marL="9525" marR="9525" marT="9525" marB="0" anchor="ctr">
                    <a:lnB w="12700" cap="flat" cmpd="sng" algn="ctr">
                      <a:solidFill>
                        <a:schemeClr val="bg1">
                          <a:lumMod val="65000"/>
                        </a:schemeClr>
                      </a:solidFill>
                      <a:prstDash val="solid"/>
                      <a:round/>
                      <a:headEnd type="none" w="med" len="med"/>
                      <a:tailEnd type="none" w="med" len="med"/>
                    </a:lnB>
                    <a:noFill/>
                  </a:tcPr>
                </a:tc>
                <a:tc>
                  <a:txBody>
                    <a:bodyPr/>
                    <a:lstStyle/>
                    <a:p>
                      <a:pPr algn="l" fontAlgn="b"/>
                      <a:r>
                        <a:rPr lang="en-US" sz="1600" b="0" i="0" u="none" strike="noStrike" dirty="0">
                          <a:solidFill>
                            <a:srgbClr val="000000"/>
                          </a:solidFill>
                          <a:effectLst/>
                          <a:latin typeface="Calibri" panose="020F0502020204030204" pitchFamily="34" charset="0"/>
                        </a:rPr>
                        <a:t> </a:t>
                      </a:r>
                    </a:p>
                  </a:txBody>
                  <a:tcPr marL="9525" marR="9525" marT="9525" marB="0" anchor="ctr">
                    <a:lnB w="12700" cap="flat" cmpd="sng" algn="ctr">
                      <a:solidFill>
                        <a:schemeClr val="bg1">
                          <a:lumMod val="65000"/>
                        </a:schemeClr>
                      </a:solidFill>
                      <a:prstDash val="solid"/>
                      <a:round/>
                      <a:headEnd type="none" w="med" len="med"/>
                      <a:tailEnd type="none" w="med" len="med"/>
                    </a:lnB>
                    <a:noFill/>
                  </a:tcPr>
                </a:tc>
                <a:tc>
                  <a:txBody>
                    <a:bodyPr/>
                    <a:lstStyle/>
                    <a:p>
                      <a:pPr algn="r" fontAlgn="b"/>
                      <a:r>
                        <a:rPr lang="en-US" sz="1600" b="0" i="1" u="none" strike="noStrike" dirty="0">
                          <a:solidFill>
                            <a:srgbClr val="000000"/>
                          </a:solidFill>
                          <a:effectLst/>
                          <a:latin typeface="Calibri" panose="020F0502020204030204" pitchFamily="34" charset="0"/>
                        </a:rPr>
                        <a:t>22%</a:t>
                      </a:r>
                    </a:p>
                  </a:txBody>
                  <a:tcPr marL="9525" marR="9525" marT="9525" marB="0" anchor="ctr">
                    <a:lnB w="12700" cap="flat" cmpd="sng" algn="ctr">
                      <a:solidFill>
                        <a:schemeClr val="bg1">
                          <a:lumMod val="65000"/>
                        </a:schemeClr>
                      </a:solidFill>
                      <a:prstDash val="solid"/>
                      <a:round/>
                      <a:headEnd type="none" w="med" len="med"/>
                      <a:tailEnd type="none" w="med" len="med"/>
                    </a:lnB>
                    <a:noFill/>
                  </a:tcPr>
                </a:tc>
                <a:tc>
                  <a:txBody>
                    <a:bodyPr/>
                    <a:lstStyle/>
                    <a:p>
                      <a:pPr algn="r" fontAlgn="b"/>
                      <a:r>
                        <a:rPr lang="en-US" sz="1600" b="0" i="1" u="none" strike="noStrike" dirty="0">
                          <a:solidFill>
                            <a:srgbClr val="000000"/>
                          </a:solidFill>
                          <a:effectLst/>
                          <a:latin typeface="Calibri" panose="020F0502020204030204" pitchFamily="34" charset="0"/>
                        </a:rPr>
                        <a:t>15%</a:t>
                      </a:r>
                    </a:p>
                  </a:txBody>
                  <a:tcPr marL="9525" marR="9525" marT="9525" marB="0" anchor="ctr">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2928656"/>
                  </a:ext>
                </a:extLst>
              </a:tr>
              <a:tr h="190832">
                <a:tc>
                  <a:txBody>
                    <a:bodyPr/>
                    <a:lstStyle/>
                    <a:p>
                      <a:pPr algn="l" fontAlgn="b"/>
                      <a:r>
                        <a:rPr lang="en-US" sz="1600" b="1" i="0" u="none" strike="noStrike">
                          <a:solidFill>
                            <a:srgbClr val="000000"/>
                          </a:solidFill>
                          <a:effectLst/>
                          <a:latin typeface="Calibri" panose="020F0502020204030204" pitchFamily="34" charset="0"/>
                        </a:rPr>
                        <a:t>Total</a:t>
                      </a:r>
                    </a:p>
                  </a:txBody>
                  <a:tcPr marL="9525" marR="9525" marT="9525" marB="0" anchor="ct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pPr algn="ctr" fontAlgn="b"/>
                      <a:r>
                        <a:rPr lang="en-US" sz="1600" b="1" i="0" u="none" strike="noStrike">
                          <a:solidFill>
                            <a:srgbClr val="000000"/>
                          </a:solidFill>
                          <a:effectLst/>
                          <a:latin typeface="Calibri" panose="020F0502020204030204" pitchFamily="34" charset="0"/>
                        </a:rPr>
                        <a:t>11 136 902</a:t>
                      </a:r>
                    </a:p>
                  </a:txBody>
                  <a:tcPr marL="9525" marR="9525" marT="9525" marB="0" anchor="ct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pPr algn="ctr" fontAlgn="b"/>
                      <a:r>
                        <a:rPr lang="en-US" sz="1600" b="1" i="0" u="none" strike="noStrike" dirty="0">
                          <a:solidFill>
                            <a:srgbClr val="000000"/>
                          </a:solidFill>
                          <a:effectLst/>
                          <a:latin typeface="Calibri" panose="020F0502020204030204" pitchFamily="34" charset="0"/>
                        </a:rPr>
                        <a:t>12 541 746</a:t>
                      </a:r>
                    </a:p>
                  </a:txBody>
                  <a:tcPr marL="9525" marR="9525" marT="9525" marB="0" anchor="ct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pPr algn="ctr" fontAlgn="b"/>
                      <a:r>
                        <a:rPr lang="en-US" sz="1600" b="1" i="0" u="none" strike="noStrike" dirty="0">
                          <a:solidFill>
                            <a:srgbClr val="000000"/>
                          </a:solidFill>
                          <a:effectLst/>
                          <a:latin typeface="Calibri" panose="020F0502020204030204" pitchFamily="34" charset="0"/>
                        </a:rPr>
                        <a:t>13 337 172</a:t>
                      </a:r>
                    </a:p>
                  </a:txBody>
                  <a:tcPr marL="9525" marR="9525" marT="9525" marB="0" anchor="ct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pPr algn="l" fontAlgn="b"/>
                      <a:endParaRPr lang="en-US" sz="16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pPr algn="r" fontAlgn="b"/>
                      <a:r>
                        <a:rPr lang="en-US" sz="1600" b="1" i="1" u="none" strike="noStrike" dirty="0">
                          <a:solidFill>
                            <a:srgbClr val="000000"/>
                          </a:solidFill>
                          <a:effectLst/>
                          <a:latin typeface="Calibri" panose="020F0502020204030204" pitchFamily="34" charset="0"/>
                        </a:rPr>
                        <a:t>13%</a:t>
                      </a:r>
                    </a:p>
                  </a:txBody>
                  <a:tcPr marL="9525" marR="9525" marT="9525" marB="0" anchor="ctr">
                    <a:lnT w="12700" cap="flat" cmpd="sng" algn="ctr">
                      <a:solidFill>
                        <a:schemeClr val="bg1">
                          <a:lumMod val="65000"/>
                        </a:schemeClr>
                      </a:solidFill>
                      <a:prstDash val="solid"/>
                      <a:round/>
                      <a:headEnd type="none" w="med" len="med"/>
                      <a:tailEnd type="none" w="med" len="med"/>
                    </a:lnT>
                    <a:solidFill>
                      <a:schemeClr val="bg1"/>
                    </a:solidFill>
                  </a:tcPr>
                </a:tc>
                <a:tc>
                  <a:txBody>
                    <a:bodyPr/>
                    <a:lstStyle/>
                    <a:p>
                      <a:pPr algn="r" fontAlgn="b"/>
                      <a:r>
                        <a:rPr lang="en-US" sz="1600" b="1" i="1" u="none" strike="noStrike" dirty="0">
                          <a:solidFill>
                            <a:srgbClr val="000000"/>
                          </a:solidFill>
                          <a:effectLst/>
                          <a:latin typeface="Calibri" panose="020F0502020204030204" pitchFamily="34" charset="0"/>
                        </a:rPr>
                        <a:t>6%</a:t>
                      </a:r>
                    </a:p>
                  </a:txBody>
                  <a:tcPr marL="9525" marR="9525" marT="9525" marB="0" anchor="ctr">
                    <a:lnT w="12700" cap="flat" cmpd="sng" algn="ctr">
                      <a:solidFill>
                        <a:schemeClr val="bg1">
                          <a:lumMod val="65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1790151857"/>
                  </a:ext>
                </a:extLst>
              </a:tr>
            </a:tbl>
          </a:graphicData>
        </a:graphic>
      </p:graphicFrame>
      <p:sp>
        <p:nvSpPr>
          <p:cNvPr id="8" name="Oval 7">
            <a:extLst>
              <a:ext uri="{FF2B5EF4-FFF2-40B4-BE49-F238E27FC236}">
                <a16:creationId xmlns:a16="http://schemas.microsoft.com/office/drawing/2014/main" id="{5D31C5F6-65C5-4CBC-1E25-9B1CB8FEDBAA}"/>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3</a:t>
            </a:r>
          </a:p>
        </p:txBody>
      </p:sp>
      <p:sp>
        <p:nvSpPr>
          <p:cNvPr id="9" name="Rectangle 8">
            <a:extLst>
              <a:ext uri="{FF2B5EF4-FFF2-40B4-BE49-F238E27FC236}">
                <a16:creationId xmlns:a16="http://schemas.microsoft.com/office/drawing/2014/main" id="{41965B44-3965-0AED-CA3F-60E02EDC763C}"/>
              </a:ext>
            </a:extLst>
          </p:cNvPr>
          <p:cNvSpPr/>
          <p:nvPr/>
        </p:nvSpPr>
        <p:spPr>
          <a:xfrm>
            <a:off x="631709" y="6395895"/>
            <a:ext cx="9263606" cy="31866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100" i="1" dirty="0"/>
              <a:t>Source: Thembisa age-specific estimates from the model V4.5 for children aged 7-18 by province</a:t>
            </a:r>
          </a:p>
        </p:txBody>
      </p:sp>
      <p:sp>
        <p:nvSpPr>
          <p:cNvPr id="10" name="Rectangle 9">
            <a:extLst>
              <a:ext uri="{FF2B5EF4-FFF2-40B4-BE49-F238E27FC236}">
                <a16:creationId xmlns:a16="http://schemas.microsoft.com/office/drawing/2014/main" id="{F619E5A2-4E33-2E65-7268-84B67A986C00}"/>
              </a:ext>
            </a:extLst>
          </p:cNvPr>
          <p:cNvSpPr/>
          <p:nvPr/>
        </p:nvSpPr>
        <p:spPr>
          <a:xfrm>
            <a:off x="631708" y="6189166"/>
            <a:ext cx="10309108" cy="206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i="1" dirty="0">
                <a:solidFill>
                  <a:schemeClr val="tx1">
                    <a:lumMod val="50000"/>
                    <a:lumOff val="50000"/>
                  </a:schemeClr>
                </a:solidFill>
              </a:rPr>
              <a:t>Note: Period 2021 </a:t>
            </a:r>
            <a:r>
              <a:rPr lang="en-US" sz="1400" i="1" dirty="0">
                <a:solidFill>
                  <a:schemeClr val="tx1">
                    <a:lumMod val="50000"/>
                    <a:lumOff val="50000"/>
                  </a:schemeClr>
                </a:solidFill>
              </a:rPr>
              <a:t>–</a:t>
            </a:r>
            <a:r>
              <a:rPr lang="en-ZA" sz="1400" i="1" dirty="0">
                <a:solidFill>
                  <a:schemeClr val="tx1">
                    <a:lumMod val="50000"/>
                    <a:lumOff val="50000"/>
                  </a:schemeClr>
                </a:solidFill>
              </a:rPr>
              <a:t> 2030 is the same timeframe, nine years, as 2012 </a:t>
            </a:r>
            <a:r>
              <a:rPr lang="en-US" sz="1400" i="1" dirty="0">
                <a:solidFill>
                  <a:schemeClr val="tx1">
                    <a:lumMod val="50000"/>
                    <a:lumOff val="50000"/>
                  </a:schemeClr>
                </a:solidFill>
              </a:rPr>
              <a:t>–</a:t>
            </a:r>
            <a:r>
              <a:rPr lang="en-ZA" sz="1400" i="1" dirty="0">
                <a:solidFill>
                  <a:schemeClr val="tx1">
                    <a:lumMod val="50000"/>
                    <a:lumOff val="50000"/>
                  </a:schemeClr>
                </a:solidFill>
              </a:rPr>
              <a:t> 2021. </a:t>
            </a:r>
          </a:p>
        </p:txBody>
      </p:sp>
      <p:graphicFrame>
        <p:nvGraphicFramePr>
          <p:cNvPr id="12" name="Chart 11">
            <a:extLst>
              <a:ext uri="{FF2B5EF4-FFF2-40B4-BE49-F238E27FC236}">
                <a16:creationId xmlns:a16="http://schemas.microsoft.com/office/drawing/2014/main" id="{3507B3BD-1FE5-40B2-BEA9-EB142FB7A8E3}"/>
              </a:ext>
            </a:extLst>
          </p:cNvPr>
          <p:cNvGraphicFramePr>
            <a:graphicFrameLocks/>
          </p:cNvGraphicFramePr>
          <p:nvPr>
            <p:extLst>
              <p:ext uri="{D42A27DB-BD31-4B8C-83A1-F6EECF244321}">
                <p14:modId xmlns:p14="http://schemas.microsoft.com/office/powerpoint/2010/main" val="1770068197"/>
              </p:ext>
            </p:extLst>
          </p:nvPr>
        </p:nvGraphicFramePr>
        <p:xfrm>
          <a:off x="7060954" y="2044869"/>
          <a:ext cx="4586401" cy="3879278"/>
        </p:xfrm>
        <a:graphic>
          <a:graphicData uri="http://schemas.openxmlformats.org/drawingml/2006/chart">
            <c:chart xmlns:c="http://schemas.openxmlformats.org/drawingml/2006/chart" xmlns:r="http://schemas.openxmlformats.org/officeDocument/2006/relationships" r:id="rId2"/>
          </a:graphicData>
        </a:graphic>
      </p:graphicFrame>
      <p:sp>
        <p:nvSpPr>
          <p:cNvPr id="16" name="Rectangle 15">
            <a:extLst>
              <a:ext uri="{FF2B5EF4-FFF2-40B4-BE49-F238E27FC236}">
                <a16:creationId xmlns:a16="http://schemas.microsoft.com/office/drawing/2014/main" id="{D38A2D22-E6C3-9F21-4414-0B3389D439F0}"/>
              </a:ext>
            </a:extLst>
          </p:cNvPr>
          <p:cNvSpPr/>
          <p:nvPr/>
        </p:nvSpPr>
        <p:spPr>
          <a:xfrm>
            <a:off x="9478100" y="2979892"/>
            <a:ext cx="787779" cy="379832"/>
          </a:xfrm>
          <a:prstGeom prst="rect">
            <a:avLst/>
          </a:prstGeom>
          <a:noFill/>
          <a:ln>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b="1" dirty="0"/>
              <a:t>278K</a:t>
            </a:r>
          </a:p>
        </p:txBody>
      </p:sp>
      <p:sp>
        <p:nvSpPr>
          <p:cNvPr id="18" name="Rectangle 17">
            <a:extLst>
              <a:ext uri="{FF2B5EF4-FFF2-40B4-BE49-F238E27FC236}">
                <a16:creationId xmlns:a16="http://schemas.microsoft.com/office/drawing/2014/main" id="{F9E9F1A7-2576-FECF-95F0-8110002768D2}"/>
              </a:ext>
            </a:extLst>
          </p:cNvPr>
          <p:cNvSpPr/>
          <p:nvPr/>
        </p:nvSpPr>
        <p:spPr>
          <a:xfrm>
            <a:off x="7992526" y="3210243"/>
            <a:ext cx="787779" cy="379832"/>
          </a:xfrm>
          <a:prstGeom prst="rect">
            <a:avLst/>
          </a:prstGeom>
          <a:noFill/>
          <a:ln>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b="1" dirty="0"/>
              <a:t>254K</a:t>
            </a:r>
          </a:p>
        </p:txBody>
      </p:sp>
      <p:cxnSp>
        <p:nvCxnSpPr>
          <p:cNvPr id="19" name="Straight Connector 18">
            <a:extLst>
              <a:ext uri="{FF2B5EF4-FFF2-40B4-BE49-F238E27FC236}">
                <a16:creationId xmlns:a16="http://schemas.microsoft.com/office/drawing/2014/main" id="{6E435A61-5836-D29D-6CC2-8D7FF69875AB}"/>
              </a:ext>
            </a:extLst>
          </p:cNvPr>
          <p:cNvCxnSpPr>
            <a:cxnSpLocks/>
          </p:cNvCxnSpPr>
          <p:nvPr/>
        </p:nvCxnSpPr>
        <p:spPr>
          <a:xfrm flipH="1" flipV="1">
            <a:off x="9769831" y="3429000"/>
            <a:ext cx="1" cy="1831296"/>
          </a:xfrm>
          <a:prstGeom prst="line">
            <a:avLst/>
          </a:prstGeom>
          <a:ln w="28575">
            <a:solidFill>
              <a:schemeClr val="tx1">
                <a:lumMod val="50000"/>
                <a:lumOff val="50000"/>
              </a:schemeClr>
            </a:solidFill>
            <a:prstDash val="dash"/>
          </a:ln>
        </p:spPr>
        <p:style>
          <a:lnRef idx="1">
            <a:schemeClr val="dk1"/>
          </a:lnRef>
          <a:fillRef idx="0">
            <a:schemeClr val="dk1"/>
          </a:fillRef>
          <a:effectRef idx="0">
            <a:schemeClr val="dk1"/>
          </a:effectRef>
          <a:fontRef idx="minor">
            <a:schemeClr val="tx1"/>
          </a:fontRef>
        </p:style>
      </p:cxnSp>
      <p:sp>
        <p:nvSpPr>
          <p:cNvPr id="20" name="Rectangle 19">
            <a:extLst>
              <a:ext uri="{FF2B5EF4-FFF2-40B4-BE49-F238E27FC236}">
                <a16:creationId xmlns:a16="http://schemas.microsoft.com/office/drawing/2014/main" id="{8252FD83-752C-27D9-526F-C926A03BF8A2}"/>
              </a:ext>
            </a:extLst>
          </p:cNvPr>
          <p:cNvSpPr/>
          <p:nvPr/>
        </p:nvSpPr>
        <p:spPr>
          <a:xfrm>
            <a:off x="10809860" y="3030707"/>
            <a:ext cx="837495" cy="243075"/>
          </a:xfrm>
          <a:prstGeom prst="rect">
            <a:avLst/>
          </a:prstGeom>
          <a:solidFill>
            <a:schemeClr val="bg1"/>
          </a:solidFill>
          <a:ln>
            <a:noFill/>
          </a:ln>
        </p:spPr>
        <p:style>
          <a:lnRef idx="0">
            <a:scrgbClr r="0" g="0" b="0"/>
          </a:lnRef>
          <a:fillRef idx="0">
            <a:scrgbClr r="0" g="0" b="0"/>
          </a:fillRef>
          <a:effectRef idx="0">
            <a:scrgbClr r="0" g="0" b="0"/>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600" b="1" dirty="0"/>
              <a:t>281K</a:t>
            </a:r>
          </a:p>
        </p:txBody>
      </p:sp>
    </p:spTree>
    <p:extLst>
      <p:ext uri="{BB962C8B-B14F-4D97-AF65-F5344CB8AC3E}">
        <p14:creationId xmlns:p14="http://schemas.microsoft.com/office/powerpoint/2010/main" val="42283419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A40F3-EBB1-595D-8F17-CB23FFC46160}"/>
              </a:ext>
            </a:extLst>
          </p:cNvPr>
          <p:cNvSpPr>
            <a:spLocks noGrp="1"/>
          </p:cNvSpPr>
          <p:nvPr>
            <p:ph type="title"/>
          </p:nvPr>
        </p:nvSpPr>
        <p:spPr/>
        <p:txBody>
          <a:bodyPr/>
          <a:lstStyle/>
          <a:p>
            <a:r>
              <a:rPr lang="en-ZA" dirty="0"/>
              <a:t>Public and independent school &amp; educator growth</a:t>
            </a:r>
          </a:p>
        </p:txBody>
      </p:sp>
      <p:sp>
        <p:nvSpPr>
          <p:cNvPr id="3" name="Text Placeholder 2">
            <a:extLst>
              <a:ext uri="{FF2B5EF4-FFF2-40B4-BE49-F238E27FC236}">
                <a16:creationId xmlns:a16="http://schemas.microsoft.com/office/drawing/2014/main" id="{D5F0ADFF-561A-864D-DFCD-508B2AC0D36D}"/>
              </a:ext>
            </a:extLst>
          </p:cNvPr>
          <p:cNvSpPr>
            <a:spLocks noGrp="1"/>
          </p:cNvSpPr>
          <p:nvPr>
            <p:ph type="body" idx="1"/>
          </p:nvPr>
        </p:nvSpPr>
        <p:spPr/>
        <p:txBody>
          <a:bodyPr/>
          <a:lstStyle/>
          <a:p>
            <a:endParaRPr lang="en-ZA"/>
          </a:p>
        </p:txBody>
      </p:sp>
      <p:sp>
        <p:nvSpPr>
          <p:cNvPr id="4" name="Oval 3">
            <a:extLst>
              <a:ext uri="{FF2B5EF4-FFF2-40B4-BE49-F238E27FC236}">
                <a16:creationId xmlns:a16="http://schemas.microsoft.com/office/drawing/2014/main" id="{D4D6B73E-5FC8-91F6-58EB-EC9BA92D5721}"/>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4</a:t>
            </a:r>
          </a:p>
        </p:txBody>
      </p:sp>
    </p:spTree>
    <p:extLst>
      <p:ext uri="{BB962C8B-B14F-4D97-AF65-F5344CB8AC3E}">
        <p14:creationId xmlns:p14="http://schemas.microsoft.com/office/powerpoint/2010/main" val="3205933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57C33-AB91-1DD3-C183-4C7A5544EF22}"/>
              </a:ext>
            </a:extLst>
          </p:cNvPr>
          <p:cNvSpPr>
            <a:spLocks noGrp="1"/>
          </p:cNvSpPr>
          <p:nvPr>
            <p:ph type="title"/>
          </p:nvPr>
        </p:nvSpPr>
        <p:spPr/>
        <p:txBody>
          <a:bodyPr/>
          <a:lstStyle/>
          <a:p>
            <a:r>
              <a:rPr lang="en-ZA" dirty="0"/>
              <a:t>Educator, school and enrolment growth</a:t>
            </a:r>
          </a:p>
        </p:txBody>
      </p:sp>
      <p:graphicFrame>
        <p:nvGraphicFramePr>
          <p:cNvPr id="4" name="Table 3">
            <a:extLst>
              <a:ext uri="{FF2B5EF4-FFF2-40B4-BE49-F238E27FC236}">
                <a16:creationId xmlns:a16="http://schemas.microsoft.com/office/drawing/2014/main" id="{0671B2AF-CBAD-92DE-ED2A-782C91766511}"/>
              </a:ext>
            </a:extLst>
          </p:cNvPr>
          <p:cNvGraphicFramePr>
            <a:graphicFrameLocks noGrp="1"/>
          </p:cNvGraphicFramePr>
          <p:nvPr>
            <p:extLst>
              <p:ext uri="{D42A27DB-BD31-4B8C-83A1-F6EECF244321}">
                <p14:modId xmlns:p14="http://schemas.microsoft.com/office/powerpoint/2010/main" val="2283942965"/>
              </p:ext>
            </p:extLst>
          </p:nvPr>
        </p:nvGraphicFramePr>
        <p:xfrm>
          <a:off x="631707" y="1771032"/>
          <a:ext cx="10515602" cy="4087483"/>
        </p:xfrm>
        <a:graphic>
          <a:graphicData uri="http://schemas.openxmlformats.org/drawingml/2006/table">
            <a:tbl>
              <a:tblPr/>
              <a:tblGrid>
                <a:gridCol w="911343">
                  <a:extLst>
                    <a:ext uri="{9D8B030D-6E8A-4147-A177-3AD203B41FA5}">
                      <a16:colId xmlns:a16="http://schemas.microsoft.com/office/drawing/2014/main" val="1767453583"/>
                    </a:ext>
                  </a:extLst>
                </a:gridCol>
                <a:gridCol w="1420659">
                  <a:extLst>
                    <a:ext uri="{9D8B030D-6E8A-4147-A177-3AD203B41FA5}">
                      <a16:colId xmlns:a16="http://schemas.microsoft.com/office/drawing/2014/main" val="2041230699"/>
                    </a:ext>
                  </a:extLst>
                </a:gridCol>
                <a:gridCol w="1554668">
                  <a:extLst>
                    <a:ext uri="{9D8B030D-6E8A-4147-A177-3AD203B41FA5}">
                      <a16:colId xmlns:a16="http://schemas.microsoft.com/office/drawing/2014/main" val="3185064984"/>
                    </a:ext>
                  </a:extLst>
                </a:gridCol>
                <a:gridCol w="205130">
                  <a:extLst>
                    <a:ext uri="{9D8B030D-6E8A-4147-A177-3AD203B41FA5}">
                      <a16:colId xmlns:a16="http://schemas.microsoft.com/office/drawing/2014/main" val="2304658889"/>
                    </a:ext>
                  </a:extLst>
                </a:gridCol>
                <a:gridCol w="1554668">
                  <a:extLst>
                    <a:ext uri="{9D8B030D-6E8A-4147-A177-3AD203B41FA5}">
                      <a16:colId xmlns:a16="http://schemas.microsoft.com/office/drawing/2014/main" val="2498553981"/>
                    </a:ext>
                  </a:extLst>
                </a:gridCol>
                <a:gridCol w="1554668">
                  <a:extLst>
                    <a:ext uri="{9D8B030D-6E8A-4147-A177-3AD203B41FA5}">
                      <a16:colId xmlns:a16="http://schemas.microsoft.com/office/drawing/2014/main" val="2250454731"/>
                    </a:ext>
                  </a:extLst>
                </a:gridCol>
                <a:gridCol w="1554668">
                  <a:extLst>
                    <a:ext uri="{9D8B030D-6E8A-4147-A177-3AD203B41FA5}">
                      <a16:colId xmlns:a16="http://schemas.microsoft.com/office/drawing/2014/main" val="591293990"/>
                    </a:ext>
                  </a:extLst>
                </a:gridCol>
                <a:gridCol w="205130">
                  <a:extLst>
                    <a:ext uri="{9D8B030D-6E8A-4147-A177-3AD203B41FA5}">
                      <a16:colId xmlns:a16="http://schemas.microsoft.com/office/drawing/2014/main" val="1980839658"/>
                    </a:ext>
                  </a:extLst>
                </a:gridCol>
                <a:gridCol w="1554668">
                  <a:extLst>
                    <a:ext uri="{9D8B030D-6E8A-4147-A177-3AD203B41FA5}">
                      <a16:colId xmlns:a16="http://schemas.microsoft.com/office/drawing/2014/main" val="1911353586"/>
                    </a:ext>
                  </a:extLst>
                </a:gridCol>
              </a:tblGrid>
              <a:tr h="346063">
                <a:tc>
                  <a:txBody>
                    <a:bodyPr/>
                    <a:lstStyle/>
                    <a:p>
                      <a:pPr algn="l" fontAlgn="b"/>
                      <a:endParaRPr lang="en-US" sz="18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gridSpan="8">
                  <a:txBody>
                    <a:bodyPr/>
                    <a:lstStyle/>
                    <a:p>
                      <a:pPr algn="ctr" rtl="0" fontAlgn="b"/>
                      <a:r>
                        <a:rPr lang="en-US" sz="1800" b="1" i="1" u="none" strike="noStrike">
                          <a:solidFill>
                            <a:srgbClr val="000000"/>
                          </a:solidFill>
                          <a:effectLst/>
                          <a:latin typeface="Calibri" panose="020F0502020204030204" pitchFamily="34" charset="0"/>
                        </a:rPr>
                        <a:t>% growth from 2012 - 2021</a:t>
                      </a:r>
                    </a:p>
                  </a:txBody>
                  <a:tcPr marL="9525" marR="9525" marT="9525" marB="0" anchor="b">
                    <a:lnL>
                      <a:noFill/>
                    </a:lnL>
                    <a:lnR>
                      <a:noFill/>
                    </a:lnR>
                    <a:lnT>
                      <a:noFill/>
                    </a:lnT>
                    <a:lnB w="12700" cap="flat" cmpd="sng" algn="ctr">
                      <a:solidFill>
                        <a:srgbClr val="7F7F7F"/>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373350013"/>
                  </a:ext>
                </a:extLst>
              </a:tr>
              <a:tr h="739858">
                <a:tc>
                  <a:txBody>
                    <a:bodyPr/>
                    <a:lstStyle/>
                    <a:p>
                      <a:pPr algn="l" rtl="0" fontAlgn="b"/>
                      <a:r>
                        <a:rPr lang="en-US" sz="1800" b="1" i="0" u="none" strike="noStrike">
                          <a:solidFill>
                            <a:srgbClr val="000000"/>
                          </a:solidFill>
                          <a:effectLst/>
                          <a:latin typeface="Calibri" panose="020F0502020204030204" pitchFamily="34" charset="0"/>
                        </a:rPr>
                        <a:t>Province</a:t>
                      </a:r>
                    </a:p>
                  </a:txBody>
                  <a:tcPr marL="9525" marR="9525" marT="9525" marB="0" anchor="b">
                    <a:lnL>
                      <a:noFill/>
                    </a:lnL>
                    <a:lnR>
                      <a:noFill/>
                    </a:lnR>
                    <a:lnT>
                      <a:noFill/>
                    </a:lnT>
                    <a:lnB>
                      <a:noFill/>
                    </a:lnB>
                  </a:tcPr>
                </a:tc>
                <a:tc>
                  <a:txBody>
                    <a:bodyPr/>
                    <a:lstStyle/>
                    <a:p>
                      <a:pPr algn="ctr" rtl="0" fontAlgn="b"/>
                      <a:r>
                        <a:rPr lang="en-US" sz="1800" b="1" i="0" u="none" strike="noStrike" dirty="0">
                          <a:solidFill>
                            <a:srgbClr val="000000"/>
                          </a:solidFill>
                          <a:effectLst/>
                          <a:latin typeface="Calibri" panose="020F0502020204030204" pitchFamily="34" charset="0"/>
                        </a:rPr>
                        <a:t>Number of educators</a:t>
                      </a:r>
                    </a:p>
                  </a:txBody>
                  <a:tcPr marL="9525" marR="9525" marT="9525" marB="0" anchor="b">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Calibri" panose="020F0502020204030204" pitchFamily="34" charset="0"/>
                        </a:rPr>
                        <a:t>Number of teachers</a:t>
                      </a:r>
                    </a:p>
                  </a:txBody>
                  <a:tcPr marL="9525" marR="9525" marT="9525" marB="0" anchor="b">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ctr" rtl="0" fontAlgn="b"/>
                      <a:r>
                        <a:rPr lang="en-US" sz="1800" b="1" i="0" u="none" strike="noStrike">
                          <a:solidFill>
                            <a:srgbClr val="000000"/>
                          </a:solidFill>
                          <a:effectLst/>
                          <a:latin typeface="Calibri" panose="020F0502020204030204" pitchFamily="34" charset="0"/>
                        </a:rPr>
                        <a:t>Number of public ordinary schools</a:t>
                      </a:r>
                    </a:p>
                  </a:txBody>
                  <a:tcPr marL="9525" marR="9525" marT="9525" marB="0" anchor="b">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rtl="0" fontAlgn="b"/>
                      <a:r>
                        <a:rPr lang="en-US" sz="1800" b="1" i="0" u="none" strike="noStrike" dirty="0">
                          <a:solidFill>
                            <a:srgbClr val="000000"/>
                          </a:solidFill>
                          <a:effectLst/>
                          <a:latin typeface="Calibri" panose="020F0502020204030204" pitchFamily="34" charset="0"/>
                        </a:rPr>
                        <a:t>Enrolment in public ordinary schools</a:t>
                      </a:r>
                    </a:p>
                  </a:txBody>
                  <a:tcPr marL="9525" marR="9525" marT="9525" marB="0" anchor="b">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rtl="0" fontAlgn="b"/>
                      <a:r>
                        <a:rPr lang="en-US" sz="1800" b="1" i="0" u="none" strike="noStrike" dirty="0">
                          <a:solidFill>
                            <a:srgbClr val="000000"/>
                          </a:solidFill>
                          <a:effectLst/>
                          <a:latin typeface="Calibri" panose="020F0502020204030204" pitchFamily="34" charset="0"/>
                        </a:rPr>
                        <a:t>Enrolment in  ordinary schools</a:t>
                      </a:r>
                    </a:p>
                  </a:txBody>
                  <a:tcPr marL="9525" marR="9525" marT="9525" marB="0" anchor="b">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ctr" rtl="0" fontAlgn="b"/>
                      <a:r>
                        <a:rPr lang="en-US" sz="1800" b="1" i="0" u="none" strike="noStrike" dirty="0">
                          <a:solidFill>
                            <a:srgbClr val="000000"/>
                          </a:solidFill>
                          <a:effectLst/>
                          <a:latin typeface="Calibri" panose="020F0502020204030204" pitchFamily="34" charset="0"/>
                        </a:rPr>
                        <a:t>Est. school-aged population</a:t>
                      </a:r>
                    </a:p>
                  </a:txBody>
                  <a:tcPr marL="9525" marR="9525" marT="9525" marB="0" anchor="b">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886497946"/>
                  </a:ext>
                </a:extLst>
              </a:tr>
              <a:tr h="0">
                <a:tc>
                  <a:txBody>
                    <a:bodyPr/>
                    <a:lstStyle/>
                    <a:p>
                      <a:pPr algn="l" fontAlgn="b"/>
                      <a:endParaRPr lang="en-US" sz="4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US" sz="4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l" fontAlgn="b"/>
                      <a:r>
                        <a:rPr lang="en-US" sz="4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US" sz="4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l" fontAlgn="b"/>
                      <a:r>
                        <a:rPr lang="en-US" sz="400" b="0" i="0" u="none" strike="noStrike" dirty="0">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l" fontAlgn="b"/>
                      <a:r>
                        <a:rPr lang="en-US" sz="400" b="0" i="0" u="none" strike="noStrike" dirty="0">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US" sz="400" b="0" i="0" u="none" strike="noStrike" dirty="0">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extLst>
                  <a:ext uri="{0D108BD9-81ED-4DB2-BD59-A6C34878D82A}">
                    <a16:rowId xmlns:a16="http://schemas.microsoft.com/office/drawing/2014/main" val="2820128111"/>
                  </a:ext>
                </a:extLst>
              </a:tr>
              <a:tr h="250597">
                <a:tc>
                  <a:txBody>
                    <a:bodyPr/>
                    <a:lstStyle/>
                    <a:p>
                      <a:pPr algn="l" rtl="0" fontAlgn="b"/>
                      <a:r>
                        <a:rPr lang="en-US" sz="1800" b="1" i="0" u="none" strike="noStrike">
                          <a:solidFill>
                            <a:srgbClr val="000000"/>
                          </a:solidFill>
                          <a:effectLst/>
                          <a:latin typeface="Calibri" panose="020F0502020204030204" pitchFamily="34" charset="0"/>
                        </a:rPr>
                        <a:t>EC</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-17%</a:t>
                      </a:r>
                    </a:p>
                  </a:txBody>
                  <a:tcPr marL="9525" marR="9525" marT="9525" marB="0" anchor="b">
                    <a:lnL>
                      <a:noFill/>
                    </a:lnL>
                    <a:lnR>
                      <a:noFill/>
                    </a:lnR>
                    <a:lnT>
                      <a:noFill/>
                    </a:lnT>
                    <a:lnB>
                      <a:noFill/>
                    </a:lnB>
                    <a:solidFill>
                      <a:srgbClr val="FECF9C"/>
                    </a:solidFill>
                  </a:tcPr>
                </a:tc>
                <a:tc>
                  <a:txBody>
                    <a:bodyPr/>
                    <a:lstStyle/>
                    <a:p>
                      <a:pPr algn="ctr" rtl="0" fontAlgn="b"/>
                      <a:r>
                        <a:rPr lang="en-US" sz="1800" b="0" i="0" u="none"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solidFill>
                      <a:srgbClr val="FECF9C"/>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-8%</a:t>
                      </a:r>
                    </a:p>
                  </a:txBody>
                  <a:tcPr marL="9525" marR="9525" marT="9525" marB="0" anchor="b">
                    <a:lnL>
                      <a:noFill/>
                    </a:lnL>
                    <a:lnR>
                      <a:noFill/>
                    </a:lnR>
                    <a:lnT>
                      <a:noFill/>
                    </a:lnT>
                    <a:lnB>
                      <a:noFill/>
                    </a:lnB>
                    <a:solidFill>
                      <a:srgbClr val="FDEDDE"/>
                    </a:solidFill>
                  </a:tcPr>
                </a:tc>
                <a:tc>
                  <a:txBody>
                    <a:bodyPr/>
                    <a:lstStyle/>
                    <a:p>
                      <a:pPr algn="ctr" rtl="0" fontAlgn="b"/>
                      <a:r>
                        <a:rPr lang="en-US" sz="1800" b="0" i="0" u="none" strike="noStrike">
                          <a:solidFill>
                            <a:srgbClr val="000000"/>
                          </a:solidFill>
                          <a:effectLst/>
                          <a:latin typeface="Calibri" panose="020F0502020204030204" pitchFamily="34" charset="0"/>
                        </a:rPr>
                        <a:t>-6%</a:t>
                      </a:r>
                    </a:p>
                  </a:txBody>
                  <a:tcPr marL="9525" marR="9525" marT="9525" marB="0" anchor="b">
                    <a:lnL>
                      <a:noFill/>
                    </a:lnL>
                    <a:lnR>
                      <a:noFill/>
                    </a:lnR>
                    <a:lnT>
                      <a:noFill/>
                    </a:lnT>
                    <a:lnB>
                      <a:noFill/>
                    </a:lnB>
                    <a:solidFill>
                      <a:srgbClr val="FECF9C"/>
                    </a:solidFill>
                  </a:tcPr>
                </a:tc>
                <a:tc>
                  <a:txBody>
                    <a:bodyPr/>
                    <a:lstStyle/>
                    <a:p>
                      <a:pPr algn="ctr" rtl="0" fontAlgn="b"/>
                      <a:r>
                        <a:rPr lang="en-US" sz="1800" b="0" i="0" u="none" strike="noStrike">
                          <a:solidFill>
                            <a:srgbClr val="000000"/>
                          </a:solidFill>
                          <a:effectLst/>
                          <a:latin typeface="Calibri" panose="020F0502020204030204" pitchFamily="34" charset="0"/>
                        </a:rPr>
                        <a:t>-5%</a:t>
                      </a:r>
                    </a:p>
                  </a:txBody>
                  <a:tcPr marL="9525" marR="9525" marT="9525" marB="0" anchor="b">
                    <a:lnL>
                      <a:noFill/>
                    </a:lnL>
                    <a:lnR>
                      <a:noFill/>
                    </a:lnR>
                    <a:lnT>
                      <a:noFill/>
                    </a:lnT>
                    <a:lnB>
                      <a:noFill/>
                    </a:lnB>
                    <a:solidFill>
                      <a:srgbClr val="FECF9C"/>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-4%</a:t>
                      </a:r>
                    </a:p>
                  </a:txBody>
                  <a:tcPr marL="9525" marR="9525" marT="9525" marB="0" anchor="b">
                    <a:lnL>
                      <a:noFill/>
                    </a:lnL>
                    <a:lnR>
                      <a:noFill/>
                    </a:lnR>
                    <a:lnT>
                      <a:noFill/>
                    </a:lnT>
                    <a:lnB>
                      <a:noFill/>
                    </a:lnB>
                    <a:solidFill>
                      <a:srgbClr val="FECF9C"/>
                    </a:solidFill>
                  </a:tcPr>
                </a:tc>
                <a:extLst>
                  <a:ext uri="{0D108BD9-81ED-4DB2-BD59-A6C34878D82A}">
                    <a16:rowId xmlns:a16="http://schemas.microsoft.com/office/drawing/2014/main" val="808691525"/>
                  </a:ext>
                </a:extLst>
              </a:tr>
              <a:tr h="250597">
                <a:tc>
                  <a:txBody>
                    <a:bodyPr/>
                    <a:lstStyle/>
                    <a:p>
                      <a:pPr algn="l" rtl="0" fontAlgn="b"/>
                      <a:r>
                        <a:rPr lang="en-US" sz="1800" b="1" i="0" u="none" strike="noStrike">
                          <a:solidFill>
                            <a:srgbClr val="000000"/>
                          </a:solidFill>
                          <a:effectLst/>
                          <a:latin typeface="Calibri" panose="020F0502020204030204" pitchFamily="34" charset="0"/>
                        </a:rPr>
                        <a:t>FS</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-13%</a:t>
                      </a:r>
                    </a:p>
                  </a:txBody>
                  <a:tcPr marL="9525" marR="9525" marT="9525" marB="0" anchor="b">
                    <a:lnL>
                      <a:noFill/>
                    </a:lnL>
                    <a:lnR>
                      <a:noFill/>
                    </a:lnR>
                    <a:lnT>
                      <a:noFill/>
                    </a:lnT>
                    <a:lnB>
                      <a:noFill/>
                    </a:lnB>
                    <a:solidFill>
                      <a:srgbClr val="FED3A6"/>
                    </a:solidFill>
                  </a:tcPr>
                </a:tc>
                <a:tc>
                  <a:txBody>
                    <a:bodyPr/>
                    <a:lstStyle/>
                    <a:p>
                      <a:pPr algn="ctr" rtl="0" fontAlgn="b"/>
                      <a:r>
                        <a:rPr lang="en-US" sz="1800" b="0" i="0" u="none" strike="noStrike">
                          <a:solidFill>
                            <a:srgbClr val="000000"/>
                          </a:solidFill>
                          <a:effectLst/>
                          <a:latin typeface="Calibri" panose="020F0502020204030204" pitchFamily="34" charset="0"/>
                        </a:rPr>
                        <a:t>-13%</a:t>
                      </a:r>
                    </a:p>
                  </a:txBody>
                  <a:tcPr marL="9525" marR="9525" marT="9525" marB="0" anchor="b">
                    <a:lnL>
                      <a:noFill/>
                    </a:lnL>
                    <a:lnR>
                      <a:noFill/>
                    </a:lnR>
                    <a:lnT>
                      <a:noFill/>
                    </a:lnT>
                    <a:lnB>
                      <a:noFill/>
                    </a:lnB>
                    <a:solidFill>
                      <a:srgbClr val="FED5AA"/>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-27%</a:t>
                      </a:r>
                    </a:p>
                  </a:txBody>
                  <a:tcPr marL="9525" marR="9525" marT="9525" marB="0" anchor="b">
                    <a:lnL>
                      <a:noFill/>
                    </a:lnL>
                    <a:lnR>
                      <a:noFill/>
                    </a:lnR>
                    <a:lnT>
                      <a:noFill/>
                    </a:lnT>
                    <a:lnB>
                      <a:noFill/>
                    </a:lnB>
                    <a:solidFill>
                      <a:srgbClr val="FECF9C"/>
                    </a:solidFill>
                  </a:tcPr>
                </a:tc>
                <a:tc>
                  <a:txBody>
                    <a:bodyPr/>
                    <a:lstStyle/>
                    <a:p>
                      <a:pPr algn="ctr" rtl="0" fontAlgn="b"/>
                      <a:r>
                        <a:rPr lang="en-US" sz="18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solidFill>
                      <a:srgbClr val="FDE8D4"/>
                    </a:solidFill>
                  </a:tcPr>
                </a:tc>
                <a:tc>
                  <a:txBody>
                    <a:bodyPr/>
                    <a:lstStyle/>
                    <a:p>
                      <a:pPr algn="ctr" rtl="0" fontAlgn="b"/>
                      <a:r>
                        <a:rPr lang="en-US" sz="1800" b="0" i="0" u="none" strike="noStrike">
                          <a:solidFill>
                            <a:srgbClr val="000000"/>
                          </a:solidFill>
                          <a:effectLst/>
                          <a:latin typeface="Calibri" panose="020F0502020204030204" pitchFamily="34" charset="0"/>
                        </a:rPr>
                        <a:t>10%</a:t>
                      </a:r>
                    </a:p>
                  </a:txBody>
                  <a:tcPr marL="9525" marR="9525" marT="9525" marB="0" anchor="b">
                    <a:lnL>
                      <a:noFill/>
                    </a:lnL>
                    <a:lnR>
                      <a:noFill/>
                    </a:lnR>
                    <a:lnT>
                      <a:noFill/>
                    </a:lnT>
                    <a:lnB>
                      <a:noFill/>
                    </a:lnB>
                    <a:solidFill>
                      <a:srgbClr val="FDE6CF"/>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14%</a:t>
                      </a:r>
                    </a:p>
                  </a:txBody>
                  <a:tcPr marL="9525" marR="9525" marT="9525" marB="0" anchor="b">
                    <a:lnL>
                      <a:noFill/>
                    </a:lnL>
                    <a:lnR>
                      <a:noFill/>
                    </a:lnR>
                    <a:lnT>
                      <a:noFill/>
                    </a:lnT>
                    <a:lnB>
                      <a:noFill/>
                    </a:lnB>
                    <a:solidFill>
                      <a:srgbClr val="FDE8D4"/>
                    </a:solidFill>
                  </a:tcPr>
                </a:tc>
                <a:extLst>
                  <a:ext uri="{0D108BD9-81ED-4DB2-BD59-A6C34878D82A}">
                    <a16:rowId xmlns:a16="http://schemas.microsoft.com/office/drawing/2014/main" val="503331467"/>
                  </a:ext>
                </a:extLst>
              </a:tr>
              <a:tr h="250597">
                <a:tc>
                  <a:txBody>
                    <a:bodyPr/>
                    <a:lstStyle/>
                    <a:p>
                      <a:pPr algn="l" rtl="0" fontAlgn="b"/>
                      <a:r>
                        <a:rPr lang="en-US" sz="1800" b="1" i="0" u="none" strike="noStrike">
                          <a:solidFill>
                            <a:srgbClr val="000000"/>
                          </a:solidFill>
                          <a:effectLst/>
                          <a:latin typeface="Calibri" panose="020F0502020204030204" pitchFamily="34" charset="0"/>
                        </a:rPr>
                        <a:t>GP</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21%</a:t>
                      </a:r>
                    </a:p>
                  </a:txBody>
                  <a:tcPr marL="9525" marR="9525" marT="9525" marB="0" anchor="b">
                    <a:lnL>
                      <a:noFill/>
                    </a:lnL>
                    <a:lnR>
                      <a:noFill/>
                    </a:lnR>
                    <a:lnT>
                      <a:noFill/>
                    </a:lnT>
                    <a:lnB>
                      <a:noFill/>
                    </a:lnB>
                    <a:solidFill>
                      <a:srgbClr val="FCFCFF"/>
                    </a:solidFill>
                  </a:tcPr>
                </a:tc>
                <a:tc>
                  <a:txBody>
                    <a:bodyPr/>
                    <a:lstStyle/>
                    <a:p>
                      <a:pPr algn="ctr" rtl="0" fontAlgn="b"/>
                      <a:r>
                        <a:rPr lang="en-US" sz="1800" b="0" i="0" u="none" strike="noStrike">
                          <a:solidFill>
                            <a:srgbClr val="000000"/>
                          </a:solidFill>
                          <a:effectLst/>
                          <a:latin typeface="Calibri" panose="020F0502020204030204" pitchFamily="34" charset="0"/>
                        </a:rPr>
                        <a:t>28%</a:t>
                      </a:r>
                    </a:p>
                  </a:txBody>
                  <a:tcPr marL="9525" marR="9525" marT="9525" marB="0" anchor="b">
                    <a:lnL>
                      <a:noFill/>
                    </a:lnL>
                    <a:lnR>
                      <a:noFill/>
                    </a:lnR>
                    <a:lnT>
                      <a:noFill/>
                    </a:lnT>
                    <a:lnB>
                      <a:noFill/>
                    </a:lnB>
                    <a:solidFill>
                      <a:srgbClr val="FCFCFF"/>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CFCFF"/>
                    </a:solidFill>
                  </a:tcPr>
                </a:tc>
                <a:tc>
                  <a:txBody>
                    <a:bodyPr/>
                    <a:lstStyle/>
                    <a:p>
                      <a:pPr algn="ctr" rtl="0" fontAlgn="b"/>
                      <a:r>
                        <a:rPr lang="en-US" sz="1800" b="0" i="0" u="none"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solidFill>
                      <a:srgbClr val="FDFAFB"/>
                    </a:solidFill>
                  </a:tcPr>
                </a:tc>
                <a:tc>
                  <a:txBody>
                    <a:bodyPr/>
                    <a:lstStyle/>
                    <a:p>
                      <a:pPr algn="ctr" rtl="0" fontAlgn="b"/>
                      <a:r>
                        <a:rPr lang="en-US" sz="1800" b="0" i="0" u="none" strike="noStrike">
                          <a:solidFill>
                            <a:srgbClr val="000000"/>
                          </a:solidFill>
                          <a:effectLst/>
                          <a:latin typeface="Calibri" panose="020F0502020204030204" pitchFamily="34" charset="0"/>
                        </a:rPr>
                        <a:t>24%</a:t>
                      </a:r>
                    </a:p>
                  </a:txBody>
                  <a:tcPr marL="9525" marR="9525" marT="9525" marB="0" anchor="b">
                    <a:lnL>
                      <a:noFill/>
                    </a:lnL>
                    <a:lnR>
                      <a:noFill/>
                    </a:lnR>
                    <a:lnT>
                      <a:noFill/>
                    </a:lnT>
                    <a:lnB>
                      <a:noFill/>
                    </a:lnB>
                    <a:solidFill>
                      <a:srgbClr val="FCFCFF"/>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27%</a:t>
                      </a:r>
                    </a:p>
                  </a:txBody>
                  <a:tcPr marL="9525" marR="9525" marT="9525" marB="0" anchor="b">
                    <a:lnL>
                      <a:noFill/>
                    </a:lnL>
                    <a:lnR>
                      <a:noFill/>
                    </a:lnR>
                    <a:lnT>
                      <a:noFill/>
                    </a:lnT>
                    <a:lnB>
                      <a:noFill/>
                    </a:lnB>
                    <a:solidFill>
                      <a:srgbClr val="FCFCFF"/>
                    </a:solidFill>
                  </a:tcPr>
                </a:tc>
                <a:extLst>
                  <a:ext uri="{0D108BD9-81ED-4DB2-BD59-A6C34878D82A}">
                    <a16:rowId xmlns:a16="http://schemas.microsoft.com/office/drawing/2014/main" val="1999144847"/>
                  </a:ext>
                </a:extLst>
              </a:tr>
              <a:tr h="250597">
                <a:tc>
                  <a:txBody>
                    <a:bodyPr/>
                    <a:lstStyle/>
                    <a:p>
                      <a:pPr algn="l" rtl="0" fontAlgn="b"/>
                      <a:r>
                        <a:rPr lang="en-US" sz="1800" b="1" i="0" u="none" strike="noStrike">
                          <a:solidFill>
                            <a:srgbClr val="000000"/>
                          </a:solidFill>
                          <a:effectLst/>
                          <a:latin typeface="Calibri" panose="020F0502020204030204" pitchFamily="34" charset="0"/>
                        </a:rPr>
                        <a:t>KN</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-5%</a:t>
                      </a:r>
                    </a:p>
                  </a:txBody>
                  <a:tcPr marL="9525" marR="9525" marT="9525" marB="0" anchor="b">
                    <a:lnL>
                      <a:noFill/>
                    </a:lnL>
                    <a:lnR>
                      <a:noFill/>
                    </a:lnR>
                    <a:lnT>
                      <a:noFill/>
                    </a:lnT>
                    <a:lnB>
                      <a:noFill/>
                    </a:lnB>
                    <a:solidFill>
                      <a:srgbClr val="FEDDBB"/>
                    </a:solidFill>
                  </a:tcPr>
                </a:tc>
                <a:tc>
                  <a:txBody>
                    <a:bodyPr/>
                    <a:lstStyle/>
                    <a:p>
                      <a:pPr algn="ctr" rtl="0" fontAlgn="b"/>
                      <a:r>
                        <a:rPr lang="en-US" sz="1800" b="0" i="0" u="none" strike="noStrike">
                          <a:solidFill>
                            <a:srgbClr val="000000"/>
                          </a:solidFill>
                          <a:effectLst/>
                          <a:latin typeface="Calibri" panose="020F0502020204030204" pitchFamily="34" charset="0"/>
                        </a:rPr>
                        <a:t>-3%</a:t>
                      </a:r>
                    </a:p>
                  </a:txBody>
                  <a:tcPr marL="9525" marR="9525" marT="9525" marB="0" anchor="b">
                    <a:lnL>
                      <a:noFill/>
                    </a:lnL>
                    <a:lnR>
                      <a:noFill/>
                    </a:lnR>
                    <a:lnT>
                      <a:noFill/>
                    </a:lnT>
                    <a:lnB>
                      <a:noFill/>
                    </a:lnB>
                    <a:solidFill>
                      <a:srgbClr val="FEDEBF"/>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-3%</a:t>
                      </a:r>
                    </a:p>
                  </a:txBody>
                  <a:tcPr marL="9525" marR="9525" marT="9525" marB="0" anchor="b">
                    <a:lnL>
                      <a:noFill/>
                    </a:lnL>
                    <a:lnR>
                      <a:noFill/>
                    </a:lnR>
                    <a:lnT>
                      <a:noFill/>
                    </a:lnT>
                    <a:lnB>
                      <a:noFill/>
                    </a:lnB>
                    <a:solidFill>
                      <a:srgbClr val="FDF6F1"/>
                    </a:solidFill>
                  </a:tcPr>
                </a:tc>
                <a:tc>
                  <a:txBody>
                    <a:bodyPr/>
                    <a:lstStyle/>
                    <a:p>
                      <a:pPr algn="ctr" rtl="0" fontAlgn="b"/>
                      <a:r>
                        <a:rPr lang="en-US" sz="18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EDAB4"/>
                    </a:solidFill>
                  </a:tcPr>
                </a:tc>
                <a:tc>
                  <a:txBody>
                    <a:bodyPr/>
                    <a:lstStyle/>
                    <a:p>
                      <a:pPr algn="ctr" rtl="0" fontAlgn="b"/>
                      <a:r>
                        <a:rPr lang="en-US" sz="18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ED8B0"/>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8%</a:t>
                      </a:r>
                    </a:p>
                  </a:txBody>
                  <a:tcPr marL="9525" marR="9525" marT="9525" marB="0" anchor="b">
                    <a:lnL>
                      <a:noFill/>
                    </a:lnL>
                    <a:lnR>
                      <a:noFill/>
                    </a:lnR>
                    <a:lnT>
                      <a:noFill/>
                    </a:lnT>
                    <a:lnB>
                      <a:noFill/>
                    </a:lnB>
                    <a:solidFill>
                      <a:srgbClr val="FEE0C1"/>
                    </a:solidFill>
                  </a:tcPr>
                </a:tc>
                <a:extLst>
                  <a:ext uri="{0D108BD9-81ED-4DB2-BD59-A6C34878D82A}">
                    <a16:rowId xmlns:a16="http://schemas.microsoft.com/office/drawing/2014/main" val="1437269634"/>
                  </a:ext>
                </a:extLst>
              </a:tr>
              <a:tr h="250597">
                <a:tc>
                  <a:txBody>
                    <a:bodyPr/>
                    <a:lstStyle/>
                    <a:p>
                      <a:pPr algn="l" rtl="0" fontAlgn="b"/>
                      <a:r>
                        <a:rPr lang="en-US" sz="1800" b="1" i="0" u="none" strike="noStrike">
                          <a:solidFill>
                            <a:srgbClr val="000000"/>
                          </a:solidFill>
                          <a:effectLst/>
                          <a:latin typeface="Calibri" panose="020F0502020204030204" pitchFamily="34" charset="0"/>
                        </a:rPr>
                        <a:t>LP</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-8%</a:t>
                      </a:r>
                    </a:p>
                  </a:txBody>
                  <a:tcPr marL="9525" marR="9525" marT="9525" marB="0" anchor="b">
                    <a:lnL>
                      <a:noFill/>
                    </a:lnL>
                    <a:lnR>
                      <a:noFill/>
                    </a:lnR>
                    <a:lnT>
                      <a:noFill/>
                    </a:lnT>
                    <a:lnB>
                      <a:noFill/>
                    </a:lnB>
                    <a:solidFill>
                      <a:srgbClr val="FED9B3"/>
                    </a:solidFill>
                  </a:tcPr>
                </a:tc>
                <a:tc>
                  <a:txBody>
                    <a:bodyPr/>
                    <a:lstStyle/>
                    <a:p>
                      <a:pPr algn="ctr" rtl="0" fontAlgn="b"/>
                      <a:r>
                        <a:rPr lang="en-US" sz="18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solidFill>
                      <a:srgbClr val="FEDFC1"/>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-7%</a:t>
                      </a:r>
                    </a:p>
                  </a:txBody>
                  <a:tcPr marL="9525" marR="9525" marT="9525" marB="0" anchor="b">
                    <a:lnL>
                      <a:noFill/>
                    </a:lnL>
                    <a:lnR>
                      <a:noFill/>
                    </a:lnR>
                    <a:lnT>
                      <a:noFill/>
                    </a:lnT>
                    <a:lnB>
                      <a:noFill/>
                    </a:lnB>
                    <a:solidFill>
                      <a:srgbClr val="FDEFE3"/>
                    </a:solidFill>
                  </a:tcPr>
                </a:tc>
                <a:tc>
                  <a:txBody>
                    <a:bodyPr/>
                    <a:lstStyle/>
                    <a:p>
                      <a:pPr algn="ctr" rtl="0" fontAlgn="b"/>
                      <a:r>
                        <a:rPr lang="en-US" sz="1800" b="0" i="0" u="none" strike="noStrike">
                          <a:solidFill>
                            <a:srgbClr val="000000"/>
                          </a:solidFill>
                          <a:effectLst/>
                          <a:latin typeface="Calibri" panose="020F0502020204030204" pitchFamily="34" charset="0"/>
                        </a:rPr>
                        <a:t>4%</a:t>
                      </a:r>
                    </a:p>
                  </a:txBody>
                  <a:tcPr marL="9525" marR="9525" marT="9525" marB="0" anchor="b">
                    <a:lnL>
                      <a:noFill/>
                    </a:lnL>
                    <a:lnR>
                      <a:noFill/>
                    </a:lnR>
                    <a:lnT>
                      <a:noFill/>
                    </a:lnT>
                    <a:lnB>
                      <a:noFill/>
                    </a:lnB>
                    <a:solidFill>
                      <a:srgbClr val="FEDFBF"/>
                    </a:solidFill>
                  </a:tcPr>
                </a:tc>
                <a:tc>
                  <a:txBody>
                    <a:bodyPr/>
                    <a:lstStyle/>
                    <a:p>
                      <a:pPr algn="ctr" rtl="0" fontAlgn="b"/>
                      <a:r>
                        <a:rPr lang="en-US" sz="1800" b="0" i="0" u="none" strike="noStrike">
                          <a:solidFill>
                            <a:srgbClr val="000000"/>
                          </a:solidFill>
                          <a:effectLst/>
                          <a:latin typeface="Calibri" panose="020F0502020204030204" pitchFamily="34" charset="0"/>
                        </a:rPr>
                        <a:t>5%</a:t>
                      </a:r>
                    </a:p>
                  </a:txBody>
                  <a:tcPr marL="9525" marR="9525" marT="9525" marB="0" anchor="b">
                    <a:lnL>
                      <a:noFill/>
                    </a:lnL>
                    <a:lnR>
                      <a:noFill/>
                    </a:lnR>
                    <a:lnT>
                      <a:noFill/>
                    </a:lnT>
                    <a:lnB>
                      <a:noFill/>
                    </a:lnB>
                    <a:solidFill>
                      <a:srgbClr val="FEDEBE"/>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8%</a:t>
                      </a:r>
                    </a:p>
                  </a:txBody>
                  <a:tcPr marL="9525" marR="9525" marT="9525" marB="0" anchor="b">
                    <a:lnL>
                      <a:noFill/>
                    </a:lnL>
                    <a:lnR>
                      <a:noFill/>
                    </a:lnR>
                    <a:lnT>
                      <a:noFill/>
                    </a:lnT>
                    <a:lnB>
                      <a:noFill/>
                    </a:lnB>
                    <a:solidFill>
                      <a:srgbClr val="FEDFC1"/>
                    </a:solidFill>
                  </a:tcPr>
                </a:tc>
                <a:extLst>
                  <a:ext uri="{0D108BD9-81ED-4DB2-BD59-A6C34878D82A}">
                    <a16:rowId xmlns:a16="http://schemas.microsoft.com/office/drawing/2014/main" val="376285850"/>
                  </a:ext>
                </a:extLst>
              </a:tr>
              <a:tr h="250597">
                <a:tc>
                  <a:txBody>
                    <a:bodyPr/>
                    <a:lstStyle/>
                    <a:p>
                      <a:pPr algn="l" rtl="0" fontAlgn="b"/>
                      <a:r>
                        <a:rPr lang="en-US" sz="1800" b="1" i="0" u="none" strike="noStrike">
                          <a:solidFill>
                            <a:srgbClr val="000000"/>
                          </a:solidFill>
                          <a:effectLst/>
                          <a:latin typeface="Calibri" panose="020F0502020204030204" pitchFamily="34" charset="0"/>
                        </a:rPr>
                        <a:t>MP</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3%</a:t>
                      </a:r>
                    </a:p>
                  </a:txBody>
                  <a:tcPr marL="9525" marR="9525" marT="9525" marB="0" anchor="b">
                    <a:lnL>
                      <a:noFill/>
                    </a:lnL>
                    <a:lnR>
                      <a:noFill/>
                    </a:lnR>
                    <a:lnT>
                      <a:noFill/>
                    </a:lnT>
                    <a:lnB>
                      <a:noFill/>
                    </a:lnB>
                    <a:solidFill>
                      <a:srgbClr val="FDE6D0"/>
                    </a:solidFill>
                  </a:tcPr>
                </a:tc>
                <a:tc>
                  <a:txBody>
                    <a:bodyPr/>
                    <a:lstStyle/>
                    <a:p>
                      <a:pPr algn="ctr" rtl="0" fontAlgn="b"/>
                      <a:r>
                        <a:rPr lang="en-US" sz="1800" b="0" i="0" u="none" strike="noStrike">
                          <a:solidFill>
                            <a:srgbClr val="000000"/>
                          </a:solidFill>
                          <a:effectLst/>
                          <a:latin typeface="Calibri" panose="020F0502020204030204" pitchFamily="34" charset="0"/>
                        </a:rPr>
                        <a:t>7%</a:t>
                      </a:r>
                    </a:p>
                  </a:txBody>
                  <a:tcPr marL="9525" marR="9525" marT="9525" marB="0" anchor="b">
                    <a:lnL>
                      <a:noFill/>
                    </a:lnL>
                    <a:lnR>
                      <a:noFill/>
                    </a:lnR>
                    <a:lnT>
                      <a:noFill/>
                    </a:lnT>
                    <a:lnB>
                      <a:noFill/>
                    </a:lnB>
                    <a:solidFill>
                      <a:srgbClr val="FDE8D3"/>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dirty="0">
                          <a:solidFill>
                            <a:srgbClr val="000000"/>
                          </a:solidFill>
                          <a:effectLst/>
                          <a:latin typeface="Calibri" panose="020F0502020204030204" pitchFamily="34" charset="0"/>
                        </a:rPr>
                        <a:t>-8%</a:t>
                      </a:r>
                    </a:p>
                  </a:txBody>
                  <a:tcPr marL="9525" marR="9525" marT="9525" marB="0" anchor="b">
                    <a:lnL>
                      <a:noFill/>
                    </a:lnL>
                    <a:lnR>
                      <a:noFill/>
                    </a:lnR>
                    <a:lnT>
                      <a:noFill/>
                    </a:lnT>
                    <a:lnB>
                      <a:noFill/>
                    </a:lnB>
                    <a:solidFill>
                      <a:srgbClr val="FDECDD"/>
                    </a:solidFill>
                  </a:tcPr>
                </a:tc>
                <a:tc>
                  <a:txBody>
                    <a:bodyPr/>
                    <a:lstStyle/>
                    <a:p>
                      <a:pPr algn="ctr" rtl="0" fontAlgn="b"/>
                      <a:r>
                        <a:rPr lang="en-US" sz="1800" b="0" i="0" u="none" strike="noStrike">
                          <a:solidFill>
                            <a:srgbClr val="000000"/>
                          </a:solidFill>
                          <a:effectLst/>
                          <a:latin typeface="Calibri" panose="020F0502020204030204" pitchFamily="34" charset="0"/>
                        </a:rPr>
                        <a:t>7%</a:t>
                      </a:r>
                    </a:p>
                  </a:txBody>
                  <a:tcPr marL="9525" marR="9525" marT="9525" marB="0" anchor="b">
                    <a:lnL>
                      <a:noFill/>
                    </a:lnL>
                    <a:lnR>
                      <a:noFill/>
                    </a:lnR>
                    <a:lnT>
                      <a:noFill/>
                    </a:lnT>
                    <a:lnB>
                      <a:noFill/>
                    </a:lnB>
                    <a:solidFill>
                      <a:srgbClr val="FEE5CC"/>
                    </a:solidFill>
                  </a:tcPr>
                </a:tc>
                <a:tc>
                  <a:txBody>
                    <a:bodyPr/>
                    <a:lstStyle/>
                    <a:p>
                      <a:pPr algn="ctr" rtl="0" fontAlgn="b"/>
                      <a:r>
                        <a:rPr lang="en-US" sz="1800" b="0" i="0" u="none" strike="noStrike">
                          <a:solidFill>
                            <a:srgbClr val="000000"/>
                          </a:solidFill>
                          <a:effectLst/>
                          <a:latin typeface="Calibri" panose="020F0502020204030204" pitchFamily="34" charset="0"/>
                        </a:rPr>
                        <a:t>8%</a:t>
                      </a:r>
                    </a:p>
                  </a:txBody>
                  <a:tcPr marL="9525" marR="9525" marT="9525" marB="0" anchor="b">
                    <a:lnL>
                      <a:noFill/>
                    </a:lnL>
                    <a:lnR>
                      <a:noFill/>
                    </a:lnR>
                    <a:lnT>
                      <a:noFill/>
                    </a:lnT>
                    <a:lnB>
                      <a:noFill/>
                    </a:lnB>
                    <a:solidFill>
                      <a:srgbClr val="FEE3C8"/>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13%</a:t>
                      </a:r>
                    </a:p>
                  </a:txBody>
                  <a:tcPr marL="9525" marR="9525" marT="9525" marB="0" anchor="b">
                    <a:lnL>
                      <a:noFill/>
                    </a:lnL>
                    <a:lnR>
                      <a:noFill/>
                    </a:lnR>
                    <a:lnT>
                      <a:noFill/>
                    </a:lnT>
                    <a:lnB>
                      <a:noFill/>
                    </a:lnB>
                    <a:solidFill>
                      <a:srgbClr val="FDE6CF"/>
                    </a:solidFill>
                  </a:tcPr>
                </a:tc>
                <a:extLst>
                  <a:ext uri="{0D108BD9-81ED-4DB2-BD59-A6C34878D82A}">
                    <a16:rowId xmlns:a16="http://schemas.microsoft.com/office/drawing/2014/main" val="790633584"/>
                  </a:ext>
                </a:extLst>
              </a:tr>
              <a:tr h="250597">
                <a:tc>
                  <a:txBody>
                    <a:bodyPr/>
                    <a:lstStyle/>
                    <a:p>
                      <a:pPr algn="l" rtl="0" fontAlgn="b"/>
                      <a:r>
                        <a:rPr lang="en-US" sz="1800" b="1" i="0" u="none" strike="noStrike">
                          <a:solidFill>
                            <a:srgbClr val="000000"/>
                          </a:solidFill>
                          <a:effectLst/>
                          <a:latin typeface="Calibri" panose="020F0502020204030204" pitchFamily="34" charset="0"/>
                        </a:rPr>
                        <a:t>NC</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6%</a:t>
                      </a:r>
                    </a:p>
                  </a:txBody>
                  <a:tcPr marL="9525" marR="9525" marT="9525" marB="0" anchor="b">
                    <a:lnL>
                      <a:noFill/>
                    </a:lnL>
                    <a:lnR>
                      <a:noFill/>
                    </a:lnR>
                    <a:lnT>
                      <a:noFill/>
                    </a:lnT>
                    <a:lnB>
                      <a:noFill/>
                    </a:lnB>
                    <a:solidFill>
                      <a:srgbClr val="FDEAD7"/>
                    </a:solidFill>
                  </a:tcPr>
                </a:tc>
                <a:tc>
                  <a:txBody>
                    <a:bodyPr/>
                    <a:lstStyle/>
                    <a:p>
                      <a:pPr algn="ctr" rtl="0" fontAlgn="b"/>
                      <a:r>
                        <a:rPr lang="en-US" sz="18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solidFill>
                      <a:srgbClr val="FDEAD7"/>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-3%</a:t>
                      </a:r>
                    </a:p>
                  </a:txBody>
                  <a:tcPr marL="9525" marR="9525" marT="9525" marB="0" anchor="b">
                    <a:lnL>
                      <a:noFill/>
                    </a:lnL>
                    <a:lnR>
                      <a:noFill/>
                    </a:lnR>
                    <a:lnT>
                      <a:noFill/>
                    </a:lnT>
                    <a:lnB>
                      <a:noFill/>
                    </a:lnB>
                    <a:solidFill>
                      <a:srgbClr val="FDF5F1"/>
                    </a:solidFill>
                  </a:tcPr>
                </a:tc>
                <a:tc>
                  <a:txBody>
                    <a:bodyPr/>
                    <a:lstStyle/>
                    <a:p>
                      <a:pPr algn="ctr" rtl="0" fontAlgn="b"/>
                      <a:r>
                        <a:rPr lang="en-US" sz="18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solidFill>
                      <a:srgbClr val="FDE7D2"/>
                    </a:solidFill>
                  </a:tcPr>
                </a:tc>
                <a:tc>
                  <a:txBody>
                    <a:bodyPr/>
                    <a:lstStyle/>
                    <a:p>
                      <a:pPr algn="ctr" rtl="0" fontAlgn="b"/>
                      <a:r>
                        <a:rPr lang="en-US" sz="1800" b="0" i="0" u="none" strike="noStrike">
                          <a:solidFill>
                            <a:srgbClr val="000000"/>
                          </a:solidFill>
                          <a:effectLst/>
                          <a:latin typeface="Calibri" panose="020F0502020204030204" pitchFamily="34" charset="0"/>
                        </a:rPr>
                        <a:t>10%</a:t>
                      </a:r>
                    </a:p>
                  </a:txBody>
                  <a:tcPr marL="9525" marR="9525" marT="9525" marB="0" anchor="b">
                    <a:lnL>
                      <a:noFill/>
                    </a:lnL>
                    <a:lnR>
                      <a:noFill/>
                    </a:lnR>
                    <a:lnT>
                      <a:noFill/>
                    </a:lnT>
                    <a:lnB>
                      <a:noFill/>
                    </a:lnB>
                    <a:solidFill>
                      <a:srgbClr val="FDE6CF"/>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solidFill>
                      <a:srgbClr val="FEE1C5"/>
                    </a:solidFill>
                  </a:tcPr>
                </a:tc>
                <a:extLst>
                  <a:ext uri="{0D108BD9-81ED-4DB2-BD59-A6C34878D82A}">
                    <a16:rowId xmlns:a16="http://schemas.microsoft.com/office/drawing/2014/main" val="3510561835"/>
                  </a:ext>
                </a:extLst>
              </a:tr>
              <a:tr h="250597">
                <a:tc>
                  <a:txBody>
                    <a:bodyPr/>
                    <a:lstStyle/>
                    <a:p>
                      <a:pPr algn="l" rtl="0" fontAlgn="b"/>
                      <a:r>
                        <a:rPr lang="en-US" sz="1800" b="1" i="0" u="none" strike="noStrike">
                          <a:solidFill>
                            <a:srgbClr val="000000"/>
                          </a:solidFill>
                          <a:effectLst/>
                          <a:latin typeface="Calibri" panose="020F0502020204030204" pitchFamily="34" charset="0"/>
                        </a:rPr>
                        <a:t>NW</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solidFill>
                      <a:srgbClr val="FDE5CD"/>
                    </a:solidFill>
                  </a:tcPr>
                </a:tc>
                <a:tc>
                  <a:txBody>
                    <a:bodyPr/>
                    <a:lstStyle/>
                    <a:p>
                      <a:pPr algn="ctr" rtl="0" fontAlgn="b"/>
                      <a:r>
                        <a:rPr lang="en-US" sz="1800" b="0" i="0" u="none" strike="noStrike">
                          <a:solidFill>
                            <a:srgbClr val="000000"/>
                          </a:solidFill>
                          <a:effectLst/>
                          <a:latin typeface="Calibri" panose="020F0502020204030204" pitchFamily="34" charset="0"/>
                        </a:rPr>
                        <a:t>4%</a:t>
                      </a:r>
                    </a:p>
                  </a:txBody>
                  <a:tcPr marL="9525" marR="9525" marT="9525" marB="0" anchor="b">
                    <a:lnL>
                      <a:noFill/>
                    </a:lnL>
                    <a:lnR>
                      <a:noFill/>
                    </a:lnR>
                    <a:lnT>
                      <a:noFill/>
                    </a:lnT>
                    <a:lnB>
                      <a:noFill/>
                    </a:lnB>
                    <a:solidFill>
                      <a:srgbClr val="FDE5CD"/>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solidFill>
                      <a:srgbClr val="FDEBDB"/>
                    </a:solidFill>
                  </a:tcPr>
                </a:tc>
                <a:tc>
                  <a:txBody>
                    <a:bodyPr/>
                    <a:lstStyle/>
                    <a:p>
                      <a:pPr algn="ctr" rtl="0" fontAlgn="b"/>
                      <a:r>
                        <a:rPr lang="en-US" sz="1800" b="0" i="0" u="none" strike="noStrike">
                          <a:solidFill>
                            <a:srgbClr val="000000"/>
                          </a:solidFill>
                          <a:effectLst/>
                          <a:latin typeface="Calibri" panose="020F0502020204030204" pitchFamily="34" charset="0"/>
                        </a:rPr>
                        <a:t>12%</a:t>
                      </a:r>
                    </a:p>
                  </a:txBody>
                  <a:tcPr marL="9525" marR="9525" marT="9525" marB="0" anchor="b">
                    <a:lnL>
                      <a:noFill/>
                    </a:lnL>
                    <a:lnR>
                      <a:noFill/>
                    </a:lnR>
                    <a:lnT>
                      <a:noFill/>
                    </a:lnT>
                    <a:lnB>
                      <a:noFill/>
                    </a:lnB>
                    <a:solidFill>
                      <a:srgbClr val="FDECDD"/>
                    </a:solidFill>
                  </a:tcPr>
                </a:tc>
                <a:tc>
                  <a:txBody>
                    <a:bodyPr/>
                    <a:lstStyle/>
                    <a:p>
                      <a:pPr algn="ctr" rtl="0" fontAlgn="b"/>
                      <a:r>
                        <a:rPr lang="en-US" sz="1800" b="0" i="0" u="none" strike="noStrike">
                          <a:solidFill>
                            <a:srgbClr val="000000"/>
                          </a:solidFill>
                          <a:effectLst/>
                          <a:latin typeface="Calibri" panose="020F0502020204030204" pitchFamily="34" charset="0"/>
                        </a:rPr>
                        <a:t>13%</a:t>
                      </a:r>
                    </a:p>
                  </a:txBody>
                  <a:tcPr marL="9525" marR="9525" marT="9525" marB="0" anchor="b">
                    <a:lnL>
                      <a:noFill/>
                    </a:lnL>
                    <a:lnR>
                      <a:noFill/>
                    </a:lnR>
                    <a:lnT>
                      <a:noFill/>
                    </a:lnT>
                    <a:lnB>
                      <a:noFill/>
                    </a:lnB>
                    <a:solidFill>
                      <a:srgbClr val="FDEAD9"/>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solidFill>
                      <a:srgbClr val="FDF1E8"/>
                    </a:solidFill>
                  </a:tcPr>
                </a:tc>
                <a:extLst>
                  <a:ext uri="{0D108BD9-81ED-4DB2-BD59-A6C34878D82A}">
                    <a16:rowId xmlns:a16="http://schemas.microsoft.com/office/drawing/2014/main" val="1964814147"/>
                  </a:ext>
                </a:extLst>
              </a:tr>
              <a:tr h="262530">
                <a:tc>
                  <a:txBody>
                    <a:bodyPr/>
                    <a:lstStyle/>
                    <a:p>
                      <a:pPr algn="l" rtl="0" fontAlgn="b"/>
                      <a:r>
                        <a:rPr lang="en-US" sz="1800" b="1" i="0" u="none" strike="noStrike">
                          <a:solidFill>
                            <a:srgbClr val="000000"/>
                          </a:solidFill>
                          <a:effectLst/>
                          <a:latin typeface="Calibri" panose="020F0502020204030204" pitchFamily="34" charset="0"/>
                        </a:rPr>
                        <a:t>WC</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panose="020F0502020204030204" pitchFamily="34" charset="0"/>
                        </a:rPr>
                        <a:t>12%</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solidFill>
                      <a:srgbClr val="FDF1E7"/>
                    </a:solidFill>
                  </a:tcPr>
                </a:tc>
                <a:tc>
                  <a:txBody>
                    <a:bodyPr/>
                    <a:lstStyle/>
                    <a:p>
                      <a:pPr algn="ctr" rtl="0" fontAlgn="b"/>
                      <a:r>
                        <a:rPr lang="en-US" sz="1800" b="0" i="0" u="none" strike="noStrike">
                          <a:solidFill>
                            <a:srgbClr val="000000"/>
                          </a:solidFill>
                          <a:effectLst/>
                          <a:latin typeface="Calibri" panose="020F0502020204030204" pitchFamily="34" charset="0"/>
                        </a:rPr>
                        <a:t>22%</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solidFill>
                      <a:srgbClr val="FDF6F2"/>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solidFill>
                      <a:srgbClr val="FDF9FA"/>
                    </a:solidFill>
                  </a:tcPr>
                </a:tc>
                <a:tc>
                  <a:txBody>
                    <a:bodyPr/>
                    <a:lstStyle/>
                    <a:p>
                      <a:pPr algn="ctr" rtl="0" fontAlgn="b"/>
                      <a:r>
                        <a:rPr lang="en-US" sz="1800" b="0" i="0" u="none" strike="noStrike">
                          <a:solidFill>
                            <a:srgbClr val="000000"/>
                          </a:solidFill>
                          <a:effectLst/>
                          <a:latin typeface="Calibri" panose="020F0502020204030204" pitchFamily="34" charset="0"/>
                        </a:rPr>
                        <a:t>21%</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solidFill>
                      <a:srgbClr val="FCFCFF"/>
                    </a:solidFill>
                  </a:tcPr>
                </a:tc>
                <a:tc>
                  <a:txBody>
                    <a:bodyPr/>
                    <a:lstStyle/>
                    <a:p>
                      <a:pPr algn="ctr" rtl="0" fontAlgn="b"/>
                      <a:r>
                        <a:rPr lang="en-US" sz="1800" b="0" i="0" u="none" strike="noStrike">
                          <a:solidFill>
                            <a:srgbClr val="000000"/>
                          </a:solidFill>
                          <a:effectLst/>
                          <a:latin typeface="Calibri" panose="020F0502020204030204" pitchFamily="34" charset="0"/>
                        </a:rPr>
                        <a:t>22%</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solidFill>
                      <a:srgbClr val="FDF8F8"/>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panose="020F0502020204030204" pitchFamily="34" charset="0"/>
                        </a:rPr>
                        <a:t>22%</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solidFill>
                      <a:srgbClr val="FDF3EC"/>
                    </a:solidFill>
                  </a:tcPr>
                </a:tc>
                <a:extLst>
                  <a:ext uri="{0D108BD9-81ED-4DB2-BD59-A6C34878D82A}">
                    <a16:rowId xmlns:a16="http://schemas.microsoft.com/office/drawing/2014/main" val="405273483"/>
                  </a:ext>
                </a:extLst>
              </a:tr>
              <a:tr h="262530">
                <a:tc>
                  <a:txBody>
                    <a:bodyPr/>
                    <a:lstStyle/>
                    <a:p>
                      <a:pPr algn="l" rtl="0" fontAlgn="b"/>
                      <a:r>
                        <a:rPr lang="en-US" sz="1800" b="1" i="0" u="none" strike="noStrike">
                          <a:solidFill>
                            <a:srgbClr val="000000"/>
                          </a:solidFill>
                          <a:effectLst/>
                          <a:latin typeface="Calibri" panose="020F0502020204030204" pitchFamily="34" charset="0"/>
                        </a:rPr>
                        <a:t>SA</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Calibri" panose="020F0502020204030204" pitchFamily="34" charset="0"/>
                        </a:rPr>
                        <a:t>-1%</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E1C5"/>
                    </a:solidFill>
                  </a:tcPr>
                </a:tc>
                <a:tc>
                  <a:txBody>
                    <a:bodyPr/>
                    <a:lstStyle/>
                    <a:p>
                      <a:pPr algn="ctr" rtl="0" fontAlgn="b"/>
                      <a:r>
                        <a:rPr lang="en-US" sz="1800" b="1" i="0" u="none" strike="noStrike">
                          <a:solidFill>
                            <a:srgbClr val="000000"/>
                          </a:solidFill>
                          <a:effectLst/>
                          <a:latin typeface="Calibri" panose="020F0502020204030204" pitchFamily="34" charset="0"/>
                        </a:rPr>
                        <a:t>2%</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E3C9"/>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Calibri" panose="020F0502020204030204" pitchFamily="34" charset="0"/>
                        </a:rPr>
                        <a:t>-6%</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DF0E4"/>
                    </a:solidFill>
                  </a:tcPr>
                </a:tc>
                <a:tc>
                  <a:txBody>
                    <a:bodyPr/>
                    <a:lstStyle/>
                    <a:p>
                      <a:pPr algn="ctr" rtl="0" fontAlgn="b"/>
                      <a:r>
                        <a:rPr lang="en-US" sz="1800" b="1" i="0" u="none" strike="noStrike" dirty="0">
                          <a:solidFill>
                            <a:srgbClr val="000000"/>
                          </a:solidFill>
                          <a:effectLst/>
                          <a:latin typeface="Calibri" panose="020F0502020204030204" pitchFamily="34" charset="0"/>
                        </a:rPr>
                        <a:t>7%</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E4CA"/>
                    </a:solidFill>
                  </a:tcPr>
                </a:tc>
                <a:tc>
                  <a:txBody>
                    <a:bodyPr/>
                    <a:lstStyle/>
                    <a:p>
                      <a:pPr algn="ctr" rtl="0" fontAlgn="b"/>
                      <a:r>
                        <a:rPr lang="en-US" sz="1800" b="1" i="0" u="none" strike="noStrike" dirty="0">
                          <a:solidFill>
                            <a:srgbClr val="000000"/>
                          </a:solidFill>
                          <a:effectLst/>
                          <a:latin typeface="Calibri" panose="020F0502020204030204" pitchFamily="34" charset="0"/>
                        </a:rPr>
                        <a:t>8%</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E3C8"/>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rtl="0" fontAlgn="b"/>
                      <a:r>
                        <a:rPr lang="en-US" sz="1800" b="1" i="0" u="none" strike="noStrike" dirty="0">
                          <a:solidFill>
                            <a:srgbClr val="000000"/>
                          </a:solidFill>
                          <a:effectLst/>
                          <a:latin typeface="Calibri" panose="020F0502020204030204" pitchFamily="34" charset="0"/>
                        </a:rPr>
                        <a:t>13%</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DE6CF"/>
                    </a:solidFill>
                  </a:tcPr>
                </a:tc>
                <a:extLst>
                  <a:ext uri="{0D108BD9-81ED-4DB2-BD59-A6C34878D82A}">
                    <a16:rowId xmlns:a16="http://schemas.microsoft.com/office/drawing/2014/main" val="2827752868"/>
                  </a:ext>
                </a:extLst>
              </a:tr>
            </a:tbl>
          </a:graphicData>
        </a:graphic>
      </p:graphicFrame>
      <p:sp>
        <p:nvSpPr>
          <p:cNvPr id="3" name="Oval 2">
            <a:extLst>
              <a:ext uri="{FF2B5EF4-FFF2-40B4-BE49-F238E27FC236}">
                <a16:creationId xmlns:a16="http://schemas.microsoft.com/office/drawing/2014/main" id="{B29E1A89-DAFE-6172-CD6F-0B5C0B5C9574}"/>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4</a:t>
            </a:r>
          </a:p>
        </p:txBody>
      </p:sp>
      <p:sp>
        <p:nvSpPr>
          <p:cNvPr id="6" name="Rectangle 5">
            <a:extLst>
              <a:ext uri="{FF2B5EF4-FFF2-40B4-BE49-F238E27FC236}">
                <a16:creationId xmlns:a16="http://schemas.microsoft.com/office/drawing/2014/main" id="{273B7EBB-1AC1-62F9-82DD-C0C83299A879}"/>
              </a:ext>
            </a:extLst>
          </p:cNvPr>
          <p:cNvSpPr/>
          <p:nvPr/>
        </p:nvSpPr>
        <p:spPr>
          <a:xfrm>
            <a:off x="631707" y="6152219"/>
            <a:ext cx="10921663" cy="38657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950" i="1" dirty="0"/>
              <a:t>Source: Educator numbers from anonymised PERSAL data from 2012 and 2021, only educators (Rank 60 000 – 69 999) are considered. </a:t>
            </a:r>
            <a:r>
              <a:rPr lang="en-ZA" sz="950" i="1" dirty="0" err="1"/>
              <a:t>Thembisa</a:t>
            </a:r>
            <a:r>
              <a:rPr lang="en-ZA" sz="950" i="1" dirty="0"/>
              <a:t> age specific data V4.5 for school-aged population (Ages 7-18) estimates and enrolment and school numbers taken from School Realities-EMIS (2012 – 2021) released by the DBE, for numbers on ordinary public and independent schools (</a:t>
            </a:r>
            <a:r>
              <a:rPr lang="en-US" sz="950" dirty="0">
                <a:hlinkClick r:id="rId2"/>
              </a:rPr>
              <a:t>Statistical Publications (education.gov.za)</a:t>
            </a:r>
            <a:r>
              <a:rPr lang="en-US" sz="950" dirty="0"/>
              <a:t>) </a:t>
            </a:r>
            <a:endParaRPr lang="en-ZA" sz="950" i="1" dirty="0"/>
          </a:p>
        </p:txBody>
      </p:sp>
    </p:spTree>
    <p:extLst>
      <p:ext uri="{BB962C8B-B14F-4D97-AF65-F5344CB8AC3E}">
        <p14:creationId xmlns:p14="http://schemas.microsoft.com/office/powerpoint/2010/main" val="1547939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57C33-AB91-1DD3-C183-4C7A5544EF22}"/>
              </a:ext>
            </a:extLst>
          </p:cNvPr>
          <p:cNvSpPr>
            <a:spLocks noGrp="1"/>
          </p:cNvSpPr>
          <p:nvPr>
            <p:ph type="title"/>
          </p:nvPr>
        </p:nvSpPr>
        <p:spPr/>
        <p:txBody>
          <a:bodyPr/>
          <a:lstStyle/>
          <a:p>
            <a:r>
              <a:rPr lang="en-ZA" dirty="0"/>
              <a:t>Educator, school and enrolment growth</a:t>
            </a:r>
          </a:p>
        </p:txBody>
      </p:sp>
      <p:graphicFrame>
        <p:nvGraphicFramePr>
          <p:cNvPr id="4" name="Table 3">
            <a:extLst>
              <a:ext uri="{FF2B5EF4-FFF2-40B4-BE49-F238E27FC236}">
                <a16:creationId xmlns:a16="http://schemas.microsoft.com/office/drawing/2014/main" id="{0671B2AF-CBAD-92DE-ED2A-782C91766511}"/>
              </a:ext>
            </a:extLst>
          </p:cNvPr>
          <p:cNvGraphicFramePr>
            <a:graphicFrameLocks noGrp="1"/>
          </p:cNvGraphicFramePr>
          <p:nvPr/>
        </p:nvGraphicFramePr>
        <p:xfrm>
          <a:off x="631707" y="1771032"/>
          <a:ext cx="10515602" cy="4087483"/>
        </p:xfrm>
        <a:graphic>
          <a:graphicData uri="http://schemas.openxmlformats.org/drawingml/2006/table">
            <a:tbl>
              <a:tblPr/>
              <a:tblGrid>
                <a:gridCol w="911343">
                  <a:extLst>
                    <a:ext uri="{9D8B030D-6E8A-4147-A177-3AD203B41FA5}">
                      <a16:colId xmlns:a16="http://schemas.microsoft.com/office/drawing/2014/main" val="1767453583"/>
                    </a:ext>
                  </a:extLst>
                </a:gridCol>
                <a:gridCol w="1420659">
                  <a:extLst>
                    <a:ext uri="{9D8B030D-6E8A-4147-A177-3AD203B41FA5}">
                      <a16:colId xmlns:a16="http://schemas.microsoft.com/office/drawing/2014/main" val="2041230699"/>
                    </a:ext>
                  </a:extLst>
                </a:gridCol>
                <a:gridCol w="1554668">
                  <a:extLst>
                    <a:ext uri="{9D8B030D-6E8A-4147-A177-3AD203B41FA5}">
                      <a16:colId xmlns:a16="http://schemas.microsoft.com/office/drawing/2014/main" val="3185064984"/>
                    </a:ext>
                  </a:extLst>
                </a:gridCol>
                <a:gridCol w="205130">
                  <a:extLst>
                    <a:ext uri="{9D8B030D-6E8A-4147-A177-3AD203B41FA5}">
                      <a16:colId xmlns:a16="http://schemas.microsoft.com/office/drawing/2014/main" val="2304658889"/>
                    </a:ext>
                  </a:extLst>
                </a:gridCol>
                <a:gridCol w="1554668">
                  <a:extLst>
                    <a:ext uri="{9D8B030D-6E8A-4147-A177-3AD203B41FA5}">
                      <a16:colId xmlns:a16="http://schemas.microsoft.com/office/drawing/2014/main" val="2498553981"/>
                    </a:ext>
                  </a:extLst>
                </a:gridCol>
                <a:gridCol w="1554668">
                  <a:extLst>
                    <a:ext uri="{9D8B030D-6E8A-4147-A177-3AD203B41FA5}">
                      <a16:colId xmlns:a16="http://schemas.microsoft.com/office/drawing/2014/main" val="2250454731"/>
                    </a:ext>
                  </a:extLst>
                </a:gridCol>
                <a:gridCol w="1554668">
                  <a:extLst>
                    <a:ext uri="{9D8B030D-6E8A-4147-A177-3AD203B41FA5}">
                      <a16:colId xmlns:a16="http://schemas.microsoft.com/office/drawing/2014/main" val="591293990"/>
                    </a:ext>
                  </a:extLst>
                </a:gridCol>
                <a:gridCol w="205130">
                  <a:extLst>
                    <a:ext uri="{9D8B030D-6E8A-4147-A177-3AD203B41FA5}">
                      <a16:colId xmlns:a16="http://schemas.microsoft.com/office/drawing/2014/main" val="1980839658"/>
                    </a:ext>
                  </a:extLst>
                </a:gridCol>
                <a:gridCol w="1554668">
                  <a:extLst>
                    <a:ext uri="{9D8B030D-6E8A-4147-A177-3AD203B41FA5}">
                      <a16:colId xmlns:a16="http://schemas.microsoft.com/office/drawing/2014/main" val="1911353586"/>
                    </a:ext>
                  </a:extLst>
                </a:gridCol>
              </a:tblGrid>
              <a:tr h="346063">
                <a:tc>
                  <a:txBody>
                    <a:bodyPr/>
                    <a:lstStyle/>
                    <a:p>
                      <a:pPr algn="l" fontAlgn="b"/>
                      <a:endParaRPr lang="en-US" sz="18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gridSpan="8">
                  <a:txBody>
                    <a:bodyPr/>
                    <a:lstStyle/>
                    <a:p>
                      <a:pPr algn="ctr" rtl="0" fontAlgn="b"/>
                      <a:r>
                        <a:rPr lang="en-US" sz="1800" b="1" i="1" u="none" strike="noStrike">
                          <a:solidFill>
                            <a:srgbClr val="000000"/>
                          </a:solidFill>
                          <a:effectLst/>
                          <a:latin typeface="Calibri" panose="020F0502020204030204" pitchFamily="34" charset="0"/>
                        </a:rPr>
                        <a:t>% growth from 2012 - 2021</a:t>
                      </a:r>
                    </a:p>
                  </a:txBody>
                  <a:tcPr marL="9525" marR="9525" marT="9525" marB="0" anchor="b">
                    <a:lnL>
                      <a:noFill/>
                    </a:lnL>
                    <a:lnR>
                      <a:noFill/>
                    </a:lnR>
                    <a:lnT>
                      <a:noFill/>
                    </a:lnT>
                    <a:lnB w="12700" cap="flat" cmpd="sng" algn="ctr">
                      <a:solidFill>
                        <a:srgbClr val="7F7F7F"/>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373350013"/>
                  </a:ext>
                </a:extLst>
              </a:tr>
              <a:tr h="739858">
                <a:tc>
                  <a:txBody>
                    <a:bodyPr/>
                    <a:lstStyle/>
                    <a:p>
                      <a:pPr algn="l" rtl="0" fontAlgn="b"/>
                      <a:r>
                        <a:rPr lang="en-US" sz="1800" b="1" i="0" u="none" strike="noStrike">
                          <a:solidFill>
                            <a:srgbClr val="000000"/>
                          </a:solidFill>
                          <a:effectLst/>
                          <a:latin typeface="Calibri" panose="020F0502020204030204" pitchFamily="34" charset="0"/>
                        </a:rPr>
                        <a:t>Province</a:t>
                      </a:r>
                    </a:p>
                  </a:txBody>
                  <a:tcPr marL="9525" marR="9525" marT="9525" marB="0" anchor="b">
                    <a:lnL>
                      <a:noFill/>
                    </a:lnL>
                    <a:lnR>
                      <a:noFill/>
                    </a:lnR>
                    <a:lnT>
                      <a:noFill/>
                    </a:lnT>
                    <a:lnB>
                      <a:noFill/>
                    </a:lnB>
                  </a:tcPr>
                </a:tc>
                <a:tc>
                  <a:txBody>
                    <a:bodyPr/>
                    <a:lstStyle/>
                    <a:p>
                      <a:pPr algn="ctr" rtl="0" fontAlgn="b"/>
                      <a:r>
                        <a:rPr lang="en-US" sz="1800" b="1" i="0" u="none" strike="noStrike" dirty="0">
                          <a:solidFill>
                            <a:srgbClr val="000000"/>
                          </a:solidFill>
                          <a:effectLst/>
                          <a:latin typeface="Calibri" panose="020F0502020204030204" pitchFamily="34" charset="0"/>
                        </a:rPr>
                        <a:t>Number of educators</a:t>
                      </a:r>
                    </a:p>
                  </a:txBody>
                  <a:tcPr marL="9525" marR="9525" marT="9525" marB="0" anchor="b">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Calibri" panose="020F0502020204030204" pitchFamily="34" charset="0"/>
                        </a:rPr>
                        <a:t>Number of teachers</a:t>
                      </a:r>
                    </a:p>
                  </a:txBody>
                  <a:tcPr marL="9525" marR="9525" marT="9525" marB="0" anchor="b">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ctr" rtl="0" fontAlgn="b"/>
                      <a:r>
                        <a:rPr lang="en-US" sz="1800" b="1" i="0" u="none" strike="noStrike">
                          <a:solidFill>
                            <a:srgbClr val="000000"/>
                          </a:solidFill>
                          <a:effectLst/>
                          <a:latin typeface="Calibri" panose="020F0502020204030204" pitchFamily="34" charset="0"/>
                        </a:rPr>
                        <a:t>Number of public ordinary schools</a:t>
                      </a:r>
                    </a:p>
                  </a:txBody>
                  <a:tcPr marL="9525" marR="9525" marT="9525" marB="0" anchor="b">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rtl="0" fontAlgn="b"/>
                      <a:r>
                        <a:rPr lang="en-US" sz="1800" b="1" i="0" u="none" strike="noStrike" dirty="0">
                          <a:solidFill>
                            <a:srgbClr val="000000"/>
                          </a:solidFill>
                          <a:effectLst/>
                          <a:latin typeface="Calibri" panose="020F0502020204030204" pitchFamily="34" charset="0"/>
                        </a:rPr>
                        <a:t>Enrolment in public ordinary schools</a:t>
                      </a:r>
                    </a:p>
                  </a:txBody>
                  <a:tcPr marL="9525" marR="9525" marT="9525" marB="0" anchor="b">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rtl="0" fontAlgn="b"/>
                      <a:r>
                        <a:rPr lang="en-US" sz="1800" b="1" i="0" u="none" strike="noStrike" dirty="0">
                          <a:solidFill>
                            <a:srgbClr val="000000"/>
                          </a:solidFill>
                          <a:effectLst/>
                          <a:latin typeface="Calibri" panose="020F0502020204030204" pitchFamily="34" charset="0"/>
                        </a:rPr>
                        <a:t>Enrolment in  ordinary schools</a:t>
                      </a:r>
                    </a:p>
                  </a:txBody>
                  <a:tcPr marL="9525" marR="9525" marT="9525" marB="0" anchor="b">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ctr" rtl="0" fontAlgn="b"/>
                      <a:r>
                        <a:rPr lang="en-US" sz="1800" b="1" i="0" u="none" strike="noStrike" dirty="0">
                          <a:solidFill>
                            <a:srgbClr val="000000"/>
                          </a:solidFill>
                          <a:effectLst/>
                          <a:latin typeface="Calibri" panose="020F0502020204030204" pitchFamily="34" charset="0"/>
                        </a:rPr>
                        <a:t>Est. school-aged population</a:t>
                      </a:r>
                    </a:p>
                  </a:txBody>
                  <a:tcPr marL="9525" marR="9525" marT="9525" marB="0" anchor="b">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886497946"/>
                  </a:ext>
                </a:extLst>
              </a:tr>
              <a:tr h="0">
                <a:tc>
                  <a:txBody>
                    <a:bodyPr/>
                    <a:lstStyle/>
                    <a:p>
                      <a:pPr algn="l" fontAlgn="b"/>
                      <a:endParaRPr lang="en-US" sz="4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US" sz="4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l" fontAlgn="b"/>
                      <a:r>
                        <a:rPr lang="en-US" sz="4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US" sz="4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l" fontAlgn="b"/>
                      <a:r>
                        <a:rPr lang="en-US" sz="400" b="0" i="0" u="none" strike="noStrike" dirty="0">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l" fontAlgn="b"/>
                      <a:r>
                        <a:rPr lang="en-US" sz="400" b="0" i="0" u="none" strike="noStrike" dirty="0">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US" sz="400" b="0" i="0" u="none" strike="noStrike" dirty="0">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7F7F7F"/>
                      </a:solidFill>
                      <a:prstDash val="solid"/>
                      <a:round/>
                      <a:headEnd type="none" w="med" len="med"/>
                      <a:tailEnd type="none" w="med" len="med"/>
                    </a:lnT>
                    <a:lnB>
                      <a:noFill/>
                    </a:lnB>
                  </a:tcPr>
                </a:tc>
                <a:extLst>
                  <a:ext uri="{0D108BD9-81ED-4DB2-BD59-A6C34878D82A}">
                    <a16:rowId xmlns:a16="http://schemas.microsoft.com/office/drawing/2014/main" val="2820128111"/>
                  </a:ext>
                </a:extLst>
              </a:tr>
              <a:tr h="250597">
                <a:tc>
                  <a:txBody>
                    <a:bodyPr/>
                    <a:lstStyle/>
                    <a:p>
                      <a:pPr algn="l" rtl="0" fontAlgn="b"/>
                      <a:r>
                        <a:rPr lang="en-US" sz="1800" b="1" i="0" u="none" strike="noStrike">
                          <a:solidFill>
                            <a:srgbClr val="000000"/>
                          </a:solidFill>
                          <a:effectLst/>
                          <a:latin typeface="Calibri" panose="020F0502020204030204" pitchFamily="34" charset="0"/>
                        </a:rPr>
                        <a:t>EC</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-17%</a:t>
                      </a:r>
                    </a:p>
                  </a:txBody>
                  <a:tcPr marL="9525" marR="9525" marT="9525" marB="0" anchor="b">
                    <a:lnL>
                      <a:noFill/>
                    </a:lnL>
                    <a:lnR>
                      <a:noFill/>
                    </a:lnR>
                    <a:lnT>
                      <a:noFill/>
                    </a:lnT>
                    <a:lnB>
                      <a:noFill/>
                    </a:lnB>
                    <a:solidFill>
                      <a:srgbClr val="FECF9C"/>
                    </a:solidFill>
                  </a:tcPr>
                </a:tc>
                <a:tc>
                  <a:txBody>
                    <a:bodyPr/>
                    <a:lstStyle/>
                    <a:p>
                      <a:pPr algn="ctr" rtl="0" fontAlgn="b"/>
                      <a:r>
                        <a:rPr lang="en-US" sz="1800" b="0" i="0" u="none"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solidFill>
                      <a:srgbClr val="FECF9C"/>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-8%</a:t>
                      </a:r>
                    </a:p>
                  </a:txBody>
                  <a:tcPr marL="9525" marR="9525" marT="9525" marB="0" anchor="b">
                    <a:lnL>
                      <a:noFill/>
                    </a:lnL>
                    <a:lnR>
                      <a:noFill/>
                    </a:lnR>
                    <a:lnT>
                      <a:noFill/>
                    </a:lnT>
                    <a:lnB>
                      <a:noFill/>
                    </a:lnB>
                    <a:solidFill>
                      <a:srgbClr val="FDEDDE"/>
                    </a:solidFill>
                  </a:tcPr>
                </a:tc>
                <a:tc>
                  <a:txBody>
                    <a:bodyPr/>
                    <a:lstStyle/>
                    <a:p>
                      <a:pPr algn="ctr" rtl="0" fontAlgn="b"/>
                      <a:r>
                        <a:rPr lang="en-US" sz="1800" b="0" i="0" u="none" strike="noStrike">
                          <a:solidFill>
                            <a:srgbClr val="000000"/>
                          </a:solidFill>
                          <a:effectLst/>
                          <a:latin typeface="Calibri" panose="020F0502020204030204" pitchFamily="34" charset="0"/>
                        </a:rPr>
                        <a:t>-6%</a:t>
                      </a:r>
                    </a:p>
                  </a:txBody>
                  <a:tcPr marL="9525" marR="9525" marT="9525" marB="0" anchor="b">
                    <a:lnL>
                      <a:noFill/>
                    </a:lnL>
                    <a:lnR>
                      <a:noFill/>
                    </a:lnR>
                    <a:lnT>
                      <a:noFill/>
                    </a:lnT>
                    <a:lnB>
                      <a:noFill/>
                    </a:lnB>
                    <a:solidFill>
                      <a:srgbClr val="FECF9C"/>
                    </a:solidFill>
                  </a:tcPr>
                </a:tc>
                <a:tc>
                  <a:txBody>
                    <a:bodyPr/>
                    <a:lstStyle/>
                    <a:p>
                      <a:pPr algn="ctr" rtl="0" fontAlgn="b"/>
                      <a:r>
                        <a:rPr lang="en-US" sz="1800" b="0" i="0" u="none" strike="noStrike">
                          <a:solidFill>
                            <a:srgbClr val="000000"/>
                          </a:solidFill>
                          <a:effectLst/>
                          <a:latin typeface="Calibri" panose="020F0502020204030204" pitchFamily="34" charset="0"/>
                        </a:rPr>
                        <a:t>-5%</a:t>
                      </a:r>
                    </a:p>
                  </a:txBody>
                  <a:tcPr marL="9525" marR="9525" marT="9525" marB="0" anchor="b">
                    <a:lnL>
                      <a:noFill/>
                    </a:lnL>
                    <a:lnR>
                      <a:noFill/>
                    </a:lnR>
                    <a:lnT>
                      <a:noFill/>
                    </a:lnT>
                    <a:lnB>
                      <a:noFill/>
                    </a:lnB>
                    <a:solidFill>
                      <a:srgbClr val="FECF9C"/>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-4%</a:t>
                      </a:r>
                    </a:p>
                  </a:txBody>
                  <a:tcPr marL="9525" marR="9525" marT="9525" marB="0" anchor="b">
                    <a:lnL>
                      <a:noFill/>
                    </a:lnL>
                    <a:lnR>
                      <a:noFill/>
                    </a:lnR>
                    <a:lnT>
                      <a:noFill/>
                    </a:lnT>
                    <a:lnB>
                      <a:noFill/>
                    </a:lnB>
                    <a:solidFill>
                      <a:srgbClr val="FECF9C"/>
                    </a:solidFill>
                  </a:tcPr>
                </a:tc>
                <a:extLst>
                  <a:ext uri="{0D108BD9-81ED-4DB2-BD59-A6C34878D82A}">
                    <a16:rowId xmlns:a16="http://schemas.microsoft.com/office/drawing/2014/main" val="808691525"/>
                  </a:ext>
                </a:extLst>
              </a:tr>
              <a:tr h="250597">
                <a:tc>
                  <a:txBody>
                    <a:bodyPr/>
                    <a:lstStyle/>
                    <a:p>
                      <a:pPr algn="l" rtl="0" fontAlgn="b"/>
                      <a:r>
                        <a:rPr lang="en-US" sz="1800" b="1" i="0" u="none" strike="noStrike">
                          <a:solidFill>
                            <a:srgbClr val="000000"/>
                          </a:solidFill>
                          <a:effectLst/>
                          <a:latin typeface="Calibri" panose="020F0502020204030204" pitchFamily="34" charset="0"/>
                        </a:rPr>
                        <a:t>FS</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-13%</a:t>
                      </a:r>
                    </a:p>
                  </a:txBody>
                  <a:tcPr marL="9525" marR="9525" marT="9525" marB="0" anchor="b">
                    <a:lnL>
                      <a:noFill/>
                    </a:lnL>
                    <a:lnR>
                      <a:noFill/>
                    </a:lnR>
                    <a:lnT>
                      <a:noFill/>
                    </a:lnT>
                    <a:lnB>
                      <a:noFill/>
                    </a:lnB>
                    <a:solidFill>
                      <a:srgbClr val="FED3A6"/>
                    </a:solidFill>
                  </a:tcPr>
                </a:tc>
                <a:tc>
                  <a:txBody>
                    <a:bodyPr/>
                    <a:lstStyle/>
                    <a:p>
                      <a:pPr algn="ctr" rtl="0" fontAlgn="b"/>
                      <a:r>
                        <a:rPr lang="en-US" sz="1800" b="0" i="0" u="none" strike="noStrike">
                          <a:solidFill>
                            <a:srgbClr val="000000"/>
                          </a:solidFill>
                          <a:effectLst/>
                          <a:latin typeface="Calibri" panose="020F0502020204030204" pitchFamily="34" charset="0"/>
                        </a:rPr>
                        <a:t>-13%</a:t>
                      </a:r>
                    </a:p>
                  </a:txBody>
                  <a:tcPr marL="9525" marR="9525" marT="9525" marB="0" anchor="b">
                    <a:lnL>
                      <a:noFill/>
                    </a:lnL>
                    <a:lnR>
                      <a:noFill/>
                    </a:lnR>
                    <a:lnT>
                      <a:noFill/>
                    </a:lnT>
                    <a:lnB>
                      <a:noFill/>
                    </a:lnB>
                    <a:solidFill>
                      <a:srgbClr val="FED5AA"/>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-27%</a:t>
                      </a:r>
                    </a:p>
                  </a:txBody>
                  <a:tcPr marL="9525" marR="9525" marT="9525" marB="0" anchor="b">
                    <a:lnL>
                      <a:noFill/>
                    </a:lnL>
                    <a:lnR>
                      <a:noFill/>
                    </a:lnR>
                    <a:lnT>
                      <a:noFill/>
                    </a:lnT>
                    <a:lnB>
                      <a:noFill/>
                    </a:lnB>
                    <a:solidFill>
                      <a:srgbClr val="FECF9C"/>
                    </a:solidFill>
                  </a:tcPr>
                </a:tc>
                <a:tc>
                  <a:txBody>
                    <a:bodyPr/>
                    <a:lstStyle/>
                    <a:p>
                      <a:pPr algn="ctr" rtl="0" fontAlgn="b"/>
                      <a:r>
                        <a:rPr lang="en-US" sz="18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solidFill>
                      <a:srgbClr val="FDE8D4"/>
                    </a:solidFill>
                  </a:tcPr>
                </a:tc>
                <a:tc>
                  <a:txBody>
                    <a:bodyPr/>
                    <a:lstStyle/>
                    <a:p>
                      <a:pPr algn="ctr" rtl="0" fontAlgn="b"/>
                      <a:r>
                        <a:rPr lang="en-US" sz="1800" b="0" i="0" u="none" strike="noStrike">
                          <a:solidFill>
                            <a:srgbClr val="000000"/>
                          </a:solidFill>
                          <a:effectLst/>
                          <a:latin typeface="Calibri" panose="020F0502020204030204" pitchFamily="34" charset="0"/>
                        </a:rPr>
                        <a:t>10%</a:t>
                      </a:r>
                    </a:p>
                  </a:txBody>
                  <a:tcPr marL="9525" marR="9525" marT="9525" marB="0" anchor="b">
                    <a:lnL>
                      <a:noFill/>
                    </a:lnL>
                    <a:lnR>
                      <a:noFill/>
                    </a:lnR>
                    <a:lnT>
                      <a:noFill/>
                    </a:lnT>
                    <a:lnB>
                      <a:noFill/>
                    </a:lnB>
                    <a:solidFill>
                      <a:srgbClr val="FDE6CF"/>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14%</a:t>
                      </a:r>
                    </a:p>
                  </a:txBody>
                  <a:tcPr marL="9525" marR="9525" marT="9525" marB="0" anchor="b">
                    <a:lnL>
                      <a:noFill/>
                    </a:lnL>
                    <a:lnR>
                      <a:noFill/>
                    </a:lnR>
                    <a:lnT>
                      <a:noFill/>
                    </a:lnT>
                    <a:lnB>
                      <a:noFill/>
                    </a:lnB>
                    <a:solidFill>
                      <a:srgbClr val="FDE8D4"/>
                    </a:solidFill>
                  </a:tcPr>
                </a:tc>
                <a:extLst>
                  <a:ext uri="{0D108BD9-81ED-4DB2-BD59-A6C34878D82A}">
                    <a16:rowId xmlns:a16="http://schemas.microsoft.com/office/drawing/2014/main" val="503331467"/>
                  </a:ext>
                </a:extLst>
              </a:tr>
              <a:tr h="250597">
                <a:tc>
                  <a:txBody>
                    <a:bodyPr/>
                    <a:lstStyle/>
                    <a:p>
                      <a:pPr algn="l" rtl="0" fontAlgn="b"/>
                      <a:r>
                        <a:rPr lang="en-US" sz="1800" b="1" i="0" u="none" strike="noStrike">
                          <a:solidFill>
                            <a:srgbClr val="000000"/>
                          </a:solidFill>
                          <a:effectLst/>
                          <a:latin typeface="Calibri" panose="020F0502020204030204" pitchFamily="34" charset="0"/>
                        </a:rPr>
                        <a:t>GP</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21%</a:t>
                      </a:r>
                    </a:p>
                  </a:txBody>
                  <a:tcPr marL="9525" marR="9525" marT="9525" marB="0" anchor="b">
                    <a:lnL>
                      <a:noFill/>
                    </a:lnL>
                    <a:lnR>
                      <a:noFill/>
                    </a:lnR>
                    <a:lnT>
                      <a:noFill/>
                    </a:lnT>
                    <a:lnB>
                      <a:noFill/>
                    </a:lnB>
                    <a:solidFill>
                      <a:srgbClr val="FCFCFF"/>
                    </a:solidFill>
                  </a:tcPr>
                </a:tc>
                <a:tc>
                  <a:txBody>
                    <a:bodyPr/>
                    <a:lstStyle/>
                    <a:p>
                      <a:pPr algn="ctr" rtl="0" fontAlgn="b"/>
                      <a:r>
                        <a:rPr lang="en-US" sz="1800" b="0" i="0" u="none" strike="noStrike">
                          <a:solidFill>
                            <a:srgbClr val="000000"/>
                          </a:solidFill>
                          <a:effectLst/>
                          <a:latin typeface="Calibri" panose="020F0502020204030204" pitchFamily="34" charset="0"/>
                        </a:rPr>
                        <a:t>28%</a:t>
                      </a:r>
                    </a:p>
                  </a:txBody>
                  <a:tcPr marL="9525" marR="9525" marT="9525" marB="0" anchor="b">
                    <a:lnL>
                      <a:noFill/>
                    </a:lnL>
                    <a:lnR>
                      <a:noFill/>
                    </a:lnR>
                    <a:lnT>
                      <a:noFill/>
                    </a:lnT>
                    <a:lnB>
                      <a:noFill/>
                    </a:lnB>
                    <a:solidFill>
                      <a:srgbClr val="FCFCFF"/>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CFCFF"/>
                    </a:solidFill>
                  </a:tcPr>
                </a:tc>
                <a:tc>
                  <a:txBody>
                    <a:bodyPr/>
                    <a:lstStyle/>
                    <a:p>
                      <a:pPr algn="ctr" rtl="0" fontAlgn="b"/>
                      <a:r>
                        <a:rPr lang="en-US" sz="1800" b="0" i="0" u="none"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solidFill>
                      <a:srgbClr val="FDFAFB"/>
                    </a:solidFill>
                  </a:tcPr>
                </a:tc>
                <a:tc>
                  <a:txBody>
                    <a:bodyPr/>
                    <a:lstStyle/>
                    <a:p>
                      <a:pPr algn="ctr" rtl="0" fontAlgn="b"/>
                      <a:r>
                        <a:rPr lang="en-US" sz="1800" b="0" i="0" u="none" strike="noStrike">
                          <a:solidFill>
                            <a:srgbClr val="000000"/>
                          </a:solidFill>
                          <a:effectLst/>
                          <a:latin typeface="Calibri" panose="020F0502020204030204" pitchFamily="34" charset="0"/>
                        </a:rPr>
                        <a:t>24%</a:t>
                      </a:r>
                    </a:p>
                  </a:txBody>
                  <a:tcPr marL="9525" marR="9525" marT="9525" marB="0" anchor="b">
                    <a:lnL>
                      <a:noFill/>
                    </a:lnL>
                    <a:lnR>
                      <a:noFill/>
                    </a:lnR>
                    <a:lnT>
                      <a:noFill/>
                    </a:lnT>
                    <a:lnB>
                      <a:noFill/>
                    </a:lnB>
                    <a:solidFill>
                      <a:srgbClr val="FCFCFF"/>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27%</a:t>
                      </a:r>
                    </a:p>
                  </a:txBody>
                  <a:tcPr marL="9525" marR="9525" marT="9525" marB="0" anchor="b">
                    <a:lnL>
                      <a:noFill/>
                    </a:lnL>
                    <a:lnR>
                      <a:noFill/>
                    </a:lnR>
                    <a:lnT>
                      <a:noFill/>
                    </a:lnT>
                    <a:lnB>
                      <a:noFill/>
                    </a:lnB>
                    <a:solidFill>
                      <a:srgbClr val="FCFCFF"/>
                    </a:solidFill>
                  </a:tcPr>
                </a:tc>
                <a:extLst>
                  <a:ext uri="{0D108BD9-81ED-4DB2-BD59-A6C34878D82A}">
                    <a16:rowId xmlns:a16="http://schemas.microsoft.com/office/drawing/2014/main" val="1999144847"/>
                  </a:ext>
                </a:extLst>
              </a:tr>
              <a:tr h="250597">
                <a:tc>
                  <a:txBody>
                    <a:bodyPr/>
                    <a:lstStyle/>
                    <a:p>
                      <a:pPr algn="l" rtl="0" fontAlgn="b"/>
                      <a:r>
                        <a:rPr lang="en-US" sz="1800" b="1" i="0" u="none" strike="noStrike">
                          <a:solidFill>
                            <a:srgbClr val="000000"/>
                          </a:solidFill>
                          <a:effectLst/>
                          <a:latin typeface="Calibri" panose="020F0502020204030204" pitchFamily="34" charset="0"/>
                        </a:rPr>
                        <a:t>KN</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-5%</a:t>
                      </a:r>
                    </a:p>
                  </a:txBody>
                  <a:tcPr marL="9525" marR="9525" marT="9525" marB="0" anchor="b">
                    <a:lnL>
                      <a:noFill/>
                    </a:lnL>
                    <a:lnR>
                      <a:noFill/>
                    </a:lnR>
                    <a:lnT>
                      <a:noFill/>
                    </a:lnT>
                    <a:lnB>
                      <a:noFill/>
                    </a:lnB>
                    <a:solidFill>
                      <a:srgbClr val="FEDDBB"/>
                    </a:solidFill>
                  </a:tcPr>
                </a:tc>
                <a:tc>
                  <a:txBody>
                    <a:bodyPr/>
                    <a:lstStyle/>
                    <a:p>
                      <a:pPr algn="ctr" rtl="0" fontAlgn="b"/>
                      <a:r>
                        <a:rPr lang="en-US" sz="1800" b="0" i="0" u="none" strike="noStrike">
                          <a:solidFill>
                            <a:srgbClr val="000000"/>
                          </a:solidFill>
                          <a:effectLst/>
                          <a:latin typeface="Calibri" panose="020F0502020204030204" pitchFamily="34" charset="0"/>
                        </a:rPr>
                        <a:t>-3%</a:t>
                      </a:r>
                    </a:p>
                  </a:txBody>
                  <a:tcPr marL="9525" marR="9525" marT="9525" marB="0" anchor="b">
                    <a:lnL>
                      <a:noFill/>
                    </a:lnL>
                    <a:lnR>
                      <a:noFill/>
                    </a:lnR>
                    <a:lnT>
                      <a:noFill/>
                    </a:lnT>
                    <a:lnB>
                      <a:noFill/>
                    </a:lnB>
                    <a:solidFill>
                      <a:srgbClr val="FEDEBF"/>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-3%</a:t>
                      </a:r>
                    </a:p>
                  </a:txBody>
                  <a:tcPr marL="9525" marR="9525" marT="9525" marB="0" anchor="b">
                    <a:lnL>
                      <a:noFill/>
                    </a:lnL>
                    <a:lnR>
                      <a:noFill/>
                    </a:lnR>
                    <a:lnT>
                      <a:noFill/>
                    </a:lnT>
                    <a:lnB>
                      <a:noFill/>
                    </a:lnB>
                    <a:solidFill>
                      <a:srgbClr val="FDF6F1"/>
                    </a:solidFill>
                  </a:tcPr>
                </a:tc>
                <a:tc>
                  <a:txBody>
                    <a:bodyPr/>
                    <a:lstStyle/>
                    <a:p>
                      <a:pPr algn="ctr" rtl="0" fontAlgn="b"/>
                      <a:r>
                        <a:rPr lang="en-US" sz="18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EDAB4"/>
                    </a:solidFill>
                  </a:tcPr>
                </a:tc>
                <a:tc>
                  <a:txBody>
                    <a:bodyPr/>
                    <a:lstStyle/>
                    <a:p>
                      <a:pPr algn="ctr" rtl="0" fontAlgn="b"/>
                      <a:r>
                        <a:rPr lang="en-US" sz="1800" b="0" i="0" u="none" strike="noStrike">
                          <a:solidFill>
                            <a:srgbClr val="000000"/>
                          </a:solidFill>
                          <a:effectLst/>
                          <a:latin typeface="Calibri" panose="020F0502020204030204" pitchFamily="34" charset="0"/>
                        </a:rPr>
                        <a:t>1%</a:t>
                      </a:r>
                    </a:p>
                  </a:txBody>
                  <a:tcPr marL="9525" marR="9525" marT="9525" marB="0" anchor="b">
                    <a:lnL>
                      <a:noFill/>
                    </a:lnL>
                    <a:lnR>
                      <a:noFill/>
                    </a:lnR>
                    <a:lnT>
                      <a:noFill/>
                    </a:lnT>
                    <a:lnB>
                      <a:noFill/>
                    </a:lnB>
                    <a:solidFill>
                      <a:srgbClr val="FED8B0"/>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8%</a:t>
                      </a:r>
                    </a:p>
                  </a:txBody>
                  <a:tcPr marL="9525" marR="9525" marT="9525" marB="0" anchor="b">
                    <a:lnL>
                      <a:noFill/>
                    </a:lnL>
                    <a:lnR>
                      <a:noFill/>
                    </a:lnR>
                    <a:lnT>
                      <a:noFill/>
                    </a:lnT>
                    <a:lnB>
                      <a:noFill/>
                    </a:lnB>
                    <a:solidFill>
                      <a:srgbClr val="FEE0C1"/>
                    </a:solidFill>
                  </a:tcPr>
                </a:tc>
                <a:extLst>
                  <a:ext uri="{0D108BD9-81ED-4DB2-BD59-A6C34878D82A}">
                    <a16:rowId xmlns:a16="http://schemas.microsoft.com/office/drawing/2014/main" val="1437269634"/>
                  </a:ext>
                </a:extLst>
              </a:tr>
              <a:tr h="250597">
                <a:tc>
                  <a:txBody>
                    <a:bodyPr/>
                    <a:lstStyle/>
                    <a:p>
                      <a:pPr algn="l" rtl="0" fontAlgn="b"/>
                      <a:r>
                        <a:rPr lang="en-US" sz="1800" b="1" i="0" u="none" strike="noStrike">
                          <a:solidFill>
                            <a:srgbClr val="000000"/>
                          </a:solidFill>
                          <a:effectLst/>
                          <a:latin typeface="Calibri" panose="020F0502020204030204" pitchFamily="34" charset="0"/>
                        </a:rPr>
                        <a:t>LP</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-8%</a:t>
                      </a:r>
                    </a:p>
                  </a:txBody>
                  <a:tcPr marL="9525" marR="9525" marT="9525" marB="0" anchor="b">
                    <a:lnL>
                      <a:noFill/>
                    </a:lnL>
                    <a:lnR>
                      <a:noFill/>
                    </a:lnR>
                    <a:lnT>
                      <a:noFill/>
                    </a:lnT>
                    <a:lnB>
                      <a:noFill/>
                    </a:lnB>
                    <a:solidFill>
                      <a:srgbClr val="FED9B3"/>
                    </a:solidFill>
                  </a:tcPr>
                </a:tc>
                <a:tc>
                  <a:txBody>
                    <a:bodyPr/>
                    <a:lstStyle/>
                    <a:p>
                      <a:pPr algn="ctr" rtl="0" fontAlgn="b"/>
                      <a:r>
                        <a:rPr lang="en-US" sz="18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solidFill>
                      <a:srgbClr val="FEDFC1"/>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-7%</a:t>
                      </a:r>
                    </a:p>
                  </a:txBody>
                  <a:tcPr marL="9525" marR="9525" marT="9525" marB="0" anchor="b">
                    <a:lnL>
                      <a:noFill/>
                    </a:lnL>
                    <a:lnR>
                      <a:noFill/>
                    </a:lnR>
                    <a:lnT>
                      <a:noFill/>
                    </a:lnT>
                    <a:lnB>
                      <a:noFill/>
                    </a:lnB>
                    <a:solidFill>
                      <a:srgbClr val="FDEFE3"/>
                    </a:solidFill>
                  </a:tcPr>
                </a:tc>
                <a:tc>
                  <a:txBody>
                    <a:bodyPr/>
                    <a:lstStyle/>
                    <a:p>
                      <a:pPr algn="ctr" rtl="0" fontAlgn="b"/>
                      <a:r>
                        <a:rPr lang="en-US" sz="1800" b="0" i="0" u="none" strike="noStrike">
                          <a:solidFill>
                            <a:srgbClr val="000000"/>
                          </a:solidFill>
                          <a:effectLst/>
                          <a:latin typeface="Calibri" panose="020F0502020204030204" pitchFamily="34" charset="0"/>
                        </a:rPr>
                        <a:t>4%</a:t>
                      </a:r>
                    </a:p>
                  </a:txBody>
                  <a:tcPr marL="9525" marR="9525" marT="9525" marB="0" anchor="b">
                    <a:lnL>
                      <a:noFill/>
                    </a:lnL>
                    <a:lnR>
                      <a:noFill/>
                    </a:lnR>
                    <a:lnT>
                      <a:noFill/>
                    </a:lnT>
                    <a:lnB>
                      <a:noFill/>
                    </a:lnB>
                    <a:solidFill>
                      <a:srgbClr val="FEDFBF"/>
                    </a:solidFill>
                  </a:tcPr>
                </a:tc>
                <a:tc>
                  <a:txBody>
                    <a:bodyPr/>
                    <a:lstStyle/>
                    <a:p>
                      <a:pPr algn="ctr" rtl="0" fontAlgn="b"/>
                      <a:r>
                        <a:rPr lang="en-US" sz="1800" b="0" i="0" u="none" strike="noStrike">
                          <a:solidFill>
                            <a:srgbClr val="000000"/>
                          </a:solidFill>
                          <a:effectLst/>
                          <a:latin typeface="Calibri" panose="020F0502020204030204" pitchFamily="34" charset="0"/>
                        </a:rPr>
                        <a:t>5%</a:t>
                      </a:r>
                    </a:p>
                  </a:txBody>
                  <a:tcPr marL="9525" marR="9525" marT="9525" marB="0" anchor="b">
                    <a:lnL>
                      <a:noFill/>
                    </a:lnL>
                    <a:lnR>
                      <a:noFill/>
                    </a:lnR>
                    <a:lnT>
                      <a:noFill/>
                    </a:lnT>
                    <a:lnB>
                      <a:noFill/>
                    </a:lnB>
                    <a:solidFill>
                      <a:srgbClr val="FEDEBE"/>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8%</a:t>
                      </a:r>
                    </a:p>
                  </a:txBody>
                  <a:tcPr marL="9525" marR="9525" marT="9525" marB="0" anchor="b">
                    <a:lnL>
                      <a:noFill/>
                    </a:lnL>
                    <a:lnR>
                      <a:noFill/>
                    </a:lnR>
                    <a:lnT>
                      <a:noFill/>
                    </a:lnT>
                    <a:lnB>
                      <a:noFill/>
                    </a:lnB>
                    <a:solidFill>
                      <a:srgbClr val="FEDFC1"/>
                    </a:solidFill>
                  </a:tcPr>
                </a:tc>
                <a:extLst>
                  <a:ext uri="{0D108BD9-81ED-4DB2-BD59-A6C34878D82A}">
                    <a16:rowId xmlns:a16="http://schemas.microsoft.com/office/drawing/2014/main" val="376285850"/>
                  </a:ext>
                </a:extLst>
              </a:tr>
              <a:tr h="250597">
                <a:tc>
                  <a:txBody>
                    <a:bodyPr/>
                    <a:lstStyle/>
                    <a:p>
                      <a:pPr algn="l" rtl="0" fontAlgn="b"/>
                      <a:r>
                        <a:rPr lang="en-US" sz="1800" b="1" i="0" u="none" strike="noStrike">
                          <a:solidFill>
                            <a:srgbClr val="000000"/>
                          </a:solidFill>
                          <a:effectLst/>
                          <a:latin typeface="Calibri" panose="020F0502020204030204" pitchFamily="34" charset="0"/>
                        </a:rPr>
                        <a:t>MP</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3%</a:t>
                      </a:r>
                    </a:p>
                  </a:txBody>
                  <a:tcPr marL="9525" marR="9525" marT="9525" marB="0" anchor="b">
                    <a:lnL>
                      <a:noFill/>
                    </a:lnL>
                    <a:lnR>
                      <a:noFill/>
                    </a:lnR>
                    <a:lnT>
                      <a:noFill/>
                    </a:lnT>
                    <a:lnB>
                      <a:noFill/>
                    </a:lnB>
                    <a:solidFill>
                      <a:srgbClr val="FDE6D0"/>
                    </a:solidFill>
                  </a:tcPr>
                </a:tc>
                <a:tc>
                  <a:txBody>
                    <a:bodyPr/>
                    <a:lstStyle/>
                    <a:p>
                      <a:pPr algn="ctr" rtl="0" fontAlgn="b"/>
                      <a:r>
                        <a:rPr lang="en-US" sz="1800" b="0" i="0" u="none" strike="noStrike">
                          <a:solidFill>
                            <a:srgbClr val="000000"/>
                          </a:solidFill>
                          <a:effectLst/>
                          <a:latin typeface="Calibri" panose="020F0502020204030204" pitchFamily="34" charset="0"/>
                        </a:rPr>
                        <a:t>7%</a:t>
                      </a:r>
                    </a:p>
                  </a:txBody>
                  <a:tcPr marL="9525" marR="9525" marT="9525" marB="0" anchor="b">
                    <a:lnL>
                      <a:noFill/>
                    </a:lnL>
                    <a:lnR>
                      <a:noFill/>
                    </a:lnR>
                    <a:lnT>
                      <a:noFill/>
                    </a:lnT>
                    <a:lnB>
                      <a:noFill/>
                    </a:lnB>
                    <a:solidFill>
                      <a:srgbClr val="FDE8D3"/>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dirty="0">
                          <a:solidFill>
                            <a:srgbClr val="000000"/>
                          </a:solidFill>
                          <a:effectLst/>
                          <a:latin typeface="Calibri" panose="020F0502020204030204" pitchFamily="34" charset="0"/>
                        </a:rPr>
                        <a:t>-8%</a:t>
                      </a:r>
                    </a:p>
                  </a:txBody>
                  <a:tcPr marL="9525" marR="9525" marT="9525" marB="0" anchor="b">
                    <a:lnL>
                      <a:noFill/>
                    </a:lnL>
                    <a:lnR>
                      <a:noFill/>
                    </a:lnR>
                    <a:lnT>
                      <a:noFill/>
                    </a:lnT>
                    <a:lnB>
                      <a:noFill/>
                    </a:lnB>
                    <a:solidFill>
                      <a:srgbClr val="FDECDD"/>
                    </a:solidFill>
                  </a:tcPr>
                </a:tc>
                <a:tc>
                  <a:txBody>
                    <a:bodyPr/>
                    <a:lstStyle/>
                    <a:p>
                      <a:pPr algn="ctr" rtl="0" fontAlgn="b"/>
                      <a:r>
                        <a:rPr lang="en-US" sz="1800" b="0" i="0" u="none" strike="noStrike">
                          <a:solidFill>
                            <a:srgbClr val="000000"/>
                          </a:solidFill>
                          <a:effectLst/>
                          <a:latin typeface="Calibri" panose="020F0502020204030204" pitchFamily="34" charset="0"/>
                        </a:rPr>
                        <a:t>7%</a:t>
                      </a:r>
                    </a:p>
                  </a:txBody>
                  <a:tcPr marL="9525" marR="9525" marT="9525" marB="0" anchor="b">
                    <a:lnL>
                      <a:noFill/>
                    </a:lnL>
                    <a:lnR>
                      <a:noFill/>
                    </a:lnR>
                    <a:lnT>
                      <a:noFill/>
                    </a:lnT>
                    <a:lnB>
                      <a:noFill/>
                    </a:lnB>
                    <a:solidFill>
                      <a:srgbClr val="FEE5CC"/>
                    </a:solidFill>
                  </a:tcPr>
                </a:tc>
                <a:tc>
                  <a:txBody>
                    <a:bodyPr/>
                    <a:lstStyle/>
                    <a:p>
                      <a:pPr algn="ctr" rtl="0" fontAlgn="b"/>
                      <a:r>
                        <a:rPr lang="en-US" sz="1800" b="0" i="0" u="none" strike="noStrike">
                          <a:solidFill>
                            <a:srgbClr val="000000"/>
                          </a:solidFill>
                          <a:effectLst/>
                          <a:latin typeface="Calibri" panose="020F0502020204030204" pitchFamily="34" charset="0"/>
                        </a:rPr>
                        <a:t>8%</a:t>
                      </a:r>
                    </a:p>
                  </a:txBody>
                  <a:tcPr marL="9525" marR="9525" marT="9525" marB="0" anchor="b">
                    <a:lnL>
                      <a:noFill/>
                    </a:lnL>
                    <a:lnR>
                      <a:noFill/>
                    </a:lnR>
                    <a:lnT>
                      <a:noFill/>
                    </a:lnT>
                    <a:lnB>
                      <a:noFill/>
                    </a:lnB>
                    <a:solidFill>
                      <a:srgbClr val="FEE3C8"/>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13%</a:t>
                      </a:r>
                    </a:p>
                  </a:txBody>
                  <a:tcPr marL="9525" marR="9525" marT="9525" marB="0" anchor="b">
                    <a:lnL>
                      <a:noFill/>
                    </a:lnL>
                    <a:lnR>
                      <a:noFill/>
                    </a:lnR>
                    <a:lnT>
                      <a:noFill/>
                    </a:lnT>
                    <a:lnB>
                      <a:noFill/>
                    </a:lnB>
                    <a:solidFill>
                      <a:srgbClr val="FDE6CF"/>
                    </a:solidFill>
                  </a:tcPr>
                </a:tc>
                <a:extLst>
                  <a:ext uri="{0D108BD9-81ED-4DB2-BD59-A6C34878D82A}">
                    <a16:rowId xmlns:a16="http://schemas.microsoft.com/office/drawing/2014/main" val="790633584"/>
                  </a:ext>
                </a:extLst>
              </a:tr>
              <a:tr h="250597">
                <a:tc>
                  <a:txBody>
                    <a:bodyPr/>
                    <a:lstStyle/>
                    <a:p>
                      <a:pPr algn="l" rtl="0" fontAlgn="b"/>
                      <a:r>
                        <a:rPr lang="en-US" sz="1800" b="1" i="0" u="none" strike="noStrike">
                          <a:solidFill>
                            <a:srgbClr val="000000"/>
                          </a:solidFill>
                          <a:effectLst/>
                          <a:latin typeface="Calibri" panose="020F0502020204030204" pitchFamily="34" charset="0"/>
                        </a:rPr>
                        <a:t>NC</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6%</a:t>
                      </a:r>
                    </a:p>
                  </a:txBody>
                  <a:tcPr marL="9525" marR="9525" marT="9525" marB="0" anchor="b">
                    <a:lnL>
                      <a:noFill/>
                    </a:lnL>
                    <a:lnR>
                      <a:noFill/>
                    </a:lnR>
                    <a:lnT>
                      <a:noFill/>
                    </a:lnT>
                    <a:lnB>
                      <a:noFill/>
                    </a:lnB>
                    <a:solidFill>
                      <a:srgbClr val="FDEAD7"/>
                    </a:solidFill>
                  </a:tcPr>
                </a:tc>
                <a:tc>
                  <a:txBody>
                    <a:bodyPr/>
                    <a:lstStyle/>
                    <a:p>
                      <a:pPr algn="ctr" rtl="0" fontAlgn="b"/>
                      <a:r>
                        <a:rPr lang="en-US" sz="18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solidFill>
                      <a:srgbClr val="FDEAD7"/>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-3%</a:t>
                      </a:r>
                    </a:p>
                  </a:txBody>
                  <a:tcPr marL="9525" marR="9525" marT="9525" marB="0" anchor="b">
                    <a:lnL>
                      <a:noFill/>
                    </a:lnL>
                    <a:lnR>
                      <a:noFill/>
                    </a:lnR>
                    <a:lnT>
                      <a:noFill/>
                    </a:lnT>
                    <a:lnB>
                      <a:noFill/>
                    </a:lnB>
                    <a:solidFill>
                      <a:srgbClr val="FDF5F1"/>
                    </a:solidFill>
                  </a:tcPr>
                </a:tc>
                <a:tc>
                  <a:txBody>
                    <a:bodyPr/>
                    <a:lstStyle/>
                    <a:p>
                      <a:pPr algn="ctr" rtl="0" fontAlgn="b"/>
                      <a:r>
                        <a:rPr lang="en-US" sz="18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solidFill>
                      <a:srgbClr val="FDE7D2"/>
                    </a:solidFill>
                  </a:tcPr>
                </a:tc>
                <a:tc>
                  <a:txBody>
                    <a:bodyPr/>
                    <a:lstStyle/>
                    <a:p>
                      <a:pPr algn="ctr" rtl="0" fontAlgn="b"/>
                      <a:r>
                        <a:rPr lang="en-US" sz="1800" b="0" i="0" u="none" strike="noStrike">
                          <a:solidFill>
                            <a:srgbClr val="000000"/>
                          </a:solidFill>
                          <a:effectLst/>
                          <a:latin typeface="Calibri" panose="020F0502020204030204" pitchFamily="34" charset="0"/>
                        </a:rPr>
                        <a:t>10%</a:t>
                      </a:r>
                    </a:p>
                  </a:txBody>
                  <a:tcPr marL="9525" marR="9525" marT="9525" marB="0" anchor="b">
                    <a:lnL>
                      <a:noFill/>
                    </a:lnL>
                    <a:lnR>
                      <a:noFill/>
                    </a:lnR>
                    <a:lnT>
                      <a:noFill/>
                    </a:lnT>
                    <a:lnB>
                      <a:noFill/>
                    </a:lnB>
                    <a:solidFill>
                      <a:srgbClr val="FDE6CF"/>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solidFill>
                      <a:srgbClr val="FEE1C5"/>
                    </a:solidFill>
                  </a:tcPr>
                </a:tc>
                <a:extLst>
                  <a:ext uri="{0D108BD9-81ED-4DB2-BD59-A6C34878D82A}">
                    <a16:rowId xmlns:a16="http://schemas.microsoft.com/office/drawing/2014/main" val="3510561835"/>
                  </a:ext>
                </a:extLst>
              </a:tr>
              <a:tr h="250597">
                <a:tc>
                  <a:txBody>
                    <a:bodyPr/>
                    <a:lstStyle/>
                    <a:p>
                      <a:pPr algn="l" rtl="0" fontAlgn="b"/>
                      <a:r>
                        <a:rPr lang="en-US" sz="1800" b="1" i="0" u="none" strike="noStrike">
                          <a:solidFill>
                            <a:srgbClr val="000000"/>
                          </a:solidFill>
                          <a:effectLst/>
                          <a:latin typeface="Calibri" panose="020F0502020204030204" pitchFamily="34" charset="0"/>
                        </a:rPr>
                        <a:t>NW</a:t>
                      </a: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2%</a:t>
                      </a:r>
                    </a:p>
                  </a:txBody>
                  <a:tcPr marL="9525" marR="9525" marT="9525" marB="0" anchor="b">
                    <a:lnL>
                      <a:noFill/>
                    </a:lnL>
                    <a:lnR>
                      <a:noFill/>
                    </a:lnR>
                    <a:lnT>
                      <a:noFill/>
                    </a:lnT>
                    <a:lnB>
                      <a:noFill/>
                    </a:lnB>
                    <a:solidFill>
                      <a:srgbClr val="FDE5CD"/>
                    </a:solidFill>
                  </a:tcPr>
                </a:tc>
                <a:tc>
                  <a:txBody>
                    <a:bodyPr/>
                    <a:lstStyle/>
                    <a:p>
                      <a:pPr algn="ctr" rtl="0" fontAlgn="b"/>
                      <a:r>
                        <a:rPr lang="en-US" sz="1800" b="0" i="0" u="none" strike="noStrike">
                          <a:solidFill>
                            <a:srgbClr val="000000"/>
                          </a:solidFill>
                          <a:effectLst/>
                          <a:latin typeface="Calibri" panose="020F0502020204030204" pitchFamily="34" charset="0"/>
                        </a:rPr>
                        <a:t>4%</a:t>
                      </a:r>
                    </a:p>
                  </a:txBody>
                  <a:tcPr marL="9525" marR="9525" marT="9525" marB="0" anchor="b">
                    <a:lnL>
                      <a:noFill/>
                    </a:lnL>
                    <a:lnR>
                      <a:noFill/>
                    </a:lnR>
                    <a:lnT>
                      <a:noFill/>
                    </a:lnT>
                    <a:lnB>
                      <a:noFill/>
                    </a:lnB>
                    <a:solidFill>
                      <a:srgbClr val="FDE5CD"/>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solidFill>
                      <a:srgbClr val="FDEBDB"/>
                    </a:solidFill>
                  </a:tcPr>
                </a:tc>
                <a:tc>
                  <a:txBody>
                    <a:bodyPr/>
                    <a:lstStyle/>
                    <a:p>
                      <a:pPr algn="ctr" rtl="0" fontAlgn="b"/>
                      <a:r>
                        <a:rPr lang="en-US" sz="1800" b="0" i="0" u="none" strike="noStrike">
                          <a:solidFill>
                            <a:srgbClr val="000000"/>
                          </a:solidFill>
                          <a:effectLst/>
                          <a:latin typeface="Calibri" panose="020F0502020204030204" pitchFamily="34" charset="0"/>
                        </a:rPr>
                        <a:t>12%</a:t>
                      </a:r>
                    </a:p>
                  </a:txBody>
                  <a:tcPr marL="9525" marR="9525" marT="9525" marB="0" anchor="b">
                    <a:lnL>
                      <a:noFill/>
                    </a:lnL>
                    <a:lnR>
                      <a:noFill/>
                    </a:lnR>
                    <a:lnT>
                      <a:noFill/>
                    </a:lnT>
                    <a:lnB>
                      <a:noFill/>
                    </a:lnB>
                    <a:solidFill>
                      <a:srgbClr val="FDECDD"/>
                    </a:solidFill>
                  </a:tcPr>
                </a:tc>
                <a:tc>
                  <a:txBody>
                    <a:bodyPr/>
                    <a:lstStyle/>
                    <a:p>
                      <a:pPr algn="ctr" rtl="0" fontAlgn="b"/>
                      <a:r>
                        <a:rPr lang="en-US" sz="1800" b="0" i="0" u="none" strike="noStrike">
                          <a:solidFill>
                            <a:srgbClr val="000000"/>
                          </a:solidFill>
                          <a:effectLst/>
                          <a:latin typeface="Calibri" panose="020F0502020204030204" pitchFamily="34" charset="0"/>
                        </a:rPr>
                        <a:t>13%</a:t>
                      </a:r>
                    </a:p>
                  </a:txBody>
                  <a:tcPr marL="9525" marR="9525" marT="9525" marB="0" anchor="b">
                    <a:lnL>
                      <a:noFill/>
                    </a:lnL>
                    <a:lnR>
                      <a:noFill/>
                    </a:lnR>
                    <a:lnT>
                      <a:noFill/>
                    </a:lnT>
                    <a:lnB>
                      <a:noFill/>
                    </a:lnB>
                    <a:solidFill>
                      <a:srgbClr val="FDEAD9"/>
                    </a:solidFill>
                  </a:tcPr>
                </a:tc>
                <a:tc>
                  <a:txBody>
                    <a:bodyPr/>
                    <a:lstStyle/>
                    <a:p>
                      <a:pPr algn="ctr"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rtl="0" fontAlgn="b"/>
                      <a:r>
                        <a:rPr lang="en-US" sz="1800" b="0" i="0" u="none"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solidFill>
                      <a:srgbClr val="FDF1E8"/>
                    </a:solidFill>
                  </a:tcPr>
                </a:tc>
                <a:extLst>
                  <a:ext uri="{0D108BD9-81ED-4DB2-BD59-A6C34878D82A}">
                    <a16:rowId xmlns:a16="http://schemas.microsoft.com/office/drawing/2014/main" val="1964814147"/>
                  </a:ext>
                </a:extLst>
              </a:tr>
              <a:tr h="262530">
                <a:tc>
                  <a:txBody>
                    <a:bodyPr/>
                    <a:lstStyle/>
                    <a:p>
                      <a:pPr algn="l" rtl="0" fontAlgn="b"/>
                      <a:r>
                        <a:rPr lang="en-US" sz="1800" b="1" i="0" u="none" strike="noStrike">
                          <a:solidFill>
                            <a:srgbClr val="000000"/>
                          </a:solidFill>
                          <a:effectLst/>
                          <a:latin typeface="Calibri" panose="020F0502020204030204" pitchFamily="34" charset="0"/>
                        </a:rPr>
                        <a:t>WC</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ctr" rtl="0" fontAlgn="b"/>
                      <a:r>
                        <a:rPr lang="en-US" sz="1800" b="0" i="0" u="none" strike="noStrike" dirty="0">
                          <a:solidFill>
                            <a:srgbClr val="000000"/>
                          </a:solidFill>
                          <a:effectLst/>
                          <a:latin typeface="Calibri" panose="020F0502020204030204" pitchFamily="34" charset="0"/>
                        </a:rPr>
                        <a:t>12%</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solidFill>
                      <a:srgbClr val="FDF1E7"/>
                    </a:solidFill>
                  </a:tcPr>
                </a:tc>
                <a:tc>
                  <a:txBody>
                    <a:bodyPr/>
                    <a:lstStyle/>
                    <a:p>
                      <a:pPr algn="ctr" rtl="0" fontAlgn="b"/>
                      <a:r>
                        <a:rPr lang="en-US" sz="1800" b="0" i="0" u="none" strike="noStrike" dirty="0">
                          <a:solidFill>
                            <a:srgbClr val="000000"/>
                          </a:solidFill>
                          <a:effectLst/>
                          <a:latin typeface="Calibri" panose="020F0502020204030204" pitchFamily="34" charset="0"/>
                        </a:rPr>
                        <a:t>22%</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solidFill>
                      <a:srgbClr val="FDF6F2"/>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panose="020F0502020204030204" pitchFamily="34" charset="0"/>
                        </a:rPr>
                        <a:t>0%</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solidFill>
                      <a:srgbClr val="FDF9FA"/>
                    </a:solidFill>
                  </a:tcPr>
                </a:tc>
                <a:tc>
                  <a:txBody>
                    <a:bodyPr/>
                    <a:lstStyle/>
                    <a:p>
                      <a:pPr algn="ctr" rtl="0" fontAlgn="b"/>
                      <a:r>
                        <a:rPr lang="en-US" sz="1800" b="0" i="0" u="none" strike="noStrike">
                          <a:solidFill>
                            <a:srgbClr val="000000"/>
                          </a:solidFill>
                          <a:effectLst/>
                          <a:latin typeface="Calibri" panose="020F0502020204030204" pitchFamily="34" charset="0"/>
                        </a:rPr>
                        <a:t>21%</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solidFill>
                      <a:srgbClr val="FCFCFF"/>
                    </a:solidFill>
                  </a:tcPr>
                </a:tc>
                <a:tc>
                  <a:txBody>
                    <a:bodyPr/>
                    <a:lstStyle/>
                    <a:p>
                      <a:pPr algn="ctr" rtl="0" fontAlgn="b"/>
                      <a:r>
                        <a:rPr lang="en-US" sz="1800" b="0" i="0" u="none" strike="noStrike">
                          <a:solidFill>
                            <a:srgbClr val="000000"/>
                          </a:solidFill>
                          <a:effectLst/>
                          <a:latin typeface="Calibri" panose="020F0502020204030204" pitchFamily="34" charset="0"/>
                        </a:rPr>
                        <a:t>22%</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solidFill>
                      <a:srgbClr val="FDF8F8"/>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Calibri" panose="020F0502020204030204" pitchFamily="34" charset="0"/>
                        </a:rPr>
                        <a:t>22%</a:t>
                      </a:r>
                    </a:p>
                  </a:txBody>
                  <a:tcPr marL="9525" marR="9525" marT="9525" marB="0" anchor="b">
                    <a:lnL>
                      <a:noFill/>
                    </a:lnL>
                    <a:lnR>
                      <a:noFill/>
                    </a:lnR>
                    <a:lnT>
                      <a:noFill/>
                    </a:lnT>
                    <a:lnB w="12700" cap="flat" cmpd="sng" algn="ctr">
                      <a:solidFill>
                        <a:srgbClr val="BFBFBF"/>
                      </a:solidFill>
                      <a:prstDash val="solid"/>
                      <a:round/>
                      <a:headEnd type="none" w="med" len="med"/>
                      <a:tailEnd type="none" w="med" len="med"/>
                    </a:lnB>
                    <a:solidFill>
                      <a:srgbClr val="FDF3EC"/>
                    </a:solidFill>
                  </a:tcPr>
                </a:tc>
                <a:extLst>
                  <a:ext uri="{0D108BD9-81ED-4DB2-BD59-A6C34878D82A}">
                    <a16:rowId xmlns:a16="http://schemas.microsoft.com/office/drawing/2014/main" val="405273483"/>
                  </a:ext>
                </a:extLst>
              </a:tr>
              <a:tr h="262530">
                <a:tc>
                  <a:txBody>
                    <a:bodyPr/>
                    <a:lstStyle/>
                    <a:p>
                      <a:pPr algn="l" rtl="0" fontAlgn="b"/>
                      <a:r>
                        <a:rPr lang="en-US" sz="1800" b="1" i="0" u="none" strike="noStrike">
                          <a:solidFill>
                            <a:srgbClr val="000000"/>
                          </a:solidFill>
                          <a:effectLst/>
                          <a:latin typeface="Calibri" panose="020F0502020204030204" pitchFamily="34" charset="0"/>
                        </a:rPr>
                        <a:t>SA</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rtl="0" fontAlgn="b"/>
                      <a:r>
                        <a:rPr lang="en-US" sz="1800" b="1" i="0" u="none" strike="noStrike" dirty="0">
                          <a:solidFill>
                            <a:srgbClr val="000000"/>
                          </a:solidFill>
                          <a:effectLst/>
                          <a:latin typeface="Calibri" panose="020F0502020204030204" pitchFamily="34" charset="0"/>
                        </a:rPr>
                        <a:t>-1%</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E1C5"/>
                    </a:solidFill>
                  </a:tcPr>
                </a:tc>
                <a:tc>
                  <a:txBody>
                    <a:bodyPr/>
                    <a:lstStyle/>
                    <a:p>
                      <a:pPr algn="ctr" rtl="0" fontAlgn="b"/>
                      <a:r>
                        <a:rPr lang="en-US" sz="1800" b="1" i="0" u="none" strike="noStrike" dirty="0">
                          <a:solidFill>
                            <a:srgbClr val="000000"/>
                          </a:solidFill>
                          <a:effectLst/>
                          <a:latin typeface="Calibri" panose="020F0502020204030204" pitchFamily="34" charset="0"/>
                        </a:rPr>
                        <a:t>2%</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E3C9"/>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Calibri" panose="020F0502020204030204" pitchFamily="34" charset="0"/>
                        </a:rPr>
                        <a:t>-6%</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DF0E4"/>
                    </a:solidFill>
                  </a:tcPr>
                </a:tc>
                <a:tc>
                  <a:txBody>
                    <a:bodyPr/>
                    <a:lstStyle/>
                    <a:p>
                      <a:pPr algn="ctr" rtl="0" fontAlgn="b"/>
                      <a:r>
                        <a:rPr lang="en-US" sz="1800" b="1" i="0" u="none" strike="noStrike" dirty="0">
                          <a:solidFill>
                            <a:srgbClr val="000000"/>
                          </a:solidFill>
                          <a:effectLst/>
                          <a:latin typeface="Calibri" panose="020F0502020204030204" pitchFamily="34" charset="0"/>
                        </a:rPr>
                        <a:t>7%</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E4CA"/>
                    </a:solidFill>
                  </a:tcPr>
                </a:tc>
                <a:tc>
                  <a:txBody>
                    <a:bodyPr/>
                    <a:lstStyle/>
                    <a:p>
                      <a:pPr algn="ctr" rtl="0" fontAlgn="b"/>
                      <a:r>
                        <a:rPr lang="en-US" sz="1800" b="1" i="0" u="none" strike="noStrike" dirty="0">
                          <a:solidFill>
                            <a:srgbClr val="000000"/>
                          </a:solidFill>
                          <a:effectLst/>
                          <a:latin typeface="Calibri" panose="020F0502020204030204" pitchFamily="34" charset="0"/>
                        </a:rPr>
                        <a:t>8%</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EE3C8"/>
                    </a:solidFill>
                  </a:tcPr>
                </a:tc>
                <a:tc>
                  <a:txBody>
                    <a:bodyPr/>
                    <a:lstStyle/>
                    <a:p>
                      <a:pPr algn="ctr" fontAlgn="b"/>
                      <a:r>
                        <a:rPr lang="en-US" sz="1800" b="0" i="0" u="none" strike="noStrike">
                          <a:solidFill>
                            <a:srgbClr val="000000"/>
                          </a:solidFill>
                          <a:effectLst/>
                          <a:latin typeface="Arial" panose="020B0604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rtl="0" fontAlgn="b"/>
                      <a:r>
                        <a:rPr lang="en-US" sz="1800" b="1" i="0" u="none" strike="noStrike" dirty="0">
                          <a:solidFill>
                            <a:srgbClr val="000000"/>
                          </a:solidFill>
                          <a:effectLst/>
                          <a:latin typeface="Calibri" panose="020F0502020204030204" pitchFamily="34" charset="0"/>
                        </a:rPr>
                        <a:t>13%</a:t>
                      </a:r>
                    </a:p>
                  </a:txBody>
                  <a:tcPr marL="9525" marR="9525" marT="9525" marB="0" anchor="b">
                    <a:lnL>
                      <a:noFill/>
                    </a:lnL>
                    <a:lnR>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DE6CF"/>
                    </a:solidFill>
                  </a:tcPr>
                </a:tc>
                <a:extLst>
                  <a:ext uri="{0D108BD9-81ED-4DB2-BD59-A6C34878D82A}">
                    <a16:rowId xmlns:a16="http://schemas.microsoft.com/office/drawing/2014/main" val="2827752868"/>
                  </a:ext>
                </a:extLst>
              </a:tr>
            </a:tbl>
          </a:graphicData>
        </a:graphic>
      </p:graphicFrame>
      <p:sp>
        <p:nvSpPr>
          <p:cNvPr id="3" name="Oval 2">
            <a:extLst>
              <a:ext uri="{FF2B5EF4-FFF2-40B4-BE49-F238E27FC236}">
                <a16:creationId xmlns:a16="http://schemas.microsoft.com/office/drawing/2014/main" id="{B29E1A89-DAFE-6172-CD6F-0B5C0B5C9574}"/>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4</a:t>
            </a:r>
          </a:p>
        </p:txBody>
      </p:sp>
      <p:sp>
        <p:nvSpPr>
          <p:cNvPr id="6" name="Rectangle 5">
            <a:extLst>
              <a:ext uri="{FF2B5EF4-FFF2-40B4-BE49-F238E27FC236}">
                <a16:creationId xmlns:a16="http://schemas.microsoft.com/office/drawing/2014/main" id="{273B7EBB-1AC1-62F9-82DD-C0C83299A879}"/>
              </a:ext>
            </a:extLst>
          </p:cNvPr>
          <p:cNvSpPr/>
          <p:nvPr/>
        </p:nvSpPr>
        <p:spPr>
          <a:xfrm>
            <a:off x="631707" y="6152219"/>
            <a:ext cx="10921663" cy="38657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950" i="1" dirty="0"/>
              <a:t>Source: Educator numbers from anonymised PERSAL data from 2012 and 2021, only educators (Rank 60 000 – 69 999) are considered. </a:t>
            </a:r>
            <a:r>
              <a:rPr lang="en-ZA" sz="950" i="1" dirty="0" err="1"/>
              <a:t>Thembisa</a:t>
            </a:r>
            <a:r>
              <a:rPr lang="en-ZA" sz="950" i="1" dirty="0"/>
              <a:t> age specific data V4.5 for school-aged population (Ages 7-18) estimates and enrolment and school numbers taken from School Realities-EMIS (2012 – 2021) released by the DBE, for numbers on ordinary public and independent schools (</a:t>
            </a:r>
            <a:r>
              <a:rPr lang="en-US" sz="950" dirty="0">
                <a:hlinkClick r:id="rId2"/>
              </a:rPr>
              <a:t>Statistical Publications (education.gov.za)</a:t>
            </a:r>
            <a:r>
              <a:rPr lang="en-US" sz="950" dirty="0"/>
              <a:t>) </a:t>
            </a:r>
            <a:endParaRPr lang="en-ZA" sz="950" i="1" dirty="0"/>
          </a:p>
        </p:txBody>
      </p:sp>
      <p:sp>
        <p:nvSpPr>
          <p:cNvPr id="5" name="Rectangle 4">
            <a:extLst>
              <a:ext uri="{FF2B5EF4-FFF2-40B4-BE49-F238E27FC236}">
                <a16:creationId xmlns:a16="http://schemas.microsoft.com/office/drawing/2014/main" id="{624145E1-AC35-02B4-B2C0-F138F6D8B8FA}"/>
              </a:ext>
            </a:extLst>
          </p:cNvPr>
          <p:cNvSpPr/>
          <p:nvPr/>
        </p:nvSpPr>
        <p:spPr>
          <a:xfrm>
            <a:off x="1044691" y="4993561"/>
            <a:ext cx="10102618" cy="548640"/>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z</a:t>
            </a:r>
          </a:p>
        </p:txBody>
      </p:sp>
      <p:sp>
        <p:nvSpPr>
          <p:cNvPr id="10" name="Rectangle 9">
            <a:extLst>
              <a:ext uri="{FF2B5EF4-FFF2-40B4-BE49-F238E27FC236}">
                <a16:creationId xmlns:a16="http://schemas.microsoft.com/office/drawing/2014/main" id="{FF410291-9BC4-3FEE-9069-2DBEDCC33C98}"/>
              </a:ext>
            </a:extLst>
          </p:cNvPr>
          <p:cNvSpPr/>
          <p:nvPr/>
        </p:nvSpPr>
        <p:spPr>
          <a:xfrm>
            <a:off x="1086199" y="2951186"/>
            <a:ext cx="10102618" cy="1748671"/>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z</a:t>
            </a:r>
          </a:p>
        </p:txBody>
      </p:sp>
      <p:sp>
        <p:nvSpPr>
          <p:cNvPr id="11" name="Oval 10">
            <a:extLst>
              <a:ext uri="{FF2B5EF4-FFF2-40B4-BE49-F238E27FC236}">
                <a16:creationId xmlns:a16="http://schemas.microsoft.com/office/drawing/2014/main" id="{E61CE5BD-92C8-D9C5-A59C-36E855F21A4D}"/>
              </a:ext>
            </a:extLst>
          </p:cNvPr>
          <p:cNvSpPr/>
          <p:nvPr/>
        </p:nvSpPr>
        <p:spPr>
          <a:xfrm>
            <a:off x="5249428" y="4737095"/>
            <a:ext cx="640080" cy="274320"/>
          </a:xfrm>
          <a:prstGeom prst="ellipse">
            <a:avLst/>
          </a:prstGeom>
          <a:noFill/>
          <a:ln w="28575">
            <a:solidFill>
              <a:srgbClr val="0092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Rectangle 6">
            <a:extLst>
              <a:ext uri="{FF2B5EF4-FFF2-40B4-BE49-F238E27FC236}">
                <a16:creationId xmlns:a16="http://schemas.microsoft.com/office/drawing/2014/main" id="{18E0DC5B-021B-0789-B078-74BC71697DA6}"/>
              </a:ext>
            </a:extLst>
          </p:cNvPr>
          <p:cNvSpPr/>
          <p:nvPr/>
        </p:nvSpPr>
        <p:spPr>
          <a:xfrm>
            <a:off x="3237875" y="3380061"/>
            <a:ext cx="6910695" cy="1038485"/>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400" b="1" dirty="0">
                <a:solidFill>
                  <a:srgbClr val="009242"/>
                </a:solidFill>
              </a:rPr>
              <a:t>Enrolment and educator numbers increased somewhat in line with each other </a:t>
            </a:r>
            <a:r>
              <a:rPr lang="en-ZA" sz="2400" dirty="0">
                <a:solidFill>
                  <a:srgbClr val="009242"/>
                </a:solidFill>
              </a:rPr>
              <a:t>in the Northern Cape, however, the number of public ordinary </a:t>
            </a:r>
            <a:r>
              <a:rPr lang="en-ZA" sz="2400" b="1" dirty="0">
                <a:solidFill>
                  <a:srgbClr val="009242"/>
                </a:solidFill>
              </a:rPr>
              <a:t>schools declined slightly</a:t>
            </a:r>
            <a:endParaRPr lang="en-ZA" sz="2400" dirty="0">
              <a:solidFill>
                <a:srgbClr val="009242"/>
              </a:solidFill>
            </a:endParaRPr>
          </a:p>
        </p:txBody>
      </p:sp>
    </p:spTree>
    <p:extLst>
      <p:ext uri="{BB962C8B-B14F-4D97-AF65-F5344CB8AC3E}">
        <p14:creationId xmlns:p14="http://schemas.microsoft.com/office/powerpoint/2010/main" val="14150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B4F2B-9932-87FC-C4B4-500840EEBA7D}"/>
              </a:ext>
            </a:extLst>
          </p:cNvPr>
          <p:cNvSpPr>
            <a:spLocks noGrp="1"/>
          </p:cNvSpPr>
          <p:nvPr>
            <p:ph type="title"/>
          </p:nvPr>
        </p:nvSpPr>
        <p:spPr/>
        <p:txBody>
          <a:bodyPr/>
          <a:lstStyle/>
          <a:p>
            <a:r>
              <a:rPr lang="en-ZA" dirty="0"/>
              <a:t>School growth from 2012 to 2021 </a:t>
            </a:r>
          </a:p>
        </p:txBody>
      </p:sp>
      <p:graphicFrame>
        <p:nvGraphicFramePr>
          <p:cNvPr id="3" name="Chart 2">
            <a:extLst>
              <a:ext uri="{FF2B5EF4-FFF2-40B4-BE49-F238E27FC236}">
                <a16:creationId xmlns:a16="http://schemas.microsoft.com/office/drawing/2014/main" id="{CCCD2D2D-348C-F235-53DC-EA5F99265294}"/>
              </a:ext>
            </a:extLst>
          </p:cNvPr>
          <p:cNvGraphicFramePr>
            <a:graphicFrameLocks/>
          </p:cNvGraphicFramePr>
          <p:nvPr>
            <p:extLst>
              <p:ext uri="{D42A27DB-BD31-4B8C-83A1-F6EECF244321}">
                <p14:modId xmlns:p14="http://schemas.microsoft.com/office/powerpoint/2010/main" val="3036211774"/>
              </p:ext>
            </p:extLst>
          </p:nvPr>
        </p:nvGraphicFramePr>
        <p:xfrm>
          <a:off x="1277258" y="2149766"/>
          <a:ext cx="10076542" cy="4130045"/>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7FA68D2F-4717-4347-6B7F-97C709CF7ED1}"/>
              </a:ext>
            </a:extLst>
          </p:cNvPr>
          <p:cNvSpPr/>
          <p:nvPr/>
        </p:nvSpPr>
        <p:spPr>
          <a:xfrm>
            <a:off x="635168" y="6417467"/>
            <a:ext cx="10921663" cy="38657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950" i="1" dirty="0"/>
              <a:t>Source: School numbers taken from School Realities-EMIS (2012 – 2021) released by the DBE, for numbers on ordinary public and independent schools (</a:t>
            </a:r>
            <a:r>
              <a:rPr lang="en-US" sz="950" dirty="0">
                <a:hlinkClick r:id="rId3"/>
              </a:rPr>
              <a:t>Statistical Publications (education.gov.za)</a:t>
            </a:r>
            <a:r>
              <a:rPr lang="en-US" sz="950" dirty="0"/>
              <a:t>) </a:t>
            </a:r>
            <a:endParaRPr lang="en-ZA" sz="950" i="1" dirty="0"/>
          </a:p>
        </p:txBody>
      </p:sp>
      <p:graphicFrame>
        <p:nvGraphicFramePr>
          <p:cNvPr id="10" name="Table 9">
            <a:extLst>
              <a:ext uri="{FF2B5EF4-FFF2-40B4-BE49-F238E27FC236}">
                <a16:creationId xmlns:a16="http://schemas.microsoft.com/office/drawing/2014/main" id="{52C50DCD-CFB4-C3F5-DA6F-5AB2BA4C7693}"/>
              </a:ext>
            </a:extLst>
          </p:cNvPr>
          <p:cNvGraphicFramePr>
            <a:graphicFrameLocks noGrp="1"/>
          </p:cNvGraphicFramePr>
          <p:nvPr/>
        </p:nvGraphicFramePr>
        <p:xfrm>
          <a:off x="1899137" y="4984580"/>
          <a:ext cx="9360320" cy="404019"/>
        </p:xfrm>
        <a:graphic>
          <a:graphicData uri="http://schemas.openxmlformats.org/drawingml/2006/table">
            <a:tbl>
              <a:tblPr>
                <a:tableStyleId>{5C22544A-7EE6-4342-B048-85BDC9FD1C3A}</a:tableStyleId>
              </a:tblPr>
              <a:tblGrid>
                <a:gridCol w="936032">
                  <a:extLst>
                    <a:ext uri="{9D8B030D-6E8A-4147-A177-3AD203B41FA5}">
                      <a16:colId xmlns:a16="http://schemas.microsoft.com/office/drawing/2014/main" val="526523471"/>
                    </a:ext>
                  </a:extLst>
                </a:gridCol>
                <a:gridCol w="936032">
                  <a:extLst>
                    <a:ext uri="{9D8B030D-6E8A-4147-A177-3AD203B41FA5}">
                      <a16:colId xmlns:a16="http://schemas.microsoft.com/office/drawing/2014/main" val="2240250526"/>
                    </a:ext>
                  </a:extLst>
                </a:gridCol>
                <a:gridCol w="936032">
                  <a:extLst>
                    <a:ext uri="{9D8B030D-6E8A-4147-A177-3AD203B41FA5}">
                      <a16:colId xmlns:a16="http://schemas.microsoft.com/office/drawing/2014/main" val="1273847416"/>
                    </a:ext>
                  </a:extLst>
                </a:gridCol>
                <a:gridCol w="936032">
                  <a:extLst>
                    <a:ext uri="{9D8B030D-6E8A-4147-A177-3AD203B41FA5}">
                      <a16:colId xmlns:a16="http://schemas.microsoft.com/office/drawing/2014/main" val="2697994396"/>
                    </a:ext>
                  </a:extLst>
                </a:gridCol>
                <a:gridCol w="936032">
                  <a:extLst>
                    <a:ext uri="{9D8B030D-6E8A-4147-A177-3AD203B41FA5}">
                      <a16:colId xmlns:a16="http://schemas.microsoft.com/office/drawing/2014/main" val="336752132"/>
                    </a:ext>
                  </a:extLst>
                </a:gridCol>
                <a:gridCol w="936032">
                  <a:extLst>
                    <a:ext uri="{9D8B030D-6E8A-4147-A177-3AD203B41FA5}">
                      <a16:colId xmlns:a16="http://schemas.microsoft.com/office/drawing/2014/main" val="2880561837"/>
                    </a:ext>
                  </a:extLst>
                </a:gridCol>
                <a:gridCol w="936032">
                  <a:extLst>
                    <a:ext uri="{9D8B030D-6E8A-4147-A177-3AD203B41FA5}">
                      <a16:colId xmlns:a16="http://schemas.microsoft.com/office/drawing/2014/main" val="4256170574"/>
                    </a:ext>
                  </a:extLst>
                </a:gridCol>
                <a:gridCol w="936032">
                  <a:extLst>
                    <a:ext uri="{9D8B030D-6E8A-4147-A177-3AD203B41FA5}">
                      <a16:colId xmlns:a16="http://schemas.microsoft.com/office/drawing/2014/main" val="2221991158"/>
                    </a:ext>
                  </a:extLst>
                </a:gridCol>
                <a:gridCol w="936032">
                  <a:extLst>
                    <a:ext uri="{9D8B030D-6E8A-4147-A177-3AD203B41FA5}">
                      <a16:colId xmlns:a16="http://schemas.microsoft.com/office/drawing/2014/main" val="1684530174"/>
                    </a:ext>
                  </a:extLst>
                </a:gridCol>
                <a:gridCol w="936032">
                  <a:extLst>
                    <a:ext uri="{9D8B030D-6E8A-4147-A177-3AD203B41FA5}">
                      <a16:colId xmlns:a16="http://schemas.microsoft.com/office/drawing/2014/main" val="3053178591"/>
                    </a:ext>
                  </a:extLst>
                </a:gridCol>
              </a:tblGrid>
              <a:tr h="404019">
                <a:tc>
                  <a:txBody>
                    <a:bodyPr/>
                    <a:lstStyle/>
                    <a:p>
                      <a:pPr algn="ctr" fontAlgn="b"/>
                      <a:r>
                        <a:rPr lang="en-US" sz="2200" u="none" strike="noStrike" dirty="0">
                          <a:solidFill>
                            <a:schemeClr val="tx1">
                              <a:lumMod val="65000"/>
                              <a:lumOff val="35000"/>
                            </a:schemeClr>
                          </a:solidFill>
                          <a:effectLst/>
                        </a:rPr>
                        <a:t>EC</a:t>
                      </a:r>
                      <a:endParaRPr lang="en-US" sz="2200" b="0"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dirty="0">
                          <a:solidFill>
                            <a:schemeClr val="tx1">
                              <a:lumMod val="65000"/>
                              <a:lumOff val="35000"/>
                            </a:schemeClr>
                          </a:solidFill>
                          <a:effectLst/>
                        </a:rPr>
                        <a:t>FS</a:t>
                      </a:r>
                      <a:endParaRPr lang="en-US" sz="2200" b="0"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a:solidFill>
                            <a:schemeClr val="tx1">
                              <a:lumMod val="65000"/>
                              <a:lumOff val="35000"/>
                            </a:schemeClr>
                          </a:solidFill>
                          <a:effectLst/>
                        </a:rPr>
                        <a:t>GP</a:t>
                      </a:r>
                      <a:endParaRPr lang="en-US" sz="2200" b="0" i="0" u="none" strike="noStrike">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dirty="0">
                          <a:solidFill>
                            <a:schemeClr val="tx1">
                              <a:lumMod val="65000"/>
                              <a:lumOff val="35000"/>
                            </a:schemeClr>
                          </a:solidFill>
                          <a:effectLst/>
                        </a:rPr>
                        <a:t>KN</a:t>
                      </a:r>
                      <a:endParaRPr lang="en-US" sz="2200" b="0"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a:solidFill>
                            <a:schemeClr val="tx1">
                              <a:lumMod val="65000"/>
                              <a:lumOff val="35000"/>
                            </a:schemeClr>
                          </a:solidFill>
                          <a:effectLst/>
                        </a:rPr>
                        <a:t>LP</a:t>
                      </a:r>
                      <a:endParaRPr lang="en-US" sz="2200" b="0" i="0" u="none" strike="noStrike">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a:solidFill>
                            <a:schemeClr val="tx1">
                              <a:lumMod val="65000"/>
                              <a:lumOff val="35000"/>
                            </a:schemeClr>
                          </a:solidFill>
                          <a:effectLst/>
                        </a:rPr>
                        <a:t>MP</a:t>
                      </a:r>
                      <a:endParaRPr lang="en-US" sz="2200" b="0" i="0" u="none" strike="noStrike">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dirty="0">
                          <a:solidFill>
                            <a:schemeClr val="tx1">
                              <a:lumMod val="65000"/>
                              <a:lumOff val="35000"/>
                            </a:schemeClr>
                          </a:solidFill>
                          <a:effectLst/>
                        </a:rPr>
                        <a:t>NC</a:t>
                      </a:r>
                      <a:endParaRPr lang="en-US" sz="2200" b="0"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dirty="0">
                          <a:solidFill>
                            <a:schemeClr val="tx1">
                              <a:lumMod val="65000"/>
                              <a:lumOff val="35000"/>
                            </a:schemeClr>
                          </a:solidFill>
                          <a:effectLst/>
                        </a:rPr>
                        <a:t>NW</a:t>
                      </a:r>
                      <a:endParaRPr lang="en-US" sz="2200" b="0"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dirty="0">
                          <a:solidFill>
                            <a:schemeClr val="tx1">
                              <a:lumMod val="65000"/>
                              <a:lumOff val="35000"/>
                            </a:schemeClr>
                          </a:solidFill>
                          <a:effectLst/>
                        </a:rPr>
                        <a:t>WC</a:t>
                      </a:r>
                      <a:endParaRPr lang="en-US" sz="2200" b="0"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b="1" u="none" strike="noStrike" dirty="0">
                          <a:solidFill>
                            <a:schemeClr val="tx1">
                              <a:lumMod val="65000"/>
                              <a:lumOff val="35000"/>
                            </a:schemeClr>
                          </a:solidFill>
                          <a:effectLst/>
                        </a:rPr>
                        <a:t>SA</a:t>
                      </a:r>
                      <a:endParaRPr lang="en-US"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66115934"/>
                  </a:ext>
                </a:extLst>
              </a:tr>
            </a:tbl>
          </a:graphicData>
        </a:graphic>
      </p:graphicFrame>
      <p:sp>
        <p:nvSpPr>
          <p:cNvPr id="21" name="Oval 20">
            <a:extLst>
              <a:ext uri="{FF2B5EF4-FFF2-40B4-BE49-F238E27FC236}">
                <a16:creationId xmlns:a16="http://schemas.microsoft.com/office/drawing/2014/main" id="{49524FE3-6F99-B622-538A-5458DAC8661B}"/>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4</a:t>
            </a:r>
          </a:p>
        </p:txBody>
      </p:sp>
      <p:sp>
        <p:nvSpPr>
          <p:cNvPr id="5" name="Rectangle: Rounded Corners 4">
            <a:extLst>
              <a:ext uri="{FF2B5EF4-FFF2-40B4-BE49-F238E27FC236}">
                <a16:creationId xmlns:a16="http://schemas.microsoft.com/office/drawing/2014/main" id="{CC16CCEE-CC9B-56C9-D537-81F39B4F13D9}"/>
              </a:ext>
            </a:extLst>
          </p:cNvPr>
          <p:cNvSpPr/>
          <p:nvPr/>
        </p:nvSpPr>
        <p:spPr>
          <a:xfrm>
            <a:off x="2053883"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4%</a:t>
            </a:r>
          </a:p>
        </p:txBody>
      </p:sp>
      <p:sp>
        <p:nvSpPr>
          <p:cNvPr id="7" name="Rectangle: Rounded Corners 6">
            <a:extLst>
              <a:ext uri="{FF2B5EF4-FFF2-40B4-BE49-F238E27FC236}">
                <a16:creationId xmlns:a16="http://schemas.microsoft.com/office/drawing/2014/main" id="{F64D774B-7496-2600-792D-CFF210FE6238}"/>
              </a:ext>
            </a:extLst>
          </p:cNvPr>
          <p:cNvSpPr/>
          <p:nvPr/>
        </p:nvSpPr>
        <p:spPr>
          <a:xfrm>
            <a:off x="2992395"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8%</a:t>
            </a:r>
          </a:p>
        </p:txBody>
      </p:sp>
      <p:sp>
        <p:nvSpPr>
          <p:cNvPr id="8" name="Rectangle: Rounded Corners 7">
            <a:extLst>
              <a:ext uri="{FF2B5EF4-FFF2-40B4-BE49-F238E27FC236}">
                <a16:creationId xmlns:a16="http://schemas.microsoft.com/office/drawing/2014/main" id="{1108D199-8C72-9999-31C9-6132D77E9599}"/>
              </a:ext>
            </a:extLst>
          </p:cNvPr>
          <p:cNvSpPr/>
          <p:nvPr/>
        </p:nvSpPr>
        <p:spPr>
          <a:xfrm>
            <a:off x="3930907"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30%</a:t>
            </a:r>
          </a:p>
        </p:txBody>
      </p:sp>
      <p:sp>
        <p:nvSpPr>
          <p:cNvPr id="9" name="Rectangle: Rounded Corners 8">
            <a:extLst>
              <a:ext uri="{FF2B5EF4-FFF2-40B4-BE49-F238E27FC236}">
                <a16:creationId xmlns:a16="http://schemas.microsoft.com/office/drawing/2014/main" id="{0D254FD3-4D0F-9903-0648-EB7288609CED}"/>
              </a:ext>
            </a:extLst>
          </p:cNvPr>
          <p:cNvSpPr/>
          <p:nvPr/>
        </p:nvSpPr>
        <p:spPr>
          <a:xfrm>
            <a:off x="4869419"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4%</a:t>
            </a:r>
          </a:p>
        </p:txBody>
      </p:sp>
      <p:sp>
        <p:nvSpPr>
          <p:cNvPr id="13" name="Rectangle: Rounded Corners 12">
            <a:extLst>
              <a:ext uri="{FF2B5EF4-FFF2-40B4-BE49-F238E27FC236}">
                <a16:creationId xmlns:a16="http://schemas.microsoft.com/office/drawing/2014/main" id="{6D095209-CCDC-6BA1-0046-12C1287DF4AD}"/>
              </a:ext>
            </a:extLst>
          </p:cNvPr>
          <p:cNvSpPr/>
          <p:nvPr/>
        </p:nvSpPr>
        <p:spPr>
          <a:xfrm>
            <a:off x="5807931"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5%</a:t>
            </a:r>
          </a:p>
        </p:txBody>
      </p:sp>
      <p:sp>
        <p:nvSpPr>
          <p:cNvPr id="15" name="Rectangle: Rounded Corners 14">
            <a:extLst>
              <a:ext uri="{FF2B5EF4-FFF2-40B4-BE49-F238E27FC236}">
                <a16:creationId xmlns:a16="http://schemas.microsoft.com/office/drawing/2014/main" id="{B4AACFC6-C847-1BA0-1A18-7AA6CBD0C384}"/>
              </a:ext>
            </a:extLst>
          </p:cNvPr>
          <p:cNvSpPr/>
          <p:nvPr/>
        </p:nvSpPr>
        <p:spPr>
          <a:xfrm>
            <a:off x="6746443"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7%</a:t>
            </a:r>
          </a:p>
        </p:txBody>
      </p:sp>
      <p:sp>
        <p:nvSpPr>
          <p:cNvPr id="18" name="Rectangle: Rounded Corners 17">
            <a:extLst>
              <a:ext uri="{FF2B5EF4-FFF2-40B4-BE49-F238E27FC236}">
                <a16:creationId xmlns:a16="http://schemas.microsoft.com/office/drawing/2014/main" id="{1916150B-C808-117D-C472-6CECCB11E51E}"/>
              </a:ext>
            </a:extLst>
          </p:cNvPr>
          <p:cNvSpPr/>
          <p:nvPr/>
        </p:nvSpPr>
        <p:spPr>
          <a:xfrm>
            <a:off x="7684955"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7%</a:t>
            </a:r>
          </a:p>
        </p:txBody>
      </p:sp>
      <p:sp>
        <p:nvSpPr>
          <p:cNvPr id="19" name="Rectangle: Rounded Corners 18">
            <a:extLst>
              <a:ext uri="{FF2B5EF4-FFF2-40B4-BE49-F238E27FC236}">
                <a16:creationId xmlns:a16="http://schemas.microsoft.com/office/drawing/2014/main" id="{CF01EA38-8712-C0EA-CD6E-6C6600B54871}"/>
              </a:ext>
            </a:extLst>
          </p:cNvPr>
          <p:cNvSpPr/>
          <p:nvPr/>
        </p:nvSpPr>
        <p:spPr>
          <a:xfrm>
            <a:off x="8623467"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6%</a:t>
            </a:r>
          </a:p>
        </p:txBody>
      </p:sp>
      <p:sp>
        <p:nvSpPr>
          <p:cNvPr id="20" name="Rectangle: Rounded Corners 19">
            <a:extLst>
              <a:ext uri="{FF2B5EF4-FFF2-40B4-BE49-F238E27FC236}">
                <a16:creationId xmlns:a16="http://schemas.microsoft.com/office/drawing/2014/main" id="{B5AB3B03-61DA-874B-38AC-CF74677C9C69}"/>
              </a:ext>
            </a:extLst>
          </p:cNvPr>
          <p:cNvSpPr/>
          <p:nvPr/>
        </p:nvSpPr>
        <p:spPr>
          <a:xfrm>
            <a:off x="9561979"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17%</a:t>
            </a:r>
          </a:p>
        </p:txBody>
      </p:sp>
      <p:sp>
        <p:nvSpPr>
          <p:cNvPr id="23" name="Rectangle: Rounded Corners 22">
            <a:extLst>
              <a:ext uri="{FF2B5EF4-FFF2-40B4-BE49-F238E27FC236}">
                <a16:creationId xmlns:a16="http://schemas.microsoft.com/office/drawing/2014/main" id="{86F9250A-D4FC-D969-1FB1-5157DD12D95C}"/>
              </a:ext>
            </a:extLst>
          </p:cNvPr>
          <p:cNvSpPr/>
          <p:nvPr/>
        </p:nvSpPr>
        <p:spPr>
          <a:xfrm>
            <a:off x="10500488"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lumMod val="85000"/>
                    <a:lumOff val="15000"/>
                  </a:schemeClr>
                </a:solidFill>
              </a:rPr>
              <a:t>9%</a:t>
            </a:r>
          </a:p>
        </p:txBody>
      </p:sp>
      <p:sp>
        <p:nvSpPr>
          <p:cNvPr id="27" name="Rectangle 26">
            <a:extLst>
              <a:ext uri="{FF2B5EF4-FFF2-40B4-BE49-F238E27FC236}">
                <a16:creationId xmlns:a16="http://schemas.microsoft.com/office/drawing/2014/main" id="{6120A43E-832D-8D83-E448-94471B375C31}"/>
              </a:ext>
            </a:extLst>
          </p:cNvPr>
          <p:cNvSpPr/>
          <p:nvPr/>
        </p:nvSpPr>
        <p:spPr>
          <a:xfrm>
            <a:off x="447713" y="5254787"/>
            <a:ext cx="1451424" cy="579417"/>
          </a:xfrm>
          <a:prstGeom prst="rect">
            <a:avLst/>
          </a:prstGeom>
          <a:noFill/>
          <a:ln>
            <a:noFill/>
          </a:ln>
        </p:spPr>
        <p:style>
          <a:lnRef idx="0">
            <a:scrgbClr r="0" g="0" b="0"/>
          </a:lnRef>
          <a:fillRef idx="0">
            <a:scrgbClr r="0" g="0" b="0"/>
          </a:fillRef>
          <a:effectRef idx="0">
            <a:scrgbClr r="0" g="0" b="0"/>
          </a:effectRef>
          <a:fontRef idx="minor">
            <a:schemeClr val="dk1"/>
          </a:fontRef>
        </p:style>
        <p:txBody>
          <a:bodyPr lIns="0" rIns="0" rtlCol="0" anchor="ctr"/>
          <a:lstStyle/>
          <a:p>
            <a:pPr algn="ctr"/>
            <a:r>
              <a:rPr lang="en-ZA" dirty="0"/>
              <a:t>% independent schools (2021)</a:t>
            </a:r>
          </a:p>
        </p:txBody>
      </p:sp>
      <p:cxnSp>
        <p:nvCxnSpPr>
          <p:cNvPr id="14" name="Straight Connector 13">
            <a:extLst>
              <a:ext uri="{FF2B5EF4-FFF2-40B4-BE49-F238E27FC236}">
                <a16:creationId xmlns:a16="http://schemas.microsoft.com/office/drawing/2014/main" id="{67DCE3C4-D45A-588F-C394-40FD4809AE6D}"/>
              </a:ext>
            </a:extLst>
          </p:cNvPr>
          <p:cNvCxnSpPr>
            <a:cxnSpLocks/>
          </p:cNvCxnSpPr>
          <p:nvPr/>
        </p:nvCxnSpPr>
        <p:spPr>
          <a:xfrm>
            <a:off x="10315235" y="2525486"/>
            <a:ext cx="0" cy="292608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8EFA284A-5DC8-C507-E4F1-12C5865816BB}"/>
              </a:ext>
            </a:extLst>
          </p:cNvPr>
          <p:cNvCxnSpPr>
            <a:cxnSpLocks/>
          </p:cNvCxnSpPr>
          <p:nvPr/>
        </p:nvCxnSpPr>
        <p:spPr>
          <a:xfrm>
            <a:off x="10315235" y="2149766"/>
            <a:ext cx="0" cy="3571209"/>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22B9120E-E35D-35A9-6375-6F4438D4FB2B}"/>
              </a:ext>
            </a:extLst>
          </p:cNvPr>
          <p:cNvCxnSpPr/>
          <p:nvPr/>
        </p:nvCxnSpPr>
        <p:spPr>
          <a:xfrm>
            <a:off x="10689771" y="2823201"/>
            <a:ext cx="224971" cy="7209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Rectangle 27">
            <a:extLst>
              <a:ext uri="{FF2B5EF4-FFF2-40B4-BE49-F238E27FC236}">
                <a16:creationId xmlns:a16="http://schemas.microsoft.com/office/drawing/2014/main" id="{CAD385D5-A98B-B79F-D395-F8AD15359B4D}"/>
              </a:ext>
            </a:extLst>
          </p:cNvPr>
          <p:cNvSpPr/>
          <p:nvPr/>
        </p:nvSpPr>
        <p:spPr>
          <a:xfrm>
            <a:off x="8622030" y="1368220"/>
            <a:ext cx="3219450" cy="1471611"/>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lumMod val="85000"/>
                    <a:lumOff val="15000"/>
                  </a:schemeClr>
                </a:solidFill>
              </a:rPr>
              <a:t>School growth was driven by independent school growth (+37%) from 2012 to 2021. In contrast, the number of public schools in SA decreased (-6%)</a:t>
            </a:r>
          </a:p>
        </p:txBody>
      </p:sp>
    </p:spTree>
    <p:extLst>
      <p:ext uri="{BB962C8B-B14F-4D97-AF65-F5344CB8AC3E}">
        <p14:creationId xmlns:p14="http://schemas.microsoft.com/office/powerpoint/2010/main" val="400710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B4F2B-9932-87FC-C4B4-500840EEBA7D}"/>
              </a:ext>
            </a:extLst>
          </p:cNvPr>
          <p:cNvSpPr>
            <a:spLocks noGrp="1"/>
          </p:cNvSpPr>
          <p:nvPr>
            <p:ph type="title"/>
          </p:nvPr>
        </p:nvSpPr>
        <p:spPr/>
        <p:txBody>
          <a:bodyPr/>
          <a:lstStyle/>
          <a:p>
            <a:r>
              <a:rPr lang="en-ZA" dirty="0"/>
              <a:t>School growth from 2012 to 2021 </a:t>
            </a:r>
          </a:p>
        </p:txBody>
      </p:sp>
      <p:graphicFrame>
        <p:nvGraphicFramePr>
          <p:cNvPr id="3" name="Chart 2">
            <a:extLst>
              <a:ext uri="{FF2B5EF4-FFF2-40B4-BE49-F238E27FC236}">
                <a16:creationId xmlns:a16="http://schemas.microsoft.com/office/drawing/2014/main" id="{CCCD2D2D-348C-F235-53DC-EA5F99265294}"/>
              </a:ext>
            </a:extLst>
          </p:cNvPr>
          <p:cNvGraphicFramePr>
            <a:graphicFrameLocks/>
          </p:cNvGraphicFramePr>
          <p:nvPr>
            <p:extLst>
              <p:ext uri="{D42A27DB-BD31-4B8C-83A1-F6EECF244321}">
                <p14:modId xmlns:p14="http://schemas.microsoft.com/office/powerpoint/2010/main" val="1541674241"/>
              </p:ext>
            </p:extLst>
          </p:nvPr>
        </p:nvGraphicFramePr>
        <p:xfrm>
          <a:off x="1277258" y="2149766"/>
          <a:ext cx="10076542" cy="4130045"/>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7FA68D2F-4717-4347-6B7F-97C709CF7ED1}"/>
              </a:ext>
            </a:extLst>
          </p:cNvPr>
          <p:cNvSpPr/>
          <p:nvPr/>
        </p:nvSpPr>
        <p:spPr>
          <a:xfrm>
            <a:off x="635168" y="6417467"/>
            <a:ext cx="10921663" cy="386579"/>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950" i="1" dirty="0"/>
              <a:t>Source: School numbers taken from School Realities-EMIS (2012 – 2021) released by the DBE, for numbers on ordinary public and independent schools (</a:t>
            </a:r>
            <a:r>
              <a:rPr lang="en-US" sz="950" dirty="0">
                <a:hlinkClick r:id="rId4"/>
              </a:rPr>
              <a:t>Statistical Publications (education.gov.za)</a:t>
            </a:r>
            <a:r>
              <a:rPr lang="en-US" sz="950" dirty="0"/>
              <a:t>) </a:t>
            </a:r>
            <a:endParaRPr lang="en-ZA" sz="950" i="1" dirty="0"/>
          </a:p>
        </p:txBody>
      </p:sp>
      <p:graphicFrame>
        <p:nvGraphicFramePr>
          <p:cNvPr id="10" name="Table 9">
            <a:extLst>
              <a:ext uri="{FF2B5EF4-FFF2-40B4-BE49-F238E27FC236}">
                <a16:creationId xmlns:a16="http://schemas.microsoft.com/office/drawing/2014/main" id="{52C50DCD-CFB4-C3F5-DA6F-5AB2BA4C7693}"/>
              </a:ext>
            </a:extLst>
          </p:cNvPr>
          <p:cNvGraphicFramePr>
            <a:graphicFrameLocks noGrp="1"/>
          </p:cNvGraphicFramePr>
          <p:nvPr/>
        </p:nvGraphicFramePr>
        <p:xfrm>
          <a:off x="1899137" y="4984580"/>
          <a:ext cx="9360320" cy="404019"/>
        </p:xfrm>
        <a:graphic>
          <a:graphicData uri="http://schemas.openxmlformats.org/drawingml/2006/table">
            <a:tbl>
              <a:tblPr>
                <a:tableStyleId>{5C22544A-7EE6-4342-B048-85BDC9FD1C3A}</a:tableStyleId>
              </a:tblPr>
              <a:tblGrid>
                <a:gridCol w="936032">
                  <a:extLst>
                    <a:ext uri="{9D8B030D-6E8A-4147-A177-3AD203B41FA5}">
                      <a16:colId xmlns:a16="http://schemas.microsoft.com/office/drawing/2014/main" val="526523471"/>
                    </a:ext>
                  </a:extLst>
                </a:gridCol>
                <a:gridCol w="936032">
                  <a:extLst>
                    <a:ext uri="{9D8B030D-6E8A-4147-A177-3AD203B41FA5}">
                      <a16:colId xmlns:a16="http://schemas.microsoft.com/office/drawing/2014/main" val="2240250526"/>
                    </a:ext>
                  </a:extLst>
                </a:gridCol>
                <a:gridCol w="936032">
                  <a:extLst>
                    <a:ext uri="{9D8B030D-6E8A-4147-A177-3AD203B41FA5}">
                      <a16:colId xmlns:a16="http://schemas.microsoft.com/office/drawing/2014/main" val="1273847416"/>
                    </a:ext>
                  </a:extLst>
                </a:gridCol>
                <a:gridCol w="936032">
                  <a:extLst>
                    <a:ext uri="{9D8B030D-6E8A-4147-A177-3AD203B41FA5}">
                      <a16:colId xmlns:a16="http://schemas.microsoft.com/office/drawing/2014/main" val="2697994396"/>
                    </a:ext>
                  </a:extLst>
                </a:gridCol>
                <a:gridCol w="936032">
                  <a:extLst>
                    <a:ext uri="{9D8B030D-6E8A-4147-A177-3AD203B41FA5}">
                      <a16:colId xmlns:a16="http://schemas.microsoft.com/office/drawing/2014/main" val="336752132"/>
                    </a:ext>
                  </a:extLst>
                </a:gridCol>
                <a:gridCol w="936032">
                  <a:extLst>
                    <a:ext uri="{9D8B030D-6E8A-4147-A177-3AD203B41FA5}">
                      <a16:colId xmlns:a16="http://schemas.microsoft.com/office/drawing/2014/main" val="2880561837"/>
                    </a:ext>
                  </a:extLst>
                </a:gridCol>
                <a:gridCol w="936032">
                  <a:extLst>
                    <a:ext uri="{9D8B030D-6E8A-4147-A177-3AD203B41FA5}">
                      <a16:colId xmlns:a16="http://schemas.microsoft.com/office/drawing/2014/main" val="4256170574"/>
                    </a:ext>
                  </a:extLst>
                </a:gridCol>
                <a:gridCol w="936032">
                  <a:extLst>
                    <a:ext uri="{9D8B030D-6E8A-4147-A177-3AD203B41FA5}">
                      <a16:colId xmlns:a16="http://schemas.microsoft.com/office/drawing/2014/main" val="2221991158"/>
                    </a:ext>
                  </a:extLst>
                </a:gridCol>
                <a:gridCol w="936032">
                  <a:extLst>
                    <a:ext uri="{9D8B030D-6E8A-4147-A177-3AD203B41FA5}">
                      <a16:colId xmlns:a16="http://schemas.microsoft.com/office/drawing/2014/main" val="1684530174"/>
                    </a:ext>
                  </a:extLst>
                </a:gridCol>
                <a:gridCol w="936032">
                  <a:extLst>
                    <a:ext uri="{9D8B030D-6E8A-4147-A177-3AD203B41FA5}">
                      <a16:colId xmlns:a16="http://schemas.microsoft.com/office/drawing/2014/main" val="3053178591"/>
                    </a:ext>
                  </a:extLst>
                </a:gridCol>
              </a:tblGrid>
              <a:tr h="404019">
                <a:tc>
                  <a:txBody>
                    <a:bodyPr/>
                    <a:lstStyle/>
                    <a:p>
                      <a:pPr algn="ctr" fontAlgn="b"/>
                      <a:r>
                        <a:rPr lang="en-US" sz="2200" u="none" strike="noStrike" dirty="0">
                          <a:solidFill>
                            <a:schemeClr val="tx1">
                              <a:lumMod val="65000"/>
                              <a:lumOff val="35000"/>
                            </a:schemeClr>
                          </a:solidFill>
                          <a:effectLst/>
                        </a:rPr>
                        <a:t>EC</a:t>
                      </a:r>
                      <a:endParaRPr lang="en-US" sz="2200" b="0"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dirty="0">
                          <a:solidFill>
                            <a:schemeClr val="tx1">
                              <a:lumMod val="65000"/>
                              <a:lumOff val="35000"/>
                            </a:schemeClr>
                          </a:solidFill>
                          <a:effectLst/>
                        </a:rPr>
                        <a:t>FS</a:t>
                      </a:r>
                      <a:endParaRPr lang="en-US" sz="2200" b="0"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a:solidFill>
                            <a:schemeClr val="tx1">
                              <a:lumMod val="65000"/>
                              <a:lumOff val="35000"/>
                            </a:schemeClr>
                          </a:solidFill>
                          <a:effectLst/>
                        </a:rPr>
                        <a:t>GP</a:t>
                      </a:r>
                      <a:endParaRPr lang="en-US" sz="2200" b="0" i="0" u="none" strike="noStrike">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dirty="0">
                          <a:solidFill>
                            <a:schemeClr val="tx1">
                              <a:lumMod val="65000"/>
                              <a:lumOff val="35000"/>
                            </a:schemeClr>
                          </a:solidFill>
                          <a:effectLst/>
                        </a:rPr>
                        <a:t>KN</a:t>
                      </a:r>
                      <a:endParaRPr lang="en-US" sz="2200" b="0"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a:solidFill>
                            <a:schemeClr val="tx1">
                              <a:lumMod val="65000"/>
                              <a:lumOff val="35000"/>
                            </a:schemeClr>
                          </a:solidFill>
                          <a:effectLst/>
                        </a:rPr>
                        <a:t>LP</a:t>
                      </a:r>
                      <a:endParaRPr lang="en-US" sz="2200" b="0" i="0" u="none" strike="noStrike">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a:solidFill>
                            <a:schemeClr val="tx1">
                              <a:lumMod val="65000"/>
                              <a:lumOff val="35000"/>
                            </a:schemeClr>
                          </a:solidFill>
                          <a:effectLst/>
                        </a:rPr>
                        <a:t>MP</a:t>
                      </a:r>
                      <a:endParaRPr lang="en-US" sz="2200" b="0" i="0" u="none" strike="noStrike">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dirty="0">
                          <a:solidFill>
                            <a:schemeClr val="tx1">
                              <a:lumMod val="65000"/>
                              <a:lumOff val="35000"/>
                            </a:schemeClr>
                          </a:solidFill>
                          <a:effectLst/>
                        </a:rPr>
                        <a:t>NC</a:t>
                      </a:r>
                      <a:endParaRPr lang="en-US" sz="2200" b="0"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dirty="0">
                          <a:solidFill>
                            <a:schemeClr val="tx1">
                              <a:lumMod val="65000"/>
                              <a:lumOff val="35000"/>
                            </a:schemeClr>
                          </a:solidFill>
                          <a:effectLst/>
                        </a:rPr>
                        <a:t>NW</a:t>
                      </a:r>
                      <a:endParaRPr lang="en-US" sz="2200" b="0"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u="none" strike="noStrike" dirty="0">
                          <a:solidFill>
                            <a:schemeClr val="tx1">
                              <a:lumMod val="65000"/>
                              <a:lumOff val="35000"/>
                            </a:schemeClr>
                          </a:solidFill>
                          <a:effectLst/>
                        </a:rPr>
                        <a:t>WC</a:t>
                      </a:r>
                      <a:endParaRPr lang="en-US" sz="2200" b="0"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US" sz="2200" b="1" u="none" strike="noStrike" dirty="0">
                          <a:solidFill>
                            <a:schemeClr val="tx1">
                              <a:lumMod val="65000"/>
                              <a:lumOff val="35000"/>
                            </a:schemeClr>
                          </a:solidFill>
                          <a:effectLst/>
                        </a:rPr>
                        <a:t>SA</a:t>
                      </a:r>
                      <a:endParaRPr lang="en-US" sz="2200" b="1" i="0" u="none" strike="noStrike" dirty="0">
                        <a:solidFill>
                          <a:schemeClr val="tx1">
                            <a:lumMod val="65000"/>
                            <a:lumOff val="35000"/>
                          </a:schemeClr>
                        </a:solidFill>
                        <a:effectLst/>
                        <a:latin typeface="Calibri" panose="020F0502020204030204" pitchFamily="34" charset="0"/>
                      </a:endParaRP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66115934"/>
                  </a:ext>
                </a:extLst>
              </a:tr>
            </a:tbl>
          </a:graphicData>
        </a:graphic>
      </p:graphicFrame>
      <p:sp>
        <p:nvSpPr>
          <p:cNvPr id="21" name="Oval 20">
            <a:extLst>
              <a:ext uri="{FF2B5EF4-FFF2-40B4-BE49-F238E27FC236}">
                <a16:creationId xmlns:a16="http://schemas.microsoft.com/office/drawing/2014/main" id="{49524FE3-6F99-B622-538A-5458DAC8661B}"/>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4</a:t>
            </a:r>
          </a:p>
        </p:txBody>
      </p:sp>
      <p:sp>
        <p:nvSpPr>
          <p:cNvPr id="5" name="Rectangle: Rounded Corners 4">
            <a:extLst>
              <a:ext uri="{FF2B5EF4-FFF2-40B4-BE49-F238E27FC236}">
                <a16:creationId xmlns:a16="http://schemas.microsoft.com/office/drawing/2014/main" id="{CC16CCEE-CC9B-56C9-D537-81F39B4F13D9}"/>
              </a:ext>
            </a:extLst>
          </p:cNvPr>
          <p:cNvSpPr/>
          <p:nvPr/>
        </p:nvSpPr>
        <p:spPr>
          <a:xfrm>
            <a:off x="2053883"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4%</a:t>
            </a:r>
          </a:p>
        </p:txBody>
      </p:sp>
      <p:sp>
        <p:nvSpPr>
          <p:cNvPr id="7" name="Rectangle: Rounded Corners 6">
            <a:extLst>
              <a:ext uri="{FF2B5EF4-FFF2-40B4-BE49-F238E27FC236}">
                <a16:creationId xmlns:a16="http://schemas.microsoft.com/office/drawing/2014/main" id="{F64D774B-7496-2600-792D-CFF210FE6238}"/>
              </a:ext>
            </a:extLst>
          </p:cNvPr>
          <p:cNvSpPr/>
          <p:nvPr/>
        </p:nvSpPr>
        <p:spPr>
          <a:xfrm>
            <a:off x="2992395"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8%</a:t>
            </a:r>
          </a:p>
        </p:txBody>
      </p:sp>
      <p:sp>
        <p:nvSpPr>
          <p:cNvPr id="8" name="Rectangle: Rounded Corners 7">
            <a:extLst>
              <a:ext uri="{FF2B5EF4-FFF2-40B4-BE49-F238E27FC236}">
                <a16:creationId xmlns:a16="http://schemas.microsoft.com/office/drawing/2014/main" id="{1108D199-8C72-9999-31C9-6132D77E9599}"/>
              </a:ext>
            </a:extLst>
          </p:cNvPr>
          <p:cNvSpPr/>
          <p:nvPr/>
        </p:nvSpPr>
        <p:spPr>
          <a:xfrm>
            <a:off x="3930907"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30%</a:t>
            </a:r>
          </a:p>
        </p:txBody>
      </p:sp>
      <p:sp>
        <p:nvSpPr>
          <p:cNvPr id="9" name="Rectangle: Rounded Corners 8">
            <a:extLst>
              <a:ext uri="{FF2B5EF4-FFF2-40B4-BE49-F238E27FC236}">
                <a16:creationId xmlns:a16="http://schemas.microsoft.com/office/drawing/2014/main" id="{0D254FD3-4D0F-9903-0648-EB7288609CED}"/>
              </a:ext>
            </a:extLst>
          </p:cNvPr>
          <p:cNvSpPr/>
          <p:nvPr/>
        </p:nvSpPr>
        <p:spPr>
          <a:xfrm>
            <a:off x="4869419"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4%</a:t>
            </a:r>
          </a:p>
        </p:txBody>
      </p:sp>
      <p:sp>
        <p:nvSpPr>
          <p:cNvPr id="13" name="Rectangle: Rounded Corners 12">
            <a:extLst>
              <a:ext uri="{FF2B5EF4-FFF2-40B4-BE49-F238E27FC236}">
                <a16:creationId xmlns:a16="http://schemas.microsoft.com/office/drawing/2014/main" id="{6D095209-CCDC-6BA1-0046-12C1287DF4AD}"/>
              </a:ext>
            </a:extLst>
          </p:cNvPr>
          <p:cNvSpPr/>
          <p:nvPr/>
        </p:nvSpPr>
        <p:spPr>
          <a:xfrm>
            <a:off x="5807931"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5%</a:t>
            </a:r>
          </a:p>
        </p:txBody>
      </p:sp>
      <p:sp>
        <p:nvSpPr>
          <p:cNvPr id="15" name="Rectangle: Rounded Corners 14">
            <a:extLst>
              <a:ext uri="{FF2B5EF4-FFF2-40B4-BE49-F238E27FC236}">
                <a16:creationId xmlns:a16="http://schemas.microsoft.com/office/drawing/2014/main" id="{B4AACFC6-C847-1BA0-1A18-7AA6CBD0C384}"/>
              </a:ext>
            </a:extLst>
          </p:cNvPr>
          <p:cNvSpPr/>
          <p:nvPr/>
        </p:nvSpPr>
        <p:spPr>
          <a:xfrm>
            <a:off x="6746443"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7%</a:t>
            </a:r>
          </a:p>
        </p:txBody>
      </p:sp>
      <p:sp>
        <p:nvSpPr>
          <p:cNvPr id="18" name="Rectangle: Rounded Corners 17">
            <a:extLst>
              <a:ext uri="{FF2B5EF4-FFF2-40B4-BE49-F238E27FC236}">
                <a16:creationId xmlns:a16="http://schemas.microsoft.com/office/drawing/2014/main" id="{1916150B-C808-117D-C472-6CECCB11E51E}"/>
              </a:ext>
            </a:extLst>
          </p:cNvPr>
          <p:cNvSpPr/>
          <p:nvPr/>
        </p:nvSpPr>
        <p:spPr>
          <a:xfrm>
            <a:off x="7684955"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7%</a:t>
            </a:r>
          </a:p>
        </p:txBody>
      </p:sp>
      <p:sp>
        <p:nvSpPr>
          <p:cNvPr id="19" name="Rectangle: Rounded Corners 18">
            <a:extLst>
              <a:ext uri="{FF2B5EF4-FFF2-40B4-BE49-F238E27FC236}">
                <a16:creationId xmlns:a16="http://schemas.microsoft.com/office/drawing/2014/main" id="{CF01EA38-8712-C0EA-CD6E-6C6600B54871}"/>
              </a:ext>
            </a:extLst>
          </p:cNvPr>
          <p:cNvSpPr/>
          <p:nvPr/>
        </p:nvSpPr>
        <p:spPr>
          <a:xfrm>
            <a:off x="8623467"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6%</a:t>
            </a:r>
          </a:p>
        </p:txBody>
      </p:sp>
      <p:sp>
        <p:nvSpPr>
          <p:cNvPr id="20" name="Rectangle: Rounded Corners 19">
            <a:extLst>
              <a:ext uri="{FF2B5EF4-FFF2-40B4-BE49-F238E27FC236}">
                <a16:creationId xmlns:a16="http://schemas.microsoft.com/office/drawing/2014/main" id="{B5AB3B03-61DA-874B-38AC-CF74677C9C69}"/>
              </a:ext>
            </a:extLst>
          </p:cNvPr>
          <p:cNvSpPr/>
          <p:nvPr/>
        </p:nvSpPr>
        <p:spPr>
          <a:xfrm>
            <a:off x="9561979"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85000"/>
                    <a:lumOff val="15000"/>
                  </a:schemeClr>
                </a:solidFill>
              </a:rPr>
              <a:t>17%</a:t>
            </a:r>
          </a:p>
        </p:txBody>
      </p:sp>
      <p:sp>
        <p:nvSpPr>
          <p:cNvPr id="23" name="Rectangle: Rounded Corners 22">
            <a:extLst>
              <a:ext uri="{FF2B5EF4-FFF2-40B4-BE49-F238E27FC236}">
                <a16:creationId xmlns:a16="http://schemas.microsoft.com/office/drawing/2014/main" id="{86F9250A-D4FC-D969-1FB1-5157DD12D95C}"/>
              </a:ext>
            </a:extLst>
          </p:cNvPr>
          <p:cNvSpPr/>
          <p:nvPr/>
        </p:nvSpPr>
        <p:spPr>
          <a:xfrm>
            <a:off x="10500488" y="5446655"/>
            <a:ext cx="617813" cy="27432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chemeClr val="tx1">
                    <a:lumMod val="85000"/>
                    <a:lumOff val="15000"/>
                  </a:schemeClr>
                </a:solidFill>
              </a:rPr>
              <a:t>9%</a:t>
            </a:r>
          </a:p>
        </p:txBody>
      </p:sp>
      <p:sp>
        <p:nvSpPr>
          <p:cNvPr id="27" name="Rectangle 26">
            <a:extLst>
              <a:ext uri="{FF2B5EF4-FFF2-40B4-BE49-F238E27FC236}">
                <a16:creationId xmlns:a16="http://schemas.microsoft.com/office/drawing/2014/main" id="{6120A43E-832D-8D83-E448-94471B375C31}"/>
              </a:ext>
            </a:extLst>
          </p:cNvPr>
          <p:cNvSpPr/>
          <p:nvPr/>
        </p:nvSpPr>
        <p:spPr>
          <a:xfrm>
            <a:off x="447713" y="5254787"/>
            <a:ext cx="1451424" cy="579417"/>
          </a:xfrm>
          <a:prstGeom prst="rect">
            <a:avLst/>
          </a:prstGeom>
          <a:noFill/>
          <a:ln>
            <a:noFill/>
          </a:ln>
        </p:spPr>
        <p:style>
          <a:lnRef idx="0">
            <a:scrgbClr r="0" g="0" b="0"/>
          </a:lnRef>
          <a:fillRef idx="0">
            <a:scrgbClr r="0" g="0" b="0"/>
          </a:fillRef>
          <a:effectRef idx="0">
            <a:scrgbClr r="0" g="0" b="0"/>
          </a:effectRef>
          <a:fontRef idx="minor">
            <a:schemeClr val="dk1"/>
          </a:fontRef>
        </p:style>
        <p:txBody>
          <a:bodyPr lIns="0" rIns="0" rtlCol="0" anchor="ctr"/>
          <a:lstStyle/>
          <a:p>
            <a:pPr algn="ctr"/>
            <a:r>
              <a:rPr lang="en-ZA" dirty="0"/>
              <a:t>% independent schools (2021)</a:t>
            </a:r>
          </a:p>
        </p:txBody>
      </p:sp>
      <p:cxnSp>
        <p:nvCxnSpPr>
          <p:cNvPr id="14" name="Straight Connector 13">
            <a:extLst>
              <a:ext uri="{FF2B5EF4-FFF2-40B4-BE49-F238E27FC236}">
                <a16:creationId xmlns:a16="http://schemas.microsoft.com/office/drawing/2014/main" id="{67DCE3C4-D45A-588F-C394-40FD4809AE6D}"/>
              </a:ext>
            </a:extLst>
          </p:cNvPr>
          <p:cNvCxnSpPr>
            <a:cxnSpLocks/>
          </p:cNvCxnSpPr>
          <p:nvPr/>
        </p:nvCxnSpPr>
        <p:spPr>
          <a:xfrm>
            <a:off x="10315235" y="2525486"/>
            <a:ext cx="0" cy="292608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8EFA284A-5DC8-C507-E4F1-12C5865816BB}"/>
              </a:ext>
            </a:extLst>
          </p:cNvPr>
          <p:cNvCxnSpPr>
            <a:cxnSpLocks/>
          </p:cNvCxnSpPr>
          <p:nvPr/>
        </p:nvCxnSpPr>
        <p:spPr>
          <a:xfrm>
            <a:off x="10315235" y="1988457"/>
            <a:ext cx="0" cy="3732518"/>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B00E0D5E-FAEB-10C8-D14B-BE2F768D4481}"/>
              </a:ext>
            </a:extLst>
          </p:cNvPr>
          <p:cNvCxnSpPr>
            <a:cxnSpLocks/>
          </p:cNvCxnSpPr>
          <p:nvPr/>
        </p:nvCxnSpPr>
        <p:spPr>
          <a:xfrm>
            <a:off x="6579297" y="3026284"/>
            <a:ext cx="1105658" cy="541375"/>
          </a:xfrm>
          <a:prstGeom prst="straightConnector1">
            <a:avLst/>
          </a:prstGeom>
          <a:ln>
            <a:solidFill>
              <a:srgbClr val="009242"/>
            </a:solidFill>
            <a:tailEnd type="arrow"/>
          </a:ln>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443062C6-4CD4-B26A-5D01-32E3853D0E1A}"/>
              </a:ext>
            </a:extLst>
          </p:cNvPr>
          <p:cNvSpPr/>
          <p:nvPr/>
        </p:nvSpPr>
        <p:spPr>
          <a:xfrm>
            <a:off x="3162926" y="1611654"/>
            <a:ext cx="4330174" cy="1471611"/>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a:solidFill>
                  <a:srgbClr val="009242"/>
                </a:solidFill>
              </a:rPr>
              <a:t>The number of independent schools in the NC doubled (+100%) vs. public schools (-3%) off of a very low base of 20 schools. Independent school enrolment grew from about 9,6K to 24,5K children (+65%) </a:t>
            </a:r>
          </a:p>
        </p:txBody>
      </p:sp>
    </p:spTree>
    <p:extLst>
      <p:ext uri="{BB962C8B-B14F-4D97-AF65-F5344CB8AC3E}">
        <p14:creationId xmlns:p14="http://schemas.microsoft.com/office/powerpoint/2010/main" val="673479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A40F3-EBB1-595D-8F17-CB23FFC46160}"/>
              </a:ext>
            </a:extLst>
          </p:cNvPr>
          <p:cNvSpPr>
            <a:spLocks noGrp="1"/>
          </p:cNvSpPr>
          <p:nvPr>
            <p:ph type="title"/>
          </p:nvPr>
        </p:nvSpPr>
        <p:spPr/>
        <p:txBody>
          <a:bodyPr/>
          <a:lstStyle/>
          <a:p>
            <a:r>
              <a:rPr lang="en-ZA" dirty="0"/>
              <a:t>Educator growth by teachers and senior educators</a:t>
            </a:r>
          </a:p>
        </p:txBody>
      </p:sp>
      <p:sp>
        <p:nvSpPr>
          <p:cNvPr id="3" name="Text Placeholder 2">
            <a:extLst>
              <a:ext uri="{FF2B5EF4-FFF2-40B4-BE49-F238E27FC236}">
                <a16:creationId xmlns:a16="http://schemas.microsoft.com/office/drawing/2014/main" id="{D5F0ADFF-561A-864D-DFCD-508B2AC0D36D}"/>
              </a:ext>
            </a:extLst>
          </p:cNvPr>
          <p:cNvSpPr>
            <a:spLocks noGrp="1"/>
          </p:cNvSpPr>
          <p:nvPr>
            <p:ph type="body" idx="1"/>
          </p:nvPr>
        </p:nvSpPr>
        <p:spPr/>
        <p:txBody>
          <a:bodyPr/>
          <a:lstStyle/>
          <a:p>
            <a:endParaRPr lang="en-ZA"/>
          </a:p>
        </p:txBody>
      </p:sp>
      <p:sp>
        <p:nvSpPr>
          <p:cNvPr id="4" name="Oval 3">
            <a:extLst>
              <a:ext uri="{FF2B5EF4-FFF2-40B4-BE49-F238E27FC236}">
                <a16:creationId xmlns:a16="http://schemas.microsoft.com/office/drawing/2014/main" id="{D4D6B73E-5FC8-91F6-58EB-EC9BA92D5721}"/>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5</a:t>
            </a:r>
          </a:p>
        </p:txBody>
      </p:sp>
    </p:spTree>
    <p:extLst>
      <p:ext uri="{BB962C8B-B14F-4D97-AF65-F5344CB8AC3E}">
        <p14:creationId xmlns:p14="http://schemas.microsoft.com/office/powerpoint/2010/main" val="2185758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200"/>
              <a:buFont typeface="Cambria"/>
              <a:buNone/>
            </a:pPr>
            <a:r>
              <a:rPr lang="en-US"/>
              <a:t>Introduction (2)</a:t>
            </a:r>
            <a:endParaRPr/>
          </a:p>
        </p:txBody>
      </p:sp>
      <p:sp>
        <p:nvSpPr>
          <p:cNvPr id="173" name="Google Shape;173;p3"/>
          <p:cNvSpPr txBox="1"/>
          <p:nvPr/>
        </p:nvSpPr>
        <p:spPr>
          <a:xfrm>
            <a:off x="908100" y="1690825"/>
            <a:ext cx="10751400" cy="4587000"/>
          </a:xfrm>
          <a:prstGeom prst="rect">
            <a:avLst/>
          </a:prstGeom>
          <a:noFill/>
          <a:ln>
            <a:noFill/>
          </a:ln>
        </p:spPr>
        <p:txBody>
          <a:bodyPr spcFirstLastPara="1" wrap="square" lIns="91425" tIns="91425" rIns="91425" bIns="91425" anchor="t" anchorCtr="0">
            <a:spAutoFit/>
          </a:bodyPr>
          <a:lstStyle/>
          <a:p>
            <a:pPr marL="457200" marR="0" lvl="0" indent="-393700" algn="l" rtl="0">
              <a:spcBef>
                <a:spcPts val="0"/>
              </a:spcBef>
              <a:spcAft>
                <a:spcPts val="0"/>
              </a:spcAft>
              <a:buClr>
                <a:schemeClr val="dk1"/>
              </a:buClr>
              <a:buSzPts val="2600"/>
              <a:buFont typeface="Calibri"/>
              <a:buChar char="●"/>
            </a:pPr>
            <a:r>
              <a:rPr lang="en-US" sz="2600" b="0" i="0" u="none" strike="noStrike" cap="none" dirty="0">
                <a:solidFill>
                  <a:schemeClr val="dk1"/>
                </a:solidFill>
                <a:latin typeface="Calibri"/>
                <a:ea typeface="Calibri"/>
                <a:cs typeface="Calibri"/>
                <a:sym typeface="Calibri"/>
              </a:rPr>
              <a:t>As retirements increase, the required number of </a:t>
            </a:r>
            <a:r>
              <a:rPr lang="en-US" sz="2600" b="1" i="0" u="none" strike="noStrike" cap="none" dirty="0">
                <a:solidFill>
                  <a:schemeClr val="accent6"/>
                </a:solidFill>
                <a:latin typeface="Calibri"/>
                <a:ea typeface="Calibri"/>
                <a:cs typeface="Calibri"/>
                <a:sym typeface="Calibri"/>
              </a:rPr>
              <a:t>new appointments will need to increase</a:t>
            </a:r>
            <a:r>
              <a:rPr lang="en-US" sz="2600" b="0" i="0" u="none" strike="noStrike" cap="none" dirty="0">
                <a:solidFill>
                  <a:schemeClr val="dk1"/>
                </a:solidFill>
                <a:latin typeface="Calibri"/>
                <a:ea typeface="Calibri"/>
                <a:cs typeface="Calibri"/>
                <a:sym typeface="Calibri"/>
              </a:rPr>
              <a:t> to ensure that total educator numbers (at a minimum) stay at current levels and/or are sufficient to </a:t>
            </a:r>
            <a:r>
              <a:rPr lang="en-US" sz="2600" b="1" i="0" u="none" strike="noStrike" cap="none" dirty="0">
                <a:solidFill>
                  <a:schemeClr val="accent6"/>
                </a:solidFill>
                <a:latin typeface="Calibri"/>
                <a:ea typeface="Calibri"/>
                <a:cs typeface="Calibri"/>
                <a:sym typeface="Calibri"/>
              </a:rPr>
              <a:t>meet learner enrolment growth</a:t>
            </a:r>
            <a:r>
              <a:rPr lang="en-US" sz="2600" b="0" i="0" u="none" strike="noStrike" cap="none" dirty="0">
                <a:solidFill>
                  <a:schemeClr val="dk1"/>
                </a:solidFill>
                <a:latin typeface="Calibri"/>
                <a:ea typeface="Calibri"/>
                <a:cs typeface="Calibri"/>
                <a:sym typeface="Calibri"/>
              </a:rPr>
              <a:t> to </a:t>
            </a:r>
            <a:r>
              <a:rPr lang="en-US" sz="2600" b="1" i="0" u="none" strike="noStrike" cap="none" dirty="0">
                <a:solidFill>
                  <a:schemeClr val="accent6"/>
                </a:solidFill>
                <a:latin typeface="Calibri"/>
                <a:ea typeface="Calibri"/>
                <a:cs typeface="Calibri"/>
                <a:sym typeface="Calibri"/>
              </a:rPr>
              <a:t>prevent deterioration in learner-educator ratios</a:t>
            </a:r>
            <a:r>
              <a:rPr lang="en-US" sz="2600" b="0" i="0" u="none" strike="noStrike" cap="none" dirty="0">
                <a:solidFill>
                  <a:schemeClr val="dk1"/>
                </a:solidFill>
                <a:latin typeface="Calibri"/>
                <a:ea typeface="Calibri"/>
                <a:cs typeface="Calibri"/>
                <a:sym typeface="Calibri"/>
              </a:rPr>
              <a:t>.  </a:t>
            </a:r>
            <a:endParaRPr sz="2600" b="0" i="0" u="none" strike="noStrike" cap="none" dirty="0">
              <a:solidFill>
                <a:schemeClr val="dk1"/>
              </a:solidFill>
              <a:latin typeface="Calibri"/>
              <a:ea typeface="Calibri"/>
              <a:cs typeface="Calibri"/>
              <a:sym typeface="Calibri"/>
            </a:endParaRPr>
          </a:p>
          <a:p>
            <a:pPr marL="457200" marR="0" lvl="0" indent="0" algn="l" rtl="0">
              <a:spcBef>
                <a:spcPts val="0"/>
              </a:spcBef>
              <a:spcAft>
                <a:spcPts val="0"/>
              </a:spcAft>
              <a:buClr>
                <a:schemeClr val="dk1"/>
              </a:buClr>
              <a:buSzPts val="2600"/>
              <a:buFont typeface="Calibri"/>
              <a:buNone/>
            </a:pPr>
            <a:endParaRPr sz="2600" b="0" i="0" u="none" strike="noStrike" cap="none" dirty="0">
              <a:solidFill>
                <a:schemeClr val="dk1"/>
              </a:solidFill>
              <a:latin typeface="Calibri"/>
              <a:ea typeface="Calibri"/>
              <a:cs typeface="Calibri"/>
              <a:sym typeface="Calibri"/>
            </a:endParaRPr>
          </a:p>
          <a:p>
            <a:pPr marL="457200" marR="0" lvl="0" indent="-393700" algn="l" rtl="0">
              <a:spcBef>
                <a:spcPts val="0"/>
              </a:spcBef>
              <a:spcAft>
                <a:spcPts val="0"/>
              </a:spcAft>
              <a:buClr>
                <a:schemeClr val="dk1"/>
              </a:buClr>
              <a:buSzPts val="2600"/>
              <a:buFont typeface="Calibri"/>
              <a:buChar char="●"/>
            </a:pPr>
            <a:r>
              <a:rPr lang="en-US" sz="2600" b="0" i="0" u="none" strike="noStrike" cap="none" dirty="0">
                <a:solidFill>
                  <a:schemeClr val="dk1"/>
                </a:solidFill>
                <a:latin typeface="Calibri"/>
                <a:ea typeface="Calibri"/>
                <a:cs typeface="Calibri"/>
                <a:sym typeface="Calibri"/>
              </a:rPr>
              <a:t>Planning will be required to ensure that provinces are ready for the sustained increase in appointments. </a:t>
            </a:r>
            <a:endParaRPr sz="2600" b="0" i="0" u="none" strike="noStrike" cap="none" dirty="0">
              <a:solidFill>
                <a:schemeClr val="dk1"/>
              </a:solidFill>
              <a:latin typeface="Calibri"/>
              <a:ea typeface="Calibri"/>
              <a:cs typeface="Calibri"/>
              <a:sym typeface="Calibri"/>
            </a:endParaRPr>
          </a:p>
          <a:p>
            <a:pPr marL="457200" marR="0" lvl="0" indent="0" algn="l" rtl="0">
              <a:spcBef>
                <a:spcPts val="0"/>
              </a:spcBef>
              <a:spcAft>
                <a:spcPts val="0"/>
              </a:spcAft>
              <a:buClr>
                <a:schemeClr val="dk1"/>
              </a:buClr>
              <a:buSzPts val="2600"/>
              <a:buFont typeface="Calibri"/>
              <a:buNone/>
            </a:pPr>
            <a:endParaRPr sz="2600" b="0" i="0" u="none" strike="noStrike" cap="none" dirty="0">
              <a:solidFill>
                <a:schemeClr val="dk1"/>
              </a:solidFill>
              <a:latin typeface="Calibri"/>
              <a:ea typeface="Calibri"/>
              <a:cs typeface="Calibri"/>
              <a:sym typeface="Calibri"/>
            </a:endParaRPr>
          </a:p>
          <a:p>
            <a:pPr marL="457200" marR="0" lvl="0" indent="-393700" algn="l" rtl="0">
              <a:spcBef>
                <a:spcPts val="0"/>
              </a:spcBef>
              <a:spcAft>
                <a:spcPts val="0"/>
              </a:spcAft>
              <a:buClr>
                <a:schemeClr val="dk1"/>
              </a:buClr>
              <a:buSzPts val="2600"/>
              <a:buFont typeface="Calibri"/>
              <a:buChar char="●"/>
            </a:pPr>
            <a:r>
              <a:rPr lang="en-US" sz="2600" b="0" i="0" u="none" strike="noStrike" cap="none" dirty="0">
                <a:solidFill>
                  <a:schemeClr val="dk1"/>
                </a:solidFill>
                <a:latin typeface="Calibri"/>
                <a:ea typeface="Calibri"/>
                <a:cs typeface="Calibri"/>
                <a:sym typeface="Calibri"/>
              </a:rPr>
              <a:t>If these positions are not filled, this could result in a further deterioration in the learner-educator ratio and lead to further increases in already large class sizes.</a:t>
            </a:r>
            <a:endParaRPr sz="26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75A87-40A9-2BFA-725C-311605F20CAF}"/>
              </a:ext>
            </a:extLst>
          </p:cNvPr>
          <p:cNvSpPr>
            <a:spLocks noGrp="1"/>
          </p:cNvSpPr>
          <p:nvPr>
            <p:ph type="title"/>
          </p:nvPr>
        </p:nvSpPr>
        <p:spPr/>
        <p:txBody>
          <a:bodyPr>
            <a:normAutofit/>
          </a:bodyPr>
          <a:lstStyle/>
          <a:p>
            <a:r>
              <a:rPr lang="en-ZA" dirty="0"/>
              <a:t>Changes in teacher and SMT numbers</a:t>
            </a:r>
          </a:p>
        </p:txBody>
      </p:sp>
      <p:graphicFrame>
        <p:nvGraphicFramePr>
          <p:cNvPr id="12" name="Table 11">
            <a:extLst>
              <a:ext uri="{FF2B5EF4-FFF2-40B4-BE49-F238E27FC236}">
                <a16:creationId xmlns:a16="http://schemas.microsoft.com/office/drawing/2014/main" id="{9EEDEC02-BFD3-30D3-0EF9-B784BE361F3E}"/>
              </a:ext>
            </a:extLst>
          </p:cNvPr>
          <p:cNvGraphicFramePr>
            <a:graphicFrameLocks noGrp="1"/>
          </p:cNvGraphicFramePr>
          <p:nvPr>
            <p:extLst>
              <p:ext uri="{D42A27DB-BD31-4B8C-83A1-F6EECF244321}">
                <p14:modId xmlns:p14="http://schemas.microsoft.com/office/powerpoint/2010/main" val="3943301162"/>
              </p:ext>
            </p:extLst>
          </p:nvPr>
        </p:nvGraphicFramePr>
        <p:xfrm>
          <a:off x="656768" y="2267570"/>
          <a:ext cx="11053970" cy="3648427"/>
        </p:xfrm>
        <a:graphic>
          <a:graphicData uri="http://schemas.openxmlformats.org/drawingml/2006/table">
            <a:tbl>
              <a:tblPr/>
              <a:tblGrid>
                <a:gridCol w="714829">
                  <a:extLst>
                    <a:ext uri="{9D8B030D-6E8A-4147-A177-3AD203B41FA5}">
                      <a16:colId xmlns:a16="http://schemas.microsoft.com/office/drawing/2014/main" val="1539384141"/>
                    </a:ext>
                  </a:extLst>
                </a:gridCol>
                <a:gridCol w="40224">
                  <a:extLst>
                    <a:ext uri="{9D8B030D-6E8A-4147-A177-3AD203B41FA5}">
                      <a16:colId xmlns:a16="http://schemas.microsoft.com/office/drawing/2014/main" val="1835557689"/>
                    </a:ext>
                  </a:extLst>
                </a:gridCol>
                <a:gridCol w="683208">
                  <a:extLst>
                    <a:ext uri="{9D8B030D-6E8A-4147-A177-3AD203B41FA5}">
                      <a16:colId xmlns:a16="http://schemas.microsoft.com/office/drawing/2014/main" val="1993306382"/>
                    </a:ext>
                  </a:extLst>
                </a:gridCol>
                <a:gridCol w="683208">
                  <a:extLst>
                    <a:ext uri="{9D8B030D-6E8A-4147-A177-3AD203B41FA5}">
                      <a16:colId xmlns:a16="http://schemas.microsoft.com/office/drawing/2014/main" val="3859352538"/>
                    </a:ext>
                  </a:extLst>
                </a:gridCol>
                <a:gridCol w="623198">
                  <a:extLst>
                    <a:ext uri="{9D8B030D-6E8A-4147-A177-3AD203B41FA5}">
                      <a16:colId xmlns:a16="http://schemas.microsoft.com/office/drawing/2014/main" val="1196991417"/>
                    </a:ext>
                  </a:extLst>
                </a:gridCol>
                <a:gridCol w="581651">
                  <a:extLst>
                    <a:ext uri="{9D8B030D-6E8A-4147-A177-3AD203B41FA5}">
                      <a16:colId xmlns:a16="http://schemas.microsoft.com/office/drawing/2014/main" val="2282266303"/>
                    </a:ext>
                  </a:extLst>
                </a:gridCol>
                <a:gridCol w="124639">
                  <a:extLst>
                    <a:ext uri="{9D8B030D-6E8A-4147-A177-3AD203B41FA5}">
                      <a16:colId xmlns:a16="http://schemas.microsoft.com/office/drawing/2014/main" val="510723790"/>
                    </a:ext>
                  </a:extLst>
                </a:gridCol>
                <a:gridCol w="623198">
                  <a:extLst>
                    <a:ext uri="{9D8B030D-6E8A-4147-A177-3AD203B41FA5}">
                      <a16:colId xmlns:a16="http://schemas.microsoft.com/office/drawing/2014/main" val="525982120"/>
                    </a:ext>
                  </a:extLst>
                </a:gridCol>
                <a:gridCol w="623198">
                  <a:extLst>
                    <a:ext uri="{9D8B030D-6E8A-4147-A177-3AD203B41FA5}">
                      <a16:colId xmlns:a16="http://schemas.microsoft.com/office/drawing/2014/main" val="350464645"/>
                    </a:ext>
                  </a:extLst>
                </a:gridCol>
                <a:gridCol w="623198">
                  <a:extLst>
                    <a:ext uri="{9D8B030D-6E8A-4147-A177-3AD203B41FA5}">
                      <a16:colId xmlns:a16="http://schemas.microsoft.com/office/drawing/2014/main" val="1339383629"/>
                    </a:ext>
                  </a:extLst>
                </a:gridCol>
                <a:gridCol w="581651">
                  <a:extLst>
                    <a:ext uri="{9D8B030D-6E8A-4147-A177-3AD203B41FA5}">
                      <a16:colId xmlns:a16="http://schemas.microsoft.com/office/drawing/2014/main" val="660480685"/>
                    </a:ext>
                  </a:extLst>
                </a:gridCol>
                <a:gridCol w="124639">
                  <a:extLst>
                    <a:ext uri="{9D8B030D-6E8A-4147-A177-3AD203B41FA5}">
                      <a16:colId xmlns:a16="http://schemas.microsoft.com/office/drawing/2014/main" val="2351850939"/>
                    </a:ext>
                  </a:extLst>
                </a:gridCol>
                <a:gridCol w="623198">
                  <a:extLst>
                    <a:ext uri="{9D8B030D-6E8A-4147-A177-3AD203B41FA5}">
                      <a16:colId xmlns:a16="http://schemas.microsoft.com/office/drawing/2014/main" val="1048145705"/>
                    </a:ext>
                  </a:extLst>
                </a:gridCol>
                <a:gridCol w="623198">
                  <a:extLst>
                    <a:ext uri="{9D8B030D-6E8A-4147-A177-3AD203B41FA5}">
                      <a16:colId xmlns:a16="http://schemas.microsoft.com/office/drawing/2014/main" val="3690474473"/>
                    </a:ext>
                  </a:extLst>
                </a:gridCol>
                <a:gridCol w="623198">
                  <a:extLst>
                    <a:ext uri="{9D8B030D-6E8A-4147-A177-3AD203B41FA5}">
                      <a16:colId xmlns:a16="http://schemas.microsoft.com/office/drawing/2014/main" val="1755308996"/>
                    </a:ext>
                  </a:extLst>
                </a:gridCol>
                <a:gridCol w="581651">
                  <a:extLst>
                    <a:ext uri="{9D8B030D-6E8A-4147-A177-3AD203B41FA5}">
                      <a16:colId xmlns:a16="http://schemas.microsoft.com/office/drawing/2014/main" val="2355917428"/>
                    </a:ext>
                  </a:extLst>
                </a:gridCol>
                <a:gridCol w="124639">
                  <a:extLst>
                    <a:ext uri="{9D8B030D-6E8A-4147-A177-3AD203B41FA5}">
                      <a16:colId xmlns:a16="http://schemas.microsoft.com/office/drawing/2014/main" val="1491485447"/>
                    </a:ext>
                  </a:extLst>
                </a:gridCol>
                <a:gridCol w="623198">
                  <a:extLst>
                    <a:ext uri="{9D8B030D-6E8A-4147-A177-3AD203B41FA5}">
                      <a16:colId xmlns:a16="http://schemas.microsoft.com/office/drawing/2014/main" val="3126659766"/>
                    </a:ext>
                  </a:extLst>
                </a:gridCol>
                <a:gridCol w="623198">
                  <a:extLst>
                    <a:ext uri="{9D8B030D-6E8A-4147-A177-3AD203B41FA5}">
                      <a16:colId xmlns:a16="http://schemas.microsoft.com/office/drawing/2014/main" val="2242902176"/>
                    </a:ext>
                  </a:extLst>
                </a:gridCol>
                <a:gridCol w="623198">
                  <a:extLst>
                    <a:ext uri="{9D8B030D-6E8A-4147-A177-3AD203B41FA5}">
                      <a16:colId xmlns:a16="http://schemas.microsoft.com/office/drawing/2014/main" val="2057177202"/>
                    </a:ext>
                  </a:extLst>
                </a:gridCol>
                <a:gridCol w="581651">
                  <a:extLst>
                    <a:ext uri="{9D8B030D-6E8A-4147-A177-3AD203B41FA5}">
                      <a16:colId xmlns:a16="http://schemas.microsoft.com/office/drawing/2014/main" val="4114777052"/>
                    </a:ext>
                  </a:extLst>
                </a:gridCol>
              </a:tblGrid>
              <a:tr h="295725">
                <a:tc>
                  <a:txBody>
                    <a:bodyPr/>
                    <a:lstStyle/>
                    <a:p>
                      <a:pPr algn="l" fontAlgn="b"/>
                      <a:endParaRPr lang="en-US" sz="1400" b="1"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gridSpan="3">
                  <a:txBody>
                    <a:bodyPr/>
                    <a:lstStyle/>
                    <a:p>
                      <a:pPr algn="ctr" fontAlgn="b"/>
                      <a:r>
                        <a:rPr lang="en-US" sz="1400" b="1" i="0" u="none" strike="noStrike">
                          <a:solidFill>
                            <a:srgbClr val="000000"/>
                          </a:solidFill>
                          <a:effectLst/>
                          <a:latin typeface="Calibri" panose="020F0502020204030204" pitchFamily="34" charset="0"/>
                        </a:rPr>
                        <a:t>Teacher</a:t>
                      </a:r>
                    </a:p>
                  </a:txBody>
                  <a:tcPr marL="7412" marR="7412" marT="7412"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ctr" fontAlgn="ctr"/>
                      <a:endParaRPr lang="en-US" sz="1400" b="1" i="1"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80808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gridSpan="3">
                  <a:txBody>
                    <a:bodyPr/>
                    <a:lstStyle/>
                    <a:p>
                      <a:pPr algn="ctr" fontAlgn="b"/>
                      <a:r>
                        <a:rPr lang="en-US" sz="1400" b="1" i="0" u="none" strike="noStrike">
                          <a:solidFill>
                            <a:srgbClr val="000000"/>
                          </a:solidFill>
                          <a:effectLst/>
                          <a:latin typeface="Calibri" panose="020F0502020204030204" pitchFamily="34" charset="0"/>
                        </a:rPr>
                        <a:t>HOD</a:t>
                      </a:r>
                    </a:p>
                  </a:txBody>
                  <a:tcPr marL="7412" marR="7412" marT="7412"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ctr" fontAlgn="ctr"/>
                      <a:endParaRPr lang="en-US" sz="1400" b="1" i="1"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80808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gridSpan="3">
                  <a:txBody>
                    <a:bodyPr/>
                    <a:lstStyle/>
                    <a:p>
                      <a:pPr algn="ctr" fontAlgn="b"/>
                      <a:r>
                        <a:rPr lang="en-US" sz="1400" b="1" i="0" u="none" strike="noStrike">
                          <a:solidFill>
                            <a:srgbClr val="000000"/>
                          </a:solidFill>
                          <a:effectLst/>
                          <a:latin typeface="Calibri" panose="020F0502020204030204" pitchFamily="34" charset="0"/>
                        </a:rPr>
                        <a:t>Deputy-Principal</a:t>
                      </a:r>
                    </a:p>
                  </a:txBody>
                  <a:tcPr marL="7412" marR="7412" marT="7412"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ctr" fontAlgn="ctr"/>
                      <a:endParaRPr lang="en-US" sz="1400" b="1" i="1"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80808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gridSpan="3">
                  <a:txBody>
                    <a:bodyPr/>
                    <a:lstStyle/>
                    <a:p>
                      <a:pPr algn="ctr" fontAlgn="b"/>
                      <a:r>
                        <a:rPr lang="en-US" sz="1400" b="1" i="0" u="none" strike="noStrike">
                          <a:solidFill>
                            <a:srgbClr val="000000"/>
                          </a:solidFill>
                          <a:effectLst/>
                          <a:latin typeface="Calibri" panose="020F0502020204030204" pitchFamily="34" charset="0"/>
                        </a:rPr>
                        <a:t>Principal</a:t>
                      </a:r>
                    </a:p>
                  </a:txBody>
                  <a:tcPr marL="7412" marR="7412" marT="7412"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ctr" fontAlgn="ctr"/>
                      <a:endParaRPr lang="en-US" sz="1400" b="1" i="1"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171304514"/>
                  </a:ext>
                </a:extLst>
              </a:tr>
              <a:tr h="295725">
                <a:tc>
                  <a:txBody>
                    <a:bodyPr/>
                    <a:lstStyle/>
                    <a:p>
                      <a:pPr algn="l" fontAlgn="b"/>
                      <a:r>
                        <a:rPr lang="en-US" sz="1400" b="1" i="0" u="none" strike="noStrike" dirty="0">
                          <a:solidFill>
                            <a:srgbClr val="000000"/>
                          </a:solidFill>
                          <a:effectLst/>
                          <a:latin typeface="Calibri" panose="020F0502020204030204" pitchFamily="34" charset="0"/>
                        </a:rPr>
                        <a:t>Province</a:t>
                      </a:r>
                    </a:p>
                  </a:txBody>
                  <a:tcPr marL="7412" marR="7412" marT="741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2012</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2021</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Diff</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sz="1100" b="0" i="1" u="none" strike="noStrike">
                          <a:solidFill>
                            <a:srgbClr val="000000"/>
                          </a:solidFill>
                          <a:effectLst/>
                          <a:latin typeface="Calibri" panose="020F0502020204030204" pitchFamily="34" charset="0"/>
                        </a:rPr>
                        <a:t>% change</a:t>
                      </a:r>
                    </a:p>
                  </a:txBody>
                  <a:tcPr marL="7412" marR="7412" marT="7412" marB="0" anchor="ctr">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2012</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2021</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Diff</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sz="1100" b="0" i="1" u="none" strike="noStrike">
                          <a:solidFill>
                            <a:srgbClr val="000000"/>
                          </a:solidFill>
                          <a:effectLst/>
                          <a:latin typeface="Calibri" panose="020F0502020204030204" pitchFamily="34" charset="0"/>
                        </a:rPr>
                        <a:t>% change</a:t>
                      </a:r>
                    </a:p>
                  </a:txBody>
                  <a:tcPr marL="7412" marR="7412" marT="7412" marB="0" anchor="ctr">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2012</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2021</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Diff</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sz="1100" b="0" i="1" u="none" strike="noStrike">
                          <a:solidFill>
                            <a:srgbClr val="000000"/>
                          </a:solidFill>
                          <a:effectLst/>
                          <a:latin typeface="Calibri" panose="020F0502020204030204" pitchFamily="34" charset="0"/>
                        </a:rPr>
                        <a:t>% change</a:t>
                      </a:r>
                    </a:p>
                  </a:txBody>
                  <a:tcPr marL="7412" marR="7412" marT="7412" marB="0" anchor="ctr">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2012</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2021</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Diff</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sz="1100" b="0" i="1" u="none" strike="noStrike">
                          <a:solidFill>
                            <a:srgbClr val="000000"/>
                          </a:solidFill>
                          <a:effectLst/>
                          <a:latin typeface="Calibri" panose="020F0502020204030204" pitchFamily="34" charset="0"/>
                        </a:rPr>
                        <a:t>% change</a:t>
                      </a:r>
                    </a:p>
                  </a:txBody>
                  <a:tcPr marL="7412" marR="7412" marT="7412" marB="0" anchor="ctr">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986408006"/>
                  </a:ext>
                </a:extLst>
              </a:tr>
              <a:tr h="99727">
                <a:tc>
                  <a:txBody>
                    <a:bodyPr/>
                    <a:lstStyle/>
                    <a:p>
                      <a:pPr algn="l" fontAlgn="b"/>
                      <a:endParaRPr lang="en-US" sz="400" b="1" i="0" u="none" strike="noStrike" dirty="0">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1"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ctr" fontAlgn="ctr"/>
                      <a:endParaRPr lang="en-US" sz="400" b="0" i="1" u="none" strike="noStrike" dirty="0">
                        <a:solidFill>
                          <a:srgbClr val="000000"/>
                        </a:solidFill>
                        <a:effectLst/>
                        <a:latin typeface="Calibri" panose="020F0502020204030204" pitchFamily="34" charset="0"/>
                      </a:endParaRPr>
                    </a:p>
                  </a:txBody>
                  <a:tcPr marL="7412" marR="7412" marT="7412" marB="0" anchor="ctr">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1"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ctr" fontAlgn="ctr"/>
                      <a:endParaRPr lang="en-US" sz="400" b="0" i="1" u="none" strike="noStrike" dirty="0">
                        <a:solidFill>
                          <a:srgbClr val="000000"/>
                        </a:solidFill>
                        <a:effectLst/>
                        <a:latin typeface="Calibri" panose="020F0502020204030204" pitchFamily="34" charset="0"/>
                      </a:endParaRPr>
                    </a:p>
                  </a:txBody>
                  <a:tcPr marL="7412" marR="7412" marT="7412" marB="0" anchor="ctr">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1"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ctr" fontAlgn="ctr"/>
                      <a:endParaRPr lang="en-US" sz="400" b="0" i="1" u="none" strike="noStrike" dirty="0">
                        <a:solidFill>
                          <a:srgbClr val="000000"/>
                        </a:solidFill>
                        <a:effectLst/>
                        <a:latin typeface="Calibri" panose="020F0502020204030204" pitchFamily="34" charset="0"/>
                      </a:endParaRPr>
                    </a:p>
                  </a:txBody>
                  <a:tcPr marL="7412" marR="7412" marT="7412" marB="0" anchor="ctr">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1"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ctr" fontAlgn="ctr"/>
                      <a:endParaRPr lang="en-US" sz="400" b="0" i="1" u="none" strike="noStrike" dirty="0">
                        <a:solidFill>
                          <a:srgbClr val="000000"/>
                        </a:solidFill>
                        <a:effectLst/>
                        <a:latin typeface="Calibri" panose="020F0502020204030204" pitchFamily="34" charset="0"/>
                      </a:endParaRPr>
                    </a:p>
                  </a:txBody>
                  <a:tcPr marL="7412" marR="7412" marT="7412" marB="0" anchor="ctr">
                    <a:lnL>
                      <a:noFill/>
                    </a:lnL>
                    <a:lnR>
                      <a:noFill/>
                    </a:lnR>
                    <a:lnT w="6350" cap="flat" cmpd="sng" algn="ctr">
                      <a:solidFill>
                        <a:srgbClr val="808080"/>
                      </a:solidFill>
                      <a:prstDash val="solid"/>
                      <a:round/>
                      <a:headEnd type="none" w="med" len="med"/>
                      <a:tailEnd type="none" w="med" len="med"/>
                    </a:lnT>
                    <a:lnB>
                      <a:noFill/>
                    </a:lnB>
                  </a:tcPr>
                </a:tc>
                <a:extLst>
                  <a:ext uri="{0D108BD9-81ED-4DB2-BD59-A6C34878D82A}">
                    <a16:rowId xmlns:a16="http://schemas.microsoft.com/office/drawing/2014/main" val="3119975952"/>
                  </a:ext>
                </a:extLst>
              </a:tr>
              <a:tr h="295725">
                <a:tc>
                  <a:txBody>
                    <a:bodyPr/>
                    <a:lstStyle/>
                    <a:p>
                      <a:pPr algn="l" fontAlgn="b"/>
                      <a:r>
                        <a:rPr lang="en-US" sz="1400" b="1" i="0" u="none" strike="noStrike" dirty="0">
                          <a:solidFill>
                            <a:srgbClr val="000000"/>
                          </a:solidFill>
                          <a:effectLst/>
                          <a:latin typeface="Calibri" panose="020F0502020204030204" pitchFamily="34" charset="0"/>
                        </a:rPr>
                        <a:t>EC</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  50 295</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40 115</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-10 180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-20%</a:t>
                      </a:r>
                    </a:p>
                  </a:txBody>
                  <a:tcPr marL="7412" marR="7412" marT="7412" marB="0" anchor="ctr">
                    <a:lnL>
                      <a:noFill/>
                    </a:lnL>
                    <a:lnR>
                      <a:noFill/>
                    </a:lnR>
                    <a:lnT>
                      <a:noFill/>
                    </a:lnT>
                    <a:lnB>
                      <a:noFill/>
                    </a:lnB>
                    <a:solidFill>
                      <a:srgbClr val="FDC96B"/>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5 870</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6 196</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326</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6%</a:t>
                      </a:r>
                    </a:p>
                  </a:txBody>
                  <a:tcPr marL="7412" marR="7412" marT="7412" marB="0" anchor="ctr">
                    <a:lnL>
                      <a:noFill/>
                    </a:lnL>
                    <a:lnR>
                      <a:noFill/>
                    </a:lnR>
                    <a:lnT>
                      <a:noFill/>
                    </a:lnT>
                    <a:lnB>
                      <a:noFill/>
                    </a:lnB>
                    <a:solidFill>
                      <a:srgbClr val="94CBF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1 342</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1 453</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111</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8%</a:t>
                      </a:r>
                    </a:p>
                  </a:txBody>
                  <a:tcPr marL="7412" marR="7412" marT="7412" marB="0" anchor="ctr">
                    <a:lnL>
                      <a:noFill/>
                    </a:lnL>
                    <a:lnR>
                      <a:noFill/>
                    </a:lnR>
                    <a:lnT>
                      <a:noFill/>
                    </a:lnT>
                    <a:lnB>
                      <a:noFill/>
                    </a:lnB>
                    <a:solidFill>
                      <a:srgbClr val="D4EAFA"/>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5 294</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4 755</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- 539</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-10%</a:t>
                      </a:r>
                    </a:p>
                  </a:txBody>
                  <a:tcPr marL="7412" marR="7412" marT="7412" marB="0" anchor="ctr">
                    <a:lnL>
                      <a:noFill/>
                    </a:lnL>
                    <a:lnR>
                      <a:noFill/>
                    </a:lnR>
                    <a:lnT>
                      <a:noFill/>
                    </a:lnT>
                    <a:lnB>
                      <a:noFill/>
                    </a:lnB>
                    <a:solidFill>
                      <a:srgbClr val="DBEDFB"/>
                    </a:solidFill>
                  </a:tcPr>
                </a:tc>
                <a:extLst>
                  <a:ext uri="{0D108BD9-81ED-4DB2-BD59-A6C34878D82A}">
                    <a16:rowId xmlns:a16="http://schemas.microsoft.com/office/drawing/2014/main" val="696807599"/>
                  </a:ext>
                </a:extLst>
              </a:tr>
              <a:tr h="295725">
                <a:tc>
                  <a:txBody>
                    <a:bodyPr/>
                    <a:lstStyle/>
                    <a:p>
                      <a:pPr algn="l" fontAlgn="b"/>
                      <a:r>
                        <a:rPr lang="en-US" sz="1400" b="1" i="0" u="none" strike="noStrike">
                          <a:solidFill>
                            <a:srgbClr val="000000"/>
                          </a:solidFill>
                          <a:effectLst/>
                          <a:latin typeface="Calibri" panose="020F0502020204030204" pitchFamily="34" charset="0"/>
                        </a:rPr>
                        <a:t>FS</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  20 148</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17 561</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-2 587</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-13%</a:t>
                      </a:r>
                    </a:p>
                  </a:txBody>
                  <a:tcPr marL="7412" marR="7412" marT="7412" marB="0" anchor="ctr">
                    <a:lnL>
                      <a:noFill/>
                    </a:lnL>
                    <a:lnR>
                      <a:noFill/>
                    </a:lnR>
                    <a:lnT>
                      <a:noFill/>
                    </a:lnT>
                    <a:lnB>
                      <a:noFill/>
                    </a:lnB>
                    <a:solidFill>
                      <a:srgbClr val="FDD999"/>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2 685</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2 470</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- 215</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-8%</a:t>
                      </a:r>
                    </a:p>
                  </a:txBody>
                  <a:tcPr marL="7412" marR="7412" marT="7412" marB="0" anchor="ctr">
                    <a:lnL>
                      <a:noFill/>
                    </a:lnL>
                    <a:lnR>
                      <a:noFill/>
                    </a:lnR>
                    <a:lnT>
                      <a:noFill/>
                    </a:lnT>
                    <a:lnB>
                      <a:noFill/>
                    </a:lnB>
                    <a:solidFill>
                      <a:srgbClr val="FDF4EA"/>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852</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768</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- 84</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-10%</a:t>
                      </a:r>
                    </a:p>
                  </a:txBody>
                  <a:tcPr marL="7412" marR="7412" marT="7412" marB="0" anchor="ctr">
                    <a:lnL>
                      <a:noFill/>
                    </a:lnL>
                    <a:lnR>
                      <a:noFill/>
                    </a:lnR>
                    <a:lnT>
                      <a:noFill/>
                    </a:lnT>
                    <a:lnB>
                      <a:noFill/>
                    </a:lnB>
                    <a:solidFill>
                      <a:srgbClr val="FDF2E4"/>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1 224</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892</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- 332</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-27%</a:t>
                      </a:r>
                    </a:p>
                  </a:txBody>
                  <a:tcPr marL="7412" marR="7412" marT="7412" marB="0" anchor="ctr">
                    <a:lnL>
                      <a:noFill/>
                    </a:lnL>
                    <a:lnR>
                      <a:noFill/>
                    </a:lnR>
                    <a:lnT>
                      <a:noFill/>
                    </a:lnT>
                    <a:lnB>
                      <a:noFill/>
                    </a:lnB>
                    <a:solidFill>
                      <a:srgbClr val="FDC96B"/>
                    </a:solidFill>
                  </a:tcPr>
                </a:tc>
                <a:extLst>
                  <a:ext uri="{0D108BD9-81ED-4DB2-BD59-A6C34878D82A}">
                    <a16:rowId xmlns:a16="http://schemas.microsoft.com/office/drawing/2014/main" val="2734397475"/>
                  </a:ext>
                </a:extLst>
              </a:tr>
              <a:tr h="295725">
                <a:tc>
                  <a:txBody>
                    <a:bodyPr/>
                    <a:lstStyle/>
                    <a:p>
                      <a:pPr algn="l" fontAlgn="b"/>
                      <a:r>
                        <a:rPr lang="en-US" sz="1400" b="1" i="0" u="none" strike="noStrike">
                          <a:solidFill>
                            <a:srgbClr val="000000"/>
                          </a:solidFill>
                          <a:effectLst/>
                          <a:latin typeface="Calibri" panose="020F0502020204030204" pitchFamily="34" charset="0"/>
                        </a:rPr>
                        <a:t>GP</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47 233</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60 677</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13 444</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28%</a:t>
                      </a:r>
                    </a:p>
                  </a:txBody>
                  <a:tcPr marL="7412" marR="7412" marT="7412" marB="0" anchor="ctr">
                    <a:lnL>
                      <a:noFill/>
                    </a:lnL>
                    <a:lnR>
                      <a:noFill/>
                    </a:lnR>
                    <a:lnT>
                      <a:noFill/>
                    </a:lnT>
                    <a:lnB>
                      <a:noFill/>
                    </a:lnB>
                    <a:solidFill>
                      <a:srgbClr val="90C9F0"/>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8 708</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9 209</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501</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6%</a:t>
                      </a:r>
                    </a:p>
                  </a:txBody>
                  <a:tcPr marL="7412" marR="7412" marT="7412" marB="0" anchor="ctr">
                    <a:lnL>
                      <a:noFill/>
                    </a:lnL>
                    <a:lnR>
                      <a:noFill/>
                    </a:lnR>
                    <a:lnT>
                      <a:noFill/>
                    </a:lnT>
                    <a:lnB>
                      <a:noFill/>
                    </a:lnB>
                    <a:solidFill>
                      <a:srgbClr val="91CAF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2 565</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2 850</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285</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11%</a:t>
                      </a:r>
                    </a:p>
                  </a:txBody>
                  <a:tcPr marL="7412" marR="7412" marT="7412" marB="0" anchor="ctr">
                    <a:lnL>
                      <a:noFill/>
                    </a:lnL>
                    <a:lnR>
                      <a:noFill/>
                    </a:lnR>
                    <a:lnT>
                      <a:noFill/>
                    </a:lnT>
                    <a:lnB>
                      <a:noFill/>
                    </a:lnB>
                    <a:solidFill>
                      <a:srgbClr val="C8E4F8"/>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2 162</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1 959</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- 203</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-9%</a:t>
                      </a:r>
                    </a:p>
                  </a:txBody>
                  <a:tcPr marL="7412" marR="7412" marT="7412" marB="0" anchor="ctr">
                    <a:lnL>
                      <a:noFill/>
                    </a:lnL>
                    <a:lnR>
                      <a:noFill/>
                    </a:lnR>
                    <a:lnT>
                      <a:noFill/>
                    </a:lnT>
                    <a:lnB>
                      <a:noFill/>
                    </a:lnB>
                    <a:solidFill>
                      <a:srgbClr val="CFE7F9"/>
                    </a:solidFill>
                  </a:tcPr>
                </a:tc>
                <a:extLst>
                  <a:ext uri="{0D108BD9-81ED-4DB2-BD59-A6C34878D82A}">
                    <a16:rowId xmlns:a16="http://schemas.microsoft.com/office/drawing/2014/main" val="3313323812"/>
                  </a:ext>
                </a:extLst>
              </a:tr>
              <a:tr h="295725">
                <a:tc>
                  <a:txBody>
                    <a:bodyPr/>
                    <a:lstStyle/>
                    <a:p>
                      <a:pPr algn="l" fontAlgn="b"/>
                      <a:r>
                        <a:rPr lang="en-US" sz="1400" b="1" i="0" u="none" strike="noStrike">
                          <a:solidFill>
                            <a:srgbClr val="000000"/>
                          </a:solidFill>
                          <a:effectLst/>
                          <a:latin typeface="Calibri" panose="020F0502020204030204" pitchFamily="34" charset="0"/>
                        </a:rPr>
                        <a:t>KN</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73 050</a:t>
                      </a:r>
                    </a:p>
                  </a:txBody>
                  <a:tcPr marL="7412" marR="7412" marT="7412" marB="0" anchor="ctr">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  71 000</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-2 050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-3%</a:t>
                      </a:r>
                    </a:p>
                  </a:txBody>
                  <a:tcPr marL="7412" marR="7412" marT="7412" marB="0" anchor="ctr">
                    <a:lnL>
                      <a:noFill/>
                    </a:lnL>
                    <a:lnR>
                      <a:noFill/>
                    </a:lnR>
                    <a:lnT>
                      <a:noFill/>
                    </a:lnT>
                    <a:lnB>
                      <a:noFill/>
                    </a:lnB>
                    <a:solidFill>
                      <a:srgbClr val="FDEED8"/>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  11 289</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10 330</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- 959</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-8%</a:t>
                      </a:r>
                    </a:p>
                  </a:txBody>
                  <a:tcPr marL="7412" marR="7412" marT="7412" marB="0" anchor="ctr">
                    <a:lnL>
                      <a:noFill/>
                    </a:lnL>
                    <a:lnR>
                      <a:noFill/>
                    </a:lnR>
                    <a:lnT>
                      <a:noFill/>
                    </a:lnT>
                    <a:lnB>
                      <a:noFill/>
                    </a:lnB>
                    <a:solidFill>
                      <a:srgbClr val="FDF4E8"/>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2 642</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2 342</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- 300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-11%</a:t>
                      </a:r>
                    </a:p>
                  </a:txBody>
                  <a:tcPr marL="7412" marR="7412" marT="7412" marB="0" anchor="ctr">
                    <a:lnL>
                      <a:noFill/>
                    </a:lnL>
                    <a:lnR>
                      <a:noFill/>
                    </a:lnR>
                    <a:lnT>
                      <a:noFill/>
                    </a:lnT>
                    <a:lnB>
                      <a:noFill/>
                    </a:lnB>
                    <a:solidFill>
                      <a:srgbClr val="FDF1E0"/>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5 584</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5 055</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- 529</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-9%</a:t>
                      </a:r>
                    </a:p>
                  </a:txBody>
                  <a:tcPr marL="7412" marR="7412" marT="7412" marB="0" anchor="ctr">
                    <a:lnL>
                      <a:noFill/>
                    </a:lnL>
                    <a:lnR>
                      <a:noFill/>
                    </a:lnR>
                    <a:lnT>
                      <a:noFill/>
                    </a:lnT>
                    <a:lnB>
                      <a:noFill/>
                    </a:lnB>
                    <a:solidFill>
                      <a:srgbClr val="D0E8F9"/>
                    </a:solidFill>
                  </a:tcPr>
                </a:tc>
                <a:extLst>
                  <a:ext uri="{0D108BD9-81ED-4DB2-BD59-A6C34878D82A}">
                    <a16:rowId xmlns:a16="http://schemas.microsoft.com/office/drawing/2014/main" val="157016112"/>
                  </a:ext>
                </a:extLst>
              </a:tr>
              <a:tr h="295725">
                <a:tc>
                  <a:txBody>
                    <a:bodyPr/>
                    <a:lstStyle/>
                    <a:p>
                      <a:pPr algn="l" fontAlgn="b"/>
                      <a:r>
                        <a:rPr lang="en-US" sz="1400" b="1" i="0" u="none" strike="noStrike">
                          <a:solidFill>
                            <a:srgbClr val="000000"/>
                          </a:solidFill>
                          <a:effectLst/>
                          <a:latin typeface="Calibri" panose="020F0502020204030204" pitchFamily="34" charset="0"/>
                        </a:rPr>
                        <a:t>LP</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44 998</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44 317</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- 681</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-2%</a:t>
                      </a:r>
                    </a:p>
                  </a:txBody>
                  <a:tcPr marL="7412" marR="7412" marT="7412" marB="0" anchor="ctr">
                    <a:lnL>
                      <a:noFill/>
                    </a:lnL>
                    <a:lnR>
                      <a:noFill/>
                    </a:lnR>
                    <a:lnT>
                      <a:noFill/>
                    </a:lnT>
                    <a:lnB>
                      <a:noFill/>
                    </a:lnB>
                    <a:solidFill>
                      <a:srgbClr val="FDF1E0"/>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6 090</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3 762</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-2 328</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-38%</a:t>
                      </a:r>
                    </a:p>
                  </a:txBody>
                  <a:tcPr marL="7412" marR="7412" marT="7412" marB="0" anchor="ctr">
                    <a:lnL>
                      <a:noFill/>
                    </a:lnL>
                    <a:lnR>
                      <a:noFill/>
                    </a:lnR>
                    <a:lnT>
                      <a:noFill/>
                    </a:lnT>
                    <a:lnB>
                      <a:noFill/>
                    </a:lnB>
                    <a:solidFill>
                      <a:srgbClr val="FDC96B"/>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1 562</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778</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- 784</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-50%</a:t>
                      </a:r>
                    </a:p>
                  </a:txBody>
                  <a:tcPr marL="7412" marR="7412" marT="7412" marB="0" anchor="ctr">
                    <a:lnL>
                      <a:noFill/>
                    </a:lnL>
                    <a:lnR>
                      <a:noFill/>
                    </a:lnR>
                    <a:lnT>
                      <a:noFill/>
                    </a:lnT>
                    <a:lnB>
                      <a:noFill/>
                    </a:lnB>
                    <a:solidFill>
                      <a:srgbClr val="FDC96B"/>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3 510</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3 316</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- 194</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-6%</a:t>
                      </a:r>
                    </a:p>
                  </a:txBody>
                  <a:tcPr marL="7412" marR="7412" marT="7412" marB="0" anchor="ctr">
                    <a:lnL>
                      <a:noFill/>
                    </a:lnL>
                    <a:lnR>
                      <a:noFill/>
                    </a:lnR>
                    <a:lnT>
                      <a:noFill/>
                    </a:lnT>
                    <a:lnB>
                      <a:noFill/>
                    </a:lnB>
                    <a:solidFill>
                      <a:srgbClr val="90C9F0"/>
                    </a:solidFill>
                  </a:tcPr>
                </a:tc>
                <a:extLst>
                  <a:ext uri="{0D108BD9-81ED-4DB2-BD59-A6C34878D82A}">
                    <a16:rowId xmlns:a16="http://schemas.microsoft.com/office/drawing/2014/main" val="352629978"/>
                  </a:ext>
                </a:extLst>
              </a:tr>
              <a:tr h="295725">
                <a:tc>
                  <a:txBody>
                    <a:bodyPr/>
                    <a:lstStyle/>
                    <a:p>
                      <a:pPr algn="l" fontAlgn="b"/>
                      <a:r>
                        <a:rPr lang="en-US" sz="1400" b="1" i="0" u="none" strike="noStrike">
                          <a:solidFill>
                            <a:srgbClr val="000000"/>
                          </a:solidFill>
                          <a:effectLst/>
                          <a:latin typeface="Calibri" panose="020F0502020204030204" pitchFamily="34" charset="0"/>
                        </a:rPr>
                        <a:t>MP</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26 127</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27 857</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1 730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7%</a:t>
                      </a:r>
                    </a:p>
                  </a:txBody>
                  <a:tcPr marL="7412" marR="7412" marT="7412" marB="0" anchor="ctr">
                    <a:lnL>
                      <a:noFill/>
                    </a:lnL>
                    <a:lnR>
                      <a:noFill/>
                    </a:lnR>
                    <a:lnT>
                      <a:noFill/>
                    </a:lnT>
                    <a:lnB>
                      <a:noFill/>
                    </a:lnB>
                    <a:solidFill>
                      <a:srgbClr val="EEF6FD"/>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4 047</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4 055</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8</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0%</a:t>
                      </a:r>
                    </a:p>
                  </a:txBody>
                  <a:tcPr marL="7412" marR="7412" marT="7412" marB="0" anchor="ctr">
                    <a:lnL>
                      <a:noFill/>
                    </a:lnL>
                    <a:lnR>
                      <a:noFill/>
                    </a:lnR>
                    <a:lnT>
                      <a:noFill/>
                    </a:lnT>
                    <a:lnB>
                      <a:noFill/>
                    </a:lnB>
                    <a:solidFill>
                      <a:srgbClr val="D5EAFA"/>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1 108</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1 114</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6</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a:t>
                      </a:r>
                    </a:p>
                  </a:txBody>
                  <a:tcPr marL="7412" marR="7412" marT="7412" marB="0" anchor="ctr">
                    <a:lnL>
                      <a:noFill/>
                    </a:lnL>
                    <a:lnR>
                      <a:noFill/>
                    </a:lnR>
                    <a:lnT>
                      <a:noFill/>
                    </a:lnT>
                    <a:lnB>
                      <a:noFill/>
                    </a:lnB>
                    <a:solidFill>
                      <a:srgbClr val="F5F9FF"/>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1 790</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1 450</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- 340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-19%</a:t>
                      </a:r>
                    </a:p>
                  </a:txBody>
                  <a:tcPr marL="7412" marR="7412" marT="7412" marB="0" anchor="ctr">
                    <a:lnL>
                      <a:noFill/>
                    </a:lnL>
                    <a:lnR>
                      <a:noFill/>
                    </a:lnR>
                    <a:lnT>
                      <a:noFill/>
                    </a:lnT>
                    <a:lnB>
                      <a:noFill/>
                    </a:lnB>
                    <a:solidFill>
                      <a:srgbClr val="FDE4BB"/>
                    </a:solidFill>
                  </a:tcPr>
                </a:tc>
                <a:extLst>
                  <a:ext uri="{0D108BD9-81ED-4DB2-BD59-A6C34878D82A}">
                    <a16:rowId xmlns:a16="http://schemas.microsoft.com/office/drawing/2014/main" val="2216409674"/>
                  </a:ext>
                </a:extLst>
              </a:tr>
              <a:tr h="295725">
                <a:tc>
                  <a:txBody>
                    <a:bodyPr/>
                    <a:lstStyle/>
                    <a:p>
                      <a:pPr algn="l" fontAlgn="b"/>
                      <a:r>
                        <a:rPr lang="en-US" sz="1400" b="1" i="0" u="none" strike="noStrike">
                          <a:solidFill>
                            <a:srgbClr val="000000"/>
                          </a:solidFill>
                          <a:effectLst/>
                          <a:latin typeface="Calibri" panose="020F0502020204030204" pitchFamily="34" charset="0"/>
                        </a:rPr>
                        <a:t>NC</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7 257</a:t>
                      </a:r>
                    </a:p>
                  </a:txBody>
                  <a:tcPr marL="7412" marR="7412" marT="7412" marB="0" anchor="ctr">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  7 929</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672</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9%</a:t>
                      </a:r>
                    </a:p>
                  </a:txBody>
                  <a:tcPr marL="7412" marR="7412" marT="7412" marB="0" anchor="ctr">
                    <a:lnL>
                      <a:noFill/>
                    </a:lnL>
                    <a:lnR>
                      <a:noFill/>
                    </a:lnR>
                    <a:lnT>
                      <a:noFill/>
                    </a:lnT>
                    <a:lnB>
                      <a:noFill/>
                    </a:lnB>
                    <a:solidFill>
                      <a:srgbClr val="E3F0FC"/>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1 034</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1 094</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60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6%</a:t>
                      </a:r>
                    </a:p>
                  </a:txBody>
                  <a:tcPr marL="7412" marR="7412" marT="7412" marB="0" anchor="ctr">
                    <a:lnL>
                      <a:noFill/>
                    </a:lnL>
                    <a:lnR>
                      <a:noFill/>
                    </a:lnR>
                    <a:lnT>
                      <a:noFill/>
                    </a:lnT>
                    <a:lnB>
                      <a:noFill/>
                    </a:lnB>
                    <a:solidFill>
                      <a:srgbClr val="90C9F0"/>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294</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365</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71</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24%</a:t>
                      </a:r>
                    </a:p>
                  </a:txBody>
                  <a:tcPr marL="7412" marR="7412" marT="7412" marB="0" anchor="ctr">
                    <a:lnL>
                      <a:noFill/>
                    </a:lnL>
                    <a:lnR>
                      <a:noFill/>
                    </a:lnR>
                    <a:lnT>
                      <a:noFill/>
                    </a:lnT>
                    <a:lnB>
                      <a:noFill/>
                    </a:lnB>
                    <a:solidFill>
                      <a:srgbClr val="90C9F0"/>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587</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488</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- 99</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-17%</a:t>
                      </a:r>
                    </a:p>
                  </a:txBody>
                  <a:tcPr marL="7412" marR="7412" marT="7412" marB="0" anchor="ctr">
                    <a:lnL>
                      <a:noFill/>
                    </a:lnL>
                    <a:lnR>
                      <a:noFill/>
                    </a:lnR>
                    <a:lnT>
                      <a:noFill/>
                    </a:lnT>
                    <a:lnB>
                      <a:noFill/>
                    </a:lnB>
                    <a:solidFill>
                      <a:srgbClr val="FDECD0"/>
                    </a:solidFill>
                  </a:tcPr>
                </a:tc>
                <a:extLst>
                  <a:ext uri="{0D108BD9-81ED-4DB2-BD59-A6C34878D82A}">
                    <a16:rowId xmlns:a16="http://schemas.microsoft.com/office/drawing/2014/main" val="2024502335"/>
                  </a:ext>
                </a:extLst>
              </a:tr>
              <a:tr h="295725">
                <a:tc>
                  <a:txBody>
                    <a:bodyPr/>
                    <a:lstStyle/>
                    <a:p>
                      <a:pPr algn="l" fontAlgn="b"/>
                      <a:r>
                        <a:rPr lang="en-US" sz="1400" b="1" i="0" u="none" strike="noStrike">
                          <a:solidFill>
                            <a:srgbClr val="000000"/>
                          </a:solidFill>
                          <a:effectLst/>
                          <a:latin typeface="Calibri" panose="020F0502020204030204" pitchFamily="34" charset="0"/>
                        </a:rPr>
                        <a:t>NW</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21 305</a:t>
                      </a:r>
                    </a:p>
                  </a:txBody>
                  <a:tcPr marL="7412" marR="7412" marT="7412" marB="0" anchor="ctr">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  22 261</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956</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4%</a:t>
                      </a:r>
                    </a:p>
                  </a:txBody>
                  <a:tcPr marL="7412" marR="7412" marT="7412" marB="0" anchor="ctr">
                    <a:lnL>
                      <a:noFill/>
                    </a:lnL>
                    <a:lnR>
                      <a:noFill/>
                    </a:lnR>
                    <a:lnT>
                      <a:noFill/>
                    </a:lnT>
                    <a:lnB>
                      <a:noFill/>
                    </a:lnB>
                    <a:solidFill>
                      <a:srgbClr val="F7FAFF"/>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2 994</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3 023</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29</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a:t>
                      </a:r>
                    </a:p>
                  </a:txBody>
                  <a:tcPr marL="7412" marR="7412" marT="7412" marB="0" anchor="ctr">
                    <a:lnL>
                      <a:noFill/>
                    </a:lnL>
                    <a:lnR>
                      <a:noFill/>
                    </a:lnR>
                    <a:lnT>
                      <a:noFill/>
                    </a:lnT>
                    <a:lnB>
                      <a:noFill/>
                    </a:lnB>
                    <a:solidFill>
                      <a:srgbClr val="CBE5F9"/>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902</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1 041</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139</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15%</a:t>
                      </a:r>
                    </a:p>
                  </a:txBody>
                  <a:tcPr marL="7412" marR="7412" marT="7412" marB="0" anchor="ctr">
                    <a:lnL>
                      <a:noFill/>
                    </a:lnL>
                    <a:lnR>
                      <a:noFill/>
                    </a:lnR>
                    <a:lnT>
                      <a:noFill/>
                    </a:lnT>
                    <a:lnB>
                      <a:noFill/>
                    </a:lnB>
                    <a:solidFill>
                      <a:srgbClr val="B6DBF6"/>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1 698</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1 338</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- 360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-21%</a:t>
                      </a:r>
                    </a:p>
                  </a:txBody>
                  <a:tcPr marL="7412" marR="7412" marT="7412" marB="0" anchor="ctr">
                    <a:lnL>
                      <a:noFill/>
                    </a:lnL>
                    <a:lnR>
                      <a:noFill/>
                    </a:lnR>
                    <a:lnT>
                      <a:noFill/>
                    </a:lnT>
                    <a:lnB>
                      <a:noFill/>
                    </a:lnB>
                    <a:solidFill>
                      <a:srgbClr val="FDDDA5"/>
                    </a:solidFill>
                  </a:tcPr>
                </a:tc>
                <a:extLst>
                  <a:ext uri="{0D108BD9-81ED-4DB2-BD59-A6C34878D82A}">
                    <a16:rowId xmlns:a16="http://schemas.microsoft.com/office/drawing/2014/main" val="597987743"/>
                  </a:ext>
                </a:extLst>
              </a:tr>
              <a:tr h="295725">
                <a:tc>
                  <a:txBody>
                    <a:bodyPr/>
                    <a:lstStyle/>
                    <a:p>
                      <a:pPr algn="l" fontAlgn="b"/>
                      <a:r>
                        <a:rPr lang="en-US" sz="1400" b="1" i="0" u="none" strike="noStrike" dirty="0">
                          <a:solidFill>
                            <a:srgbClr val="000000"/>
                          </a:solidFill>
                          <a:effectLst/>
                          <a:latin typeface="Calibri" panose="020F0502020204030204" pitchFamily="34" charset="0"/>
                        </a:rPr>
                        <a:t>WC</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23 579</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28 665</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a:solidFill>
                            <a:srgbClr val="000000"/>
                          </a:solidFill>
                          <a:effectLst/>
                          <a:latin typeface="Calibri" panose="020F0502020204030204" pitchFamily="34" charset="0"/>
                        </a:rPr>
                        <a:t>  5 086</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22%</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solidFill>
                      <a:srgbClr val="AED7F5"/>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4 065</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3 700</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- 365</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-9%</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solidFill>
                      <a:srgbClr val="FDF3E6"/>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1 334</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1 297</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- 37</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-3%</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solidFill>
                      <a:srgbClr val="FDFAFA"/>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1 531</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1 339</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- 192</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-13%</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solidFill>
                      <a:srgbClr val="FDFAFB"/>
                    </a:solidFill>
                  </a:tcPr>
                </a:tc>
                <a:extLst>
                  <a:ext uri="{0D108BD9-81ED-4DB2-BD59-A6C34878D82A}">
                    <a16:rowId xmlns:a16="http://schemas.microsoft.com/office/drawing/2014/main" val="2753076462"/>
                  </a:ext>
                </a:extLst>
              </a:tr>
              <a:tr h="295725">
                <a:tc>
                  <a:txBody>
                    <a:bodyPr/>
                    <a:lstStyle/>
                    <a:p>
                      <a:pPr algn="l" fontAlgn="b"/>
                      <a:r>
                        <a:rPr lang="en-US" sz="1400" b="1" i="0" u="none" strike="noStrike" dirty="0">
                          <a:solidFill>
                            <a:srgbClr val="000000"/>
                          </a:solidFill>
                          <a:effectLst/>
                          <a:latin typeface="Calibri" panose="020F0502020204030204" pitchFamily="34" charset="0"/>
                        </a:rPr>
                        <a:t>SA</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313 992</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320 382</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a:solidFill>
                            <a:srgbClr val="000000"/>
                          </a:solidFill>
                          <a:effectLst/>
                          <a:latin typeface="Calibri" panose="020F0502020204030204" pitchFamily="34" charset="0"/>
                        </a:rPr>
                        <a:t>  6 390</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2%</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DF9F7"/>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46 782</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43 839</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-2 943</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-6%</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DF7F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12 601</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12 008</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- 593</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-5%</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DF8F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23 380</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20 592</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-2 788</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dirty="0">
                          <a:solidFill>
                            <a:srgbClr val="000000"/>
                          </a:solidFill>
                          <a:effectLst/>
                          <a:latin typeface="Calibri" panose="020F0502020204030204" pitchFamily="34" charset="0"/>
                        </a:rPr>
                        <a:t>-12%</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FAFF"/>
                    </a:solidFill>
                  </a:tcPr>
                </a:tc>
                <a:extLst>
                  <a:ext uri="{0D108BD9-81ED-4DB2-BD59-A6C34878D82A}">
                    <a16:rowId xmlns:a16="http://schemas.microsoft.com/office/drawing/2014/main" val="1065269146"/>
                  </a:ext>
                </a:extLst>
              </a:tr>
            </a:tbl>
          </a:graphicData>
        </a:graphic>
      </p:graphicFrame>
      <p:sp>
        <p:nvSpPr>
          <p:cNvPr id="13" name="Oval 12">
            <a:extLst>
              <a:ext uri="{FF2B5EF4-FFF2-40B4-BE49-F238E27FC236}">
                <a16:creationId xmlns:a16="http://schemas.microsoft.com/office/drawing/2014/main" id="{59FE90DF-3119-E968-B6B9-9B9814E50860}"/>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5</a:t>
            </a:r>
          </a:p>
        </p:txBody>
      </p:sp>
      <p:sp>
        <p:nvSpPr>
          <p:cNvPr id="3" name="Rectangle 2">
            <a:extLst>
              <a:ext uri="{FF2B5EF4-FFF2-40B4-BE49-F238E27FC236}">
                <a16:creationId xmlns:a16="http://schemas.microsoft.com/office/drawing/2014/main" id="{EF9473A3-CFA0-E1DB-1D76-8C559022BE04}"/>
              </a:ext>
            </a:extLst>
          </p:cNvPr>
          <p:cNvSpPr/>
          <p:nvPr/>
        </p:nvSpPr>
        <p:spPr>
          <a:xfrm>
            <a:off x="478302" y="6202260"/>
            <a:ext cx="11232436" cy="63136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1100" i="1" dirty="0"/>
              <a:t>Source: Anonymised PERSAL data from 2012 and 2021, only educators (Rank 60 000 – 69 999) are considered. ECD practitioners, TVET lecturers, and ABET teachers were removed. The 2021 </a:t>
            </a:r>
            <a:r>
              <a:rPr lang="en-ZA" sz="1100" i="1" dirty="0" err="1"/>
              <a:t>rankclass</a:t>
            </a:r>
            <a:r>
              <a:rPr lang="en-ZA" sz="1100" i="1" dirty="0"/>
              <a:t> file was expanded to include ranks found only in years prior to 2021.</a:t>
            </a:r>
          </a:p>
        </p:txBody>
      </p:sp>
    </p:spTree>
    <p:extLst>
      <p:ext uri="{BB962C8B-B14F-4D97-AF65-F5344CB8AC3E}">
        <p14:creationId xmlns:p14="http://schemas.microsoft.com/office/powerpoint/2010/main" val="1618560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75A87-40A9-2BFA-725C-311605F20CAF}"/>
              </a:ext>
            </a:extLst>
          </p:cNvPr>
          <p:cNvSpPr>
            <a:spLocks noGrp="1"/>
          </p:cNvSpPr>
          <p:nvPr>
            <p:ph type="title"/>
          </p:nvPr>
        </p:nvSpPr>
        <p:spPr/>
        <p:txBody>
          <a:bodyPr>
            <a:normAutofit/>
          </a:bodyPr>
          <a:lstStyle/>
          <a:p>
            <a:r>
              <a:rPr lang="en-ZA" dirty="0"/>
              <a:t>Changes in teacher and SMT numbers</a:t>
            </a:r>
          </a:p>
        </p:txBody>
      </p:sp>
      <p:graphicFrame>
        <p:nvGraphicFramePr>
          <p:cNvPr id="12" name="Table 11">
            <a:extLst>
              <a:ext uri="{FF2B5EF4-FFF2-40B4-BE49-F238E27FC236}">
                <a16:creationId xmlns:a16="http://schemas.microsoft.com/office/drawing/2014/main" id="{9EEDEC02-BFD3-30D3-0EF9-B784BE361F3E}"/>
              </a:ext>
            </a:extLst>
          </p:cNvPr>
          <p:cNvGraphicFramePr>
            <a:graphicFrameLocks noGrp="1"/>
          </p:cNvGraphicFramePr>
          <p:nvPr/>
        </p:nvGraphicFramePr>
        <p:xfrm>
          <a:off x="656768" y="2267570"/>
          <a:ext cx="11053970" cy="3648427"/>
        </p:xfrm>
        <a:graphic>
          <a:graphicData uri="http://schemas.openxmlformats.org/drawingml/2006/table">
            <a:tbl>
              <a:tblPr/>
              <a:tblGrid>
                <a:gridCol w="714829">
                  <a:extLst>
                    <a:ext uri="{9D8B030D-6E8A-4147-A177-3AD203B41FA5}">
                      <a16:colId xmlns:a16="http://schemas.microsoft.com/office/drawing/2014/main" val="1539384141"/>
                    </a:ext>
                  </a:extLst>
                </a:gridCol>
                <a:gridCol w="40224">
                  <a:extLst>
                    <a:ext uri="{9D8B030D-6E8A-4147-A177-3AD203B41FA5}">
                      <a16:colId xmlns:a16="http://schemas.microsoft.com/office/drawing/2014/main" val="1835557689"/>
                    </a:ext>
                  </a:extLst>
                </a:gridCol>
                <a:gridCol w="683208">
                  <a:extLst>
                    <a:ext uri="{9D8B030D-6E8A-4147-A177-3AD203B41FA5}">
                      <a16:colId xmlns:a16="http://schemas.microsoft.com/office/drawing/2014/main" val="1993306382"/>
                    </a:ext>
                  </a:extLst>
                </a:gridCol>
                <a:gridCol w="683208">
                  <a:extLst>
                    <a:ext uri="{9D8B030D-6E8A-4147-A177-3AD203B41FA5}">
                      <a16:colId xmlns:a16="http://schemas.microsoft.com/office/drawing/2014/main" val="3859352538"/>
                    </a:ext>
                  </a:extLst>
                </a:gridCol>
                <a:gridCol w="623198">
                  <a:extLst>
                    <a:ext uri="{9D8B030D-6E8A-4147-A177-3AD203B41FA5}">
                      <a16:colId xmlns:a16="http://schemas.microsoft.com/office/drawing/2014/main" val="1196991417"/>
                    </a:ext>
                  </a:extLst>
                </a:gridCol>
                <a:gridCol w="581651">
                  <a:extLst>
                    <a:ext uri="{9D8B030D-6E8A-4147-A177-3AD203B41FA5}">
                      <a16:colId xmlns:a16="http://schemas.microsoft.com/office/drawing/2014/main" val="2282266303"/>
                    </a:ext>
                  </a:extLst>
                </a:gridCol>
                <a:gridCol w="124639">
                  <a:extLst>
                    <a:ext uri="{9D8B030D-6E8A-4147-A177-3AD203B41FA5}">
                      <a16:colId xmlns:a16="http://schemas.microsoft.com/office/drawing/2014/main" val="510723790"/>
                    </a:ext>
                  </a:extLst>
                </a:gridCol>
                <a:gridCol w="623198">
                  <a:extLst>
                    <a:ext uri="{9D8B030D-6E8A-4147-A177-3AD203B41FA5}">
                      <a16:colId xmlns:a16="http://schemas.microsoft.com/office/drawing/2014/main" val="525982120"/>
                    </a:ext>
                  </a:extLst>
                </a:gridCol>
                <a:gridCol w="623198">
                  <a:extLst>
                    <a:ext uri="{9D8B030D-6E8A-4147-A177-3AD203B41FA5}">
                      <a16:colId xmlns:a16="http://schemas.microsoft.com/office/drawing/2014/main" val="350464645"/>
                    </a:ext>
                  </a:extLst>
                </a:gridCol>
                <a:gridCol w="623198">
                  <a:extLst>
                    <a:ext uri="{9D8B030D-6E8A-4147-A177-3AD203B41FA5}">
                      <a16:colId xmlns:a16="http://schemas.microsoft.com/office/drawing/2014/main" val="1339383629"/>
                    </a:ext>
                  </a:extLst>
                </a:gridCol>
                <a:gridCol w="581651">
                  <a:extLst>
                    <a:ext uri="{9D8B030D-6E8A-4147-A177-3AD203B41FA5}">
                      <a16:colId xmlns:a16="http://schemas.microsoft.com/office/drawing/2014/main" val="660480685"/>
                    </a:ext>
                  </a:extLst>
                </a:gridCol>
                <a:gridCol w="124639">
                  <a:extLst>
                    <a:ext uri="{9D8B030D-6E8A-4147-A177-3AD203B41FA5}">
                      <a16:colId xmlns:a16="http://schemas.microsoft.com/office/drawing/2014/main" val="2351850939"/>
                    </a:ext>
                  </a:extLst>
                </a:gridCol>
                <a:gridCol w="623198">
                  <a:extLst>
                    <a:ext uri="{9D8B030D-6E8A-4147-A177-3AD203B41FA5}">
                      <a16:colId xmlns:a16="http://schemas.microsoft.com/office/drawing/2014/main" val="1048145705"/>
                    </a:ext>
                  </a:extLst>
                </a:gridCol>
                <a:gridCol w="623198">
                  <a:extLst>
                    <a:ext uri="{9D8B030D-6E8A-4147-A177-3AD203B41FA5}">
                      <a16:colId xmlns:a16="http://schemas.microsoft.com/office/drawing/2014/main" val="3690474473"/>
                    </a:ext>
                  </a:extLst>
                </a:gridCol>
                <a:gridCol w="623198">
                  <a:extLst>
                    <a:ext uri="{9D8B030D-6E8A-4147-A177-3AD203B41FA5}">
                      <a16:colId xmlns:a16="http://schemas.microsoft.com/office/drawing/2014/main" val="1755308996"/>
                    </a:ext>
                  </a:extLst>
                </a:gridCol>
                <a:gridCol w="581651">
                  <a:extLst>
                    <a:ext uri="{9D8B030D-6E8A-4147-A177-3AD203B41FA5}">
                      <a16:colId xmlns:a16="http://schemas.microsoft.com/office/drawing/2014/main" val="2355917428"/>
                    </a:ext>
                  </a:extLst>
                </a:gridCol>
                <a:gridCol w="124639">
                  <a:extLst>
                    <a:ext uri="{9D8B030D-6E8A-4147-A177-3AD203B41FA5}">
                      <a16:colId xmlns:a16="http://schemas.microsoft.com/office/drawing/2014/main" val="1491485447"/>
                    </a:ext>
                  </a:extLst>
                </a:gridCol>
                <a:gridCol w="623198">
                  <a:extLst>
                    <a:ext uri="{9D8B030D-6E8A-4147-A177-3AD203B41FA5}">
                      <a16:colId xmlns:a16="http://schemas.microsoft.com/office/drawing/2014/main" val="3126659766"/>
                    </a:ext>
                  </a:extLst>
                </a:gridCol>
                <a:gridCol w="623198">
                  <a:extLst>
                    <a:ext uri="{9D8B030D-6E8A-4147-A177-3AD203B41FA5}">
                      <a16:colId xmlns:a16="http://schemas.microsoft.com/office/drawing/2014/main" val="2242902176"/>
                    </a:ext>
                  </a:extLst>
                </a:gridCol>
                <a:gridCol w="623198">
                  <a:extLst>
                    <a:ext uri="{9D8B030D-6E8A-4147-A177-3AD203B41FA5}">
                      <a16:colId xmlns:a16="http://schemas.microsoft.com/office/drawing/2014/main" val="2057177202"/>
                    </a:ext>
                  </a:extLst>
                </a:gridCol>
                <a:gridCol w="581651">
                  <a:extLst>
                    <a:ext uri="{9D8B030D-6E8A-4147-A177-3AD203B41FA5}">
                      <a16:colId xmlns:a16="http://schemas.microsoft.com/office/drawing/2014/main" val="4114777052"/>
                    </a:ext>
                  </a:extLst>
                </a:gridCol>
              </a:tblGrid>
              <a:tr h="295725">
                <a:tc>
                  <a:txBody>
                    <a:bodyPr/>
                    <a:lstStyle/>
                    <a:p>
                      <a:pPr algn="l" fontAlgn="b"/>
                      <a:endParaRPr lang="en-US" sz="1400" b="1"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gridSpan="3">
                  <a:txBody>
                    <a:bodyPr/>
                    <a:lstStyle/>
                    <a:p>
                      <a:pPr algn="ctr" fontAlgn="b"/>
                      <a:r>
                        <a:rPr lang="en-US" sz="1400" b="1" i="0" u="none" strike="noStrike">
                          <a:solidFill>
                            <a:srgbClr val="000000"/>
                          </a:solidFill>
                          <a:effectLst/>
                          <a:latin typeface="Calibri" panose="020F0502020204030204" pitchFamily="34" charset="0"/>
                        </a:rPr>
                        <a:t>Teacher</a:t>
                      </a:r>
                    </a:p>
                  </a:txBody>
                  <a:tcPr marL="7412" marR="7412" marT="7412"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ctr" fontAlgn="ctr"/>
                      <a:endParaRPr lang="en-US" sz="1400" b="1" i="1"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80808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gridSpan="3">
                  <a:txBody>
                    <a:bodyPr/>
                    <a:lstStyle/>
                    <a:p>
                      <a:pPr algn="ctr" fontAlgn="b"/>
                      <a:r>
                        <a:rPr lang="en-US" sz="1400" b="1" i="0" u="none" strike="noStrike">
                          <a:solidFill>
                            <a:srgbClr val="000000"/>
                          </a:solidFill>
                          <a:effectLst/>
                          <a:latin typeface="Calibri" panose="020F0502020204030204" pitchFamily="34" charset="0"/>
                        </a:rPr>
                        <a:t>HOD</a:t>
                      </a:r>
                    </a:p>
                  </a:txBody>
                  <a:tcPr marL="7412" marR="7412" marT="7412"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ctr" fontAlgn="ctr"/>
                      <a:endParaRPr lang="en-US" sz="1400" b="1" i="1"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80808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gridSpan="3">
                  <a:txBody>
                    <a:bodyPr/>
                    <a:lstStyle/>
                    <a:p>
                      <a:pPr algn="ctr" fontAlgn="b"/>
                      <a:r>
                        <a:rPr lang="en-US" sz="1400" b="1" i="0" u="none" strike="noStrike">
                          <a:solidFill>
                            <a:srgbClr val="000000"/>
                          </a:solidFill>
                          <a:effectLst/>
                          <a:latin typeface="Calibri" panose="020F0502020204030204" pitchFamily="34" charset="0"/>
                        </a:rPr>
                        <a:t>Deputy-Principal</a:t>
                      </a:r>
                    </a:p>
                  </a:txBody>
                  <a:tcPr marL="7412" marR="7412" marT="7412"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ctr" fontAlgn="ctr"/>
                      <a:endParaRPr lang="en-US" sz="1400" b="1" i="1"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80808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gridSpan="3">
                  <a:txBody>
                    <a:bodyPr/>
                    <a:lstStyle/>
                    <a:p>
                      <a:pPr algn="ctr" fontAlgn="b"/>
                      <a:r>
                        <a:rPr lang="en-US" sz="1400" b="1" i="0" u="none" strike="noStrike">
                          <a:solidFill>
                            <a:srgbClr val="000000"/>
                          </a:solidFill>
                          <a:effectLst/>
                          <a:latin typeface="Calibri" panose="020F0502020204030204" pitchFamily="34" charset="0"/>
                        </a:rPr>
                        <a:t>Principal</a:t>
                      </a:r>
                    </a:p>
                  </a:txBody>
                  <a:tcPr marL="7412" marR="7412" marT="7412"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ctr" fontAlgn="ctr"/>
                      <a:endParaRPr lang="en-US" sz="1400" b="1" i="1"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171304514"/>
                  </a:ext>
                </a:extLst>
              </a:tr>
              <a:tr h="295725">
                <a:tc>
                  <a:txBody>
                    <a:bodyPr/>
                    <a:lstStyle/>
                    <a:p>
                      <a:pPr algn="l" fontAlgn="b"/>
                      <a:r>
                        <a:rPr lang="en-US" sz="1400" b="1" i="0" u="none" strike="noStrike" dirty="0">
                          <a:solidFill>
                            <a:srgbClr val="000000"/>
                          </a:solidFill>
                          <a:effectLst/>
                          <a:latin typeface="Calibri" panose="020F0502020204030204" pitchFamily="34" charset="0"/>
                        </a:rPr>
                        <a:t>Province</a:t>
                      </a:r>
                    </a:p>
                  </a:txBody>
                  <a:tcPr marL="7412" marR="7412" marT="7412"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2012</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2021</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Diff</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sz="1100" b="0" i="1" u="none" strike="noStrike">
                          <a:solidFill>
                            <a:srgbClr val="000000"/>
                          </a:solidFill>
                          <a:effectLst/>
                          <a:latin typeface="Calibri" panose="020F0502020204030204" pitchFamily="34" charset="0"/>
                        </a:rPr>
                        <a:t>% change</a:t>
                      </a:r>
                    </a:p>
                  </a:txBody>
                  <a:tcPr marL="7412" marR="7412" marT="7412" marB="0" anchor="ctr">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2012</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2021</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Diff</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sz="1100" b="0" i="1" u="none" strike="noStrike">
                          <a:solidFill>
                            <a:srgbClr val="000000"/>
                          </a:solidFill>
                          <a:effectLst/>
                          <a:latin typeface="Calibri" panose="020F0502020204030204" pitchFamily="34" charset="0"/>
                        </a:rPr>
                        <a:t>% change</a:t>
                      </a:r>
                    </a:p>
                  </a:txBody>
                  <a:tcPr marL="7412" marR="7412" marT="7412" marB="0" anchor="ctr">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2012</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2021</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Diff</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sz="1100" b="0" i="1" u="none" strike="noStrike">
                          <a:solidFill>
                            <a:srgbClr val="000000"/>
                          </a:solidFill>
                          <a:effectLst/>
                          <a:latin typeface="Calibri" panose="020F0502020204030204" pitchFamily="34" charset="0"/>
                        </a:rPr>
                        <a:t>% change</a:t>
                      </a:r>
                    </a:p>
                  </a:txBody>
                  <a:tcPr marL="7412" marR="7412" marT="7412" marB="0" anchor="ctr">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2012</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2021</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Diff</a:t>
                      </a:r>
                    </a:p>
                  </a:txBody>
                  <a:tcPr marL="7412" marR="7412" marT="7412"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ctr"/>
                      <a:r>
                        <a:rPr lang="en-US" sz="1100" b="0" i="1" u="none" strike="noStrike">
                          <a:solidFill>
                            <a:srgbClr val="000000"/>
                          </a:solidFill>
                          <a:effectLst/>
                          <a:latin typeface="Calibri" panose="020F0502020204030204" pitchFamily="34" charset="0"/>
                        </a:rPr>
                        <a:t>% change</a:t>
                      </a:r>
                    </a:p>
                  </a:txBody>
                  <a:tcPr marL="7412" marR="7412" marT="7412" marB="0" anchor="ctr">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986408006"/>
                  </a:ext>
                </a:extLst>
              </a:tr>
              <a:tr h="99727">
                <a:tc>
                  <a:txBody>
                    <a:bodyPr/>
                    <a:lstStyle/>
                    <a:p>
                      <a:pPr algn="l" fontAlgn="b"/>
                      <a:endParaRPr lang="en-US" sz="400" b="1" i="0" u="none" strike="noStrike" dirty="0">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1"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ctr" fontAlgn="ctr"/>
                      <a:endParaRPr lang="en-US" sz="400" b="0" i="1" u="none" strike="noStrike" dirty="0">
                        <a:solidFill>
                          <a:srgbClr val="000000"/>
                        </a:solidFill>
                        <a:effectLst/>
                        <a:latin typeface="Calibri" panose="020F0502020204030204" pitchFamily="34" charset="0"/>
                      </a:endParaRPr>
                    </a:p>
                  </a:txBody>
                  <a:tcPr marL="7412" marR="7412" marT="7412" marB="0" anchor="ctr">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1"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ctr" fontAlgn="ctr"/>
                      <a:endParaRPr lang="en-US" sz="400" b="0" i="1" u="none" strike="noStrike" dirty="0">
                        <a:solidFill>
                          <a:srgbClr val="000000"/>
                        </a:solidFill>
                        <a:effectLst/>
                        <a:latin typeface="Calibri" panose="020F0502020204030204" pitchFamily="34" charset="0"/>
                      </a:endParaRPr>
                    </a:p>
                  </a:txBody>
                  <a:tcPr marL="7412" marR="7412" marT="7412" marB="0" anchor="ctr">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1"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ctr" fontAlgn="ctr"/>
                      <a:endParaRPr lang="en-US" sz="400" b="0" i="1" u="none" strike="noStrike" dirty="0">
                        <a:solidFill>
                          <a:srgbClr val="000000"/>
                        </a:solidFill>
                        <a:effectLst/>
                        <a:latin typeface="Calibri" panose="020F0502020204030204" pitchFamily="34" charset="0"/>
                      </a:endParaRPr>
                    </a:p>
                  </a:txBody>
                  <a:tcPr marL="7412" marR="7412" marT="7412" marB="0" anchor="ctr">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a:noFill/>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0"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400" b="1" i="0" u="none" strike="noStrike" dirty="0">
                        <a:solidFill>
                          <a:srgbClr val="000000"/>
                        </a:solidFill>
                        <a:effectLst/>
                        <a:latin typeface="Calibri" panose="020F0502020204030204" pitchFamily="34" charset="0"/>
                      </a:endParaRPr>
                    </a:p>
                  </a:txBody>
                  <a:tcPr marL="7412" marR="7412" marT="7412"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ctr" fontAlgn="ctr"/>
                      <a:endParaRPr lang="en-US" sz="400" b="0" i="1" u="none" strike="noStrike" dirty="0">
                        <a:solidFill>
                          <a:srgbClr val="000000"/>
                        </a:solidFill>
                        <a:effectLst/>
                        <a:latin typeface="Calibri" panose="020F0502020204030204" pitchFamily="34" charset="0"/>
                      </a:endParaRPr>
                    </a:p>
                  </a:txBody>
                  <a:tcPr marL="7412" marR="7412" marT="7412" marB="0" anchor="ctr">
                    <a:lnL>
                      <a:noFill/>
                    </a:lnL>
                    <a:lnR>
                      <a:noFill/>
                    </a:lnR>
                    <a:lnT w="6350" cap="flat" cmpd="sng" algn="ctr">
                      <a:solidFill>
                        <a:srgbClr val="808080"/>
                      </a:solidFill>
                      <a:prstDash val="solid"/>
                      <a:round/>
                      <a:headEnd type="none" w="med" len="med"/>
                      <a:tailEnd type="none" w="med" len="med"/>
                    </a:lnT>
                    <a:lnB>
                      <a:noFill/>
                    </a:lnB>
                  </a:tcPr>
                </a:tc>
                <a:extLst>
                  <a:ext uri="{0D108BD9-81ED-4DB2-BD59-A6C34878D82A}">
                    <a16:rowId xmlns:a16="http://schemas.microsoft.com/office/drawing/2014/main" val="3119975952"/>
                  </a:ext>
                </a:extLst>
              </a:tr>
              <a:tr h="295725">
                <a:tc>
                  <a:txBody>
                    <a:bodyPr/>
                    <a:lstStyle/>
                    <a:p>
                      <a:pPr algn="l" fontAlgn="b"/>
                      <a:r>
                        <a:rPr lang="en-US" sz="1400" b="1" i="0" u="none" strike="noStrike" dirty="0">
                          <a:solidFill>
                            <a:srgbClr val="000000"/>
                          </a:solidFill>
                          <a:effectLst/>
                          <a:latin typeface="Calibri" panose="020F0502020204030204" pitchFamily="34" charset="0"/>
                        </a:rPr>
                        <a:t>EC</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  50 295</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40 115</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-10 180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-20%</a:t>
                      </a:r>
                    </a:p>
                  </a:txBody>
                  <a:tcPr marL="7412" marR="7412" marT="7412" marB="0" anchor="ctr">
                    <a:lnL>
                      <a:noFill/>
                    </a:lnL>
                    <a:lnR>
                      <a:noFill/>
                    </a:lnR>
                    <a:lnT>
                      <a:noFill/>
                    </a:lnT>
                    <a:lnB>
                      <a:noFill/>
                    </a:lnB>
                    <a:solidFill>
                      <a:srgbClr val="FDC96B"/>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5 870</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6 196</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326</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6%</a:t>
                      </a:r>
                    </a:p>
                  </a:txBody>
                  <a:tcPr marL="7412" marR="7412" marT="7412" marB="0" anchor="ctr">
                    <a:lnL>
                      <a:noFill/>
                    </a:lnL>
                    <a:lnR>
                      <a:noFill/>
                    </a:lnR>
                    <a:lnT>
                      <a:noFill/>
                    </a:lnT>
                    <a:lnB>
                      <a:noFill/>
                    </a:lnB>
                    <a:solidFill>
                      <a:srgbClr val="94CBF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1 342</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1 453</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111</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8%</a:t>
                      </a:r>
                    </a:p>
                  </a:txBody>
                  <a:tcPr marL="7412" marR="7412" marT="7412" marB="0" anchor="ctr">
                    <a:lnL>
                      <a:noFill/>
                    </a:lnL>
                    <a:lnR>
                      <a:noFill/>
                    </a:lnR>
                    <a:lnT>
                      <a:noFill/>
                    </a:lnT>
                    <a:lnB>
                      <a:noFill/>
                    </a:lnB>
                    <a:solidFill>
                      <a:srgbClr val="D4EAFA"/>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5 294</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4 755</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- 539</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-10%</a:t>
                      </a:r>
                    </a:p>
                  </a:txBody>
                  <a:tcPr marL="7412" marR="7412" marT="7412" marB="0" anchor="ctr">
                    <a:lnL>
                      <a:noFill/>
                    </a:lnL>
                    <a:lnR>
                      <a:noFill/>
                    </a:lnR>
                    <a:lnT>
                      <a:noFill/>
                    </a:lnT>
                    <a:lnB>
                      <a:noFill/>
                    </a:lnB>
                    <a:solidFill>
                      <a:srgbClr val="DBEDFB"/>
                    </a:solidFill>
                  </a:tcPr>
                </a:tc>
                <a:extLst>
                  <a:ext uri="{0D108BD9-81ED-4DB2-BD59-A6C34878D82A}">
                    <a16:rowId xmlns:a16="http://schemas.microsoft.com/office/drawing/2014/main" val="696807599"/>
                  </a:ext>
                </a:extLst>
              </a:tr>
              <a:tr h="295725">
                <a:tc>
                  <a:txBody>
                    <a:bodyPr/>
                    <a:lstStyle/>
                    <a:p>
                      <a:pPr algn="l" fontAlgn="b"/>
                      <a:r>
                        <a:rPr lang="en-US" sz="1400" b="1" i="0" u="none" strike="noStrike">
                          <a:solidFill>
                            <a:srgbClr val="000000"/>
                          </a:solidFill>
                          <a:effectLst/>
                          <a:latin typeface="Calibri" panose="020F0502020204030204" pitchFamily="34" charset="0"/>
                        </a:rPr>
                        <a:t>FS</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  20 148</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17 561</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-2 587</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-13%</a:t>
                      </a:r>
                    </a:p>
                  </a:txBody>
                  <a:tcPr marL="7412" marR="7412" marT="7412" marB="0" anchor="ctr">
                    <a:lnL>
                      <a:noFill/>
                    </a:lnL>
                    <a:lnR>
                      <a:noFill/>
                    </a:lnR>
                    <a:lnT>
                      <a:noFill/>
                    </a:lnT>
                    <a:lnB>
                      <a:noFill/>
                    </a:lnB>
                    <a:solidFill>
                      <a:srgbClr val="FDD999"/>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2 685</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2 470</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- 215</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-8%</a:t>
                      </a:r>
                    </a:p>
                  </a:txBody>
                  <a:tcPr marL="7412" marR="7412" marT="7412" marB="0" anchor="ctr">
                    <a:lnL>
                      <a:noFill/>
                    </a:lnL>
                    <a:lnR>
                      <a:noFill/>
                    </a:lnR>
                    <a:lnT>
                      <a:noFill/>
                    </a:lnT>
                    <a:lnB>
                      <a:noFill/>
                    </a:lnB>
                    <a:solidFill>
                      <a:srgbClr val="FDF4EA"/>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852</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768</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- 84</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-10%</a:t>
                      </a:r>
                    </a:p>
                  </a:txBody>
                  <a:tcPr marL="7412" marR="7412" marT="7412" marB="0" anchor="ctr">
                    <a:lnL>
                      <a:noFill/>
                    </a:lnL>
                    <a:lnR>
                      <a:noFill/>
                    </a:lnR>
                    <a:lnT>
                      <a:noFill/>
                    </a:lnT>
                    <a:lnB>
                      <a:noFill/>
                    </a:lnB>
                    <a:solidFill>
                      <a:srgbClr val="FDF2E4"/>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1 224</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892</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- 332</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-27%</a:t>
                      </a:r>
                    </a:p>
                  </a:txBody>
                  <a:tcPr marL="7412" marR="7412" marT="7412" marB="0" anchor="ctr">
                    <a:lnL>
                      <a:noFill/>
                    </a:lnL>
                    <a:lnR>
                      <a:noFill/>
                    </a:lnR>
                    <a:lnT>
                      <a:noFill/>
                    </a:lnT>
                    <a:lnB>
                      <a:noFill/>
                    </a:lnB>
                    <a:solidFill>
                      <a:srgbClr val="FDC96B"/>
                    </a:solidFill>
                  </a:tcPr>
                </a:tc>
                <a:extLst>
                  <a:ext uri="{0D108BD9-81ED-4DB2-BD59-A6C34878D82A}">
                    <a16:rowId xmlns:a16="http://schemas.microsoft.com/office/drawing/2014/main" val="2734397475"/>
                  </a:ext>
                </a:extLst>
              </a:tr>
              <a:tr h="295725">
                <a:tc>
                  <a:txBody>
                    <a:bodyPr/>
                    <a:lstStyle/>
                    <a:p>
                      <a:pPr algn="l" fontAlgn="b"/>
                      <a:r>
                        <a:rPr lang="en-US" sz="1400" b="1" i="0" u="none" strike="noStrike">
                          <a:solidFill>
                            <a:srgbClr val="000000"/>
                          </a:solidFill>
                          <a:effectLst/>
                          <a:latin typeface="Calibri" panose="020F0502020204030204" pitchFamily="34" charset="0"/>
                        </a:rPr>
                        <a:t>GP</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47 233</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60 677</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13 444</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28%</a:t>
                      </a:r>
                    </a:p>
                  </a:txBody>
                  <a:tcPr marL="7412" marR="7412" marT="7412" marB="0" anchor="ctr">
                    <a:lnL>
                      <a:noFill/>
                    </a:lnL>
                    <a:lnR>
                      <a:noFill/>
                    </a:lnR>
                    <a:lnT>
                      <a:noFill/>
                    </a:lnT>
                    <a:lnB>
                      <a:noFill/>
                    </a:lnB>
                    <a:solidFill>
                      <a:srgbClr val="90C9F0"/>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8 708</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9 209</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501</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6%</a:t>
                      </a:r>
                    </a:p>
                  </a:txBody>
                  <a:tcPr marL="7412" marR="7412" marT="7412" marB="0" anchor="ctr">
                    <a:lnL>
                      <a:noFill/>
                    </a:lnL>
                    <a:lnR>
                      <a:noFill/>
                    </a:lnR>
                    <a:lnT>
                      <a:noFill/>
                    </a:lnT>
                    <a:lnB>
                      <a:noFill/>
                    </a:lnB>
                    <a:solidFill>
                      <a:srgbClr val="91CAF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2 565</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2 850</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285</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11%</a:t>
                      </a:r>
                    </a:p>
                  </a:txBody>
                  <a:tcPr marL="7412" marR="7412" marT="7412" marB="0" anchor="ctr">
                    <a:lnL>
                      <a:noFill/>
                    </a:lnL>
                    <a:lnR>
                      <a:noFill/>
                    </a:lnR>
                    <a:lnT>
                      <a:noFill/>
                    </a:lnT>
                    <a:lnB>
                      <a:noFill/>
                    </a:lnB>
                    <a:solidFill>
                      <a:srgbClr val="C8E4F8"/>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2 162</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1 959</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- 203</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-9%</a:t>
                      </a:r>
                    </a:p>
                  </a:txBody>
                  <a:tcPr marL="7412" marR="7412" marT="7412" marB="0" anchor="ctr">
                    <a:lnL>
                      <a:noFill/>
                    </a:lnL>
                    <a:lnR>
                      <a:noFill/>
                    </a:lnR>
                    <a:lnT>
                      <a:noFill/>
                    </a:lnT>
                    <a:lnB>
                      <a:noFill/>
                    </a:lnB>
                    <a:solidFill>
                      <a:srgbClr val="CFE7F9"/>
                    </a:solidFill>
                  </a:tcPr>
                </a:tc>
                <a:extLst>
                  <a:ext uri="{0D108BD9-81ED-4DB2-BD59-A6C34878D82A}">
                    <a16:rowId xmlns:a16="http://schemas.microsoft.com/office/drawing/2014/main" val="3313323812"/>
                  </a:ext>
                </a:extLst>
              </a:tr>
              <a:tr h="295725">
                <a:tc>
                  <a:txBody>
                    <a:bodyPr/>
                    <a:lstStyle/>
                    <a:p>
                      <a:pPr algn="l" fontAlgn="b"/>
                      <a:r>
                        <a:rPr lang="en-US" sz="1400" b="1" i="0" u="none" strike="noStrike">
                          <a:solidFill>
                            <a:srgbClr val="000000"/>
                          </a:solidFill>
                          <a:effectLst/>
                          <a:latin typeface="Calibri" panose="020F0502020204030204" pitchFamily="34" charset="0"/>
                        </a:rPr>
                        <a:t>KN</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73 050</a:t>
                      </a:r>
                    </a:p>
                  </a:txBody>
                  <a:tcPr marL="7412" marR="7412" marT="7412" marB="0" anchor="ctr">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  71 000</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-2 050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-3%</a:t>
                      </a:r>
                    </a:p>
                  </a:txBody>
                  <a:tcPr marL="7412" marR="7412" marT="7412" marB="0" anchor="ctr">
                    <a:lnL>
                      <a:noFill/>
                    </a:lnL>
                    <a:lnR>
                      <a:noFill/>
                    </a:lnR>
                    <a:lnT>
                      <a:noFill/>
                    </a:lnT>
                    <a:lnB>
                      <a:noFill/>
                    </a:lnB>
                    <a:solidFill>
                      <a:srgbClr val="FDEED8"/>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  11 289</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10 330</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- 959</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-8%</a:t>
                      </a:r>
                    </a:p>
                  </a:txBody>
                  <a:tcPr marL="7412" marR="7412" marT="7412" marB="0" anchor="ctr">
                    <a:lnL>
                      <a:noFill/>
                    </a:lnL>
                    <a:lnR>
                      <a:noFill/>
                    </a:lnR>
                    <a:lnT>
                      <a:noFill/>
                    </a:lnT>
                    <a:lnB>
                      <a:noFill/>
                    </a:lnB>
                    <a:solidFill>
                      <a:srgbClr val="FDF4E8"/>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2 642</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2 342</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- 300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-11%</a:t>
                      </a:r>
                    </a:p>
                  </a:txBody>
                  <a:tcPr marL="7412" marR="7412" marT="7412" marB="0" anchor="ctr">
                    <a:lnL>
                      <a:noFill/>
                    </a:lnL>
                    <a:lnR>
                      <a:noFill/>
                    </a:lnR>
                    <a:lnT>
                      <a:noFill/>
                    </a:lnT>
                    <a:lnB>
                      <a:noFill/>
                    </a:lnB>
                    <a:solidFill>
                      <a:srgbClr val="FDF1E0"/>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5 584</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5 055</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- 529</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-9%</a:t>
                      </a:r>
                    </a:p>
                  </a:txBody>
                  <a:tcPr marL="7412" marR="7412" marT="7412" marB="0" anchor="ctr">
                    <a:lnL>
                      <a:noFill/>
                    </a:lnL>
                    <a:lnR>
                      <a:noFill/>
                    </a:lnR>
                    <a:lnT>
                      <a:noFill/>
                    </a:lnT>
                    <a:lnB>
                      <a:noFill/>
                    </a:lnB>
                    <a:solidFill>
                      <a:srgbClr val="D0E8F9"/>
                    </a:solidFill>
                  </a:tcPr>
                </a:tc>
                <a:extLst>
                  <a:ext uri="{0D108BD9-81ED-4DB2-BD59-A6C34878D82A}">
                    <a16:rowId xmlns:a16="http://schemas.microsoft.com/office/drawing/2014/main" val="157016112"/>
                  </a:ext>
                </a:extLst>
              </a:tr>
              <a:tr h="295725">
                <a:tc>
                  <a:txBody>
                    <a:bodyPr/>
                    <a:lstStyle/>
                    <a:p>
                      <a:pPr algn="l" fontAlgn="b"/>
                      <a:r>
                        <a:rPr lang="en-US" sz="1400" b="1" i="0" u="none" strike="noStrike">
                          <a:solidFill>
                            <a:srgbClr val="000000"/>
                          </a:solidFill>
                          <a:effectLst/>
                          <a:latin typeface="Calibri" panose="020F0502020204030204" pitchFamily="34" charset="0"/>
                        </a:rPr>
                        <a:t>LP</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44 998</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44 317</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- 681</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-2%</a:t>
                      </a:r>
                    </a:p>
                  </a:txBody>
                  <a:tcPr marL="7412" marR="7412" marT="7412" marB="0" anchor="ctr">
                    <a:lnL>
                      <a:noFill/>
                    </a:lnL>
                    <a:lnR>
                      <a:noFill/>
                    </a:lnR>
                    <a:lnT>
                      <a:noFill/>
                    </a:lnT>
                    <a:lnB>
                      <a:noFill/>
                    </a:lnB>
                    <a:solidFill>
                      <a:srgbClr val="FDF1E0"/>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6 090</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3 762</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-2 328</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-38%</a:t>
                      </a:r>
                    </a:p>
                  </a:txBody>
                  <a:tcPr marL="7412" marR="7412" marT="7412" marB="0" anchor="ctr">
                    <a:lnL>
                      <a:noFill/>
                    </a:lnL>
                    <a:lnR>
                      <a:noFill/>
                    </a:lnR>
                    <a:lnT>
                      <a:noFill/>
                    </a:lnT>
                    <a:lnB>
                      <a:noFill/>
                    </a:lnB>
                    <a:solidFill>
                      <a:srgbClr val="FDC96B"/>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1 562</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778</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- 784</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-50%</a:t>
                      </a:r>
                    </a:p>
                  </a:txBody>
                  <a:tcPr marL="7412" marR="7412" marT="7412" marB="0" anchor="ctr">
                    <a:lnL>
                      <a:noFill/>
                    </a:lnL>
                    <a:lnR>
                      <a:noFill/>
                    </a:lnR>
                    <a:lnT>
                      <a:noFill/>
                    </a:lnT>
                    <a:lnB>
                      <a:noFill/>
                    </a:lnB>
                    <a:solidFill>
                      <a:srgbClr val="FDC96B"/>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3 510</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3 316</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- 194</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-6%</a:t>
                      </a:r>
                    </a:p>
                  </a:txBody>
                  <a:tcPr marL="7412" marR="7412" marT="7412" marB="0" anchor="ctr">
                    <a:lnL>
                      <a:noFill/>
                    </a:lnL>
                    <a:lnR>
                      <a:noFill/>
                    </a:lnR>
                    <a:lnT>
                      <a:noFill/>
                    </a:lnT>
                    <a:lnB>
                      <a:noFill/>
                    </a:lnB>
                    <a:solidFill>
                      <a:srgbClr val="90C9F0"/>
                    </a:solidFill>
                  </a:tcPr>
                </a:tc>
                <a:extLst>
                  <a:ext uri="{0D108BD9-81ED-4DB2-BD59-A6C34878D82A}">
                    <a16:rowId xmlns:a16="http://schemas.microsoft.com/office/drawing/2014/main" val="352629978"/>
                  </a:ext>
                </a:extLst>
              </a:tr>
              <a:tr h="295725">
                <a:tc>
                  <a:txBody>
                    <a:bodyPr/>
                    <a:lstStyle/>
                    <a:p>
                      <a:pPr algn="l" fontAlgn="b"/>
                      <a:r>
                        <a:rPr lang="en-US" sz="1400" b="1" i="0" u="none" strike="noStrike">
                          <a:solidFill>
                            <a:srgbClr val="000000"/>
                          </a:solidFill>
                          <a:effectLst/>
                          <a:latin typeface="Calibri" panose="020F0502020204030204" pitchFamily="34" charset="0"/>
                        </a:rPr>
                        <a:t>MP</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26 127</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27 857</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1 730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7%</a:t>
                      </a:r>
                    </a:p>
                  </a:txBody>
                  <a:tcPr marL="7412" marR="7412" marT="7412" marB="0" anchor="ctr">
                    <a:lnL>
                      <a:noFill/>
                    </a:lnL>
                    <a:lnR>
                      <a:noFill/>
                    </a:lnR>
                    <a:lnT>
                      <a:noFill/>
                    </a:lnT>
                    <a:lnB>
                      <a:noFill/>
                    </a:lnB>
                    <a:solidFill>
                      <a:srgbClr val="EEF6FD"/>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4 047</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4 055</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8</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0%</a:t>
                      </a:r>
                    </a:p>
                  </a:txBody>
                  <a:tcPr marL="7412" marR="7412" marT="7412" marB="0" anchor="ctr">
                    <a:lnL>
                      <a:noFill/>
                    </a:lnL>
                    <a:lnR>
                      <a:noFill/>
                    </a:lnR>
                    <a:lnT>
                      <a:noFill/>
                    </a:lnT>
                    <a:lnB>
                      <a:noFill/>
                    </a:lnB>
                    <a:solidFill>
                      <a:srgbClr val="D5EAFA"/>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1 108</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1 114</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6</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a:t>
                      </a:r>
                    </a:p>
                  </a:txBody>
                  <a:tcPr marL="7412" marR="7412" marT="7412" marB="0" anchor="ctr">
                    <a:lnL>
                      <a:noFill/>
                    </a:lnL>
                    <a:lnR>
                      <a:noFill/>
                    </a:lnR>
                    <a:lnT>
                      <a:noFill/>
                    </a:lnT>
                    <a:lnB>
                      <a:noFill/>
                    </a:lnB>
                    <a:solidFill>
                      <a:srgbClr val="F5F9FF"/>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1 790</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1 450</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- 340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-19%</a:t>
                      </a:r>
                    </a:p>
                  </a:txBody>
                  <a:tcPr marL="7412" marR="7412" marT="7412" marB="0" anchor="ctr">
                    <a:lnL>
                      <a:noFill/>
                    </a:lnL>
                    <a:lnR>
                      <a:noFill/>
                    </a:lnR>
                    <a:lnT>
                      <a:noFill/>
                    </a:lnT>
                    <a:lnB>
                      <a:noFill/>
                    </a:lnB>
                    <a:solidFill>
                      <a:srgbClr val="FDE4BB"/>
                    </a:solidFill>
                  </a:tcPr>
                </a:tc>
                <a:extLst>
                  <a:ext uri="{0D108BD9-81ED-4DB2-BD59-A6C34878D82A}">
                    <a16:rowId xmlns:a16="http://schemas.microsoft.com/office/drawing/2014/main" val="2216409674"/>
                  </a:ext>
                </a:extLst>
              </a:tr>
              <a:tr h="295725">
                <a:tc>
                  <a:txBody>
                    <a:bodyPr/>
                    <a:lstStyle/>
                    <a:p>
                      <a:pPr algn="l" fontAlgn="b"/>
                      <a:r>
                        <a:rPr lang="en-US" sz="1400" b="1" i="0" u="none" strike="noStrike">
                          <a:solidFill>
                            <a:srgbClr val="000000"/>
                          </a:solidFill>
                          <a:effectLst/>
                          <a:latin typeface="Calibri" panose="020F0502020204030204" pitchFamily="34" charset="0"/>
                        </a:rPr>
                        <a:t>NC</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7 257</a:t>
                      </a:r>
                    </a:p>
                  </a:txBody>
                  <a:tcPr marL="7412" marR="7412" marT="7412" marB="0" anchor="ctr">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  7 929</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672</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9%</a:t>
                      </a:r>
                    </a:p>
                  </a:txBody>
                  <a:tcPr marL="7412" marR="7412" marT="7412" marB="0" anchor="ctr">
                    <a:lnL>
                      <a:noFill/>
                    </a:lnL>
                    <a:lnR>
                      <a:noFill/>
                    </a:lnR>
                    <a:lnT>
                      <a:noFill/>
                    </a:lnT>
                    <a:lnB>
                      <a:noFill/>
                    </a:lnB>
                    <a:solidFill>
                      <a:srgbClr val="E3F0FC"/>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1 034</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1 094</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60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6%</a:t>
                      </a:r>
                    </a:p>
                  </a:txBody>
                  <a:tcPr marL="7412" marR="7412" marT="7412" marB="0" anchor="ctr">
                    <a:lnL>
                      <a:noFill/>
                    </a:lnL>
                    <a:lnR>
                      <a:noFill/>
                    </a:lnR>
                    <a:lnT>
                      <a:noFill/>
                    </a:lnT>
                    <a:lnB>
                      <a:noFill/>
                    </a:lnB>
                    <a:solidFill>
                      <a:srgbClr val="90C9F0"/>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294</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365</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71</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24%</a:t>
                      </a:r>
                    </a:p>
                  </a:txBody>
                  <a:tcPr marL="7412" marR="7412" marT="7412" marB="0" anchor="ctr">
                    <a:lnL>
                      <a:noFill/>
                    </a:lnL>
                    <a:lnR>
                      <a:noFill/>
                    </a:lnR>
                    <a:lnT>
                      <a:noFill/>
                    </a:lnT>
                    <a:lnB>
                      <a:noFill/>
                    </a:lnB>
                    <a:solidFill>
                      <a:srgbClr val="90C9F0"/>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587</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488</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- 99</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-17%</a:t>
                      </a:r>
                    </a:p>
                  </a:txBody>
                  <a:tcPr marL="7412" marR="7412" marT="7412" marB="0" anchor="ctr">
                    <a:lnL>
                      <a:noFill/>
                    </a:lnL>
                    <a:lnR>
                      <a:noFill/>
                    </a:lnR>
                    <a:lnT>
                      <a:noFill/>
                    </a:lnT>
                    <a:lnB>
                      <a:noFill/>
                    </a:lnB>
                    <a:solidFill>
                      <a:srgbClr val="FDECD0"/>
                    </a:solidFill>
                  </a:tcPr>
                </a:tc>
                <a:extLst>
                  <a:ext uri="{0D108BD9-81ED-4DB2-BD59-A6C34878D82A}">
                    <a16:rowId xmlns:a16="http://schemas.microsoft.com/office/drawing/2014/main" val="2024502335"/>
                  </a:ext>
                </a:extLst>
              </a:tr>
              <a:tr h="295725">
                <a:tc>
                  <a:txBody>
                    <a:bodyPr/>
                    <a:lstStyle/>
                    <a:p>
                      <a:pPr algn="l" fontAlgn="b"/>
                      <a:r>
                        <a:rPr lang="en-US" sz="1400" b="1" i="0" u="none" strike="noStrike">
                          <a:solidFill>
                            <a:srgbClr val="000000"/>
                          </a:solidFill>
                          <a:effectLst/>
                          <a:latin typeface="Calibri" panose="020F0502020204030204" pitchFamily="34" charset="0"/>
                        </a:rPr>
                        <a:t>NW</a:t>
                      </a:r>
                    </a:p>
                  </a:txBody>
                  <a:tcPr marL="7412" marR="7412" marT="7412" marB="0" anchor="ctr">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21 305</a:t>
                      </a:r>
                    </a:p>
                  </a:txBody>
                  <a:tcPr marL="7412" marR="7412" marT="7412" marB="0" anchor="ctr">
                    <a:lnL>
                      <a:noFill/>
                    </a:lnL>
                    <a:lnR>
                      <a:noFill/>
                    </a:lnR>
                    <a:lnT>
                      <a:noFill/>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  22 261</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956</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4%</a:t>
                      </a:r>
                    </a:p>
                  </a:txBody>
                  <a:tcPr marL="7412" marR="7412" marT="7412" marB="0" anchor="ctr">
                    <a:lnL>
                      <a:noFill/>
                    </a:lnL>
                    <a:lnR>
                      <a:noFill/>
                    </a:lnR>
                    <a:lnT>
                      <a:noFill/>
                    </a:lnT>
                    <a:lnB>
                      <a:noFill/>
                    </a:lnB>
                    <a:solidFill>
                      <a:srgbClr val="F7FAFF"/>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2 994</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3 023</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29</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a:t>
                      </a:r>
                    </a:p>
                  </a:txBody>
                  <a:tcPr marL="7412" marR="7412" marT="7412" marB="0" anchor="ctr">
                    <a:lnL>
                      <a:noFill/>
                    </a:lnL>
                    <a:lnR>
                      <a:noFill/>
                    </a:lnR>
                    <a:lnT>
                      <a:noFill/>
                    </a:lnT>
                    <a:lnB>
                      <a:noFill/>
                    </a:lnB>
                    <a:solidFill>
                      <a:srgbClr val="CBE5F9"/>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902</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1 041</a:t>
                      </a:r>
                    </a:p>
                  </a:txBody>
                  <a:tcPr marL="7412" marR="7412" marT="7412" marB="0" anchor="ctr">
                    <a:lnL>
                      <a:noFill/>
                    </a:lnL>
                    <a:lnR>
                      <a:noFill/>
                    </a:lnR>
                    <a:lnT>
                      <a:noFill/>
                    </a:lnT>
                    <a:lnB>
                      <a:noFill/>
                    </a:lnB>
                  </a:tcPr>
                </a:tc>
                <a:tc>
                  <a:txBody>
                    <a:bodyPr/>
                    <a:lstStyle/>
                    <a:p>
                      <a:pPr algn="r" fontAlgn="b"/>
                      <a:r>
                        <a:rPr lang="en-US" sz="1400" b="1" i="0" u="none" strike="noStrike">
                          <a:solidFill>
                            <a:srgbClr val="000000"/>
                          </a:solidFill>
                          <a:effectLst/>
                          <a:latin typeface="Calibri" panose="020F0502020204030204" pitchFamily="34" charset="0"/>
                        </a:rPr>
                        <a:t>   139</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15%</a:t>
                      </a:r>
                    </a:p>
                  </a:txBody>
                  <a:tcPr marL="7412" marR="7412" marT="7412" marB="0" anchor="ctr">
                    <a:lnL>
                      <a:noFill/>
                    </a:lnL>
                    <a:lnR>
                      <a:noFill/>
                    </a:lnR>
                    <a:lnT>
                      <a:noFill/>
                    </a:lnT>
                    <a:lnB>
                      <a:noFill/>
                    </a:lnB>
                    <a:solidFill>
                      <a:srgbClr val="B6DBF6"/>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1 698</a:t>
                      </a:r>
                    </a:p>
                  </a:txBody>
                  <a:tcPr marL="7412" marR="7412" marT="7412" marB="0" anchor="ctr">
                    <a:lnL>
                      <a:noFill/>
                    </a:lnL>
                    <a:lnR>
                      <a:noFill/>
                    </a:lnR>
                    <a:lnT>
                      <a:noFill/>
                    </a:lnT>
                    <a:lnB>
                      <a:noFill/>
                    </a:lnB>
                  </a:tcPr>
                </a:tc>
                <a:tc>
                  <a:txBody>
                    <a:bodyPr/>
                    <a:lstStyle/>
                    <a:p>
                      <a:pPr algn="ctr" fontAlgn="b"/>
                      <a:r>
                        <a:rPr lang="en-US" sz="1400" b="0" i="0" u="none" strike="noStrike">
                          <a:solidFill>
                            <a:srgbClr val="000000"/>
                          </a:solidFill>
                          <a:effectLst/>
                          <a:latin typeface="Calibri" panose="020F0502020204030204" pitchFamily="34" charset="0"/>
                        </a:rPr>
                        <a:t>  1 338</a:t>
                      </a:r>
                    </a:p>
                  </a:txBody>
                  <a:tcPr marL="7412" marR="7412" marT="7412" marB="0" anchor="ctr">
                    <a:lnL>
                      <a:noFill/>
                    </a:lnL>
                    <a:lnR>
                      <a:noFill/>
                    </a:lnR>
                    <a:lnT>
                      <a:noFill/>
                    </a:lnT>
                    <a:lnB>
                      <a:noFill/>
                    </a:lnB>
                  </a:tcPr>
                </a:tc>
                <a:tc>
                  <a:txBody>
                    <a:bodyPr/>
                    <a:lstStyle/>
                    <a:p>
                      <a:pPr algn="r" fontAlgn="b"/>
                      <a:r>
                        <a:rPr lang="en-US" sz="1400" b="1" i="0" u="none" strike="noStrike" dirty="0">
                          <a:solidFill>
                            <a:srgbClr val="000000"/>
                          </a:solidFill>
                          <a:effectLst/>
                          <a:latin typeface="Calibri" panose="020F0502020204030204" pitchFamily="34" charset="0"/>
                        </a:rPr>
                        <a:t>- 360</a:t>
                      </a:r>
                    </a:p>
                  </a:txBody>
                  <a:tcPr marL="7412" marR="7412" marT="7412" marB="0" anchor="ctr">
                    <a:lnL>
                      <a:noFill/>
                    </a:lnL>
                    <a:lnR>
                      <a:noFill/>
                    </a:lnR>
                    <a:lnT>
                      <a:noFill/>
                    </a:lnT>
                    <a:lnB>
                      <a:noFill/>
                    </a:lnB>
                  </a:tcPr>
                </a:tc>
                <a:tc>
                  <a:txBody>
                    <a:bodyPr/>
                    <a:lstStyle/>
                    <a:p>
                      <a:pPr algn="ctr" fontAlgn="ctr"/>
                      <a:r>
                        <a:rPr lang="en-US" sz="1400" b="0" i="1" u="none" strike="noStrike">
                          <a:solidFill>
                            <a:srgbClr val="000000"/>
                          </a:solidFill>
                          <a:effectLst/>
                          <a:latin typeface="Calibri" panose="020F0502020204030204" pitchFamily="34" charset="0"/>
                        </a:rPr>
                        <a:t>-21%</a:t>
                      </a:r>
                    </a:p>
                  </a:txBody>
                  <a:tcPr marL="7412" marR="7412" marT="7412" marB="0" anchor="ctr">
                    <a:lnL>
                      <a:noFill/>
                    </a:lnL>
                    <a:lnR>
                      <a:noFill/>
                    </a:lnR>
                    <a:lnT>
                      <a:noFill/>
                    </a:lnT>
                    <a:lnB>
                      <a:noFill/>
                    </a:lnB>
                    <a:solidFill>
                      <a:srgbClr val="FDDDA5"/>
                    </a:solidFill>
                  </a:tcPr>
                </a:tc>
                <a:extLst>
                  <a:ext uri="{0D108BD9-81ED-4DB2-BD59-A6C34878D82A}">
                    <a16:rowId xmlns:a16="http://schemas.microsoft.com/office/drawing/2014/main" val="597987743"/>
                  </a:ext>
                </a:extLst>
              </a:tr>
              <a:tr h="295725">
                <a:tc>
                  <a:txBody>
                    <a:bodyPr/>
                    <a:lstStyle/>
                    <a:p>
                      <a:pPr algn="l" fontAlgn="b"/>
                      <a:r>
                        <a:rPr lang="en-US" sz="1400" b="1" i="0" u="none" strike="noStrike" dirty="0">
                          <a:solidFill>
                            <a:srgbClr val="000000"/>
                          </a:solidFill>
                          <a:effectLst/>
                          <a:latin typeface="Calibri" panose="020F0502020204030204" pitchFamily="34" charset="0"/>
                        </a:rPr>
                        <a:t>WC</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23 579</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28 665</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a:solidFill>
                            <a:srgbClr val="000000"/>
                          </a:solidFill>
                          <a:effectLst/>
                          <a:latin typeface="Calibri" panose="020F0502020204030204" pitchFamily="34" charset="0"/>
                        </a:rPr>
                        <a:t>  5 086</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22%</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solidFill>
                      <a:srgbClr val="AED7F5"/>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4 065</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3 700</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- 365</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-9%</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solidFill>
                      <a:srgbClr val="FDF3E6"/>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1 334</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1 297</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- 37</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-3%</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solidFill>
                      <a:srgbClr val="FDFAFA"/>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1 531</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1 339</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- 192</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-13%</a:t>
                      </a:r>
                    </a:p>
                  </a:txBody>
                  <a:tcPr marL="7412" marR="7412" marT="7412" marB="0" anchor="ctr">
                    <a:lnL>
                      <a:noFill/>
                    </a:lnL>
                    <a:lnR>
                      <a:noFill/>
                    </a:lnR>
                    <a:lnT>
                      <a:noFill/>
                    </a:lnT>
                    <a:lnB w="6350" cap="flat" cmpd="sng" algn="ctr">
                      <a:solidFill>
                        <a:srgbClr val="BFBFBF"/>
                      </a:solidFill>
                      <a:prstDash val="solid"/>
                      <a:round/>
                      <a:headEnd type="none" w="med" len="med"/>
                      <a:tailEnd type="none" w="med" len="med"/>
                    </a:lnB>
                    <a:solidFill>
                      <a:srgbClr val="FDFAFB"/>
                    </a:solidFill>
                  </a:tcPr>
                </a:tc>
                <a:extLst>
                  <a:ext uri="{0D108BD9-81ED-4DB2-BD59-A6C34878D82A}">
                    <a16:rowId xmlns:a16="http://schemas.microsoft.com/office/drawing/2014/main" val="2753076462"/>
                  </a:ext>
                </a:extLst>
              </a:tr>
              <a:tr h="295725">
                <a:tc>
                  <a:txBody>
                    <a:bodyPr/>
                    <a:lstStyle/>
                    <a:p>
                      <a:pPr algn="l" fontAlgn="b"/>
                      <a:r>
                        <a:rPr lang="en-US" sz="1400" b="1" i="0" u="none" strike="noStrike" dirty="0">
                          <a:solidFill>
                            <a:srgbClr val="000000"/>
                          </a:solidFill>
                          <a:effectLst/>
                          <a:latin typeface="Calibri" panose="020F0502020204030204" pitchFamily="34" charset="0"/>
                        </a:rPr>
                        <a:t>SA</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313 992</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320 382</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a:solidFill>
                            <a:srgbClr val="000000"/>
                          </a:solidFill>
                          <a:effectLst/>
                          <a:latin typeface="Calibri" panose="020F0502020204030204" pitchFamily="34" charset="0"/>
                        </a:rPr>
                        <a:t>  6 390</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2%</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DF9F7"/>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46 782</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43 839</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-2 943</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-6%</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DF7F1"/>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12 601</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12 008</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- 593</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a:solidFill>
                            <a:srgbClr val="000000"/>
                          </a:solidFill>
                          <a:effectLst/>
                          <a:latin typeface="Calibri" panose="020F0502020204030204" pitchFamily="34" charset="0"/>
                        </a:rPr>
                        <a:t>-5%</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DF8F4"/>
                    </a:solidFill>
                  </a:tcPr>
                </a:tc>
                <a:tc>
                  <a:txBody>
                    <a:bodyPr/>
                    <a:lstStyle/>
                    <a:p>
                      <a:pPr algn="l" fontAlgn="b"/>
                      <a:r>
                        <a:rPr lang="en-US" sz="1400" b="0" i="0" u="none" strike="noStrike">
                          <a:solidFill>
                            <a:srgbClr val="000000"/>
                          </a:solidFill>
                          <a:effectLst/>
                          <a:latin typeface="Calibri" panose="020F0502020204030204" pitchFamily="34" charset="0"/>
                        </a:rPr>
                        <a:t> </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23 380</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  20 592</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r" fontAlgn="b"/>
                      <a:r>
                        <a:rPr lang="en-US" sz="1400" b="1" i="0" u="none" strike="noStrike" dirty="0">
                          <a:solidFill>
                            <a:srgbClr val="000000"/>
                          </a:solidFill>
                          <a:effectLst/>
                          <a:latin typeface="Calibri" panose="020F0502020204030204" pitchFamily="34" charset="0"/>
                        </a:rPr>
                        <a:t>-2 788</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1400" b="0" i="1" u="none" strike="noStrike" dirty="0">
                          <a:solidFill>
                            <a:srgbClr val="000000"/>
                          </a:solidFill>
                          <a:effectLst/>
                          <a:latin typeface="Calibri" panose="020F0502020204030204" pitchFamily="34" charset="0"/>
                        </a:rPr>
                        <a:t>-12%</a:t>
                      </a:r>
                    </a:p>
                  </a:txBody>
                  <a:tcPr marL="7412" marR="7412" marT="7412"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FAFF"/>
                    </a:solidFill>
                  </a:tcPr>
                </a:tc>
                <a:extLst>
                  <a:ext uri="{0D108BD9-81ED-4DB2-BD59-A6C34878D82A}">
                    <a16:rowId xmlns:a16="http://schemas.microsoft.com/office/drawing/2014/main" val="1065269146"/>
                  </a:ext>
                </a:extLst>
              </a:tr>
            </a:tbl>
          </a:graphicData>
        </a:graphic>
      </p:graphicFrame>
      <p:sp>
        <p:nvSpPr>
          <p:cNvPr id="13" name="Oval 12">
            <a:extLst>
              <a:ext uri="{FF2B5EF4-FFF2-40B4-BE49-F238E27FC236}">
                <a16:creationId xmlns:a16="http://schemas.microsoft.com/office/drawing/2014/main" id="{59FE90DF-3119-E968-B6B9-9B9814E50860}"/>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5</a:t>
            </a:r>
          </a:p>
        </p:txBody>
      </p:sp>
      <p:sp>
        <p:nvSpPr>
          <p:cNvPr id="3" name="Rectangle 2">
            <a:extLst>
              <a:ext uri="{FF2B5EF4-FFF2-40B4-BE49-F238E27FC236}">
                <a16:creationId xmlns:a16="http://schemas.microsoft.com/office/drawing/2014/main" id="{EF9473A3-CFA0-E1DB-1D76-8C559022BE04}"/>
              </a:ext>
            </a:extLst>
          </p:cNvPr>
          <p:cNvSpPr/>
          <p:nvPr/>
        </p:nvSpPr>
        <p:spPr>
          <a:xfrm>
            <a:off x="478302" y="6202260"/>
            <a:ext cx="11232436" cy="63136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1100" i="1" dirty="0"/>
              <a:t>Source: Anonymised PERSAL data from 2012 and 2021, only educators (Rank 60 000 – 69 999) are considered. ECD practitioners, TVET lecturers, and ABET teachers were removed. The 2021 </a:t>
            </a:r>
            <a:r>
              <a:rPr lang="en-ZA" sz="1100" i="1" dirty="0" err="1"/>
              <a:t>rankclass</a:t>
            </a:r>
            <a:r>
              <a:rPr lang="en-ZA" sz="1100" i="1" dirty="0"/>
              <a:t> file was expanded to include ranks found only in years prior to 2021.</a:t>
            </a:r>
          </a:p>
        </p:txBody>
      </p:sp>
      <p:sp>
        <p:nvSpPr>
          <p:cNvPr id="4" name="Rectangle 3">
            <a:extLst>
              <a:ext uri="{FF2B5EF4-FFF2-40B4-BE49-F238E27FC236}">
                <a16:creationId xmlns:a16="http://schemas.microsoft.com/office/drawing/2014/main" id="{C2554F4F-A06E-FDB1-9A3F-E71ABAFC9AA3}"/>
              </a:ext>
            </a:extLst>
          </p:cNvPr>
          <p:cNvSpPr/>
          <p:nvPr/>
        </p:nvSpPr>
        <p:spPr>
          <a:xfrm>
            <a:off x="1122141" y="5042113"/>
            <a:ext cx="10725150" cy="548640"/>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err="1"/>
              <a:t>zvcd</a:t>
            </a:r>
            <a:endParaRPr lang="en-ZA" dirty="0"/>
          </a:p>
        </p:txBody>
      </p:sp>
      <p:sp>
        <p:nvSpPr>
          <p:cNvPr id="9" name="Rectangle 8">
            <a:extLst>
              <a:ext uri="{FF2B5EF4-FFF2-40B4-BE49-F238E27FC236}">
                <a16:creationId xmlns:a16="http://schemas.microsoft.com/office/drawing/2014/main" id="{214F1AD6-E860-7C8D-E489-F5D50E9D228A}"/>
              </a:ext>
            </a:extLst>
          </p:cNvPr>
          <p:cNvSpPr/>
          <p:nvPr/>
        </p:nvSpPr>
        <p:spPr>
          <a:xfrm>
            <a:off x="1124183" y="2896279"/>
            <a:ext cx="10725150" cy="1828800"/>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err="1"/>
              <a:t>zvcd</a:t>
            </a:r>
            <a:endParaRPr lang="en-ZA" dirty="0"/>
          </a:p>
        </p:txBody>
      </p:sp>
      <p:sp>
        <p:nvSpPr>
          <p:cNvPr id="7" name="TextBox 6">
            <a:extLst>
              <a:ext uri="{FF2B5EF4-FFF2-40B4-BE49-F238E27FC236}">
                <a16:creationId xmlns:a16="http://schemas.microsoft.com/office/drawing/2014/main" id="{D700789C-BA2A-4737-9DA3-A3ECD27DA7EE}"/>
              </a:ext>
            </a:extLst>
          </p:cNvPr>
          <p:cNvSpPr txBox="1"/>
          <p:nvPr/>
        </p:nvSpPr>
        <p:spPr>
          <a:xfrm>
            <a:off x="4212235" y="3007857"/>
            <a:ext cx="7562393" cy="1508105"/>
          </a:xfrm>
          <a:prstGeom prst="rect">
            <a:avLst/>
          </a:prstGeom>
          <a:noFill/>
        </p:spPr>
        <p:txBody>
          <a:bodyPr wrap="square">
            <a:spAutoFit/>
          </a:bodyPr>
          <a:lstStyle/>
          <a:p>
            <a:pPr algn="r"/>
            <a:r>
              <a:rPr lang="en-ZA" sz="2400" b="1" dirty="0"/>
              <a:t>Large decline in principal numbers </a:t>
            </a:r>
            <a:r>
              <a:rPr lang="en-ZA" sz="2400" dirty="0"/>
              <a:t>between 2012 and 2021, relative to the decrease in public schools of -3%, and even larger increase in deputy principal numbers (+24%)</a:t>
            </a:r>
          </a:p>
          <a:p>
            <a:pPr algn="r"/>
            <a:r>
              <a:rPr lang="en-ZA" sz="2000" dirty="0"/>
              <a:t>(principal appointments potentially delayed by COVID)</a:t>
            </a:r>
          </a:p>
        </p:txBody>
      </p:sp>
      <p:sp>
        <p:nvSpPr>
          <p:cNvPr id="10" name="Oval 9">
            <a:extLst>
              <a:ext uri="{FF2B5EF4-FFF2-40B4-BE49-F238E27FC236}">
                <a16:creationId xmlns:a16="http://schemas.microsoft.com/office/drawing/2014/main" id="{8E7FFF01-B6D3-D7A9-D64C-57F00CF20612}"/>
              </a:ext>
            </a:extLst>
          </p:cNvPr>
          <p:cNvSpPr/>
          <p:nvPr/>
        </p:nvSpPr>
        <p:spPr>
          <a:xfrm>
            <a:off x="11151938" y="4730546"/>
            <a:ext cx="558800" cy="292100"/>
          </a:xfrm>
          <a:prstGeom prst="ellipse">
            <a:avLst/>
          </a:prstGeom>
          <a:noFill/>
          <a:ln w="28575">
            <a:solidFill>
              <a:srgbClr val="0092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Oval 10">
            <a:extLst>
              <a:ext uri="{FF2B5EF4-FFF2-40B4-BE49-F238E27FC236}">
                <a16:creationId xmlns:a16="http://schemas.microsoft.com/office/drawing/2014/main" id="{004B6890-53A0-5603-BAF0-1541EF8F81F3}"/>
              </a:ext>
            </a:extLst>
          </p:cNvPr>
          <p:cNvSpPr/>
          <p:nvPr/>
        </p:nvSpPr>
        <p:spPr>
          <a:xfrm>
            <a:off x="8576128" y="4750013"/>
            <a:ext cx="558800" cy="292100"/>
          </a:xfrm>
          <a:prstGeom prst="ellipse">
            <a:avLst/>
          </a:prstGeom>
          <a:noFill/>
          <a:ln w="28575">
            <a:solidFill>
              <a:srgbClr val="0092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23384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1"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75A87-40A9-2BFA-725C-311605F20CAF}"/>
              </a:ext>
            </a:extLst>
          </p:cNvPr>
          <p:cNvSpPr>
            <a:spLocks noGrp="1"/>
          </p:cNvSpPr>
          <p:nvPr>
            <p:ph type="title"/>
          </p:nvPr>
        </p:nvSpPr>
        <p:spPr>
          <a:xfrm>
            <a:off x="838199" y="365125"/>
            <a:ext cx="10515600" cy="1325563"/>
          </a:xfrm>
        </p:spPr>
        <p:txBody>
          <a:bodyPr>
            <a:normAutofit/>
          </a:bodyPr>
          <a:lstStyle/>
          <a:p>
            <a:r>
              <a:rPr lang="en-ZA" dirty="0"/>
              <a:t>Proportional split by educator rank</a:t>
            </a:r>
          </a:p>
        </p:txBody>
      </p:sp>
      <p:graphicFrame>
        <p:nvGraphicFramePr>
          <p:cNvPr id="9" name="Table 8">
            <a:extLst>
              <a:ext uri="{FF2B5EF4-FFF2-40B4-BE49-F238E27FC236}">
                <a16:creationId xmlns:a16="http://schemas.microsoft.com/office/drawing/2014/main" id="{A8AE6231-A4FC-3433-5080-239E6B73A70E}"/>
              </a:ext>
            </a:extLst>
          </p:cNvPr>
          <p:cNvGraphicFramePr>
            <a:graphicFrameLocks noGrp="1"/>
          </p:cNvGraphicFramePr>
          <p:nvPr/>
        </p:nvGraphicFramePr>
        <p:xfrm>
          <a:off x="678547" y="2576845"/>
          <a:ext cx="10515601" cy="3361451"/>
        </p:xfrm>
        <a:graphic>
          <a:graphicData uri="http://schemas.openxmlformats.org/drawingml/2006/table">
            <a:tbl>
              <a:tblPr/>
              <a:tblGrid>
                <a:gridCol w="815226">
                  <a:extLst>
                    <a:ext uri="{9D8B030D-6E8A-4147-A177-3AD203B41FA5}">
                      <a16:colId xmlns:a16="http://schemas.microsoft.com/office/drawing/2014/main" val="1420496725"/>
                    </a:ext>
                  </a:extLst>
                </a:gridCol>
                <a:gridCol w="774054">
                  <a:extLst>
                    <a:ext uri="{9D8B030D-6E8A-4147-A177-3AD203B41FA5}">
                      <a16:colId xmlns:a16="http://schemas.microsoft.com/office/drawing/2014/main" val="245540366"/>
                    </a:ext>
                  </a:extLst>
                </a:gridCol>
                <a:gridCol w="774054">
                  <a:extLst>
                    <a:ext uri="{9D8B030D-6E8A-4147-A177-3AD203B41FA5}">
                      <a16:colId xmlns:a16="http://schemas.microsoft.com/office/drawing/2014/main" val="39517696"/>
                    </a:ext>
                  </a:extLst>
                </a:gridCol>
                <a:gridCol w="131753">
                  <a:extLst>
                    <a:ext uri="{9D8B030D-6E8A-4147-A177-3AD203B41FA5}">
                      <a16:colId xmlns:a16="http://schemas.microsoft.com/office/drawing/2014/main" val="1151490723"/>
                    </a:ext>
                  </a:extLst>
                </a:gridCol>
                <a:gridCol w="774054">
                  <a:extLst>
                    <a:ext uri="{9D8B030D-6E8A-4147-A177-3AD203B41FA5}">
                      <a16:colId xmlns:a16="http://schemas.microsoft.com/office/drawing/2014/main" val="116595185"/>
                    </a:ext>
                  </a:extLst>
                </a:gridCol>
                <a:gridCol w="774054">
                  <a:extLst>
                    <a:ext uri="{9D8B030D-6E8A-4147-A177-3AD203B41FA5}">
                      <a16:colId xmlns:a16="http://schemas.microsoft.com/office/drawing/2014/main" val="871665778"/>
                    </a:ext>
                  </a:extLst>
                </a:gridCol>
                <a:gridCol w="131753">
                  <a:extLst>
                    <a:ext uri="{9D8B030D-6E8A-4147-A177-3AD203B41FA5}">
                      <a16:colId xmlns:a16="http://schemas.microsoft.com/office/drawing/2014/main" val="1220041956"/>
                    </a:ext>
                  </a:extLst>
                </a:gridCol>
                <a:gridCol w="732881">
                  <a:extLst>
                    <a:ext uri="{9D8B030D-6E8A-4147-A177-3AD203B41FA5}">
                      <a16:colId xmlns:a16="http://schemas.microsoft.com/office/drawing/2014/main" val="1826548228"/>
                    </a:ext>
                  </a:extLst>
                </a:gridCol>
                <a:gridCol w="732881">
                  <a:extLst>
                    <a:ext uri="{9D8B030D-6E8A-4147-A177-3AD203B41FA5}">
                      <a16:colId xmlns:a16="http://schemas.microsoft.com/office/drawing/2014/main" val="1473186272"/>
                    </a:ext>
                  </a:extLst>
                </a:gridCol>
                <a:gridCol w="131753">
                  <a:extLst>
                    <a:ext uri="{9D8B030D-6E8A-4147-A177-3AD203B41FA5}">
                      <a16:colId xmlns:a16="http://schemas.microsoft.com/office/drawing/2014/main" val="76446899"/>
                    </a:ext>
                  </a:extLst>
                </a:gridCol>
                <a:gridCol w="732881">
                  <a:extLst>
                    <a:ext uri="{9D8B030D-6E8A-4147-A177-3AD203B41FA5}">
                      <a16:colId xmlns:a16="http://schemas.microsoft.com/office/drawing/2014/main" val="1495568839"/>
                    </a:ext>
                  </a:extLst>
                </a:gridCol>
                <a:gridCol w="732881">
                  <a:extLst>
                    <a:ext uri="{9D8B030D-6E8A-4147-A177-3AD203B41FA5}">
                      <a16:colId xmlns:a16="http://schemas.microsoft.com/office/drawing/2014/main" val="208383984"/>
                    </a:ext>
                  </a:extLst>
                </a:gridCol>
                <a:gridCol w="131753">
                  <a:extLst>
                    <a:ext uri="{9D8B030D-6E8A-4147-A177-3AD203B41FA5}">
                      <a16:colId xmlns:a16="http://schemas.microsoft.com/office/drawing/2014/main" val="272542618"/>
                    </a:ext>
                  </a:extLst>
                </a:gridCol>
                <a:gridCol w="732881">
                  <a:extLst>
                    <a:ext uri="{9D8B030D-6E8A-4147-A177-3AD203B41FA5}">
                      <a16:colId xmlns:a16="http://schemas.microsoft.com/office/drawing/2014/main" val="1945986046"/>
                    </a:ext>
                  </a:extLst>
                </a:gridCol>
                <a:gridCol w="732881">
                  <a:extLst>
                    <a:ext uri="{9D8B030D-6E8A-4147-A177-3AD203B41FA5}">
                      <a16:colId xmlns:a16="http://schemas.microsoft.com/office/drawing/2014/main" val="322459319"/>
                    </a:ext>
                  </a:extLst>
                </a:gridCol>
                <a:gridCol w="131753">
                  <a:extLst>
                    <a:ext uri="{9D8B030D-6E8A-4147-A177-3AD203B41FA5}">
                      <a16:colId xmlns:a16="http://schemas.microsoft.com/office/drawing/2014/main" val="2789071679"/>
                    </a:ext>
                  </a:extLst>
                </a:gridCol>
                <a:gridCol w="774054">
                  <a:extLst>
                    <a:ext uri="{9D8B030D-6E8A-4147-A177-3AD203B41FA5}">
                      <a16:colId xmlns:a16="http://schemas.microsoft.com/office/drawing/2014/main" val="1780994618"/>
                    </a:ext>
                  </a:extLst>
                </a:gridCol>
                <a:gridCol w="774054">
                  <a:extLst>
                    <a:ext uri="{9D8B030D-6E8A-4147-A177-3AD203B41FA5}">
                      <a16:colId xmlns:a16="http://schemas.microsoft.com/office/drawing/2014/main" val="4205767012"/>
                    </a:ext>
                  </a:extLst>
                </a:gridCol>
              </a:tblGrid>
              <a:tr h="238988">
                <a:tc>
                  <a:txBody>
                    <a:bodyPr/>
                    <a:lstStyle/>
                    <a:p>
                      <a:pPr algn="l" fontAlgn="b"/>
                      <a:endParaRPr lang="en-US" sz="1600" b="1"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gridSpan="2">
                  <a:txBody>
                    <a:bodyPr/>
                    <a:lstStyle/>
                    <a:p>
                      <a:pPr algn="ctr" fontAlgn="b"/>
                      <a:r>
                        <a:rPr lang="en-US" sz="1700" b="1" i="0" u="none" strike="noStrike" dirty="0">
                          <a:solidFill>
                            <a:srgbClr val="000000"/>
                          </a:solidFill>
                          <a:effectLst/>
                          <a:latin typeface="Calibri" panose="020F0502020204030204" pitchFamily="34" charset="0"/>
                        </a:rPr>
                        <a:t>All Educators</a:t>
                      </a:r>
                    </a:p>
                  </a:txBody>
                  <a:tcPr marL="4841" marR="4841" marT="4841"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a:txBody>
                    <a:bodyPr/>
                    <a:lstStyle/>
                    <a:p>
                      <a:pPr algn="l" fontAlgn="b"/>
                      <a:endParaRPr lang="en-US" sz="17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gridSpan="2">
                  <a:txBody>
                    <a:bodyPr/>
                    <a:lstStyle/>
                    <a:p>
                      <a:pPr algn="ctr" fontAlgn="b"/>
                      <a:r>
                        <a:rPr lang="en-US" sz="1700" b="1" i="0" u="none" strike="noStrike">
                          <a:solidFill>
                            <a:srgbClr val="000000"/>
                          </a:solidFill>
                          <a:effectLst/>
                          <a:latin typeface="Calibri" panose="020F0502020204030204" pitchFamily="34" charset="0"/>
                        </a:rPr>
                        <a:t>Teacher</a:t>
                      </a:r>
                    </a:p>
                  </a:txBody>
                  <a:tcPr marL="4841" marR="4841" marT="4841"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a:txBody>
                    <a:bodyPr/>
                    <a:lstStyle/>
                    <a:p>
                      <a:pPr algn="l" fontAlgn="b"/>
                      <a:endParaRPr lang="en-US" sz="17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gridSpan="2">
                  <a:txBody>
                    <a:bodyPr/>
                    <a:lstStyle/>
                    <a:p>
                      <a:pPr algn="ctr" fontAlgn="b"/>
                      <a:r>
                        <a:rPr lang="en-US" sz="1700" b="1" i="0" u="none" strike="noStrike">
                          <a:solidFill>
                            <a:srgbClr val="000000"/>
                          </a:solidFill>
                          <a:effectLst/>
                          <a:latin typeface="Calibri" panose="020F0502020204030204" pitchFamily="34" charset="0"/>
                        </a:rPr>
                        <a:t>HOD</a:t>
                      </a:r>
                    </a:p>
                  </a:txBody>
                  <a:tcPr marL="4841" marR="4841" marT="4841"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a:txBody>
                    <a:bodyPr/>
                    <a:lstStyle/>
                    <a:p>
                      <a:pPr algn="l" fontAlgn="b"/>
                      <a:endParaRPr lang="en-US" sz="17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gridSpan="2">
                  <a:txBody>
                    <a:bodyPr/>
                    <a:lstStyle/>
                    <a:p>
                      <a:pPr algn="ctr" fontAlgn="b"/>
                      <a:r>
                        <a:rPr lang="en-US" sz="1700" b="1" i="0" u="none" strike="noStrike" dirty="0">
                          <a:solidFill>
                            <a:srgbClr val="000000"/>
                          </a:solidFill>
                          <a:effectLst/>
                          <a:latin typeface="Calibri" panose="020F0502020204030204" pitchFamily="34" charset="0"/>
                        </a:rPr>
                        <a:t>Dep.-Principal</a:t>
                      </a:r>
                    </a:p>
                  </a:txBody>
                  <a:tcPr marL="4841" marR="4841" marT="4841"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a:txBody>
                    <a:bodyPr/>
                    <a:lstStyle/>
                    <a:p>
                      <a:pPr algn="l" fontAlgn="b"/>
                      <a:endParaRPr lang="en-US" sz="17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gridSpan="2">
                  <a:txBody>
                    <a:bodyPr/>
                    <a:lstStyle/>
                    <a:p>
                      <a:pPr algn="ctr" fontAlgn="b"/>
                      <a:r>
                        <a:rPr lang="en-US" sz="1700" b="1" i="0" u="none" strike="noStrike">
                          <a:solidFill>
                            <a:srgbClr val="000000"/>
                          </a:solidFill>
                          <a:effectLst/>
                          <a:latin typeface="Calibri" panose="020F0502020204030204" pitchFamily="34" charset="0"/>
                        </a:rPr>
                        <a:t>Principal</a:t>
                      </a:r>
                    </a:p>
                  </a:txBody>
                  <a:tcPr marL="4841" marR="4841" marT="4841"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a:txBody>
                    <a:bodyPr/>
                    <a:lstStyle/>
                    <a:p>
                      <a:pPr algn="l" fontAlgn="b"/>
                      <a:endParaRPr lang="en-US" sz="17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gridSpan="2">
                  <a:txBody>
                    <a:bodyPr/>
                    <a:lstStyle/>
                    <a:p>
                      <a:pPr algn="ctr" fontAlgn="b"/>
                      <a:r>
                        <a:rPr lang="en-US" sz="1700" b="1" i="0" u="none" strike="noStrike" dirty="0">
                          <a:solidFill>
                            <a:srgbClr val="000000"/>
                          </a:solidFill>
                          <a:effectLst/>
                          <a:latin typeface="Calibri" panose="020F0502020204030204" pitchFamily="34" charset="0"/>
                        </a:rPr>
                        <a:t>Other</a:t>
                      </a:r>
                    </a:p>
                  </a:txBody>
                  <a:tcPr marL="4841" marR="4841" marT="4841"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extLst>
                  <a:ext uri="{0D108BD9-81ED-4DB2-BD59-A6C34878D82A}">
                    <a16:rowId xmlns:a16="http://schemas.microsoft.com/office/drawing/2014/main" val="488379086"/>
                  </a:ext>
                </a:extLst>
              </a:tr>
              <a:tr h="229429">
                <a:tc>
                  <a:txBody>
                    <a:bodyPr/>
                    <a:lstStyle/>
                    <a:p>
                      <a:pPr algn="l" fontAlgn="b"/>
                      <a:endParaRPr lang="en-US" sz="1600" b="1" i="0" u="none" strike="noStrike" dirty="0">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2012</a:t>
                      </a:r>
                    </a:p>
                  </a:txBody>
                  <a:tcPr marL="4841" marR="4841" marT="4841"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2021</a:t>
                      </a:r>
                    </a:p>
                  </a:txBody>
                  <a:tcPr marL="4841" marR="4841" marT="4841"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2012</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2021</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2012</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2021</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2012</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2021</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2012</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2021</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2012</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2021</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786190305"/>
                  </a:ext>
                </a:extLst>
              </a:tr>
              <a:tr h="91427">
                <a:tc>
                  <a:txBody>
                    <a:bodyPr/>
                    <a:lstStyle/>
                    <a:p>
                      <a:pPr algn="l" fontAlgn="b"/>
                      <a:endParaRPr lang="en-US" sz="600" b="1" i="0" u="none" strike="noStrike" dirty="0">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4841" marR="4841" marT="4841"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4841" marR="4841" marT="4841"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extLst>
                  <a:ext uri="{0D108BD9-81ED-4DB2-BD59-A6C34878D82A}">
                    <a16:rowId xmlns:a16="http://schemas.microsoft.com/office/drawing/2014/main" val="1885746535"/>
                  </a:ext>
                </a:extLst>
              </a:tr>
              <a:tr h="248405">
                <a:tc>
                  <a:txBody>
                    <a:bodyPr/>
                    <a:lstStyle/>
                    <a:p>
                      <a:pPr algn="l" fontAlgn="b"/>
                      <a:r>
                        <a:rPr lang="en-US" sz="1600" b="1" i="0" u="none" strike="noStrike" dirty="0">
                          <a:solidFill>
                            <a:srgbClr val="000000"/>
                          </a:solidFill>
                          <a:effectLst/>
                          <a:latin typeface="Calibri" panose="020F0502020204030204" pitchFamily="34" charset="0"/>
                        </a:rPr>
                        <a:t>EC</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78%</a:t>
                      </a:r>
                    </a:p>
                  </a:txBody>
                  <a:tcPr marL="0" marR="0" marT="0" marB="0" anchor="b">
                    <a:lnL>
                      <a:noFill/>
                    </a:lnL>
                    <a:lnR>
                      <a:noFill/>
                    </a:lnR>
                    <a:lnT>
                      <a:noFill/>
                    </a:lnT>
                    <a:lnB>
                      <a:noFill/>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75%</a:t>
                      </a:r>
                    </a:p>
                  </a:txBody>
                  <a:tcPr marL="0" marR="0" marT="0" marB="0" anchor="b">
                    <a:lnL>
                      <a:noFill/>
                    </a:lnL>
                    <a:lnR>
                      <a:noFill/>
                    </a:lnR>
                    <a:lnT>
                      <a:noFill/>
                    </a:lnT>
                    <a:lnB>
                      <a:noFill/>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9%</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a:solidFill>
                            <a:srgbClr val="000000"/>
                          </a:solidFill>
                          <a:effectLst/>
                          <a:latin typeface="Calibri" panose="020F0502020204030204" pitchFamily="34" charset="0"/>
                        </a:rPr>
                        <a:t>12%</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2.1%</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dirty="0">
                          <a:solidFill>
                            <a:srgbClr val="000000"/>
                          </a:solidFill>
                          <a:effectLst/>
                          <a:latin typeface="Calibri" panose="020F0502020204030204" pitchFamily="34" charset="0"/>
                        </a:rPr>
                        <a:t>2.7%</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8.2%</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a:solidFill>
                            <a:srgbClr val="000000"/>
                          </a:solidFill>
                          <a:effectLst/>
                          <a:latin typeface="Calibri" panose="020F0502020204030204" pitchFamily="34" charset="0"/>
                        </a:rPr>
                        <a:t>8.8%</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2.5%</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2.4%</a:t>
                      </a:r>
                    </a:p>
                  </a:txBody>
                  <a:tcPr marL="0" marR="0" marT="0" marB="0" anchor="b">
                    <a:lnL>
                      <a:noFill/>
                    </a:lnL>
                    <a:lnR>
                      <a:noFill/>
                    </a:lnR>
                    <a:lnT>
                      <a:noFill/>
                    </a:lnT>
                    <a:lnB>
                      <a:noFill/>
                    </a:lnB>
                  </a:tcPr>
                </a:tc>
                <a:extLst>
                  <a:ext uri="{0D108BD9-81ED-4DB2-BD59-A6C34878D82A}">
                    <a16:rowId xmlns:a16="http://schemas.microsoft.com/office/drawing/2014/main" val="1818326507"/>
                  </a:ext>
                </a:extLst>
              </a:tr>
              <a:tr h="248405">
                <a:tc>
                  <a:txBody>
                    <a:bodyPr/>
                    <a:lstStyle/>
                    <a:p>
                      <a:pPr algn="l" fontAlgn="b"/>
                      <a:r>
                        <a:rPr lang="en-US" sz="1600" b="1" i="0" u="none" strike="noStrike">
                          <a:solidFill>
                            <a:srgbClr val="000000"/>
                          </a:solidFill>
                          <a:effectLst/>
                          <a:latin typeface="Calibri" panose="020F0502020204030204" pitchFamily="34" charset="0"/>
                        </a:rPr>
                        <a:t>FS</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78%</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78%</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3.3%</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3.4%</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4.7%</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4.0%</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3.7%</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3.3%</a:t>
                      </a:r>
                    </a:p>
                  </a:txBody>
                  <a:tcPr marL="0" marR="0" marT="0" marB="0" anchor="b">
                    <a:lnL>
                      <a:noFill/>
                    </a:lnL>
                    <a:lnR>
                      <a:noFill/>
                    </a:lnR>
                    <a:lnT>
                      <a:noFill/>
                    </a:lnT>
                    <a:lnB>
                      <a:noFill/>
                    </a:lnB>
                  </a:tcPr>
                </a:tc>
                <a:extLst>
                  <a:ext uri="{0D108BD9-81ED-4DB2-BD59-A6C34878D82A}">
                    <a16:rowId xmlns:a16="http://schemas.microsoft.com/office/drawing/2014/main" val="892741144"/>
                  </a:ext>
                </a:extLst>
              </a:tr>
              <a:tr h="248405">
                <a:tc>
                  <a:txBody>
                    <a:bodyPr/>
                    <a:lstStyle/>
                    <a:p>
                      <a:pPr algn="l" fontAlgn="b"/>
                      <a:r>
                        <a:rPr lang="en-US" sz="1600" b="1" i="0" u="none" strike="noStrike">
                          <a:solidFill>
                            <a:srgbClr val="000000"/>
                          </a:solidFill>
                          <a:effectLst/>
                          <a:latin typeface="Calibri" panose="020F0502020204030204" pitchFamily="34" charset="0"/>
                        </a:rPr>
                        <a:t>GP</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74%</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a:solidFill>
                            <a:srgbClr val="000000"/>
                          </a:solidFill>
                          <a:effectLst/>
                          <a:latin typeface="Calibri" panose="020F0502020204030204" pitchFamily="34" charset="0"/>
                        </a:rPr>
                        <a:t>79%</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14%</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12%</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4.0%</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3.7%</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3.4%</a:t>
                      </a:r>
                    </a:p>
                  </a:txBody>
                  <a:tcPr marL="0" marR="0" marT="0" marB="0" anchor="b">
                    <a:lnL>
                      <a:noFill/>
                    </a:lnL>
                    <a:lnR>
                      <a:noFill/>
                    </a:lnR>
                    <a:lnT>
                      <a:noFill/>
                    </a:lnT>
                    <a:lnB>
                      <a:noFill/>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2.6%</a:t>
                      </a:r>
                    </a:p>
                  </a:txBody>
                  <a:tcPr marL="0" marR="0" marT="0" marB="0" anchor="b">
                    <a:lnL>
                      <a:noFill/>
                    </a:lnL>
                    <a:lnR>
                      <a:noFill/>
                    </a:lnR>
                    <a:lnT>
                      <a:noFill/>
                    </a:lnT>
                    <a:lnB>
                      <a:noFill/>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4.4%</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2.7%</a:t>
                      </a:r>
                    </a:p>
                  </a:txBody>
                  <a:tcPr marL="0" marR="0" marT="0" marB="0" anchor="b">
                    <a:lnL>
                      <a:noFill/>
                    </a:lnL>
                    <a:lnR>
                      <a:noFill/>
                    </a:lnR>
                    <a:lnT>
                      <a:noFill/>
                    </a:lnT>
                    <a:lnB>
                      <a:noFill/>
                    </a:lnB>
                  </a:tcPr>
                </a:tc>
                <a:extLst>
                  <a:ext uri="{0D108BD9-81ED-4DB2-BD59-A6C34878D82A}">
                    <a16:rowId xmlns:a16="http://schemas.microsoft.com/office/drawing/2014/main" val="1072643972"/>
                  </a:ext>
                </a:extLst>
              </a:tr>
              <a:tr h="248405">
                <a:tc>
                  <a:txBody>
                    <a:bodyPr/>
                    <a:lstStyle/>
                    <a:p>
                      <a:pPr algn="l" fontAlgn="b"/>
                      <a:r>
                        <a:rPr lang="en-US" sz="1600" b="1" i="0" u="none" strike="noStrike">
                          <a:solidFill>
                            <a:srgbClr val="000000"/>
                          </a:solidFill>
                          <a:effectLst/>
                          <a:latin typeface="Calibri" panose="020F0502020204030204" pitchFamily="34" charset="0"/>
                        </a:rPr>
                        <a:t>KN</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77%</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79%</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12%</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2.8%</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2.6%</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5.9%</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5.6%</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2.1%</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1.3%</a:t>
                      </a:r>
                    </a:p>
                  </a:txBody>
                  <a:tcPr marL="0" marR="0" marT="0" marB="0" anchor="b">
                    <a:lnL>
                      <a:noFill/>
                    </a:lnL>
                    <a:lnR>
                      <a:noFill/>
                    </a:lnR>
                    <a:lnT>
                      <a:noFill/>
                    </a:lnT>
                    <a:lnB>
                      <a:noFill/>
                    </a:lnB>
                  </a:tcPr>
                </a:tc>
                <a:extLst>
                  <a:ext uri="{0D108BD9-81ED-4DB2-BD59-A6C34878D82A}">
                    <a16:rowId xmlns:a16="http://schemas.microsoft.com/office/drawing/2014/main" val="3856214230"/>
                  </a:ext>
                </a:extLst>
              </a:tr>
              <a:tr h="248405">
                <a:tc>
                  <a:txBody>
                    <a:bodyPr/>
                    <a:lstStyle/>
                    <a:p>
                      <a:pPr algn="l" fontAlgn="b"/>
                      <a:r>
                        <a:rPr lang="en-US" sz="1600" b="1" i="0" u="none" strike="noStrike">
                          <a:solidFill>
                            <a:srgbClr val="000000"/>
                          </a:solidFill>
                          <a:effectLst/>
                          <a:latin typeface="Calibri" panose="020F0502020204030204" pitchFamily="34" charset="0"/>
                        </a:rPr>
                        <a:t>LP</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78%</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a:solidFill>
                            <a:srgbClr val="000000"/>
                          </a:solidFill>
                          <a:effectLst/>
                          <a:latin typeface="Calibri" panose="020F0502020204030204" pitchFamily="34" charset="0"/>
                        </a:rPr>
                        <a:t>84%</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7%</a:t>
                      </a:r>
                    </a:p>
                  </a:txBody>
                  <a:tcPr marL="0" marR="0" marT="0" marB="0" anchor="b">
                    <a:lnL>
                      <a:noFill/>
                    </a:lnL>
                    <a:lnR>
                      <a:noFill/>
                    </a:lnR>
                    <a:lnT>
                      <a:noFill/>
                    </a:lnT>
                    <a:lnB>
                      <a:noFill/>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2.7%</a:t>
                      </a:r>
                    </a:p>
                  </a:txBody>
                  <a:tcPr marL="0" marR="0" marT="0" marB="0" anchor="b">
                    <a:lnL>
                      <a:noFill/>
                    </a:lnL>
                    <a:lnR>
                      <a:noFill/>
                    </a:lnR>
                    <a:lnT>
                      <a:noFill/>
                    </a:lnT>
                    <a:lnB>
                      <a:noFill/>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6.1%</a:t>
                      </a:r>
                    </a:p>
                  </a:txBody>
                  <a:tcPr marL="0" marR="0" marT="0" marB="0" anchor="b">
                    <a:lnL>
                      <a:noFill/>
                    </a:lnL>
                    <a:lnR>
                      <a:noFill/>
                    </a:lnR>
                    <a:lnT>
                      <a:noFill/>
                    </a:lnT>
                    <a:lnB>
                      <a:noFill/>
                    </a:lnB>
                    <a:noFill/>
                  </a:tcPr>
                </a:tc>
                <a:tc>
                  <a:txBody>
                    <a:bodyPr/>
                    <a:lstStyle/>
                    <a:p>
                      <a:pPr algn="ctr" fontAlgn="b"/>
                      <a:r>
                        <a:rPr lang="en-US" sz="1600" b="0" i="0" u="none" strike="noStrike">
                          <a:solidFill>
                            <a:srgbClr val="000000"/>
                          </a:solidFill>
                          <a:effectLst/>
                          <a:latin typeface="Calibri" panose="020F0502020204030204" pitchFamily="34" charset="0"/>
                        </a:rPr>
                        <a:t>6.3%</a:t>
                      </a:r>
                    </a:p>
                  </a:txBody>
                  <a:tcPr marL="0" marR="0" marT="0" marB="0" anchor="b">
                    <a:lnL>
                      <a:noFill/>
                    </a:lnL>
                    <a:lnR>
                      <a:noFill/>
                    </a:lnR>
                    <a:lnT>
                      <a:noFill/>
                    </a:lnT>
                    <a:lnB>
                      <a:noFill/>
                    </a:lnB>
                    <a:no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2.1%</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tcPr>
                </a:tc>
                <a:extLst>
                  <a:ext uri="{0D108BD9-81ED-4DB2-BD59-A6C34878D82A}">
                    <a16:rowId xmlns:a16="http://schemas.microsoft.com/office/drawing/2014/main" val="771105985"/>
                  </a:ext>
                </a:extLst>
              </a:tr>
              <a:tr h="248405">
                <a:tc>
                  <a:txBody>
                    <a:bodyPr/>
                    <a:lstStyle/>
                    <a:p>
                      <a:pPr algn="l" fontAlgn="b"/>
                      <a:r>
                        <a:rPr lang="en-US" sz="1600" b="1" i="0" u="none" strike="noStrike">
                          <a:solidFill>
                            <a:srgbClr val="000000"/>
                          </a:solidFill>
                          <a:effectLst/>
                          <a:latin typeface="Calibri" panose="020F0502020204030204" pitchFamily="34" charset="0"/>
                        </a:rPr>
                        <a:t>MP</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76%</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dirty="0">
                          <a:solidFill>
                            <a:srgbClr val="000000"/>
                          </a:solidFill>
                          <a:effectLst/>
                          <a:latin typeface="Calibri" panose="020F0502020204030204" pitchFamily="34" charset="0"/>
                        </a:rPr>
                        <a:t>79%</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12%</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12%</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3.2%</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3.2%</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5.2%</a:t>
                      </a:r>
                    </a:p>
                  </a:txBody>
                  <a:tcPr marL="0" marR="0" marT="0" marB="0" anchor="b">
                    <a:lnL>
                      <a:noFill/>
                    </a:lnL>
                    <a:lnR>
                      <a:noFill/>
                    </a:lnR>
                    <a:lnT>
                      <a:noFill/>
                    </a:lnT>
                    <a:lnB>
                      <a:noFill/>
                    </a:lnB>
                    <a:solidFill>
                      <a:srgbClr val="FFE5B5"/>
                    </a:solidFill>
                  </a:tcPr>
                </a:tc>
                <a:tc>
                  <a:txBody>
                    <a:bodyPr/>
                    <a:lstStyle/>
                    <a:p>
                      <a:pPr algn="ctr" fontAlgn="b"/>
                      <a:r>
                        <a:rPr lang="en-US" sz="1600" b="0" i="0" u="none" strike="noStrike" dirty="0">
                          <a:solidFill>
                            <a:srgbClr val="000000"/>
                          </a:solidFill>
                          <a:effectLst/>
                          <a:latin typeface="Calibri" panose="020F0502020204030204" pitchFamily="34" charset="0"/>
                        </a:rPr>
                        <a:t>4.1%</a:t>
                      </a:r>
                    </a:p>
                  </a:txBody>
                  <a:tcPr marL="0" marR="0" marT="0" marB="0" anchor="b">
                    <a:lnL>
                      <a:noFill/>
                    </a:lnL>
                    <a:lnR>
                      <a:noFill/>
                    </a:lnR>
                    <a:lnT>
                      <a:noFill/>
                    </a:lnT>
                    <a:lnB>
                      <a:noFill/>
                    </a:lnB>
                    <a:solidFill>
                      <a:srgbClr val="FFE5B5"/>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3.2%</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1.8%</a:t>
                      </a:r>
                    </a:p>
                  </a:txBody>
                  <a:tcPr marL="0" marR="0" marT="0" marB="0" anchor="b">
                    <a:lnL>
                      <a:noFill/>
                    </a:lnL>
                    <a:lnR>
                      <a:noFill/>
                    </a:lnR>
                    <a:lnT>
                      <a:noFill/>
                    </a:lnT>
                    <a:lnB>
                      <a:noFill/>
                    </a:lnB>
                  </a:tcPr>
                </a:tc>
                <a:extLst>
                  <a:ext uri="{0D108BD9-81ED-4DB2-BD59-A6C34878D82A}">
                    <a16:rowId xmlns:a16="http://schemas.microsoft.com/office/drawing/2014/main" val="963848185"/>
                  </a:ext>
                </a:extLst>
              </a:tr>
              <a:tr h="248405">
                <a:tc>
                  <a:txBody>
                    <a:bodyPr/>
                    <a:lstStyle/>
                    <a:p>
                      <a:pPr algn="l" fontAlgn="b"/>
                      <a:r>
                        <a:rPr lang="en-US" sz="1600" b="1" i="0" u="none" strike="noStrike">
                          <a:solidFill>
                            <a:srgbClr val="000000"/>
                          </a:solidFill>
                          <a:effectLst/>
                          <a:latin typeface="Calibri" panose="020F0502020204030204" pitchFamily="34" charset="0"/>
                        </a:rPr>
                        <a:t>NC</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75%</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77%</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3.0%</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dirty="0">
                          <a:solidFill>
                            <a:srgbClr val="000000"/>
                          </a:solidFill>
                          <a:effectLst/>
                          <a:latin typeface="Calibri" panose="020F0502020204030204" pitchFamily="34" charset="0"/>
                        </a:rPr>
                        <a:t>3.6%</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6.1%</a:t>
                      </a:r>
                    </a:p>
                  </a:txBody>
                  <a:tcPr marL="0" marR="0" marT="0" marB="0" anchor="b">
                    <a:lnL>
                      <a:noFill/>
                    </a:lnL>
                    <a:lnR>
                      <a:noFill/>
                    </a:lnR>
                    <a:lnT>
                      <a:noFill/>
                    </a:lnT>
                    <a:lnB>
                      <a:noFill/>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4.8%</a:t>
                      </a:r>
                    </a:p>
                  </a:txBody>
                  <a:tcPr marL="0" marR="0" marT="0" marB="0" anchor="b">
                    <a:lnL>
                      <a:noFill/>
                    </a:lnL>
                    <a:lnR>
                      <a:noFill/>
                    </a:lnR>
                    <a:lnT>
                      <a:noFill/>
                    </a:lnT>
                    <a:lnB>
                      <a:noFill/>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5.1%</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3.9%</a:t>
                      </a:r>
                    </a:p>
                  </a:txBody>
                  <a:tcPr marL="0" marR="0" marT="0" marB="0" anchor="b">
                    <a:lnL>
                      <a:noFill/>
                    </a:lnL>
                    <a:lnR>
                      <a:noFill/>
                    </a:lnR>
                    <a:lnT>
                      <a:noFill/>
                    </a:lnT>
                    <a:lnB>
                      <a:noFill/>
                    </a:lnB>
                  </a:tcPr>
                </a:tc>
                <a:extLst>
                  <a:ext uri="{0D108BD9-81ED-4DB2-BD59-A6C34878D82A}">
                    <a16:rowId xmlns:a16="http://schemas.microsoft.com/office/drawing/2014/main" val="1406111983"/>
                  </a:ext>
                </a:extLst>
              </a:tr>
              <a:tr h="248405">
                <a:tc>
                  <a:txBody>
                    <a:bodyPr/>
                    <a:lstStyle/>
                    <a:p>
                      <a:pPr algn="l" fontAlgn="b"/>
                      <a:r>
                        <a:rPr lang="en-US" sz="1600" b="1" i="0" u="none" strike="noStrike">
                          <a:solidFill>
                            <a:srgbClr val="000000"/>
                          </a:solidFill>
                          <a:effectLst/>
                          <a:latin typeface="Calibri" panose="020F0502020204030204" pitchFamily="34" charset="0"/>
                        </a:rPr>
                        <a:t>NW</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76%</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78%</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3.2%</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3.7%</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6.1%</a:t>
                      </a:r>
                    </a:p>
                  </a:txBody>
                  <a:tcPr marL="0" marR="0" marT="0" marB="0" anchor="b">
                    <a:lnL>
                      <a:noFill/>
                    </a:lnL>
                    <a:lnR>
                      <a:noFill/>
                    </a:lnR>
                    <a:lnT>
                      <a:noFill/>
                    </a:lnT>
                    <a:lnB>
                      <a:noFill/>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4.7%</a:t>
                      </a:r>
                    </a:p>
                  </a:txBody>
                  <a:tcPr marL="0" marR="0" marT="0" marB="0" anchor="b">
                    <a:lnL>
                      <a:noFill/>
                    </a:lnL>
                    <a:lnR>
                      <a:noFill/>
                    </a:lnR>
                    <a:lnT>
                      <a:noFill/>
                    </a:lnT>
                    <a:lnB>
                      <a:noFill/>
                    </a:lnB>
                    <a:solidFill>
                      <a:schemeClr val="accent2">
                        <a:lumMod val="40000"/>
                        <a:lumOff val="60000"/>
                      </a:schemeClr>
                    </a:solidFill>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3.7%</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2.6%</a:t>
                      </a:r>
                    </a:p>
                  </a:txBody>
                  <a:tcPr marL="0" marR="0" marT="0" marB="0" anchor="b">
                    <a:lnL>
                      <a:noFill/>
                    </a:lnL>
                    <a:lnR>
                      <a:noFill/>
                    </a:lnR>
                    <a:lnT>
                      <a:noFill/>
                    </a:lnT>
                    <a:lnB>
                      <a:noFill/>
                    </a:lnB>
                  </a:tcPr>
                </a:tc>
                <a:extLst>
                  <a:ext uri="{0D108BD9-81ED-4DB2-BD59-A6C34878D82A}">
                    <a16:rowId xmlns:a16="http://schemas.microsoft.com/office/drawing/2014/main" val="446898638"/>
                  </a:ext>
                </a:extLst>
              </a:tr>
              <a:tr h="248405">
                <a:tc>
                  <a:txBody>
                    <a:bodyPr/>
                    <a:lstStyle/>
                    <a:p>
                      <a:pPr algn="l" fontAlgn="b"/>
                      <a:r>
                        <a:rPr lang="en-US" sz="1600" b="1" i="0" u="none" strike="noStrike">
                          <a:solidFill>
                            <a:srgbClr val="000000"/>
                          </a:solidFill>
                          <a:effectLst/>
                          <a:latin typeface="Calibri" panose="020F0502020204030204" pitchFamily="34" charset="0"/>
                        </a:rPr>
                        <a:t>WC</a:t>
                      </a: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74%</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DDEBFF"/>
                    </a:solidFill>
                  </a:tcPr>
                </a:tc>
                <a:tc>
                  <a:txBody>
                    <a:bodyPr/>
                    <a:lstStyle/>
                    <a:p>
                      <a:pPr algn="ctr" fontAlgn="b"/>
                      <a:r>
                        <a:rPr lang="en-US" sz="1600" b="0" i="0" u="none" strike="noStrike">
                          <a:solidFill>
                            <a:srgbClr val="000000"/>
                          </a:solidFill>
                          <a:effectLst/>
                          <a:latin typeface="Calibri" panose="020F0502020204030204" pitchFamily="34" charset="0"/>
                        </a:rPr>
                        <a:t>80%</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13%</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10%</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4.2%</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FFE5B5"/>
                    </a:solidFill>
                  </a:tcPr>
                </a:tc>
                <a:tc>
                  <a:txBody>
                    <a:bodyPr/>
                    <a:lstStyle/>
                    <a:p>
                      <a:pPr algn="ctr" fontAlgn="b"/>
                      <a:r>
                        <a:rPr lang="en-US" sz="1600" b="0" i="0" u="none" strike="noStrike" dirty="0">
                          <a:solidFill>
                            <a:srgbClr val="000000"/>
                          </a:solidFill>
                          <a:effectLst/>
                          <a:latin typeface="Calibri" panose="020F0502020204030204" pitchFamily="34" charset="0"/>
                        </a:rPr>
                        <a:t>3.6%</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FFE5B5"/>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4.8%</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3.7%</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4.1%</a:t>
                      </a: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2.1%</a:t>
                      </a: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93707902"/>
                  </a:ext>
                </a:extLst>
              </a:tr>
              <a:tr h="248405">
                <a:tc>
                  <a:txBody>
                    <a:bodyPr/>
                    <a:lstStyle/>
                    <a:p>
                      <a:pPr algn="l" fontAlgn="b"/>
                      <a:r>
                        <a:rPr lang="en-US" sz="1600" b="1" i="0" u="none" strike="noStrike" dirty="0">
                          <a:solidFill>
                            <a:srgbClr val="000000"/>
                          </a:solidFill>
                          <a:effectLst/>
                          <a:latin typeface="Calibri" panose="020F0502020204030204" pitchFamily="34" charset="0"/>
                        </a:rPr>
                        <a:t>SA</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fontAlgn="b"/>
                      <a:r>
                        <a:rPr lang="en-US" sz="16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77%</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79%</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11%</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3.1%</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5.7%</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5.1%</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3.1%</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2.1%</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32397879"/>
                  </a:ext>
                </a:extLst>
              </a:tr>
            </a:tbl>
          </a:graphicData>
        </a:graphic>
      </p:graphicFrame>
      <p:sp>
        <p:nvSpPr>
          <p:cNvPr id="18" name="Rectangle 17">
            <a:extLst>
              <a:ext uri="{FF2B5EF4-FFF2-40B4-BE49-F238E27FC236}">
                <a16:creationId xmlns:a16="http://schemas.microsoft.com/office/drawing/2014/main" id="{828667CF-B7C8-10EB-909A-C8CAFD84A47B}"/>
              </a:ext>
            </a:extLst>
          </p:cNvPr>
          <p:cNvSpPr/>
          <p:nvPr/>
        </p:nvSpPr>
        <p:spPr>
          <a:xfrm>
            <a:off x="479782" y="6181515"/>
            <a:ext cx="11232436" cy="47573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1000" i="1" dirty="0"/>
              <a:t>Source: Anonymised PERSAL data from 2012 and 2021. Only educators are considered. ECD practitioners, examination reviewers, ABET teachers and TVET lecturers were removed. Arrow shown for teachers and HODs if difference is at least 3 percentage points, for deputy principals if the difference is at least 0.6 percentage points and for principals a difference of at least 0.8 percentage points. </a:t>
            </a:r>
          </a:p>
        </p:txBody>
      </p:sp>
      <p:sp>
        <p:nvSpPr>
          <p:cNvPr id="4" name="Arrow: Right 3">
            <a:extLst>
              <a:ext uri="{FF2B5EF4-FFF2-40B4-BE49-F238E27FC236}">
                <a16:creationId xmlns:a16="http://schemas.microsoft.com/office/drawing/2014/main" id="{9158048C-430E-9D00-89D2-38F7F652B3F6}"/>
              </a:ext>
            </a:extLst>
          </p:cNvPr>
          <p:cNvSpPr/>
          <p:nvPr/>
        </p:nvSpPr>
        <p:spPr>
          <a:xfrm rot="16200000">
            <a:off x="3861452" y="3771096"/>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Arrow: Right 6">
            <a:extLst>
              <a:ext uri="{FF2B5EF4-FFF2-40B4-BE49-F238E27FC236}">
                <a16:creationId xmlns:a16="http://schemas.microsoft.com/office/drawing/2014/main" id="{DBE3E765-22BA-4CB7-587E-D4D0CC504B4E}"/>
              </a:ext>
            </a:extLst>
          </p:cNvPr>
          <p:cNvSpPr/>
          <p:nvPr/>
        </p:nvSpPr>
        <p:spPr>
          <a:xfrm rot="5400000" flipV="1">
            <a:off x="8716987" y="5450897"/>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Arrow: Right 7">
            <a:extLst>
              <a:ext uri="{FF2B5EF4-FFF2-40B4-BE49-F238E27FC236}">
                <a16:creationId xmlns:a16="http://schemas.microsoft.com/office/drawing/2014/main" id="{A4269D92-B2DE-DAF5-AD53-D2BE335A7144}"/>
              </a:ext>
            </a:extLst>
          </p:cNvPr>
          <p:cNvSpPr/>
          <p:nvPr/>
        </p:nvSpPr>
        <p:spPr>
          <a:xfrm rot="5400000" flipV="1">
            <a:off x="8716987" y="3769798"/>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Arrow: Right 9">
            <a:extLst>
              <a:ext uri="{FF2B5EF4-FFF2-40B4-BE49-F238E27FC236}">
                <a16:creationId xmlns:a16="http://schemas.microsoft.com/office/drawing/2014/main" id="{FD47DFD2-F56E-F9D0-D564-758D1D5CF6D2}"/>
              </a:ext>
            </a:extLst>
          </p:cNvPr>
          <p:cNvSpPr/>
          <p:nvPr/>
        </p:nvSpPr>
        <p:spPr>
          <a:xfrm rot="5400000" flipV="1">
            <a:off x="7106254" y="4322067"/>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Arrow: Right 10">
            <a:extLst>
              <a:ext uri="{FF2B5EF4-FFF2-40B4-BE49-F238E27FC236}">
                <a16:creationId xmlns:a16="http://schemas.microsoft.com/office/drawing/2014/main" id="{E57962A5-B424-C244-6929-53DD38AE53B9}"/>
              </a:ext>
            </a:extLst>
          </p:cNvPr>
          <p:cNvSpPr/>
          <p:nvPr/>
        </p:nvSpPr>
        <p:spPr>
          <a:xfrm rot="5400000" flipV="1">
            <a:off x="5534351" y="4322067"/>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Arrow: Right 11">
            <a:extLst>
              <a:ext uri="{FF2B5EF4-FFF2-40B4-BE49-F238E27FC236}">
                <a16:creationId xmlns:a16="http://schemas.microsoft.com/office/drawing/2014/main" id="{685BFC63-C64A-3E79-EB41-72BD6DD29AC0}"/>
              </a:ext>
            </a:extLst>
          </p:cNvPr>
          <p:cNvSpPr/>
          <p:nvPr/>
        </p:nvSpPr>
        <p:spPr>
          <a:xfrm rot="5400000" flipV="1">
            <a:off x="3861452" y="3231161"/>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Arrow: Right 12">
            <a:extLst>
              <a:ext uri="{FF2B5EF4-FFF2-40B4-BE49-F238E27FC236}">
                <a16:creationId xmlns:a16="http://schemas.microsoft.com/office/drawing/2014/main" id="{4A79CA6A-E7FC-C032-D156-CB1FBA5FFC18}"/>
              </a:ext>
            </a:extLst>
          </p:cNvPr>
          <p:cNvSpPr/>
          <p:nvPr/>
        </p:nvSpPr>
        <p:spPr>
          <a:xfrm rot="16200000">
            <a:off x="3861452" y="4321467"/>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Arrow: Right 14">
            <a:extLst>
              <a:ext uri="{FF2B5EF4-FFF2-40B4-BE49-F238E27FC236}">
                <a16:creationId xmlns:a16="http://schemas.microsoft.com/office/drawing/2014/main" id="{EDED9AF4-9918-91D0-EADC-1BB28E6C7DBF}"/>
              </a:ext>
            </a:extLst>
          </p:cNvPr>
          <p:cNvSpPr/>
          <p:nvPr/>
        </p:nvSpPr>
        <p:spPr>
          <a:xfrm rot="16200000">
            <a:off x="3861452" y="5439201"/>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Arrow: Right 15">
            <a:extLst>
              <a:ext uri="{FF2B5EF4-FFF2-40B4-BE49-F238E27FC236}">
                <a16:creationId xmlns:a16="http://schemas.microsoft.com/office/drawing/2014/main" id="{6DAB87C2-DFFD-18B0-6594-13F0804A775D}"/>
              </a:ext>
            </a:extLst>
          </p:cNvPr>
          <p:cNvSpPr/>
          <p:nvPr/>
        </p:nvSpPr>
        <p:spPr>
          <a:xfrm rot="16200000">
            <a:off x="5506091" y="3230561"/>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Arrow: Right 16">
            <a:extLst>
              <a:ext uri="{FF2B5EF4-FFF2-40B4-BE49-F238E27FC236}">
                <a16:creationId xmlns:a16="http://schemas.microsoft.com/office/drawing/2014/main" id="{E1468FDF-FF5F-F4EA-394F-1003AD7A3045}"/>
              </a:ext>
            </a:extLst>
          </p:cNvPr>
          <p:cNvSpPr/>
          <p:nvPr/>
        </p:nvSpPr>
        <p:spPr>
          <a:xfrm rot="16200000">
            <a:off x="8692642" y="3215571"/>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Arrow: Right 2">
            <a:extLst>
              <a:ext uri="{FF2B5EF4-FFF2-40B4-BE49-F238E27FC236}">
                <a16:creationId xmlns:a16="http://schemas.microsoft.com/office/drawing/2014/main" id="{FF49A811-F367-11E8-A3D2-90E15CB4C671}"/>
              </a:ext>
            </a:extLst>
          </p:cNvPr>
          <p:cNvSpPr/>
          <p:nvPr/>
        </p:nvSpPr>
        <p:spPr>
          <a:xfrm rot="5400000" flipV="1">
            <a:off x="5534351" y="5439201"/>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Arrow: Right 5">
            <a:extLst>
              <a:ext uri="{FF2B5EF4-FFF2-40B4-BE49-F238E27FC236}">
                <a16:creationId xmlns:a16="http://schemas.microsoft.com/office/drawing/2014/main" id="{1C4B026F-5EB5-D30B-C323-979435936A54}"/>
              </a:ext>
            </a:extLst>
          </p:cNvPr>
          <p:cNvSpPr/>
          <p:nvPr/>
        </p:nvSpPr>
        <p:spPr>
          <a:xfrm rot="5400000" flipV="1">
            <a:off x="8716987" y="4863985"/>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Arrow: Right 18">
            <a:extLst>
              <a:ext uri="{FF2B5EF4-FFF2-40B4-BE49-F238E27FC236}">
                <a16:creationId xmlns:a16="http://schemas.microsoft.com/office/drawing/2014/main" id="{1CADFD50-E5DA-0209-A2BE-9B46C441AD0D}"/>
              </a:ext>
            </a:extLst>
          </p:cNvPr>
          <p:cNvSpPr/>
          <p:nvPr/>
        </p:nvSpPr>
        <p:spPr>
          <a:xfrm rot="5400000" flipV="1">
            <a:off x="8716987" y="5153797"/>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Arrow: Right 4">
            <a:extLst>
              <a:ext uri="{FF2B5EF4-FFF2-40B4-BE49-F238E27FC236}">
                <a16:creationId xmlns:a16="http://schemas.microsoft.com/office/drawing/2014/main" id="{B41E4492-217D-3D91-FBF2-100DDF645BB0}"/>
              </a:ext>
            </a:extLst>
          </p:cNvPr>
          <p:cNvSpPr/>
          <p:nvPr/>
        </p:nvSpPr>
        <p:spPr>
          <a:xfrm rot="16200000">
            <a:off x="7106254" y="4863985"/>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Arrow: Right 13">
            <a:extLst>
              <a:ext uri="{FF2B5EF4-FFF2-40B4-BE49-F238E27FC236}">
                <a16:creationId xmlns:a16="http://schemas.microsoft.com/office/drawing/2014/main" id="{9194AB8D-6539-A5F2-D1A0-8F0384FF4E3B}"/>
              </a:ext>
            </a:extLst>
          </p:cNvPr>
          <p:cNvSpPr/>
          <p:nvPr/>
        </p:nvSpPr>
        <p:spPr>
          <a:xfrm rot="16200000">
            <a:off x="7099366" y="3215571"/>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Arrow: Right 19">
            <a:extLst>
              <a:ext uri="{FF2B5EF4-FFF2-40B4-BE49-F238E27FC236}">
                <a16:creationId xmlns:a16="http://schemas.microsoft.com/office/drawing/2014/main" id="{81EC2B1A-363B-CC8C-317A-EDE06EA8B194}"/>
              </a:ext>
            </a:extLst>
          </p:cNvPr>
          <p:cNvSpPr/>
          <p:nvPr/>
        </p:nvSpPr>
        <p:spPr>
          <a:xfrm rot="16200000">
            <a:off x="3861452" y="4604591"/>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Arrow: Right 20">
            <a:extLst>
              <a:ext uri="{FF2B5EF4-FFF2-40B4-BE49-F238E27FC236}">
                <a16:creationId xmlns:a16="http://schemas.microsoft.com/office/drawing/2014/main" id="{06297740-4E27-F30C-1AA4-A52D02D3EF33}"/>
              </a:ext>
            </a:extLst>
          </p:cNvPr>
          <p:cNvSpPr/>
          <p:nvPr/>
        </p:nvSpPr>
        <p:spPr>
          <a:xfrm rot="5400000" flipV="1">
            <a:off x="8716987" y="4627847"/>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Arrow: Right 21">
            <a:extLst>
              <a:ext uri="{FF2B5EF4-FFF2-40B4-BE49-F238E27FC236}">
                <a16:creationId xmlns:a16="http://schemas.microsoft.com/office/drawing/2014/main" id="{C83405F2-0A5B-3807-43F2-482DE3830383}"/>
              </a:ext>
            </a:extLst>
          </p:cNvPr>
          <p:cNvSpPr/>
          <p:nvPr/>
        </p:nvSpPr>
        <p:spPr>
          <a:xfrm rot="5400000" flipV="1">
            <a:off x="7106254" y="5439200"/>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Oval 22">
            <a:extLst>
              <a:ext uri="{FF2B5EF4-FFF2-40B4-BE49-F238E27FC236}">
                <a16:creationId xmlns:a16="http://schemas.microsoft.com/office/drawing/2014/main" id="{60AD1C35-9A75-7C6A-008E-B7DB88237E6C}"/>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5</a:t>
            </a:r>
          </a:p>
        </p:txBody>
      </p:sp>
    </p:spTree>
    <p:extLst>
      <p:ext uri="{BB962C8B-B14F-4D97-AF65-F5344CB8AC3E}">
        <p14:creationId xmlns:p14="http://schemas.microsoft.com/office/powerpoint/2010/main" val="275509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0" grpId="0" animBg="1"/>
      <p:bldP spid="11" grpId="0" animBg="1"/>
      <p:bldP spid="12" grpId="0" animBg="1"/>
      <p:bldP spid="13" grpId="0" animBg="1"/>
      <p:bldP spid="15" grpId="0" animBg="1"/>
      <p:bldP spid="16" grpId="0" animBg="1"/>
      <p:bldP spid="17" grpId="0" animBg="1"/>
      <p:bldP spid="3" grpId="0" animBg="1"/>
      <p:bldP spid="6" grpId="0" animBg="1"/>
      <p:bldP spid="19" grpId="0" animBg="1"/>
      <p:bldP spid="5" grpId="0" animBg="1"/>
      <p:bldP spid="14" grpId="0" animBg="1"/>
      <p:bldP spid="20" grpId="0" animBg="1"/>
      <p:bldP spid="21" grpId="0" animBg="1"/>
      <p:bldP spid="2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75A87-40A9-2BFA-725C-311605F20CAF}"/>
              </a:ext>
            </a:extLst>
          </p:cNvPr>
          <p:cNvSpPr>
            <a:spLocks noGrp="1"/>
          </p:cNvSpPr>
          <p:nvPr>
            <p:ph type="title"/>
          </p:nvPr>
        </p:nvSpPr>
        <p:spPr>
          <a:xfrm>
            <a:off x="838199" y="365125"/>
            <a:ext cx="10515600" cy="1325563"/>
          </a:xfrm>
        </p:spPr>
        <p:txBody>
          <a:bodyPr>
            <a:normAutofit/>
          </a:bodyPr>
          <a:lstStyle/>
          <a:p>
            <a:r>
              <a:rPr lang="en-ZA" dirty="0"/>
              <a:t>Proportional split by educator rank</a:t>
            </a:r>
          </a:p>
        </p:txBody>
      </p:sp>
      <p:graphicFrame>
        <p:nvGraphicFramePr>
          <p:cNvPr id="9" name="Table 8">
            <a:extLst>
              <a:ext uri="{FF2B5EF4-FFF2-40B4-BE49-F238E27FC236}">
                <a16:creationId xmlns:a16="http://schemas.microsoft.com/office/drawing/2014/main" id="{A8AE6231-A4FC-3433-5080-239E6B73A70E}"/>
              </a:ext>
            </a:extLst>
          </p:cNvPr>
          <p:cNvGraphicFramePr>
            <a:graphicFrameLocks noGrp="1"/>
          </p:cNvGraphicFramePr>
          <p:nvPr/>
        </p:nvGraphicFramePr>
        <p:xfrm>
          <a:off x="678547" y="2576845"/>
          <a:ext cx="10515601" cy="3361451"/>
        </p:xfrm>
        <a:graphic>
          <a:graphicData uri="http://schemas.openxmlformats.org/drawingml/2006/table">
            <a:tbl>
              <a:tblPr/>
              <a:tblGrid>
                <a:gridCol w="815226">
                  <a:extLst>
                    <a:ext uri="{9D8B030D-6E8A-4147-A177-3AD203B41FA5}">
                      <a16:colId xmlns:a16="http://schemas.microsoft.com/office/drawing/2014/main" val="1420496725"/>
                    </a:ext>
                  </a:extLst>
                </a:gridCol>
                <a:gridCol w="774054">
                  <a:extLst>
                    <a:ext uri="{9D8B030D-6E8A-4147-A177-3AD203B41FA5}">
                      <a16:colId xmlns:a16="http://schemas.microsoft.com/office/drawing/2014/main" val="245540366"/>
                    </a:ext>
                  </a:extLst>
                </a:gridCol>
                <a:gridCol w="774054">
                  <a:extLst>
                    <a:ext uri="{9D8B030D-6E8A-4147-A177-3AD203B41FA5}">
                      <a16:colId xmlns:a16="http://schemas.microsoft.com/office/drawing/2014/main" val="39517696"/>
                    </a:ext>
                  </a:extLst>
                </a:gridCol>
                <a:gridCol w="131753">
                  <a:extLst>
                    <a:ext uri="{9D8B030D-6E8A-4147-A177-3AD203B41FA5}">
                      <a16:colId xmlns:a16="http://schemas.microsoft.com/office/drawing/2014/main" val="1151490723"/>
                    </a:ext>
                  </a:extLst>
                </a:gridCol>
                <a:gridCol w="774054">
                  <a:extLst>
                    <a:ext uri="{9D8B030D-6E8A-4147-A177-3AD203B41FA5}">
                      <a16:colId xmlns:a16="http://schemas.microsoft.com/office/drawing/2014/main" val="116595185"/>
                    </a:ext>
                  </a:extLst>
                </a:gridCol>
                <a:gridCol w="774054">
                  <a:extLst>
                    <a:ext uri="{9D8B030D-6E8A-4147-A177-3AD203B41FA5}">
                      <a16:colId xmlns:a16="http://schemas.microsoft.com/office/drawing/2014/main" val="871665778"/>
                    </a:ext>
                  </a:extLst>
                </a:gridCol>
                <a:gridCol w="131753">
                  <a:extLst>
                    <a:ext uri="{9D8B030D-6E8A-4147-A177-3AD203B41FA5}">
                      <a16:colId xmlns:a16="http://schemas.microsoft.com/office/drawing/2014/main" val="1220041956"/>
                    </a:ext>
                  </a:extLst>
                </a:gridCol>
                <a:gridCol w="732881">
                  <a:extLst>
                    <a:ext uri="{9D8B030D-6E8A-4147-A177-3AD203B41FA5}">
                      <a16:colId xmlns:a16="http://schemas.microsoft.com/office/drawing/2014/main" val="1826548228"/>
                    </a:ext>
                  </a:extLst>
                </a:gridCol>
                <a:gridCol w="732881">
                  <a:extLst>
                    <a:ext uri="{9D8B030D-6E8A-4147-A177-3AD203B41FA5}">
                      <a16:colId xmlns:a16="http://schemas.microsoft.com/office/drawing/2014/main" val="1473186272"/>
                    </a:ext>
                  </a:extLst>
                </a:gridCol>
                <a:gridCol w="131753">
                  <a:extLst>
                    <a:ext uri="{9D8B030D-6E8A-4147-A177-3AD203B41FA5}">
                      <a16:colId xmlns:a16="http://schemas.microsoft.com/office/drawing/2014/main" val="76446899"/>
                    </a:ext>
                  </a:extLst>
                </a:gridCol>
                <a:gridCol w="732881">
                  <a:extLst>
                    <a:ext uri="{9D8B030D-6E8A-4147-A177-3AD203B41FA5}">
                      <a16:colId xmlns:a16="http://schemas.microsoft.com/office/drawing/2014/main" val="1495568839"/>
                    </a:ext>
                  </a:extLst>
                </a:gridCol>
                <a:gridCol w="732881">
                  <a:extLst>
                    <a:ext uri="{9D8B030D-6E8A-4147-A177-3AD203B41FA5}">
                      <a16:colId xmlns:a16="http://schemas.microsoft.com/office/drawing/2014/main" val="208383984"/>
                    </a:ext>
                  </a:extLst>
                </a:gridCol>
                <a:gridCol w="131753">
                  <a:extLst>
                    <a:ext uri="{9D8B030D-6E8A-4147-A177-3AD203B41FA5}">
                      <a16:colId xmlns:a16="http://schemas.microsoft.com/office/drawing/2014/main" val="272542618"/>
                    </a:ext>
                  </a:extLst>
                </a:gridCol>
                <a:gridCol w="732881">
                  <a:extLst>
                    <a:ext uri="{9D8B030D-6E8A-4147-A177-3AD203B41FA5}">
                      <a16:colId xmlns:a16="http://schemas.microsoft.com/office/drawing/2014/main" val="1945986046"/>
                    </a:ext>
                  </a:extLst>
                </a:gridCol>
                <a:gridCol w="732881">
                  <a:extLst>
                    <a:ext uri="{9D8B030D-6E8A-4147-A177-3AD203B41FA5}">
                      <a16:colId xmlns:a16="http://schemas.microsoft.com/office/drawing/2014/main" val="322459319"/>
                    </a:ext>
                  </a:extLst>
                </a:gridCol>
                <a:gridCol w="131753">
                  <a:extLst>
                    <a:ext uri="{9D8B030D-6E8A-4147-A177-3AD203B41FA5}">
                      <a16:colId xmlns:a16="http://schemas.microsoft.com/office/drawing/2014/main" val="2789071679"/>
                    </a:ext>
                  </a:extLst>
                </a:gridCol>
                <a:gridCol w="774054">
                  <a:extLst>
                    <a:ext uri="{9D8B030D-6E8A-4147-A177-3AD203B41FA5}">
                      <a16:colId xmlns:a16="http://schemas.microsoft.com/office/drawing/2014/main" val="1780994618"/>
                    </a:ext>
                  </a:extLst>
                </a:gridCol>
                <a:gridCol w="774054">
                  <a:extLst>
                    <a:ext uri="{9D8B030D-6E8A-4147-A177-3AD203B41FA5}">
                      <a16:colId xmlns:a16="http://schemas.microsoft.com/office/drawing/2014/main" val="4205767012"/>
                    </a:ext>
                  </a:extLst>
                </a:gridCol>
              </a:tblGrid>
              <a:tr h="238988">
                <a:tc>
                  <a:txBody>
                    <a:bodyPr/>
                    <a:lstStyle/>
                    <a:p>
                      <a:pPr algn="l" fontAlgn="b"/>
                      <a:endParaRPr lang="en-US" sz="1600" b="1"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gridSpan="2">
                  <a:txBody>
                    <a:bodyPr/>
                    <a:lstStyle/>
                    <a:p>
                      <a:pPr algn="ctr" fontAlgn="b"/>
                      <a:r>
                        <a:rPr lang="en-US" sz="1700" b="1" i="0" u="none" strike="noStrike" dirty="0">
                          <a:solidFill>
                            <a:srgbClr val="000000"/>
                          </a:solidFill>
                          <a:effectLst/>
                          <a:latin typeface="Calibri" panose="020F0502020204030204" pitchFamily="34" charset="0"/>
                        </a:rPr>
                        <a:t>All Educators</a:t>
                      </a:r>
                    </a:p>
                  </a:txBody>
                  <a:tcPr marL="4841" marR="4841" marT="4841"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a:txBody>
                    <a:bodyPr/>
                    <a:lstStyle/>
                    <a:p>
                      <a:pPr algn="l" fontAlgn="b"/>
                      <a:endParaRPr lang="en-US" sz="17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gridSpan="2">
                  <a:txBody>
                    <a:bodyPr/>
                    <a:lstStyle/>
                    <a:p>
                      <a:pPr algn="ctr" fontAlgn="b"/>
                      <a:r>
                        <a:rPr lang="en-US" sz="1700" b="1" i="0" u="none" strike="noStrike">
                          <a:solidFill>
                            <a:srgbClr val="000000"/>
                          </a:solidFill>
                          <a:effectLst/>
                          <a:latin typeface="Calibri" panose="020F0502020204030204" pitchFamily="34" charset="0"/>
                        </a:rPr>
                        <a:t>Teacher</a:t>
                      </a:r>
                    </a:p>
                  </a:txBody>
                  <a:tcPr marL="4841" marR="4841" marT="4841"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a:txBody>
                    <a:bodyPr/>
                    <a:lstStyle/>
                    <a:p>
                      <a:pPr algn="l" fontAlgn="b"/>
                      <a:endParaRPr lang="en-US" sz="17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gridSpan="2">
                  <a:txBody>
                    <a:bodyPr/>
                    <a:lstStyle/>
                    <a:p>
                      <a:pPr algn="ctr" fontAlgn="b"/>
                      <a:r>
                        <a:rPr lang="en-US" sz="1700" b="1" i="0" u="none" strike="noStrike">
                          <a:solidFill>
                            <a:srgbClr val="000000"/>
                          </a:solidFill>
                          <a:effectLst/>
                          <a:latin typeface="Calibri" panose="020F0502020204030204" pitchFamily="34" charset="0"/>
                        </a:rPr>
                        <a:t>HOD</a:t>
                      </a:r>
                    </a:p>
                  </a:txBody>
                  <a:tcPr marL="4841" marR="4841" marT="4841"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a:txBody>
                    <a:bodyPr/>
                    <a:lstStyle/>
                    <a:p>
                      <a:pPr algn="l" fontAlgn="b"/>
                      <a:endParaRPr lang="en-US" sz="17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gridSpan="2">
                  <a:txBody>
                    <a:bodyPr/>
                    <a:lstStyle/>
                    <a:p>
                      <a:pPr algn="ctr" fontAlgn="b"/>
                      <a:r>
                        <a:rPr lang="en-US" sz="1700" b="1" i="0" u="none" strike="noStrike" dirty="0">
                          <a:solidFill>
                            <a:srgbClr val="000000"/>
                          </a:solidFill>
                          <a:effectLst/>
                          <a:latin typeface="Calibri" panose="020F0502020204030204" pitchFamily="34" charset="0"/>
                        </a:rPr>
                        <a:t>Dep.-Principal</a:t>
                      </a:r>
                    </a:p>
                  </a:txBody>
                  <a:tcPr marL="4841" marR="4841" marT="4841"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a:txBody>
                    <a:bodyPr/>
                    <a:lstStyle/>
                    <a:p>
                      <a:pPr algn="l" fontAlgn="b"/>
                      <a:endParaRPr lang="en-US" sz="17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gridSpan="2">
                  <a:txBody>
                    <a:bodyPr/>
                    <a:lstStyle/>
                    <a:p>
                      <a:pPr algn="ctr" fontAlgn="b"/>
                      <a:r>
                        <a:rPr lang="en-US" sz="1700" b="1" i="0" u="none" strike="noStrike">
                          <a:solidFill>
                            <a:srgbClr val="000000"/>
                          </a:solidFill>
                          <a:effectLst/>
                          <a:latin typeface="Calibri" panose="020F0502020204030204" pitchFamily="34" charset="0"/>
                        </a:rPr>
                        <a:t>Principal</a:t>
                      </a:r>
                    </a:p>
                  </a:txBody>
                  <a:tcPr marL="4841" marR="4841" marT="4841"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tc>
                  <a:txBody>
                    <a:bodyPr/>
                    <a:lstStyle/>
                    <a:p>
                      <a:pPr algn="l" fontAlgn="b"/>
                      <a:endParaRPr lang="en-US" sz="17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gridSpan="2">
                  <a:txBody>
                    <a:bodyPr/>
                    <a:lstStyle/>
                    <a:p>
                      <a:pPr algn="ctr" fontAlgn="b"/>
                      <a:r>
                        <a:rPr lang="en-US" sz="1700" b="1" i="0" u="none" strike="noStrike" dirty="0">
                          <a:solidFill>
                            <a:srgbClr val="000000"/>
                          </a:solidFill>
                          <a:effectLst/>
                          <a:latin typeface="Calibri" panose="020F0502020204030204" pitchFamily="34" charset="0"/>
                        </a:rPr>
                        <a:t>Other</a:t>
                      </a:r>
                    </a:p>
                  </a:txBody>
                  <a:tcPr marL="4841" marR="4841" marT="4841" marB="0" anchor="b">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ZA"/>
                    </a:p>
                  </a:txBody>
                  <a:tcPr/>
                </a:tc>
                <a:extLst>
                  <a:ext uri="{0D108BD9-81ED-4DB2-BD59-A6C34878D82A}">
                    <a16:rowId xmlns:a16="http://schemas.microsoft.com/office/drawing/2014/main" val="488379086"/>
                  </a:ext>
                </a:extLst>
              </a:tr>
              <a:tr h="229429">
                <a:tc>
                  <a:txBody>
                    <a:bodyPr/>
                    <a:lstStyle/>
                    <a:p>
                      <a:pPr algn="l" fontAlgn="b"/>
                      <a:endParaRPr lang="en-US" sz="1600" b="1" i="0" u="none" strike="noStrike" dirty="0">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2012</a:t>
                      </a:r>
                    </a:p>
                  </a:txBody>
                  <a:tcPr marL="4841" marR="4841" marT="4841"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2021</a:t>
                      </a:r>
                    </a:p>
                  </a:txBody>
                  <a:tcPr marL="4841" marR="4841" marT="4841"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2012</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2021</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2012</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2021</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2012</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2021</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2012</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2021</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2012</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2021</a:t>
                      </a:r>
                    </a:p>
                  </a:txBody>
                  <a:tcPr marL="9525" marR="9525" marT="9525" marB="0" anchor="b">
                    <a:lnL>
                      <a:noFill/>
                    </a:lnL>
                    <a:lnR>
                      <a:noFill/>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786190305"/>
                  </a:ext>
                </a:extLst>
              </a:tr>
              <a:tr h="91427">
                <a:tc>
                  <a:txBody>
                    <a:bodyPr/>
                    <a:lstStyle/>
                    <a:p>
                      <a:pPr algn="l" fontAlgn="b"/>
                      <a:endParaRPr lang="en-US" sz="600" b="1" i="0" u="none" strike="noStrike" dirty="0">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4841" marR="4841" marT="4841"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4841" marR="4841" marT="4841"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4841" marR="4841" marT="484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08080"/>
                      </a:solidFill>
                      <a:prstDash val="solid"/>
                      <a:round/>
                      <a:headEnd type="none" w="med" len="med"/>
                      <a:tailEnd type="none" w="med" len="med"/>
                    </a:lnT>
                    <a:lnB>
                      <a:noFill/>
                    </a:lnB>
                  </a:tcPr>
                </a:tc>
                <a:extLst>
                  <a:ext uri="{0D108BD9-81ED-4DB2-BD59-A6C34878D82A}">
                    <a16:rowId xmlns:a16="http://schemas.microsoft.com/office/drawing/2014/main" val="1885746535"/>
                  </a:ext>
                </a:extLst>
              </a:tr>
              <a:tr h="248405">
                <a:tc>
                  <a:txBody>
                    <a:bodyPr/>
                    <a:lstStyle/>
                    <a:p>
                      <a:pPr algn="l" fontAlgn="b"/>
                      <a:r>
                        <a:rPr lang="en-US" sz="1600" b="1" i="0" u="none" strike="noStrike" dirty="0">
                          <a:solidFill>
                            <a:srgbClr val="000000"/>
                          </a:solidFill>
                          <a:effectLst/>
                          <a:latin typeface="Calibri" panose="020F0502020204030204" pitchFamily="34" charset="0"/>
                        </a:rPr>
                        <a:t>EC</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78%</a:t>
                      </a:r>
                    </a:p>
                  </a:txBody>
                  <a:tcPr marL="0" marR="0" marT="0" marB="0" anchor="b">
                    <a:lnL>
                      <a:noFill/>
                    </a:lnL>
                    <a:lnR>
                      <a:noFill/>
                    </a:lnR>
                    <a:lnT>
                      <a:noFill/>
                    </a:lnT>
                    <a:lnB>
                      <a:noFill/>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75%</a:t>
                      </a:r>
                    </a:p>
                  </a:txBody>
                  <a:tcPr marL="0" marR="0" marT="0" marB="0" anchor="b">
                    <a:lnL>
                      <a:noFill/>
                    </a:lnL>
                    <a:lnR>
                      <a:noFill/>
                    </a:lnR>
                    <a:lnT>
                      <a:noFill/>
                    </a:lnT>
                    <a:lnB>
                      <a:noFill/>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9%</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a:solidFill>
                            <a:srgbClr val="000000"/>
                          </a:solidFill>
                          <a:effectLst/>
                          <a:latin typeface="Calibri" panose="020F0502020204030204" pitchFamily="34" charset="0"/>
                        </a:rPr>
                        <a:t>12%</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2.1%</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dirty="0">
                          <a:solidFill>
                            <a:srgbClr val="000000"/>
                          </a:solidFill>
                          <a:effectLst/>
                          <a:latin typeface="Calibri" panose="020F0502020204030204" pitchFamily="34" charset="0"/>
                        </a:rPr>
                        <a:t>2.7%</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8.2%</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a:solidFill>
                            <a:srgbClr val="000000"/>
                          </a:solidFill>
                          <a:effectLst/>
                          <a:latin typeface="Calibri" panose="020F0502020204030204" pitchFamily="34" charset="0"/>
                        </a:rPr>
                        <a:t>8.8%</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2.5%</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2.4%</a:t>
                      </a:r>
                    </a:p>
                  </a:txBody>
                  <a:tcPr marL="0" marR="0" marT="0" marB="0" anchor="b">
                    <a:lnL>
                      <a:noFill/>
                    </a:lnL>
                    <a:lnR>
                      <a:noFill/>
                    </a:lnR>
                    <a:lnT>
                      <a:noFill/>
                    </a:lnT>
                    <a:lnB>
                      <a:noFill/>
                    </a:lnB>
                  </a:tcPr>
                </a:tc>
                <a:extLst>
                  <a:ext uri="{0D108BD9-81ED-4DB2-BD59-A6C34878D82A}">
                    <a16:rowId xmlns:a16="http://schemas.microsoft.com/office/drawing/2014/main" val="1818326507"/>
                  </a:ext>
                </a:extLst>
              </a:tr>
              <a:tr h="248405">
                <a:tc>
                  <a:txBody>
                    <a:bodyPr/>
                    <a:lstStyle/>
                    <a:p>
                      <a:pPr algn="l" fontAlgn="b"/>
                      <a:r>
                        <a:rPr lang="en-US" sz="1600" b="1" i="0" u="none" strike="noStrike">
                          <a:solidFill>
                            <a:srgbClr val="000000"/>
                          </a:solidFill>
                          <a:effectLst/>
                          <a:latin typeface="Calibri" panose="020F0502020204030204" pitchFamily="34" charset="0"/>
                        </a:rPr>
                        <a:t>FS</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78%</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78%</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3.3%</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3.4%</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4.7%</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4.0%</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3.7%</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3.3%</a:t>
                      </a:r>
                    </a:p>
                  </a:txBody>
                  <a:tcPr marL="0" marR="0" marT="0" marB="0" anchor="b">
                    <a:lnL>
                      <a:noFill/>
                    </a:lnL>
                    <a:lnR>
                      <a:noFill/>
                    </a:lnR>
                    <a:lnT>
                      <a:noFill/>
                    </a:lnT>
                    <a:lnB>
                      <a:noFill/>
                    </a:lnB>
                  </a:tcPr>
                </a:tc>
                <a:extLst>
                  <a:ext uri="{0D108BD9-81ED-4DB2-BD59-A6C34878D82A}">
                    <a16:rowId xmlns:a16="http://schemas.microsoft.com/office/drawing/2014/main" val="892741144"/>
                  </a:ext>
                </a:extLst>
              </a:tr>
              <a:tr h="248405">
                <a:tc>
                  <a:txBody>
                    <a:bodyPr/>
                    <a:lstStyle/>
                    <a:p>
                      <a:pPr algn="l" fontAlgn="b"/>
                      <a:r>
                        <a:rPr lang="en-US" sz="1600" b="1" i="0" u="none" strike="noStrike">
                          <a:solidFill>
                            <a:srgbClr val="000000"/>
                          </a:solidFill>
                          <a:effectLst/>
                          <a:latin typeface="Calibri" panose="020F0502020204030204" pitchFamily="34" charset="0"/>
                        </a:rPr>
                        <a:t>GP</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74%</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a:solidFill>
                            <a:srgbClr val="000000"/>
                          </a:solidFill>
                          <a:effectLst/>
                          <a:latin typeface="Calibri" panose="020F0502020204030204" pitchFamily="34" charset="0"/>
                        </a:rPr>
                        <a:t>79%</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14%</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12%</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4.0%</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3.7%</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3.4%</a:t>
                      </a:r>
                    </a:p>
                  </a:txBody>
                  <a:tcPr marL="0" marR="0" marT="0" marB="0" anchor="b">
                    <a:lnL>
                      <a:noFill/>
                    </a:lnL>
                    <a:lnR>
                      <a:noFill/>
                    </a:lnR>
                    <a:lnT>
                      <a:noFill/>
                    </a:lnT>
                    <a:lnB>
                      <a:noFill/>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2.6%</a:t>
                      </a:r>
                    </a:p>
                  </a:txBody>
                  <a:tcPr marL="0" marR="0" marT="0" marB="0" anchor="b">
                    <a:lnL>
                      <a:noFill/>
                    </a:lnL>
                    <a:lnR>
                      <a:noFill/>
                    </a:lnR>
                    <a:lnT>
                      <a:noFill/>
                    </a:lnT>
                    <a:lnB>
                      <a:noFill/>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4.4%</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2.7%</a:t>
                      </a:r>
                    </a:p>
                  </a:txBody>
                  <a:tcPr marL="0" marR="0" marT="0" marB="0" anchor="b">
                    <a:lnL>
                      <a:noFill/>
                    </a:lnL>
                    <a:lnR>
                      <a:noFill/>
                    </a:lnR>
                    <a:lnT>
                      <a:noFill/>
                    </a:lnT>
                    <a:lnB>
                      <a:noFill/>
                    </a:lnB>
                  </a:tcPr>
                </a:tc>
                <a:extLst>
                  <a:ext uri="{0D108BD9-81ED-4DB2-BD59-A6C34878D82A}">
                    <a16:rowId xmlns:a16="http://schemas.microsoft.com/office/drawing/2014/main" val="1072643972"/>
                  </a:ext>
                </a:extLst>
              </a:tr>
              <a:tr h="248405">
                <a:tc>
                  <a:txBody>
                    <a:bodyPr/>
                    <a:lstStyle/>
                    <a:p>
                      <a:pPr algn="l" fontAlgn="b"/>
                      <a:r>
                        <a:rPr lang="en-US" sz="1600" b="1" i="0" u="none" strike="noStrike">
                          <a:solidFill>
                            <a:srgbClr val="000000"/>
                          </a:solidFill>
                          <a:effectLst/>
                          <a:latin typeface="Calibri" panose="020F0502020204030204" pitchFamily="34" charset="0"/>
                        </a:rPr>
                        <a:t>KN</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77%</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79%</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12%</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2.8%</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2.6%</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5.9%</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5.6%</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2.1%</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1.3%</a:t>
                      </a:r>
                    </a:p>
                  </a:txBody>
                  <a:tcPr marL="0" marR="0" marT="0" marB="0" anchor="b">
                    <a:lnL>
                      <a:noFill/>
                    </a:lnL>
                    <a:lnR>
                      <a:noFill/>
                    </a:lnR>
                    <a:lnT>
                      <a:noFill/>
                    </a:lnT>
                    <a:lnB>
                      <a:noFill/>
                    </a:lnB>
                  </a:tcPr>
                </a:tc>
                <a:extLst>
                  <a:ext uri="{0D108BD9-81ED-4DB2-BD59-A6C34878D82A}">
                    <a16:rowId xmlns:a16="http://schemas.microsoft.com/office/drawing/2014/main" val="3856214230"/>
                  </a:ext>
                </a:extLst>
              </a:tr>
              <a:tr h="248405">
                <a:tc>
                  <a:txBody>
                    <a:bodyPr/>
                    <a:lstStyle/>
                    <a:p>
                      <a:pPr algn="l" fontAlgn="b"/>
                      <a:r>
                        <a:rPr lang="en-US" sz="1600" b="1" i="0" u="none" strike="noStrike">
                          <a:solidFill>
                            <a:srgbClr val="000000"/>
                          </a:solidFill>
                          <a:effectLst/>
                          <a:latin typeface="Calibri" panose="020F0502020204030204" pitchFamily="34" charset="0"/>
                        </a:rPr>
                        <a:t>LP</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78%</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a:solidFill>
                            <a:srgbClr val="000000"/>
                          </a:solidFill>
                          <a:effectLst/>
                          <a:latin typeface="Calibri" panose="020F0502020204030204" pitchFamily="34" charset="0"/>
                        </a:rPr>
                        <a:t>84%</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7%</a:t>
                      </a:r>
                    </a:p>
                  </a:txBody>
                  <a:tcPr marL="0" marR="0" marT="0" marB="0" anchor="b">
                    <a:lnL>
                      <a:noFill/>
                    </a:lnL>
                    <a:lnR>
                      <a:noFill/>
                    </a:lnR>
                    <a:lnT>
                      <a:noFill/>
                    </a:lnT>
                    <a:lnB>
                      <a:noFill/>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2.7%</a:t>
                      </a:r>
                    </a:p>
                  </a:txBody>
                  <a:tcPr marL="0" marR="0" marT="0" marB="0" anchor="b">
                    <a:lnL>
                      <a:noFill/>
                    </a:lnL>
                    <a:lnR>
                      <a:noFill/>
                    </a:lnR>
                    <a:lnT>
                      <a:noFill/>
                    </a:lnT>
                    <a:lnB>
                      <a:noFill/>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6.1%</a:t>
                      </a:r>
                    </a:p>
                  </a:txBody>
                  <a:tcPr marL="0" marR="0" marT="0" marB="0" anchor="b">
                    <a:lnL>
                      <a:noFill/>
                    </a:lnL>
                    <a:lnR>
                      <a:noFill/>
                    </a:lnR>
                    <a:lnT>
                      <a:noFill/>
                    </a:lnT>
                    <a:lnB>
                      <a:noFill/>
                    </a:lnB>
                    <a:noFill/>
                  </a:tcPr>
                </a:tc>
                <a:tc>
                  <a:txBody>
                    <a:bodyPr/>
                    <a:lstStyle/>
                    <a:p>
                      <a:pPr algn="ctr" fontAlgn="b"/>
                      <a:r>
                        <a:rPr lang="en-US" sz="1600" b="0" i="0" u="none" strike="noStrike">
                          <a:solidFill>
                            <a:srgbClr val="000000"/>
                          </a:solidFill>
                          <a:effectLst/>
                          <a:latin typeface="Calibri" panose="020F0502020204030204" pitchFamily="34" charset="0"/>
                        </a:rPr>
                        <a:t>6.3%</a:t>
                      </a:r>
                    </a:p>
                  </a:txBody>
                  <a:tcPr marL="0" marR="0" marT="0" marB="0" anchor="b">
                    <a:lnL>
                      <a:noFill/>
                    </a:lnL>
                    <a:lnR>
                      <a:noFill/>
                    </a:lnR>
                    <a:lnT>
                      <a:noFill/>
                    </a:lnT>
                    <a:lnB>
                      <a:noFill/>
                    </a:lnB>
                    <a:no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2.1%</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1.5%</a:t>
                      </a:r>
                    </a:p>
                  </a:txBody>
                  <a:tcPr marL="0" marR="0" marT="0" marB="0" anchor="b">
                    <a:lnL>
                      <a:noFill/>
                    </a:lnL>
                    <a:lnR>
                      <a:noFill/>
                    </a:lnR>
                    <a:lnT>
                      <a:noFill/>
                    </a:lnT>
                    <a:lnB>
                      <a:noFill/>
                    </a:lnB>
                  </a:tcPr>
                </a:tc>
                <a:extLst>
                  <a:ext uri="{0D108BD9-81ED-4DB2-BD59-A6C34878D82A}">
                    <a16:rowId xmlns:a16="http://schemas.microsoft.com/office/drawing/2014/main" val="771105985"/>
                  </a:ext>
                </a:extLst>
              </a:tr>
              <a:tr h="248405">
                <a:tc>
                  <a:txBody>
                    <a:bodyPr/>
                    <a:lstStyle/>
                    <a:p>
                      <a:pPr algn="l" fontAlgn="b"/>
                      <a:r>
                        <a:rPr lang="en-US" sz="1600" b="1" i="0" u="none" strike="noStrike">
                          <a:solidFill>
                            <a:srgbClr val="000000"/>
                          </a:solidFill>
                          <a:effectLst/>
                          <a:latin typeface="Calibri" panose="020F0502020204030204" pitchFamily="34" charset="0"/>
                        </a:rPr>
                        <a:t>MP</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76%</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dirty="0">
                          <a:solidFill>
                            <a:srgbClr val="000000"/>
                          </a:solidFill>
                          <a:effectLst/>
                          <a:latin typeface="Calibri" panose="020F0502020204030204" pitchFamily="34" charset="0"/>
                        </a:rPr>
                        <a:t>79%</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12%</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12%</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3.2%</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3.2%</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5.2%</a:t>
                      </a:r>
                    </a:p>
                  </a:txBody>
                  <a:tcPr marL="0" marR="0" marT="0" marB="0" anchor="b">
                    <a:lnL>
                      <a:noFill/>
                    </a:lnL>
                    <a:lnR>
                      <a:noFill/>
                    </a:lnR>
                    <a:lnT>
                      <a:noFill/>
                    </a:lnT>
                    <a:lnB>
                      <a:noFill/>
                    </a:lnB>
                    <a:solidFill>
                      <a:srgbClr val="FFE5B5"/>
                    </a:solidFill>
                  </a:tcPr>
                </a:tc>
                <a:tc>
                  <a:txBody>
                    <a:bodyPr/>
                    <a:lstStyle/>
                    <a:p>
                      <a:pPr algn="ctr" fontAlgn="b"/>
                      <a:r>
                        <a:rPr lang="en-US" sz="1600" b="0" i="0" u="none" strike="noStrike" dirty="0">
                          <a:solidFill>
                            <a:srgbClr val="000000"/>
                          </a:solidFill>
                          <a:effectLst/>
                          <a:latin typeface="Calibri" panose="020F0502020204030204" pitchFamily="34" charset="0"/>
                        </a:rPr>
                        <a:t>4.1%</a:t>
                      </a:r>
                    </a:p>
                  </a:txBody>
                  <a:tcPr marL="0" marR="0" marT="0" marB="0" anchor="b">
                    <a:lnL>
                      <a:noFill/>
                    </a:lnL>
                    <a:lnR>
                      <a:noFill/>
                    </a:lnR>
                    <a:lnT>
                      <a:noFill/>
                    </a:lnT>
                    <a:lnB>
                      <a:noFill/>
                    </a:lnB>
                    <a:solidFill>
                      <a:srgbClr val="FFE5B5"/>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3.2%</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1.8%</a:t>
                      </a:r>
                    </a:p>
                  </a:txBody>
                  <a:tcPr marL="0" marR="0" marT="0" marB="0" anchor="b">
                    <a:lnL>
                      <a:noFill/>
                    </a:lnL>
                    <a:lnR>
                      <a:noFill/>
                    </a:lnR>
                    <a:lnT>
                      <a:noFill/>
                    </a:lnT>
                    <a:lnB>
                      <a:noFill/>
                    </a:lnB>
                  </a:tcPr>
                </a:tc>
                <a:extLst>
                  <a:ext uri="{0D108BD9-81ED-4DB2-BD59-A6C34878D82A}">
                    <a16:rowId xmlns:a16="http://schemas.microsoft.com/office/drawing/2014/main" val="963848185"/>
                  </a:ext>
                </a:extLst>
              </a:tr>
              <a:tr h="248405">
                <a:tc>
                  <a:txBody>
                    <a:bodyPr/>
                    <a:lstStyle/>
                    <a:p>
                      <a:pPr algn="l" fontAlgn="b"/>
                      <a:r>
                        <a:rPr lang="en-US" sz="1600" b="1" i="0" u="none" strike="noStrike">
                          <a:solidFill>
                            <a:srgbClr val="000000"/>
                          </a:solidFill>
                          <a:effectLst/>
                          <a:latin typeface="Calibri" panose="020F0502020204030204" pitchFamily="34" charset="0"/>
                        </a:rPr>
                        <a:t>NC</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75%</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77%</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3.0%</a:t>
                      </a:r>
                    </a:p>
                  </a:txBody>
                  <a:tcPr marL="0" marR="0" marT="0" marB="0" anchor="b">
                    <a:lnL>
                      <a:noFill/>
                    </a:lnL>
                    <a:lnR>
                      <a:noFill/>
                    </a:lnR>
                    <a:lnT>
                      <a:noFill/>
                    </a:lnT>
                    <a:lnB>
                      <a:noFill/>
                    </a:lnB>
                    <a:solidFill>
                      <a:srgbClr val="DDEBFF"/>
                    </a:solidFill>
                  </a:tcPr>
                </a:tc>
                <a:tc>
                  <a:txBody>
                    <a:bodyPr/>
                    <a:lstStyle/>
                    <a:p>
                      <a:pPr algn="ctr" fontAlgn="b"/>
                      <a:r>
                        <a:rPr lang="en-US" sz="1600" b="0" i="0" u="none" strike="noStrike" dirty="0">
                          <a:solidFill>
                            <a:srgbClr val="000000"/>
                          </a:solidFill>
                          <a:effectLst/>
                          <a:latin typeface="Calibri" panose="020F0502020204030204" pitchFamily="34" charset="0"/>
                        </a:rPr>
                        <a:t>3.6%</a:t>
                      </a:r>
                    </a:p>
                  </a:txBody>
                  <a:tcPr marL="0" marR="0" marT="0" marB="0" anchor="b">
                    <a:lnL>
                      <a:noFill/>
                    </a:lnL>
                    <a:lnR>
                      <a:noFill/>
                    </a:lnR>
                    <a:lnT>
                      <a:noFill/>
                    </a:lnT>
                    <a:lnB>
                      <a:noFill/>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6.1%</a:t>
                      </a:r>
                    </a:p>
                  </a:txBody>
                  <a:tcPr marL="0" marR="0" marT="0" marB="0" anchor="b">
                    <a:lnL>
                      <a:noFill/>
                    </a:lnL>
                    <a:lnR>
                      <a:noFill/>
                    </a:lnR>
                    <a:lnT>
                      <a:noFill/>
                    </a:lnT>
                    <a:lnB>
                      <a:noFill/>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4.8%</a:t>
                      </a:r>
                    </a:p>
                  </a:txBody>
                  <a:tcPr marL="0" marR="0" marT="0" marB="0" anchor="b">
                    <a:lnL>
                      <a:noFill/>
                    </a:lnL>
                    <a:lnR>
                      <a:noFill/>
                    </a:lnR>
                    <a:lnT>
                      <a:noFill/>
                    </a:lnT>
                    <a:lnB>
                      <a:noFill/>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5.1%</a:t>
                      </a: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3.9%</a:t>
                      </a:r>
                    </a:p>
                  </a:txBody>
                  <a:tcPr marL="0" marR="0" marT="0" marB="0" anchor="b">
                    <a:lnL>
                      <a:noFill/>
                    </a:lnL>
                    <a:lnR>
                      <a:noFill/>
                    </a:lnR>
                    <a:lnT>
                      <a:noFill/>
                    </a:lnT>
                    <a:lnB>
                      <a:noFill/>
                    </a:lnB>
                  </a:tcPr>
                </a:tc>
                <a:extLst>
                  <a:ext uri="{0D108BD9-81ED-4DB2-BD59-A6C34878D82A}">
                    <a16:rowId xmlns:a16="http://schemas.microsoft.com/office/drawing/2014/main" val="1406111983"/>
                  </a:ext>
                </a:extLst>
              </a:tr>
              <a:tr h="248405">
                <a:tc>
                  <a:txBody>
                    <a:bodyPr/>
                    <a:lstStyle/>
                    <a:p>
                      <a:pPr algn="l" fontAlgn="b"/>
                      <a:r>
                        <a:rPr lang="en-US" sz="1600" b="1" i="0" u="none" strike="noStrike">
                          <a:solidFill>
                            <a:srgbClr val="000000"/>
                          </a:solidFill>
                          <a:effectLst/>
                          <a:latin typeface="Calibri" panose="020F0502020204030204" pitchFamily="34" charset="0"/>
                        </a:rPr>
                        <a:t>NW</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a:noFill/>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76%</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78%</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3.2%</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3.7%</a:t>
                      </a:r>
                    </a:p>
                  </a:txBody>
                  <a:tcPr marL="0" marR="0" marT="0"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6.1%</a:t>
                      </a:r>
                    </a:p>
                  </a:txBody>
                  <a:tcPr marL="0" marR="0" marT="0" marB="0" anchor="b">
                    <a:lnL>
                      <a:noFill/>
                    </a:lnL>
                    <a:lnR>
                      <a:noFill/>
                    </a:lnR>
                    <a:lnT>
                      <a:noFill/>
                    </a:lnT>
                    <a:lnB>
                      <a:noFill/>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4.7%</a:t>
                      </a:r>
                    </a:p>
                  </a:txBody>
                  <a:tcPr marL="0" marR="0" marT="0" marB="0" anchor="b">
                    <a:lnL>
                      <a:noFill/>
                    </a:lnL>
                    <a:lnR>
                      <a:noFill/>
                    </a:lnR>
                    <a:lnT>
                      <a:noFill/>
                    </a:lnT>
                    <a:lnB>
                      <a:noFill/>
                    </a:lnB>
                    <a:solidFill>
                      <a:schemeClr val="accent2">
                        <a:lumMod val="40000"/>
                        <a:lumOff val="60000"/>
                      </a:schemeClr>
                    </a:solidFill>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3.7%</a:t>
                      </a:r>
                    </a:p>
                  </a:txBody>
                  <a:tcPr marL="0" marR="0" marT="0" marB="0" anchor="b">
                    <a:lnL>
                      <a:noFill/>
                    </a:lnL>
                    <a:lnR>
                      <a:noFill/>
                    </a:lnR>
                    <a:lnT>
                      <a:noFill/>
                    </a:lnT>
                    <a:lnB>
                      <a:noFill/>
                    </a:lnB>
                  </a:tcPr>
                </a:tc>
                <a:tc>
                  <a:txBody>
                    <a:bodyPr/>
                    <a:lstStyle/>
                    <a:p>
                      <a:pPr algn="ctr" fontAlgn="b"/>
                      <a:r>
                        <a:rPr lang="en-US" sz="1600" b="0" i="0" u="none" strike="noStrike">
                          <a:solidFill>
                            <a:srgbClr val="000000"/>
                          </a:solidFill>
                          <a:effectLst/>
                          <a:latin typeface="Calibri" panose="020F0502020204030204" pitchFamily="34" charset="0"/>
                        </a:rPr>
                        <a:t>2.6%</a:t>
                      </a:r>
                    </a:p>
                  </a:txBody>
                  <a:tcPr marL="0" marR="0" marT="0" marB="0" anchor="b">
                    <a:lnL>
                      <a:noFill/>
                    </a:lnL>
                    <a:lnR>
                      <a:noFill/>
                    </a:lnR>
                    <a:lnT>
                      <a:noFill/>
                    </a:lnT>
                    <a:lnB>
                      <a:noFill/>
                    </a:lnB>
                  </a:tcPr>
                </a:tc>
                <a:extLst>
                  <a:ext uri="{0D108BD9-81ED-4DB2-BD59-A6C34878D82A}">
                    <a16:rowId xmlns:a16="http://schemas.microsoft.com/office/drawing/2014/main" val="446898638"/>
                  </a:ext>
                </a:extLst>
              </a:tr>
              <a:tr h="248405">
                <a:tc>
                  <a:txBody>
                    <a:bodyPr/>
                    <a:lstStyle/>
                    <a:p>
                      <a:pPr algn="l" fontAlgn="b"/>
                      <a:r>
                        <a:rPr lang="en-US" sz="1600" b="1" i="0" u="none" strike="noStrike">
                          <a:solidFill>
                            <a:srgbClr val="000000"/>
                          </a:solidFill>
                          <a:effectLst/>
                          <a:latin typeface="Calibri" panose="020F0502020204030204" pitchFamily="34" charset="0"/>
                        </a:rPr>
                        <a:t>WC</a:t>
                      </a: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74%</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DDEBFF"/>
                    </a:solidFill>
                  </a:tcPr>
                </a:tc>
                <a:tc>
                  <a:txBody>
                    <a:bodyPr/>
                    <a:lstStyle/>
                    <a:p>
                      <a:pPr algn="ctr" fontAlgn="b"/>
                      <a:r>
                        <a:rPr lang="en-US" sz="1600" b="0" i="0" u="none" strike="noStrike">
                          <a:solidFill>
                            <a:srgbClr val="000000"/>
                          </a:solidFill>
                          <a:effectLst/>
                          <a:latin typeface="Calibri" panose="020F0502020204030204" pitchFamily="34" charset="0"/>
                        </a:rPr>
                        <a:t>80%</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DDEBFF"/>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13%</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10%</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4.2%</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FFE5B5"/>
                    </a:solidFill>
                  </a:tcPr>
                </a:tc>
                <a:tc>
                  <a:txBody>
                    <a:bodyPr/>
                    <a:lstStyle/>
                    <a:p>
                      <a:pPr algn="ctr" fontAlgn="b"/>
                      <a:r>
                        <a:rPr lang="en-US" sz="1600" b="0" i="0" u="none" strike="noStrike" dirty="0">
                          <a:solidFill>
                            <a:srgbClr val="000000"/>
                          </a:solidFill>
                          <a:effectLst/>
                          <a:latin typeface="Calibri" panose="020F0502020204030204" pitchFamily="34" charset="0"/>
                        </a:rPr>
                        <a:t>3.6%</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FFE5B5"/>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4.8%</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chemeClr val="accent2">
                        <a:lumMod val="40000"/>
                        <a:lumOff val="60000"/>
                      </a:schemeClr>
                    </a:solidFill>
                  </a:tcPr>
                </a:tc>
                <a:tc>
                  <a:txBody>
                    <a:bodyPr/>
                    <a:lstStyle/>
                    <a:p>
                      <a:pPr algn="ctr" fontAlgn="b"/>
                      <a:r>
                        <a:rPr lang="en-US" sz="1600" b="0" i="0" u="none" strike="noStrike">
                          <a:solidFill>
                            <a:srgbClr val="000000"/>
                          </a:solidFill>
                          <a:effectLst/>
                          <a:latin typeface="Calibri" panose="020F0502020204030204" pitchFamily="34" charset="0"/>
                        </a:rPr>
                        <a:t>3.7%</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chemeClr val="accent2">
                        <a:lumMod val="40000"/>
                        <a:lumOff val="60000"/>
                      </a:schemeClr>
                    </a:solidFill>
                  </a:tcPr>
                </a:tc>
                <a:tc>
                  <a:txBody>
                    <a:bodyPr/>
                    <a:lstStyle/>
                    <a:p>
                      <a:pPr algn="l" fontAlgn="b"/>
                      <a:endParaRPr lang="en-US"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4.1%</a:t>
                      </a: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2.1%</a:t>
                      </a:r>
                    </a:p>
                  </a:txBody>
                  <a:tcPr marL="0" marR="0" marT="0" marB="0" anchor="b">
                    <a:lnL>
                      <a:noFill/>
                    </a:lnL>
                    <a:lnR>
                      <a:noFill/>
                    </a:lnR>
                    <a:lnT>
                      <a:noFill/>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93707902"/>
                  </a:ext>
                </a:extLst>
              </a:tr>
              <a:tr h="248405">
                <a:tc>
                  <a:txBody>
                    <a:bodyPr/>
                    <a:lstStyle/>
                    <a:p>
                      <a:pPr algn="l" fontAlgn="b"/>
                      <a:r>
                        <a:rPr lang="en-US" sz="1600" b="1" i="0" u="none" strike="noStrike" dirty="0">
                          <a:solidFill>
                            <a:srgbClr val="000000"/>
                          </a:solidFill>
                          <a:effectLst/>
                          <a:latin typeface="Calibri" panose="020F0502020204030204" pitchFamily="34" charset="0"/>
                        </a:rPr>
                        <a:t>SA</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100%</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fontAlgn="b"/>
                      <a:r>
                        <a:rPr lang="en-US" sz="16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77%</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79%</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11%</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11%</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3.1%</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5.7%</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600" b="0" i="0" u="none" strike="noStrike" dirty="0">
                          <a:solidFill>
                            <a:srgbClr val="000000"/>
                          </a:solidFill>
                          <a:effectLst/>
                          <a:latin typeface="Calibri" panose="020F0502020204030204" pitchFamily="34" charset="0"/>
                        </a:rPr>
                        <a:t>5.1%</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3.1%</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2.1%</a:t>
                      </a:r>
                    </a:p>
                  </a:txBody>
                  <a:tcPr marL="0" marR="0" marT="0"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32397879"/>
                  </a:ext>
                </a:extLst>
              </a:tr>
            </a:tbl>
          </a:graphicData>
        </a:graphic>
      </p:graphicFrame>
      <p:sp>
        <p:nvSpPr>
          <p:cNvPr id="18" name="Rectangle 17">
            <a:extLst>
              <a:ext uri="{FF2B5EF4-FFF2-40B4-BE49-F238E27FC236}">
                <a16:creationId xmlns:a16="http://schemas.microsoft.com/office/drawing/2014/main" id="{828667CF-B7C8-10EB-909A-C8CAFD84A47B}"/>
              </a:ext>
            </a:extLst>
          </p:cNvPr>
          <p:cNvSpPr/>
          <p:nvPr/>
        </p:nvSpPr>
        <p:spPr>
          <a:xfrm>
            <a:off x="479782" y="6181515"/>
            <a:ext cx="11232436" cy="47573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1000" i="1" dirty="0"/>
              <a:t>Source: Anonymised PERSAL data from 2012 and 2021. Only educators are considered. ECD practitioners, examination reviewers, ABET teachers and TVET lecturers were removed. Arrow shown for teachers and HODs if difference is at least 3 percentage points, for deputy principals if the difference is at least 0.6 percentage points and for principals a difference of at least 0.8 percentage points. </a:t>
            </a:r>
          </a:p>
        </p:txBody>
      </p:sp>
      <p:sp>
        <p:nvSpPr>
          <p:cNvPr id="4" name="Arrow: Right 3">
            <a:extLst>
              <a:ext uri="{FF2B5EF4-FFF2-40B4-BE49-F238E27FC236}">
                <a16:creationId xmlns:a16="http://schemas.microsoft.com/office/drawing/2014/main" id="{9158048C-430E-9D00-89D2-38F7F652B3F6}"/>
              </a:ext>
            </a:extLst>
          </p:cNvPr>
          <p:cNvSpPr/>
          <p:nvPr/>
        </p:nvSpPr>
        <p:spPr>
          <a:xfrm rot="16200000">
            <a:off x="3861452" y="3771096"/>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Arrow: Right 6">
            <a:extLst>
              <a:ext uri="{FF2B5EF4-FFF2-40B4-BE49-F238E27FC236}">
                <a16:creationId xmlns:a16="http://schemas.microsoft.com/office/drawing/2014/main" id="{DBE3E765-22BA-4CB7-587E-D4D0CC504B4E}"/>
              </a:ext>
            </a:extLst>
          </p:cNvPr>
          <p:cNvSpPr/>
          <p:nvPr/>
        </p:nvSpPr>
        <p:spPr>
          <a:xfrm rot="5400000" flipV="1">
            <a:off x="8716987" y="5450897"/>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Arrow: Right 7">
            <a:extLst>
              <a:ext uri="{FF2B5EF4-FFF2-40B4-BE49-F238E27FC236}">
                <a16:creationId xmlns:a16="http://schemas.microsoft.com/office/drawing/2014/main" id="{A4269D92-B2DE-DAF5-AD53-D2BE335A7144}"/>
              </a:ext>
            </a:extLst>
          </p:cNvPr>
          <p:cNvSpPr/>
          <p:nvPr/>
        </p:nvSpPr>
        <p:spPr>
          <a:xfrm rot="5400000" flipV="1">
            <a:off x="8716987" y="3769798"/>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0" name="Arrow: Right 9">
            <a:extLst>
              <a:ext uri="{FF2B5EF4-FFF2-40B4-BE49-F238E27FC236}">
                <a16:creationId xmlns:a16="http://schemas.microsoft.com/office/drawing/2014/main" id="{FD47DFD2-F56E-F9D0-D564-758D1D5CF6D2}"/>
              </a:ext>
            </a:extLst>
          </p:cNvPr>
          <p:cNvSpPr/>
          <p:nvPr/>
        </p:nvSpPr>
        <p:spPr>
          <a:xfrm rot="5400000" flipV="1">
            <a:off x="7106254" y="4322067"/>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Arrow: Right 10">
            <a:extLst>
              <a:ext uri="{FF2B5EF4-FFF2-40B4-BE49-F238E27FC236}">
                <a16:creationId xmlns:a16="http://schemas.microsoft.com/office/drawing/2014/main" id="{E57962A5-B424-C244-6929-53DD38AE53B9}"/>
              </a:ext>
            </a:extLst>
          </p:cNvPr>
          <p:cNvSpPr/>
          <p:nvPr/>
        </p:nvSpPr>
        <p:spPr>
          <a:xfrm rot="5400000" flipV="1">
            <a:off x="5534351" y="4322067"/>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Arrow: Right 11">
            <a:extLst>
              <a:ext uri="{FF2B5EF4-FFF2-40B4-BE49-F238E27FC236}">
                <a16:creationId xmlns:a16="http://schemas.microsoft.com/office/drawing/2014/main" id="{685BFC63-C64A-3E79-EB41-72BD6DD29AC0}"/>
              </a:ext>
            </a:extLst>
          </p:cNvPr>
          <p:cNvSpPr/>
          <p:nvPr/>
        </p:nvSpPr>
        <p:spPr>
          <a:xfrm rot="5400000" flipV="1">
            <a:off x="3861452" y="3231161"/>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3" name="Arrow: Right 12">
            <a:extLst>
              <a:ext uri="{FF2B5EF4-FFF2-40B4-BE49-F238E27FC236}">
                <a16:creationId xmlns:a16="http://schemas.microsoft.com/office/drawing/2014/main" id="{4A79CA6A-E7FC-C032-D156-CB1FBA5FFC18}"/>
              </a:ext>
            </a:extLst>
          </p:cNvPr>
          <p:cNvSpPr/>
          <p:nvPr/>
        </p:nvSpPr>
        <p:spPr>
          <a:xfrm rot="16200000">
            <a:off x="3861452" y="4321467"/>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Arrow: Right 14">
            <a:extLst>
              <a:ext uri="{FF2B5EF4-FFF2-40B4-BE49-F238E27FC236}">
                <a16:creationId xmlns:a16="http://schemas.microsoft.com/office/drawing/2014/main" id="{EDED9AF4-9918-91D0-EADC-1BB28E6C7DBF}"/>
              </a:ext>
            </a:extLst>
          </p:cNvPr>
          <p:cNvSpPr/>
          <p:nvPr/>
        </p:nvSpPr>
        <p:spPr>
          <a:xfrm rot="16200000">
            <a:off x="3861452" y="5439201"/>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Arrow: Right 15">
            <a:extLst>
              <a:ext uri="{FF2B5EF4-FFF2-40B4-BE49-F238E27FC236}">
                <a16:creationId xmlns:a16="http://schemas.microsoft.com/office/drawing/2014/main" id="{6DAB87C2-DFFD-18B0-6594-13F0804A775D}"/>
              </a:ext>
            </a:extLst>
          </p:cNvPr>
          <p:cNvSpPr/>
          <p:nvPr/>
        </p:nvSpPr>
        <p:spPr>
          <a:xfrm rot="16200000">
            <a:off x="5506091" y="3230561"/>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Arrow: Right 16">
            <a:extLst>
              <a:ext uri="{FF2B5EF4-FFF2-40B4-BE49-F238E27FC236}">
                <a16:creationId xmlns:a16="http://schemas.microsoft.com/office/drawing/2014/main" id="{E1468FDF-FF5F-F4EA-394F-1003AD7A3045}"/>
              </a:ext>
            </a:extLst>
          </p:cNvPr>
          <p:cNvSpPr/>
          <p:nvPr/>
        </p:nvSpPr>
        <p:spPr>
          <a:xfrm rot="16200000">
            <a:off x="8692642" y="3215571"/>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 name="Arrow: Right 2">
            <a:extLst>
              <a:ext uri="{FF2B5EF4-FFF2-40B4-BE49-F238E27FC236}">
                <a16:creationId xmlns:a16="http://schemas.microsoft.com/office/drawing/2014/main" id="{FF49A811-F367-11E8-A3D2-90E15CB4C671}"/>
              </a:ext>
            </a:extLst>
          </p:cNvPr>
          <p:cNvSpPr/>
          <p:nvPr/>
        </p:nvSpPr>
        <p:spPr>
          <a:xfrm rot="5400000" flipV="1">
            <a:off x="5534351" y="5439201"/>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Arrow: Right 5">
            <a:extLst>
              <a:ext uri="{FF2B5EF4-FFF2-40B4-BE49-F238E27FC236}">
                <a16:creationId xmlns:a16="http://schemas.microsoft.com/office/drawing/2014/main" id="{1C4B026F-5EB5-D30B-C323-979435936A54}"/>
              </a:ext>
            </a:extLst>
          </p:cNvPr>
          <p:cNvSpPr/>
          <p:nvPr/>
        </p:nvSpPr>
        <p:spPr>
          <a:xfrm rot="5400000" flipV="1">
            <a:off x="8716987" y="4863985"/>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Arrow: Right 18">
            <a:extLst>
              <a:ext uri="{FF2B5EF4-FFF2-40B4-BE49-F238E27FC236}">
                <a16:creationId xmlns:a16="http://schemas.microsoft.com/office/drawing/2014/main" id="{1CADFD50-E5DA-0209-A2BE-9B46C441AD0D}"/>
              </a:ext>
            </a:extLst>
          </p:cNvPr>
          <p:cNvSpPr/>
          <p:nvPr/>
        </p:nvSpPr>
        <p:spPr>
          <a:xfrm rot="5400000" flipV="1">
            <a:off x="8716987" y="5153797"/>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Arrow: Right 4">
            <a:extLst>
              <a:ext uri="{FF2B5EF4-FFF2-40B4-BE49-F238E27FC236}">
                <a16:creationId xmlns:a16="http://schemas.microsoft.com/office/drawing/2014/main" id="{B41E4492-217D-3D91-FBF2-100DDF645BB0}"/>
              </a:ext>
            </a:extLst>
          </p:cNvPr>
          <p:cNvSpPr/>
          <p:nvPr/>
        </p:nvSpPr>
        <p:spPr>
          <a:xfrm rot="16200000">
            <a:off x="7106254" y="4863985"/>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Arrow: Right 13">
            <a:extLst>
              <a:ext uri="{FF2B5EF4-FFF2-40B4-BE49-F238E27FC236}">
                <a16:creationId xmlns:a16="http://schemas.microsoft.com/office/drawing/2014/main" id="{9194AB8D-6539-A5F2-D1A0-8F0384FF4E3B}"/>
              </a:ext>
            </a:extLst>
          </p:cNvPr>
          <p:cNvSpPr/>
          <p:nvPr/>
        </p:nvSpPr>
        <p:spPr>
          <a:xfrm rot="16200000">
            <a:off x="7099366" y="3215571"/>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0" name="Arrow: Right 19">
            <a:extLst>
              <a:ext uri="{FF2B5EF4-FFF2-40B4-BE49-F238E27FC236}">
                <a16:creationId xmlns:a16="http://schemas.microsoft.com/office/drawing/2014/main" id="{81EC2B1A-363B-CC8C-317A-EDE06EA8B194}"/>
              </a:ext>
            </a:extLst>
          </p:cNvPr>
          <p:cNvSpPr/>
          <p:nvPr/>
        </p:nvSpPr>
        <p:spPr>
          <a:xfrm rot="16200000">
            <a:off x="3861452" y="4604591"/>
            <a:ext cx="182880" cy="182880"/>
          </a:xfrm>
          <a:prstGeom prst="rightArrow">
            <a:avLst>
              <a:gd name="adj1" fmla="val 38389"/>
              <a:gd name="adj2" fmla="val 73222"/>
            </a:avLst>
          </a:prstGeom>
          <a:solidFill>
            <a:srgbClr val="5C97EE"/>
          </a:solidFill>
          <a:ln>
            <a:solidFill>
              <a:srgbClr val="4A8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1" name="Arrow: Right 20">
            <a:extLst>
              <a:ext uri="{FF2B5EF4-FFF2-40B4-BE49-F238E27FC236}">
                <a16:creationId xmlns:a16="http://schemas.microsoft.com/office/drawing/2014/main" id="{06297740-4E27-F30C-1AA4-A52D02D3EF33}"/>
              </a:ext>
            </a:extLst>
          </p:cNvPr>
          <p:cNvSpPr/>
          <p:nvPr/>
        </p:nvSpPr>
        <p:spPr>
          <a:xfrm rot="5400000" flipV="1">
            <a:off x="8716987" y="4627847"/>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Arrow: Right 21">
            <a:extLst>
              <a:ext uri="{FF2B5EF4-FFF2-40B4-BE49-F238E27FC236}">
                <a16:creationId xmlns:a16="http://schemas.microsoft.com/office/drawing/2014/main" id="{C83405F2-0A5B-3807-43F2-482DE3830383}"/>
              </a:ext>
            </a:extLst>
          </p:cNvPr>
          <p:cNvSpPr/>
          <p:nvPr/>
        </p:nvSpPr>
        <p:spPr>
          <a:xfrm rot="5400000" flipV="1">
            <a:off x="7106254" y="5439200"/>
            <a:ext cx="182880" cy="182880"/>
          </a:xfrm>
          <a:prstGeom prst="rightArrow">
            <a:avLst>
              <a:gd name="adj1" fmla="val 38389"/>
              <a:gd name="adj2" fmla="val 73222"/>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Rectangle 22">
            <a:extLst>
              <a:ext uri="{FF2B5EF4-FFF2-40B4-BE49-F238E27FC236}">
                <a16:creationId xmlns:a16="http://schemas.microsoft.com/office/drawing/2014/main" id="{D9DA453F-4BF4-17C4-0EA7-AD841459FD0A}"/>
              </a:ext>
            </a:extLst>
          </p:cNvPr>
          <p:cNvSpPr/>
          <p:nvPr/>
        </p:nvSpPr>
        <p:spPr>
          <a:xfrm>
            <a:off x="1117600" y="5115321"/>
            <a:ext cx="10076548" cy="521208"/>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err="1"/>
              <a:t>zvc</a:t>
            </a:r>
            <a:endParaRPr lang="en-ZA" dirty="0"/>
          </a:p>
        </p:txBody>
      </p:sp>
      <p:sp>
        <p:nvSpPr>
          <p:cNvPr id="24" name="Rectangle 23">
            <a:extLst>
              <a:ext uri="{FF2B5EF4-FFF2-40B4-BE49-F238E27FC236}">
                <a16:creationId xmlns:a16="http://schemas.microsoft.com/office/drawing/2014/main" id="{1CE6F765-BA36-8209-92FF-02451FBCEEED}"/>
              </a:ext>
            </a:extLst>
          </p:cNvPr>
          <p:cNvSpPr/>
          <p:nvPr/>
        </p:nvSpPr>
        <p:spPr>
          <a:xfrm>
            <a:off x="1277250" y="3165642"/>
            <a:ext cx="10076548" cy="1658207"/>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err="1"/>
              <a:t>zvc</a:t>
            </a:r>
            <a:endParaRPr lang="en-ZA" dirty="0"/>
          </a:p>
        </p:txBody>
      </p:sp>
      <p:sp>
        <p:nvSpPr>
          <p:cNvPr id="27" name="Rectangle 26">
            <a:extLst>
              <a:ext uri="{FF2B5EF4-FFF2-40B4-BE49-F238E27FC236}">
                <a16:creationId xmlns:a16="http://schemas.microsoft.com/office/drawing/2014/main" id="{5989955F-8082-43DA-3DA7-5CEEF05EB8DF}"/>
              </a:ext>
            </a:extLst>
          </p:cNvPr>
          <p:cNvSpPr/>
          <p:nvPr/>
        </p:nvSpPr>
        <p:spPr>
          <a:xfrm>
            <a:off x="655318" y="4841001"/>
            <a:ext cx="10698480" cy="274320"/>
          </a:xfrm>
          <a:prstGeom prst="rect">
            <a:avLst/>
          </a:prstGeom>
          <a:no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8" name="Rectangle 27">
            <a:extLst>
              <a:ext uri="{FF2B5EF4-FFF2-40B4-BE49-F238E27FC236}">
                <a16:creationId xmlns:a16="http://schemas.microsoft.com/office/drawing/2014/main" id="{4F04D1EA-9E61-4259-52A1-CADDB3C7F391}"/>
              </a:ext>
            </a:extLst>
          </p:cNvPr>
          <p:cNvSpPr/>
          <p:nvPr/>
        </p:nvSpPr>
        <p:spPr>
          <a:xfrm>
            <a:off x="1480027" y="3153355"/>
            <a:ext cx="10076548" cy="1658207"/>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err="1"/>
              <a:t>zvc</a:t>
            </a:r>
            <a:endParaRPr lang="en-ZA" dirty="0"/>
          </a:p>
        </p:txBody>
      </p:sp>
      <p:sp>
        <p:nvSpPr>
          <p:cNvPr id="37" name="Rectangle 36">
            <a:extLst>
              <a:ext uri="{FF2B5EF4-FFF2-40B4-BE49-F238E27FC236}">
                <a16:creationId xmlns:a16="http://schemas.microsoft.com/office/drawing/2014/main" id="{E057FA77-F7FF-71C6-DB5A-09C2C2A8F0B5}"/>
              </a:ext>
            </a:extLst>
          </p:cNvPr>
          <p:cNvSpPr/>
          <p:nvPr/>
        </p:nvSpPr>
        <p:spPr>
          <a:xfrm>
            <a:off x="5091369" y="3450807"/>
            <a:ext cx="5644574" cy="1257510"/>
          </a:xfrm>
          <a:prstGeom prst="rect">
            <a:avLst/>
          </a:prstGeom>
          <a:solidFill>
            <a:schemeClr val="bg1"/>
          </a:solidFill>
          <a:ln>
            <a:noFill/>
          </a:ln>
        </p:spPr>
        <p:style>
          <a:lnRef idx="0">
            <a:scrgbClr r="0" g="0" b="0"/>
          </a:lnRef>
          <a:fillRef idx="0">
            <a:scrgbClr r="0" g="0" b="0"/>
          </a:fillRef>
          <a:effectRef idx="0">
            <a:scrgbClr r="0" g="0" b="0"/>
          </a:effectRef>
          <a:fontRef idx="minor">
            <a:schemeClr val="dk1"/>
          </a:fontRef>
        </p:style>
        <p:txBody>
          <a:bodyPr rtlCol="0" anchor="t"/>
          <a:lstStyle/>
          <a:p>
            <a:r>
              <a:rPr lang="en-ZA" sz="2000" b="1" dirty="0"/>
              <a:t>There was a significant decline in the proportion of principals and the opposite for deputy principals, </a:t>
            </a:r>
            <a:r>
              <a:rPr lang="en-ZA" sz="2000" dirty="0"/>
              <a:t>Teacher and HOD proportions are similar to the national averages</a:t>
            </a:r>
          </a:p>
        </p:txBody>
      </p:sp>
      <p:sp>
        <p:nvSpPr>
          <p:cNvPr id="38" name="Oval 37">
            <a:extLst>
              <a:ext uri="{FF2B5EF4-FFF2-40B4-BE49-F238E27FC236}">
                <a16:creationId xmlns:a16="http://schemas.microsoft.com/office/drawing/2014/main" id="{255A9807-3F26-965A-0421-1A82A82DFA23}"/>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5</a:t>
            </a:r>
          </a:p>
        </p:txBody>
      </p:sp>
    </p:spTree>
    <p:extLst>
      <p:ext uri="{BB962C8B-B14F-4D97-AF65-F5344CB8AC3E}">
        <p14:creationId xmlns:p14="http://schemas.microsoft.com/office/powerpoint/2010/main" val="4123486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DB71-52BE-FFE1-08F5-C2646187FA34}"/>
              </a:ext>
            </a:extLst>
          </p:cNvPr>
          <p:cNvSpPr>
            <a:spLocks noGrp="1"/>
          </p:cNvSpPr>
          <p:nvPr>
            <p:ph type="title"/>
          </p:nvPr>
        </p:nvSpPr>
        <p:spPr/>
        <p:txBody>
          <a:bodyPr/>
          <a:lstStyle/>
          <a:p>
            <a:r>
              <a:rPr lang="en-ZA" dirty="0"/>
              <a:t>Expected financial implications to 2030</a:t>
            </a:r>
          </a:p>
        </p:txBody>
      </p:sp>
      <p:sp>
        <p:nvSpPr>
          <p:cNvPr id="3" name="Text Placeholder 2">
            <a:extLst>
              <a:ext uri="{FF2B5EF4-FFF2-40B4-BE49-F238E27FC236}">
                <a16:creationId xmlns:a16="http://schemas.microsoft.com/office/drawing/2014/main" id="{4908852F-B01C-BC13-4890-0300B6A6E371}"/>
              </a:ext>
            </a:extLst>
          </p:cNvPr>
          <p:cNvSpPr>
            <a:spLocks noGrp="1"/>
          </p:cNvSpPr>
          <p:nvPr>
            <p:ph type="body" idx="1"/>
          </p:nvPr>
        </p:nvSpPr>
        <p:spPr/>
        <p:txBody>
          <a:bodyPr/>
          <a:lstStyle/>
          <a:p>
            <a:endParaRPr lang="en-ZA"/>
          </a:p>
        </p:txBody>
      </p:sp>
      <p:sp>
        <p:nvSpPr>
          <p:cNvPr id="4" name="Oval 3">
            <a:extLst>
              <a:ext uri="{FF2B5EF4-FFF2-40B4-BE49-F238E27FC236}">
                <a16:creationId xmlns:a16="http://schemas.microsoft.com/office/drawing/2014/main" id="{70495ECB-3BC4-1D30-DD88-EEEF94CE2F54}"/>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6</a:t>
            </a:r>
          </a:p>
        </p:txBody>
      </p:sp>
    </p:spTree>
    <p:extLst>
      <p:ext uri="{BB962C8B-B14F-4D97-AF65-F5344CB8AC3E}">
        <p14:creationId xmlns:p14="http://schemas.microsoft.com/office/powerpoint/2010/main" val="36865480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B0B74-411E-0A2B-8FF8-1056E09D8A81}"/>
              </a:ext>
            </a:extLst>
          </p:cNvPr>
          <p:cNvSpPr>
            <a:spLocks noGrp="1"/>
          </p:cNvSpPr>
          <p:nvPr>
            <p:ph type="title"/>
          </p:nvPr>
        </p:nvSpPr>
        <p:spPr/>
        <p:txBody>
          <a:bodyPr/>
          <a:lstStyle/>
          <a:p>
            <a:r>
              <a:rPr lang="en-ZA" dirty="0"/>
              <a:t>Unit cost drivers</a:t>
            </a:r>
          </a:p>
        </p:txBody>
      </p:sp>
      <p:pic>
        <p:nvPicPr>
          <p:cNvPr id="4" name="Picture 3">
            <a:extLst>
              <a:ext uri="{FF2B5EF4-FFF2-40B4-BE49-F238E27FC236}">
                <a16:creationId xmlns:a16="http://schemas.microsoft.com/office/drawing/2014/main" id="{36BE69AF-ABDC-9E23-99BE-B8C6BEC5CCCD}"/>
              </a:ext>
            </a:extLst>
          </p:cNvPr>
          <p:cNvPicPr>
            <a:picLocks noChangeAspect="1"/>
          </p:cNvPicPr>
          <p:nvPr/>
        </p:nvPicPr>
        <p:blipFill>
          <a:blip r:embed="rId2"/>
          <a:stretch>
            <a:fillRect/>
          </a:stretch>
        </p:blipFill>
        <p:spPr>
          <a:xfrm>
            <a:off x="1684020" y="1848518"/>
            <a:ext cx="8823960" cy="4644357"/>
          </a:xfrm>
          <a:prstGeom prst="rect">
            <a:avLst/>
          </a:prstGeom>
        </p:spPr>
      </p:pic>
      <p:sp>
        <p:nvSpPr>
          <p:cNvPr id="5" name="Oval 4">
            <a:extLst>
              <a:ext uri="{FF2B5EF4-FFF2-40B4-BE49-F238E27FC236}">
                <a16:creationId xmlns:a16="http://schemas.microsoft.com/office/drawing/2014/main" id="{AF0E6E14-EF32-1640-01AE-854C5E515F73}"/>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6</a:t>
            </a:r>
          </a:p>
        </p:txBody>
      </p:sp>
    </p:spTree>
    <p:extLst>
      <p:ext uri="{BB962C8B-B14F-4D97-AF65-F5344CB8AC3E}">
        <p14:creationId xmlns:p14="http://schemas.microsoft.com/office/powerpoint/2010/main" val="30138615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B0B74-411E-0A2B-8FF8-1056E09D8A81}"/>
              </a:ext>
            </a:extLst>
          </p:cNvPr>
          <p:cNvSpPr>
            <a:spLocks noGrp="1"/>
          </p:cNvSpPr>
          <p:nvPr>
            <p:ph type="title"/>
          </p:nvPr>
        </p:nvSpPr>
        <p:spPr/>
        <p:txBody>
          <a:bodyPr/>
          <a:lstStyle/>
          <a:p>
            <a:r>
              <a:rPr lang="en-ZA" sz="5400" dirty="0"/>
              <a:t>Real and nominal costs</a:t>
            </a:r>
          </a:p>
        </p:txBody>
      </p:sp>
      <p:sp>
        <p:nvSpPr>
          <p:cNvPr id="3" name="Rectangle 2">
            <a:extLst>
              <a:ext uri="{FF2B5EF4-FFF2-40B4-BE49-F238E27FC236}">
                <a16:creationId xmlns:a16="http://schemas.microsoft.com/office/drawing/2014/main" id="{D1CE87D3-BA94-3D10-EEDF-2883CD7494A7}"/>
              </a:ext>
            </a:extLst>
          </p:cNvPr>
          <p:cNvSpPr/>
          <p:nvPr/>
        </p:nvSpPr>
        <p:spPr>
          <a:xfrm>
            <a:off x="548640" y="2316480"/>
            <a:ext cx="7025640" cy="37490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4000" i="1" dirty="0"/>
              <a:t>A real increase in wages takes place when wages increase </a:t>
            </a:r>
            <a:r>
              <a:rPr lang="en-ZA" sz="4400" b="1" dirty="0"/>
              <a:t>above</a:t>
            </a:r>
            <a:r>
              <a:rPr lang="en-ZA" sz="4000" i="1" dirty="0"/>
              <a:t> the rate of inflation</a:t>
            </a:r>
          </a:p>
          <a:p>
            <a:pPr algn="ctr"/>
            <a:endParaRPr lang="en-ZA" sz="4000" i="1" dirty="0"/>
          </a:p>
          <a:p>
            <a:pPr algn="ctr"/>
            <a:r>
              <a:rPr lang="en-ZA" sz="4000" i="1" dirty="0"/>
              <a:t>Changes to real wages are an indicator of </a:t>
            </a:r>
            <a:r>
              <a:rPr lang="en-ZA" sz="4400" b="1" dirty="0"/>
              <a:t>purchasing power</a:t>
            </a:r>
            <a:endParaRPr lang="en-ZA" sz="4000" b="1" dirty="0"/>
          </a:p>
        </p:txBody>
      </p:sp>
      <p:sp>
        <p:nvSpPr>
          <p:cNvPr id="5" name="Rectangle 4">
            <a:extLst>
              <a:ext uri="{FF2B5EF4-FFF2-40B4-BE49-F238E27FC236}">
                <a16:creationId xmlns:a16="http://schemas.microsoft.com/office/drawing/2014/main" id="{97685830-4388-C5C6-0C3D-0A5E6B1D252A}"/>
              </a:ext>
            </a:extLst>
          </p:cNvPr>
          <p:cNvSpPr/>
          <p:nvPr/>
        </p:nvSpPr>
        <p:spPr>
          <a:xfrm>
            <a:off x="8793480" y="579126"/>
            <a:ext cx="3215640" cy="595883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nchorCtr="0"/>
          <a:lstStyle/>
          <a:p>
            <a:r>
              <a:rPr lang="en-ZA" sz="3600" dirty="0">
                <a:solidFill>
                  <a:schemeClr val="tx1"/>
                </a:solidFill>
              </a:rPr>
              <a:t>Examples:</a:t>
            </a:r>
          </a:p>
          <a:p>
            <a:endParaRPr lang="en-ZA" sz="1200" dirty="0">
              <a:solidFill>
                <a:schemeClr val="tx1"/>
              </a:solidFill>
            </a:endParaRPr>
          </a:p>
          <a:p>
            <a:r>
              <a:rPr lang="en-ZA" sz="2600" dirty="0">
                <a:solidFill>
                  <a:schemeClr val="tx1"/>
                </a:solidFill>
              </a:rPr>
              <a:t>In 2022 CPI was </a:t>
            </a:r>
            <a:r>
              <a:rPr lang="en-ZA" sz="2600" b="1" dirty="0">
                <a:solidFill>
                  <a:schemeClr val="tx1"/>
                </a:solidFill>
              </a:rPr>
              <a:t>7.2%</a:t>
            </a:r>
          </a:p>
          <a:p>
            <a:endParaRPr lang="en-ZA" dirty="0">
              <a:solidFill>
                <a:schemeClr val="tx1"/>
              </a:solidFill>
            </a:endParaRPr>
          </a:p>
          <a:p>
            <a:r>
              <a:rPr lang="en-ZA" sz="2300" dirty="0">
                <a:solidFill>
                  <a:schemeClr val="tx1"/>
                </a:solidFill>
              </a:rPr>
              <a:t>If </a:t>
            </a:r>
            <a:r>
              <a:rPr lang="en-ZA" sz="2300" b="1" dirty="0">
                <a:solidFill>
                  <a:schemeClr val="tx1"/>
                </a:solidFill>
              </a:rPr>
              <a:t>nominal wages </a:t>
            </a:r>
            <a:r>
              <a:rPr lang="en-ZA" sz="2300" dirty="0">
                <a:solidFill>
                  <a:schemeClr val="tx1"/>
                </a:solidFill>
              </a:rPr>
              <a:t>increase by </a:t>
            </a:r>
            <a:r>
              <a:rPr lang="en-ZA" sz="2300" b="1" dirty="0">
                <a:solidFill>
                  <a:schemeClr val="tx1"/>
                </a:solidFill>
              </a:rPr>
              <a:t>7.2%</a:t>
            </a:r>
            <a:r>
              <a:rPr lang="en-ZA" sz="2300" dirty="0">
                <a:solidFill>
                  <a:schemeClr val="tx1"/>
                </a:solidFill>
              </a:rPr>
              <a:t>, then </a:t>
            </a:r>
            <a:r>
              <a:rPr lang="en-ZA" sz="2300" b="1" dirty="0">
                <a:solidFill>
                  <a:schemeClr val="tx1"/>
                </a:solidFill>
              </a:rPr>
              <a:t>real wages </a:t>
            </a:r>
            <a:r>
              <a:rPr lang="en-ZA" sz="2300" dirty="0">
                <a:solidFill>
                  <a:schemeClr val="tx1"/>
                </a:solidFill>
              </a:rPr>
              <a:t>increase by </a:t>
            </a:r>
            <a:r>
              <a:rPr lang="en-ZA" sz="2300" b="1" dirty="0">
                <a:solidFill>
                  <a:schemeClr val="tx1"/>
                </a:solidFill>
              </a:rPr>
              <a:t>0%</a:t>
            </a:r>
          </a:p>
          <a:p>
            <a:endParaRPr lang="en-ZA" sz="1400" dirty="0">
              <a:solidFill>
                <a:schemeClr val="tx1"/>
              </a:solidFill>
            </a:endParaRPr>
          </a:p>
          <a:p>
            <a:r>
              <a:rPr lang="en-ZA" sz="2300" dirty="0">
                <a:solidFill>
                  <a:schemeClr val="tx1"/>
                </a:solidFill>
              </a:rPr>
              <a:t>If </a:t>
            </a:r>
            <a:r>
              <a:rPr lang="en-ZA" sz="2300" b="1" dirty="0">
                <a:solidFill>
                  <a:schemeClr val="tx1"/>
                </a:solidFill>
              </a:rPr>
              <a:t>nominal wages </a:t>
            </a:r>
            <a:r>
              <a:rPr lang="en-ZA" sz="2300" dirty="0">
                <a:solidFill>
                  <a:schemeClr val="tx1"/>
                </a:solidFill>
              </a:rPr>
              <a:t>increase by </a:t>
            </a:r>
            <a:r>
              <a:rPr lang="en-ZA" sz="2300" b="1" dirty="0">
                <a:solidFill>
                  <a:schemeClr val="tx1"/>
                </a:solidFill>
              </a:rPr>
              <a:t>9%</a:t>
            </a:r>
            <a:r>
              <a:rPr lang="en-ZA" sz="2300" dirty="0">
                <a:solidFill>
                  <a:schemeClr val="tx1"/>
                </a:solidFill>
              </a:rPr>
              <a:t>, then </a:t>
            </a:r>
            <a:r>
              <a:rPr lang="en-ZA" sz="2300" b="1" dirty="0">
                <a:solidFill>
                  <a:schemeClr val="tx1"/>
                </a:solidFill>
              </a:rPr>
              <a:t>real wages </a:t>
            </a:r>
            <a:r>
              <a:rPr lang="en-ZA" sz="2300" dirty="0">
                <a:solidFill>
                  <a:schemeClr val="tx1"/>
                </a:solidFill>
              </a:rPr>
              <a:t>increase by </a:t>
            </a:r>
            <a:r>
              <a:rPr lang="en-ZA" sz="2300" b="1" dirty="0">
                <a:solidFill>
                  <a:schemeClr val="tx1"/>
                </a:solidFill>
              </a:rPr>
              <a:t>1.8%</a:t>
            </a:r>
          </a:p>
          <a:p>
            <a:endParaRPr lang="en-ZA" sz="1100" dirty="0">
              <a:solidFill>
                <a:schemeClr val="tx1"/>
              </a:solidFill>
            </a:endParaRPr>
          </a:p>
          <a:p>
            <a:r>
              <a:rPr lang="en-ZA" sz="2300" dirty="0">
                <a:solidFill>
                  <a:schemeClr val="tx1"/>
                </a:solidFill>
              </a:rPr>
              <a:t>If </a:t>
            </a:r>
            <a:r>
              <a:rPr lang="en-ZA" sz="2300" b="1" dirty="0">
                <a:solidFill>
                  <a:schemeClr val="tx1"/>
                </a:solidFill>
              </a:rPr>
              <a:t>nominal wages </a:t>
            </a:r>
            <a:r>
              <a:rPr lang="en-ZA" sz="2300" dirty="0">
                <a:solidFill>
                  <a:schemeClr val="tx1"/>
                </a:solidFill>
              </a:rPr>
              <a:t>increase by </a:t>
            </a:r>
            <a:r>
              <a:rPr lang="en-ZA" sz="2300" b="1" dirty="0">
                <a:solidFill>
                  <a:schemeClr val="tx1"/>
                </a:solidFill>
              </a:rPr>
              <a:t>5%,</a:t>
            </a:r>
            <a:r>
              <a:rPr lang="en-ZA" sz="2300" dirty="0">
                <a:solidFill>
                  <a:schemeClr val="tx1"/>
                </a:solidFill>
              </a:rPr>
              <a:t> then real wages </a:t>
            </a:r>
            <a:r>
              <a:rPr lang="en-ZA" sz="2300" b="1" u="sng" dirty="0">
                <a:solidFill>
                  <a:schemeClr val="tx1"/>
                </a:solidFill>
              </a:rPr>
              <a:t>decrease</a:t>
            </a:r>
            <a:r>
              <a:rPr lang="en-ZA" sz="2300" dirty="0">
                <a:solidFill>
                  <a:schemeClr val="tx1"/>
                </a:solidFill>
              </a:rPr>
              <a:t> by 2.2%</a:t>
            </a:r>
          </a:p>
          <a:p>
            <a:endParaRPr lang="en-ZA" sz="2800" dirty="0">
              <a:solidFill>
                <a:schemeClr val="tx1"/>
              </a:solidFill>
            </a:endParaRPr>
          </a:p>
          <a:p>
            <a:endParaRPr lang="en-ZA" sz="2800" dirty="0">
              <a:solidFill>
                <a:schemeClr val="tx1"/>
              </a:solidFill>
            </a:endParaRPr>
          </a:p>
          <a:p>
            <a:pPr marL="571500" indent="-571500">
              <a:buFont typeface="Arial" panose="020B0604020202020204" pitchFamily="34" charset="0"/>
              <a:buChar char="•"/>
            </a:pPr>
            <a:endParaRPr lang="en-ZA" sz="2800" dirty="0">
              <a:solidFill>
                <a:schemeClr val="tx1"/>
              </a:solidFill>
            </a:endParaRPr>
          </a:p>
          <a:p>
            <a:endParaRPr lang="en-ZA" sz="3600" dirty="0">
              <a:solidFill>
                <a:schemeClr val="tx1"/>
              </a:solidFill>
            </a:endParaRPr>
          </a:p>
        </p:txBody>
      </p:sp>
      <p:sp>
        <p:nvSpPr>
          <p:cNvPr id="4" name="Oval 3">
            <a:extLst>
              <a:ext uri="{FF2B5EF4-FFF2-40B4-BE49-F238E27FC236}">
                <a16:creationId xmlns:a16="http://schemas.microsoft.com/office/drawing/2014/main" id="{163DAB32-6F81-758B-C699-F347157210F0}"/>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6</a:t>
            </a:r>
          </a:p>
        </p:txBody>
      </p:sp>
    </p:spTree>
    <p:extLst>
      <p:ext uri="{BB962C8B-B14F-4D97-AF65-F5344CB8AC3E}">
        <p14:creationId xmlns:p14="http://schemas.microsoft.com/office/powerpoint/2010/main" val="35010051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p:txBody>
          <a:bodyPr/>
          <a:lstStyle/>
          <a:p>
            <a:r>
              <a:rPr lang="en-ZA" dirty="0"/>
              <a:t>Projected unit costs trends| All educators</a:t>
            </a:r>
          </a:p>
        </p:txBody>
      </p:sp>
      <p:sp>
        <p:nvSpPr>
          <p:cNvPr id="11" name="TextBox 10">
            <a:extLst>
              <a:ext uri="{FF2B5EF4-FFF2-40B4-BE49-F238E27FC236}">
                <a16:creationId xmlns:a16="http://schemas.microsoft.com/office/drawing/2014/main" id="{BA49C823-4896-C6C0-7A72-F472390CF459}"/>
              </a:ext>
            </a:extLst>
          </p:cNvPr>
          <p:cNvSpPr txBox="1"/>
          <p:nvPr/>
        </p:nvSpPr>
        <p:spPr>
          <a:xfrm>
            <a:off x="2084070" y="6283782"/>
            <a:ext cx="9784080" cy="415498"/>
          </a:xfrm>
          <a:prstGeom prst="rect">
            <a:avLst/>
          </a:prstGeom>
          <a:noFill/>
        </p:spPr>
        <p:txBody>
          <a:bodyPr wrap="square">
            <a:spAutoFit/>
          </a:bodyPr>
          <a:lstStyle/>
          <a:p>
            <a:r>
              <a:rPr lang="en-ZA" sz="1050" dirty="0">
                <a:effectLst/>
                <a:ea typeface="Calibri" panose="020F0502020204030204" pitchFamily="34" charset="0"/>
              </a:rPr>
              <a:t>Source: Own calculations, using the anonymised PERSAL data from 2021, only educators are considered. ECD practitioners and examination reviewers removed. Estimates to 2030 derived from the national and provincial TSD models. Assumption of no growth in educator numbers. </a:t>
            </a:r>
            <a:endParaRPr lang="en-ZA" sz="1050" dirty="0"/>
          </a:p>
        </p:txBody>
      </p:sp>
      <p:graphicFrame>
        <p:nvGraphicFramePr>
          <p:cNvPr id="15" name="Chart 14">
            <a:extLst>
              <a:ext uri="{FF2B5EF4-FFF2-40B4-BE49-F238E27FC236}">
                <a16:creationId xmlns:a16="http://schemas.microsoft.com/office/drawing/2014/main" id="{0196C8E4-8725-4483-ABE2-55EB1D4B43D2}"/>
              </a:ext>
            </a:extLst>
          </p:cNvPr>
          <p:cNvGraphicFramePr>
            <a:graphicFrameLocks/>
          </p:cNvGraphicFramePr>
          <p:nvPr>
            <p:extLst>
              <p:ext uri="{D42A27DB-BD31-4B8C-83A1-F6EECF244321}">
                <p14:modId xmlns:p14="http://schemas.microsoft.com/office/powerpoint/2010/main" val="3433696995"/>
              </p:ext>
            </p:extLst>
          </p:nvPr>
        </p:nvGraphicFramePr>
        <p:xfrm>
          <a:off x="498621" y="2135288"/>
          <a:ext cx="10855179" cy="3573063"/>
        </p:xfrm>
        <a:graphic>
          <a:graphicData uri="http://schemas.openxmlformats.org/drawingml/2006/chart">
            <c:chart xmlns:c="http://schemas.openxmlformats.org/drawingml/2006/chart" xmlns:r="http://schemas.openxmlformats.org/officeDocument/2006/relationships" r:id="rId2"/>
          </a:graphicData>
        </a:graphic>
      </p:graphicFrame>
      <p:sp>
        <p:nvSpPr>
          <p:cNvPr id="18" name="Rectangle: Rounded Corners 17">
            <a:extLst>
              <a:ext uri="{FF2B5EF4-FFF2-40B4-BE49-F238E27FC236}">
                <a16:creationId xmlns:a16="http://schemas.microsoft.com/office/drawing/2014/main" id="{A1D489B8-1F5A-BA68-5967-777AB0F33DA8}"/>
              </a:ext>
            </a:extLst>
          </p:cNvPr>
          <p:cNvSpPr/>
          <p:nvPr/>
        </p:nvSpPr>
        <p:spPr>
          <a:xfrm>
            <a:off x="10291396" y="1312089"/>
            <a:ext cx="1576754" cy="681000"/>
          </a:xfrm>
          <a:prstGeom prst="roundRect">
            <a:avLst/>
          </a:prstGeom>
          <a:solidFill>
            <a:srgbClr val="B64926">
              <a:alpha val="69804"/>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ZA" sz="2000" dirty="0"/>
              <a:t>In constant 2021 rands</a:t>
            </a:r>
          </a:p>
        </p:txBody>
      </p:sp>
      <p:sp>
        <p:nvSpPr>
          <p:cNvPr id="4" name="Rectangle: Rounded Corners 3">
            <a:extLst>
              <a:ext uri="{FF2B5EF4-FFF2-40B4-BE49-F238E27FC236}">
                <a16:creationId xmlns:a16="http://schemas.microsoft.com/office/drawing/2014/main" id="{662A5991-E400-6A7F-0525-7E25AC83505E}"/>
              </a:ext>
            </a:extLst>
          </p:cNvPr>
          <p:cNvSpPr/>
          <p:nvPr/>
        </p:nvSpPr>
        <p:spPr>
          <a:xfrm>
            <a:off x="325901" y="5799293"/>
            <a:ext cx="1472419" cy="576775"/>
          </a:xfrm>
          <a:prstGeom prst="roundRect">
            <a:avLst/>
          </a:prstGeom>
          <a:solidFill>
            <a:schemeClr val="tx1">
              <a:lumMod val="75000"/>
              <a:lumOff val="25000"/>
              <a:alpha val="69804"/>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ZA" sz="1600" dirty="0"/>
              <a:t>Note: Scale not from zero</a:t>
            </a:r>
          </a:p>
        </p:txBody>
      </p:sp>
      <p:sp>
        <p:nvSpPr>
          <p:cNvPr id="6" name="Rectangle 5">
            <a:extLst>
              <a:ext uri="{FF2B5EF4-FFF2-40B4-BE49-F238E27FC236}">
                <a16:creationId xmlns:a16="http://schemas.microsoft.com/office/drawing/2014/main" id="{742AF1EC-E76F-57EA-357A-5975DCEFD94F}"/>
              </a:ext>
            </a:extLst>
          </p:cNvPr>
          <p:cNvSpPr/>
          <p:nvPr/>
        </p:nvSpPr>
        <p:spPr>
          <a:xfrm>
            <a:off x="3536460" y="2301410"/>
            <a:ext cx="8061179" cy="1023083"/>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2200" b="1" dirty="0">
                <a:solidFill>
                  <a:srgbClr val="009242"/>
                </a:solidFill>
              </a:rPr>
              <a:t>NC has a somewhat lower unit costs per educator than other provinces</a:t>
            </a:r>
            <a:r>
              <a:rPr lang="en-ZA" sz="2200" dirty="0">
                <a:solidFill>
                  <a:srgbClr val="009242"/>
                </a:solidFill>
              </a:rPr>
              <a:t>. Lower proportions of older educators and higher attrition levels among younger educators contribute to this lower unit cost.</a:t>
            </a:r>
          </a:p>
        </p:txBody>
      </p:sp>
      <p:sp>
        <p:nvSpPr>
          <p:cNvPr id="5" name="Oval 4">
            <a:extLst>
              <a:ext uri="{FF2B5EF4-FFF2-40B4-BE49-F238E27FC236}">
                <a16:creationId xmlns:a16="http://schemas.microsoft.com/office/drawing/2014/main" id="{3548C0F4-C3B9-386C-94E6-9A0BEF9B8624}"/>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6</a:t>
            </a:r>
          </a:p>
        </p:txBody>
      </p:sp>
    </p:spTree>
    <p:extLst>
      <p:ext uri="{BB962C8B-B14F-4D97-AF65-F5344CB8AC3E}">
        <p14:creationId xmlns:p14="http://schemas.microsoft.com/office/powerpoint/2010/main" val="1857539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p:txBody>
          <a:bodyPr/>
          <a:lstStyle/>
          <a:p>
            <a:r>
              <a:rPr lang="en-ZA" dirty="0"/>
              <a:t>Indexed unit costs trends| All educators</a:t>
            </a:r>
          </a:p>
        </p:txBody>
      </p:sp>
      <p:sp>
        <p:nvSpPr>
          <p:cNvPr id="5" name="Rectangle 4">
            <a:extLst>
              <a:ext uri="{FF2B5EF4-FFF2-40B4-BE49-F238E27FC236}">
                <a16:creationId xmlns:a16="http://schemas.microsoft.com/office/drawing/2014/main" id="{09C0976E-9194-B6F0-A1AD-28FA9224C3D0}"/>
              </a:ext>
            </a:extLst>
          </p:cNvPr>
          <p:cNvSpPr/>
          <p:nvPr/>
        </p:nvSpPr>
        <p:spPr>
          <a:xfrm rot="16200000">
            <a:off x="-742043" y="3575050"/>
            <a:ext cx="3160487" cy="55698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ZA" sz="2000" dirty="0">
                <a:solidFill>
                  <a:schemeClr val="tx1">
                    <a:lumMod val="65000"/>
                    <a:lumOff val="35000"/>
                  </a:schemeClr>
                </a:solidFill>
              </a:rPr>
              <a:t>Educator unit cost </a:t>
            </a:r>
          </a:p>
          <a:p>
            <a:pPr algn="ctr"/>
            <a:r>
              <a:rPr lang="en-ZA" sz="2000" dirty="0">
                <a:solidFill>
                  <a:schemeClr val="tx1">
                    <a:lumMod val="65000"/>
                    <a:lumOff val="35000"/>
                  </a:schemeClr>
                </a:solidFill>
              </a:rPr>
              <a:t>(Index in 2022 = 100%)</a:t>
            </a:r>
          </a:p>
        </p:txBody>
      </p:sp>
      <p:graphicFrame>
        <p:nvGraphicFramePr>
          <p:cNvPr id="11" name="Chart 10">
            <a:extLst>
              <a:ext uri="{FF2B5EF4-FFF2-40B4-BE49-F238E27FC236}">
                <a16:creationId xmlns:a16="http://schemas.microsoft.com/office/drawing/2014/main" id="{C6A3EF26-98F0-693D-9802-E6B8F0F64DFE}"/>
              </a:ext>
            </a:extLst>
          </p:cNvPr>
          <p:cNvGraphicFramePr>
            <a:graphicFrameLocks/>
          </p:cNvGraphicFramePr>
          <p:nvPr>
            <p:extLst>
              <p:ext uri="{D42A27DB-BD31-4B8C-83A1-F6EECF244321}">
                <p14:modId xmlns:p14="http://schemas.microsoft.com/office/powerpoint/2010/main" val="1549351071"/>
              </p:ext>
            </p:extLst>
          </p:nvPr>
        </p:nvGraphicFramePr>
        <p:xfrm>
          <a:off x="1214510" y="2159098"/>
          <a:ext cx="9784080" cy="3737233"/>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14">
            <a:extLst>
              <a:ext uri="{FF2B5EF4-FFF2-40B4-BE49-F238E27FC236}">
                <a16:creationId xmlns:a16="http://schemas.microsoft.com/office/drawing/2014/main" id="{0C089950-12AD-944E-C088-9B24EF9364E5}"/>
              </a:ext>
            </a:extLst>
          </p:cNvPr>
          <p:cNvSpPr/>
          <p:nvPr/>
        </p:nvSpPr>
        <p:spPr>
          <a:xfrm>
            <a:off x="10795726" y="2836095"/>
            <a:ext cx="1030514" cy="55698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ZA" b="1" dirty="0"/>
              <a:t>GP</a:t>
            </a:r>
            <a:r>
              <a:rPr lang="en-ZA" dirty="0"/>
              <a:t>: ~1% increase</a:t>
            </a:r>
          </a:p>
        </p:txBody>
      </p:sp>
      <p:sp>
        <p:nvSpPr>
          <p:cNvPr id="16" name="Rectangle 15">
            <a:extLst>
              <a:ext uri="{FF2B5EF4-FFF2-40B4-BE49-F238E27FC236}">
                <a16:creationId xmlns:a16="http://schemas.microsoft.com/office/drawing/2014/main" id="{276FCAB9-263B-0E74-FE02-6FCCB9222193}"/>
              </a:ext>
            </a:extLst>
          </p:cNvPr>
          <p:cNvSpPr/>
          <p:nvPr/>
        </p:nvSpPr>
        <p:spPr>
          <a:xfrm>
            <a:off x="10794107" y="3853543"/>
            <a:ext cx="1236617" cy="556987"/>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ZA" b="1" dirty="0">
                <a:solidFill>
                  <a:srgbClr val="DEA900"/>
                </a:solidFill>
              </a:rPr>
              <a:t>WC</a:t>
            </a:r>
            <a:r>
              <a:rPr lang="en-ZA" dirty="0">
                <a:solidFill>
                  <a:srgbClr val="DEA900"/>
                </a:solidFill>
              </a:rPr>
              <a:t>: ~1.5% decrease</a:t>
            </a:r>
          </a:p>
        </p:txBody>
      </p:sp>
      <p:sp>
        <p:nvSpPr>
          <p:cNvPr id="4" name="TextBox 3">
            <a:extLst>
              <a:ext uri="{FF2B5EF4-FFF2-40B4-BE49-F238E27FC236}">
                <a16:creationId xmlns:a16="http://schemas.microsoft.com/office/drawing/2014/main" id="{B3E509FD-D553-911B-6909-62C5607136CE}"/>
              </a:ext>
            </a:extLst>
          </p:cNvPr>
          <p:cNvSpPr txBox="1"/>
          <p:nvPr/>
        </p:nvSpPr>
        <p:spPr>
          <a:xfrm>
            <a:off x="2084070" y="6283782"/>
            <a:ext cx="9784080" cy="577081"/>
          </a:xfrm>
          <a:prstGeom prst="rect">
            <a:avLst/>
          </a:prstGeom>
          <a:noFill/>
        </p:spPr>
        <p:txBody>
          <a:bodyPr wrap="square">
            <a:spAutoFit/>
          </a:bodyPr>
          <a:lstStyle/>
          <a:p>
            <a:r>
              <a:rPr lang="en-ZA" sz="1050" dirty="0">
                <a:effectLst/>
                <a:ea typeface="Calibri" panose="020F0502020204030204" pitchFamily="34" charset="0"/>
              </a:rPr>
              <a:t>Source: Own calculations, using the anonymised PERSAL data from 2021, only educators are considered. ECD practitioners and examination reviewers removed. Estimates to 2030 derived from the national and provincial TSD models. Assumption of no growth in educator numbers for FS, KN, LP, MP, NC, NW and SA. Assume 20% educator growth for GP, 10% for WC and a decline in 10% of educators in the EC. In LP assume that the proportion of senior educators grows from 16% in 2021 to 21% in 2030. </a:t>
            </a:r>
            <a:endParaRPr lang="en-ZA" sz="1050" dirty="0"/>
          </a:p>
        </p:txBody>
      </p:sp>
      <p:sp>
        <p:nvSpPr>
          <p:cNvPr id="12" name="Rectangle: Rounded Corners 11">
            <a:extLst>
              <a:ext uri="{FF2B5EF4-FFF2-40B4-BE49-F238E27FC236}">
                <a16:creationId xmlns:a16="http://schemas.microsoft.com/office/drawing/2014/main" id="{99F28036-D493-A2A1-5FC1-A991B6C50A99}"/>
              </a:ext>
            </a:extLst>
          </p:cNvPr>
          <p:cNvSpPr/>
          <p:nvPr/>
        </p:nvSpPr>
        <p:spPr>
          <a:xfrm>
            <a:off x="10291396" y="1312089"/>
            <a:ext cx="1576754" cy="681000"/>
          </a:xfrm>
          <a:prstGeom prst="roundRect">
            <a:avLst/>
          </a:prstGeom>
          <a:solidFill>
            <a:srgbClr val="B64926">
              <a:alpha val="69804"/>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ZA" sz="2000" dirty="0"/>
              <a:t>In constant 2021 rands</a:t>
            </a:r>
          </a:p>
        </p:txBody>
      </p:sp>
      <p:sp>
        <p:nvSpPr>
          <p:cNvPr id="6" name="Rectangle: Rounded Corners 5">
            <a:extLst>
              <a:ext uri="{FF2B5EF4-FFF2-40B4-BE49-F238E27FC236}">
                <a16:creationId xmlns:a16="http://schemas.microsoft.com/office/drawing/2014/main" id="{6188A37B-7097-4CE7-FBF8-F41698B7FC75}"/>
              </a:ext>
            </a:extLst>
          </p:cNvPr>
          <p:cNvSpPr/>
          <p:nvPr/>
        </p:nvSpPr>
        <p:spPr>
          <a:xfrm>
            <a:off x="325901" y="5421923"/>
            <a:ext cx="1472419" cy="576775"/>
          </a:xfrm>
          <a:prstGeom prst="roundRect">
            <a:avLst/>
          </a:prstGeom>
          <a:solidFill>
            <a:schemeClr val="tx1">
              <a:lumMod val="75000"/>
              <a:lumOff val="25000"/>
              <a:alpha val="69804"/>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ZA" sz="1600" dirty="0"/>
              <a:t>Note: Scale not from zero</a:t>
            </a:r>
          </a:p>
        </p:txBody>
      </p:sp>
      <p:sp>
        <p:nvSpPr>
          <p:cNvPr id="7" name="Oval 6">
            <a:extLst>
              <a:ext uri="{FF2B5EF4-FFF2-40B4-BE49-F238E27FC236}">
                <a16:creationId xmlns:a16="http://schemas.microsoft.com/office/drawing/2014/main" id="{CB1FA119-62C5-6783-8236-2367B16F3C0B}"/>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6</a:t>
            </a:r>
          </a:p>
        </p:txBody>
      </p:sp>
    </p:spTree>
    <p:extLst>
      <p:ext uri="{BB962C8B-B14F-4D97-AF65-F5344CB8AC3E}">
        <p14:creationId xmlns:p14="http://schemas.microsoft.com/office/powerpoint/2010/main" val="41344368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p:txBody>
          <a:bodyPr/>
          <a:lstStyle/>
          <a:p>
            <a:r>
              <a:rPr lang="en-ZA" dirty="0"/>
              <a:t>Indexed unit costs trends| All educators</a:t>
            </a:r>
          </a:p>
        </p:txBody>
      </p:sp>
      <p:sp>
        <p:nvSpPr>
          <p:cNvPr id="5" name="Rectangle 4">
            <a:extLst>
              <a:ext uri="{FF2B5EF4-FFF2-40B4-BE49-F238E27FC236}">
                <a16:creationId xmlns:a16="http://schemas.microsoft.com/office/drawing/2014/main" id="{09C0976E-9194-B6F0-A1AD-28FA9224C3D0}"/>
              </a:ext>
            </a:extLst>
          </p:cNvPr>
          <p:cNvSpPr/>
          <p:nvPr/>
        </p:nvSpPr>
        <p:spPr>
          <a:xfrm rot="16200000">
            <a:off x="-742043" y="3575050"/>
            <a:ext cx="3160487" cy="55698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ZA" sz="2000" dirty="0">
                <a:solidFill>
                  <a:schemeClr val="tx1">
                    <a:lumMod val="65000"/>
                    <a:lumOff val="35000"/>
                  </a:schemeClr>
                </a:solidFill>
              </a:rPr>
              <a:t>Educator unit cost </a:t>
            </a:r>
          </a:p>
          <a:p>
            <a:pPr algn="ctr"/>
            <a:r>
              <a:rPr lang="en-ZA" sz="2000" dirty="0">
                <a:solidFill>
                  <a:schemeClr val="tx1">
                    <a:lumMod val="65000"/>
                    <a:lumOff val="35000"/>
                  </a:schemeClr>
                </a:solidFill>
              </a:rPr>
              <a:t>(Index in 2022 = 100%)</a:t>
            </a:r>
          </a:p>
        </p:txBody>
      </p:sp>
      <p:graphicFrame>
        <p:nvGraphicFramePr>
          <p:cNvPr id="11" name="Chart 10">
            <a:extLst>
              <a:ext uri="{FF2B5EF4-FFF2-40B4-BE49-F238E27FC236}">
                <a16:creationId xmlns:a16="http://schemas.microsoft.com/office/drawing/2014/main" id="{C6A3EF26-98F0-693D-9802-E6B8F0F64DFE}"/>
              </a:ext>
            </a:extLst>
          </p:cNvPr>
          <p:cNvGraphicFramePr>
            <a:graphicFrameLocks/>
          </p:cNvGraphicFramePr>
          <p:nvPr>
            <p:extLst>
              <p:ext uri="{D42A27DB-BD31-4B8C-83A1-F6EECF244321}">
                <p14:modId xmlns:p14="http://schemas.microsoft.com/office/powerpoint/2010/main" val="2754377983"/>
              </p:ext>
            </p:extLst>
          </p:nvPr>
        </p:nvGraphicFramePr>
        <p:xfrm>
          <a:off x="1214510" y="2159098"/>
          <a:ext cx="9784080" cy="3737233"/>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14">
            <a:extLst>
              <a:ext uri="{FF2B5EF4-FFF2-40B4-BE49-F238E27FC236}">
                <a16:creationId xmlns:a16="http://schemas.microsoft.com/office/drawing/2014/main" id="{0C089950-12AD-944E-C088-9B24EF9364E5}"/>
              </a:ext>
            </a:extLst>
          </p:cNvPr>
          <p:cNvSpPr/>
          <p:nvPr/>
        </p:nvSpPr>
        <p:spPr>
          <a:xfrm>
            <a:off x="10357967" y="2748858"/>
            <a:ext cx="1576754" cy="1465508"/>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ZA" b="1" dirty="0">
                <a:solidFill>
                  <a:srgbClr val="009242"/>
                </a:solidFill>
              </a:rPr>
              <a:t>NC</a:t>
            </a:r>
            <a:r>
              <a:rPr lang="en-ZA" dirty="0">
                <a:solidFill>
                  <a:srgbClr val="009242"/>
                </a:solidFill>
              </a:rPr>
              <a:t>: Very slight (~+0,5%) </a:t>
            </a:r>
            <a:r>
              <a:rPr lang="en-ZA" b="1" dirty="0">
                <a:solidFill>
                  <a:srgbClr val="009242"/>
                </a:solidFill>
              </a:rPr>
              <a:t> </a:t>
            </a:r>
            <a:r>
              <a:rPr lang="en-ZA" dirty="0">
                <a:solidFill>
                  <a:srgbClr val="009242"/>
                </a:solidFill>
              </a:rPr>
              <a:t>increase in real cost from </a:t>
            </a:r>
          </a:p>
          <a:p>
            <a:pPr algn="ctr"/>
            <a:r>
              <a:rPr lang="en-ZA" dirty="0">
                <a:solidFill>
                  <a:srgbClr val="009242"/>
                </a:solidFill>
              </a:rPr>
              <a:t>2022 - 2030</a:t>
            </a:r>
          </a:p>
        </p:txBody>
      </p:sp>
      <p:sp>
        <p:nvSpPr>
          <p:cNvPr id="4" name="TextBox 3">
            <a:extLst>
              <a:ext uri="{FF2B5EF4-FFF2-40B4-BE49-F238E27FC236}">
                <a16:creationId xmlns:a16="http://schemas.microsoft.com/office/drawing/2014/main" id="{B3E509FD-D553-911B-6909-62C5607136CE}"/>
              </a:ext>
            </a:extLst>
          </p:cNvPr>
          <p:cNvSpPr txBox="1"/>
          <p:nvPr/>
        </p:nvSpPr>
        <p:spPr>
          <a:xfrm>
            <a:off x="2084070" y="6283782"/>
            <a:ext cx="9784080" cy="577081"/>
          </a:xfrm>
          <a:prstGeom prst="rect">
            <a:avLst/>
          </a:prstGeom>
          <a:noFill/>
        </p:spPr>
        <p:txBody>
          <a:bodyPr wrap="square">
            <a:spAutoFit/>
          </a:bodyPr>
          <a:lstStyle/>
          <a:p>
            <a:r>
              <a:rPr lang="en-ZA" sz="1050" dirty="0">
                <a:effectLst/>
                <a:ea typeface="Calibri" panose="020F0502020204030204" pitchFamily="34" charset="0"/>
              </a:rPr>
              <a:t>Source: Own calculations, using the anonymised PERSAL data from 2021, only educators are considered. ECD practitioners and examination reviewers removed. Estimates to 2030 derived from the national and provincial TSD models. Assumption of no growth in educator numbers for FS, KN, LP, MP, NC, NW and SA. Assume 20% educator growth for GP, 10% for WC and a decline in 10% of educators in the EC. In LP assume that the proportion of senior educators grows from 16% in 2021 to 21% in 2030. </a:t>
            </a:r>
            <a:endParaRPr lang="en-ZA" sz="1050" dirty="0"/>
          </a:p>
        </p:txBody>
      </p:sp>
      <p:sp>
        <p:nvSpPr>
          <p:cNvPr id="12" name="Rectangle: Rounded Corners 11">
            <a:extLst>
              <a:ext uri="{FF2B5EF4-FFF2-40B4-BE49-F238E27FC236}">
                <a16:creationId xmlns:a16="http://schemas.microsoft.com/office/drawing/2014/main" id="{99F28036-D493-A2A1-5FC1-A991B6C50A99}"/>
              </a:ext>
            </a:extLst>
          </p:cNvPr>
          <p:cNvSpPr/>
          <p:nvPr/>
        </p:nvSpPr>
        <p:spPr>
          <a:xfrm>
            <a:off x="10291396" y="1312089"/>
            <a:ext cx="1576754" cy="681000"/>
          </a:xfrm>
          <a:prstGeom prst="roundRect">
            <a:avLst/>
          </a:prstGeom>
          <a:solidFill>
            <a:srgbClr val="B64926">
              <a:alpha val="69804"/>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ZA" sz="2000" dirty="0"/>
              <a:t>In constant 2021 rands</a:t>
            </a:r>
          </a:p>
        </p:txBody>
      </p:sp>
      <p:sp>
        <p:nvSpPr>
          <p:cNvPr id="6" name="Rectangle: Rounded Corners 5">
            <a:extLst>
              <a:ext uri="{FF2B5EF4-FFF2-40B4-BE49-F238E27FC236}">
                <a16:creationId xmlns:a16="http://schemas.microsoft.com/office/drawing/2014/main" id="{4164C320-CC5F-9B8A-85ED-01AE531D0B7D}"/>
              </a:ext>
            </a:extLst>
          </p:cNvPr>
          <p:cNvSpPr/>
          <p:nvPr/>
        </p:nvSpPr>
        <p:spPr>
          <a:xfrm>
            <a:off x="325901" y="5421923"/>
            <a:ext cx="1472419" cy="576775"/>
          </a:xfrm>
          <a:prstGeom prst="roundRect">
            <a:avLst/>
          </a:prstGeom>
          <a:solidFill>
            <a:schemeClr val="tx1">
              <a:lumMod val="75000"/>
              <a:lumOff val="25000"/>
              <a:alpha val="69804"/>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ZA" sz="1600" dirty="0"/>
              <a:t>Note: Scale not from zero</a:t>
            </a:r>
          </a:p>
        </p:txBody>
      </p:sp>
      <p:sp>
        <p:nvSpPr>
          <p:cNvPr id="7" name="Oval 6">
            <a:extLst>
              <a:ext uri="{FF2B5EF4-FFF2-40B4-BE49-F238E27FC236}">
                <a16:creationId xmlns:a16="http://schemas.microsoft.com/office/drawing/2014/main" id="{40A61B1E-C696-0797-CF8D-B899C43F3E2E}"/>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6</a:t>
            </a:r>
          </a:p>
        </p:txBody>
      </p:sp>
    </p:spTree>
    <p:extLst>
      <p:ext uri="{BB962C8B-B14F-4D97-AF65-F5344CB8AC3E}">
        <p14:creationId xmlns:p14="http://schemas.microsoft.com/office/powerpoint/2010/main" val="2796573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200"/>
              <a:buFont typeface="Cambria"/>
              <a:buNone/>
            </a:pPr>
            <a:r>
              <a:rPr lang="en-US"/>
              <a:t>Objective</a:t>
            </a:r>
            <a:endParaRPr/>
          </a:p>
        </p:txBody>
      </p:sp>
      <p:sp>
        <p:nvSpPr>
          <p:cNvPr id="180" name="Google Shape;180;p4"/>
          <p:cNvSpPr txBox="1"/>
          <p:nvPr/>
        </p:nvSpPr>
        <p:spPr>
          <a:xfrm>
            <a:off x="908100" y="1690825"/>
            <a:ext cx="10751400" cy="3786600"/>
          </a:xfrm>
          <a:prstGeom prst="rect">
            <a:avLst/>
          </a:prstGeom>
          <a:noFill/>
          <a:ln>
            <a:noFill/>
          </a:ln>
        </p:spPr>
        <p:txBody>
          <a:bodyPr spcFirstLastPara="1" wrap="square" lIns="91425" tIns="91425" rIns="91425" bIns="91425" anchor="t" anchorCtr="0">
            <a:spAutoFit/>
          </a:bodyPr>
          <a:lstStyle/>
          <a:p>
            <a:pPr marL="457200" marR="0" lvl="0" indent="-393700" algn="l" rtl="0">
              <a:spcBef>
                <a:spcPts val="0"/>
              </a:spcBef>
              <a:spcAft>
                <a:spcPts val="0"/>
              </a:spcAft>
              <a:buClr>
                <a:schemeClr val="dk1"/>
              </a:buClr>
              <a:buSzPts val="2600"/>
              <a:buFont typeface="Calibri"/>
              <a:buChar char="●"/>
            </a:pPr>
            <a:r>
              <a:rPr lang="en-US" sz="2600" b="0" i="0" u="none" strike="noStrike" cap="none">
                <a:solidFill>
                  <a:schemeClr val="dk1"/>
                </a:solidFill>
                <a:latin typeface="Calibri"/>
                <a:ea typeface="Calibri"/>
                <a:cs typeface="Calibri"/>
                <a:sym typeface="Calibri"/>
              </a:rPr>
              <a:t>In each province there are some differences in the age profile of teachers, differences in the expected growth of the school-going population and differences in expected teacher attrition (resignations &amp; retirements). </a:t>
            </a:r>
            <a:endParaRPr sz="2600" b="0" i="0" u="none" strike="noStrike" cap="none">
              <a:solidFill>
                <a:schemeClr val="dk1"/>
              </a:solidFill>
              <a:latin typeface="Calibri"/>
              <a:ea typeface="Calibri"/>
              <a:cs typeface="Calibri"/>
              <a:sym typeface="Calibri"/>
            </a:endParaRPr>
          </a:p>
          <a:p>
            <a:pPr marL="457200" marR="0" lvl="0" indent="0" algn="l" rtl="0">
              <a:spcBef>
                <a:spcPts val="0"/>
              </a:spcBef>
              <a:spcAft>
                <a:spcPts val="0"/>
              </a:spcAft>
              <a:buClr>
                <a:schemeClr val="dk1"/>
              </a:buClr>
              <a:buSzPts val="2600"/>
              <a:buFont typeface="Calibri"/>
              <a:buNone/>
            </a:pPr>
            <a:endParaRPr sz="2600" b="0" i="0" u="none" strike="noStrike" cap="none">
              <a:solidFill>
                <a:schemeClr val="dk1"/>
              </a:solidFill>
              <a:latin typeface="Calibri"/>
              <a:ea typeface="Calibri"/>
              <a:cs typeface="Calibri"/>
              <a:sym typeface="Calibri"/>
            </a:endParaRPr>
          </a:p>
          <a:p>
            <a:pPr marL="457200" marR="0" lvl="0" indent="0" algn="l" rtl="0">
              <a:spcBef>
                <a:spcPts val="0"/>
              </a:spcBef>
              <a:spcAft>
                <a:spcPts val="0"/>
              </a:spcAft>
              <a:buClr>
                <a:schemeClr val="dk1"/>
              </a:buClr>
              <a:buSzPts val="2600"/>
              <a:buFont typeface="Calibri"/>
              <a:buNone/>
            </a:pPr>
            <a:r>
              <a:rPr lang="en-US" sz="2600" b="0" i="0" u="none" strike="noStrike" cap="none">
                <a:solidFill>
                  <a:schemeClr val="dk1"/>
                </a:solidFill>
                <a:latin typeface="Calibri"/>
                <a:ea typeface="Calibri"/>
                <a:cs typeface="Calibri"/>
                <a:sym typeface="Calibri"/>
              </a:rPr>
              <a:t>⇒ The year of the retirement wave peak will differ across provinces.</a:t>
            </a:r>
            <a:endParaRPr sz="2600" b="0" i="0" u="none" strike="noStrike" cap="none">
              <a:solidFill>
                <a:schemeClr val="dk1"/>
              </a:solidFill>
              <a:latin typeface="Calibri"/>
              <a:ea typeface="Calibri"/>
              <a:cs typeface="Calibri"/>
              <a:sym typeface="Calibri"/>
            </a:endParaRPr>
          </a:p>
          <a:p>
            <a:pPr marL="0" marR="0" lvl="0" indent="457200" algn="l" rtl="0">
              <a:spcBef>
                <a:spcPts val="0"/>
              </a:spcBef>
              <a:spcAft>
                <a:spcPts val="0"/>
              </a:spcAft>
              <a:buClr>
                <a:schemeClr val="dk1"/>
              </a:buClr>
              <a:buSzPts val="2600"/>
              <a:buFont typeface="Calibri"/>
              <a:buNone/>
            </a:pPr>
            <a:r>
              <a:rPr lang="en-US" sz="2600" b="0" i="0" u="none" strike="noStrike" cap="none">
                <a:solidFill>
                  <a:schemeClr val="dk1"/>
                </a:solidFill>
                <a:latin typeface="Calibri"/>
                <a:ea typeface="Calibri"/>
                <a:cs typeface="Calibri"/>
                <a:sym typeface="Calibri"/>
              </a:rPr>
              <a:t>⇒ Also some provinces need to accommodate much more growth in</a:t>
            </a:r>
            <a:endParaRPr sz="2600" b="0" i="0" u="none" strike="noStrike" cap="none">
              <a:solidFill>
                <a:schemeClr val="dk1"/>
              </a:solidFill>
              <a:latin typeface="Calibri"/>
              <a:ea typeface="Calibri"/>
              <a:cs typeface="Calibri"/>
              <a:sym typeface="Calibri"/>
            </a:endParaRPr>
          </a:p>
          <a:p>
            <a:pPr marL="0" marR="0" lvl="0" indent="457200" algn="l" rtl="0">
              <a:spcBef>
                <a:spcPts val="0"/>
              </a:spcBef>
              <a:spcAft>
                <a:spcPts val="0"/>
              </a:spcAft>
              <a:buClr>
                <a:schemeClr val="dk1"/>
              </a:buClr>
              <a:buSzPts val="2600"/>
              <a:buFont typeface="Calibri"/>
              <a:buNone/>
            </a:pPr>
            <a:r>
              <a:rPr lang="en-US" sz="2600" b="0" i="0" u="none" strike="noStrike" cap="none">
                <a:solidFill>
                  <a:schemeClr val="dk1"/>
                </a:solidFill>
                <a:latin typeface="Calibri"/>
                <a:ea typeface="Calibri"/>
                <a:cs typeface="Calibri"/>
                <a:sym typeface="Calibri"/>
              </a:rPr>
              <a:t>learners than others.</a:t>
            </a:r>
            <a:endParaRPr sz="2600" b="0" i="0" u="none" strike="noStrike" cap="none">
              <a:solidFill>
                <a:schemeClr val="dk1"/>
              </a:solidFill>
              <a:latin typeface="Calibri"/>
              <a:ea typeface="Calibri"/>
              <a:cs typeface="Calibri"/>
              <a:sym typeface="Calibri"/>
            </a:endParaRPr>
          </a:p>
          <a:p>
            <a:pPr marL="457200" marR="0" lvl="0" indent="0" algn="l" rtl="0">
              <a:spcBef>
                <a:spcPts val="0"/>
              </a:spcBef>
              <a:spcAft>
                <a:spcPts val="0"/>
              </a:spcAft>
              <a:buClr>
                <a:schemeClr val="dk1"/>
              </a:buClr>
              <a:buSzPts val="2600"/>
              <a:buFont typeface="Calibri"/>
              <a:buNone/>
            </a:pPr>
            <a:endParaRPr sz="26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600"/>
              <a:buFont typeface="Calibri"/>
              <a:buNone/>
            </a:pPr>
            <a:endParaRPr sz="2600" b="0" i="0" u="none" strike="noStrike" cap="none">
              <a:solidFill>
                <a:schemeClr val="dk1"/>
              </a:solidFill>
              <a:latin typeface="Calibri"/>
              <a:ea typeface="Calibri"/>
              <a:cs typeface="Calibri"/>
              <a:sym typeface="Calibri"/>
            </a:endParaRPr>
          </a:p>
        </p:txBody>
      </p:sp>
      <p:sp>
        <p:nvSpPr>
          <p:cNvPr id="181" name="Google Shape;181;p4"/>
          <p:cNvSpPr/>
          <p:nvPr/>
        </p:nvSpPr>
        <p:spPr>
          <a:xfrm>
            <a:off x="1252350" y="4947775"/>
            <a:ext cx="10062900" cy="1273500"/>
          </a:xfrm>
          <a:prstGeom prst="roundRect">
            <a:avLst>
              <a:gd name="adj" fmla="val 16667"/>
            </a:avLst>
          </a:prstGeom>
          <a:solidFill>
            <a:srgbClr val="550000"/>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spcBef>
                <a:spcPts val="0"/>
              </a:spcBef>
              <a:spcAft>
                <a:spcPts val="0"/>
              </a:spcAft>
              <a:buClr>
                <a:schemeClr val="lt1"/>
              </a:buClr>
              <a:buSzPts val="2700"/>
              <a:buFont typeface="Calibri"/>
              <a:buNone/>
            </a:pPr>
            <a:r>
              <a:rPr lang="en-US" sz="2700" b="1" i="0" u="none" strike="noStrike" cap="none" dirty="0">
                <a:solidFill>
                  <a:schemeClr val="lt1"/>
                </a:solidFill>
                <a:latin typeface="Calibri"/>
                <a:ea typeface="Calibri"/>
                <a:cs typeface="Calibri"/>
                <a:sym typeface="Calibri"/>
              </a:rPr>
              <a:t>In this presentation, we highlight the situation in the </a:t>
            </a:r>
          </a:p>
          <a:p>
            <a:pPr marL="0" marR="0" lvl="0" indent="0" algn="ctr" rtl="0">
              <a:spcBef>
                <a:spcPts val="0"/>
              </a:spcBef>
              <a:spcAft>
                <a:spcPts val="0"/>
              </a:spcAft>
              <a:buClr>
                <a:schemeClr val="lt1"/>
              </a:buClr>
              <a:buSzPts val="2700"/>
              <a:buFont typeface="Calibri"/>
              <a:buNone/>
            </a:pPr>
            <a:r>
              <a:rPr lang="en-US" sz="2700" b="1" i="0" u="none" strike="noStrike" cap="none">
                <a:solidFill>
                  <a:schemeClr val="lt1"/>
                </a:solidFill>
                <a:latin typeface="Calibri"/>
                <a:ea typeface="Calibri"/>
                <a:cs typeface="Calibri"/>
                <a:sym typeface="Calibri"/>
              </a:rPr>
              <a:t>Northern </a:t>
            </a:r>
            <a:r>
              <a:rPr lang="en-US" sz="2700" b="1" i="0" u="none" strike="noStrike" cap="none" dirty="0">
                <a:solidFill>
                  <a:schemeClr val="lt1"/>
                </a:solidFill>
                <a:latin typeface="Calibri"/>
                <a:ea typeface="Calibri"/>
                <a:cs typeface="Calibri"/>
                <a:sym typeface="Calibri"/>
              </a:rPr>
              <a:t>Cape to inform province-specific planning. </a:t>
            </a:r>
            <a:endParaRPr sz="1500" b="1" i="0" u="none" strike="noStrike" cap="none" dirty="0">
              <a:solidFill>
                <a:schemeClr val="lt1"/>
              </a:solidFill>
              <a:latin typeface="Calibri"/>
              <a:ea typeface="Calibri"/>
              <a:cs typeface="Calibri"/>
              <a:sym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p:txBody>
          <a:bodyPr/>
          <a:lstStyle/>
          <a:p>
            <a:r>
              <a:rPr lang="en-ZA" dirty="0"/>
              <a:t>Projected unit costs trends| All educators</a:t>
            </a:r>
          </a:p>
        </p:txBody>
      </p:sp>
      <p:cxnSp>
        <p:nvCxnSpPr>
          <p:cNvPr id="6" name="Straight Connector 5">
            <a:extLst>
              <a:ext uri="{FF2B5EF4-FFF2-40B4-BE49-F238E27FC236}">
                <a16:creationId xmlns:a16="http://schemas.microsoft.com/office/drawing/2014/main" id="{5528D87C-5BDB-BDC7-BBA5-5DD4E0A86939}"/>
              </a:ext>
            </a:extLst>
          </p:cNvPr>
          <p:cNvCxnSpPr>
            <a:cxnSpLocks/>
          </p:cNvCxnSpPr>
          <p:nvPr/>
        </p:nvCxnSpPr>
        <p:spPr>
          <a:xfrm>
            <a:off x="6629401" y="2598057"/>
            <a:ext cx="4724398" cy="0"/>
          </a:xfrm>
          <a:prstGeom prst="line">
            <a:avLst/>
          </a:prstGeom>
          <a:ln w="28575">
            <a:solidFill>
              <a:schemeClr val="accent3">
                <a:lumMod val="75000"/>
              </a:schemeClr>
            </a:solidFill>
          </a:ln>
        </p:spPr>
        <p:style>
          <a:lnRef idx="3">
            <a:schemeClr val="accent3"/>
          </a:lnRef>
          <a:fillRef idx="0">
            <a:schemeClr val="accent3"/>
          </a:fillRef>
          <a:effectRef idx="2">
            <a:schemeClr val="accent3"/>
          </a:effectRef>
          <a:fontRef idx="minor">
            <a:schemeClr val="tx1"/>
          </a:fontRef>
        </p:style>
      </p:cxnSp>
      <p:grpSp>
        <p:nvGrpSpPr>
          <p:cNvPr id="16" name="Group 15">
            <a:extLst>
              <a:ext uri="{FF2B5EF4-FFF2-40B4-BE49-F238E27FC236}">
                <a16:creationId xmlns:a16="http://schemas.microsoft.com/office/drawing/2014/main" id="{5960504D-6AD5-FD52-04C9-E4CE6FC29BBA}"/>
              </a:ext>
            </a:extLst>
          </p:cNvPr>
          <p:cNvGrpSpPr/>
          <p:nvPr/>
        </p:nvGrpSpPr>
        <p:grpSpPr>
          <a:xfrm>
            <a:off x="1009650" y="1676482"/>
            <a:ext cx="4857750" cy="921575"/>
            <a:chOff x="1009650" y="1676482"/>
            <a:chExt cx="4557159" cy="921575"/>
          </a:xfrm>
        </p:grpSpPr>
        <p:cxnSp>
          <p:nvCxnSpPr>
            <p:cNvPr id="5" name="Straight Connector 4">
              <a:extLst>
                <a:ext uri="{FF2B5EF4-FFF2-40B4-BE49-F238E27FC236}">
                  <a16:creationId xmlns:a16="http://schemas.microsoft.com/office/drawing/2014/main" id="{9D17B27D-012D-CD51-59FB-B3D654C792DF}"/>
                </a:ext>
              </a:extLst>
            </p:cNvPr>
            <p:cNvCxnSpPr/>
            <p:nvPr/>
          </p:nvCxnSpPr>
          <p:spPr>
            <a:xfrm>
              <a:off x="1009650" y="2598057"/>
              <a:ext cx="4557159" cy="0"/>
            </a:xfrm>
            <a:prstGeom prst="line">
              <a:avLst/>
            </a:prstGeom>
            <a:ln w="28575">
              <a:solidFill>
                <a:schemeClr val="accent3">
                  <a:lumMod val="75000"/>
                </a:schemeClr>
              </a:solidFill>
            </a:ln>
          </p:spPr>
          <p:style>
            <a:lnRef idx="3">
              <a:schemeClr val="accent3"/>
            </a:lnRef>
            <a:fillRef idx="0">
              <a:schemeClr val="accent3"/>
            </a:fillRef>
            <a:effectRef idx="2">
              <a:schemeClr val="accent3"/>
            </a:effectRef>
            <a:fontRef idx="minor">
              <a:schemeClr val="tx1"/>
            </a:fontRef>
          </p:style>
        </p:cxnSp>
        <p:sp>
          <p:nvSpPr>
            <p:cNvPr id="7" name="Rectangle 6">
              <a:extLst>
                <a:ext uri="{FF2B5EF4-FFF2-40B4-BE49-F238E27FC236}">
                  <a16:creationId xmlns:a16="http://schemas.microsoft.com/office/drawing/2014/main" id="{9F39108B-58DA-BE98-DBDA-BF0C2464AAD2}"/>
                </a:ext>
              </a:extLst>
            </p:cNvPr>
            <p:cNvSpPr/>
            <p:nvPr/>
          </p:nvSpPr>
          <p:spPr>
            <a:xfrm>
              <a:off x="1009650" y="1676482"/>
              <a:ext cx="4557159" cy="921571"/>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algn="ctr"/>
              <a:r>
                <a:rPr lang="en-ZA" sz="3200" dirty="0">
                  <a:solidFill>
                    <a:schemeClr val="accent3">
                      <a:lumMod val="75000"/>
                    </a:schemeClr>
                  </a:solidFill>
                  <a:latin typeface="Cambria" panose="02040503050406030204" pitchFamily="18" charset="0"/>
                  <a:ea typeface="Cambria" panose="02040503050406030204" pitchFamily="18" charset="0"/>
                </a:rPr>
                <a:t>Teachers</a:t>
              </a:r>
            </a:p>
            <a:p>
              <a:pPr algn="ctr"/>
              <a:r>
                <a:rPr lang="en-ZA" sz="2000" dirty="0">
                  <a:solidFill>
                    <a:schemeClr val="accent3">
                      <a:lumMod val="75000"/>
                    </a:schemeClr>
                  </a:solidFill>
                  <a:latin typeface="Cambria" panose="02040503050406030204" pitchFamily="18" charset="0"/>
                  <a:ea typeface="Cambria" panose="02040503050406030204" pitchFamily="18" charset="0"/>
                </a:rPr>
                <a:t>(School based teachers)</a:t>
              </a:r>
              <a:endParaRPr lang="en-ZA" sz="4000" dirty="0">
                <a:solidFill>
                  <a:schemeClr val="accent3">
                    <a:lumMod val="75000"/>
                  </a:schemeClr>
                </a:solidFill>
                <a:latin typeface="Cambria" panose="02040503050406030204" pitchFamily="18" charset="0"/>
                <a:ea typeface="Cambria" panose="02040503050406030204" pitchFamily="18" charset="0"/>
              </a:endParaRPr>
            </a:p>
          </p:txBody>
        </p:sp>
      </p:grpSp>
      <p:sp>
        <p:nvSpPr>
          <p:cNvPr id="8" name="Rectangle 7">
            <a:extLst>
              <a:ext uri="{FF2B5EF4-FFF2-40B4-BE49-F238E27FC236}">
                <a16:creationId xmlns:a16="http://schemas.microsoft.com/office/drawing/2014/main" id="{57242F53-8174-46AC-07A4-53FC98979690}"/>
              </a:ext>
            </a:extLst>
          </p:cNvPr>
          <p:cNvSpPr/>
          <p:nvPr/>
        </p:nvSpPr>
        <p:spPr>
          <a:xfrm>
            <a:off x="6629400" y="1690688"/>
            <a:ext cx="4724398" cy="921571"/>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ctr"/>
          <a:lstStyle/>
          <a:p>
            <a:pPr algn="ctr"/>
            <a:r>
              <a:rPr lang="en-ZA" sz="3200" dirty="0">
                <a:solidFill>
                  <a:schemeClr val="accent3">
                    <a:lumMod val="75000"/>
                  </a:schemeClr>
                </a:solidFill>
                <a:latin typeface="Cambria" panose="02040503050406030204" pitchFamily="18" charset="0"/>
                <a:ea typeface="Cambria" panose="02040503050406030204" pitchFamily="18" charset="0"/>
              </a:rPr>
              <a:t>Senior educators</a:t>
            </a:r>
          </a:p>
          <a:p>
            <a:pPr algn="ctr"/>
            <a:r>
              <a:rPr lang="en-ZA" sz="2000" dirty="0">
                <a:solidFill>
                  <a:schemeClr val="accent3">
                    <a:lumMod val="75000"/>
                  </a:schemeClr>
                </a:solidFill>
                <a:latin typeface="Cambria" panose="02040503050406030204" pitchFamily="18" charset="0"/>
                <a:ea typeface="Cambria" panose="02040503050406030204" pitchFamily="18" charset="0"/>
              </a:rPr>
              <a:t>(HODs, Deputy’s, Principals &amp; Other)</a:t>
            </a:r>
            <a:endParaRPr lang="en-ZA" sz="2800" dirty="0">
              <a:solidFill>
                <a:schemeClr val="accent3">
                  <a:lumMod val="75000"/>
                </a:schemeClr>
              </a:solidFill>
              <a:latin typeface="Cambria" panose="02040503050406030204" pitchFamily="18" charset="0"/>
              <a:ea typeface="Cambria" panose="02040503050406030204" pitchFamily="18" charset="0"/>
            </a:endParaRPr>
          </a:p>
        </p:txBody>
      </p:sp>
      <p:graphicFrame>
        <p:nvGraphicFramePr>
          <p:cNvPr id="9" name="Chart 8">
            <a:extLst>
              <a:ext uri="{FF2B5EF4-FFF2-40B4-BE49-F238E27FC236}">
                <a16:creationId xmlns:a16="http://schemas.microsoft.com/office/drawing/2014/main" id="{45365360-6C64-F7CC-949F-8F1D9B12135D}"/>
              </a:ext>
            </a:extLst>
          </p:cNvPr>
          <p:cNvGraphicFramePr>
            <a:graphicFrameLocks/>
          </p:cNvGraphicFramePr>
          <p:nvPr>
            <p:extLst>
              <p:ext uri="{D42A27DB-BD31-4B8C-83A1-F6EECF244321}">
                <p14:modId xmlns:p14="http://schemas.microsoft.com/office/powerpoint/2010/main" val="4214176542"/>
              </p:ext>
            </p:extLst>
          </p:nvPr>
        </p:nvGraphicFramePr>
        <p:xfrm>
          <a:off x="1009650" y="2620291"/>
          <a:ext cx="5086350" cy="3539501"/>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12">
            <a:extLst>
              <a:ext uri="{FF2B5EF4-FFF2-40B4-BE49-F238E27FC236}">
                <a16:creationId xmlns:a16="http://schemas.microsoft.com/office/drawing/2014/main" id="{5F436AB6-E0E0-847A-ED3B-A908FD6B3F7D}"/>
              </a:ext>
            </a:extLst>
          </p:cNvPr>
          <p:cNvSpPr/>
          <p:nvPr/>
        </p:nvSpPr>
        <p:spPr>
          <a:xfrm rot="16200000">
            <a:off x="-1005475" y="3642722"/>
            <a:ext cx="3392072" cy="52387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0">
              <a:defRPr sz="1800" b="0" i="0" u="none" strike="noStrike" kern="1200" baseline="0">
                <a:solidFill>
                  <a:prstClr val="black">
                    <a:lumMod val="65000"/>
                    <a:lumOff val="35000"/>
                  </a:prstClr>
                </a:solidFill>
                <a:latin typeface="+mn-lt"/>
                <a:ea typeface="+mn-ea"/>
                <a:cs typeface="+mn-cs"/>
              </a:defRPr>
            </a:pPr>
            <a:r>
              <a:rPr lang="en-ZA" sz="1800" b="0" i="0" baseline="0">
                <a:effectLst/>
              </a:rPr>
              <a:t>Average annual unit cost </a:t>
            </a:r>
            <a:endParaRPr lang="en-ZA">
              <a:effectLst/>
            </a:endParaRPr>
          </a:p>
          <a:p>
            <a:pPr algn="ctr" rtl="0">
              <a:defRPr sz="1800" b="0" i="0" u="none" strike="noStrike" kern="1200" baseline="0">
                <a:solidFill>
                  <a:prstClr val="black">
                    <a:lumMod val="65000"/>
                    <a:lumOff val="35000"/>
                  </a:prstClr>
                </a:solidFill>
                <a:latin typeface="+mn-lt"/>
                <a:ea typeface="+mn-ea"/>
                <a:cs typeface="+mn-cs"/>
              </a:defRPr>
            </a:pPr>
            <a:r>
              <a:rPr lang="en-ZA" sz="1800" b="0" i="0" baseline="0">
                <a:effectLst/>
              </a:rPr>
              <a:t>(In 2021 Rands)</a:t>
            </a:r>
            <a:endParaRPr lang="en-ZA" dirty="0">
              <a:effectLst/>
            </a:endParaRPr>
          </a:p>
        </p:txBody>
      </p:sp>
      <p:graphicFrame>
        <p:nvGraphicFramePr>
          <p:cNvPr id="19" name="Chart 18">
            <a:extLst>
              <a:ext uri="{FF2B5EF4-FFF2-40B4-BE49-F238E27FC236}">
                <a16:creationId xmlns:a16="http://schemas.microsoft.com/office/drawing/2014/main" id="{73E4C1CB-1BE8-FA31-EAE0-B12DADF353E6}"/>
              </a:ext>
            </a:extLst>
          </p:cNvPr>
          <p:cNvGraphicFramePr>
            <a:graphicFrameLocks/>
          </p:cNvGraphicFramePr>
          <p:nvPr>
            <p:extLst>
              <p:ext uri="{D42A27DB-BD31-4B8C-83A1-F6EECF244321}">
                <p14:modId xmlns:p14="http://schemas.microsoft.com/office/powerpoint/2010/main" val="1903970988"/>
              </p:ext>
            </p:extLst>
          </p:nvPr>
        </p:nvGraphicFramePr>
        <p:xfrm>
          <a:off x="6267448" y="2620290"/>
          <a:ext cx="5086350" cy="3539501"/>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a:extLst>
              <a:ext uri="{FF2B5EF4-FFF2-40B4-BE49-F238E27FC236}">
                <a16:creationId xmlns:a16="http://schemas.microsoft.com/office/drawing/2014/main" id="{DBA7BA3C-71BE-4B23-7F15-27B64BC3D0AE}"/>
              </a:ext>
            </a:extLst>
          </p:cNvPr>
          <p:cNvSpPr txBox="1"/>
          <p:nvPr/>
        </p:nvSpPr>
        <p:spPr>
          <a:xfrm>
            <a:off x="2084070" y="6283782"/>
            <a:ext cx="9784080" cy="577081"/>
          </a:xfrm>
          <a:prstGeom prst="rect">
            <a:avLst/>
          </a:prstGeom>
          <a:noFill/>
        </p:spPr>
        <p:txBody>
          <a:bodyPr wrap="square">
            <a:spAutoFit/>
          </a:bodyPr>
          <a:lstStyle/>
          <a:p>
            <a:r>
              <a:rPr lang="en-ZA" sz="1050" dirty="0">
                <a:effectLst/>
                <a:ea typeface="Calibri" panose="020F0502020204030204" pitchFamily="34" charset="0"/>
              </a:rPr>
              <a:t>Source: Own calculations, using the anonymised PERSAL data from 2021, only educators are considered. ECD practitioners and examination reviewers removed. Estimates to 2030 derived from the national and provincial TSD models. Assumption of no growth in educator numbers for FS, KN, LP, MP, NC, NW and SA. Assume 20% educator growth for GP, 10% for WC and a decline in 10% of educators in the EC. In LP assume that the proportion of senior educators grows from 16% in 2021 to 21% in 2030. </a:t>
            </a:r>
            <a:endParaRPr lang="en-ZA" sz="1050" dirty="0"/>
          </a:p>
        </p:txBody>
      </p:sp>
      <p:cxnSp>
        <p:nvCxnSpPr>
          <p:cNvPr id="24" name="Straight Connector 23">
            <a:extLst>
              <a:ext uri="{FF2B5EF4-FFF2-40B4-BE49-F238E27FC236}">
                <a16:creationId xmlns:a16="http://schemas.microsoft.com/office/drawing/2014/main" id="{FE2B3094-AA1A-99AF-4AAD-233F36FB541F}"/>
              </a:ext>
            </a:extLst>
          </p:cNvPr>
          <p:cNvCxnSpPr>
            <a:cxnSpLocks/>
          </p:cNvCxnSpPr>
          <p:nvPr/>
        </p:nvCxnSpPr>
        <p:spPr>
          <a:xfrm>
            <a:off x="7505700" y="3002723"/>
            <a:ext cx="3448050" cy="0"/>
          </a:xfrm>
          <a:prstGeom prst="line">
            <a:avLst/>
          </a:prstGeom>
          <a:ln w="12700">
            <a:solidFill>
              <a:srgbClr val="009242"/>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F27421F-E5CE-1B35-EEDC-562265EE4B62}"/>
              </a:ext>
            </a:extLst>
          </p:cNvPr>
          <p:cNvCxnSpPr>
            <a:cxnSpLocks/>
          </p:cNvCxnSpPr>
          <p:nvPr/>
        </p:nvCxnSpPr>
        <p:spPr>
          <a:xfrm>
            <a:off x="10988220" y="3002723"/>
            <a:ext cx="0" cy="961650"/>
          </a:xfrm>
          <a:prstGeom prst="line">
            <a:avLst/>
          </a:prstGeom>
          <a:ln w="12700">
            <a:solidFill>
              <a:srgbClr val="009242"/>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128B3212-10C1-76AA-6A1C-FC75AF989DE4}"/>
              </a:ext>
            </a:extLst>
          </p:cNvPr>
          <p:cNvSpPr/>
          <p:nvPr/>
        </p:nvSpPr>
        <p:spPr>
          <a:xfrm>
            <a:off x="10580915" y="2830548"/>
            <a:ext cx="731520" cy="365760"/>
          </a:xfrm>
          <a:prstGeom prst="ellipse">
            <a:avLst/>
          </a:prstGeom>
          <a:ln>
            <a:solidFill>
              <a:srgbClr val="009242"/>
            </a:solidFill>
          </a:ln>
        </p:spPr>
        <p:style>
          <a:lnRef idx="2">
            <a:schemeClr val="accent2"/>
          </a:lnRef>
          <a:fillRef idx="1">
            <a:schemeClr val="lt1"/>
          </a:fillRef>
          <a:effectRef idx="0">
            <a:schemeClr val="accent2"/>
          </a:effectRef>
          <a:fontRef idx="minor">
            <a:schemeClr val="dk1"/>
          </a:fontRef>
        </p:style>
        <p:txBody>
          <a:bodyPr wrap="none" rtlCol="0" anchor="ctr"/>
          <a:lstStyle/>
          <a:p>
            <a:pPr algn="ctr"/>
            <a:r>
              <a:rPr lang="en-ZA" dirty="0"/>
              <a:t>-6%</a:t>
            </a:r>
          </a:p>
        </p:txBody>
      </p:sp>
      <p:cxnSp>
        <p:nvCxnSpPr>
          <p:cNvPr id="30" name="Straight Connector 29">
            <a:extLst>
              <a:ext uri="{FF2B5EF4-FFF2-40B4-BE49-F238E27FC236}">
                <a16:creationId xmlns:a16="http://schemas.microsoft.com/office/drawing/2014/main" id="{795EE14F-1097-040B-D1EA-3F8517F542FF}"/>
              </a:ext>
            </a:extLst>
          </p:cNvPr>
          <p:cNvCxnSpPr>
            <a:cxnSpLocks/>
          </p:cNvCxnSpPr>
          <p:nvPr/>
        </p:nvCxnSpPr>
        <p:spPr>
          <a:xfrm>
            <a:off x="2231278" y="4460372"/>
            <a:ext cx="3448050" cy="0"/>
          </a:xfrm>
          <a:prstGeom prst="line">
            <a:avLst/>
          </a:prstGeom>
          <a:ln w="12700">
            <a:solidFill>
              <a:srgbClr val="009242"/>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C335B68-5764-C339-ABAD-4992A00FA9D2}"/>
              </a:ext>
            </a:extLst>
          </p:cNvPr>
          <p:cNvCxnSpPr>
            <a:cxnSpLocks/>
          </p:cNvCxnSpPr>
          <p:nvPr/>
        </p:nvCxnSpPr>
        <p:spPr>
          <a:xfrm flipV="1">
            <a:off x="5679328" y="3552669"/>
            <a:ext cx="0" cy="910934"/>
          </a:xfrm>
          <a:prstGeom prst="line">
            <a:avLst/>
          </a:prstGeom>
          <a:ln w="12700">
            <a:solidFill>
              <a:srgbClr val="009242"/>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3CEDBF22-21B9-56E4-EAC7-CC4621D204E3}"/>
              </a:ext>
            </a:extLst>
          </p:cNvPr>
          <p:cNvSpPr/>
          <p:nvPr/>
        </p:nvSpPr>
        <p:spPr>
          <a:xfrm>
            <a:off x="5273378" y="4318139"/>
            <a:ext cx="731520" cy="365760"/>
          </a:xfrm>
          <a:prstGeom prst="ellipse">
            <a:avLst/>
          </a:prstGeom>
          <a:ln>
            <a:solidFill>
              <a:srgbClr val="009242"/>
            </a:solidFill>
          </a:ln>
        </p:spPr>
        <p:style>
          <a:lnRef idx="2">
            <a:schemeClr val="accent2"/>
          </a:lnRef>
          <a:fillRef idx="1">
            <a:schemeClr val="lt1"/>
          </a:fillRef>
          <a:effectRef idx="0">
            <a:schemeClr val="accent2"/>
          </a:effectRef>
          <a:fontRef idx="minor">
            <a:schemeClr val="dk1"/>
          </a:fontRef>
        </p:style>
        <p:txBody>
          <a:bodyPr wrap="none" rtlCol="0" anchor="ctr"/>
          <a:lstStyle/>
          <a:p>
            <a:pPr algn="ctr"/>
            <a:r>
              <a:rPr lang="en-ZA" dirty="0"/>
              <a:t>+3%</a:t>
            </a:r>
          </a:p>
        </p:txBody>
      </p:sp>
      <p:sp>
        <p:nvSpPr>
          <p:cNvPr id="34" name="Rectangle: Rounded Corners 33">
            <a:extLst>
              <a:ext uri="{FF2B5EF4-FFF2-40B4-BE49-F238E27FC236}">
                <a16:creationId xmlns:a16="http://schemas.microsoft.com/office/drawing/2014/main" id="{9A15A38C-DF20-F449-8D45-F8DA3797ED15}"/>
              </a:ext>
            </a:extLst>
          </p:cNvPr>
          <p:cNvSpPr/>
          <p:nvPr/>
        </p:nvSpPr>
        <p:spPr>
          <a:xfrm>
            <a:off x="10291396" y="1312089"/>
            <a:ext cx="1576754" cy="681000"/>
          </a:xfrm>
          <a:prstGeom prst="roundRect">
            <a:avLst/>
          </a:prstGeom>
          <a:solidFill>
            <a:srgbClr val="B64926">
              <a:alpha val="69804"/>
            </a:srgb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ZA" sz="2000" dirty="0"/>
              <a:t>In constant 2021 rands</a:t>
            </a:r>
          </a:p>
        </p:txBody>
      </p:sp>
      <p:sp>
        <p:nvSpPr>
          <p:cNvPr id="4" name="Rectangle: Rounded Corners 3">
            <a:extLst>
              <a:ext uri="{FF2B5EF4-FFF2-40B4-BE49-F238E27FC236}">
                <a16:creationId xmlns:a16="http://schemas.microsoft.com/office/drawing/2014/main" id="{C0B91F74-413C-4DF9-4030-4E3D3785D08F}"/>
              </a:ext>
            </a:extLst>
          </p:cNvPr>
          <p:cNvSpPr/>
          <p:nvPr/>
        </p:nvSpPr>
        <p:spPr>
          <a:xfrm>
            <a:off x="325901" y="5421923"/>
            <a:ext cx="1472419" cy="576775"/>
          </a:xfrm>
          <a:prstGeom prst="roundRect">
            <a:avLst/>
          </a:prstGeom>
          <a:solidFill>
            <a:schemeClr val="tx1">
              <a:lumMod val="75000"/>
              <a:lumOff val="25000"/>
              <a:alpha val="69804"/>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ZA" sz="1600" dirty="0"/>
              <a:t>Note: Scale not from zero</a:t>
            </a:r>
          </a:p>
        </p:txBody>
      </p:sp>
      <p:sp>
        <p:nvSpPr>
          <p:cNvPr id="12" name="Oval 11">
            <a:extLst>
              <a:ext uri="{FF2B5EF4-FFF2-40B4-BE49-F238E27FC236}">
                <a16:creationId xmlns:a16="http://schemas.microsoft.com/office/drawing/2014/main" id="{9B641906-ACE5-9050-2C18-1F7FE3129F0D}"/>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6</a:t>
            </a:r>
          </a:p>
        </p:txBody>
      </p:sp>
    </p:spTree>
    <p:extLst>
      <p:ext uri="{BB962C8B-B14F-4D97-AF65-F5344CB8AC3E}">
        <p14:creationId xmlns:p14="http://schemas.microsoft.com/office/powerpoint/2010/main" val="13949482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DB71-52BE-FFE1-08F5-C2646187FA34}"/>
              </a:ext>
            </a:extLst>
          </p:cNvPr>
          <p:cNvSpPr>
            <a:spLocks noGrp="1"/>
          </p:cNvSpPr>
          <p:nvPr>
            <p:ph type="title"/>
          </p:nvPr>
        </p:nvSpPr>
        <p:spPr/>
        <p:txBody>
          <a:bodyPr/>
          <a:lstStyle/>
          <a:p>
            <a:r>
              <a:rPr lang="en-ZA" dirty="0"/>
              <a:t>Between and within province movement</a:t>
            </a:r>
          </a:p>
        </p:txBody>
      </p:sp>
      <p:sp>
        <p:nvSpPr>
          <p:cNvPr id="3" name="Text Placeholder 2">
            <a:extLst>
              <a:ext uri="{FF2B5EF4-FFF2-40B4-BE49-F238E27FC236}">
                <a16:creationId xmlns:a16="http://schemas.microsoft.com/office/drawing/2014/main" id="{4908852F-B01C-BC13-4890-0300B6A6E371}"/>
              </a:ext>
            </a:extLst>
          </p:cNvPr>
          <p:cNvSpPr>
            <a:spLocks noGrp="1"/>
          </p:cNvSpPr>
          <p:nvPr>
            <p:ph type="body" idx="1"/>
          </p:nvPr>
        </p:nvSpPr>
        <p:spPr/>
        <p:txBody>
          <a:bodyPr/>
          <a:lstStyle/>
          <a:p>
            <a:endParaRPr lang="en-ZA"/>
          </a:p>
        </p:txBody>
      </p:sp>
      <p:sp>
        <p:nvSpPr>
          <p:cNvPr id="4" name="Oval 3">
            <a:extLst>
              <a:ext uri="{FF2B5EF4-FFF2-40B4-BE49-F238E27FC236}">
                <a16:creationId xmlns:a16="http://schemas.microsoft.com/office/drawing/2014/main" id="{7E644F4B-6452-6036-9E72-631BD389E2AA}"/>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7</a:t>
            </a:r>
          </a:p>
        </p:txBody>
      </p:sp>
    </p:spTree>
    <p:extLst>
      <p:ext uri="{BB962C8B-B14F-4D97-AF65-F5344CB8AC3E}">
        <p14:creationId xmlns:p14="http://schemas.microsoft.com/office/powerpoint/2010/main" val="24982582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a:xfrm>
            <a:off x="838199" y="365125"/>
            <a:ext cx="10894255" cy="1325563"/>
          </a:xfrm>
        </p:spPr>
        <p:txBody>
          <a:bodyPr/>
          <a:lstStyle/>
          <a:p>
            <a:r>
              <a:rPr lang="en-ZA" dirty="0"/>
              <a:t>Inter-provincial educator movement </a:t>
            </a:r>
            <a:r>
              <a:rPr lang="en-ZA" sz="4000" dirty="0"/>
              <a:t>(</a:t>
            </a:r>
            <a:r>
              <a:rPr lang="en-ZA" dirty="0"/>
              <a:t>7-yr</a:t>
            </a:r>
            <a:r>
              <a:rPr lang="en-ZA" sz="4000" dirty="0"/>
              <a:t>)</a:t>
            </a:r>
            <a:endParaRPr lang="en-ZA" dirty="0"/>
          </a:p>
        </p:txBody>
      </p:sp>
      <p:graphicFrame>
        <p:nvGraphicFramePr>
          <p:cNvPr id="4" name="Table 3">
            <a:extLst>
              <a:ext uri="{FF2B5EF4-FFF2-40B4-BE49-F238E27FC236}">
                <a16:creationId xmlns:a16="http://schemas.microsoft.com/office/drawing/2014/main" id="{E3D184B9-B12B-D5CD-F444-0C2912C4A975}"/>
              </a:ext>
            </a:extLst>
          </p:cNvPr>
          <p:cNvGraphicFramePr>
            <a:graphicFrameLocks noGrp="1"/>
          </p:cNvGraphicFramePr>
          <p:nvPr>
            <p:extLst>
              <p:ext uri="{D42A27DB-BD31-4B8C-83A1-F6EECF244321}">
                <p14:modId xmlns:p14="http://schemas.microsoft.com/office/powerpoint/2010/main" val="138338518"/>
              </p:ext>
            </p:extLst>
          </p:nvPr>
        </p:nvGraphicFramePr>
        <p:xfrm>
          <a:off x="767860" y="2069062"/>
          <a:ext cx="8038513" cy="3394145"/>
        </p:xfrm>
        <a:graphic>
          <a:graphicData uri="http://schemas.openxmlformats.org/drawingml/2006/table">
            <a:tbl>
              <a:tblPr firstRow="1" firstCol="1" bandRow="1"/>
              <a:tblGrid>
                <a:gridCol w="296559">
                  <a:extLst>
                    <a:ext uri="{9D8B030D-6E8A-4147-A177-3AD203B41FA5}">
                      <a16:colId xmlns:a16="http://schemas.microsoft.com/office/drawing/2014/main" val="4099955571"/>
                    </a:ext>
                  </a:extLst>
                </a:gridCol>
                <a:gridCol w="497095">
                  <a:extLst>
                    <a:ext uri="{9D8B030D-6E8A-4147-A177-3AD203B41FA5}">
                      <a16:colId xmlns:a16="http://schemas.microsoft.com/office/drawing/2014/main" val="3187313944"/>
                    </a:ext>
                  </a:extLst>
                </a:gridCol>
                <a:gridCol w="585216">
                  <a:extLst>
                    <a:ext uri="{9D8B030D-6E8A-4147-A177-3AD203B41FA5}">
                      <a16:colId xmlns:a16="http://schemas.microsoft.com/office/drawing/2014/main" val="1995293929"/>
                    </a:ext>
                  </a:extLst>
                </a:gridCol>
                <a:gridCol w="585216">
                  <a:extLst>
                    <a:ext uri="{9D8B030D-6E8A-4147-A177-3AD203B41FA5}">
                      <a16:colId xmlns:a16="http://schemas.microsoft.com/office/drawing/2014/main" val="3234449067"/>
                    </a:ext>
                  </a:extLst>
                </a:gridCol>
                <a:gridCol w="585216">
                  <a:extLst>
                    <a:ext uri="{9D8B030D-6E8A-4147-A177-3AD203B41FA5}">
                      <a16:colId xmlns:a16="http://schemas.microsoft.com/office/drawing/2014/main" val="1403375785"/>
                    </a:ext>
                  </a:extLst>
                </a:gridCol>
                <a:gridCol w="585216">
                  <a:extLst>
                    <a:ext uri="{9D8B030D-6E8A-4147-A177-3AD203B41FA5}">
                      <a16:colId xmlns:a16="http://schemas.microsoft.com/office/drawing/2014/main" val="3581826277"/>
                    </a:ext>
                  </a:extLst>
                </a:gridCol>
                <a:gridCol w="585216">
                  <a:extLst>
                    <a:ext uri="{9D8B030D-6E8A-4147-A177-3AD203B41FA5}">
                      <a16:colId xmlns:a16="http://schemas.microsoft.com/office/drawing/2014/main" val="354028182"/>
                    </a:ext>
                  </a:extLst>
                </a:gridCol>
                <a:gridCol w="585216">
                  <a:extLst>
                    <a:ext uri="{9D8B030D-6E8A-4147-A177-3AD203B41FA5}">
                      <a16:colId xmlns:a16="http://schemas.microsoft.com/office/drawing/2014/main" val="442314019"/>
                    </a:ext>
                  </a:extLst>
                </a:gridCol>
                <a:gridCol w="585216">
                  <a:extLst>
                    <a:ext uri="{9D8B030D-6E8A-4147-A177-3AD203B41FA5}">
                      <a16:colId xmlns:a16="http://schemas.microsoft.com/office/drawing/2014/main" val="3365211570"/>
                    </a:ext>
                  </a:extLst>
                </a:gridCol>
                <a:gridCol w="585216">
                  <a:extLst>
                    <a:ext uri="{9D8B030D-6E8A-4147-A177-3AD203B41FA5}">
                      <a16:colId xmlns:a16="http://schemas.microsoft.com/office/drawing/2014/main" val="647101589"/>
                    </a:ext>
                  </a:extLst>
                </a:gridCol>
                <a:gridCol w="585216">
                  <a:extLst>
                    <a:ext uri="{9D8B030D-6E8A-4147-A177-3AD203B41FA5}">
                      <a16:colId xmlns:a16="http://schemas.microsoft.com/office/drawing/2014/main" val="1416014815"/>
                    </a:ext>
                  </a:extLst>
                </a:gridCol>
                <a:gridCol w="585216">
                  <a:extLst>
                    <a:ext uri="{9D8B030D-6E8A-4147-A177-3AD203B41FA5}">
                      <a16:colId xmlns:a16="http://schemas.microsoft.com/office/drawing/2014/main" val="3725161232"/>
                    </a:ext>
                  </a:extLst>
                </a:gridCol>
                <a:gridCol w="225083">
                  <a:extLst>
                    <a:ext uri="{9D8B030D-6E8A-4147-A177-3AD203B41FA5}">
                      <a16:colId xmlns:a16="http://schemas.microsoft.com/office/drawing/2014/main" val="3238154124"/>
                    </a:ext>
                  </a:extLst>
                </a:gridCol>
                <a:gridCol w="1167616">
                  <a:extLst>
                    <a:ext uri="{9D8B030D-6E8A-4147-A177-3AD203B41FA5}">
                      <a16:colId xmlns:a16="http://schemas.microsoft.com/office/drawing/2014/main" val="1083714580"/>
                    </a:ext>
                  </a:extLst>
                </a:gridCol>
              </a:tblGrid>
              <a:tr h="511430">
                <a:tc>
                  <a:txBody>
                    <a:bodyPr/>
                    <a:lstStyle/>
                    <a:p>
                      <a:pPr>
                        <a:lnSpc>
                          <a:spcPct val="107000"/>
                        </a:lnSpc>
                      </a:pPr>
                      <a:endParaRPr lang="en-US" sz="20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a:txBody>
                    <a:bodyPr/>
                    <a:lstStyle/>
                    <a:p>
                      <a:pPr>
                        <a:lnSpc>
                          <a:spcPct val="107000"/>
                        </a:lnSpc>
                      </a:pPr>
                      <a:endParaRPr lang="en-US" sz="20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gridSpan="9">
                  <a:txBody>
                    <a:bodyPr/>
                    <a:lstStyle/>
                    <a:p>
                      <a:pPr marL="0" marR="0" algn="ctr">
                        <a:lnSpc>
                          <a:spcPct val="107000"/>
                        </a:lnSpc>
                        <a:spcBef>
                          <a:spcPts val="0"/>
                        </a:spcBef>
                        <a:spcAft>
                          <a:spcPts val="0"/>
                        </a:spcAft>
                      </a:pPr>
                      <a:r>
                        <a:rPr lang="en-ZA" sz="2000" b="1" kern="100" dirty="0">
                          <a:effectLst/>
                          <a:latin typeface="Calibri" panose="020F0502020204030204" pitchFamily="34" charset="0"/>
                          <a:ea typeface="Calibri" panose="020F0502020204030204" pitchFamily="34" charset="0"/>
                          <a:cs typeface="Calibri" panose="020F0502020204030204" pitchFamily="34" charset="0"/>
                        </a:rPr>
                        <a:t>Province in 2019</a:t>
                      </a:r>
                      <a:endParaRPr lang="en-US" sz="20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rowSpan="2">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Movement out of province</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739886"/>
                  </a:ext>
                </a:extLst>
              </a:tr>
              <a:tr h="243152">
                <a:tc>
                  <a:txBody>
                    <a:bodyPr/>
                    <a:lstStyle/>
                    <a:p>
                      <a:pPr>
                        <a:lnSpc>
                          <a:spcPct val="107000"/>
                        </a:lnSpc>
                      </a:pPr>
                      <a:endParaRPr lang="en-US" sz="18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a:txBody>
                    <a:bodyPr/>
                    <a:lstStyle/>
                    <a:p>
                      <a:pPr>
                        <a:lnSpc>
                          <a:spcPct val="107000"/>
                        </a:lnSpc>
                      </a:pPr>
                      <a:endParaRPr lang="en-US" sz="18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EC</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FS</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GP</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KN</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LP</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MP</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NC</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NW</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WC</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Total</a:t>
                      </a:r>
                      <a:endParaRPr lang="en-US" sz="18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w="12700" cap="flat" cmpd="sng" algn="ctr">
                      <a:solidFill>
                        <a:srgbClr val="000000"/>
                      </a:solidFill>
                      <a:prstDash val="solid"/>
                      <a:round/>
                      <a:headEnd type="none" w="med" len="med"/>
                      <a:tailEnd type="none" w="med" len="med"/>
                    </a:lnB>
                  </a:tcPr>
                </a:tc>
                <a:tc vMerge="1">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1926922"/>
                  </a:ext>
                </a:extLst>
              </a:tr>
              <a:tr h="43029">
                <a:tc>
                  <a:txBody>
                    <a:bodyPr/>
                    <a:lstStyle/>
                    <a:p>
                      <a:pPr>
                        <a:lnSpc>
                          <a:spcPct val="107000"/>
                        </a:lnSpc>
                      </a:pPr>
                      <a:endParaRPr lang="en-US" sz="5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a:txBody>
                    <a:bodyPr/>
                    <a:lstStyle/>
                    <a:p>
                      <a:pPr>
                        <a:lnSpc>
                          <a:spcPct val="107000"/>
                        </a:lnSpc>
                      </a:pPr>
                      <a:endParaRPr lang="en-US" sz="5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b="1"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185695"/>
                  </a:ext>
                </a:extLst>
              </a:tr>
              <a:tr h="227955">
                <a:tc rowSpan="9">
                  <a:txBody>
                    <a:bodyPr/>
                    <a:lstStyle/>
                    <a:p>
                      <a:pPr marL="0" marR="0" algn="ctr">
                        <a:lnSpc>
                          <a:spcPct val="107000"/>
                        </a:lnSpc>
                        <a:spcBef>
                          <a:spcPts val="0"/>
                        </a:spcBef>
                        <a:spcAft>
                          <a:spcPts val="0"/>
                        </a:spcAft>
                      </a:pPr>
                      <a:r>
                        <a:rPr lang="en-ZA" sz="2000" b="1" kern="100" dirty="0">
                          <a:effectLst/>
                          <a:latin typeface="Calibri" panose="020F0502020204030204" pitchFamily="34" charset="0"/>
                          <a:ea typeface="Calibri" panose="020F0502020204030204" pitchFamily="34" charset="0"/>
                          <a:cs typeface="Calibri" panose="020F0502020204030204" pitchFamily="34" charset="0"/>
                        </a:rPr>
                        <a:t>Province in 2012</a:t>
                      </a:r>
                      <a:endParaRPr lang="en-US" sz="20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vert="vert27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EC</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97.79</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0.86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0.01</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0.11</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0.19</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0.70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2.23%</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extLst>
                  <a:ext uri="{0D108BD9-81ED-4DB2-BD59-A6C34878D82A}">
                    <a16:rowId xmlns:a16="http://schemas.microsoft.com/office/drawing/2014/main" val="3275822439"/>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FS</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0.35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94.25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2.76</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0.10</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0.41</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1.56</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5.74%</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extLst>
                  <a:ext uri="{0D108BD9-81ED-4DB2-BD59-A6C34878D82A}">
                    <a16:rowId xmlns:a16="http://schemas.microsoft.com/office/drawing/2014/main" val="2839181075"/>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GP</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96.86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0.81</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0.42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0.93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3.13%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extLst>
                  <a:ext uri="{0D108BD9-81ED-4DB2-BD59-A6C34878D82A}">
                    <a16:rowId xmlns:a16="http://schemas.microsoft.com/office/drawing/2014/main" val="2415267932"/>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KN</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1.14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97.95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0.37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0.01</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2.04%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extLst>
                  <a:ext uri="{0D108BD9-81ED-4DB2-BD59-A6C34878D82A}">
                    <a16:rowId xmlns:a16="http://schemas.microsoft.com/office/drawing/2014/main" val="1901990285"/>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LP</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0.02</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1.72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0.02</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96.80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0.80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0.56</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3.21%</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extLst>
                  <a:ext uri="{0D108BD9-81ED-4DB2-BD59-A6C34878D82A}">
                    <a16:rowId xmlns:a16="http://schemas.microsoft.com/office/drawing/2014/main" val="509546051"/>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MP</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2.48</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0.37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1.54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94.86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0.49</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5.15%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extLst>
                  <a:ext uri="{0D108BD9-81ED-4DB2-BD59-A6C34878D82A}">
                    <a16:rowId xmlns:a16="http://schemas.microsoft.com/office/drawing/2014/main" val="4076784122"/>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NC</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0.47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0.50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0.47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0.59</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94.35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2.37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1.15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5.64%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extLst>
                  <a:ext uri="{0D108BD9-81ED-4DB2-BD59-A6C34878D82A}">
                    <a16:rowId xmlns:a16="http://schemas.microsoft.com/office/drawing/2014/main" val="2716708803"/>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NW</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0.59</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3.84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0.65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0.34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0.75</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93.60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6.40%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extLst>
                  <a:ext uri="{0D108BD9-81ED-4DB2-BD59-A6C34878D82A}">
                    <a16:rowId xmlns:a16="http://schemas.microsoft.com/office/drawing/2014/main" val="697093310"/>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WC</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0.72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0.35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0.03</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98.61</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1.37%</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extLst>
                  <a:ext uri="{0D108BD9-81ED-4DB2-BD59-A6C34878D82A}">
                    <a16:rowId xmlns:a16="http://schemas.microsoft.com/office/drawing/2014/main" val="3586936998"/>
                  </a:ext>
                </a:extLst>
              </a:tr>
            </a:tbl>
          </a:graphicData>
        </a:graphic>
      </p:graphicFrame>
      <p:sp>
        <p:nvSpPr>
          <p:cNvPr id="11" name="Oval 10">
            <a:extLst>
              <a:ext uri="{FF2B5EF4-FFF2-40B4-BE49-F238E27FC236}">
                <a16:creationId xmlns:a16="http://schemas.microsoft.com/office/drawing/2014/main" id="{AA920AB2-9AD5-4A40-34F8-F9D70295E454}"/>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7</a:t>
            </a:r>
          </a:p>
        </p:txBody>
      </p:sp>
      <p:sp>
        <p:nvSpPr>
          <p:cNvPr id="3" name="Rectangle 2">
            <a:extLst>
              <a:ext uri="{FF2B5EF4-FFF2-40B4-BE49-F238E27FC236}">
                <a16:creationId xmlns:a16="http://schemas.microsoft.com/office/drawing/2014/main" id="{9C5DDDD9-01D4-6FED-C354-CE4E00F627FE}"/>
              </a:ext>
            </a:extLst>
          </p:cNvPr>
          <p:cNvSpPr/>
          <p:nvPr/>
        </p:nvSpPr>
        <p:spPr>
          <a:xfrm>
            <a:off x="767859" y="6332079"/>
            <a:ext cx="9263606" cy="31866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200" i="1" dirty="0"/>
              <a:t>Source: PERSAL 10-year anonymised dataset, only educators that were in the dataset for 2012 and 2019 are considered here</a:t>
            </a:r>
          </a:p>
        </p:txBody>
      </p:sp>
    </p:spTree>
    <p:extLst>
      <p:ext uri="{BB962C8B-B14F-4D97-AF65-F5344CB8AC3E}">
        <p14:creationId xmlns:p14="http://schemas.microsoft.com/office/powerpoint/2010/main" val="31668567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a:xfrm>
            <a:off x="838199" y="365125"/>
            <a:ext cx="10894255" cy="1325563"/>
          </a:xfrm>
        </p:spPr>
        <p:txBody>
          <a:bodyPr/>
          <a:lstStyle/>
          <a:p>
            <a:r>
              <a:rPr lang="en-ZA" dirty="0"/>
              <a:t>Inter-provincial educator movement </a:t>
            </a:r>
            <a:r>
              <a:rPr lang="en-ZA" sz="4000" dirty="0"/>
              <a:t>(</a:t>
            </a:r>
            <a:r>
              <a:rPr lang="en-ZA" dirty="0"/>
              <a:t>7-yr</a:t>
            </a:r>
            <a:r>
              <a:rPr lang="en-ZA" sz="4000" dirty="0"/>
              <a:t>)</a:t>
            </a:r>
            <a:endParaRPr lang="en-ZA" dirty="0"/>
          </a:p>
        </p:txBody>
      </p:sp>
      <p:sp>
        <p:nvSpPr>
          <p:cNvPr id="6" name="Rectangle 5">
            <a:extLst>
              <a:ext uri="{FF2B5EF4-FFF2-40B4-BE49-F238E27FC236}">
                <a16:creationId xmlns:a16="http://schemas.microsoft.com/office/drawing/2014/main" id="{4252A8D2-52F8-FA11-4E86-9863B538765F}"/>
              </a:ext>
            </a:extLst>
          </p:cNvPr>
          <p:cNvSpPr/>
          <p:nvPr/>
        </p:nvSpPr>
        <p:spPr>
          <a:xfrm>
            <a:off x="8904849" y="2069062"/>
            <a:ext cx="2827605" cy="3597235"/>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t"/>
          <a:lstStyle/>
          <a:p>
            <a:pPr marL="342900" indent="-342900">
              <a:buFont typeface="Arial" panose="020B0604020202020204" pitchFamily="34" charset="0"/>
              <a:buChar char="•"/>
            </a:pPr>
            <a:r>
              <a:rPr lang="en-ZA" sz="2000" dirty="0">
                <a:solidFill>
                  <a:schemeClr val="tx1">
                    <a:lumMod val="75000"/>
                    <a:lumOff val="25000"/>
                  </a:schemeClr>
                </a:solidFill>
              </a:rPr>
              <a:t>High level of movement between provinces – about 5.6% of Northern Cape teachers in 2012 are teaching in a different province in 2019</a:t>
            </a:r>
          </a:p>
          <a:p>
            <a:pPr marL="342900" indent="-342900">
              <a:buFont typeface="Arial" panose="020B0604020202020204" pitchFamily="34" charset="0"/>
              <a:buChar char="•"/>
            </a:pPr>
            <a:endParaRPr lang="en-ZA" sz="300" dirty="0">
              <a:solidFill>
                <a:schemeClr val="tx1">
                  <a:lumMod val="75000"/>
                  <a:lumOff val="25000"/>
                </a:schemeClr>
              </a:solidFill>
            </a:endParaRPr>
          </a:p>
          <a:p>
            <a:pPr marL="342900" indent="-342900">
              <a:buFont typeface="Arial" panose="020B0604020202020204" pitchFamily="34" charset="0"/>
              <a:buChar char="•"/>
            </a:pPr>
            <a:r>
              <a:rPr lang="en-US" sz="2000" dirty="0">
                <a:solidFill>
                  <a:schemeClr val="tx1">
                    <a:lumMod val="75000"/>
                    <a:lumOff val="25000"/>
                  </a:schemeClr>
                </a:solidFill>
              </a:rPr>
              <a:t>Educators are most likely to move to the North West or Western Cape</a:t>
            </a:r>
            <a:endParaRPr lang="en-ZA" sz="2000" dirty="0">
              <a:solidFill>
                <a:schemeClr val="tx1">
                  <a:lumMod val="75000"/>
                  <a:lumOff val="25000"/>
                </a:schemeClr>
              </a:solidFill>
            </a:endParaRPr>
          </a:p>
        </p:txBody>
      </p:sp>
      <p:graphicFrame>
        <p:nvGraphicFramePr>
          <p:cNvPr id="4" name="Table 3">
            <a:extLst>
              <a:ext uri="{FF2B5EF4-FFF2-40B4-BE49-F238E27FC236}">
                <a16:creationId xmlns:a16="http://schemas.microsoft.com/office/drawing/2014/main" id="{E3D184B9-B12B-D5CD-F444-0C2912C4A975}"/>
              </a:ext>
            </a:extLst>
          </p:cNvPr>
          <p:cNvGraphicFramePr>
            <a:graphicFrameLocks noGrp="1"/>
          </p:cNvGraphicFramePr>
          <p:nvPr/>
        </p:nvGraphicFramePr>
        <p:xfrm>
          <a:off x="767860" y="2069062"/>
          <a:ext cx="8038513" cy="3394145"/>
        </p:xfrm>
        <a:graphic>
          <a:graphicData uri="http://schemas.openxmlformats.org/drawingml/2006/table">
            <a:tbl>
              <a:tblPr firstRow="1" firstCol="1" bandRow="1"/>
              <a:tblGrid>
                <a:gridCol w="296559">
                  <a:extLst>
                    <a:ext uri="{9D8B030D-6E8A-4147-A177-3AD203B41FA5}">
                      <a16:colId xmlns:a16="http://schemas.microsoft.com/office/drawing/2014/main" val="4099955571"/>
                    </a:ext>
                  </a:extLst>
                </a:gridCol>
                <a:gridCol w="497095">
                  <a:extLst>
                    <a:ext uri="{9D8B030D-6E8A-4147-A177-3AD203B41FA5}">
                      <a16:colId xmlns:a16="http://schemas.microsoft.com/office/drawing/2014/main" val="3187313944"/>
                    </a:ext>
                  </a:extLst>
                </a:gridCol>
                <a:gridCol w="585216">
                  <a:extLst>
                    <a:ext uri="{9D8B030D-6E8A-4147-A177-3AD203B41FA5}">
                      <a16:colId xmlns:a16="http://schemas.microsoft.com/office/drawing/2014/main" val="1995293929"/>
                    </a:ext>
                  </a:extLst>
                </a:gridCol>
                <a:gridCol w="585216">
                  <a:extLst>
                    <a:ext uri="{9D8B030D-6E8A-4147-A177-3AD203B41FA5}">
                      <a16:colId xmlns:a16="http://schemas.microsoft.com/office/drawing/2014/main" val="3234449067"/>
                    </a:ext>
                  </a:extLst>
                </a:gridCol>
                <a:gridCol w="585216">
                  <a:extLst>
                    <a:ext uri="{9D8B030D-6E8A-4147-A177-3AD203B41FA5}">
                      <a16:colId xmlns:a16="http://schemas.microsoft.com/office/drawing/2014/main" val="1403375785"/>
                    </a:ext>
                  </a:extLst>
                </a:gridCol>
                <a:gridCol w="585216">
                  <a:extLst>
                    <a:ext uri="{9D8B030D-6E8A-4147-A177-3AD203B41FA5}">
                      <a16:colId xmlns:a16="http://schemas.microsoft.com/office/drawing/2014/main" val="3581826277"/>
                    </a:ext>
                  </a:extLst>
                </a:gridCol>
                <a:gridCol w="585216">
                  <a:extLst>
                    <a:ext uri="{9D8B030D-6E8A-4147-A177-3AD203B41FA5}">
                      <a16:colId xmlns:a16="http://schemas.microsoft.com/office/drawing/2014/main" val="354028182"/>
                    </a:ext>
                  </a:extLst>
                </a:gridCol>
                <a:gridCol w="585216">
                  <a:extLst>
                    <a:ext uri="{9D8B030D-6E8A-4147-A177-3AD203B41FA5}">
                      <a16:colId xmlns:a16="http://schemas.microsoft.com/office/drawing/2014/main" val="442314019"/>
                    </a:ext>
                  </a:extLst>
                </a:gridCol>
                <a:gridCol w="585216">
                  <a:extLst>
                    <a:ext uri="{9D8B030D-6E8A-4147-A177-3AD203B41FA5}">
                      <a16:colId xmlns:a16="http://schemas.microsoft.com/office/drawing/2014/main" val="3365211570"/>
                    </a:ext>
                  </a:extLst>
                </a:gridCol>
                <a:gridCol w="585216">
                  <a:extLst>
                    <a:ext uri="{9D8B030D-6E8A-4147-A177-3AD203B41FA5}">
                      <a16:colId xmlns:a16="http://schemas.microsoft.com/office/drawing/2014/main" val="647101589"/>
                    </a:ext>
                  </a:extLst>
                </a:gridCol>
                <a:gridCol w="585216">
                  <a:extLst>
                    <a:ext uri="{9D8B030D-6E8A-4147-A177-3AD203B41FA5}">
                      <a16:colId xmlns:a16="http://schemas.microsoft.com/office/drawing/2014/main" val="1416014815"/>
                    </a:ext>
                  </a:extLst>
                </a:gridCol>
                <a:gridCol w="585216">
                  <a:extLst>
                    <a:ext uri="{9D8B030D-6E8A-4147-A177-3AD203B41FA5}">
                      <a16:colId xmlns:a16="http://schemas.microsoft.com/office/drawing/2014/main" val="3725161232"/>
                    </a:ext>
                  </a:extLst>
                </a:gridCol>
                <a:gridCol w="225083">
                  <a:extLst>
                    <a:ext uri="{9D8B030D-6E8A-4147-A177-3AD203B41FA5}">
                      <a16:colId xmlns:a16="http://schemas.microsoft.com/office/drawing/2014/main" val="3238154124"/>
                    </a:ext>
                  </a:extLst>
                </a:gridCol>
                <a:gridCol w="1167616">
                  <a:extLst>
                    <a:ext uri="{9D8B030D-6E8A-4147-A177-3AD203B41FA5}">
                      <a16:colId xmlns:a16="http://schemas.microsoft.com/office/drawing/2014/main" val="1083714580"/>
                    </a:ext>
                  </a:extLst>
                </a:gridCol>
              </a:tblGrid>
              <a:tr h="511430">
                <a:tc>
                  <a:txBody>
                    <a:bodyPr/>
                    <a:lstStyle/>
                    <a:p>
                      <a:pPr>
                        <a:lnSpc>
                          <a:spcPct val="107000"/>
                        </a:lnSpc>
                      </a:pPr>
                      <a:endParaRPr lang="en-US" sz="20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a:txBody>
                    <a:bodyPr/>
                    <a:lstStyle/>
                    <a:p>
                      <a:pPr>
                        <a:lnSpc>
                          <a:spcPct val="107000"/>
                        </a:lnSpc>
                      </a:pPr>
                      <a:endParaRPr lang="en-US" sz="20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gridSpan="9">
                  <a:txBody>
                    <a:bodyPr/>
                    <a:lstStyle/>
                    <a:p>
                      <a:pPr marL="0" marR="0" algn="ctr">
                        <a:lnSpc>
                          <a:spcPct val="107000"/>
                        </a:lnSpc>
                        <a:spcBef>
                          <a:spcPts val="0"/>
                        </a:spcBef>
                        <a:spcAft>
                          <a:spcPts val="0"/>
                        </a:spcAft>
                      </a:pPr>
                      <a:r>
                        <a:rPr lang="en-ZA" sz="2000" b="1" kern="100" dirty="0">
                          <a:effectLst/>
                          <a:latin typeface="Calibri" panose="020F0502020204030204" pitchFamily="34" charset="0"/>
                          <a:ea typeface="Calibri" panose="020F0502020204030204" pitchFamily="34" charset="0"/>
                          <a:cs typeface="Calibri" panose="020F0502020204030204" pitchFamily="34" charset="0"/>
                        </a:rPr>
                        <a:t>Province in 2019</a:t>
                      </a:r>
                      <a:endParaRPr lang="en-US" sz="20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rowSpan="2">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Movement out of province</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739886"/>
                  </a:ext>
                </a:extLst>
              </a:tr>
              <a:tr h="243152">
                <a:tc>
                  <a:txBody>
                    <a:bodyPr/>
                    <a:lstStyle/>
                    <a:p>
                      <a:pPr>
                        <a:lnSpc>
                          <a:spcPct val="107000"/>
                        </a:lnSpc>
                      </a:pPr>
                      <a:endParaRPr lang="en-US" sz="18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a:txBody>
                    <a:bodyPr/>
                    <a:lstStyle/>
                    <a:p>
                      <a:pPr>
                        <a:lnSpc>
                          <a:spcPct val="107000"/>
                        </a:lnSpc>
                      </a:pPr>
                      <a:endParaRPr lang="en-US" sz="18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EC</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FS</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GP</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KN</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LP</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MP</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NC</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NW</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WC</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Total</a:t>
                      </a:r>
                      <a:endParaRPr lang="en-US" sz="18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w="12700" cap="flat" cmpd="sng" algn="ctr">
                      <a:solidFill>
                        <a:srgbClr val="000000"/>
                      </a:solidFill>
                      <a:prstDash val="solid"/>
                      <a:round/>
                      <a:headEnd type="none" w="med" len="med"/>
                      <a:tailEnd type="none" w="med" len="med"/>
                    </a:lnB>
                  </a:tcPr>
                </a:tc>
                <a:tc vMerge="1">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1926922"/>
                  </a:ext>
                </a:extLst>
              </a:tr>
              <a:tr h="43029">
                <a:tc>
                  <a:txBody>
                    <a:bodyPr/>
                    <a:lstStyle/>
                    <a:p>
                      <a:pPr>
                        <a:lnSpc>
                          <a:spcPct val="107000"/>
                        </a:lnSpc>
                      </a:pPr>
                      <a:endParaRPr lang="en-US" sz="5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a:noFill/>
                    </a:lnT>
                    <a:lnB>
                      <a:noFill/>
                    </a:lnB>
                  </a:tcPr>
                </a:tc>
                <a:tc>
                  <a:txBody>
                    <a:bodyPr/>
                    <a:lstStyle/>
                    <a:p>
                      <a:pPr>
                        <a:lnSpc>
                          <a:spcPct val="107000"/>
                        </a:lnSpc>
                      </a:pPr>
                      <a:endParaRPr lang="en-US" sz="5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b="1"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dirty="0">
                        <a:effectLst/>
                        <a:latin typeface="Calibri" panose="020F0502020204030204" pitchFamily="34" charset="0"/>
                        <a:cs typeface="Times New Roman" panose="02020603050405020304" pitchFamily="18" charset="0"/>
                      </a:endParaRP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185695"/>
                  </a:ext>
                </a:extLst>
              </a:tr>
              <a:tr h="227955">
                <a:tc rowSpan="9">
                  <a:txBody>
                    <a:bodyPr/>
                    <a:lstStyle/>
                    <a:p>
                      <a:pPr marL="0" marR="0" algn="ctr">
                        <a:lnSpc>
                          <a:spcPct val="107000"/>
                        </a:lnSpc>
                        <a:spcBef>
                          <a:spcPts val="0"/>
                        </a:spcBef>
                        <a:spcAft>
                          <a:spcPts val="0"/>
                        </a:spcAft>
                      </a:pPr>
                      <a:r>
                        <a:rPr lang="en-ZA" sz="2000" b="1" kern="100" dirty="0">
                          <a:effectLst/>
                          <a:latin typeface="Calibri" panose="020F0502020204030204" pitchFamily="34" charset="0"/>
                          <a:ea typeface="Calibri" panose="020F0502020204030204" pitchFamily="34" charset="0"/>
                          <a:cs typeface="Calibri" panose="020F0502020204030204" pitchFamily="34" charset="0"/>
                        </a:rPr>
                        <a:t>Province in 2012</a:t>
                      </a:r>
                      <a:endParaRPr lang="en-US" sz="20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vert="vert27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EC</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97.79</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0.86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0.01</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0.11</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0.19</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0.70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2.23%</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extLst>
                  <a:ext uri="{0D108BD9-81ED-4DB2-BD59-A6C34878D82A}">
                    <a16:rowId xmlns:a16="http://schemas.microsoft.com/office/drawing/2014/main" val="3275822439"/>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FS</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0.35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94.25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2.76</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0.10</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0.41</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1.56</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5.74%</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extLst>
                  <a:ext uri="{0D108BD9-81ED-4DB2-BD59-A6C34878D82A}">
                    <a16:rowId xmlns:a16="http://schemas.microsoft.com/office/drawing/2014/main" val="2839181075"/>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GP</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96.86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0.81</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0.42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0.93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3.13%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extLst>
                  <a:ext uri="{0D108BD9-81ED-4DB2-BD59-A6C34878D82A}">
                    <a16:rowId xmlns:a16="http://schemas.microsoft.com/office/drawing/2014/main" val="2415267932"/>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KN</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0.22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1.14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97.95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0.37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0.01</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2.04%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extLst>
                  <a:ext uri="{0D108BD9-81ED-4DB2-BD59-A6C34878D82A}">
                    <a16:rowId xmlns:a16="http://schemas.microsoft.com/office/drawing/2014/main" val="1901990285"/>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LP</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0.02</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1.72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0.02</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96.80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0.80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0.56</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3.21%</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extLst>
                  <a:ext uri="{0D108BD9-81ED-4DB2-BD59-A6C34878D82A}">
                    <a16:rowId xmlns:a16="http://schemas.microsoft.com/office/drawing/2014/main" val="509546051"/>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MP</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2.48</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0.37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1.54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94.86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0.49</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5.15%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extLst>
                  <a:ext uri="{0D108BD9-81ED-4DB2-BD59-A6C34878D82A}">
                    <a16:rowId xmlns:a16="http://schemas.microsoft.com/office/drawing/2014/main" val="4076784122"/>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NC</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0.47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0.50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0.47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0.59</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94.35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2.37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1.15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5.64%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extLst>
                  <a:ext uri="{0D108BD9-81ED-4DB2-BD59-A6C34878D82A}">
                    <a16:rowId xmlns:a16="http://schemas.microsoft.com/office/drawing/2014/main" val="2716708803"/>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NW</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0.06</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0.59</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3.84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0.65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0.34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0.75</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93.60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0.14</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6.40%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extLst>
                  <a:ext uri="{0D108BD9-81ED-4DB2-BD59-A6C34878D82A}">
                    <a16:rowId xmlns:a16="http://schemas.microsoft.com/office/drawing/2014/main" val="697093310"/>
                  </a:ext>
                </a:extLst>
              </a:tr>
              <a:tr h="243152">
                <a:tc vMerge="1">
                  <a:txBody>
                    <a:bodyPr/>
                    <a:lstStyle/>
                    <a:p>
                      <a:endParaRPr lang="en-ZA"/>
                    </a:p>
                  </a:txBody>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WC</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0.72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FFF6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0.03</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0.17</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0.00</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0.02</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0.35</a:t>
                      </a:r>
                      <a:endParaRPr lang="en-US" sz="1800" kern="10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0.03</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98.61</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solidFill>
                      <a:srgbClr val="E7E6E6"/>
                    </a:solidFill>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b="1"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tc>
                  <a:txBody>
                    <a:bodyPr/>
                    <a:lstStyle/>
                    <a:p>
                      <a:pPr>
                        <a:lnSpc>
                          <a:spcPct val="107000"/>
                        </a:lnSpc>
                      </a:pPr>
                      <a:endParaRPr lang="en-US" sz="1800" kern="100" dirty="0">
                        <a:effectLst/>
                        <a:latin typeface="Calibri" panose="020F0502020204030204" pitchFamily="34" charset="0"/>
                        <a:cs typeface="Times New Roman" panose="02020603050405020304" pitchFamily="18" charset="0"/>
                      </a:endParaRPr>
                    </a:p>
                  </a:txBody>
                  <a:tcPr marL="17780" marR="17780" marT="0" marB="0" anchor="ctr">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1.37%</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17780" marR="17780" marT="0" marB="0" anchor="ctr">
                    <a:lnL>
                      <a:noFill/>
                    </a:lnL>
                    <a:lnR>
                      <a:noFill/>
                    </a:lnR>
                    <a:lnT>
                      <a:noFill/>
                    </a:lnT>
                    <a:lnB>
                      <a:noFill/>
                    </a:lnB>
                  </a:tcPr>
                </a:tc>
                <a:extLst>
                  <a:ext uri="{0D108BD9-81ED-4DB2-BD59-A6C34878D82A}">
                    <a16:rowId xmlns:a16="http://schemas.microsoft.com/office/drawing/2014/main" val="3586936998"/>
                  </a:ext>
                </a:extLst>
              </a:tr>
            </a:tbl>
          </a:graphicData>
        </a:graphic>
      </p:graphicFrame>
      <p:sp>
        <p:nvSpPr>
          <p:cNvPr id="8" name="Rectangle 7">
            <a:extLst>
              <a:ext uri="{FF2B5EF4-FFF2-40B4-BE49-F238E27FC236}">
                <a16:creationId xmlns:a16="http://schemas.microsoft.com/office/drawing/2014/main" id="{B746C1A4-6021-2EA7-5AA3-DC370A1C1129}"/>
              </a:ext>
            </a:extLst>
          </p:cNvPr>
          <p:cNvSpPr/>
          <p:nvPr/>
        </p:nvSpPr>
        <p:spPr>
          <a:xfrm>
            <a:off x="1465944" y="4886793"/>
            <a:ext cx="7340429" cy="624411"/>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err="1"/>
              <a:t>zvc</a:t>
            </a:r>
            <a:endParaRPr lang="en-ZA" dirty="0"/>
          </a:p>
        </p:txBody>
      </p:sp>
      <p:sp>
        <p:nvSpPr>
          <p:cNvPr id="11" name="Oval 10">
            <a:extLst>
              <a:ext uri="{FF2B5EF4-FFF2-40B4-BE49-F238E27FC236}">
                <a16:creationId xmlns:a16="http://schemas.microsoft.com/office/drawing/2014/main" id="{AA920AB2-9AD5-4A40-34F8-F9D70295E454}"/>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7</a:t>
            </a:r>
          </a:p>
        </p:txBody>
      </p:sp>
      <p:sp>
        <p:nvSpPr>
          <p:cNvPr id="3" name="Rectangle 2">
            <a:extLst>
              <a:ext uri="{FF2B5EF4-FFF2-40B4-BE49-F238E27FC236}">
                <a16:creationId xmlns:a16="http://schemas.microsoft.com/office/drawing/2014/main" id="{575D9E5A-1AF1-126B-1D8F-700D8B944CE3}"/>
              </a:ext>
            </a:extLst>
          </p:cNvPr>
          <p:cNvSpPr/>
          <p:nvPr/>
        </p:nvSpPr>
        <p:spPr>
          <a:xfrm>
            <a:off x="1465944" y="2876829"/>
            <a:ext cx="7340429" cy="1736520"/>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err="1"/>
              <a:t>zvc</a:t>
            </a:r>
            <a:endParaRPr lang="en-ZA" dirty="0"/>
          </a:p>
        </p:txBody>
      </p:sp>
      <p:sp>
        <p:nvSpPr>
          <p:cNvPr id="7" name="Rectangle 6">
            <a:extLst>
              <a:ext uri="{FF2B5EF4-FFF2-40B4-BE49-F238E27FC236}">
                <a16:creationId xmlns:a16="http://schemas.microsoft.com/office/drawing/2014/main" id="{1C68CF1C-B56D-43DC-F04B-34F679C648FE}"/>
              </a:ext>
            </a:extLst>
          </p:cNvPr>
          <p:cNvSpPr/>
          <p:nvPr/>
        </p:nvSpPr>
        <p:spPr>
          <a:xfrm>
            <a:off x="767859" y="6332079"/>
            <a:ext cx="9263606" cy="31866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200" i="1" dirty="0"/>
              <a:t>Source: PERSAL 10-year anonymised dataset, only educators that were in the dataset for 2012 and 2019 are considered here</a:t>
            </a:r>
          </a:p>
        </p:txBody>
      </p:sp>
    </p:spTree>
    <p:extLst>
      <p:ext uri="{BB962C8B-B14F-4D97-AF65-F5344CB8AC3E}">
        <p14:creationId xmlns:p14="http://schemas.microsoft.com/office/powerpoint/2010/main" val="4552528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a:xfrm>
            <a:off x="838199" y="365125"/>
            <a:ext cx="10894255" cy="1325563"/>
          </a:xfrm>
        </p:spPr>
        <p:txBody>
          <a:bodyPr/>
          <a:lstStyle/>
          <a:p>
            <a:r>
              <a:rPr lang="en-ZA" dirty="0"/>
              <a:t>Inter-provincial educator movement </a:t>
            </a:r>
            <a:r>
              <a:rPr lang="en-ZA" sz="4000" dirty="0"/>
              <a:t>(</a:t>
            </a:r>
            <a:r>
              <a:rPr lang="en-ZA" dirty="0"/>
              <a:t>7-yr</a:t>
            </a:r>
            <a:r>
              <a:rPr lang="en-ZA" sz="4000" dirty="0"/>
              <a:t>)</a:t>
            </a:r>
            <a:endParaRPr lang="en-ZA" dirty="0"/>
          </a:p>
        </p:txBody>
      </p:sp>
      <p:graphicFrame>
        <p:nvGraphicFramePr>
          <p:cNvPr id="8" name="Table 7">
            <a:extLst>
              <a:ext uri="{FF2B5EF4-FFF2-40B4-BE49-F238E27FC236}">
                <a16:creationId xmlns:a16="http://schemas.microsoft.com/office/drawing/2014/main" id="{816E8CF2-DC4E-1999-5112-42F93803E65C}"/>
              </a:ext>
            </a:extLst>
          </p:cNvPr>
          <p:cNvGraphicFramePr>
            <a:graphicFrameLocks noGrp="1"/>
          </p:cNvGraphicFramePr>
          <p:nvPr/>
        </p:nvGraphicFramePr>
        <p:xfrm>
          <a:off x="767859" y="1882720"/>
          <a:ext cx="8027967" cy="4181475"/>
        </p:xfrm>
        <a:graphic>
          <a:graphicData uri="http://schemas.openxmlformats.org/drawingml/2006/table">
            <a:tbl>
              <a:tblPr/>
              <a:tblGrid>
                <a:gridCol w="339046">
                  <a:extLst>
                    <a:ext uri="{9D8B030D-6E8A-4147-A177-3AD203B41FA5}">
                      <a16:colId xmlns:a16="http://schemas.microsoft.com/office/drawing/2014/main" val="551771003"/>
                    </a:ext>
                  </a:extLst>
                </a:gridCol>
                <a:gridCol w="1251284">
                  <a:extLst>
                    <a:ext uri="{9D8B030D-6E8A-4147-A177-3AD203B41FA5}">
                      <a16:colId xmlns:a16="http://schemas.microsoft.com/office/drawing/2014/main" val="1240486573"/>
                    </a:ext>
                  </a:extLst>
                </a:gridCol>
                <a:gridCol w="715293">
                  <a:extLst>
                    <a:ext uri="{9D8B030D-6E8A-4147-A177-3AD203B41FA5}">
                      <a16:colId xmlns:a16="http://schemas.microsoft.com/office/drawing/2014/main" val="1416165838"/>
                    </a:ext>
                  </a:extLst>
                </a:gridCol>
                <a:gridCol w="715293">
                  <a:extLst>
                    <a:ext uri="{9D8B030D-6E8A-4147-A177-3AD203B41FA5}">
                      <a16:colId xmlns:a16="http://schemas.microsoft.com/office/drawing/2014/main" val="3386599839"/>
                    </a:ext>
                  </a:extLst>
                </a:gridCol>
                <a:gridCol w="715293">
                  <a:extLst>
                    <a:ext uri="{9D8B030D-6E8A-4147-A177-3AD203B41FA5}">
                      <a16:colId xmlns:a16="http://schemas.microsoft.com/office/drawing/2014/main" val="3888539354"/>
                    </a:ext>
                  </a:extLst>
                </a:gridCol>
                <a:gridCol w="715293">
                  <a:extLst>
                    <a:ext uri="{9D8B030D-6E8A-4147-A177-3AD203B41FA5}">
                      <a16:colId xmlns:a16="http://schemas.microsoft.com/office/drawing/2014/main" val="5835202"/>
                    </a:ext>
                  </a:extLst>
                </a:gridCol>
                <a:gridCol w="715293">
                  <a:extLst>
                    <a:ext uri="{9D8B030D-6E8A-4147-A177-3AD203B41FA5}">
                      <a16:colId xmlns:a16="http://schemas.microsoft.com/office/drawing/2014/main" val="2475362117"/>
                    </a:ext>
                  </a:extLst>
                </a:gridCol>
                <a:gridCol w="715293">
                  <a:extLst>
                    <a:ext uri="{9D8B030D-6E8A-4147-A177-3AD203B41FA5}">
                      <a16:colId xmlns:a16="http://schemas.microsoft.com/office/drawing/2014/main" val="349960839"/>
                    </a:ext>
                  </a:extLst>
                </a:gridCol>
                <a:gridCol w="715293">
                  <a:extLst>
                    <a:ext uri="{9D8B030D-6E8A-4147-A177-3AD203B41FA5}">
                      <a16:colId xmlns:a16="http://schemas.microsoft.com/office/drawing/2014/main" val="160608514"/>
                    </a:ext>
                  </a:extLst>
                </a:gridCol>
                <a:gridCol w="715293">
                  <a:extLst>
                    <a:ext uri="{9D8B030D-6E8A-4147-A177-3AD203B41FA5}">
                      <a16:colId xmlns:a16="http://schemas.microsoft.com/office/drawing/2014/main" val="230737099"/>
                    </a:ext>
                  </a:extLst>
                </a:gridCol>
                <a:gridCol w="715293">
                  <a:extLst>
                    <a:ext uri="{9D8B030D-6E8A-4147-A177-3AD203B41FA5}">
                      <a16:colId xmlns:a16="http://schemas.microsoft.com/office/drawing/2014/main" val="451608259"/>
                    </a:ext>
                  </a:extLst>
                </a:gridCol>
              </a:tblGrid>
              <a:tr h="295275">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9">
                  <a:txBody>
                    <a:bodyPr/>
                    <a:lstStyle/>
                    <a:p>
                      <a:pPr algn="ctr" fontAlgn="b"/>
                      <a:r>
                        <a:rPr lang="en-US" sz="2000" b="1" i="0" u="none" strike="noStrike" dirty="0">
                          <a:solidFill>
                            <a:srgbClr val="000000"/>
                          </a:solidFill>
                          <a:effectLst/>
                          <a:latin typeface="Calibri" panose="020F0502020204030204" pitchFamily="34" charset="0"/>
                        </a:rPr>
                        <a:t>Province in 2019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490696635"/>
                  </a:ext>
                </a:extLst>
              </a:tr>
              <a:tr h="190500">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EC</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FS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GP</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KN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LP</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MP</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NC</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NW</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WC</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9815123"/>
                  </a:ext>
                </a:extLst>
              </a:tr>
              <a:tr h="57150">
                <a:tc>
                  <a:txBody>
                    <a:bodyPr/>
                    <a:lstStyle/>
                    <a:p>
                      <a:pPr algn="l" fontAlgn="b"/>
                      <a:endParaRPr lang="en-US" sz="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88610838"/>
                  </a:ext>
                </a:extLst>
              </a:tr>
              <a:tr h="238125">
                <a:tc rowSpan="9">
                  <a:txBody>
                    <a:bodyPr/>
                    <a:lstStyle/>
                    <a:p>
                      <a:pPr algn="ctr" fontAlgn="ctr"/>
                      <a:r>
                        <a:rPr lang="en-US" sz="2000" b="1" i="0" u="none" strike="noStrike" dirty="0">
                          <a:solidFill>
                            <a:srgbClr val="000000"/>
                          </a:solidFill>
                          <a:effectLst/>
                          <a:latin typeface="Calibri" panose="020F0502020204030204" pitchFamily="34" charset="0"/>
                        </a:rPr>
                        <a:t>Province in 2012</a:t>
                      </a:r>
                    </a:p>
                  </a:txBody>
                  <a:tcPr marL="9525" marR="9525" marT="9525" marB="0" vert="vert270" anchor="ctr">
                    <a:lnL>
                      <a:noFill/>
                    </a:lnL>
                    <a:lnR>
                      <a:noFill/>
                    </a:lnR>
                    <a:lnT>
                      <a:noFill/>
                    </a:lnT>
                    <a:lnB>
                      <a:noFill/>
                    </a:lnB>
                  </a:tcPr>
                </a:tc>
                <a:tc>
                  <a:txBody>
                    <a:bodyPr/>
                    <a:lstStyle/>
                    <a:p>
                      <a:pPr algn="l" fontAlgn="ctr"/>
                      <a:r>
                        <a:rPr lang="en-US" sz="1600" b="1" i="0" u="none" strike="noStrike" dirty="0">
                          <a:solidFill>
                            <a:srgbClr val="000000"/>
                          </a:solidFill>
                          <a:effectLst/>
                          <a:latin typeface="Calibri" panose="020F0502020204030204" pitchFamily="34" charset="0"/>
                        </a:rPr>
                        <a:t>EC</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42 645</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42</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373</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95</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5</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16</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46</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82</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304</a:t>
                      </a:r>
                    </a:p>
                  </a:txBody>
                  <a:tcPr marL="9525" marR="9525" marT="9525" marB="0" anchor="ctr">
                    <a:lnL>
                      <a:noFill/>
                    </a:lnL>
                    <a:lnR>
                      <a:noFill/>
                    </a:lnR>
                    <a:lnT>
                      <a:noFill/>
                    </a:lnT>
                    <a:lnB>
                      <a:noFill/>
                    </a:lnB>
                    <a:solidFill>
                      <a:srgbClr val="FFF6DD"/>
                    </a:solidFill>
                  </a:tcPr>
                </a:tc>
                <a:extLst>
                  <a:ext uri="{0D108BD9-81ED-4DB2-BD59-A6C34878D82A}">
                    <a16:rowId xmlns:a16="http://schemas.microsoft.com/office/drawing/2014/main" val="1749962660"/>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FS</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57</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15 267</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447</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17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38</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67</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252</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42</a:t>
                      </a:r>
                    </a:p>
                  </a:txBody>
                  <a:tcPr marL="9525" marR="9525" marT="9525" marB="0" anchor="ctr">
                    <a:lnL>
                      <a:noFill/>
                    </a:lnL>
                    <a:lnR>
                      <a:noFill/>
                    </a:lnR>
                    <a:lnT>
                      <a:noFill/>
                    </a:lnT>
                    <a:lnB>
                      <a:noFill/>
                    </a:lnB>
                  </a:tcPr>
                </a:tc>
                <a:extLst>
                  <a:ext uri="{0D108BD9-81ED-4DB2-BD59-A6C34878D82A}">
                    <a16:rowId xmlns:a16="http://schemas.microsoft.com/office/drawing/2014/main" val="3250604816"/>
                  </a:ext>
                </a:extLst>
              </a:tr>
              <a:tr h="190500">
                <a:tc vMerge="1">
                  <a:txBody>
                    <a:bodyPr/>
                    <a:lstStyle/>
                    <a:p>
                      <a:endParaRPr lang="en-ZA"/>
                    </a:p>
                  </a:txBody>
                  <a:tcPr/>
                </a:tc>
                <a:tc>
                  <a:txBody>
                    <a:bodyPr/>
                    <a:lstStyle/>
                    <a:p>
                      <a:pPr algn="l" fontAlgn="ctr"/>
                      <a:r>
                        <a:rPr lang="en-US" sz="1600" b="1" i="0" u="none" strike="noStrike">
                          <a:solidFill>
                            <a:srgbClr val="000000"/>
                          </a:solidFill>
                          <a:effectLst/>
                          <a:latin typeface="Calibri" panose="020F0502020204030204" pitchFamily="34" charset="0"/>
                        </a:rPr>
                        <a:t>GP</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67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117</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dirty="0">
                          <a:solidFill>
                            <a:srgbClr val="000000"/>
                          </a:solidFill>
                          <a:effectLst/>
                          <a:latin typeface="Calibri" panose="020F0502020204030204" pitchFamily="34" charset="0"/>
                        </a:rPr>
                        <a:t>42 770</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121</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356</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187</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20</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409</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108</a:t>
                      </a:r>
                    </a:p>
                  </a:txBody>
                  <a:tcPr marL="9525" marR="9525" marT="9525" marB="0" anchor="ctr">
                    <a:lnL>
                      <a:noFill/>
                    </a:lnL>
                    <a:lnR>
                      <a:noFill/>
                    </a:lnR>
                    <a:lnT>
                      <a:noFill/>
                    </a:lnT>
                    <a:lnB>
                      <a:noFill/>
                    </a:lnB>
                    <a:solidFill>
                      <a:srgbClr val="FFF6DD"/>
                    </a:solidFill>
                  </a:tcPr>
                </a:tc>
                <a:extLst>
                  <a:ext uri="{0D108BD9-81ED-4DB2-BD59-A6C34878D82A}">
                    <a16:rowId xmlns:a16="http://schemas.microsoft.com/office/drawing/2014/main" val="3307116682"/>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KN</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146</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67</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755</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dirty="0">
                          <a:solidFill>
                            <a:srgbClr val="000000"/>
                          </a:solidFill>
                          <a:effectLst/>
                          <a:latin typeface="Calibri" panose="020F0502020204030204" pitchFamily="34" charset="0"/>
                        </a:rPr>
                        <a:t>64 723</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64</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247</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9</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26</a:t>
                      </a:r>
                    </a:p>
                  </a:txBody>
                  <a:tcPr marL="9525" marR="9525" marT="9525" marB="0" anchor="ctr">
                    <a:lnL>
                      <a:noFill/>
                    </a:lnL>
                    <a:lnR>
                      <a:noFill/>
                    </a:lnR>
                    <a:lnT>
                      <a:noFill/>
                    </a:lnT>
                    <a:lnB>
                      <a:noFill/>
                    </a:lnB>
                  </a:tcPr>
                </a:tc>
                <a:extLst>
                  <a:ext uri="{0D108BD9-81ED-4DB2-BD59-A6C34878D82A}">
                    <a16:rowId xmlns:a16="http://schemas.microsoft.com/office/drawing/2014/main" val="248638401"/>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LP</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10</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10</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709</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39 899</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328</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20</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230</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extLst>
                  <a:ext uri="{0D108BD9-81ED-4DB2-BD59-A6C34878D82A}">
                    <a16:rowId xmlns:a16="http://schemas.microsoft.com/office/drawing/2014/main" val="201179388"/>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MP</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34</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618</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dirty="0">
                          <a:solidFill>
                            <a:srgbClr val="000000"/>
                          </a:solidFill>
                          <a:effectLst/>
                          <a:latin typeface="Calibri" panose="020F0502020204030204" pitchFamily="34" charset="0"/>
                        </a:rPr>
                        <a:t>94</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385</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dirty="0">
                          <a:solidFill>
                            <a:srgbClr val="000000"/>
                          </a:solidFill>
                          <a:effectLst/>
                          <a:latin typeface="Calibri" panose="020F0502020204030204" pitchFamily="34" charset="0"/>
                        </a:rPr>
                        <a:t>23 644</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121</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17</a:t>
                      </a:r>
                    </a:p>
                  </a:txBody>
                  <a:tcPr marL="9525" marR="9525" marT="9525" marB="0" anchor="ctr">
                    <a:lnL>
                      <a:noFill/>
                    </a:lnL>
                    <a:lnR>
                      <a:noFill/>
                    </a:lnR>
                    <a:lnT>
                      <a:noFill/>
                    </a:lnT>
                    <a:lnB>
                      <a:noFill/>
                    </a:lnB>
                  </a:tcPr>
                </a:tc>
                <a:extLst>
                  <a:ext uri="{0D108BD9-81ED-4DB2-BD59-A6C34878D82A}">
                    <a16:rowId xmlns:a16="http://schemas.microsoft.com/office/drawing/2014/main" val="3855036075"/>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NC</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31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33</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4</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39</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2</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6 214</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156</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76</a:t>
                      </a:r>
                    </a:p>
                  </a:txBody>
                  <a:tcPr marL="9525" marR="9525" marT="9525" marB="0" anchor="ctr">
                    <a:lnL>
                      <a:noFill/>
                    </a:lnL>
                    <a:lnR>
                      <a:noFill/>
                    </a:lnR>
                    <a:lnT>
                      <a:noFill/>
                    </a:lnT>
                    <a:lnB>
                      <a:noFill/>
                    </a:lnB>
                  </a:tcPr>
                </a:tc>
                <a:extLst>
                  <a:ext uri="{0D108BD9-81ED-4DB2-BD59-A6C34878D82A}">
                    <a16:rowId xmlns:a16="http://schemas.microsoft.com/office/drawing/2014/main" val="1934608906"/>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NW</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12</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111</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726</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5</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123</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65</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141</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dirty="0">
                          <a:solidFill>
                            <a:srgbClr val="000000"/>
                          </a:solidFill>
                          <a:effectLst/>
                          <a:latin typeface="Calibri" panose="020F0502020204030204" pitchFamily="34" charset="0"/>
                        </a:rPr>
                        <a:t>17 690</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27</a:t>
                      </a:r>
                    </a:p>
                  </a:txBody>
                  <a:tcPr marL="9525" marR="9525" marT="9525" marB="0" anchor="ctr">
                    <a:lnL>
                      <a:noFill/>
                    </a:lnL>
                    <a:lnR>
                      <a:noFill/>
                    </a:lnR>
                    <a:lnT>
                      <a:noFill/>
                    </a:lnT>
                    <a:lnB>
                      <a:noFill/>
                    </a:lnB>
                  </a:tcPr>
                </a:tc>
                <a:extLst>
                  <a:ext uri="{0D108BD9-81ED-4DB2-BD59-A6C34878D82A}">
                    <a16:rowId xmlns:a16="http://schemas.microsoft.com/office/drawing/2014/main" val="141736257"/>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WC</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152</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11</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0</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5</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75</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6</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20 858</a:t>
                      </a:r>
                    </a:p>
                  </a:txBody>
                  <a:tcPr marL="9525" marR="9525" marT="9525" marB="0" anchor="ctr">
                    <a:lnL>
                      <a:noFill/>
                    </a:lnL>
                    <a:lnR>
                      <a:noFill/>
                    </a:lnR>
                    <a:lnT>
                      <a:noFill/>
                    </a:lnT>
                    <a:lnB>
                      <a:noFill/>
                    </a:lnB>
                    <a:solidFill>
                      <a:srgbClr val="E7E6E6"/>
                    </a:solidFill>
                  </a:tcPr>
                </a:tc>
                <a:extLst>
                  <a:ext uri="{0D108BD9-81ED-4DB2-BD59-A6C34878D82A}">
                    <a16:rowId xmlns:a16="http://schemas.microsoft.com/office/drawing/2014/main" val="2193950475"/>
                  </a:ext>
                </a:extLst>
              </a:tr>
              <a:tr h="161925">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ctr"/>
                      <a:r>
                        <a:rPr lang="en-US" sz="1600" b="1" i="0" u="none" strike="noStrike" dirty="0">
                          <a:solidFill>
                            <a:srgbClr val="000000"/>
                          </a:solidFill>
                          <a:effectLst/>
                          <a:latin typeface="Calibri" panose="020F0502020204030204" pitchFamily="34" charset="0"/>
                        </a:rPr>
                        <a:t>Total 2019</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43 127</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15 688</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46 466</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65 077</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40 882</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24 532</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6 599</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18 983</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21 465</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274135247"/>
                  </a:ext>
                </a:extLst>
              </a:tr>
              <a:tr h="161925">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ctr"/>
                      <a:r>
                        <a:rPr lang="en-US" sz="1600" b="1" i="0" u="none" strike="noStrike" dirty="0">
                          <a:solidFill>
                            <a:srgbClr val="000000"/>
                          </a:solidFill>
                          <a:effectLst/>
                          <a:latin typeface="Calibri" panose="020F0502020204030204" pitchFamily="34" charset="0"/>
                        </a:rPr>
                        <a:t>Movement into province</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482</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effectLst/>
                          <a:latin typeface="Calibri" panose="020F0502020204030204" pitchFamily="34" charset="0"/>
                        </a:rPr>
                        <a:t>421</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3 696</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354</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effectLst/>
                          <a:latin typeface="Calibri" panose="020F0502020204030204" pitchFamily="34" charset="0"/>
                        </a:rPr>
                        <a:t>983</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effectLst/>
                          <a:latin typeface="Calibri" panose="020F0502020204030204" pitchFamily="34" charset="0"/>
                        </a:rPr>
                        <a:t>888</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385</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1 293</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607</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2080967609"/>
                  </a:ext>
                </a:extLst>
              </a:tr>
              <a:tr h="228600">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ctr"/>
                      <a:r>
                        <a:rPr lang="en-US" sz="1600" b="1" i="0" u="none" strike="noStrike" dirty="0">
                          <a:solidFill>
                            <a:srgbClr val="000000"/>
                          </a:solidFill>
                          <a:effectLst/>
                          <a:latin typeface="Calibri" panose="020F0502020204030204" pitchFamily="34" charset="0"/>
                        </a:rPr>
                        <a:t>% movement into province</a:t>
                      </a:r>
                    </a:p>
                  </a:txBody>
                  <a:tcPr marL="9525" marR="9525" marT="9525" marB="0" anchor="ctr">
                    <a:lnL>
                      <a:noFill/>
                    </a:lnL>
                    <a:lnR>
                      <a:noFill/>
                    </a:lnR>
                    <a:lnT>
                      <a:noFill/>
                    </a:lnT>
                    <a:lnB>
                      <a:noFill/>
                    </a:lnB>
                  </a:tcPr>
                </a:tc>
                <a:tc>
                  <a:txBody>
                    <a:bodyPr/>
                    <a:lstStyle/>
                    <a:p>
                      <a:pPr algn="ctr" fontAlgn="b"/>
                      <a:r>
                        <a:rPr lang="en-US" sz="1600" b="0" i="1" u="none" strike="noStrike" dirty="0">
                          <a:solidFill>
                            <a:srgbClr val="000000"/>
                          </a:solidFill>
                          <a:effectLst/>
                          <a:latin typeface="Calibri" panose="020F0502020204030204" pitchFamily="34" charset="0"/>
                        </a:rPr>
                        <a:t>1.1%</a:t>
                      </a:r>
                    </a:p>
                  </a:txBody>
                  <a:tcPr marL="9525" marR="9525" marT="9525" marB="0" anchor="ctr">
                    <a:lnL>
                      <a:noFill/>
                    </a:lnL>
                    <a:lnR>
                      <a:noFill/>
                    </a:lnR>
                    <a:lnT>
                      <a:noFill/>
                    </a:lnT>
                    <a:lnB>
                      <a:noFill/>
                    </a:lnB>
                  </a:tcPr>
                </a:tc>
                <a:tc>
                  <a:txBody>
                    <a:bodyPr/>
                    <a:lstStyle/>
                    <a:p>
                      <a:pPr algn="ctr" fontAlgn="b"/>
                      <a:r>
                        <a:rPr lang="en-US" sz="1600" b="0" i="1" u="none" strike="noStrike">
                          <a:solidFill>
                            <a:srgbClr val="000000"/>
                          </a:solidFill>
                          <a:effectLst/>
                          <a:latin typeface="Calibri" panose="020F0502020204030204" pitchFamily="34" charset="0"/>
                        </a:rPr>
                        <a:t>2.7%</a:t>
                      </a:r>
                    </a:p>
                  </a:txBody>
                  <a:tcPr marL="9525" marR="9525" marT="9525" marB="0" anchor="ctr">
                    <a:lnL>
                      <a:noFill/>
                    </a:lnL>
                    <a:lnR>
                      <a:noFill/>
                    </a:lnR>
                    <a:lnT>
                      <a:noFill/>
                    </a:lnT>
                    <a:lnB>
                      <a:noFill/>
                    </a:lnB>
                  </a:tcPr>
                </a:tc>
                <a:tc>
                  <a:txBody>
                    <a:bodyPr/>
                    <a:lstStyle/>
                    <a:p>
                      <a:pPr algn="ctr" fontAlgn="b"/>
                      <a:r>
                        <a:rPr lang="en-US" sz="1600" b="0" i="1" u="none" strike="noStrike" dirty="0">
                          <a:solidFill>
                            <a:srgbClr val="000000"/>
                          </a:solidFill>
                          <a:effectLst/>
                          <a:latin typeface="Calibri" panose="020F0502020204030204" pitchFamily="34" charset="0"/>
                        </a:rPr>
                        <a:t>8.0%</a:t>
                      </a:r>
                    </a:p>
                  </a:txBody>
                  <a:tcPr marL="9525" marR="9525" marT="9525" marB="0" anchor="ctr">
                    <a:lnL>
                      <a:noFill/>
                    </a:lnL>
                    <a:lnR>
                      <a:noFill/>
                    </a:lnR>
                    <a:lnT>
                      <a:noFill/>
                    </a:lnT>
                    <a:lnB>
                      <a:noFill/>
                    </a:lnB>
                    <a:solidFill>
                      <a:schemeClr val="accent2">
                        <a:lumMod val="20000"/>
                        <a:lumOff val="8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0.5%</a:t>
                      </a:r>
                    </a:p>
                  </a:txBody>
                  <a:tcPr marL="9525" marR="9525" marT="9525" marB="0" anchor="ctr">
                    <a:lnL>
                      <a:noFill/>
                    </a:lnL>
                    <a:lnR>
                      <a:noFill/>
                    </a:lnR>
                    <a:lnT>
                      <a:noFill/>
                    </a:lnT>
                    <a:lnB>
                      <a:noFill/>
                    </a:lnB>
                  </a:tcPr>
                </a:tc>
                <a:tc>
                  <a:txBody>
                    <a:bodyPr/>
                    <a:lstStyle/>
                    <a:p>
                      <a:pPr algn="ctr" fontAlgn="b"/>
                      <a:r>
                        <a:rPr lang="en-US" sz="1600" b="0" i="1" u="none" strike="noStrike">
                          <a:solidFill>
                            <a:srgbClr val="000000"/>
                          </a:solidFill>
                          <a:effectLst/>
                          <a:latin typeface="Calibri" panose="020F0502020204030204" pitchFamily="34" charset="0"/>
                        </a:rPr>
                        <a:t>2.4%</a:t>
                      </a:r>
                    </a:p>
                  </a:txBody>
                  <a:tcPr marL="9525" marR="9525" marT="9525" marB="0" anchor="ctr">
                    <a:lnL>
                      <a:noFill/>
                    </a:lnL>
                    <a:lnR>
                      <a:noFill/>
                    </a:lnR>
                    <a:lnT>
                      <a:noFill/>
                    </a:lnT>
                    <a:lnB>
                      <a:noFill/>
                    </a:lnB>
                  </a:tcPr>
                </a:tc>
                <a:tc>
                  <a:txBody>
                    <a:bodyPr/>
                    <a:lstStyle/>
                    <a:p>
                      <a:pPr algn="ctr" fontAlgn="b"/>
                      <a:r>
                        <a:rPr lang="en-US" sz="1600" b="0" i="1" u="none" strike="noStrike" dirty="0">
                          <a:solidFill>
                            <a:srgbClr val="000000"/>
                          </a:solidFill>
                          <a:effectLst/>
                          <a:latin typeface="Calibri" panose="020F0502020204030204" pitchFamily="34" charset="0"/>
                        </a:rPr>
                        <a:t>3.6%</a:t>
                      </a:r>
                    </a:p>
                  </a:txBody>
                  <a:tcPr marL="9525" marR="9525" marT="9525" marB="0" anchor="ctr">
                    <a:lnL>
                      <a:noFill/>
                    </a:lnL>
                    <a:lnR>
                      <a:noFill/>
                    </a:lnR>
                    <a:lnT>
                      <a:noFill/>
                    </a:lnT>
                    <a:lnB>
                      <a:noFill/>
                    </a:lnB>
                  </a:tcPr>
                </a:tc>
                <a:tc>
                  <a:txBody>
                    <a:bodyPr/>
                    <a:lstStyle/>
                    <a:p>
                      <a:pPr algn="ctr" fontAlgn="b"/>
                      <a:r>
                        <a:rPr lang="en-US" sz="1600" b="0" i="1" u="none" strike="noStrike" dirty="0">
                          <a:solidFill>
                            <a:srgbClr val="000000"/>
                          </a:solidFill>
                          <a:effectLst/>
                          <a:latin typeface="Calibri" panose="020F0502020204030204" pitchFamily="34" charset="0"/>
                        </a:rPr>
                        <a:t>5.8%</a:t>
                      </a:r>
                    </a:p>
                  </a:txBody>
                  <a:tcPr marL="9525" marR="9525" marT="9525" marB="0" anchor="ctr">
                    <a:lnL>
                      <a:noFill/>
                    </a:lnL>
                    <a:lnR>
                      <a:noFill/>
                    </a:lnR>
                    <a:lnT>
                      <a:noFill/>
                    </a:lnT>
                    <a:lnB>
                      <a:noFill/>
                    </a:lnB>
                    <a:solidFill>
                      <a:schemeClr val="accent2">
                        <a:lumMod val="20000"/>
                        <a:lumOff val="8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6.8%</a:t>
                      </a:r>
                    </a:p>
                  </a:txBody>
                  <a:tcPr marL="9525" marR="9525" marT="9525" marB="0" anchor="ctr">
                    <a:lnL>
                      <a:noFill/>
                    </a:lnL>
                    <a:lnR>
                      <a:noFill/>
                    </a:lnR>
                    <a:lnT>
                      <a:noFill/>
                    </a:lnT>
                    <a:lnB>
                      <a:noFill/>
                    </a:lnB>
                    <a:solidFill>
                      <a:schemeClr val="accent2">
                        <a:lumMod val="20000"/>
                        <a:lumOff val="8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2.8%</a:t>
                      </a:r>
                    </a:p>
                  </a:txBody>
                  <a:tcPr marL="9525" marR="9525" marT="9525" marB="0" anchor="ctr">
                    <a:lnL>
                      <a:noFill/>
                    </a:lnL>
                    <a:lnR>
                      <a:noFill/>
                    </a:lnR>
                    <a:lnT>
                      <a:noFill/>
                    </a:lnT>
                    <a:lnB>
                      <a:noFill/>
                    </a:lnB>
                  </a:tcPr>
                </a:tc>
                <a:extLst>
                  <a:ext uri="{0D108BD9-81ED-4DB2-BD59-A6C34878D82A}">
                    <a16:rowId xmlns:a16="http://schemas.microsoft.com/office/drawing/2014/main" val="1722212426"/>
                  </a:ext>
                </a:extLst>
              </a:tr>
            </a:tbl>
          </a:graphicData>
        </a:graphic>
      </p:graphicFrame>
      <p:sp>
        <p:nvSpPr>
          <p:cNvPr id="13" name="Oval 12">
            <a:extLst>
              <a:ext uri="{FF2B5EF4-FFF2-40B4-BE49-F238E27FC236}">
                <a16:creationId xmlns:a16="http://schemas.microsoft.com/office/drawing/2014/main" id="{D9F12810-52A1-BB24-09FA-992576B04B7F}"/>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7</a:t>
            </a:r>
          </a:p>
        </p:txBody>
      </p:sp>
      <p:sp>
        <p:nvSpPr>
          <p:cNvPr id="3" name="Rectangle 2">
            <a:extLst>
              <a:ext uri="{FF2B5EF4-FFF2-40B4-BE49-F238E27FC236}">
                <a16:creationId xmlns:a16="http://schemas.microsoft.com/office/drawing/2014/main" id="{A3306F7E-7C1D-37B0-52EB-D4827F55058B}"/>
              </a:ext>
            </a:extLst>
          </p:cNvPr>
          <p:cNvSpPr/>
          <p:nvPr/>
        </p:nvSpPr>
        <p:spPr>
          <a:xfrm>
            <a:off x="767859" y="6332079"/>
            <a:ext cx="9263606" cy="31866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200" i="1" dirty="0"/>
              <a:t>Source: PERSAL 10-year anonymised dataset, only educators that were in the dataset for 2012 and 2019 are considered here</a:t>
            </a:r>
          </a:p>
        </p:txBody>
      </p:sp>
    </p:spTree>
    <p:extLst>
      <p:ext uri="{BB962C8B-B14F-4D97-AF65-F5344CB8AC3E}">
        <p14:creationId xmlns:p14="http://schemas.microsoft.com/office/powerpoint/2010/main" val="13721416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a:xfrm>
            <a:off x="838199" y="365125"/>
            <a:ext cx="10894255" cy="1325563"/>
          </a:xfrm>
        </p:spPr>
        <p:txBody>
          <a:bodyPr/>
          <a:lstStyle/>
          <a:p>
            <a:r>
              <a:rPr lang="en-ZA" dirty="0"/>
              <a:t>Inter-provincial educator movement </a:t>
            </a:r>
            <a:r>
              <a:rPr lang="en-ZA" sz="4000" dirty="0"/>
              <a:t>(</a:t>
            </a:r>
            <a:r>
              <a:rPr lang="en-ZA" dirty="0"/>
              <a:t>7-yr</a:t>
            </a:r>
            <a:r>
              <a:rPr lang="en-ZA" sz="4000" dirty="0"/>
              <a:t>)</a:t>
            </a:r>
            <a:endParaRPr lang="en-ZA" dirty="0"/>
          </a:p>
        </p:txBody>
      </p:sp>
      <p:sp>
        <p:nvSpPr>
          <p:cNvPr id="5" name="Rectangle 4">
            <a:extLst>
              <a:ext uri="{FF2B5EF4-FFF2-40B4-BE49-F238E27FC236}">
                <a16:creationId xmlns:a16="http://schemas.microsoft.com/office/drawing/2014/main" id="{E48038FD-AA3B-2F70-C89A-3E0938C468C6}"/>
              </a:ext>
            </a:extLst>
          </p:cNvPr>
          <p:cNvSpPr/>
          <p:nvPr/>
        </p:nvSpPr>
        <p:spPr>
          <a:xfrm>
            <a:off x="767859" y="6332079"/>
            <a:ext cx="9263606" cy="31866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200" i="1" dirty="0"/>
              <a:t>Source: PERSAL 10-year anonymised dataset, only educators that were in the dataset for 2012 and 2019 are considered here</a:t>
            </a:r>
          </a:p>
        </p:txBody>
      </p:sp>
      <p:graphicFrame>
        <p:nvGraphicFramePr>
          <p:cNvPr id="8" name="Table 7">
            <a:extLst>
              <a:ext uri="{FF2B5EF4-FFF2-40B4-BE49-F238E27FC236}">
                <a16:creationId xmlns:a16="http://schemas.microsoft.com/office/drawing/2014/main" id="{816E8CF2-DC4E-1999-5112-42F93803E65C}"/>
              </a:ext>
            </a:extLst>
          </p:cNvPr>
          <p:cNvGraphicFramePr>
            <a:graphicFrameLocks noGrp="1"/>
          </p:cNvGraphicFramePr>
          <p:nvPr/>
        </p:nvGraphicFramePr>
        <p:xfrm>
          <a:off x="767859" y="1882720"/>
          <a:ext cx="8027967" cy="4181475"/>
        </p:xfrm>
        <a:graphic>
          <a:graphicData uri="http://schemas.openxmlformats.org/drawingml/2006/table">
            <a:tbl>
              <a:tblPr/>
              <a:tblGrid>
                <a:gridCol w="339046">
                  <a:extLst>
                    <a:ext uri="{9D8B030D-6E8A-4147-A177-3AD203B41FA5}">
                      <a16:colId xmlns:a16="http://schemas.microsoft.com/office/drawing/2014/main" val="551771003"/>
                    </a:ext>
                  </a:extLst>
                </a:gridCol>
                <a:gridCol w="1251284">
                  <a:extLst>
                    <a:ext uri="{9D8B030D-6E8A-4147-A177-3AD203B41FA5}">
                      <a16:colId xmlns:a16="http://schemas.microsoft.com/office/drawing/2014/main" val="1240486573"/>
                    </a:ext>
                  </a:extLst>
                </a:gridCol>
                <a:gridCol w="715293">
                  <a:extLst>
                    <a:ext uri="{9D8B030D-6E8A-4147-A177-3AD203B41FA5}">
                      <a16:colId xmlns:a16="http://schemas.microsoft.com/office/drawing/2014/main" val="1416165838"/>
                    </a:ext>
                  </a:extLst>
                </a:gridCol>
                <a:gridCol w="715293">
                  <a:extLst>
                    <a:ext uri="{9D8B030D-6E8A-4147-A177-3AD203B41FA5}">
                      <a16:colId xmlns:a16="http://schemas.microsoft.com/office/drawing/2014/main" val="3386599839"/>
                    </a:ext>
                  </a:extLst>
                </a:gridCol>
                <a:gridCol w="715293">
                  <a:extLst>
                    <a:ext uri="{9D8B030D-6E8A-4147-A177-3AD203B41FA5}">
                      <a16:colId xmlns:a16="http://schemas.microsoft.com/office/drawing/2014/main" val="3888539354"/>
                    </a:ext>
                  </a:extLst>
                </a:gridCol>
                <a:gridCol w="715293">
                  <a:extLst>
                    <a:ext uri="{9D8B030D-6E8A-4147-A177-3AD203B41FA5}">
                      <a16:colId xmlns:a16="http://schemas.microsoft.com/office/drawing/2014/main" val="5835202"/>
                    </a:ext>
                  </a:extLst>
                </a:gridCol>
                <a:gridCol w="715293">
                  <a:extLst>
                    <a:ext uri="{9D8B030D-6E8A-4147-A177-3AD203B41FA5}">
                      <a16:colId xmlns:a16="http://schemas.microsoft.com/office/drawing/2014/main" val="2475362117"/>
                    </a:ext>
                  </a:extLst>
                </a:gridCol>
                <a:gridCol w="715293">
                  <a:extLst>
                    <a:ext uri="{9D8B030D-6E8A-4147-A177-3AD203B41FA5}">
                      <a16:colId xmlns:a16="http://schemas.microsoft.com/office/drawing/2014/main" val="349960839"/>
                    </a:ext>
                  </a:extLst>
                </a:gridCol>
                <a:gridCol w="715293">
                  <a:extLst>
                    <a:ext uri="{9D8B030D-6E8A-4147-A177-3AD203B41FA5}">
                      <a16:colId xmlns:a16="http://schemas.microsoft.com/office/drawing/2014/main" val="160608514"/>
                    </a:ext>
                  </a:extLst>
                </a:gridCol>
                <a:gridCol w="715293">
                  <a:extLst>
                    <a:ext uri="{9D8B030D-6E8A-4147-A177-3AD203B41FA5}">
                      <a16:colId xmlns:a16="http://schemas.microsoft.com/office/drawing/2014/main" val="230737099"/>
                    </a:ext>
                  </a:extLst>
                </a:gridCol>
                <a:gridCol w="715293">
                  <a:extLst>
                    <a:ext uri="{9D8B030D-6E8A-4147-A177-3AD203B41FA5}">
                      <a16:colId xmlns:a16="http://schemas.microsoft.com/office/drawing/2014/main" val="451608259"/>
                    </a:ext>
                  </a:extLst>
                </a:gridCol>
              </a:tblGrid>
              <a:tr h="295275">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9">
                  <a:txBody>
                    <a:bodyPr/>
                    <a:lstStyle/>
                    <a:p>
                      <a:pPr algn="ctr" fontAlgn="b"/>
                      <a:r>
                        <a:rPr lang="en-US" sz="2000" b="1" i="0" u="none" strike="noStrike" dirty="0">
                          <a:solidFill>
                            <a:srgbClr val="000000"/>
                          </a:solidFill>
                          <a:effectLst/>
                          <a:latin typeface="Calibri" panose="020F0502020204030204" pitchFamily="34" charset="0"/>
                        </a:rPr>
                        <a:t>Province in 2019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490696635"/>
                  </a:ext>
                </a:extLst>
              </a:tr>
              <a:tr h="190500">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EC</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FS</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GP</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KN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LP</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MP</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NC</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panose="020F0502020204030204" pitchFamily="34" charset="0"/>
                        </a:rPr>
                        <a:t>NW</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WC</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9815123"/>
                  </a:ext>
                </a:extLst>
              </a:tr>
              <a:tr h="57150">
                <a:tc>
                  <a:txBody>
                    <a:bodyPr/>
                    <a:lstStyle/>
                    <a:p>
                      <a:pPr algn="l" fontAlgn="b"/>
                      <a:endParaRPr lang="en-US" sz="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88610838"/>
                  </a:ext>
                </a:extLst>
              </a:tr>
              <a:tr h="238125">
                <a:tc rowSpan="9">
                  <a:txBody>
                    <a:bodyPr/>
                    <a:lstStyle/>
                    <a:p>
                      <a:pPr algn="ctr" fontAlgn="ctr"/>
                      <a:r>
                        <a:rPr lang="en-US" sz="2000" b="1" i="0" u="none" strike="noStrike" dirty="0">
                          <a:solidFill>
                            <a:srgbClr val="000000"/>
                          </a:solidFill>
                          <a:effectLst/>
                          <a:latin typeface="Calibri" panose="020F0502020204030204" pitchFamily="34" charset="0"/>
                        </a:rPr>
                        <a:t>Province in 2012</a:t>
                      </a:r>
                    </a:p>
                  </a:txBody>
                  <a:tcPr marL="9525" marR="9525" marT="9525" marB="0" vert="vert270" anchor="ctr">
                    <a:lnL>
                      <a:noFill/>
                    </a:lnL>
                    <a:lnR>
                      <a:noFill/>
                    </a:lnR>
                    <a:lnT>
                      <a:noFill/>
                    </a:lnT>
                    <a:lnB>
                      <a:noFill/>
                    </a:lnB>
                  </a:tcPr>
                </a:tc>
                <a:tc>
                  <a:txBody>
                    <a:bodyPr/>
                    <a:lstStyle/>
                    <a:p>
                      <a:pPr algn="l" fontAlgn="ctr"/>
                      <a:r>
                        <a:rPr lang="en-US" sz="1600" b="1" i="0" u="none" strike="noStrike" dirty="0">
                          <a:solidFill>
                            <a:srgbClr val="000000"/>
                          </a:solidFill>
                          <a:effectLst/>
                          <a:latin typeface="Calibri" panose="020F0502020204030204" pitchFamily="34" charset="0"/>
                        </a:rPr>
                        <a:t>EC</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42 645</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42</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373</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95</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5</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16</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46</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82</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304</a:t>
                      </a:r>
                    </a:p>
                  </a:txBody>
                  <a:tcPr marL="9525" marR="9525" marT="9525" marB="0" anchor="ctr">
                    <a:lnL>
                      <a:noFill/>
                    </a:lnL>
                    <a:lnR>
                      <a:noFill/>
                    </a:lnR>
                    <a:lnT>
                      <a:noFill/>
                    </a:lnT>
                    <a:lnB>
                      <a:noFill/>
                    </a:lnB>
                    <a:solidFill>
                      <a:srgbClr val="FFF6DD"/>
                    </a:solidFill>
                  </a:tcPr>
                </a:tc>
                <a:extLst>
                  <a:ext uri="{0D108BD9-81ED-4DB2-BD59-A6C34878D82A}">
                    <a16:rowId xmlns:a16="http://schemas.microsoft.com/office/drawing/2014/main" val="1749962660"/>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FS</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57</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15 267</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447</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17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38</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67</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252</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42</a:t>
                      </a:r>
                    </a:p>
                  </a:txBody>
                  <a:tcPr marL="9525" marR="9525" marT="9525" marB="0" anchor="ctr">
                    <a:lnL>
                      <a:noFill/>
                    </a:lnL>
                    <a:lnR>
                      <a:noFill/>
                    </a:lnR>
                    <a:lnT>
                      <a:noFill/>
                    </a:lnT>
                    <a:lnB>
                      <a:noFill/>
                    </a:lnB>
                  </a:tcPr>
                </a:tc>
                <a:extLst>
                  <a:ext uri="{0D108BD9-81ED-4DB2-BD59-A6C34878D82A}">
                    <a16:rowId xmlns:a16="http://schemas.microsoft.com/office/drawing/2014/main" val="3250604816"/>
                  </a:ext>
                </a:extLst>
              </a:tr>
              <a:tr h="190500">
                <a:tc vMerge="1">
                  <a:txBody>
                    <a:bodyPr/>
                    <a:lstStyle/>
                    <a:p>
                      <a:endParaRPr lang="en-ZA"/>
                    </a:p>
                  </a:txBody>
                  <a:tcPr/>
                </a:tc>
                <a:tc>
                  <a:txBody>
                    <a:bodyPr/>
                    <a:lstStyle/>
                    <a:p>
                      <a:pPr algn="l" fontAlgn="ctr"/>
                      <a:r>
                        <a:rPr lang="en-US" sz="1600" b="1" i="0" u="none" strike="noStrike">
                          <a:solidFill>
                            <a:srgbClr val="000000"/>
                          </a:solidFill>
                          <a:effectLst/>
                          <a:latin typeface="Calibri" panose="020F0502020204030204" pitchFamily="34" charset="0"/>
                        </a:rPr>
                        <a:t>GP</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67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117</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dirty="0">
                          <a:solidFill>
                            <a:srgbClr val="000000"/>
                          </a:solidFill>
                          <a:effectLst/>
                          <a:latin typeface="Calibri" panose="020F0502020204030204" pitchFamily="34" charset="0"/>
                        </a:rPr>
                        <a:t>42 770</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121</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356</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187</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20</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409</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108</a:t>
                      </a:r>
                    </a:p>
                  </a:txBody>
                  <a:tcPr marL="9525" marR="9525" marT="9525" marB="0" anchor="ctr">
                    <a:lnL>
                      <a:noFill/>
                    </a:lnL>
                    <a:lnR>
                      <a:noFill/>
                    </a:lnR>
                    <a:lnT>
                      <a:noFill/>
                    </a:lnT>
                    <a:lnB>
                      <a:noFill/>
                    </a:lnB>
                    <a:solidFill>
                      <a:srgbClr val="FFF6DD"/>
                    </a:solidFill>
                  </a:tcPr>
                </a:tc>
                <a:extLst>
                  <a:ext uri="{0D108BD9-81ED-4DB2-BD59-A6C34878D82A}">
                    <a16:rowId xmlns:a16="http://schemas.microsoft.com/office/drawing/2014/main" val="3307116682"/>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KN</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146</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67</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755</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dirty="0">
                          <a:solidFill>
                            <a:srgbClr val="000000"/>
                          </a:solidFill>
                          <a:effectLst/>
                          <a:latin typeface="Calibri" panose="020F0502020204030204" pitchFamily="34" charset="0"/>
                        </a:rPr>
                        <a:t>64 723</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64</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247</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9</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26</a:t>
                      </a:r>
                    </a:p>
                  </a:txBody>
                  <a:tcPr marL="9525" marR="9525" marT="9525" marB="0" anchor="ctr">
                    <a:lnL>
                      <a:noFill/>
                    </a:lnL>
                    <a:lnR>
                      <a:noFill/>
                    </a:lnR>
                    <a:lnT>
                      <a:noFill/>
                    </a:lnT>
                    <a:lnB>
                      <a:noFill/>
                    </a:lnB>
                  </a:tcPr>
                </a:tc>
                <a:extLst>
                  <a:ext uri="{0D108BD9-81ED-4DB2-BD59-A6C34878D82A}">
                    <a16:rowId xmlns:a16="http://schemas.microsoft.com/office/drawing/2014/main" val="248638401"/>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LP</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10</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10</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709</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39 899</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328</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20</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230</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extLst>
                  <a:ext uri="{0D108BD9-81ED-4DB2-BD59-A6C34878D82A}">
                    <a16:rowId xmlns:a16="http://schemas.microsoft.com/office/drawing/2014/main" val="201179388"/>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MP</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34</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618</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dirty="0">
                          <a:solidFill>
                            <a:srgbClr val="000000"/>
                          </a:solidFill>
                          <a:effectLst/>
                          <a:latin typeface="Calibri" panose="020F0502020204030204" pitchFamily="34" charset="0"/>
                        </a:rPr>
                        <a:t>94</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385</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dirty="0">
                          <a:solidFill>
                            <a:srgbClr val="000000"/>
                          </a:solidFill>
                          <a:effectLst/>
                          <a:latin typeface="Calibri" panose="020F0502020204030204" pitchFamily="34" charset="0"/>
                        </a:rPr>
                        <a:t>23 644</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121</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17</a:t>
                      </a:r>
                    </a:p>
                  </a:txBody>
                  <a:tcPr marL="9525" marR="9525" marT="9525" marB="0" anchor="ctr">
                    <a:lnL>
                      <a:noFill/>
                    </a:lnL>
                    <a:lnR>
                      <a:noFill/>
                    </a:lnR>
                    <a:lnT>
                      <a:noFill/>
                    </a:lnT>
                    <a:lnB>
                      <a:noFill/>
                    </a:lnB>
                  </a:tcPr>
                </a:tc>
                <a:extLst>
                  <a:ext uri="{0D108BD9-81ED-4DB2-BD59-A6C34878D82A}">
                    <a16:rowId xmlns:a16="http://schemas.microsoft.com/office/drawing/2014/main" val="3855036075"/>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NC</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31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33</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31</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4</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39</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2</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6 214</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156</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76</a:t>
                      </a:r>
                    </a:p>
                  </a:txBody>
                  <a:tcPr marL="9525" marR="9525" marT="9525" marB="0" anchor="ctr">
                    <a:lnL>
                      <a:noFill/>
                    </a:lnL>
                    <a:lnR>
                      <a:noFill/>
                    </a:lnR>
                    <a:lnT>
                      <a:noFill/>
                    </a:lnT>
                    <a:lnB>
                      <a:noFill/>
                    </a:lnB>
                  </a:tcPr>
                </a:tc>
                <a:extLst>
                  <a:ext uri="{0D108BD9-81ED-4DB2-BD59-A6C34878D82A}">
                    <a16:rowId xmlns:a16="http://schemas.microsoft.com/office/drawing/2014/main" val="1934608906"/>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NW</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12</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111</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726</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5</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123</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65</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141</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dirty="0">
                          <a:solidFill>
                            <a:srgbClr val="000000"/>
                          </a:solidFill>
                          <a:effectLst/>
                          <a:latin typeface="Calibri" panose="020F0502020204030204" pitchFamily="34" charset="0"/>
                        </a:rPr>
                        <a:t>17 690</a:t>
                      </a:r>
                    </a:p>
                  </a:txBody>
                  <a:tcPr marL="9525" marR="9525" marT="9525" marB="0" anchor="ctr">
                    <a:lnL>
                      <a:noFill/>
                    </a:lnL>
                    <a:lnR>
                      <a:noFill/>
                    </a:lnR>
                    <a:lnT>
                      <a:noFill/>
                    </a:lnT>
                    <a:lnB>
                      <a:noFill/>
                    </a:lnB>
                    <a:solidFill>
                      <a:srgbClr val="E7E6E6"/>
                    </a:solidFill>
                  </a:tcPr>
                </a:tc>
                <a:tc>
                  <a:txBody>
                    <a:bodyPr/>
                    <a:lstStyle/>
                    <a:p>
                      <a:pPr algn="ctr" fontAlgn="ctr"/>
                      <a:r>
                        <a:rPr lang="en-US" sz="1600" b="0" i="0" u="none" strike="noStrike">
                          <a:solidFill>
                            <a:srgbClr val="000000"/>
                          </a:solidFill>
                          <a:effectLst/>
                          <a:latin typeface="Calibri" panose="020F0502020204030204" pitchFamily="34" charset="0"/>
                        </a:rPr>
                        <a:t>27</a:t>
                      </a:r>
                    </a:p>
                  </a:txBody>
                  <a:tcPr marL="9525" marR="9525" marT="9525" marB="0" anchor="ctr">
                    <a:lnL>
                      <a:noFill/>
                    </a:lnL>
                    <a:lnR>
                      <a:noFill/>
                    </a:lnR>
                    <a:lnT>
                      <a:noFill/>
                    </a:lnT>
                    <a:lnB>
                      <a:noFill/>
                    </a:lnB>
                  </a:tcPr>
                </a:tc>
                <a:extLst>
                  <a:ext uri="{0D108BD9-81ED-4DB2-BD59-A6C34878D82A}">
                    <a16:rowId xmlns:a16="http://schemas.microsoft.com/office/drawing/2014/main" val="141736257"/>
                  </a:ext>
                </a:extLst>
              </a:tr>
              <a:tr h="190500">
                <a:tc vMerge="1">
                  <a:txBody>
                    <a:bodyPr/>
                    <a:lstStyle/>
                    <a:p>
                      <a:endParaRPr lang="en-ZA"/>
                    </a:p>
                  </a:txBody>
                  <a:tcPr/>
                </a:tc>
                <a:tc>
                  <a:txBody>
                    <a:bodyPr/>
                    <a:lstStyle/>
                    <a:p>
                      <a:pPr algn="l" fontAlgn="ctr"/>
                      <a:r>
                        <a:rPr lang="en-US" sz="1600" b="1" i="0" u="none" strike="noStrike" dirty="0">
                          <a:solidFill>
                            <a:srgbClr val="000000"/>
                          </a:solidFill>
                          <a:effectLst/>
                          <a:latin typeface="Calibri" panose="020F0502020204030204" pitchFamily="34" charset="0"/>
                        </a:rPr>
                        <a:t>WC</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152</a:t>
                      </a:r>
                    </a:p>
                  </a:txBody>
                  <a:tcPr marL="9525" marR="9525" marT="9525" marB="0" anchor="ctr">
                    <a:lnL>
                      <a:noFill/>
                    </a:lnL>
                    <a:lnR>
                      <a:noFill/>
                    </a:lnR>
                    <a:lnT>
                      <a:noFill/>
                    </a:lnT>
                    <a:lnB>
                      <a:noFill/>
                    </a:lnB>
                    <a:solidFill>
                      <a:srgbClr val="FFF6DD"/>
                    </a:solidFill>
                  </a:tcPr>
                </a:tc>
                <a:tc>
                  <a:txBody>
                    <a:bodyPr/>
                    <a:lstStyle/>
                    <a:p>
                      <a:pPr algn="ctr" fontAlgn="ctr"/>
                      <a:r>
                        <a:rPr lang="en-US" sz="1600" b="0" i="0" u="none" strike="noStrike">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37</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11</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0</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5</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75</a:t>
                      </a:r>
                    </a:p>
                  </a:txBody>
                  <a:tcPr marL="9525" marR="9525" marT="9525" marB="0" anchor="ctr">
                    <a:lnL>
                      <a:noFill/>
                    </a:lnL>
                    <a:lnR>
                      <a:noFill/>
                    </a:lnR>
                    <a:lnT>
                      <a:noFill/>
                    </a:lnT>
                    <a:lnB>
                      <a:noFill/>
                    </a:lnB>
                  </a:tcPr>
                </a:tc>
                <a:tc>
                  <a:txBody>
                    <a:bodyPr/>
                    <a:lstStyle/>
                    <a:p>
                      <a:pPr algn="ctr" fontAlgn="ctr"/>
                      <a:r>
                        <a:rPr lang="en-US" sz="1600" b="0" i="0" u="none" strike="noStrike">
                          <a:solidFill>
                            <a:srgbClr val="000000"/>
                          </a:solidFill>
                          <a:effectLst/>
                          <a:latin typeface="Calibri" panose="020F0502020204030204" pitchFamily="34" charset="0"/>
                        </a:rPr>
                        <a:t>6</a:t>
                      </a:r>
                    </a:p>
                  </a:txBody>
                  <a:tcPr marL="9525" marR="9525" marT="9525" marB="0" anchor="ctr">
                    <a:lnL>
                      <a:noFill/>
                    </a:lnL>
                    <a:lnR>
                      <a:noFill/>
                    </a:lnR>
                    <a:lnT>
                      <a:noFill/>
                    </a:lnT>
                    <a:lnB>
                      <a:noFill/>
                    </a:lnB>
                  </a:tcPr>
                </a:tc>
                <a:tc>
                  <a:txBody>
                    <a:bodyPr/>
                    <a:lstStyle/>
                    <a:p>
                      <a:pPr algn="ctr" fontAlgn="ctr"/>
                      <a:r>
                        <a:rPr lang="en-US" sz="1600" b="0" i="0" u="none" strike="noStrike" dirty="0">
                          <a:solidFill>
                            <a:srgbClr val="000000"/>
                          </a:solidFill>
                          <a:effectLst/>
                          <a:latin typeface="Calibri" panose="020F0502020204030204" pitchFamily="34" charset="0"/>
                        </a:rPr>
                        <a:t>20 858</a:t>
                      </a:r>
                    </a:p>
                  </a:txBody>
                  <a:tcPr marL="9525" marR="9525" marT="9525" marB="0" anchor="ctr">
                    <a:lnL>
                      <a:noFill/>
                    </a:lnL>
                    <a:lnR>
                      <a:noFill/>
                    </a:lnR>
                    <a:lnT>
                      <a:noFill/>
                    </a:lnT>
                    <a:lnB>
                      <a:noFill/>
                    </a:lnB>
                    <a:solidFill>
                      <a:srgbClr val="E7E6E6"/>
                    </a:solidFill>
                  </a:tcPr>
                </a:tc>
                <a:extLst>
                  <a:ext uri="{0D108BD9-81ED-4DB2-BD59-A6C34878D82A}">
                    <a16:rowId xmlns:a16="http://schemas.microsoft.com/office/drawing/2014/main" val="2193950475"/>
                  </a:ext>
                </a:extLst>
              </a:tr>
              <a:tr h="161925">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ctr"/>
                      <a:r>
                        <a:rPr lang="en-US" sz="1600" b="1" i="0" u="none" strike="noStrike" dirty="0">
                          <a:solidFill>
                            <a:srgbClr val="000000"/>
                          </a:solidFill>
                          <a:effectLst/>
                          <a:latin typeface="Calibri" panose="020F0502020204030204" pitchFamily="34" charset="0"/>
                        </a:rPr>
                        <a:t>Total 2019</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43 127</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15 688</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46 466</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65 077</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40 882</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24 532</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6 599</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18 983</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21 465</a:t>
                      </a:r>
                    </a:p>
                  </a:txBody>
                  <a:tcPr marL="9525" marR="9525" marT="9525" marB="0" anchor="ctr">
                    <a:lnL>
                      <a:noFill/>
                    </a:lnL>
                    <a:lnR>
                      <a:noFill/>
                    </a:lnR>
                    <a:lnT>
                      <a:noFill/>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274135247"/>
                  </a:ext>
                </a:extLst>
              </a:tr>
              <a:tr h="161925">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ctr"/>
                      <a:r>
                        <a:rPr lang="en-US" sz="1600" b="1" i="0" u="none" strike="noStrike" dirty="0">
                          <a:solidFill>
                            <a:srgbClr val="000000"/>
                          </a:solidFill>
                          <a:effectLst/>
                          <a:latin typeface="Calibri" panose="020F0502020204030204" pitchFamily="34" charset="0"/>
                        </a:rPr>
                        <a:t>Movement into province</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482</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effectLst/>
                          <a:latin typeface="Calibri" panose="020F0502020204030204" pitchFamily="34" charset="0"/>
                        </a:rPr>
                        <a:t>421</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3 696</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354</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effectLst/>
                          <a:latin typeface="Calibri" panose="020F0502020204030204" pitchFamily="34" charset="0"/>
                        </a:rPr>
                        <a:t>983</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a:solidFill>
                            <a:srgbClr val="000000"/>
                          </a:solidFill>
                          <a:effectLst/>
                          <a:latin typeface="Calibri" panose="020F0502020204030204" pitchFamily="34" charset="0"/>
                        </a:rPr>
                        <a:t>888</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385</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1 293</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600" b="1" i="0" u="none" strike="noStrike" dirty="0">
                          <a:solidFill>
                            <a:srgbClr val="000000"/>
                          </a:solidFill>
                          <a:effectLst/>
                          <a:latin typeface="Calibri" panose="020F0502020204030204" pitchFamily="34" charset="0"/>
                        </a:rPr>
                        <a:t>607</a:t>
                      </a:r>
                    </a:p>
                  </a:txBody>
                  <a:tcPr marL="9525" marR="9525" marT="9525" marB="0" anchor="ctr">
                    <a:lnL>
                      <a:noFill/>
                    </a:lnL>
                    <a:lnR>
                      <a:noFill/>
                    </a:lnR>
                    <a:lnT w="1270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2080967609"/>
                  </a:ext>
                </a:extLst>
              </a:tr>
              <a:tr h="228600">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ctr"/>
                      <a:r>
                        <a:rPr lang="en-US" sz="1600" b="1" i="0" u="none" strike="noStrike" dirty="0">
                          <a:solidFill>
                            <a:srgbClr val="000000"/>
                          </a:solidFill>
                          <a:effectLst/>
                          <a:latin typeface="Calibri" panose="020F0502020204030204" pitchFamily="34" charset="0"/>
                        </a:rPr>
                        <a:t>% movement into province</a:t>
                      </a:r>
                    </a:p>
                  </a:txBody>
                  <a:tcPr marL="9525" marR="9525" marT="9525" marB="0" anchor="ctr">
                    <a:lnL>
                      <a:noFill/>
                    </a:lnL>
                    <a:lnR>
                      <a:noFill/>
                    </a:lnR>
                    <a:lnT>
                      <a:noFill/>
                    </a:lnT>
                    <a:lnB>
                      <a:noFill/>
                    </a:lnB>
                  </a:tcPr>
                </a:tc>
                <a:tc>
                  <a:txBody>
                    <a:bodyPr/>
                    <a:lstStyle/>
                    <a:p>
                      <a:pPr algn="ctr" fontAlgn="b"/>
                      <a:r>
                        <a:rPr lang="en-US" sz="1600" b="0" i="1" u="none" strike="noStrike" dirty="0">
                          <a:solidFill>
                            <a:srgbClr val="000000"/>
                          </a:solidFill>
                          <a:effectLst/>
                          <a:latin typeface="Calibri" panose="020F0502020204030204" pitchFamily="34" charset="0"/>
                        </a:rPr>
                        <a:t>1.1%</a:t>
                      </a:r>
                    </a:p>
                  </a:txBody>
                  <a:tcPr marL="9525" marR="9525" marT="9525" marB="0" anchor="ctr">
                    <a:lnL>
                      <a:noFill/>
                    </a:lnL>
                    <a:lnR>
                      <a:noFill/>
                    </a:lnR>
                    <a:lnT>
                      <a:noFill/>
                    </a:lnT>
                    <a:lnB>
                      <a:noFill/>
                    </a:lnB>
                  </a:tcPr>
                </a:tc>
                <a:tc>
                  <a:txBody>
                    <a:bodyPr/>
                    <a:lstStyle/>
                    <a:p>
                      <a:pPr algn="ctr" fontAlgn="b"/>
                      <a:r>
                        <a:rPr lang="en-US" sz="1600" b="0" i="1" u="none" strike="noStrike" dirty="0">
                          <a:solidFill>
                            <a:srgbClr val="000000"/>
                          </a:solidFill>
                          <a:effectLst/>
                          <a:latin typeface="Calibri" panose="020F0502020204030204" pitchFamily="34" charset="0"/>
                        </a:rPr>
                        <a:t>2.7%</a:t>
                      </a:r>
                    </a:p>
                  </a:txBody>
                  <a:tcPr marL="9525" marR="9525" marT="9525" marB="0" anchor="ctr">
                    <a:lnL>
                      <a:noFill/>
                    </a:lnL>
                    <a:lnR>
                      <a:noFill/>
                    </a:lnR>
                    <a:lnT>
                      <a:noFill/>
                    </a:lnT>
                    <a:lnB>
                      <a:noFill/>
                    </a:lnB>
                  </a:tcPr>
                </a:tc>
                <a:tc>
                  <a:txBody>
                    <a:bodyPr/>
                    <a:lstStyle/>
                    <a:p>
                      <a:pPr algn="ctr" fontAlgn="b"/>
                      <a:r>
                        <a:rPr lang="en-US" sz="1600" b="0" i="1" u="none" strike="noStrike" dirty="0">
                          <a:solidFill>
                            <a:srgbClr val="000000"/>
                          </a:solidFill>
                          <a:effectLst/>
                          <a:latin typeface="Calibri" panose="020F0502020204030204" pitchFamily="34" charset="0"/>
                        </a:rPr>
                        <a:t>8.0%</a:t>
                      </a:r>
                    </a:p>
                  </a:txBody>
                  <a:tcPr marL="9525" marR="9525" marT="9525" marB="0" anchor="ctr">
                    <a:lnL>
                      <a:noFill/>
                    </a:lnL>
                    <a:lnR>
                      <a:noFill/>
                    </a:lnR>
                    <a:lnT>
                      <a:noFill/>
                    </a:lnT>
                    <a:lnB>
                      <a:noFill/>
                    </a:lnB>
                    <a:solidFill>
                      <a:schemeClr val="accent2">
                        <a:lumMod val="20000"/>
                        <a:lumOff val="8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0.5%</a:t>
                      </a:r>
                    </a:p>
                  </a:txBody>
                  <a:tcPr marL="9525" marR="9525" marT="9525" marB="0" anchor="ctr">
                    <a:lnL>
                      <a:noFill/>
                    </a:lnL>
                    <a:lnR>
                      <a:noFill/>
                    </a:lnR>
                    <a:lnT>
                      <a:noFill/>
                    </a:lnT>
                    <a:lnB>
                      <a:noFill/>
                    </a:lnB>
                  </a:tcPr>
                </a:tc>
                <a:tc>
                  <a:txBody>
                    <a:bodyPr/>
                    <a:lstStyle/>
                    <a:p>
                      <a:pPr algn="ctr" fontAlgn="b"/>
                      <a:r>
                        <a:rPr lang="en-US" sz="1600" b="0" i="1" u="none" strike="noStrike">
                          <a:solidFill>
                            <a:srgbClr val="000000"/>
                          </a:solidFill>
                          <a:effectLst/>
                          <a:latin typeface="Calibri" panose="020F0502020204030204" pitchFamily="34" charset="0"/>
                        </a:rPr>
                        <a:t>2.4%</a:t>
                      </a:r>
                    </a:p>
                  </a:txBody>
                  <a:tcPr marL="9525" marR="9525" marT="9525" marB="0" anchor="ctr">
                    <a:lnL>
                      <a:noFill/>
                    </a:lnL>
                    <a:lnR>
                      <a:noFill/>
                    </a:lnR>
                    <a:lnT>
                      <a:noFill/>
                    </a:lnT>
                    <a:lnB>
                      <a:noFill/>
                    </a:lnB>
                  </a:tcPr>
                </a:tc>
                <a:tc>
                  <a:txBody>
                    <a:bodyPr/>
                    <a:lstStyle/>
                    <a:p>
                      <a:pPr algn="ctr" fontAlgn="b"/>
                      <a:r>
                        <a:rPr lang="en-US" sz="1600" b="0" i="1" u="none" strike="noStrike" dirty="0">
                          <a:solidFill>
                            <a:srgbClr val="000000"/>
                          </a:solidFill>
                          <a:effectLst/>
                          <a:latin typeface="Calibri" panose="020F0502020204030204" pitchFamily="34" charset="0"/>
                        </a:rPr>
                        <a:t>3.6%</a:t>
                      </a:r>
                    </a:p>
                  </a:txBody>
                  <a:tcPr marL="9525" marR="9525" marT="9525" marB="0" anchor="ctr">
                    <a:lnL>
                      <a:noFill/>
                    </a:lnL>
                    <a:lnR>
                      <a:noFill/>
                    </a:lnR>
                    <a:lnT>
                      <a:noFill/>
                    </a:lnT>
                    <a:lnB>
                      <a:noFill/>
                    </a:lnB>
                  </a:tcPr>
                </a:tc>
                <a:tc>
                  <a:txBody>
                    <a:bodyPr/>
                    <a:lstStyle/>
                    <a:p>
                      <a:pPr algn="ctr" fontAlgn="b"/>
                      <a:r>
                        <a:rPr lang="en-US" sz="1600" b="0" i="1" u="none" strike="noStrike" dirty="0">
                          <a:solidFill>
                            <a:srgbClr val="000000"/>
                          </a:solidFill>
                          <a:effectLst/>
                          <a:latin typeface="Calibri" panose="020F0502020204030204" pitchFamily="34" charset="0"/>
                        </a:rPr>
                        <a:t>5.8%</a:t>
                      </a:r>
                    </a:p>
                  </a:txBody>
                  <a:tcPr marL="9525" marR="9525" marT="9525" marB="0" anchor="ctr">
                    <a:lnL>
                      <a:noFill/>
                    </a:lnL>
                    <a:lnR>
                      <a:noFill/>
                    </a:lnR>
                    <a:lnT>
                      <a:noFill/>
                    </a:lnT>
                    <a:lnB>
                      <a:noFill/>
                    </a:lnB>
                    <a:solidFill>
                      <a:schemeClr val="accent2">
                        <a:lumMod val="20000"/>
                        <a:lumOff val="8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6.8%</a:t>
                      </a:r>
                    </a:p>
                  </a:txBody>
                  <a:tcPr marL="9525" marR="9525" marT="9525" marB="0" anchor="ctr">
                    <a:lnL>
                      <a:noFill/>
                    </a:lnL>
                    <a:lnR>
                      <a:noFill/>
                    </a:lnR>
                    <a:lnT>
                      <a:noFill/>
                    </a:lnT>
                    <a:lnB>
                      <a:noFill/>
                    </a:lnB>
                    <a:solidFill>
                      <a:schemeClr val="accent2">
                        <a:lumMod val="20000"/>
                        <a:lumOff val="80000"/>
                      </a:schemeClr>
                    </a:solidFill>
                  </a:tcPr>
                </a:tc>
                <a:tc>
                  <a:txBody>
                    <a:bodyPr/>
                    <a:lstStyle/>
                    <a:p>
                      <a:pPr algn="ctr" fontAlgn="b"/>
                      <a:r>
                        <a:rPr lang="en-US" sz="1600" b="0" i="1" u="none" strike="noStrike" dirty="0">
                          <a:solidFill>
                            <a:srgbClr val="000000"/>
                          </a:solidFill>
                          <a:effectLst/>
                          <a:latin typeface="Calibri" panose="020F0502020204030204" pitchFamily="34" charset="0"/>
                        </a:rPr>
                        <a:t>2.8%</a:t>
                      </a:r>
                    </a:p>
                  </a:txBody>
                  <a:tcPr marL="9525" marR="9525" marT="9525" marB="0" anchor="ctr">
                    <a:lnL>
                      <a:noFill/>
                    </a:lnL>
                    <a:lnR>
                      <a:noFill/>
                    </a:lnR>
                    <a:lnT>
                      <a:noFill/>
                    </a:lnT>
                    <a:lnB>
                      <a:noFill/>
                    </a:lnB>
                  </a:tcPr>
                </a:tc>
                <a:extLst>
                  <a:ext uri="{0D108BD9-81ED-4DB2-BD59-A6C34878D82A}">
                    <a16:rowId xmlns:a16="http://schemas.microsoft.com/office/drawing/2014/main" val="1722212426"/>
                  </a:ext>
                </a:extLst>
              </a:tr>
            </a:tbl>
          </a:graphicData>
        </a:graphic>
      </p:graphicFrame>
      <p:sp>
        <p:nvSpPr>
          <p:cNvPr id="4" name="Rectangle 3">
            <a:extLst>
              <a:ext uri="{FF2B5EF4-FFF2-40B4-BE49-F238E27FC236}">
                <a16:creationId xmlns:a16="http://schemas.microsoft.com/office/drawing/2014/main" id="{3C5B5846-8810-0984-46B4-99D282216C45}"/>
              </a:ext>
            </a:extLst>
          </p:cNvPr>
          <p:cNvSpPr/>
          <p:nvPr/>
        </p:nvSpPr>
        <p:spPr>
          <a:xfrm>
            <a:off x="7345180" y="2482873"/>
            <a:ext cx="1572368" cy="2331720"/>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err="1"/>
              <a:t>zvc</a:t>
            </a:r>
            <a:endParaRPr lang="en-ZA" dirty="0"/>
          </a:p>
        </p:txBody>
      </p:sp>
      <p:sp>
        <p:nvSpPr>
          <p:cNvPr id="12" name="Rectangle 11">
            <a:extLst>
              <a:ext uri="{FF2B5EF4-FFF2-40B4-BE49-F238E27FC236}">
                <a16:creationId xmlns:a16="http://schemas.microsoft.com/office/drawing/2014/main" id="{E25BCF73-C361-C617-2D85-49BA09503B6F}"/>
              </a:ext>
            </a:extLst>
          </p:cNvPr>
          <p:cNvSpPr/>
          <p:nvPr/>
        </p:nvSpPr>
        <p:spPr>
          <a:xfrm>
            <a:off x="8904849" y="1783384"/>
            <a:ext cx="2936631" cy="3975609"/>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t"/>
          <a:lstStyle/>
          <a:p>
            <a:pPr marL="342900" indent="-342900">
              <a:buFont typeface="Arial" panose="020B0604020202020204" pitchFamily="34" charset="0"/>
              <a:buChar char="•"/>
            </a:pPr>
            <a:r>
              <a:rPr lang="en-US" sz="2000" b="1" dirty="0">
                <a:solidFill>
                  <a:schemeClr val="tx1">
                    <a:lumMod val="75000"/>
                    <a:lumOff val="25000"/>
                  </a:schemeClr>
                </a:solidFill>
              </a:rPr>
              <a:t>High movement into the NC, </a:t>
            </a:r>
            <a:r>
              <a:rPr lang="en-US" sz="2000" dirty="0">
                <a:solidFill>
                  <a:schemeClr val="tx1">
                    <a:lumMod val="75000"/>
                    <a:lumOff val="25000"/>
                  </a:schemeClr>
                </a:solidFill>
              </a:rPr>
              <a:t>a total of 5.8% of educators in 2019that were teaching in 2012, had come from another province since 2012</a:t>
            </a:r>
          </a:p>
          <a:p>
            <a:pPr marL="342900" indent="-342900">
              <a:buFont typeface="Arial" panose="020B0604020202020204" pitchFamily="34" charset="0"/>
              <a:buChar char="•"/>
            </a:pPr>
            <a:endParaRPr lang="en-US" sz="1100" dirty="0">
              <a:solidFill>
                <a:schemeClr val="tx1">
                  <a:lumMod val="75000"/>
                  <a:lumOff val="25000"/>
                </a:schemeClr>
              </a:solidFill>
            </a:endParaRPr>
          </a:p>
          <a:p>
            <a:pPr marL="342900" indent="-342900">
              <a:buFont typeface="Arial" panose="020B0604020202020204" pitchFamily="34" charset="0"/>
              <a:buChar char="•"/>
            </a:pPr>
            <a:r>
              <a:rPr lang="en-US" sz="2000" dirty="0">
                <a:solidFill>
                  <a:schemeClr val="tx1">
                    <a:lumMod val="75000"/>
                    <a:lumOff val="25000"/>
                  </a:schemeClr>
                </a:solidFill>
              </a:rPr>
              <a:t>The province that sent the highest number of educators to the NC was the NW</a:t>
            </a:r>
          </a:p>
          <a:p>
            <a:pPr marL="342900" indent="-342900">
              <a:buFont typeface="Arial" panose="020B0604020202020204" pitchFamily="34" charset="0"/>
              <a:buChar char="•"/>
            </a:pPr>
            <a:endParaRPr lang="en-ZA" sz="2000" dirty="0">
              <a:solidFill>
                <a:schemeClr val="tx1">
                  <a:lumMod val="75000"/>
                  <a:lumOff val="25000"/>
                </a:schemeClr>
              </a:solidFill>
            </a:endParaRPr>
          </a:p>
        </p:txBody>
      </p:sp>
      <p:sp>
        <p:nvSpPr>
          <p:cNvPr id="13" name="Oval 12">
            <a:extLst>
              <a:ext uri="{FF2B5EF4-FFF2-40B4-BE49-F238E27FC236}">
                <a16:creationId xmlns:a16="http://schemas.microsoft.com/office/drawing/2014/main" id="{D9F12810-52A1-BB24-09FA-992576B04B7F}"/>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7</a:t>
            </a:r>
          </a:p>
        </p:txBody>
      </p:sp>
      <p:sp>
        <p:nvSpPr>
          <p:cNvPr id="9" name="Rectangle 8">
            <a:extLst>
              <a:ext uri="{FF2B5EF4-FFF2-40B4-BE49-F238E27FC236}">
                <a16:creationId xmlns:a16="http://schemas.microsoft.com/office/drawing/2014/main" id="{32A950B3-FE60-8B3C-C78B-E918BE8E9FBE}"/>
              </a:ext>
            </a:extLst>
          </p:cNvPr>
          <p:cNvSpPr/>
          <p:nvPr/>
        </p:nvSpPr>
        <p:spPr>
          <a:xfrm>
            <a:off x="2263530" y="2520631"/>
            <a:ext cx="4392103" cy="2331720"/>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err="1"/>
              <a:t>zvc</a:t>
            </a:r>
            <a:endParaRPr lang="en-ZA" dirty="0"/>
          </a:p>
        </p:txBody>
      </p:sp>
      <p:sp>
        <p:nvSpPr>
          <p:cNvPr id="7" name="Oval 6">
            <a:extLst>
              <a:ext uri="{FF2B5EF4-FFF2-40B4-BE49-F238E27FC236}">
                <a16:creationId xmlns:a16="http://schemas.microsoft.com/office/drawing/2014/main" id="{EE96981F-280B-2FBF-D5C1-780D4CAB6CC6}"/>
              </a:ext>
            </a:extLst>
          </p:cNvPr>
          <p:cNvSpPr/>
          <p:nvPr/>
        </p:nvSpPr>
        <p:spPr>
          <a:xfrm>
            <a:off x="6679381" y="4299634"/>
            <a:ext cx="672874" cy="274320"/>
          </a:xfrm>
          <a:prstGeom prst="ellipse">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317430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p:txBody>
          <a:bodyPr/>
          <a:lstStyle/>
          <a:p>
            <a:r>
              <a:rPr lang="en-ZA" dirty="0"/>
              <a:t>Educator movement between schools </a:t>
            </a:r>
          </a:p>
        </p:txBody>
      </p:sp>
      <p:sp>
        <p:nvSpPr>
          <p:cNvPr id="6" name="Rectangle 5">
            <a:extLst>
              <a:ext uri="{FF2B5EF4-FFF2-40B4-BE49-F238E27FC236}">
                <a16:creationId xmlns:a16="http://schemas.microsoft.com/office/drawing/2014/main" id="{4252A8D2-52F8-FA11-4E86-9863B538765F}"/>
              </a:ext>
            </a:extLst>
          </p:cNvPr>
          <p:cNvSpPr/>
          <p:nvPr/>
        </p:nvSpPr>
        <p:spPr>
          <a:xfrm>
            <a:off x="8426548" y="1855060"/>
            <a:ext cx="3341779" cy="4665678"/>
          </a:xfrm>
          <a:prstGeom prst="rect">
            <a:avLst/>
          </a:prstGeom>
          <a:noFill/>
          <a:ln>
            <a:noFill/>
          </a:ln>
        </p:spPr>
        <p:style>
          <a:lnRef idx="0">
            <a:scrgbClr r="0" g="0" b="0"/>
          </a:lnRef>
          <a:fillRef idx="0">
            <a:scrgbClr r="0" g="0" b="0"/>
          </a:fillRef>
          <a:effectRef idx="0">
            <a:scrgbClr r="0" g="0" b="0"/>
          </a:effectRef>
          <a:fontRef idx="minor">
            <a:schemeClr val="accent3"/>
          </a:fontRef>
        </p:style>
        <p:txBody>
          <a:bodyPr rtlCol="0" anchor="t"/>
          <a:lstStyle/>
          <a:p>
            <a:pPr marL="342900" indent="-342900">
              <a:buFont typeface="Arial" panose="020B0604020202020204" pitchFamily="34" charset="0"/>
              <a:buChar char="•"/>
            </a:pPr>
            <a:r>
              <a:rPr lang="en-US" sz="2000" dirty="0">
                <a:solidFill>
                  <a:sysClr val="windowText" lastClr="000000"/>
                </a:solidFill>
              </a:rPr>
              <a:t>Large amount of movement between schools, about 8.4% of NC educators (vs 5% nationally) move to a different pay point but stay within PERSAL from 2018-2019</a:t>
            </a:r>
            <a:endParaRPr lang="en-ZA" sz="2000" dirty="0">
              <a:solidFill>
                <a:sysClr val="windowText" lastClr="000000"/>
              </a:solidFill>
            </a:endParaRPr>
          </a:p>
          <a:p>
            <a:pPr marL="342900" indent="-342900">
              <a:buFont typeface="Arial" panose="020B0604020202020204" pitchFamily="34" charset="0"/>
              <a:buChar char="•"/>
            </a:pPr>
            <a:r>
              <a:rPr lang="en-US" sz="2000" dirty="0">
                <a:solidFill>
                  <a:sysClr val="windowText" lastClr="000000"/>
                </a:solidFill>
              </a:rPr>
              <a:t>Rate at which NC educators aged 50 and below (6.2%) leave the system is much higher than the national average (3.8%)</a:t>
            </a:r>
          </a:p>
        </p:txBody>
      </p:sp>
      <p:sp>
        <p:nvSpPr>
          <p:cNvPr id="3" name="Rectangle 2">
            <a:extLst>
              <a:ext uri="{FF2B5EF4-FFF2-40B4-BE49-F238E27FC236}">
                <a16:creationId xmlns:a16="http://schemas.microsoft.com/office/drawing/2014/main" id="{D2F5033F-34A2-850F-CEBC-BE1508D5EB77}"/>
              </a:ext>
            </a:extLst>
          </p:cNvPr>
          <p:cNvSpPr/>
          <p:nvPr/>
        </p:nvSpPr>
        <p:spPr>
          <a:xfrm>
            <a:off x="767860" y="5841582"/>
            <a:ext cx="7855636" cy="67915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1100" i="1" dirty="0"/>
              <a:t>Source: PERSAL 10-year anonymised dataset. Only included educators aged 50 years and below, that were in ordinary schools in 2018 (Primary, Secondary, Combined and Intermediate)—excluded all </a:t>
            </a:r>
            <a:r>
              <a:rPr lang="en-ZA" sz="1100" i="1" dirty="0" err="1"/>
              <a:t>paypoints</a:t>
            </a:r>
            <a:r>
              <a:rPr lang="en-ZA" sz="1100" i="1" dirty="0"/>
              <a:t> that did not appear in both years after identifying 103 </a:t>
            </a:r>
            <a:r>
              <a:rPr lang="en-ZA" sz="1100" i="1" dirty="0" err="1"/>
              <a:t>paypoints</a:t>
            </a:r>
            <a:r>
              <a:rPr lang="en-ZA" sz="1100" i="1" dirty="0"/>
              <a:t> where the </a:t>
            </a:r>
            <a:r>
              <a:rPr lang="en-ZA" sz="1100" i="1" dirty="0" err="1"/>
              <a:t>paypoint</a:t>
            </a:r>
            <a:r>
              <a:rPr lang="en-ZA" sz="1100" i="1" dirty="0"/>
              <a:t> number changed.  </a:t>
            </a:r>
          </a:p>
        </p:txBody>
      </p:sp>
      <p:graphicFrame>
        <p:nvGraphicFramePr>
          <p:cNvPr id="5" name="Table 4">
            <a:extLst>
              <a:ext uri="{FF2B5EF4-FFF2-40B4-BE49-F238E27FC236}">
                <a16:creationId xmlns:a16="http://schemas.microsoft.com/office/drawing/2014/main" id="{0A28DE15-368B-8ADE-FDB7-80B66082DE73}"/>
              </a:ext>
            </a:extLst>
          </p:cNvPr>
          <p:cNvGraphicFramePr>
            <a:graphicFrameLocks noGrp="1"/>
          </p:cNvGraphicFramePr>
          <p:nvPr>
            <p:extLst>
              <p:ext uri="{D42A27DB-BD31-4B8C-83A1-F6EECF244321}">
                <p14:modId xmlns:p14="http://schemas.microsoft.com/office/powerpoint/2010/main" val="208752089"/>
              </p:ext>
            </p:extLst>
          </p:nvPr>
        </p:nvGraphicFramePr>
        <p:xfrm>
          <a:off x="838200" y="2278743"/>
          <a:ext cx="7431798" cy="3147442"/>
        </p:xfrm>
        <a:graphic>
          <a:graphicData uri="http://schemas.openxmlformats.org/drawingml/2006/table">
            <a:tbl>
              <a:tblPr firstRow="1" firstCol="1" bandRow="1"/>
              <a:tblGrid>
                <a:gridCol w="930817">
                  <a:extLst>
                    <a:ext uri="{9D8B030D-6E8A-4147-A177-3AD203B41FA5}">
                      <a16:colId xmlns:a16="http://schemas.microsoft.com/office/drawing/2014/main" val="43179633"/>
                    </a:ext>
                  </a:extLst>
                </a:gridCol>
                <a:gridCol w="1733838">
                  <a:extLst>
                    <a:ext uri="{9D8B030D-6E8A-4147-A177-3AD203B41FA5}">
                      <a16:colId xmlns:a16="http://schemas.microsoft.com/office/drawing/2014/main" val="1890612488"/>
                    </a:ext>
                  </a:extLst>
                </a:gridCol>
                <a:gridCol w="1856936">
                  <a:extLst>
                    <a:ext uri="{9D8B030D-6E8A-4147-A177-3AD203B41FA5}">
                      <a16:colId xmlns:a16="http://schemas.microsoft.com/office/drawing/2014/main" val="1487633388"/>
                    </a:ext>
                  </a:extLst>
                </a:gridCol>
                <a:gridCol w="1998043">
                  <a:extLst>
                    <a:ext uri="{9D8B030D-6E8A-4147-A177-3AD203B41FA5}">
                      <a16:colId xmlns:a16="http://schemas.microsoft.com/office/drawing/2014/main" val="664418246"/>
                    </a:ext>
                  </a:extLst>
                </a:gridCol>
                <a:gridCol w="912164">
                  <a:extLst>
                    <a:ext uri="{9D8B030D-6E8A-4147-A177-3AD203B41FA5}">
                      <a16:colId xmlns:a16="http://schemas.microsoft.com/office/drawing/2014/main" val="928383645"/>
                    </a:ext>
                  </a:extLst>
                </a:gridCol>
              </a:tblGrid>
              <a:tr h="243349">
                <a:tc>
                  <a:txBody>
                    <a:bodyPr/>
                    <a:lstStyle/>
                    <a:p>
                      <a:pPr>
                        <a:lnSpc>
                          <a:spcPct val="107000"/>
                        </a:lnSpc>
                      </a:pPr>
                      <a:endParaRPr lang="en-US" sz="1600" kern="100" dirty="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gridSpan="3">
                  <a:txBody>
                    <a:bodyPr/>
                    <a:lstStyle/>
                    <a:p>
                      <a:pPr marL="0" marR="0" algn="ctr">
                        <a:lnSpc>
                          <a:spcPct val="107000"/>
                        </a:lnSpc>
                        <a:spcBef>
                          <a:spcPts val="0"/>
                        </a:spcBef>
                        <a:spcAft>
                          <a:spcPts val="0"/>
                        </a:spcAft>
                      </a:pPr>
                      <a:r>
                        <a:rPr lang="en-ZA" sz="1800" b="1" kern="100" dirty="0">
                          <a:effectLst/>
                          <a:latin typeface="Calibri" panose="020F0502020204030204" pitchFamily="34" charset="0"/>
                          <a:ea typeface="Calibri" panose="020F0502020204030204" pitchFamily="34" charset="0"/>
                          <a:cs typeface="Calibri" panose="020F0502020204030204" pitchFamily="34" charset="0"/>
                        </a:rPr>
                        <a:t>Pay point in 2019 (Ordinary schools only)</a:t>
                      </a:r>
                      <a:endParaRPr lang="en-US" sz="18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nSpc>
                          <a:spcPct val="107000"/>
                        </a:lnSpc>
                      </a:pPr>
                      <a:endParaRPr lang="en-US" sz="1600" kern="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extLst>
                  <a:ext uri="{0D108BD9-81ED-4DB2-BD59-A6C34878D82A}">
                    <a16:rowId xmlns:a16="http://schemas.microsoft.com/office/drawing/2014/main" val="4198903734"/>
                  </a:ext>
                </a:extLst>
              </a:tr>
              <a:tr h="243349">
                <a:tc>
                  <a:txBody>
                    <a:bodyPr/>
                    <a:lstStyle/>
                    <a:p>
                      <a:pPr>
                        <a:lnSpc>
                          <a:spcPct val="107000"/>
                        </a:lnSpc>
                      </a:pPr>
                      <a:r>
                        <a:rPr lang="en-US" sz="1600" b="1" kern="100" dirty="0">
                          <a:effectLst/>
                          <a:latin typeface="Calibri" panose="020F0502020204030204" pitchFamily="34" charset="0"/>
                          <a:cs typeface="Times New Roman" panose="02020603050405020304" pitchFamily="18" charset="0"/>
                        </a:rPr>
                        <a:t>Province</a:t>
                      </a: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500" b="1" kern="100" dirty="0">
                          <a:effectLst/>
                          <a:latin typeface="Calibri" panose="020F0502020204030204" pitchFamily="34" charset="0"/>
                          <a:ea typeface="Calibri" panose="020F0502020204030204" pitchFamily="34" charset="0"/>
                          <a:cs typeface="Calibri" panose="020F0502020204030204" pitchFamily="34" charset="0"/>
                        </a:rPr>
                        <a:t>Same as in 2018 (%)</a:t>
                      </a:r>
                      <a:endParaRPr lang="en-US" sz="1500" b="1"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500" b="1" kern="100" dirty="0">
                          <a:effectLst/>
                          <a:latin typeface="Calibri" panose="020F0502020204030204" pitchFamily="34" charset="0"/>
                          <a:ea typeface="Calibri" panose="020F0502020204030204" pitchFamily="34" charset="0"/>
                          <a:cs typeface="Calibri" panose="020F0502020204030204" pitchFamily="34" charset="0"/>
                        </a:rPr>
                        <a:t>Different to 2018 (%)</a:t>
                      </a:r>
                      <a:endParaRPr lang="en-US" sz="1500" b="1"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500" b="1" kern="100" dirty="0">
                          <a:effectLst/>
                          <a:latin typeface="Calibri" panose="020F0502020204030204" pitchFamily="34" charset="0"/>
                          <a:ea typeface="Calibri" panose="020F0502020204030204" pitchFamily="34" charset="0"/>
                          <a:cs typeface="Calibri" panose="020F0502020204030204" pitchFamily="34" charset="0"/>
                        </a:rPr>
                        <a:t>None - left system (%)</a:t>
                      </a:r>
                      <a:endParaRPr lang="en-US" sz="1500" b="1"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Total (%)</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0090646"/>
                  </a:ext>
                </a:extLst>
              </a:tr>
              <a:tr h="0">
                <a:tc>
                  <a:txBody>
                    <a:bodyPr/>
                    <a:lstStyle/>
                    <a:p>
                      <a:pPr>
                        <a:lnSpc>
                          <a:spcPct val="107000"/>
                        </a:lnSpc>
                      </a:pPr>
                      <a:endParaRPr lang="en-US" sz="500" kern="100" dirty="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a:noFill/>
                    </a:lnB>
                  </a:tcPr>
                </a:tc>
                <a:tc>
                  <a:txBody>
                    <a:bodyPr/>
                    <a:lstStyle/>
                    <a:p>
                      <a:pPr>
                        <a:lnSpc>
                          <a:spcPct val="107000"/>
                        </a:lnSpc>
                      </a:pPr>
                      <a:endParaRPr lang="en-US" sz="500" kern="100" dirty="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dirty="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pPr>
                      <a:endParaRPr lang="en-US" sz="500" kern="100" dirty="0">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82361556"/>
                  </a:ext>
                </a:extLst>
              </a:tr>
              <a:tr h="243349">
                <a:tc>
                  <a:txBody>
                    <a:bodyPr/>
                    <a:lstStyle/>
                    <a:p>
                      <a:pPr marL="0" marR="0" algn="just">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EC</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93.25</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solidFill>
                      <a:srgbClr val="DDF7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4.61</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2.14</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443039852"/>
                  </a:ext>
                </a:extLst>
              </a:tr>
              <a:tr h="243349">
                <a:tc>
                  <a:txBody>
                    <a:bodyPr/>
                    <a:lstStyle/>
                    <a:p>
                      <a:pPr marL="0" marR="0" algn="just">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FS</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90.54</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5.54</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solidFill>
                      <a:srgbClr val="FFF2CC"/>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3.93</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100</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566838586"/>
                  </a:ext>
                </a:extLst>
              </a:tr>
              <a:tr h="243349">
                <a:tc>
                  <a:txBody>
                    <a:bodyPr/>
                    <a:lstStyle/>
                    <a:p>
                      <a:pPr marL="0" marR="0" algn="just">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GP</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91.08</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solidFill>
                      <a:srgbClr val="DDF7DD"/>
                    </a:solidFill>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3.95</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4.97</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100</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3513933516"/>
                  </a:ext>
                </a:extLst>
              </a:tr>
              <a:tr h="243349">
                <a:tc>
                  <a:txBody>
                    <a:bodyPr/>
                    <a:lstStyle/>
                    <a:p>
                      <a:pPr marL="0" marR="0" algn="just">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KN</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91.99</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solidFill>
                      <a:srgbClr val="DDF7DD"/>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4.31</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3.70</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100</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52396681"/>
                  </a:ext>
                </a:extLst>
              </a:tr>
              <a:tr h="243349">
                <a:tc>
                  <a:txBody>
                    <a:bodyPr/>
                    <a:lstStyle/>
                    <a:p>
                      <a:pPr marL="0" marR="0" algn="just">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LP</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91.04</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solidFill>
                      <a:srgbClr val="DDF7DD"/>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6.95</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solidFill>
                      <a:srgbClr val="FFF2CC"/>
                    </a:solidFill>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2.00</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100</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2322185563"/>
                  </a:ext>
                </a:extLst>
              </a:tr>
              <a:tr h="243349">
                <a:tc>
                  <a:txBody>
                    <a:bodyPr/>
                    <a:lstStyle/>
                    <a:p>
                      <a:pPr marL="0" marR="0" algn="just">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MP</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92.02</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solidFill>
                      <a:srgbClr val="DDF7DD"/>
                    </a:solidFill>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4.66</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3.32</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100</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89492050"/>
                  </a:ext>
                </a:extLst>
              </a:tr>
              <a:tr h="243349">
                <a:tc>
                  <a:txBody>
                    <a:bodyPr/>
                    <a:lstStyle/>
                    <a:p>
                      <a:pPr marL="0" marR="0" algn="just">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NC</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85.44</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8.39</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solidFill>
                      <a:srgbClr val="FFF2CC"/>
                    </a:solidFill>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6.18</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solidFill>
                      <a:srgbClr val="FFF2CC"/>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100</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578152597"/>
                  </a:ext>
                </a:extLst>
              </a:tr>
              <a:tr h="243349">
                <a:tc>
                  <a:txBody>
                    <a:bodyPr/>
                    <a:lstStyle/>
                    <a:p>
                      <a:pPr marL="0" marR="0" algn="just">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NW</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89.42</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6.30</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solidFill>
                      <a:srgbClr val="FFF2CC"/>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4.28</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2522281835"/>
                  </a:ext>
                </a:extLst>
              </a:tr>
              <a:tr h="243349">
                <a:tc>
                  <a:txBody>
                    <a:bodyPr/>
                    <a:lstStyle/>
                    <a:p>
                      <a:pPr marL="0" marR="0" algn="just">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WC</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87.27</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6.09</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solidFill>
                      <a:srgbClr val="FFF2CC"/>
                    </a:solidFill>
                  </a:tcPr>
                </a:tc>
                <a:tc>
                  <a:txBody>
                    <a:bodyPr/>
                    <a:lstStyle/>
                    <a:p>
                      <a:pPr marL="0" marR="0" algn="ctr">
                        <a:lnSpc>
                          <a:spcPct val="107000"/>
                        </a:lnSpc>
                        <a:spcBef>
                          <a:spcPts val="0"/>
                        </a:spcBef>
                        <a:spcAft>
                          <a:spcPts val="0"/>
                        </a:spcAft>
                      </a:pPr>
                      <a:r>
                        <a:rPr lang="en-ZA" sz="1600"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6.64</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solidFill>
                      <a:srgbClr val="FFF2CC"/>
                    </a:solidFill>
                  </a:tcPr>
                </a:tc>
                <a:tc>
                  <a:txBody>
                    <a:bodyPr/>
                    <a:lstStyle/>
                    <a:p>
                      <a:pPr marL="0" marR="0" algn="ctr">
                        <a:lnSpc>
                          <a:spcPct val="107000"/>
                        </a:lnSpc>
                        <a:spcBef>
                          <a:spcPts val="0"/>
                        </a:spcBef>
                        <a:spcAft>
                          <a:spcPts val="0"/>
                        </a:spcAft>
                      </a:pPr>
                      <a:r>
                        <a:rPr lang="en-ZA" sz="1600" kern="100">
                          <a:effectLst/>
                          <a:latin typeface="Calibri" panose="020F0502020204030204" pitchFamily="34" charset="0"/>
                          <a:ea typeface="Calibri" panose="020F0502020204030204" pitchFamily="34" charset="0"/>
                          <a:cs typeface="Calibri" panose="020F0502020204030204" pitchFamily="34" charset="0"/>
                        </a:rPr>
                        <a:t>100</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a:noFill/>
                    </a:lnB>
                  </a:tcPr>
                </a:tc>
                <a:extLst>
                  <a:ext uri="{0D108BD9-81ED-4DB2-BD59-A6C34878D82A}">
                    <a16:rowId xmlns:a16="http://schemas.microsoft.com/office/drawing/2014/main" val="1861096044"/>
                  </a:ext>
                </a:extLst>
              </a:tr>
              <a:tr h="0">
                <a:tc>
                  <a:txBody>
                    <a:bodyPr/>
                    <a:lstStyle/>
                    <a:p>
                      <a:pPr>
                        <a:lnSpc>
                          <a:spcPct val="107000"/>
                        </a:lnSpc>
                      </a:pPr>
                      <a:endParaRPr lang="en-US" sz="300" kern="100" dirty="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300" kern="10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300" kern="100" dirty="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300" kern="100" dirty="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07000"/>
                        </a:lnSpc>
                      </a:pPr>
                      <a:endParaRPr lang="en-US" sz="300" kern="100" dirty="0">
                        <a:effectLst/>
                        <a:latin typeface="Calibri" panose="020F0502020204030204" pitchFamily="34" charset="0"/>
                        <a:cs typeface="Times New Roman" panose="02020603050405020304" pitchFamily="18"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5460709"/>
                  </a:ext>
                </a:extLst>
              </a:tr>
              <a:tr h="243349">
                <a:tc>
                  <a:txBody>
                    <a:bodyPr/>
                    <a:lstStyle/>
                    <a:p>
                      <a:pPr marL="0" marR="0" algn="just">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Total</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91.11</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a:effectLst/>
                          <a:latin typeface="Calibri" panose="020F0502020204030204" pitchFamily="34" charset="0"/>
                          <a:ea typeface="Calibri" panose="020F0502020204030204" pitchFamily="34" charset="0"/>
                          <a:cs typeface="Calibri" panose="020F0502020204030204" pitchFamily="34" charset="0"/>
                        </a:rPr>
                        <a:t>5.05</a:t>
                      </a:r>
                      <a:endParaRPr lang="en-US" sz="1600" kern="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3.83</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ZA" sz="1600" b="1" kern="100" dirty="0">
                          <a:effectLst/>
                          <a:latin typeface="Calibri" panose="020F0502020204030204" pitchFamily="34" charset="0"/>
                          <a:ea typeface="Calibri" panose="020F0502020204030204" pitchFamily="34" charset="0"/>
                          <a:cs typeface="Calibri" panose="020F0502020204030204" pitchFamily="34" charset="0"/>
                        </a:rPr>
                        <a:t>100</a:t>
                      </a:r>
                      <a:endParaRPr lang="en-US" sz="1600" kern="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45693"/>
                  </a:ext>
                </a:extLst>
              </a:tr>
            </a:tbl>
          </a:graphicData>
        </a:graphic>
      </p:graphicFrame>
      <p:sp>
        <p:nvSpPr>
          <p:cNvPr id="4" name="Oval 3">
            <a:extLst>
              <a:ext uri="{FF2B5EF4-FFF2-40B4-BE49-F238E27FC236}">
                <a16:creationId xmlns:a16="http://schemas.microsoft.com/office/drawing/2014/main" id="{2A7479F8-20CF-2637-A7F7-4AD8795F30E6}"/>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7</a:t>
            </a:r>
          </a:p>
        </p:txBody>
      </p:sp>
    </p:spTree>
    <p:extLst>
      <p:ext uri="{BB962C8B-B14F-4D97-AF65-F5344CB8AC3E}">
        <p14:creationId xmlns:p14="http://schemas.microsoft.com/office/powerpoint/2010/main" val="18643301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827"/>
        <p:cNvGrpSpPr/>
        <p:nvPr/>
      </p:nvGrpSpPr>
      <p:grpSpPr>
        <a:xfrm>
          <a:off x="0" y="0"/>
          <a:ext cx="0" cy="0"/>
          <a:chOff x="0" y="0"/>
          <a:chExt cx="0" cy="0"/>
        </a:xfrm>
      </p:grpSpPr>
      <p:sp>
        <p:nvSpPr>
          <p:cNvPr id="828" name="Google Shape;828;p58"/>
          <p:cNvSpPr txBox="1">
            <a:spLocks noGrp="1"/>
          </p:cNvSpPr>
          <p:nvPr>
            <p:ph type="title"/>
          </p:nvPr>
        </p:nvSpPr>
        <p:spPr>
          <a:xfrm>
            <a:off x="2438400" y="1709738"/>
            <a:ext cx="890905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1"/>
              </a:buClr>
              <a:buSzPts val="6000"/>
              <a:buFont typeface="Cambria"/>
              <a:buNone/>
            </a:pPr>
            <a:r>
              <a:rPr lang="en-US"/>
              <a:t>Gender imbalances in management</a:t>
            </a:r>
            <a:endParaRPr/>
          </a:p>
        </p:txBody>
      </p:sp>
      <p:sp>
        <p:nvSpPr>
          <p:cNvPr id="829" name="Google Shape;829;p58"/>
          <p:cNvSpPr txBox="1">
            <a:spLocks noGrp="1"/>
          </p:cNvSpPr>
          <p:nvPr>
            <p:ph type="body" idx="1"/>
          </p:nvPr>
        </p:nvSpPr>
        <p:spPr>
          <a:xfrm>
            <a:off x="2438398" y="4589464"/>
            <a:ext cx="8909051" cy="84009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888888"/>
              </a:buClr>
              <a:buSzPts val="2400"/>
              <a:buNone/>
            </a:pPr>
            <a:endParaRPr/>
          </a:p>
        </p:txBody>
      </p:sp>
      <p:sp>
        <p:nvSpPr>
          <p:cNvPr id="830" name="Google Shape;830;p58"/>
          <p:cNvSpPr/>
          <p:nvPr/>
        </p:nvSpPr>
        <p:spPr>
          <a:xfrm>
            <a:off x="11353798" y="200753"/>
            <a:ext cx="487682" cy="504097"/>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800"/>
              <a:buFont typeface="Calibri"/>
              <a:buNone/>
            </a:pPr>
            <a:r>
              <a:rPr lang="en-US" sz="2800" b="1" dirty="0">
                <a:solidFill>
                  <a:schemeClr val="lt1"/>
                </a:solidFill>
                <a:latin typeface="Calibri"/>
                <a:ea typeface="Calibri"/>
                <a:cs typeface="Calibri"/>
                <a:sym typeface="Calibri"/>
              </a:rPr>
              <a:t>8</a:t>
            </a:r>
            <a:endParaRPr sz="1800" dirty="0">
              <a:solidFill>
                <a:schemeClr val="dk1"/>
              </a:solidFill>
              <a:latin typeface="Calibri"/>
              <a:ea typeface="Calibri"/>
              <a:cs typeface="Calibri"/>
              <a:sym typeface="Calibri"/>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835"/>
        <p:cNvGrpSpPr/>
        <p:nvPr/>
      </p:nvGrpSpPr>
      <p:grpSpPr>
        <a:xfrm>
          <a:off x="0" y="0"/>
          <a:ext cx="0" cy="0"/>
          <a:chOff x="0" y="0"/>
          <a:chExt cx="0" cy="0"/>
        </a:xfrm>
      </p:grpSpPr>
      <p:sp>
        <p:nvSpPr>
          <p:cNvPr id="836" name="Google Shape;836;p59"/>
          <p:cNvSpPr txBox="1">
            <a:spLocks noGrp="1"/>
          </p:cNvSpPr>
          <p:nvPr>
            <p:ph type="title"/>
          </p:nvPr>
        </p:nvSpPr>
        <p:spPr>
          <a:xfrm>
            <a:off x="625825" y="409850"/>
            <a:ext cx="10515600" cy="1325700"/>
          </a:xfrm>
          <a:prstGeom prst="rect">
            <a:avLst/>
          </a:prstGeom>
          <a:solidFill>
            <a:schemeClr val="lt1"/>
          </a:solid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200"/>
              <a:buFont typeface="Cambria"/>
              <a:buNone/>
            </a:pPr>
            <a:r>
              <a:rPr lang="en-US" dirty="0"/>
              <a:t>Percentage of educators that are female</a:t>
            </a:r>
            <a:endParaRPr dirty="0"/>
          </a:p>
        </p:txBody>
      </p:sp>
      <p:pic>
        <p:nvPicPr>
          <p:cNvPr id="837" name="Google Shape;837;p59"/>
          <p:cNvPicPr preferRelativeResize="0"/>
          <p:nvPr/>
        </p:nvPicPr>
        <p:blipFill rotWithShape="1">
          <a:blip r:embed="rId3">
            <a:alphaModFix/>
          </a:blip>
          <a:srcRect/>
          <a:stretch/>
        </p:blipFill>
        <p:spPr>
          <a:xfrm>
            <a:off x="945790" y="1880693"/>
            <a:ext cx="6370500" cy="4274437"/>
          </a:xfrm>
          <a:prstGeom prst="rect">
            <a:avLst/>
          </a:prstGeom>
          <a:noFill/>
          <a:ln>
            <a:noFill/>
          </a:ln>
        </p:spPr>
      </p:pic>
      <p:sp>
        <p:nvSpPr>
          <p:cNvPr id="838" name="Google Shape;838;p59"/>
          <p:cNvSpPr txBox="1"/>
          <p:nvPr/>
        </p:nvSpPr>
        <p:spPr>
          <a:xfrm>
            <a:off x="1065710" y="1397000"/>
            <a:ext cx="6039630" cy="677100"/>
          </a:xfrm>
          <a:prstGeom prst="rect">
            <a:avLst/>
          </a:prstGeom>
          <a:noFill/>
          <a:ln>
            <a:noFill/>
          </a:ln>
        </p:spPr>
        <p:txBody>
          <a:bodyPr spcFirstLastPara="1" wrap="square" lIns="91425" tIns="91425" rIns="91425" bIns="91425" anchor="t" anchorCtr="0">
            <a:spAutoFit/>
          </a:bodyPr>
          <a:lstStyle/>
          <a:p>
            <a:pPr marL="0" marR="0" lvl="0" indent="0" algn="l" rtl="0">
              <a:spcBef>
                <a:spcPts val="0"/>
              </a:spcBef>
              <a:spcAft>
                <a:spcPts val="0"/>
              </a:spcAft>
              <a:buClr>
                <a:schemeClr val="dk1"/>
              </a:buClr>
              <a:buSzPts val="1600"/>
              <a:buFont typeface="Calibri"/>
              <a:buNone/>
            </a:pPr>
            <a:r>
              <a:rPr lang="en-US" sz="1600" dirty="0">
                <a:solidFill>
                  <a:schemeClr val="dk1"/>
                </a:solidFill>
                <a:latin typeface="Calibri"/>
                <a:ea typeface="Calibri"/>
                <a:cs typeface="Calibri"/>
                <a:sym typeface="Calibri"/>
              </a:rPr>
              <a:t>Percentage of public educators in South Africa that are female, PERSAL (2012-2021)</a:t>
            </a:r>
            <a:endParaRPr sz="1600" dirty="0">
              <a:solidFill>
                <a:schemeClr val="dk1"/>
              </a:solidFill>
              <a:latin typeface="Calibri"/>
              <a:ea typeface="Calibri"/>
              <a:cs typeface="Calibri"/>
              <a:sym typeface="Calibri"/>
            </a:endParaRPr>
          </a:p>
        </p:txBody>
      </p:sp>
      <p:sp>
        <p:nvSpPr>
          <p:cNvPr id="839" name="Google Shape;839;p59"/>
          <p:cNvSpPr/>
          <p:nvPr/>
        </p:nvSpPr>
        <p:spPr>
          <a:xfrm>
            <a:off x="11353798" y="200753"/>
            <a:ext cx="487682" cy="504097"/>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800"/>
              <a:buFont typeface="Calibri"/>
              <a:buNone/>
            </a:pPr>
            <a:r>
              <a:rPr lang="en-US" sz="2800" b="1" dirty="0">
                <a:solidFill>
                  <a:schemeClr val="lt1"/>
                </a:solidFill>
                <a:latin typeface="Calibri"/>
                <a:ea typeface="Calibri"/>
                <a:cs typeface="Calibri"/>
                <a:sym typeface="Calibri"/>
              </a:rPr>
              <a:t>8</a:t>
            </a:r>
            <a:endParaRPr sz="1800" dirty="0">
              <a:solidFill>
                <a:schemeClr val="dk1"/>
              </a:solidFill>
              <a:latin typeface="Calibri"/>
              <a:ea typeface="Calibri"/>
              <a:cs typeface="Calibri"/>
              <a:sym typeface="Calibri"/>
            </a:endParaRPr>
          </a:p>
        </p:txBody>
      </p:sp>
      <p:sp>
        <p:nvSpPr>
          <p:cNvPr id="840" name="Google Shape;840;p59"/>
          <p:cNvSpPr txBox="1"/>
          <p:nvPr/>
        </p:nvSpPr>
        <p:spPr>
          <a:xfrm>
            <a:off x="840857" y="6194234"/>
            <a:ext cx="10756782" cy="25391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50">
                <a:solidFill>
                  <a:schemeClr val="dk1"/>
                </a:solidFill>
                <a:latin typeface="Calibri"/>
                <a:ea typeface="Calibri"/>
                <a:cs typeface="Calibri"/>
                <a:sym typeface="Calibri"/>
              </a:rPr>
              <a:t>Source: Using anonymised 10-year PERSAL data from 2012 to 2021, only educators of the ranks: level 1 teacher, HOD, deputy principal and principal are considered. </a:t>
            </a:r>
            <a:endParaRPr sz="1050">
              <a:solidFill>
                <a:schemeClr val="dk1"/>
              </a:solidFill>
              <a:latin typeface="Calibri"/>
              <a:ea typeface="Calibri"/>
              <a:cs typeface="Calibri"/>
              <a:sym typeface="Calibri"/>
            </a:endParaRPr>
          </a:p>
        </p:txBody>
      </p:sp>
      <p:sp>
        <p:nvSpPr>
          <p:cNvPr id="2" name="Google Shape;849;p60">
            <a:extLst>
              <a:ext uri="{FF2B5EF4-FFF2-40B4-BE49-F238E27FC236}">
                <a16:creationId xmlns:a16="http://schemas.microsoft.com/office/drawing/2014/main" id="{57C37697-DF69-757D-9029-3CDEF84F2B47}"/>
              </a:ext>
            </a:extLst>
          </p:cNvPr>
          <p:cNvSpPr txBox="1"/>
          <p:nvPr/>
        </p:nvSpPr>
        <p:spPr>
          <a:xfrm>
            <a:off x="8060834" y="1732241"/>
            <a:ext cx="3536805" cy="3901038"/>
          </a:xfrm>
          <a:prstGeom prst="rect">
            <a:avLst/>
          </a:prstGeom>
          <a:noFill/>
          <a:ln>
            <a:noFill/>
          </a:ln>
        </p:spPr>
        <p:txBody>
          <a:bodyPr spcFirstLastPara="1" wrap="square" lIns="91425" tIns="91425" rIns="91425" bIns="91425" anchor="t" anchorCtr="0">
            <a:spAutoFit/>
          </a:bodyPr>
          <a:lstStyle/>
          <a:p>
            <a:pPr marL="0" marR="0" lvl="0" indent="0" algn="l" rtl="0">
              <a:spcBef>
                <a:spcPts val="0"/>
              </a:spcBef>
              <a:spcAft>
                <a:spcPts val="0"/>
              </a:spcAft>
              <a:buClr>
                <a:srgbClr val="5B2412"/>
              </a:buClr>
              <a:buSzPts val="2200"/>
              <a:buFont typeface="Calibri"/>
              <a:buNone/>
            </a:pPr>
            <a:r>
              <a:rPr lang="en-US" sz="2200" dirty="0">
                <a:solidFill>
                  <a:srgbClr val="5B2412"/>
                </a:solidFill>
                <a:latin typeface="Calibri"/>
                <a:ea typeface="Calibri"/>
                <a:cs typeface="Calibri"/>
                <a:sym typeface="Calibri"/>
              </a:rPr>
              <a:t>Nationally, there has been very little transformation in senior school leadership in terms of gender since 2012 and even since 2004 (just 34% of principals were female). </a:t>
            </a:r>
            <a:endParaRPr sz="2200" dirty="0">
              <a:solidFill>
                <a:srgbClr val="5B2412"/>
              </a:solidFill>
              <a:latin typeface="Calibri"/>
              <a:ea typeface="Calibri"/>
              <a:cs typeface="Calibri"/>
              <a:sym typeface="Calibri"/>
            </a:endParaRPr>
          </a:p>
          <a:p>
            <a:pPr marL="0" marR="0" lvl="0" indent="0" algn="l" rtl="0">
              <a:spcBef>
                <a:spcPts val="0"/>
              </a:spcBef>
              <a:spcAft>
                <a:spcPts val="0"/>
              </a:spcAft>
              <a:buClr>
                <a:schemeClr val="dk1"/>
              </a:buClr>
              <a:buSzPts val="1050"/>
              <a:buFont typeface="Calibri"/>
              <a:buNone/>
            </a:pPr>
            <a:endParaRPr sz="1050" dirty="0">
              <a:solidFill>
                <a:srgbClr val="5B2412"/>
              </a:solidFill>
              <a:latin typeface="Calibri"/>
              <a:ea typeface="Calibri"/>
              <a:cs typeface="Calibri"/>
              <a:sym typeface="Calibri"/>
            </a:endParaRPr>
          </a:p>
          <a:p>
            <a:pPr marL="0" marR="0" lvl="0" indent="0" algn="l" rtl="0">
              <a:spcBef>
                <a:spcPts val="0"/>
              </a:spcBef>
              <a:spcAft>
                <a:spcPts val="0"/>
              </a:spcAft>
              <a:buClr>
                <a:srgbClr val="5B2412"/>
              </a:buClr>
              <a:buSzPts val="2200"/>
              <a:buFont typeface="Calibri"/>
              <a:buNone/>
            </a:pPr>
            <a:r>
              <a:rPr lang="en-US" sz="2200" dirty="0">
                <a:solidFill>
                  <a:srgbClr val="5B2412"/>
                </a:solidFill>
                <a:latin typeface="Calibri"/>
                <a:ea typeface="Calibri"/>
                <a:cs typeface="Calibri"/>
                <a:sym typeface="Calibri"/>
              </a:rPr>
              <a:t>There is better representation at middle-management (HOD) level. </a:t>
            </a:r>
            <a:endParaRPr sz="2200" dirty="0">
              <a:solidFill>
                <a:srgbClr val="5B2412"/>
              </a:solidFill>
              <a:latin typeface="Calibri"/>
              <a:ea typeface="Calibri"/>
              <a:cs typeface="Calibri"/>
              <a:sym typeface="Calibri"/>
            </a:endParaRPr>
          </a:p>
          <a:p>
            <a:pPr marL="0" marR="0" lvl="0" indent="0" algn="l" rtl="0">
              <a:spcBef>
                <a:spcPts val="0"/>
              </a:spcBef>
              <a:spcAft>
                <a:spcPts val="0"/>
              </a:spcAft>
              <a:buClr>
                <a:schemeClr val="dk1"/>
              </a:buClr>
              <a:buSzPts val="1100"/>
              <a:buFont typeface="Calibri"/>
              <a:buNone/>
            </a:pPr>
            <a:endParaRPr sz="1100" dirty="0">
              <a:solidFill>
                <a:srgbClr val="5B2412"/>
              </a:solidFill>
              <a:latin typeface="Calibri"/>
              <a:ea typeface="Calibri"/>
              <a:cs typeface="Calibri"/>
              <a:sym typeface="Calibri"/>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845"/>
        <p:cNvGrpSpPr/>
        <p:nvPr/>
      </p:nvGrpSpPr>
      <p:grpSpPr>
        <a:xfrm>
          <a:off x="0" y="0"/>
          <a:ext cx="0" cy="0"/>
          <a:chOff x="0" y="0"/>
          <a:chExt cx="0" cy="0"/>
        </a:xfrm>
      </p:grpSpPr>
      <p:sp>
        <p:nvSpPr>
          <p:cNvPr id="846" name="Google Shape;846;p60"/>
          <p:cNvSpPr txBox="1">
            <a:spLocks noGrp="1"/>
          </p:cNvSpPr>
          <p:nvPr>
            <p:ph type="title"/>
          </p:nvPr>
        </p:nvSpPr>
        <p:spPr>
          <a:xfrm>
            <a:off x="625825" y="409850"/>
            <a:ext cx="10515600" cy="1325700"/>
          </a:xfrm>
          <a:prstGeom prst="rect">
            <a:avLst/>
          </a:prstGeom>
          <a:solidFill>
            <a:schemeClr val="lt1"/>
          </a:solid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200"/>
              <a:buFont typeface="Cambria"/>
              <a:buNone/>
            </a:pPr>
            <a:r>
              <a:rPr lang="en-US"/>
              <a:t>Percentage of educators that are female</a:t>
            </a:r>
            <a:endParaRPr/>
          </a:p>
        </p:txBody>
      </p:sp>
      <p:sp>
        <p:nvSpPr>
          <p:cNvPr id="847" name="Google Shape;847;p60"/>
          <p:cNvSpPr/>
          <p:nvPr/>
        </p:nvSpPr>
        <p:spPr>
          <a:xfrm>
            <a:off x="11353798" y="200753"/>
            <a:ext cx="487682" cy="504097"/>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800"/>
              <a:buFont typeface="Calibri"/>
              <a:buNone/>
            </a:pPr>
            <a:r>
              <a:rPr lang="en-US" sz="2800" b="1" dirty="0">
                <a:solidFill>
                  <a:schemeClr val="lt1"/>
                </a:solidFill>
                <a:latin typeface="Calibri"/>
                <a:ea typeface="Calibri"/>
                <a:cs typeface="Calibri"/>
                <a:sym typeface="Calibri"/>
              </a:rPr>
              <a:t>8</a:t>
            </a:r>
            <a:endParaRPr sz="1800" dirty="0">
              <a:solidFill>
                <a:schemeClr val="dk1"/>
              </a:solidFill>
              <a:latin typeface="Calibri"/>
              <a:ea typeface="Calibri"/>
              <a:cs typeface="Calibri"/>
              <a:sym typeface="Calibri"/>
            </a:endParaRPr>
          </a:p>
        </p:txBody>
      </p:sp>
      <p:sp>
        <p:nvSpPr>
          <p:cNvPr id="849" name="Google Shape;849;p60"/>
          <p:cNvSpPr txBox="1"/>
          <p:nvPr/>
        </p:nvSpPr>
        <p:spPr>
          <a:xfrm>
            <a:off x="7672448" y="2113722"/>
            <a:ext cx="3681350" cy="3354734"/>
          </a:xfrm>
          <a:prstGeom prst="rect">
            <a:avLst/>
          </a:prstGeom>
          <a:noFill/>
          <a:ln>
            <a:noFill/>
          </a:ln>
        </p:spPr>
        <p:txBody>
          <a:bodyPr spcFirstLastPara="1" wrap="square" lIns="91425" tIns="91425" rIns="91425" bIns="91425" anchor="t" anchorCtr="0">
            <a:spAutoFit/>
          </a:bodyPr>
          <a:lstStyle/>
          <a:p>
            <a:pPr marL="0" marR="0" lvl="0" indent="0" algn="l" rtl="0">
              <a:spcBef>
                <a:spcPts val="0"/>
              </a:spcBef>
              <a:spcAft>
                <a:spcPts val="0"/>
              </a:spcAft>
              <a:buClr>
                <a:srgbClr val="5B2412"/>
              </a:buClr>
              <a:buSzPts val="2200"/>
              <a:buFont typeface="Calibri"/>
              <a:buNone/>
            </a:pPr>
            <a:r>
              <a:rPr lang="en-US" sz="2400" dirty="0">
                <a:solidFill>
                  <a:srgbClr val="5B2412"/>
                </a:solidFill>
                <a:latin typeface="Calibri"/>
                <a:ea typeface="Calibri"/>
                <a:cs typeface="Calibri"/>
                <a:sym typeface="Calibri"/>
              </a:rPr>
              <a:t>In the Northern Cape in 2021, 69% of all educators were women. Women were well represented at the HOD level at 67% of HODs.</a:t>
            </a:r>
          </a:p>
          <a:p>
            <a:pPr marL="0" marR="0" lvl="0" indent="0" algn="l" rtl="0">
              <a:spcBef>
                <a:spcPts val="0"/>
              </a:spcBef>
              <a:spcAft>
                <a:spcPts val="0"/>
              </a:spcAft>
              <a:buClr>
                <a:srgbClr val="5B2412"/>
              </a:buClr>
              <a:buSzPts val="2200"/>
              <a:buFont typeface="Calibri"/>
              <a:buNone/>
            </a:pPr>
            <a:r>
              <a:rPr lang="en-US" sz="1400" dirty="0">
                <a:solidFill>
                  <a:srgbClr val="5B2412"/>
                </a:solidFill>
                <a:latin typeface="Calibri"/>
                <a:ea typeface="Calibri"/>
                <a:cs typeface="Calibri"/>
                <a:sym typeface="Calibri"/>
              </a:rPr>
              <a:t> </a:t>
            </a:r>
          </a:p>
          <a:p>
            <a:pPr marL="0" marR="0" lvl="0" indent="0" algn="l" rtl="0">
              <a:spcBef>
                <a:spcPts val="0"/>
              </a:spcBef>
              <a:spcAft>
                <a:spcPts val="0"/>
              </a:spcAft>
              <a:buClr>
                <a:srgbClr val="5B2412"/>
              </a:buClr>
              <a:buSzPts val="2200"/>
              <a:buFont typeface="Calibri"/>
              <a:buNone/>
            </a:pPr>
            <a:r>
              <a:rPr lang="en-US" sz="2400" dirty="0">
                <a:solidFill>
                  <a:srgbClr val="5B2412"/>
                </a:solidFill>
                <a:latin typeface="Calibri"/>
                <a:ea typeface="Calibri"/>
                <a:cs typeface="Calibri"/>
                <a:sym typeface="Calibri"/>
              </a:rPr>
              <a:t>Yet only 50% of deputy principals and 36% of principals were women. </a:t>
            </a:r>
            <a:endParaRPr sz="2400" dirty="0">
              <a:solidFill>
                <a:srgbClr val="5B2412"/>
              </a:solidFill>
              <a:latin typeface="Calibri"/>
              <a:ea typeface="Calibri"/>
              <a:cs typeface="Calibri"/>
              <a:sym typeface="Calibri"/>
            </a:endParaRPr>
          </a:p>
        </p:txBody>
      </p:sp>
      <p:sp>
        <p:nvSpPr>
          <p:cNvPr id="850" name="Google Shape;850;p60"/>
          <p:cNvSpPr txBox="1"/>
          <p:nvPr/>
        </p:nvSpPr>
        <p:spPr>
          <a:xfrm>
            <a:off x="717609" y="6224335"/>
            <a:ext cx="10756782" cy="25391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50">
                <a:solidFill>
                  <a:schemeClr val="dk1"/>
                </a:solidFill>
                <a:latin typeface="Calibri"/>
                <a:ea typeface="Calibri"/>
                <a:cs typeface="Calibri"/>
                <a:sym typeface="Calibri"/>
              </a:rPr>
              <a:t>Source: Using anonymised 10-year PERSAL data from 2012 to 2021, only educators of the ranks: level 1 teacher, HOD, deputy principal and principal are considered. </a:t>
            </a:r>
            <a:endParaRPr sz="1050">
              <a:solidFill>
                <a:schemeClr val="dk1"/>
              </a:solidFill>
              <a:latin typeface="Calibri"/>
              <a:ea typeface="Calibri"/>
              <a:cs typeface="Calibri"/>
              <a:sym typeface="Calibri"/>
            </a:endParaRPr>
          </a:p>
        </p:txBody>
      </p:sp>
      <p:graphicFrame>
        <p:nvGraphicFramePr>
          <p:cNvPr id="3" name="Chart 2">
            <a:extLst>
              <a:ext uri="{FF2B5EF4-FFF2-40B4-BE49-F238E27FC236}">
                <a16:creationId xmlns:a16="http://schemas.microsoft.com/office/drawing/2014/main" id="{1F809627-CD50-7A38-66EE-59C246EFA501}"/>
              </a:ext>
            </a:extLst>
          </p:cNvPr>
          <p:cNvGraphicFramePr>
            <a:graphicFrameLocks/>
          </p:cNvGraphicFramePr>
          <p:nvPr>
            <p:extLst>
              <p:ext uri="{D42A27DB-BD31-4B8C-83A1-F6EECF244321}">
                <p14:modId xmlns:p14="http://schemas.microsoft.com/office/powerpoint/2010/main" val="3198566568"/>
              </p:ext>
            </p:extLst>
          </p:nvPr>
        </p:nvGraphicFramePr>
        <p:xfrm>
          <a:off x="838202" y="1993692"/>
          <a:ext cx="6297116" cy="3717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0487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5"/>
          <p:cNvSpPr/>
          <p:nvPr/>
        </p:nvSpPr>
        <p:spPr>
          <a:xfrm>
            <a:off x="266700" y="1371600"/>
            <a:ext cx="1943100" cy="5715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b="0" i="0" u="none" strike="noStrike" cap="none">
              <a:solidFill>
                <a:schemeClr val="lt1"/>
              </a:solidFill>
              <a:latin typeface="Calibri"/>
              <a:ea typeface="Calibri"/>
              <a:cs typeface="Calibri"/>
              <a:sym typeface="Calibri"/>
            </a:endParaRPr>
          </a:p>
        </p:txBody>
      </p:sp>
      <p:sp>
        <p:nvSpPr>
          <p:cNvPr id="187" name="Google Shape;187;p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200"/>
              <a:buFont typeface="Cambria"/>
              <a:buNone/>
            </a:pPr>
            <a:r>
              <a:rPr lang="en-US"/>
              <a:t>Overview</a:t>
            </a:r>
            <a:endParaRPr/>
          </a:p>
        </p:txBody>
      </p:sp>
      <p:sp>
        <p:nvSpPr>
          <p:cNvPr id="188" name="Google Shape;188;p5"/>
          <p:cNvSpPr/>
          <p:nvPr/>
        </p:nvSpPr>
        <p:spPr>
          <a:xfrm>
            <a:off x="948825" y="1662700"/>
            <a:ext cx="11094000" cy="5018400"/>
          </a:xfrm>
          <a:prstGeom prst="rect">
            <a:avLst/>
          </a:prstGeom>
          <a:noFill/>
          <a:ln>
            <a:noFill/>
          </a:ln>
        </p:spPr>
        <p:txBody>
          <a:bodyPr spcFirstLastPara="1" wrap="square" lIns="91425" tIns="45700" rIns="91425" bIns="45700" anchor="t" anchorCtr="0">
            <a:noAutofit/>
          </a:bodyPr>
          <a:lstStyle/>
          <a:p>
            <a:pPr marL="457200" marR="0" lvl="0" indent="-438150" algn="l" rtl="0">
              <a:lnSpc>
                <a:spcPct val="90000"/>
              </a:lnSpc>
              <a:spcBef>
                <a:spcPts val="0"/>
              </a:spcBef>
              <a:spcAft>
                <a:spcPts val="0"/>
              </a:spcAft>
              <a:buClr>
                <a:schemeClr val="dk1"/>
              </a:buClr>
              <a:buSzPts val="3300"/>
              <a:buFont typeface="Calibri"/>
              <a:buChar char="•"/>
            </a:pPr>
            <a:r>
              <a:rPr lang="en-US" sz="3200" b="0" i="0" u="none" strike="noStrike" cap="none" dirty="0">
                <a:solidFill>
                  <a:schemeClr val="dk1"/>
                </a:solidFill>
                <a:latin typeface="Calibri"/>
                <a:ea typeface="Calibri"/>
                <a:cs typeface="Calibri"/>
                <a:sym typeface="Calibri"/>
              </a:rPr>
              <a:t>Age distributions </a:t>
            </a:r>
            <a:endParaRPr dirty="0"/>
          </a:p>
          <a:p>
            <a:pPr marL="457200" marR="0" lvl="0" indent="-438150" algn="l" rtl="0">
              <a:lnSpc>
                <a:spcPct val="90000"/>
              </a:lnSpc>
              <a:spcBef>
                <a:spcPts val="0"/>
              </a:spcBef>
              <a:spcAft>
                <a:spcPts val="0"/>
              </a:spcAft>
              <a:buClr>
                <a:schemeClr val="dk1"/>
              </a:buClr>
              <a:buSzPts val="3300"/>
              <a:buFont typeface="Calibri"/>
              <a:buChar char="•"/>
            </a:pPr>
            <a:r>
              <a:rPr lang="en-US" sz="3200" b="0" i="0" u="none" strike="noStrike" cap="none" dirty="0">
                <a:solidFill>
                  <a:schemeClr val="dk1"/>
                </a:solidFill>
                <a:latin typeface="Calibri"/>
                <a:ea typeface="Calibri"/>
                <a:cs typeface="Calibri"/>
                <a:sym typeface="Calibri"/>
              </a:rPr>
              <a:t>Projected retirements &amp; resignations</a:t>
            </a:r>
            <a:endParaRPr sz="3200" b="0" i="0" u="none" strike="noStrike" cap="none" dirty="0">
              <a:solidFill>
                <a:schemeClr val="dk1"/>
              </a:solidFill>
              <a:latin typeface="Calibri"/>
              <a:ea typeface="Calibri"/>
              <a:cs typeface="Calibri"/>
              <a:sym typeface="Calibri"/>
            </a:endParaRPr>
          </a:p>
          <a:p>
            <a:pPr marL="457200" marR="0" lvl="0" indent="-438150" algn="l" rtl="0">
              <a:lnSpc>
                <a:spcPct val="90000"/>
              </a:lnSpc>
              <a:spcBef>
                <a:spcPts val="0"/>
              </a:spcBef>
              <a:spcAft>
                <a:spcPts val="0"/>
              </a:spcAft>
              <a:buClr>
                <a:schemeClr val="dk1"/>
              </a:buClr>
              <a:buSzPts val="3300"/>
              <a:buFont typeface="Calibri"/>
              <a:buChar char="•"/>
            </a:pPr>
            <a:r>
              <a:rPr lang="en-US" sz="3200" b="0" i="0" u="none" strike="noStrike" cap="none" dirty="0">
                <a:solidFill>
                  <a:schemeClr val="dk1"/>
                </a:solidFill>
                <a:latin typeface="Calibri"/>
                <a:ea typeface="Calibri"/>
                <a:cs typeface="Calibri"/>
                <a:sym typeface="Calibri"/>
              </a:rPr>
              <a:t>Provincial population and enrolment trends</a:t>
            </a:r>
            <a:endParaRPr sz="3200" b="0" i="0" u="none" strike="noStrike" cap="none" dirty="0">
              <a:solidFill>
                <a:schemeClr val="dk1"/>
              </a:solidFill>
              <a:latin typeface="Calibri"/>
              <a:ea typeface="Calibri"/>
              <a:cs typeface="Calibri"/>
              <a:sym typeface="Calibri"/>
            </a:endParaRPr>
          </a:p>
          <a:p>
            <a:pPr marL="457200" marR="0" lvl="0" indent="-438150" algn="l" rtl="0">
              <a:lnSpc>
                <a:spcPct val="90000"/>
              </a:lnSpc>
              <a:spcBef>
                <a:spcPts val="0"/>
              </a:spcBef>
              <a:spcAft>
                <a:spcPts val="0"/>
              </a:spcAft>
              <a:buClr>
                <a:schemeClr val="dk1"/>
              </a:buClr>
              <a:buSzPts val="3300"/>
              <a:buFont typeface="Calibri"/>
              <a:buChar char="•"/>
            </a:pPr>
            <a:r>
              <a:rPr lang="en-US" sz="3200" b="0" i="0" u="none" strike="noStrike" cap="none" dirty="0">
                <a:solidFill>
                  <a:schemeClr val="dk1"/>
                </a:solidFill>
                <a:latin typeface="Calibri"/>
                <a:ea typeface="Calibri"/>
                <a:cs typeface="Calibri"/>
                <a:sym typeface="Calibri"/>
              </a:rPr>
              <a:t>Public and independent school growth</a:t>
            </a:r>
            <a:endParaRPr sz="3200" b="0" i="0" u="none" strike="noStrike" cap="none" dirty="0">
              <a:solidFill>
                <a:schemeClr val="dk1"/>
              </a:solidFill>
              <a:latin typeface="Calibri"/>
              <a:ea typeface="Calibri"/>
              <a:cs typeface="Calibri"/>
              <a:sym typeface="Calibri"/>
            </a:endParaRPr>
          </a:p>
          <a:p>
            <a:pPr marL="457200" marR="0" lvl="0" indent="-438150" algn="l" rtl="0">
              <a:lnSpc>
                <a:spcPct val="90000"/>
              </a:lnSpc>
              <a:spcBef>
                <a:spcPts val="0"/>
              </a:spcBef>
              <a:spcAft>
                <a:spcPts val="0"/>
              </a:spcAft>
              <a:buClr>
                <a:schemeClr val="dk1"/>
              </a:buClr>
              <a:buSzPts val="3300"/>
              <a:buFont typeface="Calibri"/>
              <a:buChar char="•"/>
            </a:pPr>
            <a:r>
              <a:rPr lang="en-US" sz="3200" b="0" i="0" u="none" strike="noStrike" cap="none" dirty="0">
                <a:solidFill>
                  <a:schemeClr val="dk1"/>
                </a:solidFill>
                <a:latin typeface="Calibri"/>
                <a:ea typeface="Calibri"/>
                <a:cs typeface="Calibri"/>
                <a:sym typeface="Calibri"/>
              </a:rPr>
              <a:t>Educator growth: Teachers and senior educators</a:t>
            </a:r>
            <a:endParaRPr sz="3200" b="0" i="0" u="none" strike="noStrike" cap="none" dirty="0">
              <a:solidFill>
                <a:schemeClr val="dk1"/>
              </a:solidFill>
              <a:latin typeface="Calibri"/>
              <a:ea typeface="Calibri"/>
              <a:cs typeface="Calibri"/>
              <a:sym typeface="Calibri"/>
            </a:endParaRPr>
          </a:p>
          <a:p>
            <a:pPr marL="457200" marR="0" lvl="0" indent="-438150" algn="l" rtl="0">
              <a:lnSpc>
                <a:spcPct val="90000"/>
              </a:lnSpc>
              <a:spcBef>
                <a:spcPts val="0"/>
              </a:spcBef>
              <a:spcAft>
                <a:spcPts val="0"/>
              </a:spcAft>
              <a:buClr>
                <a:schemeClr val="dk1"/>
              </a:buClr>
              <a:buSzPts val="3300"/>
              <a:buFont typeface="Calibri"/>
              <a:buChar char="•"/>
            </a:pPr>
            <a:r>
              <a:rPr lang="en-US" sz="3200" b="0" i="0" u="none" strike="noStrike" cap="none" dirty="0">
                <a:solidFill>
                  <a:schemeClr val="dk1"/>
                </a:solidFill>
                <a:latin typeface="Calibri"/>
                <a:ea typeface="Calibri"/>
                <a:cs typeface="Calibri"/>
                <a:sym typeface="Calibri"/>
              </a:rPr>
              <a:t>Expected financial implications to 2030</a:t>
            </a:r>
            <a:endParaRPr sz="3200" b="0" i="0" u="none" strike="noStrike" cap="none" dirty="0">
              <a:solidFill>
                <a:schemeClr val="dk1"/>
              </a:solidFill>
              <a:latin typeface="Calibri"/>
              <a:ea typeface="Calibri"/>
              <a:cs typeface="Calibri"/>
              <a:sym typeface="Calibri"/>
            </a:endParaRPr>
          </a:p>
          <a:p>
            <a:pPr marL="457200" marR="0" lvl="0" indent="-438150" algn="l" rtl="0">
              <a:lnSpc>
                <a:spcPct val="90000"/>
              </a:lnSpc>
              <a:spcBef>
                <a:spcPts val="0"/>
              </a:spcBef>
              <a:spcAft>
                <a:spcPts val="0"/>
              </a:spcAft>
              <a:buClr>
                <a:schemeClr val="dk1"/>
              </a:buClr>
              <a:buSzPts val="3300"/>
              <a:buFont typeface="Calibri"/>
              <a:buChar char="•"/>
            </a:pPr>
            <a:r>
              <a:rPr lang="en-US" sz="3200" b="0" i="0" u="none" strike="noStrike" cap="none" dirty="0">
                <a:solidFill>
                  <a:schemeClr val="dk1"/>
                </a:solidFill>
                <a:latin typeface="Calibri"/>
                <a:ea typeface="Calibri"/>
                <a:cs typeface="Calibri"/>
                <a:sym typeface="Calibri"/>
              </a:rPr>
              <a:t>Movement of educators: Between and within provinces</a:t>
            </a:r>
            <a:endParaRPr sz="3200" b="0" i="0" u="none" strike="noStrike" cap="none" dirty="0">
              <a:solidFill>
                <a:schemeClr val="dk1"/>
              </a:solidFill>
              <a:latin typeface="Calibri"/>
              <a:ea typeface="Calibri"/>
              <a:cs typeface="Calibri"/>
              <a:sym typeface="Calibri"/>
            </a:endParaRPr>
          </a:p>
          <a:p>
            <a:pPr marL="457200" marR="0" lvl="0" indent="-438150" algn="l" rtl="0">
              <a:lnSpc>
                <a:spcPct val="90000"/>
              </a:lnSpc>
              <a:spcBef>
                <a:spcPts val="0"/>
              </a:spcBef>
              <a:spcAft>
                <a:spcPts val="0"/>
              </a:spcAft>
              <a:buClr>
                <a:schemeClr val="dk1"/>
              </a:buClr>
              <a:buSzPts val="3300"/>
              <a:buFont typeface="Calibri"/>
              <a:buChar char="•"/>
            </a:pPr>
            <a:r>
              <a:rPr lang="en-US" sz="3200" b="0" i="0" u="none" strike="noStrike" cap="none" dirty="0">
                <a:solidFill>
                  <a:schemeClr val="dk1"/>
                </a:solidFill>
                <a:latin typeface="Calibri"/>
                <a:ea typeface="Calibri"/>
                <a:cs typeface="Calibri"/>
                <a:sym typeface="Calibri"/>
              </a:rPr>
              <a:t>Gender imbalance in school management</a:t>
            </a:r>
            <a:endParaRPr dirty="0"/>
          </a:p>
          <a:p>
            <a:pPr marL="457200" marR="0" lvl="0" indent="-438150" algn="l" rtl="0">
              <a:lnSpc>
                <a:spcPct val="90000"/>
              </a:lnSpc>
              <a:spcBef>
                <a:spcPts val="0"/>
              </a:spcBef>
              <a:spcAft>
                <a:spcPts val="0"/>
              </a:spcAft>
              <a:buClr>
                <a:schemeClr val="dk1"/>
              </a:buClr>
              <a:buSzPts val="3300"/>
              <a:buFont typeface="Calibri"/>
              <a:buChar char="•"/>
            </a:pPr>
            <a:r>
              <a:rPr lang="en-US" sz="3200" b="0" i="0" u="none" strike="noStrike" cap="none" dirty="0">
                <a:solidFill>
                  <a:schemeClr val="dk1"/>
                </a:solidFill>
                <a:latin typeface="Calibri"/>
                <a:ea typeface="Calibri"/>
                <a:cs typeface="Calibri"/>
                <a:sym typeface="Calibri"/>
              </a:rPr>
              <a:t>The implications for appointments and class sizes </a:t>
            </a:r>
          </a:p>
          <a:p>
            <a:pPr marL="457200" marR="0" lvl="0" indent="-438150" algn="l" rtl="0">
              <a:lnSpc>
                <a:spcPct val="90000"/>
              </a:lnSpc>
              <a:spcBef>
                <a:spcPts val="0"/>
              </a:spcBef>
              <a:spcAft>
                <a:spcPts val="0"/>
              </a:spcAft>
              <a:buClr>
                <a:schemeClr val="dk1"/>
              </a:buClr>
              <a:buSzPts val="3300"/>
              <a:buFont typeface="Calibri"/>
              <a:buChar char="•"/>
            </a:pPr>
            <a:r>
              <a:rPr lang="en-US" sz="3200" b="0" i="0" u="none" strike="noStrike" cap="none" dirty="0">
                <a:solidFill>
                  <a:schemeClr val="dk1"/>
                </a:solidFill>
                <a:latin typeface="Calibri"/>
                <a:ea typeface="Calibri"/>
                <a:cs typeface="Calibri"/>
                <a:sym typeface="Calibri"/>
              </a:rPr>
              <a:t>Discussion</a:t>
            </a:r>
            <a:endParaRPr sz="3200" b="0" i="0" u="none" strike="noStrike" cap="none" dirty="0">
              <a:solidFill>
                <a:schemeClr val="dk1"/>
              </a:solidFill>
              <a:latin typeface="Calibri"/>
              <a:ea typeface="Calibri"/>
              <a:cs typeface="Calibri"/>
              <a:sym typeface="Calibri"/>
            </a:endParaRPr>
          </a:p>
        </p:txBody>
      </p:sp>
      <p:sp>
        <p:nvSpPr>
          <p:cNvPr id="189" name="Google Shape;189;p5"/>
          <p:cNvSpPr/>
          <p:nvPr/>
        </p:nvSpPr>
        <p:spPr>
          <a:xfrm>
            <a:off x="969507" y="1763655"/>
            <a:ext cx="365760" cy="365760"/>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000"/>
              <a:buFont typeface="Calibri"/>
              <a:buNone/>
            </a:pPr>
            <a:r>
              <a:rPr lang="en-US" sz="2000" b="1" i="0" u="none" strike="noStrike" cap="none">
                <a:solidFill>
                  <a:schemeClr val="lt1"/>
                </a:solidFill>
                <a:latin typeface="Calibri"/>
                <a:ea typeface="Calibri"/>
                <a:cs typeface="Calibri"/>
                <a:sym typeface="Calibri"/>
              </a:rPr>
              <a:t>1</a:t>
            </a:r>
            <a:endParaRPr sz="1800" b="0" i="0" u="none" strike="noStrike" cap="none">
              <a:solidFill>
                <a:schemeClr val="dk1"/>
              </a:solidFill>
              <a:latin typeface="Calibri"/>
              <a:ea typeface="Calibri"/>
              <a:cs typeface="Calibri"/>
              <a:sym typeface="Calibri"/>
            </a:endParaRPr>
          </a:p>
        </p:txBody>
      </p:sp>
      <p:sp>
        <p:nvSpPr>
          <p:cNvPr id="190" name="Google Shape;190;p5"/>
          <p:cNvSpPr/>
          <p:nvPr/>
        </p:nvSpPr>
        <p:spPr>
          <a:xfrm>
            <a:off x="969507" y="2636219"/>
            <a:ext cx="365760" cy="365760"/>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000"/>
              <a:buFont typeface="Calibri"/>
              <a:buNone/>
            </a:pPr>
            <a:r>
              <a:rPr lang="en-US" sz="2000" b="1" i="0" u="none" strike="noStrike" cap="none">
                <a:solidFill>
                  <a:schemeClr val="lt1"/>
                </a:solidFill>
                <a:latin typeface="Calibri"/>
                <a:ea typeface="Calibri"/>
                <a:cs typeface="Calibri"/>
                <a:sym typeface="Calibri"/>
              </a:rPr>
              <a:t>3</a:t>
            </a:r>
            <a:endParaRPr sz="1800" b="0" i="0" u="none" strike="noStrike" cap="none">
              <a:solidFill>
                <a:schemeClr val="dk1"/>
              </a:solidFill>
              <a:latin typeface="Calibri"/>
              <a:ea typeface="Calibri"/>
              <a:cs typeface="Calibri"/>
              <a:sym typeface="Calibri"/>
            </a:endParaRPr>
          </a:p>
        </p:txBody>
      </p:sp>
      <p:sp>
        <p:nvSpPr>
          <p:cNvPr id="191" name="Google Shape;191;p5"/>
          <p:cNvSpPr/>
          <p:nvPr/>
        </p:nvSpPr>
        <p:spPr>
          <a:xfrm>
            <a:off x="969507" y="3072501"/>
            <a:ext cx="365760" cy="365760"/>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000"/>
              <a:buFont typeface="Calibri"/>
              <a:buNone/>
            </a:pPr>
            <a:r>
              <a:rPr lang="en-US" sz="2000" b="1" i="0" u="none" strike="noStrike" cap="none">
                <a:solidFill>
                  <a:schemeClr val="lt1"/>
                </a:solidFill>
                <a:latin typeface="Calibri"/>
                <a:ea typeface="Calibri"/>
                <a:cs typeface="Calibri"/>
                <a:sym typeface="Calibri"/>
              </a:rPr>
              <a:t>4</a:t>
            </a:r>
            <a:endParaRPr sz="1800" b="0" i="0" u="none" strike="noStrike" cap="none">
              <a:solidFill>
                <a:schemeClr val="dk1"/>
              </a:solidFill>
              <a:latin typeface="Calibri"/>
              <a:ea typeface="Calibri"/>
              <a:cs typeface="Calibri"/>
              <a:sym typeface="Calibri"/>
            </a:endParaRPr>
          </a:p>
        </p:txBody>
      </p:sp>
      <p:sp>
        <p:nvSpPr>
          <p:cNvPr id="192" name="Google Shape;192;p5"/>
          <p:cNvSpPr/>
          <p:nvPr/>
        </p:nvSpPr>
        <p:spPr>
          <a:xfrm>
            <a:off x="969507" y="3508783"/>
            <a:ext cx="365760" cy="365760"/>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000"/>
              <a:buFont typeface="Calibri"/>
              <a:buNone/>
            </a:pPr>
            <a:r>
              <a:rPr lang="en-US" sz="2000" b="1" i="0" u="none" strike="noStrike" cap="none">
                <a:solidFill>
                  <a:schemeClr val="lt1"/>
                </a:solidFill>
                <a:latin typeface="Calibri"/>
                <a:ea typeface="Calibri"/>
                <a:cs typeface="Calibri"/>
                <a:sym typeface="Calibri"/>
              </a:rPr>
              <a:t>5</a:t>
            </a:r>
            <a:endParaRPr sz="1800" b="0" i="0" u="none" strike="noStrike" cap="none">
              <a:solidFill>
                <a:schemeClr val="dk1"/>
              </a:solidFill>
              <a:latin typeface="Calibri"/>
              <a:ea typeface="Calibri"/>
              <a:cs typeface="Calibri"/>
              <a:sym typeface="Calibri"/>
            </a:endParaRPr>
          </a:p>
        </p:txBody>
      </p:sp>
      <p:sp>
        <p:nvSpPr>
          <p:cNvPr id="193" name="Google Shape;193;p5"/>
          <p:cNvSpPr/>
          <p:nvPr/>
        </p:nvSpPr>
        <p:spPr>
          <a:xfrm>
            <a:off x="969507" y="4381347"/>
            <a:ext cx="365760" cy="365760"/>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000"/>
              <a:buFont typeface="Calibri"/>
              <a:buNone/>
            </a:pPr>
            <a:r>
              <a:rPr lang="en-US" sz="2000" b="1" i="0" u="none" strike="noStrike" cap="none">
                <a:solidFill>
                  <a:schemeClr val="lt1"/>
                </a:solidFill>
                <a:latin typeface="Calibri"/>
                <a:ea typeface="Calibri"/>
                <a:cs typeface="Calibri"/>
                <a:sym typeface="Calibri"/>
              </a:rPr>
              <a:t>7</a:t>
            </a:r>
            <a:endParaRPr sz="1800" b="0" i="0" u="none" strike="noStrike" cap="none">
              <a:solidFill>
                <a:schemeClr val="dk1"/>
              </a:solidFill>
              <a:latin typeface="Calibri"/>
              <a:ea typeface="Calibri"/>
              <a:cs typeface="Calibri"/>
              <a:sym typeface="Calibri"/>
            </a:endParaRPr>
          </a:p>
        </p:txBody>
      </p:sp>
      <p:sp>
        <p:nvSpPr>
          <p:cNvPr id="194" name="Google Shape;194;p5"/>
          <p:cNvSpPr/>
          <p:nvPr/>
        </p:nvSpPr>
        <p:spPr>
          <a:xfrm>
            <a:off x="969507" y="4817629"/>
            <a:ext cx="365760" cy="365760"/>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000"/>
              <a:buFont typeface="Calibri"/>
              <a:buNone/>
            </a:pPr>
            <a:r>
              <a:rPr lang="en-US" sz="2000" b="1" i="0" u="none" strike="noStrike" cap="none">
                <a:solidFill>
                  <a:schemeClr val="lt1"/>
                </a:solidFill>
                <a:latin typeface="Calibri"/>
                <a:ea typeface="Calibri"/>
                <a:cs typeface="Calibri"/>
                <a:sym typeface="Calibri"/>
              </a:rPr>
              <a:t>8</a:t>
            </a:r>
            <a:endParaRPr sz="1800" b="0" i="0" u="none" strike="noStrike" cap="none">
              <a:solidFill>
                <a:schemeClr val="dk1"/>
              </a:solidFill>
              <a:latin typeface="Calibri"/>
              <a:ea typeface="Calibri"/>
              <a:cs typeface="Calibri"/>
              <a:sym typeface="Calibri"/>
            </a:endParaRPr>
          </a:p>
        </p:txBody>
      </p:sp>
      <p:sp>
        <p:nvSpPr>
          <p:cNvPr id="195" name="Google Shape;195;p5"/>
          <p:cNvSpPr/>
          <p:nvPr/>
        </p:nvSpPr>
        <p:spPr>
          <a:xfrm>
            <a:off x="969507" y="2199937"/>
            <a:ext cx="365760" cy="365760"/>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000"/>
              <a:buFont typeface="Calibri"/>
              <a:buNone/>
            </a:pPr>
            <a:r>
              <a:rPr lang="en-US" sz="2000" b="1" i="0" u="none" strike="noStrike" cap="none">
                <a:solidFill>
                  <a:schemeClr val="lt1"/>
                </a:solidFill>
                <a:latin typeface="Calibri"/>
                <a:ea typeface="Calibri"/>
                <a:cs typeface="Calibri"/>
                <a:sym typeface="Calibri"/>
              </a:rPr>
              <a:t>2</a:t>
            </a:r>
            <a:endParaRPr sz="1800" b="0" i="0" u="none" strike="noStrike" cap="none">
              <a:solidFill>
                <a:schemeClr val="dk1"/>
              </a:solidFill>
              <a:latin typeface="Calibri"/>
              <a:ea typeface="Calibri"/>
              <a:cs typeface="Calibri"/>
              <a:sym typeface="Calibri"/>
            </a:endParaRPr>
          </a:p>
        </p:txBody>
      </p:sp>
      <p:sp>
        <p:nvSpPr>
          <p:cNvPr id="196" name="Google Shape;196;p5"/>
          <p:cNvSpPr/>
          <p:nvPr/>
        </p:nvSpPr>
        <p:spPr>
          <a:xfrm>
            <a:off x="969507" y="3945065"/>
            <a:ext cx="365760" cy="365760"/>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000"/>
              <a:buFont typeface="Calibri"/>
              <a:buNone/>
            </a:pPr>
            <a:r>
              <a:rPr lang="en-US" sz="2000" b="1" i="0" u="none" strike="noStrike" cap="none">
                <a:solidFill>
                  <a:schemeClr val="lt1"/>
                </a:solidFill>
                <a:latin typeface="Calibri"/>
                <a:ea typeface="Calibri"/>
                <a:cs typeface="Calibri"/>
                <a:sym typeface="Calibri"/>
              </a:rPr>
              <a:t>6</a:t>
            </a:r>
            <a:endParaRPr sz="1800" b="0" i="0" u="none" strike="noStrike" cap="none">
              <a:solidFill>
                <a:schemeClr val="dk1"/>
              </a:solidFill>
              <a:latin typeface="Calibri"/>
              <a:ea typeface="Calibri"/>
              <a:cs typeface="Calibri"/>
              <a:sym typeface="Calibri"/>
            </a:endParaRPr>
          </a:p>
        </p:txBody>
      </p:sp>
      <p:sp>
        <p:nvSpPr>
          <p:cNvPr id="197" name="Google Shape;197;p5"/>
          <p:cNvSpPr/>
          <p:nvPr/>
        </p:nvSpPr>
        <p:spPr>
          <a:xfrm>
            <a:off x="969507" y="5253911"/>
            <a:ext cx="365760" cy="365760"/>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2000"/>
              <a:buFont typeface="Calibri"/>
              <a:buNone/>
            </a:pPr>
            <a:r>
              <a:rPr lang="en-US" sz="2000" b="1" i="0" u="none" strike="noStrike" cap="none">
                <a:solidFill>
                  <a:schemeClr val="lt1"/>
                </a:solidFill>
                <a:latin typeface="Calibri"/>
                <a:ea typeface="Calibri"/>
                <a:cs typeface="Calibri"/>
                <a:sym typeface="Calibri"/>
              </a:rPr>
              <a:t>9</a:t>
            </a:r>
            <a:endParaRPr sz="1800" b="0" i="0" u="none" strike="noStrike" cap="none">
              <a:solidFill>
                <a:schemeClr val="dk1"/>
              </a:solidFill>
              <a:latin typeface="Calibri"/>
              <a:ea typeface="Calibri"/>
              <a:cs typeface="Calibri"/>
              <a:sym typeface="Calibri"/>
            </a:endParaRPr>
          </a:p>
        </p:txBody>
      </p:sp>
      <p:sp>
        <p:nvSpPr>
          <p:cNvPr id="198" name="Google Shape;198;p5"/>
          <p:cNvSpPr/>
          <p:nvPr/>
        </p:nvSpPr>
        <p:spPr>
          <a:xfrm>
            <a:off x="969507" y="5690197"/>
            <a:ext cx="365760" cy="365760"/>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none" lIns="91425" tIns="45700" rIns="91425" bIns="45700" anchor="ctr" anchorCtr="0">
            <a:noAutofit/>
          </a:bodyPr>
          <a:lstStyle/>
          <a:p>
            <a:pPr marL="0" marR="0" lvl="0" indent="0" algn="ctr" rtl="0">
              <a:spcBef>
                <a:spcPts val="0"/>
              </a:spcBef>
              <a:spcAft>
                <a:spcPts val="0"/>
              </a:spcAft>
              <a:buClr>
                <a:schemeClr val="lt1"/>
              </a:buClr>
              <a:buSzPts val="2000"/>
              <a:buFont typeface="Calibri"/>
              <a:buNone/>
            </a:pPr>
            <a:r>
              <a:rPr lang="en-US" sz="2000" b="1" i="0" u="none" strike="noStrike" cap="none">
                <a:solidFill>
                  <a:schemeClr val="lt1"/>
                </a:solidFill>
                <a:latin typeface="Calibri"/>
                <a:ea typeface="Calibri"/>
                <a:cs typeface="Calibri"/>
                <a:sym typeface="Calibri"/>
              </a:rPr>
              <a:t>10</a:t>
            </a: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A76D-F453-EE0B-8F82-0FB2331512A5}"/>
              </a:ext>
            </a:extLst>
          </p:cNvPr>
          <p:cNvSpPr>
            <a:spLocks noGrp="1"/>
          </p:cNvSpPr>
          <p:nvPr>
            <p:ph type="title"/>
          </p:nvPr>
        </p:nvSpPr>
        <p:spPr/>
        <p:txBody>
          <a:bodyPr/>
          <a:lstStyle/>
          <a:p>
            <a:r>
              <a:rPr lang="en-ZA" dirty="0"/>
              <a:t>Implications on appointments, class sizes and small schools </a:t>
            </a:r>
          </a:p>
        </p:txBody>
      </p:sp>
      <p:sp>
        <p:nvSpPr>
          <p:cNvPr id="3" name="Text Placeholder 2">
            <a:extLst>
              <a:ext uri="{FF2B5EF4-FFF2-40B4-BE49-F238E27FC236}">
                <a16:creationId xmlns:a16="http://schemas.microsoft.com/office/drawing/2014/main" id="{5F3A42E6-5DBC-60F3-BEC0-D4DCB211F79D}"/>
              </a:ext>
            </a:extLst>
          </p:cNvPr>
          <p:cNvSpPr>
            <a:spLocks noGrp="1"/>
          </p:cNvSpPr>
          <p:nvPr>
            <p:ph type="body" idx="1"/>
          </p:nvPr>
        </p:nvSpPr>
        <p:spPr/>
        <p:txBody>
          <a:bodyPr/>
          <a:lstStyle/>
          <a:p>
            <a:endParaRPr lang="en-ZA"/>
          </a:p>
        </p:txBody>
      </p:sp>
      <p:sp>
        <p:nvSpPr>
          <p:cNvPr id="5" name="Oval 4">
            <a:extLst>
              <a:ext uri="{FF2B5EF4-FFF2-40B4-BE49-F238E27FC236}">
                <a16:creationId xmlns:a16="http://schemas.microsoft.com/office/drawing/2014/main" id="{A7CD24A9-8945-B9CD-738C-E4490F397909}"/>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9</a:t>
            </a:r>
          </a:p>
        </p:txBody>
      </p:sp>
    </p:spTree>
    <p:extLst>
      <p:ext uri="{BB962C8B-B14F-4D97-AF65-F5344CB8AC3E}">
        <p14:creationId xmlns:p14="http://schemas.microsoft.com/office/powerpoint/2010/main" val="17582088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A7174-D0E9-C9A3-7AD7-4BDB0825FE98}"/>
              </a:ext>
            </a:extLst>
          </p:cNvPr>
          <p:cNvSpPr>
            <a:spLocks noGrp="1"/>
          </p:cNvSpPr>
          <p:nvPr>
            <p:ph type="title"/>
          </p:nvPr>
        </p:nvSpPr>
        <p:spPr/>
        <p:txBody>
          <a:bodyPr/>
          <a:lstStyle/>
          <a:p>
            <a:r>
              <a:rPr lang="en-ZA" dirty="0"/>
              <a:t>Learner-public educator ratios (‘12 &amp; ’21)</a:t>
            </a:r>
          </a:p>
        </p:txBody>
      </p:sp>
      <p:sp>
        <p:nvSpPr>
          <p:cNvPr id="5" name="TextBox 4">
            <a:extLst>
              <a:ext uri="{FF2B5EF4-FFF2-40B4-BE49-F238E27FC236}">
                <a16:creationId xmlns:a16="http://schemas.microsoft.com/office/drawing/2014/main" id="{4BC7E237-25F8-EAFD-BD45-00C58FD9766C}"/>
              </a:ext>
            </a:extLst>
          </p:cNvPr>
          <p:cNvSpPr txBox="1"/>
          <p:nvPr/>
        </p:nvSpPr>
        <p:spPr>
          <a:xfrm>
            <a:off x="924009" y="1842058"/>
            <a:ext cx="8343144" cy="646331"/>
          </a:xfrm>
          <a:prstGeom prst="rect">
            <a:avLst/>
          </a:prstGeom>
          <a:noFill/>
        </p:spPr>
        <p:txBody>
          <a:bodyPr wrap="square">
            <a:spAutoFit/>
          </a:bodyPr>
          <a:lstStyle/>
          <a:p>
            <a:pPr marL="0" marR="0" algn="ctr">
              <a:spcBef>
                <a:spcPts val="0"/>
              </a:spcBef>
              <a:spcAft>
                <a:spcPts val="1000"/>
              </a:spcAft>
            </a:pPr>
            <a:r>
              <a:rPr lang="en-GB" sz="1800" i="1" dirty="0">
                <a:solidFill>
                  <a:srgbClr val="44546A"/>
                </a:solidFill>
                <a:effectLst/>
                <a:latin typeface="Times New Roman" panose="02020603050405020304" pitchFamily="18" charset="0"/>
                <a:ea typeface="Calibri" panose="020F0502020204030204" pitchFamily="34" charset="0"/>
                <a:cs typeface="Arial" panose="020B0604020202020204" pitchFamily="34" charset="0"/>
              </a:rPr>
              <a:t>National and provincial learner-to-public-educator ratios in 2012 and 2021, grades 1 to 12 in public ordinary schools in South Africa</a:t>
            </a:r>
            <a:endParaRPr lang="en-US" sz="1800" i="1" dirty="0">
              <a:solidFill>
                <a:srgbClr val="44546A"/>
              </a:solidFill>
              <a:effectLst/>
              <a:latin typeface="Times New Roman" panose="02020603050405020304" pitchFamily="18" charset="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BEE32D8B-DE10-A90D-2E80-F83AF659E165}"/>
              </a:ext>
            </a:extLst>
          </p:cNvPr>
          <p:cNvPicPr>
            <a:picLocks noChangeAspect="1"/>
          </p:cNvPicPr>
          <p:nvPr/>
        </p:nvPicPr>
        <p:blipFill rotWithShape="1">
          <a:blip r:embed="rId2">
            <a:extLst>
              <a:ext uri="{28A0092B-C50C-407E-A947-70E740481C1C}">
                <a14:useLocalDpi xmlns:a14="http://schemas.microsoft.com/office/drawing/2010/main" val="0"/>
              </a:ext>
            </a:extLst>
          </a:blip>
          <a:srcRect t="7155"/>
          <a:stretch/>
        </p:blipFill>
        <p:spPr bwMode="auto">
          <a:xfrm>
            <a:off x="924010" y="2483675"/>
            <a:ext cx="8343143" cy="3854452"/>
          </a:xfrm>
          <a:prstGeom prst="rect">
            <a:avLst/>
          </a:prstGeom>
          <a:noFill/>
        </p:spPr>
      </p:pic>
      <p:sp>
        <p:nvSpPr>
          <p:cNvPr id="9" name="Rectangle 8">
            <a:extLst>
              <a:ext uri="{FF2B5EF4-FFF2-40B4-BE49-F238E27FC236}">
                <a16:creationId xmlns:a16="http://schemas.microsoft.com/office/drawing/2014/main" id="{59D09401-EF54-7F7B-E131-D199A839D4EB}"/>
              </a:ext>
            </a:extLst>
          </p:cNvPr>
          <p:cNvSpPr/>
          <p:nvPr/>
        </p:nvSpPr>
        <p:spPr>
          <a:xfrm>
            <a:off x="9428813" y="2336397"/>
            <a:ext cx="2382185" cy="359100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pPr marL="285750" indent="-285750">
              <a:buFont typeface="Arial" panose="020B0604020202020204" pitchFamily="34" charset="0"/>
              <a:buChar char="•"/>
            </a:pPr>
            <a:r>
              <a:rPr lang="en-ZA" dirty="0"/>
              <a:t>Learner-public educator ratio decreased from 27.7 learners per educator to 27.4 learners per educator in the NC between 2012 &amp; 2021. </a:t>
            </a:r>
          </a:p>
          <a:p>
            <a:pPr marL="285750" indent="-285750">
              <a:buFont typeface="Arial" panose="020B0604020202020204" pitchFamily="34" charset="0"/>
              <a:buChar char="•"/>
            </a:pPr>
            <a:r>
              <a:rPr lang="en-ZA" dirty="0"/>
              <a:t>NC was the only province that experienced an improvement</a:t>
            </a:r>
          </a:p>
          <a:p>
            <a:pPr marL="285750" indent="-285750">
              <a:buFont typeface="Arial" panose="020B0604020202020204" pitchFamily="34" charset="0"/>
              <a:buChar char="•"/>
            </a:pPr>
            <a:endParaRPr lang="en-ZA" dirty="0"/>
          </a:p>
        </p:txBody>
      </p:sp>
      <p:sp>
        <p:nvSpPr>
          <p:cNvPr id="12" name="Rectangle 11">
            <a:extLst>
              <a:ext uri="{FF2B5EF4-FFF2-40B4-BE49-F238E27FC236}">
                <a16:creationId xmlns:a16="http://schemas.microsoft.com/office/drawing/2014/main" id="{B57E66FB-7CBC-8C60-11E4-ED441CC5BE1B}"/>
              </a:ext>
            </a:extLst>
          </p:cNvPr>
          <p:cNvSpPr/>
          <p:nvPr/>
        </p:nvSpPr>
        <p:spPr>
          <a:xfrm>
            <a:off x="631709" y="6326249"/>
            <a:ext cx="9263606" cy="31866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100" i="1" dirty="0"/>
              <a:t>Source: Figure 1 in South African teacher shortages as revealed through class sizes and learner-educator ratios: An exploratory analysis by Gabrielle Wills (2023)</a:t>
            </a:r>
          </a:p>
        </p:txBody>
      </p:sp>
      <p:sp>
        <p:nvSpPr>
          <p:cNvPr id="4" name="Rectangle 3">
            <a:extLst>
              <a:ext uri="{FF2B5EF4-FFF2-40B4-BE49-F238E27FC236}">
                <a16:creationId xmlns:a16="http://schemas.microsoft.com/office/drawing/2014/main" id="{70DB6371-8699-557B-6F72-F6A1EBF07A6A}"/>
              </a:ext>
            </a:extLst>
          </p:cNvPr>
          <p:cNvSpPr/>
          <p:nvPr/>
        </p:nvSpPr>
        <p:spPr>
          <a:xfrm>
            <a:off x="1635699" y="2483675"/>
            <a:ext cx="3730783" cy="3044873"/>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z</a:t>
            </a:r>
          </a:p>
        </p:txBody>
      </p:sp>
      <p:sp>
        <p:nvSpPr>
          <p:cNvPr id="8" name="Rectangle 7">
            <a:extLst>
              <a:ext uri="{FF2B5EF4-FFF2-40B4-BE49-F238E27FC236}">
                <a16:creationId xmlns:a16="http://schemas.microsoft.com/office/drawing/2014/main" id="{F2105C86-8606-E793-F203-6DFEC00A0649}"/>
              </a:ext>
            </a:extLst>
          </p:cNvPr>
          <p:cNvSpPr/>
          <p:nvPr/>
        </p:nvSpPr>
        <p:spPr>
          <a:xfrm>
            <a:off x="6142457" y="2483674"/>
            <a:ext cx="2192078" cy="3044873"/>
          </a:xfrm>
          <a:prstGeom prst="rect">
            <a:avLst/>
          </a:prstGeom>
          <a:solidFill>
            <a:srgbClr val="FFFFFF">
              <a:alpha val="9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z</a:t>
            </a:r>
          </a:p>
        </p:txBody>
      </p:sp>
      <p:sp>
        <p:nvSpPr>
          <p:cNvPr id="7" name="Oval 6">
            <a:extLst>
              <a:ext uri="{FF2B5EF4-FFF2-40B4-BE49-F238E27FC236}">
                <a16:creationId xmlns:a16="http://schemas.microsoft.com/office/drawing/2014/main" id="{354F75F1-95F1-D41A-8541-2F331F9D5BB9}"/>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9</a:t>
            </a:r>
          </a:p>
        </p:txBody>
      </p:sp>
    </p:spTree>
    <p:extLst>
      <p:ext uri="{BB962C8B-B14F-4D97-AF65-F5344CB8AC3E}">
        <p14:creationId xmlns:p14="http://schemas.microsoft.com/office/powerpoint/2010/main" val="198116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animBg="1"/>
      <p:bldP spid="8"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641"/>
        <p:cNvGrpSpPr/>
        <p:nvPr/>
      </p:nvGrpSpPr>
      <p:grpSpPr>
        <a:xfrm>
          <a:off x="0" y="0"/>
          <a:ext cx="0" cy="0"/>
          <a:chOff x="0" y="0"/>
          <a:chExt cx="0" cy="0"/>
        </a:xfrm>
      </p:grpSpPr>
      <p:sp>
        <p:nvSpPr>
          <p:cNvPr id="642" name="Google Shape;642;p41"/>
          <p:cNvSpPr txBox="1">
            <a:spLocks noGrp="1"/>
          </p:cNvSpPr>
          <p:nvPr>
            <p:ph type="title"/>
          </p:nvPr>
        </p:nvSpPr>
        <p:spPr>
          <a:xfrm>
            <a:off x="663000" y="357250"/>
            <a:ext cx="8568600" cy="1325700"/>
          </a:xfrm>
          <a:prstGeom prst="rect">
            <a:avLst/>
          </a:prstGeom>
          <a:solidFill>
            <a:schemeClr val="lt1"/>
          </a:solid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200"/>
              <a:buFont typeface="Cambria"/>
              <a:buNone/>
            </a:pPr>
            <a:r>
              <a:rPr lang="en-US"/>
              <a:t>Grade 3 class sizes </a:t>
            </a:r>
            <a:endParaRPr/>
          </a:p>
          <a:p>
            <a:pPr marL="0" lvl="0" indent="0" algn="l" rtl="0">
              <a:lnSpc>
                <a:spcPct val="90000"/>
              </a:lnSpc>
              <a:spcBef>
                <a:spcPts val="0"/>
              </a:spcBef>
              <a:spcAft>
                <a:spcPts val="0"/>
              </a:spcAft>
              <a:buClr>
                <a:schemeClr val="dk1"/>
              </a:buClr>
              <a:buSzPts val="3800"/>
              <a:buFont typeface="Cambria"/>
              <a:buNone/>
            </a:pPr>
            <a:r>
              <a:rPr lang="en-US" sz="3800"/>
              <a:t>(2017/18 School Monitoring Survey)</a:t>
            </a:r>
            <a:r>
              <a:rPr lang="en-US" sz="4100"/>
              <a:t> </a:t>
            </a:r>
            <a:endParaRPr sz="4100"/>
          </a:p>
        </p:txBody>
      </p:sp>
      <p:pic>
        <p:nvPicPr>
          <p:cNvPr id="643" name="Google Shape;643;p41"/>
          <p:cNvPicPr preferRelativeResize="0"/>
          <p:nvPr/>
        </p:nvPicPr>
        <p:blipFill rotWithShape="1">
          <a:blip r:embed="rId3">
            <a:alphaModFix/>
          </a:blip>
          <a:srcRect/>
          <a:stretch/>
        </p:blipFill>
        <p:spPr>
          <a:xfrm>
            <a:off x="698425" y="1811775"/>
            <a:ext cx="8460531" cy="4862374"/>
          </a:xfrm>
          <a:prstGeom prst="rect">
            <a:avLst/>
          </a:prstGeom>
          <a:noFill/>
          <a:ln>
            <a:noFill/>
          </a:ln>
        </p:spPr>
      </p:pic>
      <p:sp>
        <p:nvSpPr>
          <p:cNvPr id="644" name="Google Shape;644;p41"/>
          <p:cNvSpPr/>
          <p:nvPr/>
        </p:nvSpPr>
        <p:spPr>
          <a:xfrm>
            <a:off x="9158950" y="0"/>
            <a:ext cx="3094200" cy="6858000"/>
          </a:xfrm>
          <a:prstGeom prst="rect">
            <a:avLst/>
          </a:prstGeom>
          <a:solidFill>
            <a:srgbClr val="550000"/>
          </a:solidFill>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645" name="Google Shape;645;p41"/>
          <p:cNvSpPr txBox="1"/>
          <p:nvPr/>
        </p:nvSpPr>
        <p:spPr>
          <a:xfrm>
            <a:off x="9388800" y="486885"/>
            <a:ext cx="2803200" cy="6510900"/>
          </a:xfrm>
          <a:prstGeom prst="rect">
            <a:avLst/>
          </a:prstGeom>
          <a:noFill/>
          <a:ln>
            <a:noFill/>
          </a:ln>
        </p:spPr>
        <p:txBody>
          <a:bodyPr spcFirstLastPara="1" wrap="square" lIns="91425" tIns="91425" rIns="91425" bIns="91425" anchor="t" anchorCtr="0">
            <a:spAutoFit/>
          </a:bodyPr>
          <a:lstStyle/>
          <a:p>
            <a:pPr marL="0" marR="0" lvl="0" indent="0" algn="l" rtl="0">
              <a:spcBef>
                <a:spcPts val="0"/>
              </a:spcBef>
              <a:spcAft>
                <a:spcPts val="0"/>
              </a:spcAft>
              <a:buClr>
                <a:schemeClr val="lt1"/>
              </a:buClr>
              <a:buSzPts val="2000"/>
              <a:buFont typeface="Calibri"/>
              <a:buNone/>
            </a:pPr>
            <a:r>
              <a:rPr lang="en-US" sz="2000" dirty="0">
                <a:solidFill>
                  <a:schemeClr val="lt1"/>
                </a:solidFill>
                <a:latin typeface="Calibri"/>
                <a:ea typeface="Calibri"/>
                <a:cs typeface="Calibri"/>
                <a:sym typeface="Calibri"/>
              </a:rPr>
              <a:t>Post-provisioning </a:t>
            </a:r>
            <a:r>
              <a:rPr lang="en-US" sz="2000" i="1" dirty="0">
                <a:solidFill>
                  <a:schemeClr val="lt1"/>
                </a:solidFill>
                <a:latin typeface="Calibri"/>
                <a:ea typeface="Calibri"/>
                <a:cs typeface="Calibri"/>
                <a:sym typeface="Calibri"/>
              </a:rPr>
              <a:t>guidelines </a:t>
            </a:r>
            <a:r>
              <a:rPr lang="en-US" sz="2000" dirty="0">
                <a:solidFill>
                  <a:schemeClr val="lt1"/>
                </a:solidFill>
                <a:latin typeface="Calibri"/>
                <a:ea typeface="Calibri"/>
                <a:cs typeface="Calibri"/>
                <a:sym typeface="Calibri"/>
              </a:rPr>
              <a:t>- Class sizes should not exceed 35 in Grade 3. </a:t>
            </a:r>
            <a:endParaRPr sz="2000" dirty="0">
              <a:solidFill>
                <a:schemeClr val="lt1"/>
              </a:solidFill>
              <a:latin typeface="Calibri"/>
              <a:ea typeface="Calibri"/>
              <a:cs typeface="Calibri"/>
              <a:sym typeface="Calibri"/>
            </a:endParaRPr>
          </a:p>
          <a:p>
            <a:pPr marL="0" marR="0" lvl="0" indent="0" algn="l" rtl="0">
              <a:spcBef>
                <a:spcPts val="0"/>
              </a:spcBef>
              <a:spcAft>
                <a:spcPts val="0"/>
              </a:spcAft>
              <a:buClr>
                <a:schemeClr val="dk1"/>
              </a:buClr>
              <a:buSzPts val="2000"/>
              <a:buFont typeface="Calibri"/>
              <a:buNone/>
            </a:pPr>
            <a:endParaRPr sz="2000"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1800"/>
              <a:buFont typeface="Calibri"/>
              <a:buNone/>
            </a:pPr>
            <a:r>
              <a:rPr lang="en-US" sz="1800" dirty="0">
                <a:solidFill>
                  <a:schemeClr val="lt1"/>
                </a:solidFill>
                <a:latin typeface="Calibri"/>
                <a:ea typeface="Calibri"/>
                <a:cs typeface="Calibri"/>
                <a:sym typeface="Calibri"/>
              </a:rPr>
              <a:t>% of learners in grade 3 classes &gt; 40: </a:t>
            </a:r>
            <a:endParaRPr sz="1800"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1600"/>
              <a:buFont typeface="Calibri"/>
              <a:buNone/>
            </a:pPr>
            <a:r>
              <a:rPr lang="en-US" sz="1600" dirty="0">
                <a:solidFill>
                  <a:schemeClr val="lt1"/>
                </a:solidFill>
                <a:latin typeface="Calibri"/>
                <a:ea typeface="Calibri"/>
                <a:cs typeface="Calibri"/>
                <a:sym typeface="Calibri"/>
              </a:rPr>
              <a:t>48% in SA, 16% in NC</a:t>
            </a:r>
            <a:endParaRPr sz="1600" dirty="0">
              <a:solidFill>
                <a:schemeClr val="lt1"/>
              </a:solidFill>
              <a:latin typeface="Calibri"/>
              <a:ea typeface="Calibri"/>
              <a:cs typeface="Calibri"/>
              <a:sym typeface="Calibri"/>
            </a:endParaRPr>
          </a:p>
          <a:p>
            <a:pPr marL="0" marR="0" lvl="0" indent="0" algn="l" rtl="0">
              <a:spcBef>
                <a:spcPts val="0"/>
              </a:spcBef>
              <a:spcAft>
                <a:spcPts val="0"/>
              </a:spcAft>
              <a:buClr>
                <a:schemeClr val="dk1"/>
              </a:buClr>
              <a:buSzPts val="1600"/>
              <a:buFont typeface="Calibri"/>
              <a:buNone/>
            </a:pPr>
            <a:endParaRPr sz="1600"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1800"/>
              <a:buFont typeface="Calibri"/>
              <a:buNone/>
            </a:pPr>
            <a:r>
              <a:rPr lang="en-US" sz="1800" dirty="0">
                <a:solidFill>
                  <a:schemeClr val="lt1"/>
                </a:solidFill>
                <a:latin typeface="Calibri"/>
                <a:ea typeface="Calibri"/>
                <a:cs typeface="Calibri"/>
                <a:sym typeface="Calibri"/>
              </a:rPr>
              <a:t>% of learners in grade 3 classes &gt; 50: </a:t>
            </a:r>
            <a:endParaRPr sz="1800"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1600"/>
              <a:buFont typeface="Calibri"/>
              <a:buNone/>
            </a:pPr>
            <a:r>
              <a:rPr lang="en-US" sz="1600" dirty="0">
                <a:solidFill>
                  <a:schemeClr val="lt1"/>
                </a:solidFill>
                <a:latin typeface="Calibri"/>
                <a:ea typeface="Calibri"/>
                <a:cs typeface="Calibri"/>
                <a:sym typeface="Calibri"/>
              </a:rPr>
              <a:t>17% in SA, ~1% in NC</a:t>
            </a:r>
            <a:endParaRPr sz="1800" dirty="0">
              <a:solidFill>
                <a:schemeClr val="lt1"/>
              </a:solidFill>
              <a:latin typeface="Calibri"/>
              <a:ea typeface="Calibri"/>
              <a:cs typeface="Calibri"/>
              <a:sym typeface="Calibri"/>
            </a:endParaRPr>
          </a:p>
          <a:p>
            <a:pPr marL="0" marR="0" lvl="0" indent="0" algn="l" rtl="0">
              <a:spcBef>
                <a:spcPts val="0"/>
              </a:spcBef>
              <a:spcAft>
                <a:spcPts val="0"/>
              </a:spcAft>
              <a:buClr>
                <a:schemeClr val="dk1"/>
              </a:buClr>
              <a:buSzPts val="900"/>
              <a:buFont typeface="Calibri"/>
              <a:buNone/>
            </a:pPr>
            <a:endParaRPr sz="900" dirty="0">
              <a:solidFill>
                <a:schemeClr val="lt1"/>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SzPts val="900"/>
              <a:buFont typeface="Calibri"/>
              <a:buNone/>
            </a:pPr>
            <a:endParaRPr sz="900" dirty="0">
              <a:solidFill>
                <a:schemeClr val="lt1"/>
              </a:solidFill>
              <a:latin typeface="Times New Roman"/>
              <a:ea typeface="Times New Roman"/>
              <a:cs typeface="Times New Roman"/>
              <a:sym typeface="Times New Roman"/>
            </a:endParaRPr>
          </a:p>
          <a:p>
            <a:pPr marL="0" marR="0" lvl="0" indent="0" algn="l" rtl="0">
              <a:spcBef>
                <a:spcPts val="0"/>
              </a:spcBef>
              <a:spcAft>
                <a:spcPts val="0"/>
              </a:spcAft>
              <a:buClr>
                <a:schemeClr val="lt1"/>
              </a:buClr>
              <a:buSzPts val="1800"/>
              <a:buFont typeface="Calibri"/>
              <a:buNone/>
            </a:pPr>
            <a:r>
              <a:rPr lang="en-US" sz="1800" dirty="0">
                <a:solidFill>
                  <a:schemeClr val="lt1"/>
                </a:solidFill>
                <a:latin typeface="Calibri"/>
                <a:ea typeface="Calibri"/>
                <a:cs typeface="Calibri"/>
                <a:sym typeface="Calibri"/>
              </a:rPr>
              <a:t>% of learners in grade 3 classes &gt; 60: </a:t>
            </a:r>
            <a:endParaRPr sz="1800"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1600"/>
              <a:buFont typeface="Calibri"/>
              <a:buNone/>
            </a:pPr>
            <a:r>
              <a:rPr lang="en-US" sz="1600" dirty="0">
                <a:solidFill>
                  <a:schemeClr val="lt1"/>
                </a:solidFill>
                <a:latin typeface="Calibri"/>
                <a:ea typeface="Calibri"/>
                <a:cs typeface="Calibri"/>
                <a:sym typeface="Calibri"/>
              </a:rPr>
              <a:t>6% in SA, ~0% in NC</a:t>
            </a:r>
            <a:endParaRPr lang="en-US" sz="900" dirty="0">
              <a:solidFill>
                <a:schemeClr val="lt1"/>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SzPts val="1100"/>
              <a:buFont typeface="Calibri"/>
              <a:buNone/>
            </a:pPr>
            <a:endParaRPr lang="en-US" sz="1100" dirty="0">
              <a:solidFill>
                <a:schemeClr val="lt1"/>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SzPts val="1100"/>
              <a:buFont typeface="Calibri"/>
              <a:buNone/>
            </a:pPr>
            <a:endParaRPr lang="en-US" sz="1100" dirty="0">
              <a:solidFill>
                <a:schemeClr val="lt1"/>
              </a:solidFill>
              <a:latin typeface="Times New Roman"/>
              <a:ea typeface="Times New Roman"/>
              <a:cs typeface="Times New Roman"/>
              <a:sym typeface="Times New Roman"/>
            </a:endParaRPr>
          </a:p>
          <a:p>
            <a:pPr marL="0" marR="0" lvl="0" indent="0" algn="l" rtl="0">
              <a:spcBef>
                <a:spcPts val="0"/>
              </a:spcBef>
              <a:spcAft>
                <a:spcPts val="0"/>
              </a:spcAft>
              <a:buClr>
                <a:schemeClr val="lt1"/>
              </a:buClr>
              <a:buSzPts val="1100"/>
              <a:buFont typeface="Times New Roman"/>
              <a:buNone/>
            </a:pPr>
            <a:r>
              <a:rPr lang="en-US" sz="1100" dirty="0">
                <a:solidFill>
                  <a:schemeClr val="lt1"/>
                </a:solidFill>
                <a:latin typeface="Times New Roman"/>
                <a:ea typeface="Times New Roman"/>
                <a:cs typeface="Times New Roman"/>
                <a:sym typeface="Times New Roman"/>
              </a:rPr>
              <a:t>Note: Nationally, grade 3 enrolment numbers had been rising from about 2011 and peaked in 2017 before starting to decline slightly, </a:t>
            </a:r>
            <a:r>
              <a:rPr lang="en-US" sz="1100" dirty="0" err="1">
                <a:solidFill>
                  <a:schemeClr val="lt1"/>
                </a:solidFill>
                <a:latin typeface="Times New Roman"/>
                <a:ea typeface="Times New Roman"/>
                <a:cs typeface="Times New Roman"/>
                <a:sym typeface="Times New Roman"/>
              </a:rPr>
              <a:t>stabilising</a:t>
            </a:r>
            <a:r>
              <a:rPr lang="en-US" sz="1100" dirty="0">
                <a:solidFill>
                  <a:schemeClr val="lt1"/>
                </a:solidFill>
                <a:latin typeface="Times New Roman"/>
                <a:ea typeface="Times New Roman"/>
                <a:cs typeface="Times New Roman"/>
                <a:sym typeface="Times New Roman"/>
              </a:rPr>
              <a:t> at about 1,1 million in 2021 (Gustafsson 2022a, p10-11). Holding other things constant, grade 3 class sizes will be similar or slightly smaller in 2022 than what is seen in these 2017/18 SMS estimates. </a:t>
            </a:r>
            <a:endParaRPr sz="1800" dirty="0">
              <a:solidFill>
                <a:schemeClr val="dk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1EA449D6-8701-BEBC-51DA-A07E554521FD}"/>
              </a:ext>
            </a:extLst>
          </p:cNvPr>
          <p:cNvSpPr/>
          <p:nvPr/>
        </p:nvSpPr>
        <p:spPr>
          <a:xfrm>
            <a:off x="1573967" y="1995230"/>
            <a:ext cx="3327817" cy="98781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ZA" sz="2000" dirty="0">
                <a:solidFill>
                  <a:schemeClr val="accent3">
                    <a:lumMod val="75000"/>
                  </a:schemeClr>
                </a:solidFill>
              </a:rPr>
              <a:t>Large class sizes in Foundation phase is less of an issue in the Northern Cape</a:t>
            </a:r>
          </a:p>
        </p:txBody>
      </p:sp>
      <p:sp>
        <p:nvSpPr>
          <p:cNvPr id="3" name="Oval 2">
            <a:extLst>
              <a:ext uri="{FF2B5EF4-FFF2-40B4-BE49-F238E27FC236}">
                <a16:creationId xmlns:a16="http://schemas.microsoft.com/office/drawing/2014/main" id="{0A3DBBD3-AD74-3926-FAA9-8AF6178F4199}"/>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9</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649"/>
        <p:cNvGrpSpPr/>
        <p:nvPr/>
      </p:nvGrpSpPr>
      <p:grpSpPr>
        <a:xfrm>
          <a:off x="0" y="0"/>
          <a:ext cx="0" cy="0"/>
          <a:chOff x="0" y="0"/>
          <a:chExt cx="0" cy="0"/>
        </a:xfrm>
      </p:grpSpPr>
      <p:sp>
        <p:nvSpPr>
          <p:cNvPr id="650" name="Google Shape;650;p42"/>
          <p:cNvSpPr txBox="1">
            <a:spLocks noGrp="1"/>
          </p:cNvSpPr>
          <p:nvPr>
            <p:ph type="title"/>
          </p:nvPr>
        </p:nvSpPr>
        <p:spPr>
          <a:xfrm>
            <a:off x="681625" y="365125"/>
            <a:ext cx="7341600" cy="1325700"/>
          </a:xfrm>
          <a:prstGeom prst="rect">
            <a:avLst/>
          </a:prstGeom>
          <a:solidFill>
            <a:schemeClr val="lt1"/>
          </a:solid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200"/>
              <a:buFont typeface="Cambria"/>
              <a:buNone/>
            </a:pPr>
            <a:r>
              <a:rPr lang="en-US"/>
              <a:t>Largest classes </a:t>
            </a:r>
            <a:r>
              <a:rPr lang="en-US" dirty="0"/>
              <a:t>- School Monitoring Survey 2017/18</a:t>
            </a:r>
            <a:endParaRPr dirty="0"/>
          </a:p>
        </p:txBody>
      </p:sp>
      <p:sp>
        <p:nvSpPr>
          <p:cNvPr id="651" name="Google Shape;651;p42"/>
          <p:cNvSpPr txBox="1"/>
          <p:nvPr/>
        </p:nvSpPr>
        <p:spPr>
          <a:xfrm>
            <a:off x="693800" y="1897447"/>
            <a:ext cx="7425300"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44546A"/>
              </a:buClr>
              <a:buSzPts val="1600"/>
              <a:buFont typeface="Calibri"/>
              <a:buNone/>
            </a:pPr>
            <a:r>
              <a:rPr lang="en-US" sz="1600">
                <a:solidFill>
                  <a:srgbClr val="44546A"/>
                </a:solidFill>
                <a:latin typeface="Calibri"/>
                <a:ea typeface="Calibri"/>
                <a:cs typeface="Calibri"/>
                <a:sym typeface="Calibri"/>
              </a:rPr>
              <a:t>Percentage of grade 6 learners in schools with an educator reporting that their </a:t>
            </a:r>
            <a:r>
              <a:rPr lang="en-US" sz="1600" b="1">
                <a:solidFill>
                  <a:srgbClr val="44546A"/>
                </a:solidFill>
                <a:latin typeface="Calibri"/>
                <a:ea typeface="Calibri"/>
                <a:cs typeface="Calibri"/>
                <a:sym typeface="Calibri"/>
              </a:rPr>
              <a:t>largest </a:t>
            </a:r>
            <a:r>
              <a:rPr lang="en-US" sz="1600">
                <a:solidFill>
                  <a:srgbClr val="44546A"/>
                </a:solidFill>
                <a:latin typeface="Calibri"/>
                <a:ea typeface="Calibri"/>
                <a:cs typeface="Calibri"/>
                <a:sym typeface="Calibri"/>
              </a:rPr>
              <a:t>class is in the following class size category, disaggregated by province (SMS 2017/18)</a:t>
            </a:r>
            <a:endParaRPr sz="1600">
              <a:solidFill>
                <a:srgbClr val="44546A"/>
              </a:solidFill>
              <a:latin typeface="Calibri"/>
              <a:ea typeface="Calibri"/>
              <a:cs typeface="Calibri"/>
              <a:sym typeface="Calibri"/>
            </a:endParaRPr>
          </a:p>
        </p:txBody>
      </p:sp>
      <p:sp>
        <p:nvSpPr>
          <p:cNvPr id="652" name="Google Shape;652;p42"/>
          <p:cNvSpPr/>
          <p:nvPr/>
        </p:nvSpPr>
        <p:spPr>
          <a:xfrm>
            <a:off x="438400" y="6375925"/>
            <a:ext cx="7149600" cy="383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1100"/>
              <a:buFont typeface="Calibri"/>
              <a:buNone/>
            </a:pPr>
            <a:r>
              <a:rPr lang="en-US" sz="1100" i="1">
                <a:solidFill>
                  <a:schemeClr val="dk1"/>
                </a:solidFill>
                <a:latin typeface="Calibri"/>
                <a:ea typeface="Calibri"/>
                <a:cs typeface="Calibri"/>
                <a:sym typeface="Calibri"/>
              </a:rPr>
              <a:t>Source: Figure 1 in South African teacher shortages as revealed through class sizes and learner-educator ratios: An exploratory analysis by Gabrielle Wills (2023) using School Monitoring Survey 2017/18 (953 schools, learner weighted). </a:t>
            </a:r>
            <a:endParaRPr sz="1800">
              <a:solidFill>
                <a:schemeClr val="dk1"/>
              </a:solidFill>
              <a:latin typeface="Calibri"/>
              <a:ea typeface="Calibri"/>
              <a:cs typeface="Calibri"/>
              <a:sym typeface="Calibri"/>
            </a:endParaRPr>
          </a:p>
        </p:txBody>
      </p:sp>
      <p:sp>
        <p:nvSpPr>
          <p:cNvPr id="654" name="Google Shape;654;p42"/>
          <p:cNvSpPr/>
          <p:nvPr/>
        </p:nvSpPr>
        <p:spPr>
          <a:xfrm>
            <a:off x="8214975" y="0"/>
            <a:ext cx="3977100" cy="6858000"/>
          </a:xfrm>
          <a:prstGeom prst="rect">
            <a:avLst/>
          </a:prstGeom>
          <a:solidFill>
            <a:srgbClr val="550000"/>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655" name="Google Shape;655;p42"/>
          <p:cNvSpPr/>
          <p:nvPr/>
        </p:nvSpPr>
        <p:spPr>
          <a:xfrm>
            <a:off x="8437875" y="829403"/>
            <a:ext cx="3531300" cy="5483047"/>
          </a:xfrm>
          <a:prstGeom prst="rect">
            <a:avLst/>
          </a:prstGeom>
          <a:noFill/>
          <a:ln>
            <a:noFill/>
          </a:ln>
        </p:spPr>
        <p:txBody>
          <a:bodyPr spcFirstLastPara="1" wrap="square" lIns="91425" tIns="45700" rIns="91425" bIns="45700" anchor="t" anchorCtr="0">
            <a:noAutofit/>
          </a:bodyPr>
          <a:lstStyle/>
          <a:p>
            <a:pPr marL="285750" marR="0" lvl="0" indent="-285750" algn="l" rtl="0">
              <a:spcBef>
                <a:spcPts val="0"/>
              </a:spcBef>
              <a:spcAft>
                <a:spcPts val="0"/>
              </a:spcAft>
              <a:buClr>
                <a:schemeClr val="lt1"/>
              </a:buClr>
              <a:buSzPts val="2500"/>
              <a:buFont typeface="Arial"/>
              <a:buChar char="•"/>
            </a:pPr>
            <a:r>
              <a:rPr lang="en-US" sz="2500" dirty="0">
                <a:solidFill>
                  <a:schemeClr val="lt1"/>
                </a:solidFill>
                <a:latin typeface="Calibri"/>
                <a:ea typeface="Calibri"/>
                <a:cs typeface="Calibri"/>
                <a:sym typeface="Calibri"/>
              </a:rPr>
              <a:t>In 2017/18, the Northern Cape had  less than 20% of Gr6 learners in schools with </a:t>
            </a:r>
            <a:r>
              <a:rPr lang="en-US" sz="2500" b="1" dirty="0">
                <a:solidFill>
                  <a:schemeClr val="lt1"/>
                </a:solidFill>
                <a:latin typeface="Calibri"/>
                <a:ea typeface="Calibri"/>
                <a:cs typeface="Calibri"/>
                <a:sym typeface="Calibri"/>
              </a:rPr>
              <a:t>large</a:t>
            </a:r>
            <a:r>
              <a:rPr lang="en-US" sz="2500" dirty="0">
                <a:solidFill>
                  <a:schemeClr val="lt1"/>
                </a:solidFill>
                <a:latin typeface="Calibri"/>
                <a:ea typeface="Calibri"/>
                <a:cs typeface="Calibri"/>
                <a:sym typeface="Calibri"/>
              </a:rPr>
              <a:t> classes (&gt;50 learners)</a:t>
            </a:r>
            <a:endParaRPr sz="2500" dirty="0">
              <a:solidFill>
                <a:schemeClr val="lt1"/>
              </a:solidFill>
              <a:latin typeface="Calibri"/>
              <a:ea typeface="Calibri"/>
              <a:cs typeface="Calibri"/>
              <a:sym typeface="Calibri"/>
            </a:endParaRPr>
          </a:p>
          <a:p>
            <a:pPr marL="0" marR="0" lvl="0" indent="0" algn="l" rtl="0">
              <a:spcBef>
                <a:spcPts val="0"/>
              </a:spcBef>
              <a:spcAft>
                <a:spcPts val="0"/>
              </a:spcAft>
              <a:buClr>
                <a:schemeClr val="dk1"/>
              </a:buClr>
              <a:buSzPts val="2000"/>
              <a:buFont typeface="Arial"/>
              <a:buNone/>
            </a:pPr>
            <a:endParaRPr sz="1600" dirty="0">
              <a:solidFill>
                <a:schemeClr val="lt1"/>
              </a:solidFill>
              <a:latin typeface="Calibri"/>
              <a:ea typeface="Calibri"/>
              <a:cs typeface="Calibri"/>
              <a:sym typeface="Calibri"/>
            </a:endParaRPr>
          </a:p>
          <a:p>
            <a:pPr marL="285750" marR="0" lvl="0" indent="-285750" algn="l" rtl="0">
              <a:spcBef>
                <a:spcPts val="0"/>
              </a:spcBef>
              <a:spcAft>
                <a:spcPts val="0"/>
              </a:spcAft>
              <a:buClr>
                <a:schemeClr val="lt1"/>
              </a:buClr>
              <a:buSzPts val="2500"/>
              <a:buFont typeface="Arial"/>
              <a:buChar char="•"/>
            </a:pPr>
            <a:r>
              <a:rPr lang="en-US" sz="2500" dirty="0">
                <a:solidFill>
                  <a:schemeClr val="lt1"/>
                </a:solidFill>
                <a:latin typeface="Calibri"/>
                <a:ea typeface="Calibri"/>
                <a:cs typeface="Calibri"/>
                <a:sym typeface="Calibri"/>
              </a:rPr>
              <a:t>A further deterioration of the LE ratio will drive up class size and the number of excessively large classes, negatively impacting quality and teacher motivation</a:t>
            </a:r>
            <a:endParaRPr sz="1900" dirty="0">
              <a:solidFill>
                <a:schemeClr val="lt1"/>
              </a:solidFill>
              <a:latin typeface="Calibri"/>
              <a:ea typeface="Calibri"/>
              <a:cs typeface="Calibri"/>
              <a:sym typeface="Calibri"/>
            </a:endParaRPr>
          </a:p>
        </p:txBody>
      </p:sp>
      <p:pic>
        <p:nvPicPr>
          <p:cNvPr id="656" name="Google Shape;656;p42"/>
          <p:cNvPicPr preferRelativeResize="0"/>
          <p:nvPr/>
        </p:nvPicPr>
        <p:blipFill rotWithShape="1">
          <a:blip r:embed="rId3">
            <a:alphaModFix/>
          </a:blip>
          <a:srcRect t="7984" b="9534"/>
          <a:stretch/>
        </p:blipFill>
        <p:spPr>
          <a:xfrm>
            <a:off x="359175" y="2529781"/>
            <a:ext cx="7425299" cy="3788119"/>
          </a:xfrm>
          <a:prstGeom prst="rect">
            <a:avLst/>
          </a:prstGeom>
          <a:noFill/>
          <a:ln>
            <a:noFill/>
          </a:ln>
        </p:spPr>
      </p:pic>
      <p:sp>
        <p:nvSpPr>
          <p:cNvPr id="2" name="Oval 1">
            <a:extLst>
              <a:ext uri="{FF2B5EF4-FFF2-40B4-BE49-F238E27FC236}">
                <a16:creationId xmlns:a16="http://schemas.microsoft.com/office/drawing/2014/main" id="{6B5DC581-C8FC-45BF-4BB1-A899DE4829E1}"/>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9</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2D990-5B2E-7C51-28A0-8705F54DF519}"/>
              </a:ext>
            </a:extLst>
          </p:cNvPr>
          <p:cNvSpPr>
            <a:spLocks noGrp="1"/>
          </p:cNvSpPr>
          <p:nvPr>
            <p:ph type="title"/>
          </p:nvPr>
        </p:nvSpPr>
        <p:spPr>
          <a:xfrm>
            <a:off x="329784" y="792487"/>
            <a:ext cx="3522688" cy="5059673"/>
          </a:xfrm>
        </p:spPr>
        <p:txBody>
          <a:bodyPr/>
          <a:lstStyle/>
          <a:p>
            <a:r>
              <a:rPr lang="en-ZA" sz="4000" dirty="0"/>
              <a:t>Projections of promotions and appointments</a:t>
            </a:r>
          </a:p>
        </p:txBody>
      </p:sp>
      <p:pic>
        <p:nvPicPr>
          <p:cNvPr id="3" name="Picture 2">
            <a:extLst>
              <a:ext uri="{FF2B5EF4-FFF2-40B4-BE49-F238E27FC236}">
                <a16:creationId xmlns:a16="http://schemas.microsoft.com/office/drawing/2014/main" id="{97727845-43B2-49D0-D008-EECDA582C31B}"/>
              </a:ext>
            </a:extLst>
          </p:cNvPr>
          <p:cNvPicPr>
            <a:picLocks noChangeAspect="1"/>
          </p:cNvPicPr>
          <p:nvPr/>
        </p:nvPicPr>
        <p:blipFill>
          <a:blip r:embed="rId2">
            <a:clrChange>
              <a:clrFrom>
                <a:srgbClr val="F4F4F6"/>
              </a:clrFrom>
              <a:clrTo>
                <a:srgbClr val="F4F4F6">
                  <a:alpha val="0"/>
                </a:srgbClr>
              </a:clrTo>
            </a:clrChange>
            <a:duotone>
              <a:prstClr val="black"/>
              <a:schemeClr val="accent1">
                <a:tint val="45000"/>
                <a:satMod val="400000"/>
              </a:schemeClr>
            </a:duotone>
          </a:blip>
          <a:stretch>
            <a:fillRect/>
          </a:stretch>
        </p:blipFill>
        <p:spPr>
          <a:xfrm>
            <a:off x="4235628" y="3782750"/>
            <a:ext cx="1477215" cy="1448586"/>
          </a:xfrm>
          <a:prstGeom prst="rect">
            <a:avLst/>
          </a:prstGeom>
        </p:spPr>
      </p:pic>
      <p:pic>
        <p:nvPicPr>
          <p:cNvPr id="4" name="Picture 3">
            <a:extLst>
              <a:ext uri="{FF2B5EF4-FFF2-40B4-BE49-F238E27FC236}">
                <a16:creationId xmlns:a16="http://schemas.microsoft.com/office/drawing/2014/main" id="{785DAE84-833D-0FED-E97C-961431ADE554}"/>
              </a:ext>
            </a:extLst>
          </p:cNvPr>
          <p:cNvPicPr>
            <a:picLocks noChangeAspect="1"/>
          </p:cNvPicPr>
          <p:nvPr/>
        </p:nvPicPr>
        <p:blipFill>
          <a:blip r:embed="rId3">
            <a:clrChange>
              <a:clrFrom>
                <a:srgbClr val="F4F4F6"/>
              </a:clrFrom>
              <a:clrTo>
                <a:srgbClr val="F4F4F6">
                  <a:alpha val="0"/>
                </a:srgbClr>
              </a:clrTo>
            </a:clrChange>
            <a:duotone>
              <a:prstClr val="black"/>
              <a:schemeClr val="accent1">
                <a:tint val="45000"/>
                <a:satMod val="400000"/>
              </a:schemeClr>
            </a:duotone>
          </a:blip>
          <a:stretch>
            <a:fillRect/>
          </a:stretch>
        </p:blipFill>
        <p:spPr>
          <a:xfrm>
            <a:off x="4392717" y="792487"/>
            <a:ext cx="1163038" cy="1558471"/>
          </a:xfrm>
          <a:prstGeom prst="rect">
            <a:avLst/>
          </a:prstGeom>
        </p:spPr>
      </p:pic>
      <p:sp>
        <p:nvSpPr>
          <p:cNvPr id="5" name="Rectangle 4">
            <a:extLst>
              <a:ext uri="{FF2B5EF4-FFF2-40B4-BE49-F238E27FC236}">
                <a16:creationId xmlns:a16="http://schemas.microsoft.com/office/drawing/2014/main" id="{F61341EF-242B-A3DD-CC93-D833D4C44E89}"/>
              </a:ext>
            </a:extLst>
          </p:cNvPr>
          <p:cNvSpPr/>
          <p:nvPr/>
        </p:nvSpPr>
        <p:spPr>
          <a:xfrm>
            <a:off x="5852160" y="3782750"/>
            <a:ext cx="5745480" cy="215176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2800" b="1" dirty="0">
                <a:solidFill>
                  <a:schemeClr val="dk1"/>
                </a:solidFill>
              </a:rPr>
              <a:t>Appointments </a:t>
            </a:r>
          </a:p>
          <a:p>
            <a:r>
              <a:rPr lang="en-ZA" sz="2400" dirty="0">
                <a:solidFill>
                  <a:schemeClr val="dk1"/>
                </a:solidFill>
              </a:rPr>
              <a:t>Limited increase to already high new appointments in NC (~10% of teachers). </a:t>
            </a:r>
            <a:r>
              <a:rPr lang="en-ZA" sz="2400" dirty="0"/>
              <a:t>Movement into and out of province is high? Depending on the nature of the movement this might be a sign of efficiency or cause for concern? Needs to be monitored. </a:t>
            </a:r>
            <a:endParaRPr lang="en-ZA" sz="2400" dirty="0">
              <a:solidFill>
                <a:schemeClr val="dk1"/>
              </a:solidFill>
            </a:endParaRPr>
          </a:p>
        </p:txBody>
      </p:sp>
      <p:sp>
        <p:nvSpPr>
          <p:cNvPr id="6" name="Rectangle 5">
            <a:extLst>
              <a:ext uri="{FF2B5EF4-FFF2-40B4-BE49-F238E27FC236}">
                <a16:creationId xmlns:a16="http://schemas.microsoft.com/office/drawing/2014/main" id="{5BA5E2A9-18B8-1353-8924-46CA6BA89455}"/>
              </a:ext>
            </a:extLst>
          </p:cNvPr>
          <p:cNvSpPr/>
          <p:nvPr/>
        </p:nvSpPr>
        <p:spPr>
          <a:xfrm>
            <a:off x="5852159" y="730605"/>
            <a:ext cx="5745480" cy="234464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r>
              <a:rPr lang="en-ZA" sz="2800" b="1" dirty="0">
                <a:solidFill>
                  <a:schemeClr val="dk1"/>
                </a:solidFill>
              </a:rPr>
              <a:t>Promotions</a:t>
            </a:r>
            <a:r>
              <a:rPr lang="en-ZA" sz="2400" b="1" dirty="0">
                <a:solidFill>
                  <a:schemeClr val="dk1"/>
                </a:solidFill>
              </a:rPr>
              <a:t> </a:t>
            </a:r>
          </a:p>
          <a:p>
            <a:r>
              <a:rPr lang="en-ZA" sz="2400" dirty="0">
                <a:solidFill>
                  <a:schemeClr val="dk1"/>
                </a:solidFill>
              </a:rPr>
              <a:t>High proportions of promotions expected rising from ~8% to 12% of senior educators between 2022 and 2030). Deliberate, careful succession planning will be needed along with resources and processes to make and implement promotion decisions</a:t>
            </a:r>
          </a:p>
        </p:txBody>
      </p:sp>
      <p:sp>
        <p:nvSpPr>
          <p:cNvPr id="7" name="Oval 6">
            <a:extLst>
              <a:ext uri="{FF2B5EF4-FFF2-40B4-BE49-F238E27FC236}">
                <a16:creationId xmlns:a16="http://schemas.microsoft.com/office/drawing/2014/main" id="{B4262E42-F4C2-7E0B-97DF-89E6B44232A5}"/>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9</a:t>
            </a:r>
          </a:p>
        </p:txBody>
      </p:sp>
    </p:spTree>
    <p:extLst>
      <p:ext uri="{BB962C8B-B14F-4D97-AF65-F5344CB8AC3E}">
        <p14:creationId xmlns:p14="http://schemas.microsoft.com/office/powerpoint/2010/main" val="3239116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B7D0F-0D8A-BC0E-90B1-FEEA0F6AEE37}"/>
              </a:ext>
            </a:extLst>
          </p:cNvPr>
          <p:cNvSpPr>
            <a:spLocks noGrp="1"/>
          </p:cNvSpPr>
          <p:nvPr>
            <p:ph type="title"/>
          </p:nvPr>
        </p:nvSpPr>
        <p:spPr/>
        <p:txBody>
          <a:bodyPr/>
          <a:lstStyle/>
          <a:p>
            <a:r>
              <a:rPr lang="en-ZA" dirty="0"/>
              <a:t>Conclusion</a:t>
            </a:r>
          </a:p>
        </p:txBody>
      </p:sp>
      <p:sp>
        <p:nvSpPr>
          <p:cNvPr id="3" name="Rectangle 2">
            <a:extLst>
              <a:ext uri="{FF2B5EF4-FFF2-40B4-BE49-F238E27FC236}">
                <a16:creationId xmlns:a16="http://schemas.microsoft.com/office/drawing/2014/main" id="{CD00A511-E58D-9B37-01BD-B61229A94648}"/>
              </a:ext>
            </a:extLst>
          </p:cNvPr>
          <p:cNvSpPr/>
          <p:nvPr/>
        </p:nvSpPr>
        <p:spPr>
          <a:xfrm>
            <a:off x="838200" y="2080727"/>
            <a:ext cx="10838687" cy="406685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t"/>
          <a:lstStyle/>
          <a:p>
            <a:pPr marL="285750" indent="-285750">
              <a:buFont typeface="Arial" panose="020B0604020202020204" pitchFamily="34" charset="0"/>
              <a:buChar char="•"/>
            </a:pPr>
            <a:r>
              <a:rPr lang="en-ZA" sz="2400" dirty="0">
                <a:solidFill>
                  <a:schemeClr val="bg1"/>
                </a:solidFill>
              </a:rPr>
              <a:t>In the NC,  retirements are not expected to increase leaver numbers significantly – about 42% of educators were 50 years or older in 2021, however, a high proportion of </a:t>
            </a:r>
            <a:r>
              <a:rPr lang="en-US" sz="2400" dirty="0">
                <a:solidFill>
                  <a:schemeClr val="bg1"/>
                </a:solidFill>
              </a:rPr>
              <a:t>senior educators (69%) were over 50. Will need to manage succession well. </a:t>
            </a:r>
            <a:endParaRPr lang="en-ZA" sz="2400" dirty="0">
              <a:solidFill>
                <a:schemeClr val="bg1"/>
              </a:solidFill>
            </a:endParaRPr>
          </a:p>
          <a:p>
            <a:pPr marL="285750" indent="-285750">
              <a:buFont typeface="Arial" panose="020B0604020202020204" pitchFamily="34" charset="0"/>
              <a:buChar char="•"/>
            </a:pPr>
            <a:r>
              <a:rPr lang="en-ZA" sz="2400" dirty="0">
                <a:solidFill>
                  <a:schemeClr val="bg1"/>
                </a:solidFill>
              </a:rPr>
              <a:t>School-aged population and enrolment projected to stay roughly constant to 2030</a:t>
            </a:r>
          </a:p>
          <a:p>
            <a:pPr marL="285750" indent="-285750">
              <a:buFont typeface="Arial" panose="020B0604020202020204" pitchFamily="34" charset="0"/>
              <a:buChar char="•"/>
            </a:pPr>
            <a:r>
              <a:rPr lang="en-ZA" sz="2400" dirty="0">
                <a:solidFill>
                  <a:schemeClr val="bg1"/>
                </a:solidFill>
              </a:rPr>
              <a:t>The unit cost of educators is predicted to stay roughly constant. </a:t>
            </a:r>
          </a:p>
          <a:p>
            <a:pPr marL="285750" indent="-285750">
              <a:buFont typeface="Arial" panose="020B0604020202020204" pitchFamily="34" charset="0"/>
              <a:buChar char="•"/>
            </a:pPr>
            <a:r>
              <a:rPr lang="en-ZA" sz="2400" dirty="0">
                <a:solidFill>
                  <a:schemeClr val="bg1"/>
                </a:solidFill>
              </a:rPr>
              <a:t>The NC faces high levels of movement of educators</a:t>
            </a:r>
          </a:p>
          <a:p>
            <a:pPr marL="742950" lvl="1" indent="-285750">
              <a:buFont typeface="Arial" panose="020B0604020202020204" pitchFamily="34" charset="0"/>
              <a:buChar char="•"/>
            </a:pPr>
            <a:r>
              <a:rPr lang="en-ZA" sz="2400" dirty="0">
                <a:solidFill>
                  <a:schemeClr val="bg1"/>
                </a:solidFill>
              </a:rPr>
              <a:t>Year-to-year movement between schools and out of PERSAL is much higher than the national average</a:t>
            </a:r>
          </a:p>
          <a:p>
            <a:pPr marL="742950" lvl="1" indent="-285750">
              <a:buFont typeface="Arial" panose="020B0604020202020204" pitchFamily="34" charset="0"/>
              <a:buChar char="•"/>
            </a:pPr>
            <a:r>
              <a:rPr lang="en-ZA" sz="2400" dirty="0">
                <a:solidFill>
                  <a:schemeClr val="bg1"/>
                </a:solidFill>
              </a:rPr>
              <a:t>The movement out of the NC to other provinces and into the Northern Cape from other provinces is high – mostly to neighbouring provinces North West and the Western Cape</a:t>
            </a:r>
          </a:p>
          <a:p>
            <a:pPr marL="742950" lvl="1" indent="-285750">
              <a:buFont typeface="Arial" panose="020B0604020202020204" pitchFamily="34" charset="0"/>
              <a:buChar char="•"/>
            </a:pPr>
            <a:endParaRPr lang="en-ZA" sz="2400" dirty="0">
              <a:solidFill>
                <a:schemeClr val="bg1"/>
              </a:solidFill>
            </a:endParaRPr>
          </a:p>
        </p:txBody>
      </p:sp>
      <p:sp>
        <p:nvSpPr>
          <p:cNvPr id="4" name="Google Shape;858;p61">
            <a:extLst>
              <a:ext uri="{FF2B5EF4-FFF2-40B4-BE49-F238E27FC236}">
                <a16:creationId xmlns:a16="http://schemas.microsoft.com/office/drawing/2014/main" id="{71351484-E9B6-30D3-9314-670714780C5E}"/>
              </a:ext>
            </a:extLst>
          </p:cNvPr>
          <p:cNvSpPr/>
          <p:nvPr/>
        </p:nvSpPr>
        <p:spPr>
          <a:xfrm>
            <a:off x="11353798" y="200753"/>
            <a:ext cx="487682" cy="504097"/>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none" lIns="91425" tIns="45700" rIns="91425" bIns="45700" anchor="ctr" anchorCtr="0">
            <a:noAutofit/>
          </a:bodyPr>
          <a:lstStyle/>
          <a:p>
            <a:pPr marL="0" marR="0" lvl="0" indent="0" algn="ctr" rtl="0">
              <a:spcBef>
                <a:spcPts val="0"/>
              </a:spcBef>
              <a:spcAft>
                <a:spcPts val="0"/>
              </a:spcAft>
              <a:buClr>
                <a:schemeClr val="lt1"/>
              </a:buClr>
              <a:buSzPts val="2800"/>
              <a:buFont typeface="Calibri"/>
              <a:buNone/>
            </a:pPr>
            <a:r>
              <a:rPr lang="en-US" sz="2800" b="1">
                <a:solidFill>
                  <a:schemeClr val="lt1"/>
                </a:solidFill>
                <a:latin typeface="Calibri"/>
                <a:ea typeface="Calibri"/>
                <a:cs typeface="Calibri"/>
                <a:sym typeface="Calibri"/>
              </a:rPr>
              <a:t>10</a:t>
            </a:r>
            <a:endParaRPr sz="18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524119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854"/>
        <p:cNvGrpSpPr/>
        <p:nvPr/>
      </p:nvGrpSpPr>
      <p:grpSpPr>
        <a:xfrm>
          <a:off x="0" y="0"/>
          <a:ext cx="0" cy="0"/>
          <a:chOff x="0" y="0"/>
          <a:chExt cx="0" cy="0"/>
        </a:xfrm>
      </p:grpSpPr>
      <p:sp>
        <p:nvSpPr>
          <p:cNvPr id="855" name="Google Shape;855;p6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4200"/>
              <a:buFont typeface="Cambria"/>
              <a:buNone/>
            </a:pPr>
            <a:r>
              <a:rPr lang="en-US"/>
              <a:t>General questions and discussion</a:t>
            </a:r>
            <a:endParaRPr/>
          </a:p>
        </p:txBody>
      </p:sp>
      <p:sp>
        <p:nvSpPr>
          <p:cNvPr id="856" name="Google Shape;856;p61"/>
          <p:cNvSpPr/>
          <p:nvPr/>
        </p:nvSpPr>
        <p:spPr>
          <a:xfrm>
            <a:off x="838200" y="2024327"/>
            <a:ext cx="10719216" cy="4484400"/>
          </a:xfrm>
          <a:prstGeom prst="rect">
            <a:avLst/>
          </a:prstGeom>
          <a:noFill/>
          <a:ln>
            <a:noFill/>
          </a:ln>
        </p:spPr>
        <p:txBody>
          <a:bodyPr spcFirstLastPara="1" wrap="square" lIns="91425" tIns="45700" rIns="91425" bIns="45700" anchor="t" anchorCtr="0">
            <a:noAutofit/>
          </a:bodyPr>
          <a:lstStyle/>
          <a:p>
            <a:pPr marL="285750" indent="-285750">
              <a:spcAft>
                <a:spcPts val="600"/>
              </a:spcAft>
              <a:buClr>
                <a:schemeClr val="lt1"/>
              </a:buClr>
              <a:buSzPts val="2800"/>
              <a:buFont typeface="Arial"/>
              <a:buChar char="•"/>
            </a:pPr>
            <a:r>
              <a:rPr lang="en-US" sz="2800" dirty="0">
                <a:solidFill>
                  <a:schemeClr val="lt1"/>
                </a:solidFill>
                <a:latin typeface="Calibri"/>
                <a:ea typeface="Calibri"/>
                <a:cs typeface="Calibri"/>
                <a:sym typeface="Calibri"/>
              </a:rPr>
              <a:t>What is the process for principals and senior educator mentorship, selection and induction?</a:t>
            </a:r>
          </a:p>
          <a:p>
            <a:pPr marL="285750" indent="-285750">
              <a:spcAft>
                <a:spcPts val="600"/>
              </a:spcAft>
              <a:buClr>
                <a:schemeClr val="lt1"/>
              </a:buClr>
              <a:buSzPts val="2800"/>
              <a:buFont typeface="Arial"/>
              <a:buChar char="•"/>
            </a:pPr>
            <a:r>
              <a:rPr lang="en-US" sz="2800" dirty="0">
                <a:solidFill>
                  <a:schemeClr val="lt1"/>
                </a:solidFill>
                <a:latin typeface="Calibri"/>
                <a:ea typeface="Calibri"/>
                <a:cs typeface="Calibri"/>
                <a:sym typeface="Calibri"/>
              </a:rPr>
              <a:t>Is the retention of younger educators a concern in the Northern Cape?</a:t>
            </a:r>
          </a:p>
          <a:p>
            <a:pPr marL="285750" indent="-285750">
              <a:spcAft>
                <a:spcPts val="600"/>
              </a:spcAft>
              <a:buClr>
                <a:schemeClr val="lt1"/>
              </a:buClr>
              <a:buSzPts val="2800"/>
              <a:buFont typeface="Arial"/>
              <a:buChar char="•"/>
            </a:pPr>
            <a:r>
              <a:rPr lang="en-US" sz="2800" dirty="0">
                <a:solidFill>
                  <a:schemeClr val="lt1"/>
                </a:solidFill>
                <a:latin typeface="Calibri"/>
                <a:ea typeface="Calibri"/>
                <a:cs typeface="Calibri"/>
                <a:sym typeface="Calibri"/>
              </a:rPr>
              <a:t>How did the NC manage the need for new appointments in 2015?</a:t>
            </a:r>
          </a:p>
          <a:p>
            <a:pPr marL="285750" indent="-285750">
              <a:spcAft>
                <a:spcPts val="600"/>
              </a:spcAft>
              <a:buClr>
                <a:schemeClr val="lt1"/>
              </a:buClr>
              <a:buSzPts val="2800"/>
              <a:buFont typeface="Arial"/>
              <a:buChar char="•"/>
            </a:pPr>
            <a:r>
              <a:rPr lang="en-US" sz="2800" dirty="0">
                <a:solidFill>
                  <a:schemeClr val="lt1"/>
                </a:solidFill>
                <a:latin typeface="Calibri"/>
                <a:ea typeface="Calibri"/>
                <a:cs typeface="Calibri"/>
                <a:sym typeface="Calibri"/>
              </a:rPr>
              <a:t>What caused the spike in resignations in 2021?</a:t>
            </a:r>
            <a:endParaRPr lang="en-US" sz="2800" dirty="0">
              <a:solidFill>
                <a:schemeClr val="lt1"/>
              </a:solidFill>
              <a:latin typeface="Calibri"/>
              <a:ea typeface="Calibri"/>
              <a:cs typeface="Calibri"/>
            </a:endParaRPr>
          </a:p>
          <a:p>
            <a:pPr marL="285750" indent="-285750">
              <a:spcAft>
                <a:spcPts val="600"/>
              </a:spcAft>
              <a:buClr>
                <a:schemeClr val="lt1"/>
              </a:buClr>
              <a:buSzPts val="2800"/>
              <a:buFont typeface="Arial"/>
              <a:buChar char="•"/>
            </a:pPr>
            <a:r>
              <a:rPr lang="en-US" sz="2800" dirty="0">
                <a:solidFill>
                  <a:schemeClr val="lt1"/>
                </a:solidFill>
                <a:latin typeface="Calibri"/>
                <a:ea typeface="Calibri"/>
                <a:cs typeface="Calibri"/>
                <a:sym typeface="Calibri"/>
              </a:rPr>
              <a:t> How much of a concern is gender equity in senior management </a:t>
            </a:r>
            <a:r>
              <a:rPr lang="en-US" sz="2800">
                <a:solidFill>
                  <a:schemeClr val="lt1"/>
                </a:solidFill>
                <a:latin typeface="Calibri"/>
                <a:ea typeface="Calibri"/>
                <a:cs typeface="Calibri"/>
                <a:sym typeface="Calibri"/>
              </a:rPr>
              <a:t>in NC</a:t>
            </a:r>
            <a:r>
              <a:rPr lang="en-US" sz="2800" dirty="0">
                <a:solidFill>
                  <a:schemeClr val="lt1"/>
                </a:solidFill>
                <a:latin typeface="Calibri"/>
                <a:ea typeface="Calibri"/>
                <a:cs typeface="Calibri"/>
                <a:sym typeface="Calibri"/>
              </a:rPr>
              <a:t>?</a:t>
            </a:r>
            <a:endParaRPr lang="en-US" dirty="0"/>
          </a:p>
          <a:p>
            <a:pPr marL="285750" marR="0" lvl="0" indent="-285750" algn="l" rtl="0">
              <a:spcAft>
                <a:spcPts val="600"/>
              </a:spcAft>
              <a:buClr>
                <a:schemeClr val="lt1"/>
              </a:buClr>
              <a:buSzPts val="2800"/>
              <a:buFont typeface="Arial"/>
              <a:buChar char="•"/>
            </a:pPr>
            <a:r>
              <a:rPr lang="en-US" sz="2800" dirty="0">
                <a:solidFill>
                  <a:schemeClr val="lt1"/>
                </a:solidFill>
                <a:latin typeface="Calibri"/>
                <a:ea typeface="Calibri"/>
                <a:cs typeface="Calibri"/>
                <a:sym typeface="Calibri"/>
              </a:rPr>
              <a:t>Do you track what subjects and phases teachers are needed:</a:t>
            </a:r>
            <a:endParaRPr dirty="0"/>
          </a:p>
          <a:p>
            <a:pPr marL="742950" marR="0" lvl="1" indent="-285750" algn="l" rtl="0">
              <a:spcAft>
                <a:spcPts val="600"/>
              </a:spcAft>
              <a:buClr>
                <a:schemeClr val="lt1"/>
              </a:buClr>
              <a:buSzPts val="2600"/>
              <a:buFont typeface="Arial"/>
              <a:buChar char="•"/>
            </a:pPr>
            <a:r>
              <a:rPr lang="en-US" sz="2600" b="0" i="0" u="none" strike="noStrike" cap="none" dirty="0">
                <a:solidFill>
                  <a:schemeClr val="lt1"/>
                </a:solidFill>
                <a:latin typeface="Calibri"/>
                <a:ea typeface="Calibri"/>
                <a:cs typeface="Calibri"/>
                <a:sym typeface="Calibri"/>
              </a:rPr>
              <a:t>Is there a list of the positions requested by principals or positions filled? Or of educators that have left?</a:t>
            </a:r>
            <a:endParaRPr sz="2800" dirty="0">
              <a:solidFill>
                <a:schemeClr val="lt1"/>
              </a:solidFill>
              <a:latin typeface="Calibri"/>
              <a:ea typeface="Calibri"/>
              <a:cs typeface="Calibri"/>
              <a:sym typeface="Calibri"/>
            </a:endParaRPr>
          </a:p>
        </p:txBody>
      </p:sp>
      <p:sp>
        <p:nvSpPr>
          <p:cNvPr id="858" name="Google Shape;858;p61"/>
          <p:cNvSpPr/>
          <p:nvPr/>
        </p:nvSpPr>
        <p:spPr>
          <a:xfrm>
            <a:off x="11353798" y="200753"/>
            <a:ext cx="487682" cy="504097"/>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none" lIns="91425" tIns="45700" rIns="91425" bIns="45700" anchor="ctr" anchorCtr="0">
            <a:noAutofit/>
          </a:bodyPr>
          <a:lstStyle/>
          <a:p>
            <a:pPr marL="0" marR="0" lvl="0" indent="0" algn="ctr" rtl="0">
              <a:spcBef>
                <a:spcPts val="0"/>
              </a:spcBef>
              <a:spcAft>
                <a:spcPts val="0"/>
              </a:spcAft>
              <a:buClr>
                <a:schemeClr val="lt1"/>
              </a:buClr>
              <a:buSzPts val="2800"/>
              <a:buFont typeface="Calibri"/>
              <a:buNone/>
            </a:pPr>
            <a:r>
              <a:rPr lang="en-US" sz="2800" b="1">
                <a:solidFill>
                  <a:schemeClr val="lt1"/>
                </a:solidFill>
                <a:latin typeface="Calibri"/>
                <a:ea typeface="Calibri"/>
                <a:cs typeface="Calibri"/>
                <a:sym typeface="Calibri"/>
              </a:rPr>
              <a:t>10</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003F4C9-C916-BE08-36D5-CE393B66191D}"/>
              </a:ext>
            </a:extLst>
          </p:cNvPr>
          <p:cNvSpPr/>
          <p:nvPr/>
        </p:nvSpPr>
        <p:spPr>
          <a:xfrm>
            <a:off x="641451" y="1401580"/>
            <a:ext cx="1943100"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itle 1">
            <a:extLst>
              <a:ext uri="{FF2B5EF4-FFF2-40B4-BE49-F238E27FC236}">
                <a16:creationId xmlns:a16="http://schemas.microsoft.com/office/drawing/2014/main" id="{E5AA3985-978C-5DC7-BF6C-5D5B4C71F254}"/>
              </a:ext>
            </a:extLst>
          </p:cNvPr>
          <p:cNvSpPr>
            <a:spLocks noGrp="1"/>
          </p:cNvSpPr>
          <p:nvPr>
            <p:ph type="title"/>
          </p:nvPr>
        </p:nvSpPr>
        <p:spPr>
          <a:xfrm>
            <a:off x="838200" y="336990"/>
            <a:ext cx="11087100" cy="1325563"/>
          </a:xfrm>
        </p:spPr>
        <p:txBody>
          <a:bodyPr/>
          <a:lstStyle/>
          <a:p>
            <a:r>
              <a:rPr lang="en-ZA" dirty="0"/>
              <a:t>Northern Cape educator demand summary</a:t>
            </a:r>
          </a:p>
        </p:txBody>
      </p:sp>
      <p:sp>
        <p:nvSpPr>
          <p:cNvPr id="4" name="Rectangle 3">
            <a:extLst>
              <a:ext uri="{FF2B5EF4-FFF2-40B4-BE49-F238E27FC236}">
                <a16:creationId xmlns:a16="http://schemas.microsoft.com/office/drawing/2014/main" id="{980B3838-BEA3-2565-62C5-C5B1D2A50923}"/>
              </a:ext>
            </a:extLst>
          </p:cNvPr>
          <p:cNvSpPr/>
          <p:nvPr/>
        </p:nvSpPr>
        <p:spPr>
          <a:xfrm>
            <a:off x="681837" y="1314594"/>
            <a:ext cx="11087100" cy="5266376"/>
          </a:xfrm>
          <a:prstGeom prst="rect">
            <a:avLst/>
          </a:prstGeom>
          <a:noFill/>
          <a:ln>
            <a:noFill/>
          </a:ln>
        </p:spPr>
        <p:style>
          <a:lnRef idx="0">
            <a:scrgbClr r="0" g="0" b="0"/>
          </a:lnRef>
          <a:fillRef idx="0">
            <a:scrgbClr r="0" g="0" b="0"/>
          </a:fillRef>
          <a:effectRef idx="0">
            <a:scrgbClr r="0" g="0" b="0"/>
          </a:effectRef>
          <a:fontRef idx="minor">
            <a:schemeClr val="accent6"/>
          </a:fontRef>
        </p:style>
        <p:txBody>
          <a:bodyPr rtlCol="0" anchor="t"/>
          <a:lstStyle/>
          <a:p>
            <a:pPr marL="285750" indent="-285750">
              <a:buFont typeface="Arial" panose="020B0604020202020204" pitchFamily="34" charset="0"/>
              <a:buChar char="•"/>
            </a:pPr>
            <a:r>
              <a:rPr lang="en-ZA" sz="1950" b="1" dirty="0">
                <a:solidFill>
                  <a:srgbClr val="7A1A00"/>
                </a:solidFill>
              </a:rPr>
              <a:t>Age distribution</a:t>
            </a:r>
            <a:r>
              <a:rPr lang="en-ZA" sz="1950" dirty="0">
                <a:solidFill>
                  <a:srgbClr val="7A1A00"/>
                </a:solidFill>
              </a:rPr>
              <a:t>: The age distribution in the NC had a peak at around 49-51 years of age in 2021</a:t>
            </a:r>
          </a:p>
          <a:p>
            <a:pPr marL="285750" indent="-285750">
              <a:buFont typeface="Arial" panose="020B0604020202020204" pitchFamily="34" charset="0"/>
              <a:buChar char="•"/>
            </a:pPr>
            <a:r>
              <a:rPr lang="en-ZA" sz="1950" b="1" dirty="0">
                <a:solidFill>
                  <a:srgbClr val="7A1A00"/>
                </a:solidFill>
              </a:rPr>
              <a:t>Projected resignations and retirements</a:t>
            </a:r>
            <a:r>
              <a:rPr lang="en-ZA" sz="1950" dirty="0">
                <a:solidFill>
                  <a:srgbClr val="7A1A00"/>
                </a:solidFill>
              </a:rPr>
              <a:t>: From 2022 onwards, </a:t>
            </a:r>
            <a:r>
              <a:rPr lang="en-US" sz="1950" dirty="0">
                <a:solidFill>
                  <a:srgbClr val="7A1A00"/>
                </a:solidFill>
              </a:rPr>
              <a:t>the majority of educators projected to exit PERSAL were younger educators (ages 21 to 55); the number of senior educators (SMT positions and other specialists) that are retiring is expected to increase (69% were 50+ years old in 2021)</a:t>
            </a:r>
            <a:endParaRPr lang="en-ZA" sz="1950" dirty="0">
              <a:solidFill>
                <a:srgbClr val="7A1A00"/>
              </a:solidFill>
            </a:endParaRPr>
          </a:p>
          <a:p>
            <a:pPr marL="285750" indent="-285750">
              <a:buFont typeface="Arial" panose="020B0604020202020204" pitchFamily="34" charset="0"/>
              <a:buChar char="•"/>
            </a:pPr>
            <a:r>
              <a:rPr lang="en-ZA" sz="1950" b="1" dirty="0">
                <a:solidFill>
                  <a:srgbClr val="7A1A00"/>
                </a:solidFill>
              </a:rPr>
              <a:t>Enrolment and population growth:</a:t>
            </a:r>
            <a:r>
              <a:rPr lang="en-ZA" sz="1950" dirty="0">
                <a:solidFill>
                  <a:srgbClr val="7A1A00"/>
                </a:solidFill>
              </a:rPr>
              <a:t> </a:t>
            </a:r>
            <a:r>
              <a:rPr lang="en-US" sz="1950" dirty="0">
                <a:solidFill>
                  <a:srgbClr val="7A1A00"/>
                </a:solidFill>
              </a:rPr>
              <a:t>Enrolment in NC ordinary schools increased by 10% from 2012-2021 (~ 27K learners), and the school-aged population is forecast to stay roughly constant to 2030. School rationalization may need to continue in response to this decrease. </a:t>
            </a:r>
            <a:endParaRPr lang="en-ZA" sz="1950" dirty="0">
              <a:solidFill>
                <a:srgbClr val="7A1A00"/>
              </a:solidFill>
            </a:endParaRPr>
          </a:p>
          <a:p>
            <a:pPr marL="285750" indent="-285750">
              <a:buFont typeface="Arial" panose="020B0604020202020204" pitchFamily="34" charset="0"/>
              <a:buChar char="•"/>
            </a:pPr>
            <a:r>
              <a:rPr lang="en-ZA" sz="1950" b="1" dirty="0">
                <a:solidFill>
                  <a:srgbClr val="7A1A00"/>
                </a:solidFill>
              </a:rPr>
              <a:t>School and educator growth</a:t>
            </a:r>
            <a:r>
              <a:rPr lang="en-ZA" sz="1950" dirty="0">
                <a:solidFill>
                  <a:srgbClr val="7A1A00"/>
                </a:solidFill>
              </a:rPr>
              <a:t>: Between 2012 and 2021, the public educator number has increased     (+6%), and the number of public ordinary schools has decreased (-3%)</a:t>
            </a:r>
          </a:p>
          <a:p>
            <a:pPr marL="285750" indent="-285750">
              <a:buFont typeface="Arial" panose="020B0604020202020204" pitchFamily="34" charset="0"/>
              <a:buChar char="•"/>
            </a:pPr>
            <a:r>
              <a:rPr lang="en-ZA" sz="1950" b="1" dirty="0">
                <a:solidFill>
                  <a:srgbClr val="7A1A00"/>
                </a:solidFill>
              </a:rPr>
              <a:t>SMT position changes:</a:t>
            </a:r>
            <a:r>
              <a:rPr lang="en-ZA" sz="1950" dirty="0">
                <a:solidFill>
                  <a:srgbClr val="7A1A00"/>
                </a:solidFill>
              </a:rPr>
              <a:t> In NC, there has been a large decline in the number of Principals between 2012 and 2021 (-17%), conversely, the number of deputy principals has increased (+24%). Teacher (+9%) and HOD (+6%) numbers have also increased over this period. </a:t>
            </a:r>
          </a:p>
          <a:p>
            <a:pPr marL="285750" indent="-285750">
              <a:buFont typeface="Arial" panose="020B0604020202020204" pitchFamily="34" charset="0"/>
              <a:buChar char="•"/>
            </a:pPr>
            <a:r>
              <a:rPr lang="en-ZA" sz="1950" b="1" dirty="0">
                <a:solidFill>
                  <a:srgbClr val="7A1A00"/>
                </a:solidFill>
              </a:rPr>
              <a:t>Projected educator cost trends: </a:t>
            </a:r>
            <a:r>
              <a:rPr lang="en-ZA" sz="1950" dirty="0">
                <a:solidFill>
                  <a:srgbClr val="7A1A00"/>
                </a:solidFill>
              </a:rPr>
              <a:t>Educator unit cost to 2030 is projected to remain roughly constant (~+0,5%), mainly as change in age distribution leads to a decrease in senior educators’ unit costs (-6%)</a:t>
            </a:r>
          </a:p>
          <a:p>
            <a:pPr marL="285750" indent="-285750">
              <a:buFont typeface="Arial" panose="020B0604020202020204" pitchFamily="34" charset="0"/>
              <a:buChar char="•"/>
            </a:pPr>
            <a:r>
              <a:rPr lang="en-ZA" sz="1950" b="1" dirty="0">
                <a:solidFill>
                  <a:srgbClr val="7A1A00"/>
                </a:solidFill>
              </a:rPr>
              <a:t>Educator movements: </a:t>
            </a:r>
            <a:r>
              <a:rPr lang="en-ZA" sz="1950" dirty="0">
                <a:solidFill>
                  <a:srgbClr val="7A1A00"/>
                </a:solidFill>
              </a:rPr>
              <a:t>There is high movement out of the NC (~6%) as well as high movement to the NC (~6%) over 7 yrs. More than 8% of educators moved to a different school from 2018 to 2019.</a:t>
            </a:r>
          </a:p>
          <a:p>
            <a:pPr marL="285750" indent="-285750">
              <a:buFont typeface="Arial" panose="020B0604020202020204" pitchFamily="34" charset="0"/>
              <a:buChar char="•"/>
            </a:pPr>
            <a:r>
              <a:rPr lang="en-ZA" sz="1950" b="1" dirty="0">
                <a:solidFill>
                  <a:srgbClr val="7A1A00"/>
                </a:solidFill>
              </a:rPr>
              <a:t>Appointments and LE Ratio:</a:t>
            </a:r>
            <a:r>
              <a:rPr lang="en-ZA" sz="1950" dirty="0">
                <a:solidFill>
                  <a:srgbClr val="7A1A00"/>
                </a:solidFill>
              </a:rPr>
              <a:t> The learner-public educator ratio stayed similar (27.7 to 27.4) between 2012 and 2021. Little change to appointments numbers expected to 2030.</a:t>
            </a:r>
            <a:endParaRPr lang="en-ZA" sz="1950" b="1" dirty="0">
              <a:solidFill>
                <a:srgbClr val="7A1A00"/>
              </a:solidFill>
            </a:endParaRPr>
          </a:p>
          <a:p>
            <a:pPr marL="285750" indent="-285750">
              <a:buFont typeface="Arial" panose="020B0604020202020204" pitchFamily="34" charset="0"/>
              <a:buChar char="•"/>
            </a:pPr>
            <a:endParaRPr lang="en-ZA" sz="1950" dirty="0">
              <a:solidFill>
                <a:srgbClr val="7A1A00"/>
              </a:solidFill>
            </a:endParaRPr>
          </a:p>
          <a:p>
            <a:pPr marL="285750" indent="-285750">
              <a:buFont typeface="Arial" panose="020B0604020202020204" pitchFamily="34" charset="0"/>
              <a:buChar char="•"/>
            </a:pPr>
            <a:endParaRPr lang="en-ZA" sz="1950" dirty="0">
              <a:solidFill>
                <a:srgbClr val="7A1A00"/>
              </a:solidFill>
            </a:endParaRPr>
          </a:p>
        </p:txBody>
      </p:sp>
    </p:spTree>
    <p:extLst>
      <p:ext uri="{BB962C8B-B14F-4D97-AF65-F5344CB8AC3E}">
        <p14:creationId xmlns:p14="http://schemas.microsoft.com/office/powerpoint/2010/main" val="4083384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AEEA8-C587-C1BB-398A-676C650C61C4}"/>
              </a:ext>
            </a:extLst>
          </p:cNvPr>
          <p:cNvSpPr>
            <a:spLocks noGrp="1"/>
          </p:cNvSpPr>
          <p:nvPr>
            <p:ph type="title"/>
          </p:nvPr>
        </p:nvSpPr>
        <p:spPr/>
        <p:txBody>
          <a:bodyPr/>
          <a:lstStyle/>
          <a:p>
            <a:r>
              <a:rPr lang="en-ZA" dirty="0"/>
              <a:t>Age distributions and projected retirements and resignations</a:t>
            </a:r>
          </a:p>
        </p:txBody>
      </p:sp>
      <p:sp>
        <p:nvSpPr>
          <p:cNvPr id="3" name="Text Placeholder 2">
            <a:extLst>
              <a:ext uri="{FF2B5EF4-FFF2-40B4-BE49-F238E27FC236}">
                <a16:creationId xmlns:a16="http://schemas.microsoft.com/office/drawing/2014/main" id="{79D775C3-6303-01BE-6159-FAB22F04A8CC}"/>
              </a:ext>
            </a:extLst>
          </p:cNvPr>
          <p:cNvSpPr>
            <a:spLocks noGrp="1"/>
          </p:cNvSpPr>
          <p:nvPr>
            <p:ph type="body" idx="1"/>
          </p:nvPr>
        </p:nvSpPr>
        <p:spPr/>
        <p:txBody>
          <a:bodyPr/>
          <a:lstStyle/>
          <a:p>
            <a:endParaRPr lang="en-ZA"/>
          </a:p>
        </p:txBody>
      </p:sp>
      <p:sp>
        <p:nvSpPr>
          <p:cNvPr id="4" name="Oval 3">
            <a:extLst>
              <a:ext uri="{FF2B5EF4-FFF2-40B4-BE49-F238E27FC236}">
                <a16:creationId xmlns:a16="http://schemas.microsoft.com/office/drawing/2014/main" id="{87325B25-6456-4321-36CD-5543227C9166}"/>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2</a:t>
            </a:r>
          </a:p>
        </p:txBody>
      </p:sp>
      <p:sp>
        <p:nvSpPr>
          <p:cNvPr id="6" name="Oval 5">
            <a:extLst>
              <a:ext uri="{FF2B5EF4-FFF2-40B4-BE49-F238E27FC236}">
                <a16:creationId xmlns:a16="http://schemas.microsoft.com/office/drawing/2014/main" id="{FBABC2AA-5F7E-D862-9706-EF998C57705F}"/>
              </a:ext>
            </a:extLst>
          </p:cNvPr>
          <p:cNvSpPr/>
          <p:nvPr/>
        </p:nvSpPr>
        <p:spPr>
          <a:xfrm>
            <a:off x="10658300"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1</a:t>
            </a:r>
          </a:p>
        </p:txBody>
      </p:sp>
    </p:spTree>
    <p:extLst>
      <p:ext uri="{BB962C8B-B14F-4D97-AF65-F5344CB8AC3E}">
        <p14:creationId xmlns:p14="http://schemas.microsoft.com/office/powerpoint/2010/main" val="2249181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029F7-9F42-A4BB-082A-8ED9395F0637}"/>
              </a:ext>
            </a:extLst>
          </p:cNvPr>
          <p:cNvSpPr>
            <a:spLocks noGrp="1"/>
          </p:cNvSpPr>
          <p:nvPr>
            <p:ph type="title"/>
          </p:nvPr>
        </p:nvSpPr>
        <p:spPr/>
        <p:txBody>
          <a:bodyPr/>
          <a:lstStyle/>
          <a:p>
            <a:r>
              <a:rPr lang="en-ZA" dirty="0"/>
              <a:t>Educator age distribution (2021)</a:t>
            </a:r>
          </a:p>
        </p:txBody>
      </p:sp>
      <p:graphicFrame>
        <p:nvGraphicFramePr>
          <p:cNvPr id="5" name="Chart 4">
            <a:extLst>
              <a:ext uri="{FF2B5EF4-FFF2-40B4-BE49-F238E27FC236}">
                <a16:creationId xmlns:a16="http://schemas.microsoft.com/office/drawing/2014/main" id="{63E57CE2-FAF0-4850-B0C4-DE27DE9CBF84}"/>
              </a:ext>
            </a:extLst>
          </p:cNvPr>
          <p:cNvGraphicFramePr>
            <a:graphicFrameLocks/>
          </p:cNvGraphicFramePr>
          <p:nvPr>
            <p:extLst>
              <p:ext uri="{D42A27DB-BD31-4B8C-83A1-F6EECF244321}">
                <p14:modId xmlns:p14="http://schemas.microsoft.com/office/powerpoint/2010/main" val="3857712890"/>
              </p:ext>
            </p:extLst>
          </p:nvPr>
        </p:nvGraphicFramePr>
        <p:xfrm>
          <a:off x="436098" y="1899139"/>
          <a:ext cx="10917700" cy="4093698"/>
        </p:xfrm>
        <a:graphic>
          <a:graphicData uri="http://schemas.openxmlformats.org/drawingml/2006/chart">
            <c:chart xmlns:c="http://schemas.openxmlformats.org/drawingml/2006/chart" xmlns:r="http://schemas.openxmlformats.org/officeDocument/2006/relationships" r:id="rId3"/>
          </a:graphicData>
        </a:graphic>
      </p:graphicFrame>
      <p:sp>
        <p:nvSpPr>
          <p:cNvPr id="3" name="Oval 2">
            <a:extLst>
              <a:ext uri="{FF2B5EF4-FFF2-40B4-BE49-F238E27FC236}">
                <a16:creationId xmlns:a16="http://schemas.microsoft.com/office/drawing/2014/main" id="{CABBB9BC-FE85-43FE-48FC-48832E330B7F}"/>
              </a:ext>
            </a:extLst>
          </p:cNvPr>
          <p:cNvSpPr/>
          <p:nvPr/>
        </p:nvSpPr>
        <p:spPr>
          <a:xfrm>
            <a:off x="11353798" y="200753"/>
            <a:ext cx="487682" cy="504097"/>
          </a:xfrm>
          <a:prstGeom prst="ellipse">
            <a:avLst/>
          </a:prstGeom>
          <a:solidFill>
            <a:schemeClr val="accent6">
              <a:lumMod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800" b="1" dirty="0"/>
              <a:t>1</a:t>
            </a:r>
          </a:p>
        </p:txBody>
      </p:sp>
      <p:sp>
        <p:nvSpPr>
          <p:cNvPr id="6" name="Rectangle 5">
            <a:extLst>
              <a:ext uri="{FF2B5EF4-FFF2-40B4-BE49-F238E27FC236}">
                <a16:creationId xmlns:a16="http://schemas.microsoft.com/office/drawing/2014/main" id="{C9D9E08E-BAB4-5344-FA4F-52B446BAF2E4}"/>
              </a:ext>
            </a:extLst>
          </p:cNvPr>
          <p:cNvSpPr/>
          <p:nvPr/>
        </p:nvSpPr>
        <p:spPr>
          <a:xfrm>
            <a:off x="838200" y="6157209"/>
            <a:ext cx="10515598" cy="33566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en-ZA" sz="1100" i="1" dirty="0"/>
              <a:t>Source: Anonymised PERSAL data from 2021, only educators (Rank 60 000 – 69 999) are considered. ECD practitioners, TVET lecturers and ABET teachers were removed.  </a:t>
            </a:r>
          </a:p>
        </p:txBody>
      </p:sp>
      <p:sp>
        <p:nvSpPr>
          <p:cNvPr id="9" name="Rectangle: Rounded Corners 8">
            <a:extLst>
              <a:ext uri="{FF2B5EF4-FFF2-40B4-BE49-F238E27FC236}">
                <a16:creationId xmlns:a16="http://schemas.microsoft.com/office/drawing/2014/main" id="{A7ADA22A-00D3-CEB3-1BE4-2B312F7FF5B0}"/>
              </a:ext>
            </a:extLst>
          </p:cNvPr>
          <p:cNvSpPr/>
          <p:nvPr/>
        </p:nvSpPr>
        <p:spPr>
          <a:xfrm>
            <a:off x="6096000" y="1899139"/>
            <a:ext cx="5101652" cy="958599"/>
          </a:xfrm>
          <a:prstGeom prst="roundRect">
            <a:avLst>
              <a:gd name="adj" fmla="val 23516"/>
            </a:avLst>
          </a:prstGeom>
          <a:solidFill>
            <a:schemeClr val="bg1"/>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ZA" sz="2000" dirty="0">
                <a:solidFill>
                  <a:srgbClr val="009242"/>
                </a:solidFill>
              </a:rPr>
              <a:t>The NC has a very similar age distribution to the whole of South Africa, with a </a:t>
            </a:r>
            <a:r>
              <a:rPr lang="en-ZA" sz="2000" b="1" dirty="0">
                <a:solidFill>
                  <a:srgbClr val="009242"/>
                </a:solidFill>
              </a:rPr>
              <a:t>higher proportion </a:t>
            </a:r>
            <a:r>
              <a:rPr lang="en-ZA" sz="2000" dirty="0">
                <a:solidFill>
                  <a:srgbClr val="009242"/>
                </a:solidFill>
              </a:rPr>
              <a:t>of educators are </a:t>
            </a:r>
            <a:r>
              <a:rPr lang="en-ZA" sz="2000" b="1" dirty="0">
                <a:solidFill>
                  <a:srgbClr val="009242"/>
                </a:solidFill>
              </a:rPr>
              <a:t>over 50 years old</a:t>
            </a:r>
            <a:endParaRPr lang="en-ZA" sz="2000" dirty="0">
              <a:solidFill>
                <a:srgbClr val="009242"/>
              </a:solidFill>
            </a:endParaRPr>
          </a:p>
        </p:txBody>
      </p:sp>
    </p:spTree>
    <p:extLst>
      <p:ext uri="{BB962C8B-B14F-4D97-AF65-F5344CB8AC3E}">
        <p14:creationId xmlns:p14="http://schemas.microsoft.com/office/powerpoint/2010/main" val="386849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10"/>
          <p:cNvSpPr txBox="1">
            <a:spLocks noGrp="1"/>
          </p:cNvSpPr>
          <p:nvPr>
            <p:ph type="title"/>
          </p:nvPr>
        </p:nvSpPr>
        <p:spPr>
          <a:xfrm>
            <a:off x="548639" y="792487"/>
            <a:ext cx="3235569" cy="505967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lt1"/>
              </a:buClr>
              <a:buSzPts val="4200"/>
              <a:buFont typeface="Cambria"/>
              <a:buNone/>
            </a:pPr>
            <a:r>
              <a:rPr lang="en-US"/>
              <a:t>Older teacher proportions for senior educator and</a:t>
            </a:r>
            <a:br>
              <a:rPr lang="en-US"/>
            </a:br>
            <a:r>
              <a:rPr lang="en-US"/>
              <a:t>primary schools educators</a:t>
            </a:r>
            <a:endParaRPr/>
          </a:p>
        </p:txBody>
      </p:sp>
      <p:graphicFrame>
        <p:nvGraphicFramePr>
          <p:cNvPr id="233" name="Google Shape;233;p10"/>
          <p:cNvGraphicFramePr/>
          <p:nvPr/>
        </p:nvGraphicFramePr>
        <p:xfrm>
          <a:off x="4464050" y="792487"/>
          <a:ext cx="6761975" cy="5059677"/>
        </p:xfrm>
        <a:graphic>
          <a:graphicData uri="http://schemas.openxmlformats.org/drawingml/2006/table">
            <a:tbl>
              <a:tblPr>
                <a:noFill/>
              </a:tblPr>
              <a:tblGrid>
                <a:gridCol w="1261500">
                  <a:extLst>
                    <a:ext uri="{9D8B030D-6E8A-4147-A177-3AD203B41FA5}">
                      <a16:colId xmlns:a16="http://schemas.microsoft.com/office/drawing/2014/main" val="20000"/>
                    </a:ext>
                  </a:extLst>
                </a:gridCol>
                <a:gridCol w="44450">
                  <a:extLst>
                    <a:ext uri="{9D8B030D-6E8A-4147-A177-3AD203B41FA5}">
                      <a16:colId xmlns:a16="http://schemas.microsoft.com/office/drawing/2014/main" val="20001"/>
                    </a:ext>
                  </a:extLst>
                </a:gridCol>
                <a:gridCol w="1789050">
                  <a:extLst>
                    <a:ext uri="{9D8B030D-6E8A-4147-A177-3AD203B41FA5}">
                      <a16:colId xmlns:a16="http://schemas.microsoft.com/office/drawing/2014/main" val="20002"/>
                    </a:ext>
                  </a:extLst>
                </a:gridCol>
                <a:gridCol w="65650">
                  <a:extLst>
                    <a:ext uri="{9D8B030D-6E8A-4147-A177-3AD203B41FA5}">
                      <a16:colId xmlns:a16="http://schemas.microsoft.com/office/drawing/2014/main" val="20003"/>
                    </a:ext>
                  </a:extLst>
                </a:gridCol>
                <a:gridCol w="1767850">
                  <a:extLst>
                    <a:ext uri="{9D8B030D-6E8A-4147-A177-3AD203B41FA5}">
                      <a16:colId xmlns:a16="http://schemas.microsoft.com/office/drawing/2014/main" val="20004"/>
                    </a:ext>
                  </a:extLst>
                </a:gridCol>
                <a:gridCol w="60950">
                  <a:extLst>
                    <a:ext uri="{9D8B030D-6E8A-4147-A177-3AD203B41FA5}">
                      <a16:colId xmlns:a16="http://schemas.microsoft.com/office/drawing/2014/main" val="20005"/>
                    </a:ext>
                  </a:extLst>
                </a:gridCol>
                <a:gridCol w="1772525">
                  <a:extLst>
                    <a:ext uri="{9D8B030D-6E8A-4147-A177-3AD203B41FA5}">
                      <a16:colId xmlns:a16="http://schemas.microsoft.com/office/drawing/2014/main" val="20006"/>
                    </a:ext>
                  </a:extLst>
                </a:gridCol>
              </a:tblGrid>
              <a:tr h="446000">
                <a:tc>
                  <a:txBody>
                    <a:bodyPr/>
                    <a:lstStyle/>
                    <a:p>
                      <a:pPr marL="0" marR="0" lvl="0" indent="0" algn="l"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gridSpan="5">
                  <a:txBody>
                    <a:bodyPr/>
                    <a:lstStyle/>
                    <a:p>
                      <a:pPr marL="0" marR="0" lvl="0" indent="0" algn="ctr" rtl="0">
                        <a:spcBef>
                          <a:spcPts val="0"/>
                        </a:spcBef>
                        <a:spcAft>
                          <a:spcPts val="0"/>
                        </a:spcAft>
                        <a:buNone/>
                      </a:pPr>
                      <a:r>
                        <a:rPr lang="en-US" sz="2400" b="1" i="0" u="none" strike="noStrike" cap="none">
                          <a:solidFill>
                            <a:srgbClr val="000000"/>
                          </a:solidFill>
                          <a:latin typeface="Calibri"/>
                          <a:ea typeface="Calibri"/>
                          <a:cs typeface="Calibri"/>
                          <a:sym typeface="Calibri"/>
                        </a:rPr>
                        <a:t>Percentage of educators aged 50+ in 2021</a:t>
                      </a:r>
                      <a:endParaRPr/>
                    </a:p>
                  </a:txBody>
                  <a:tcPr marL="9525" marR="9525" marT="9525" marB="0" anchor="b">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rgbClr val="7F7F7F"/>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68827">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Province</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endParaRPr sz="1900" b="1"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All educators</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7F7F7F"/>
                      </a:solidFill>
                      <a:prstDash val="solid"/>
                      <a:round/>
                      <a:headEnd type="none" w="sm" len="sm"/>
                      <a:tailEnd type="none" w="sm" len="sm"/>
                    </a:lnT>
                    <a:lnB w="9525" cap="flat" cmpd="sng">
                      <a:solidFill>
                        <a:srgbClr val="808080"/>
                      </a:solidFill>
                      <a:prstDash val="solid"/>
                      <a:round/>
                      <a:headEnd type="none" w="sm" len="sm"/>
                      <a:tailEnd type="none" w="sm" len="sm"/>
                    </a:lnB>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7F7F7F"/>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Senior educators</a:t>
                      </a:r>
                      <a:br>
                        <a:rPr lang="en-US" sz="2000" b="1" i="0" u="none" strike="noStrike" cap="none">
                          <a:solidFill>
                            <a:srgbClr val="000000"/>
                          </a:solidFill>
                          <a:latin typeface="Calibri"/>
                          <a:ea typeface="Calibri"/>
                          <a:cs typeface="Calibri"/>
                          <a:sym typeface="Calibri"/>
                        </a:rPr>
                      </a:br>
                      <a:r>
                        <a:rPr lang="en-US" sz="1400" b="0" i="0" u="none" strike="noStrike" cap="none">
                          <a:solidFill>
                            <a:srgbClr val="000000"/>
                          </a:solidFill>
                          <a:latin typeface="Calibri"/>
                          <a:ea typeface="Calibri"/>
                          <a:cs typeface="Calibri"/>
                          <a:sym typeface="Calibri"/>
                        </a:rPr>
                        <a:t>(HOD, Dep.- principals, Principals &amp; Other)</a:t>
                      </a:r>
                      <a:endParaRPr sz="2000" b="1"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7F7F7F"/>
                      </a:solidFill>
                      <a:prstDash val="solid"/>
                      <a:round/>
                      <a:headEnd type="none" w="sm" len="sm"/>
                      <a:tailEnd type="none" w="sm" len="sm"/>
                    </a:lnT>
                    <a:lnB w="9525" cap="flat" cmpd="sng">
                      <a:solidFill>
                        <a:srgbClr val="808080"/>
                      </a:solidFill>
                      <a:prstDash val="solid"/>
                      <a:round/>
                      <a:headEnd type="none" w="sm" len="sm"/>
                      <a:tailEnd type="none" w="sm" len="sm"/>
                    </a:lnB>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7F7F7F"/>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Primary school educators</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7F7F7F"/>
                      </a:solidFill>
                      <a:prstDash val="solid"/>
                      <a:round/>
                      <a:headEnd type="none" w="sm" len="sm"/>
                      <a:tailEnd type="none" w="sm" len="sm"/>
                    </a:lnT>
                    <a:lnB w="9525" cap="flat" cmpd="sng">
                      <a:solidFill>
                        <a:srgbClr val="808080"/>
                      </a:solidFill>
                      <a:prstDash val="solid"/>
                      <a:round/>
                      <a:headEnd type="none" w="sm" len="sm"/>
                      <a:tailEnd type="none" w="sm" len="sm"/>
                    </a:lnB>
                  </a:tcPr>
                </a:tc>
                <a:extLst>
                  <a:ext uri="{0D108BD9-81ED-4DB2-BD59-A6C34878D82A}">
                    <a16:rowId xmlns:a16="http://schemas.microsoft.com/office/drawing/2014/main" val="10001"/>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EC</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51%</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808080"/>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71%</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808080"/>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58%</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808080"/>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extLst>
                  <a:ext uri="{0D108BD9-81ED-4DB2-BD59-A6C34878D82A}">
                    <a16:rowId xmlns:a16="http://schemas.microsoft.com/office/drawing/2014/main" val="10002"/>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FS</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43%</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65%</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49%</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3"/>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GP</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41%</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65%</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42%</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4"/>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KN</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39%</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65%</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44%</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5"/>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LP</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58%</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81%</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63%</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extLst>
                  <a:ext uri="{0D108BD9-81ED-4DB2-BD59-A6C34878D82A}">
                    <a16:rowId xmlns:a16="http://schemas.microsoft.com/office/drawing/2014/main" val="10006"/>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MP</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50%</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73%</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55%</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extLst>
                  <a:ext uri="{0D108BD9-81ED-4DB2-BD59-A6C34878D82A}">
                    <a16:rowId xmlns:a16="http://schemas.microsoft.com/office/drawing/2014/main" val="10007"/>
                  </a:ext>
                </a:extLst>
              </a:tr>
              <a:tr h="384485">
                <a:tc>
                  <a:txBody>
                    <a:bodyPr/>
                    <a:lstStyle/>
                    <a:p>
                      <a:pPr marL="0" marR="0" lvl="0" indent="0" algn="ctr" rtl="0">
                        <a:spcBef>
                          <a:spcPts val="0"/>
                        </a:spcBef>
                        <a:spcAft>
                          <a:spcPts val="0"/>
                        </a:spcAft>
                        <a:buNone/>
                      </a:pPr>
                      <a:r>
                        <a:rPr lang="en-US" sz="1900" b="1" i="0" u="none" strike="noStrike" cap="none">
                          <a:solidFill>
                            <a:srgbClr val="000000"/>
                          </a:solidFill>
                          <a:latin typeface="Calibri"/>
                          <a:ea typeface="Calibri"/>
                          <a:cs typeface="Calibri"/>
                          <a:sym typeface="Calibri"/>
                        </a:rPr>
                        <a:t>NC</a:t>
                      </a:r>
                      <a:endParaRPr/>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43%</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69%</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44%</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extLst>
                  <a:ext uri="{0D108BD9-81ED-4DB2-BD59-A6C34878D82A}">
                    <a16:rowId xmlns:a16="http://schemas.microsoft.com/office/drawing/2014/main" val="10008"/>
                  </a:ext>
                </a:extLst>
              </a:tr>
              <a:tr h="384485">
                <a:tc>
                  <a:txBody>
                    <a:bodyPr/>
                    <a:lstStyle/>
                    <a:p>
                      <a:pPr marL="0" marR="0" lvl="0" indent="0" algn="ctr" rtl="0">
                        <a:spcBef>
                          <a:spcPts val="0"/>
                        </a:spcBef>
                        <a:spcAft>
                          <a:spcPts val="0"/>
                        </a:spcAft>
                        <a:buNone/>
                      </a:pPr>
                      <a:r>
                        <a:rPr lang="en-US" sz="1900" b="1" i="0" u="none" strike="noStrike" cap="none" dirty="0">
                          <a:solidFill>
                            <a:srgbClr val="000000"/>
                          </a:solidFill>
                          <a:latin typeface="Calibri"/>
                          <a:ea typeface="Calibri"/>
                          <a:cs typeface="Calibri"/>
                          <a:sym typeface="Calibri"/>
                        </a:rPr>
                        <a:t>NW</a:t>
                      </a:r>
                      <a:endParaRPr dirty="0"/>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9EF"/>
                    </a:solidFill>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47%</a:t>
                      </a:r>
                      <a:endParaRPr/>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70%</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tcPr>
                </a:tc>
                <a:tc>
                  <a:txBody>
                    <a:bodyPr/>
                    <a:lstStyle/>
                    <a:p>
                      <a:pPr marL="0" marR="0" lvl="0" indent="0" algn="ctr" rtl="0">
                        <a:spcBef>
                          <a:spcPts val="0"/>
                        </a:spcBef>
                        <a:spcAft>
                          <a:spcPts val="0"/>
                        </a:spcAft>
                        <a:buNone/>
                      </a:pPr>
                      <a:r>
                        <a:rPr lang="en-US" sz="1800" b="0" i="0" u="none" strike="noStrike" cap="none">
                          <a:solidFill>
                            <a:srgbClr val="000000"/>
                          </a:solidFill>
                          <a:latin typeface="Calibri"/>
                          <a:ea typeface="Calibri"/>
                          <a:cs typeface="Calibri"/>
                          <a:sym typeface="Calibri"/>
                        </a:rPr>
                        <a:t>52%</a:t>
                      </a:r>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19050" cap="flat" cmpd="sng">
                      <a:solidFill>
                        <a:schemeClr val="lt1"/>
                      </a:solidFill>
                      <a:prstDash val="solid"/>
                      <a:round/>
                      <a:headEnd type="none" w="sm" len="sm"/>
                      <a:tailEnd type="none" w="sm" len="sm"/>
                    </a:lnB>
                    <a:solidFill>
                      <a:srgbClr val="FFF1DA"/>
                    </a:solidFill>
                  </a:tcPr>
                </a:tc>
                <a:extLst>
                  <a:ext uri="{0D108BD9-81ED-4DB2-BD59-A6C34878D82A}">
                    <a16:rowId xmlns:a16="http://schemas.microsoft.com/office/drawing/2014/main" val="10009"/>
                  </a:ext>
                </a:extLst>
              </a:tr>
              <a:tr h="384485">
                <a:tc>
                  <a:txBody>
                    <a:bodyPr/>
                    <a:lstStyle/>
                    <a:p>
                      <a:pPr marL="0" marR="0" lvl="0" indent="0" algn="ctr" rtl="0">
                        <a:spcBef>
                          <a:spcPts val="0"/>
                        </a:spcBef>
                        <a:spcAft>
                          <a:spcPts val="0"/>
                        </a:spcAft>
                        <a:buNone/>
                      </a:pPr>
                      <a:r>
                        <a:rPr lang="en-US" sz="1900" b="1" i="0" u="none" strike="noStrike" cap="none" dirty="0">
                          <a:solidFill>
                            <a:srgbClr val="000000"/>
                          </a:solidFill>
                          <a:latin typeface="Calibri"/>
                          <a:ea typeface="Calibri"/>
                          <a:cs typeface="Calibri"/>
                          <a:sym typeface="Calibri"/>
                        </a:rPr>
                        <a:t>WC</a:t>
                      </a:r>
                      <a:endParaRPr dirty="0"/>
                    </a:p>
                  </a:txBody>
                  <a:tcPr marL="9525" marR="9525" marT="9525" marB="0" anchor="ctr">
                    <a:lnL w="9525" cap="flat" cmpd="sng">
                      <a:solidFill>
                        <a:srgbClr val="000000">
                          <a:alpha val="0"/>
                        </a:srgbClr>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solidFill>
                      <a:srgbClr val="FFF9EF"/>
                    </a:solidFill>
                  </a:tcPr>
                </a:tc>
                <a:tc>
                  <a:txBody>
                    <a:bodyPr/>
                    <a:lstStyle/>
                    <a:p>
                      <a:pPr marL="0" marR="0" lvl="0" indent="0" algn="ctr" rtl="0">
                        <a:spcBef>
                          <a:spcPts val="0"/>
                        </a:spcBef>
                        <a:spcAft>
                          <a:spcPts val="0"/>
                        </a:spcAft>
                        <a:buNone/>
                      </a:pPr>
                      <a:endParaRPr sz="2000" b="1" i="0" u="none" strike="noStrike" cap="none">
                        <a:solidFill>
                          <a:srgbClr val="000000"/>
                        </a:solidFill>
                        <a:latin typeface="Calibri"/>
                        <a:ea typeface="Calibri"/>
                        <a:cs typeface="Calibri"/>
                        <a:sym typeface="Calibri"/>
                      </a:endParaRPr>
                    </a:p>
                  </a:txBody>
                  <a:tcPr marL="9525" marR="9525" marT="9525" marB="0" anchor="ctr">
                    <a:lnL w="19050" cap="flat" cmpd="sng">
                      <a:solidFill>
                        <a:schemeClr val="lt1"/>
                      </a:solidFill>
                      <a:prstDash val="solid"/>
                      <a:round/>
                      <a:headEnd type="none" w="sm" len="sm"/>
                      <a:tailEnd type="none" w="sm" len="sm"/>
                    </a:lnL>
                    <a:lnR w="19050" cap="flat" cmpd="sng">
                      <a:solidFill>
                        <a:schemeClr val="lt1"/>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800" b="0" i="0" u="none" strike="noStrike" cap="none" dirty="0">
                          <a:solidFill>
                            <a:srgbClr val="000000"/>
                          </a:solidFill>
                          <a:latin typeface="Calibri"/>
                          <a:ea typeface="Calibri"/>
                          <a:cs typeface="Calibri"/>
                          <a:sym typeface="Calibri"/>
                        </a:rPr>
                        <a:t>42%</a:t>
                      </a:r>
                      <a:endParaRPr dirty="0"/>
                    </a:p>
                  </a:txBody>
                  <a:tcPr marL="9525" marR="9525" marT="9525" marB="0" anchor="ctr">
                    <a:lnL w="1905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tcPr>
                </a:tc>
                <a:tc>
                  <a:txBody>
                    <a:bodyPr/>
                    <a:lstStyle/>
                    <a:p>
                      <a:pPr marL="0" marR="0" lvl="0" indent="0" algn="ctr" rtl="0">
                        <a:spcBef>
                          <a:spcPts val="0"/>
                        </a:spcBef>
                        <a:spcAft>
                          <a:spcPts val="0"/>
                        </a:spcAft>
                        <a:buNone/>
                      </a:pPr>
                      <a:endParaRPr sz="1800" b="0" i="0" u="none" strike="noStrike" cap="none">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800" b="0" i="0" u="none" strike="noStrike" cap="none" dirty="0">
                          <a:solidFill>
                            <a:srgbClr val="000000"/>
                          </a:solidFill>
                          <a:latin typeface="Calibri"/>
                          <a:ea typeface="Calibri"/>
                          <a:cs typeface="Calibri"/>
                          <a:sym typeface="Calibri"/>
                        </a:rPr>
                        <a:t>73%</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solidFill>
                      <a:srgbClr val="FFF1DA"/>
                    </a:solidFill>
                  </a:tcPr>
                </a:tc>
                <a:tc>
                  <a:txBody>
                    <a:bodyPr/>
                    <a:lstStyle/>
                    <a:p>
                      <a:pPr marL="0" marR="0" lvl="0" indent="0" algn="ctr" rtl="0">
                        <a:spcBef>
                          <a:spcPts val="0"/>
                        </a:spcBef>
                        <a:spcAft>
                          <a:spcPts val="0"/>
                        </a:spcAft>
                        <a:buNone/>
                      </a:pPr>
                      <a:endParaRPr sz="1800" b="0" i="0" u="none" strike="noStrike" cap="none" dirty="0">
                        <a:solidFill>
                          <a:srgbClr val="000000"/>
                        </a:solidFill>
                        <a:latin typeface="Calibri"/>
                        <a:ea typeface="Calibri"/>
                        <a:cs typeface="Calibri"/>
                        <a:sym typeface="Calibri"/>
                      </a:endParaRPr>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tcPr>
                </a:tc>
                <a:tc>
                  <a:txBody>
                    <a:bodyPr/>
                    <a:lstStyle/>
                    <a:p>
                      <a:pPr marL="0" marR="0" lvl="0" indent="0" algn="ctr" rtl="0">
                        <a:spcBef>
                          <a:spcPts val="0"/>
                        </a:spcBef>
                        <a:spcAft>
                          <a:spcPts val="0"/>
                        </a:spcAft>
                        <a:buNone/>
                      </a:pPr>
                      <a:r>
                        <a:rPr lang="en-US" sz="1800" b="0" i="0" u="none" strike="noStrike" cap="none" dirty="0">
                          <a:solidFill>
                            <a:srgbClr val="000000"/>
                          </a:solidFill>
                          <a:latin typeface="Calibri"/>
                          <a:ea typeface="Calibri"/>
                          <a:cs typeface="Calibri"/>
                          <a:sym typeface="Calibri"/>
                        </a:rPr>
                        <a:t>40%</a:t>
                      </a:r>
                      <a:endParaRPr dirty="0"/>
                    </a:p>
                  </a:txBody>
                  <a:tcPr marL="9525" marR="9525" marT="9525"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chemeClr val="lt1"/>
                      </a:solidFill>
                      <a:prstDash val="solid"/>
                      <a:round/>
                      <a:headEnd type="none" w="sm" len="sm"/>
                      <a:tailEnd type="none" w="sm" len="sm"/>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10"/>
                  </a:ext>
                </a:extLst>
              </a:tr>
              <a:tr h="384485">
                <a:tc>
                  <a:txBody>
                    <a:bodyPr/>
                    <a:lstStyle/>
                    <a:p>
                      <a:pPr algn="ctr" rtl="0" fontAlgn="ctr"/>
                      <a:r>
                        <a:rPr lang="en-US" sz="19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SA</a:t>
                      </a:r>
                    </a:p>
                  </a:txBody>
                  <a:tcPr marL="9525" marR="9525" marT="9525" marB="0" anchor="ctr">
                    <a:lnL w="9525" cap="flat" cmpd="sng">
                      <a:solidFill>
                        <a:srgbClr val="000000">
                          <a:alpha val="0"/>
                        </a:srgbClr>
                      </a:solidFill>
                      <a:prstDash val="solid"/>
                      <a:round/>
                      <a:headEnd type="none" w="sm" len="sm"/>
                      <a:tailEnd type="none" w="sm" len="sm"/>
                    </a:lnL>
                    <a:lnR w="19050" cap="flat" cmpd="sng" algn="ctr">
                      <a:solidFill>
                        <a:schemeClr val="lt1"/>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tc>
                  <a:txBody>
                    <a:bodyPr/>
                    <a:lstStyle/>
                    <a:p>
                      <a:pPr algn="ctr" rtl="0" fontAlgn="ctr"/>
                      <a:endParaRPr lang="en-US" sz="1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ctr">
                    <a:lnL w="19050" cap="flat" cmpd="sng" algn="ctr">
                      <a:solidFill>
                        <a:schemeClr val="lt1"/>
                      </a:solidFill>
                      <a:prstDash val="solid"/>
                      <a:round/>
                      <a:headEnd type="none" w="sm" len="sm"/>
                      <a:tailEnd type="none" w="sm" len="sm"/>
                    </a:lnL>
                    <a:lnR w="19050" cap="flat" cmpd="sng" algn="ctr">
                      <a:solidFill>
                        <a:schemeClr val="lt1"/>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tc>
                  <a:txBody>
                    <a:bodyPr/>
                    <a:lstStyle/>
                    <a:p>
                      <a:pPr algn="ctr" rtl="0" fontAlgn="ctr"/>
                      <a:r>
                        <a:rPr lang="en-US" sz="1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46%</a:t>
                      </a:r>
                    </a:p>
                  </a:txBody>
                  <a:tcPr marL="9525" marR="9525" marT="9525" marB="0" anchor="ctr">
                    <a:lnL w="19050" cap="flat" cmpd="sng" algn="ctr">
                      <a:solidFill>
                        <a:schemeClr val="lt1"/>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tc>
                  <a:txBody>
                    <a:bodyPr/>
                    <a:lstStyle/>
                    <a:p>
                      <a:pPr algn="ctr" rtl="0" fontAlgn="ctr"/>
                      <a:endParaRPr lang="en-US" sz="1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tc>
                  <a:txBody>
                    <a:bodyPr/>
                    <a:lstStyle/>
                    <a:p>
                      <a:pPr algn="ctr" rtl="0" fontAlgn="ctr"/>
                      <a:r>
                        <a:rPr lang="en-US" sz="1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69%</a:t>
                      </a:r>
                    </a:p>
                  </a:txBody>
                  <a:tcPr marL="9525" marR="9525" marT="9525"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tc>
                  <a:txBody>
                    <a:bodyPr/>
                    <a:lstStyle/>
                    <a:p>
                      <a:pPr algn="ctr" rtl="0" fontAlgn="ctr"/>
                      <a:endParaRPr lang="en-US" sz="1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nchor="ctr">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tc>
                  <a:txBody>
                    <a:bodyPr/>
                    <a:lstStyle/>
                    <a:p>
                      <a:pPr algn="ctr" rtl="0" fontAlgn="b"/>
                      <a:r>
                        <a:rPr lang="en-US" sz="1800" b="1"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49%</a:t>
                      </a:r>
                    </a:p>
                  </a:txBody>
                  <a:tcPr marL="9525" marR="9525" marT="9525" marB="0" anchor="ctr">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lgn="ctr">
                      <a:solidFill>
                        <a:schemeClr val="bg1">
                          <a:lumMod val="50000"/>
                        </a:schemeClr>
                      </a:solidFill>
                      <a:prstDash val="solid"/>
                      <a:round/>
                      <a:headEnd type="none" w="med" len="med"/>
                      <a:tailEnd type="none" w="med" len="med"/>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3071139808"/>
                  </a:ext>
                </a:extLst>
              </a:tr>
            </a:tbl>
          </a:graphicData>
        </a:graphic>
      </p:graphicFrame>
      <p:sp>
        <p:nvSpPr>
          <p:cNvPr id="234" name="Google Shape;234;p10"/>
          <p:cNvSpPr/>
          <p:nvPr/>
        </p:nvSpPr>
        <p:spPr>
          <a:xfrm>
            <a:off x="11353798" y="200753"/>
            <a:ext cx="487682" cy="504097"/>
          </a:xfrm>
          <a:prstGeom prst="ellipse">
            <a:avLst/>
          </a:prstGeom>
          <a:solidFill>
            <a:srgbClr val="591300"/>
          </a:solidFill>
          <a:ln w="127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800" b="1">
                <a:solidFill>
                  <a:schemeClr val="lt1"/>
                </a:solidFill>
                <a:latin typeface="Calibri"/>
                <a:ea typeface="Calibri"/>
                <a:cs typeface="Calibri"/>
                <a:sym typeface="Calibri"/>
              </a:rPr>
              <a:t>1</a:t>
            </a:r>
            <a:endParaRPr/>
          </a:p>
        </p:txBody>
      </p:sp>
      <p:sp>
        <p:nvSpPr>
          <p:cNvPr id="235" name="Google Shape;235;p10"/>
          <p:cNvSpPr/>
          <p:nvPr/>
        </p:nvSpPr>
        <p:spPr>
          <a:xfrm>
            <a:off x="4591832" y="6157208"/>
            <a:ext cx="6761965" cy="504097"/>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050" i="1" dirty="0">
                <a:solidFill>
                  <a:schemeClr val="dk1"/>
                </a:solidFill>
                <a:latin typeface="Calibri"/>
                <a:ea typeface="Calibri"/>
                <a:cs typeface="Calibri"/>
                <a:sym typeface="Calibri"/>
              </a:rPr>
              <a:t>Source: </a:t>
            </a:r>
            <a:r>
              <a:rPr lang="en-US" sz="1050" i="1" dirty="0" err="1">
                <a:solidFill>
                  <a:schemeClr val="dk1"/>
                </a:solidFill>
                <a:latin typeface="Calibri"/>
                <a:ea typeface="Calibri"/>
                <a:cs typeface="Calibri"/>
                <a:sym typeface="Calibri"/>
              </a:rPr>
              <a:t>Anonymised</a:t>
            </a:r>
            <a:r>
              <a:rPr lang="en-US" sz="1050" i="1" dirty="0">
                <a:solidFill>
                  <a:schemeClr val="dk1"/>
                </a:solidFill>
                <a:latin typeface="Calibri"/>
                <a:ea typeface="Calibri"/>
                <a:cs typeface="Calibri"/>
                <a:sym typeface="Calibri"/>
              </a:rPr>
              <a:t> PERSAL data from 2021, only educators (Rank 60 000 – 69 999) are considered. ECD practitioners, TVET lecturers and ABET teachers were removed. The 2021 </a:t>
            </a:r>
            <a:r>
              <a:rPr lang="en-US" sz="1050" i="1" dirty="0" err="1">
                <a:solidFill>
                  <a:schemeClr val="dk1"/>
                </a:solidFill>
                <a:latin typeface="Calibri"/>
                <a:ea typeface="Calibri"/>
                <a:cs typeface="Calibri"/>
                <a:sym typeface="Calibri"/>
              </a:rPr>
              <a:t>rankclass</a:t>
            </a:r>
            <a:r>
              <a:rPr lang="en-US" sz="1050" i="1" dirty="0">
                <a:solidFill>
                  <a:schemeClr val="dk1"/>
                </a:solidFill>
                <a:latin typeface="Calibri"/>
                <a:ea typeface="Calibri"/>
                <a:cs typeface="Calibri"/>
                <a:sym typeface="Calibri"/>
              </a:rPr>
              <a:t> file was expanded to include ranks found only in years prior to 2021, used to classify educators by rank. Primary school only includes all educators that are in a component that is classified as a Primary school. </a:t>
            </a:r>
            <a:endParaRPr lang="en-US" sz="1050" dirty="0"/>
          </a:p>
        </p:txBody>
      </p:sp>
    </p:spTree>
  </p:cSld>
  <p:clrMapOvr>
    <a:masterClrMapping/>
  </p:clrMapOvr>
</p:sld>
</file>

<file path=ppt/theme/theme1.xml><?xml version="1.0" encoding="utf-8"?>
<a:theme xmlns:a="http://schemas.openxmlformats.org/drawingml/2006/main" name="Header, section and title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14831</TotalTime>
  <Words>7768</Words>
  <Application>Microsoft Office PowerPoint</Application>
  <PresentationFormat>Widescreen</PresentationFormat>
  <Paragraphs>2057</Paragraphs>
  <Slides>56</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56</vt:i4>
      </vt:variant>
    </vt:vector>
  </HeadingPairs>
  <TitlesOfParts>
    <vt:vector size="63" baseType="lpstr">
      <vt:lpstr>Arial</vt:lpstr>
      <vt:lpstr>Calibri</vt:lpstr>
      <vt:lpstr>Calisto MT</vt:lpstr>
      <vt:lpstr>Cambria</vt:lpstr>
      <vt:lpstr>Times New Roman</vt:lpstr>
      <vt:lpstr>Header, section and title slides</vt:lpstr>
      <vt:lpstr>Office Theme</vt:lpstr>
      <vt:lpstr>Northern Cape Province  31 July 2023</vt:lpstr>
      <vt:lpstr>Introduction (1) </vt:lpstr>
      <vt:lpstr>Introduction (2)</vt:lpstr>
      <vt:lpstr>Objective</vt:lpstr>
      <vt:lpstr>Overview</vt:lpstr>
      <vt:lpstr>Northern Cape educator demand summary</vt:lpstr>
      <vt:lpstr>Age distributions and projected retirements and resignations</vt:lpstr>
      <vt:lpstr>Educator age distribution (2021)</vt:lpstr>
      <vt:lpstr>Older teacher proportions for senior educator and primary schools educators</vt:lpstr>
      <vt:lpstr>Older teacher proportions for senior educator and primary schools educators</vt:lpstr>
      <vt:lpstr>Educator age distribution in 2021 &amp; 2030</vt:lpstr>
      <vt:lpstr>Educator age distribution in 2021 &amp; 2030</vt:lpstr>
      <vt:lpstr>Projected resignation &amp; retirements (NC)</vt:lpstr>
      <vt:lpstr>Projected retirements (NC)</vt:lpstr>
      <vt:lpstr>Projected resignations (NC)</vt:lpstr>
      <vt:lpstr>Older leaver trend estimates to 2035</vt:lpstr>
      <vt:lpstr>Projected educators leaving</vt:lpstr>
      <vt:lpstr>Provincial population and enrolment trends</vt:lpstr>
      <vt:lpstr>Provincial enrolment trends (2012-2021)</vt:lpstr>
      <vt:lpstr>Provincial enrolment trends (2012-2021)</vt:lpstr>
      <vt:lpstr>Correlation between population and enrolment growth (2012-2021)</vt:lpstr>
      <vt:lpstr>Projected growth in school-aged population</vt:lpstr>
      <vt:lpstr>School aged-population estimates to 2030</vt:lpstr>
      <vt:lpstr>Public and independent school &amp; educator growth</vt:lpstr>
      <vt:lpstr>Educator, school and enrolment growth</vt:lpstr>
      <vt:lpstr>Educator, school and enrolment growth</vt:lpstr>
      <vt:lpstr>School growth from 2012 to 2021 </vt:lpstr>
      <vt:lpstr>School growth from 2012 to 2021 </vt:lpstr>
      <vt:lpstr>Educator growth by teachers and senior educators</vt:lpstr>
      <vt:lpstr>Changes in teacher and SMT numbers</vt:lpstr>
      <vt:lpstr>Changes in teacher and SMT numbers</vt:lpstr>
      <vt:lpstr>Proportional split by educator rank</vt:lpstr>
      <vt:lpstr>Proportional split by educator rank</vt:lpstr>
      <vt:lpstr>Expected financial implications to 2030</vt:lpstr>
      <vt:lpstr>Unit cost drivers</vt:lpstr>
      <vt:lpstr>Real and nominal costs</vt:lpstr>
      <vt:lpstr>Projected unit costs trends| All educators</vt:lpstr>
      <vt:lpstr>Indexed unit costs trends| All educators</vt:lpstr>
      <vt:lpstr>Indexed unit costs trends| All educators</vt:lpstr>
      <vt:lpstr>Projected unit costs trends| All educators</vt:lpstr>
      <vt:lpstr>Between and within province movement</vt:lpstr>
      <vt:lpstr>Inter-provincial educator movement (7-yr)</vt:lpstr>
      <vt:lpstr>Inter-provincial educator movement (7-yr)</vt:lpstr>
      <vt:lpstr>Inter-provincial educator movement (7-yr)</vt:lpstr>
      <vt:lpstr>Inter-provincial educator movement (7-yr)</vt:lpstr>
      <vt:lpstr>Educator movement between schools </vt:lpstr>
      <vt:lpstr>Gender imbalances in management</vt:lpstr>
      <vt:lpstr>Percentage of educators that are female</vt:lpstr>
      <vt:lpstr>Percentage of educators that are female</vt:lpstr>
      <vt:lpstr>Implications on appointments, class sizes and small schools </vt:lpstr>
      <vt:lpstr>Learner-public educator ratios (‘12 &amp; ’21)</vt:lpstr>
      <vt:lpstr>Grade 3 class sizes  (2017/18 School Monitoring Survey) </vt:lpstr>
      <vt:lpstr>Largest classes - School Monitoring Survey 2017/18</vt:lpstr>
      <vt:lpstr>Projections of promotions and appointments</vt:lpstr>
      <vt:lpstr>Conclusion</vt:lpstr>
      <vt:lpstr>General questions and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 B</dc:creator>
  <cp:lastModifiedBy>Irene Pampallis</cp:lastModifiedBy>
  <cp:revision>366</cp:revision>
  <dcterms:created xsi:type="dcterms:W3CDTF">2023-03-09T16:51:31Z</dcterms:created>
  <dcterms:modified xsi:type="dcterms:W3CDTF">2023-09-05T18:33:22Z</dcterms:modified>
</cp:coreProperties>
</file>