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4.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60"/>
  </p:notesMasterIdLst>
  <p:sldIdLst>
    <p:sldId id="256" r:id="rId3"/>
    <p:sldId id="257" r:id="rId4"/>
    <p:sldId id="258" r:id="rId5"/>
    <p:sldId id="259" r:id="rId6"/>
    <p:sldId id="553" r:id="rId7"/>
    <p:sldId id="260" r:id="rId8"/>
    <p:sldId id="261" r:id="rId9"/>
    <p:sldId id="262" r:id="rId10"/>
    <p:sldId id="263" r:id="rId11"/>
    <p:sldId id="264" r:id="rId12"/>
    <p:sldId id="265" r:id="rId13"/>
    <p:sldId id="31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12" r:id="rId40"/>
    <p:sldId id="313"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0" r:id="rId58"/>
    <p:sldId id="311" r:id="rId59"/>
  </p:sldIdLst>
  <p:sldSz cx="12192000" cy="6858000"/>
  <p:notesSz cx="6858000" cy="9144000"/>
  <p:embeddedFontLst>
    <p:embeddedFont>
      <p:font typeface="Calibri" panose="020F0502020204030204" pitchFamily="34" charset="0"/>
      <p:regular r:id="rId61"/>
      <p:bold r:id="rId62"/>
      <p:italic r:id="rId63"/>
      <p:boldItalic r:id="rId64"/>
    </p:embeddedFont>
    <p:embeddedFont>
      <p:font typeface="Cambria" panose="02040503050406030204" pitchFamily="18" charset="0"/>
      <p:regular r:id="rId65"/>
      <p:bold r:id="rId66"/>
      <p:italic r:id="rId67"/>
      <p:boldItalic r:id="rId68"/>
    </p:embeddedFont>
    <p:embeddedFont>
      <p:font typeface="Lustria"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gktvRX/Sjg9LFfhnUslZo3lyV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66515-F0D5-4487-80DD-86B0020A05D7}">
  <a:tblStyle styleId="{F1766515-F0D5-4487-80DD-86B0020A05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B78BFF1-1398-4890-8A0F-3BB4F1AF6C7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718E5C-3342-4267-9772-B268D86EA647}"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novo\Downloads\Gender%20-%20PERSAL%20-%202012-2021.xlsx"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6-NW.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6-NW.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7.3728419888733299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6093309697455894"/>
          <c:y val="0.8574807221991162"/>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7"/>
          <c:order val="7"/>
          <c:tx>
            <c:strRef>
              <c:f>'Pub&amp;Ind Schools- Enrol (Adj)'!$C$93</c:f>
              <c:strCache>
                <c:ptCount val="1"/>
                <c:pt idx="0">
                  <c:v>NW</c:v>
                </c:pt>
              </c:strCache>
              <c:extLst xmlns:c15="http://schemas.microsoft.com/office/drawing/2012/chart"/>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ZA"/>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4194459523287E-2"/>
          <c:y val="5.5343889808779335E-2"/>
          <c:w val="0.91922008991564397"/>
          <c:h val="0.88161222201944889"/>
        </c:manualLayout>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4"/>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10-81CC-4D05-9D01-425FB2D79026}"/>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D29B-4B63-9268-2CC4893913D2}"/>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E-267D-4B57-8703-6B22D1C5C338}"/>
              </c:ext>
            </c:extLst>
          </c:dPt>
          <c:dPt>
            <c:idx val="9"/>
            <c:invertIfNegative val="0"/>
            <c:bubble3D val="0"/>
            <c:spPr>
              <a:solidFill>
                <a:schemeClr val="bg1">
                  <a:lumMod val="75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81CC-4D05-9D01-425FB2D79026}"/>
                </c:ext>
              </c:extLst>
            </c:dLbl>
            <c:dLbl>
              <c:idx val="6"/>
              <c:tx>
                <c:rich>
                  <a:bodyPr/>
                  <a:lstStyle/>
                  <a:p>
                    <a:fld id="{99A5856F-F7F1-4F9A-92F4-9133A485EB37}" type="VALUE">
                      <a:rPr lang="en-US" b="0">
                        <a:solidFill>
                          <a:schemeClr val="tx1"/>
                        </a:solidFill>
                      </a:rPr>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9"/>
              <c:tx>
                <c:rich>
                  <a:bodyPr rot="0" spcFirstLastPara="1" vertOverflow="ellipsis" vert="horz" wrap="square" anchor="ctr" anchorCtr="1"/>
                  <a:lstStyle/>
                  <a:p>
                    <a:pPr>
                      <a:defRPr sz="1700" b="1" i="0" u="none" strike="noStrike" kern="1200" baseline="0">
                        <a:solidFill>
                          <a:schemeClr val="tx1">
                            <a:lumMod val="75000"/>
                            <a:lumOff val="25000"/>
                          </a:schemeClr>
                        </a:solidFill>
                        <a:latin typeface="+mn-lt"/>
                        <a:ea typeface="+mn-ea"/>
                        <a:cs typeface="+mn-cs"/>
                      </a:defRPr>
                    </a:pPr>
                    <a:fld id="{90FAF72F-EF6B-4DA3-BE13-862C9A572A27}" type="VALUE">
                      <a:rPr lang="en-US" b="1">
                        <a:solidFill>
                          <a:schemeClr val="tx1">
                            <a:lumMod val="75000"/>
                            <a:lumOff val="25000"/>
                          </a:schemeClr>
                        </a:solidFill>
                      </a:rPr>
                      <a:pPr>
                        <a:defRPr b="1"/>
                      </a:pPr>
                      <a:t>[VALUE]</a:t>
                    </a:fld>
                    <a:endParaRPr lang="en-ZA"/>
                  </a:p>
                </c:rich>
              </c:tx>
              <c:spPr>
                <a:noFill/>
                <a:ln>
                  <a:noFill/>
                </a:ln>
                <a:effectLst/>
              </c:spPr>
              <c:txPr>
                <a:bodyPr rot="0" spcFirstLastPara="1" vertOverflow="ellipsis" vert="horz" wrap="square" anchor="ctr" anchorCtr="1"/>
                <a:lstStyle/>
                <a:p>
                  <a:pPr>
                    <a:defRPr sz="17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 aged children (7-18 </a:t>
            </a:r>
            <a:r>
              <a:rPr lang="en-US" dirty="0" err="1"/>
              <a:t>yrs</a:t>
            </a:r>
            <a:r>
              <a:rPr lang="en-US" dirty="0"/>
              <a:t>) in North West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'Ages 7-18'!$C$10</c:f>
              <c:strCache>
                <c:ptCount val="1"/>
                <c:pt idx="0">
                  <c:v>NW</c:v>
                </c:pt>
              </c:strCache>
              <c:extLst xmlns:c15="http://schemas.microsoft.com/office/drawing/2012/chart"/>
            </c:strRef>
          </c:tx>
          <c:spPr>
            <a:ln w="19050" cap="rnd">
              <a:solidFill>
                <a:schemeClr val="tx1"/>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7-18'!$AE$10:$AW$10</c:f>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'Unit Costs_Unadjusted'!$AE$22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Costs_Unadjusted'!$AE$23:$AE$31</c:f>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8-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Costs_Adjusted'!$X$61:$X$69</c15:sqref>
                        </c15:formulaRef>
                      </c:ext>
                    </c:extLst>
                    <c:numCache>
                      <c:formatCode>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Costs_Adjusted'!$Y$61:$Y$69</c15:sqref>
                        </c15:formulaRef>
                      </c:ext>
                    </c:extLst>
                    <c:numCache>
                      <c:formatCode>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xmlns:c15="http://schemas.microsoft.com/office/drawing/2012/chart">
                  <c:ext xmlns:c16="http://schemas.microsoft.com/office/drawing/2014/chart" uri="{C3380CC4-5D6E-409C-BE32-E72D297353CC}">
                    <c16:uniqueId val="{00000001-5EBD-4D00-BEE9-C5E0ABF7D0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Costs_Adjusted'!$Z$61:$Z$69</c15:sqref>
                        </c15:formulaRef>
                      </c:ext>
                    </c:extLst>
                    <c:numCache>
                      <c:formatCode>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xmlns:c15="http://schemas.microsoft.com/office/drawing/2012/chart">
                  <c:ext xmlns:c16="http://schemas.microsoft.com/office/drawing/2014/chart" uri="{C3380CC4-5D6E-409C-BE32-E72D297353CC}">
                    <c16:uniqueId val="{00000002-5EBD-4D00-BEE9-C5E0ABF7D00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Costs_Adjusted'!$AA$61:$AA$69</c15:sqref>
                        </c15:formulaRef>
                      </c:ext>
                    </c:extLst>
                    <c:numCache>
                      <c:formatCode>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xmlns:c15="http://schemas.microsoft.com/office/drawing/2012/chart">
                  <c:ext xmlns:c16="http://schemas.microsoft.com/office/drawing/2014/chart" uri="{C3380CC4-5D6E-409C-BE32-E72D297353CC}">
                    <c16:uniqueId val="{00000003-5EBD-4D00-BEE9-C5E0ABF7D0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Costs_Adjusted'!$AB$61:$AB$69</c15:sqref>
                        </c15:formulaRef>
                      </c:ext>
                    </c:extLst>
                    <c:numCache>
                      <c:formatCode>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xmlns:c15="http://schemas.microsoft.com/office/drawing/2012/chart">
                  <c:ext xmlns:c16="http://schemas.microsoft.com/office/drawing/2014/chart" uri="{C3380CC4-5D6E-409C-BE32-E72D297353CC}">
                    <c16:uniqueId val="{00000004-5EBD-4D00-BEE9-C5E0ABF7D0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Costs_Adjusted'!$AC$61:$AC$69</c15:sqref>
                        </c15:formulaRef>
                      </c:ext>
                    </c:extLst>
                    <c:numCache>
                      <c:formatCode>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xmlns:c15="http://schemas.microsoft.com/office/drawing/2012/chart">
                  <c:ext xmlns:c16="http://schemas.microsoft.com/office/drawing/2014/chart" uri="{C3380CC4-5D6E-409C-BE32-E72D297353CC}">
                    <c16:uniqueId val="{00000005-5EBD-4D00-BEE9-C5E0ABF7D0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Costs_Adjusted'!$AD$61:$AD$69</c15:sqref>
                        </c15:formulaRef>
                      </c:ext>
                    </c:extLst>
                    <c:numCache>
                      <c:formatCode>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xmlns:c15="http://schemas.microsoft.com/office/drawing/2012/chart">
                  <c:ext xmlns:c16="http://schemas.microsoft.com/office/drawing/2014/chart" uri="{C3380CC4-5D6E-409C-BE32-E72D297353CC}">
                    <c16:uniqueId val="{00000006-5EBD-4D00-BEE9-C5E0ABF7D0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Costs_Adjusted'!$AF$61:$AF$69</c15:sqref>
                        </c15:formulaRef>
                      </c:ext>
                    </c:extLst>
                    <c:numCache>
                      <c:formatCode>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xmlns:c15="http://schemas.microsoft.com/office/drawing/2012/chart">
                  <c:ext xmlns:c16="http://schemas.microsoft.com/office/drawing/2014/chart" uri="{C3380CC4-5D6E-409C-BE32-E72D297353CC}">
                    <c16:uniqueId val="{00000008-5EBD-4D00-BEE9-C5E0ABF7D008}"/>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'Unit Costs_Adjusted'!$I$22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Costs_Adjusted'!$I$23:$I$31</c:f>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7"/>
          <c:order val="7"/>
          <c:tx>
            <c:strRef>
              <c:f>'Headcount Data'!$V$1</c:f>
              <c:strCache>
                <c:ptCount val="1"/>
                <c:pt idx="0">
                  <c:v>NW</c:v>
                </c:pt>
              </c:strCache>
              <c:extLst xmlns:c15="http://schemas.microsoft.com/office/drawing/2012/chart"/>
            </c:strRef>
          </c:tx>
          <c:spPr>
            <a:ln w="19050" cap="rnd">
              <a:solidFill>
                <a:sysClr val="windowText" lastClr="00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Data'!$V$408:$V$452</c:f>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7"/>
          <c:order val="7"/>
          <c:tx>
            <c:strRef>
              <c:f>'Unit Costs_Adjusted'!$T$22</c:f>
              <c:strCache>
                <c:ptCount val="1"/>
                <c:pt idx="0">
                  <c:v>NW</c:v>
                </c:pt>
              </c:strCache>
              <c:extLst xmlns:c15="http://schemas.microsoft.com/office/drawing/2012/chart"/>
            </c:strRef>
          </c:tx>
          <c:spPr>
            <a:ln w="19050" cap="rnd">
              <a:solidFill>
                <a:schemeClr val="tx1"/>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Costs_Adjusted'!$T$23:$T$31</c:f>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North West (2021)</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rank'!$B$3:$E$3</c:f>
              <c:strCache>
                <c:ptCount val="4"/>
                <c:pt idx="0">
                  <c:v>Teacher (L1)</c:v>
                </c:pt>
                <c:pt idx="1">
                  <c:v>HOD</c:v>
                </c:pt>
                <c:pt idx="2">
                  <c:v>Deputy</c:v>
                </c:pt>
                <c:pt idx="3">
                  <c:v>Principal</c:v>
                </c:pt>
              </c:strCache>
            </c:strRef>
          </c:cat>
          <c:val>
            <c:numRef>
              <c:f>'by Province and rank'!$B$11:$E$11</c:f>
              <c:numCache>
                <c:formatCode>0%</c:formatCode>
                <c:ptCount val="4"/>
                <c:pt idx="0">
                  <c:v>0.73810699999999996</c:v>
                </c:pt>
                <c:pt idx="1">
                  <c:v>0.68772741999999998</c:v>
                </c:pt>
                <c:pt idx="2">
                  <c:v>0.51585013999999996</c:v>
                </c:pt>
                <c:pt idx="3">
                  <c:v>0.40732436</c:v>
                </c:pt>
              </c:numCache>
            </c:numRef>
          </c:val>
          <c:extLst>
            <c:ext xmlns:c16="http://schemas.microsoft.com/office/drawing/2014/chart" uri="{C3380CC4-5D6E-409C-BE32-E72D297353CC}">
              <c16:uniqueId val="{00000000-4D21-4AC1-B2AB-8011E7FECFDE}"/>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7"/>
          <c:order val="7"/>
          <c:tx>
            <c:strRef>
              <c:f>'Headcount Data'!$V$1</c:f>
              <c:strCache>
                <c:ptCount val="1"/>
                <c:pt idx="0">
                  <c:v>NW</c:v>
                </c:pt>
              </c:strCache>
              <c:extLst xmlns:c15="http://schemas.microsoft.com/office/drawing/2012/chart"/>
            </c:strRef>
          </c:tx>
          <c:spPr>
            <a:ln w="19050" cap="rnd">
              <a:solidFill>
                <a:sysClr val="windowText" lastClr="00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Data'!$V$408:$V$452</c:f>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8-588B-4CA5-B955-558CBC63FBD6}"/>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2-588B-4CA5-B955-558CBC63FB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3-588B-4CA5-B955-558CBC63FB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4-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0-588B-4CA5-B955-558CBC63FBD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6-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9-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3989497620557"/>
          <c:y val="4.9100930381145623E-2"/>
          <c:w val="0.83949757366903444"/>
          <c:h val="0.70617506835551136"/>
        </c:manualLayout>
      </c:layout>
      <c:lineChart>
        <c:grouping val="standard"/>
        <c:varyColors val="0"/>
        <c:ser>
          <c:idx val="7"/>
          <c:order val="7"/>
          <c:tx>
            <c:strRef>
              <c:f>'HeadCountShift-Prov-21_30'!$AG$2</c:f>
              <c:strCache>
                <c:ptCount val="1"/>
                <c:pt idx="0">
                  <c:v>NW</c:v>
                </c:pt>
              </c:strCache>
              <c:extLst xmlns:c15="http://schemas.microsoft.com/office/drawing/2012/chart"/>
            </c:strRef>
          </c:tx>
          <c:spPr>
            <a:ln w="19050" cap="rnd">
              <a:solidFill>
                <a:schemeClr val="tx1"/>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'HeadCountShift-Prov-21_30'!$AG$5:$AG$49</c:f>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E396-4895-BA93-EB1A4E8E998E}"/>
            </c:ext>
          </c:extLst>
        </c:ser>
        <c:ser>
          <c:idx val="17"/>
          <c:order val="17"/>
          <c:tx>
            <c:strRef>
              <c:f>'HeadCountShift-Prov-21_30'!$AQ$2</c:f>
              <c:strCache>
                <c:ptCount val="1"/>
                <c:pt idx="0">
                  <c:v>NW '30</c:v>
                </c:pt>
              </c:strCache>
              <c:extLst xmlns:c15="http://schemas.microsoft.com/office/drawing/2012/chart"/>
            </c:strRef>
          </c:tx>
          <c:spPr>
            <a:ln w="25400" cap="rnd">
              <a:solidFill>
                <a:schemeClr val="tx1"/>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'HeadCountShift-Prov-21_30'!$AQ$5:$AQ$49</c:f>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11-E396-4895-BA93-EB1A4E8E998E}"/>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E396-4895-BA93-EB1A4E8E998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E396-4895-BA93-EB1A4E8E998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'HeadCountShift-Prov-21_30'!$AB$5:$AB$49</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E396-4895-BA93-EB1A4E8E998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'HeadCountShift-Prov-21_30'!$AC$5:$AC$49</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E396-4895-BA93-EB1A4E8E998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E396-4895-BA93-EB1A4E8E998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E396-4895-BA93-EB1A4E8E99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E396-4895-BA93-EB1A4E8E99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E396-4895-BA93-EB1A4E8E998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E396-4895-BA93-EB1A4E8E998E}"/>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E396-4895-BA93-EB1A4E8E998E}"/>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E396-4895-BA93-EB1A4E8E998E}"/>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'HeadCountShift-Prov-21_30'!$AL$5:$AL$49</c15:sqref>
                        </c15:formulaRef>
                      </c:ext>
                    </c:extLst>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numRef>
                </c:val>
                <c:smooth val="1"/>
                <c:extLst xmlns:c15="http://schemas.microsoft.com/office/drawing/2012/chart">
                  <c:ext xmlns:c16="http://schemas.microsoft.com/office/drawing/2014/chart" uri="{C3380CC4-5D6E-409C-BE32-E72D297353CC}">
                    <c16:uniqueId val="{0000000C-E396-4895-BA93-EB1A4E8E998E}"/>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E396-4895-BA93-EB1A4E8E998E}"/>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E396-4895-BA93-EB1A4E8E998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E396-4895-BA93-EB1A4E8E998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E396-4895-BA93-EB1A4E8E998E}"/>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E396-4895-BA93-EB1A4E8E998E}"/>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E396-4895-BA93-EB1A4E8E998E}"/>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1.4971189938146163E-2"/>
              <c:y val="5.1116013595370033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5.1018121293105456E-2"/>
          <c:y val="0.86213730383011111"/>
          <c:w val="0.91054621358244858"/>
          <c:h val="0.12978206814642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05705916067"/>
          <c:y val="6.545184830382092E-2"/>
          <c:w val="0.84957421064683403"/>
          <c:h val="0.65544164129284188"/>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5.8010456205686454E-3</c:v>
                </c:pt>
                <c:pt idx="1">
                  <c:v>8.871452302689712E-3</c:v>
                </c:pt>
                <c:pt idx="2">
                  <c:v>1.3656136347429224E-2</c:v>
                </c:pt>
                <c:pt idx="3">
                  <c:v>1.1582714434140147E-2</c:v>
                </c:pt>
                <c:pt idx="4">
                  <c:v>1.1256752162580742E-2</c:v>
                </c:pt>
                <c:pt idx="5">
                  <c:v>1.3808463251670379E-2</c:v>
                </c:pt>
                <c:pt idx="6">
                  <c:v>1.0815307820299502E-2</c:v>
                </c:pt>
                <c:pt idx="7">
                  <c:v>1.1912134348475465E-2</c:v>
                </c:pt>
                <c:pt idx="8">
                  <c:v>9.3575218700702716E-3</c:v>
                </c:pt>
                <c:pt idx="9">
                  <c:v>1.7922535211267604E-2</c:v>
                </c:pt>
                <c:pt idx="10">
                  <c:v>1.7922535211267604E-2</c:v>
                </c:pt>
                <c:pt idx="11">
                  <c:v>1.7992957746478872E-2</c:v>
                </c:pt>
                <c:pt idx="12">
                  <c:v>1.8239436619718309E-2</c:v>
                </c:pt>
                <c:pt idx="13">
                  <c:v>1.8908450704225352E-2</c:v>
                </c:pt>
                <c:pt idx="14">
                  <c:v>1.9577464788732395E-2</c:v>
                </c:pt>
                <c:pt idx="15">
                  <c:v>2.0457746478873239E-2</c:v>
                </c:pt>
                <c:pt idx="16">
                  <c:v>2.1654929577464788E-2</c:v>
                </c:pt>
                <c:pt idx="17">
                  <c:v>2.2852112676056337E-2</c:v>
                </c:pt>
                <c:pt idx="18">
                  <c:v>2.4049295774647886E-2</c:v>
                </c:pt>
                <c:pt idx="19">
                  <c:v>2.5211267605633803E-2</c:v>
                </c:pt>
                <c:pt idx="20">
                  <c:v>2.6232394366197183E-2</c:v>
                </c:pt>
                <c:pt idx="21">
                  <c:v>2.7112676056338027E-2</c:v>
                </c:pt>
                <c:pt idx="22">
                  <c:v>2.7781690140845069E-2</c:v>
                </c:pt>
              </c:numCache>
            </c:numRef>
          </c:val>
          <c:extLst>
            <c:ext xmlns:c16="http://schemas.microsoft.com/office/drawing/2014/chart" uri="{C3380CC4-5D6E-409C-BE32-E72D297353CC}">
              <c16:uniqueId val="{00000000-2492-476C-AA42-E0BF9F36625F}"/>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2.8324858554751843E-2</c:v>
                </c:pt>
                <c:pt idx="1">
                  <c:v>4.2484006644753117E-2</c:v>
                </c:pt>
                <c:pt idx="2">
                  <c:v>0.10079868786992797</c:v>
                </c:pt>
                <c:pt idx="3">
                  <c:v>4.2290375957209372E-2</c:v>
                </c:pt>
                <c:pt idx="4">
                  <c:v>4.0758508669210138E-2</c:v>
                </c:pt>
                <c:pt idx="5">
                  <c:v>3.170007423904974E-2</c:v>
                </c:pt>
                <c:pt idx="6">
                  <c:v>2.9647557101800032E-2</c:v>
                </c:pt>
                <c:pt idx="7">
                  <c:v>2.0873556518888201E-2</c:v>
                </c:pt>
                <c:pt idx="8">
                  <c:v>2.2372006310053063E-2</c:v>
                </c:pt>
                <c:pt idx="9">
                  <c:v>2.8943661971830986E-2</c:v>
                </c:pt>
                <c:pt idx="10">
                  <c:v>2.9507042253521128E-2</c:v>
                </c:pt>
                <c:pt idx="11">
                  <c:v>3.0070422535211267E-2</c:v>
                </c:pt>
                <c:pt idx="12">
                  <c:v>3.0528169014084509E-2</c:v>
                </c:pt>
                <c:pt idx="13">
                  <c:v>3.0528169014084509E-2</c:v>
                </c:pt>
                <c:pt idx="14">
                  <c:v>3.073943661971831E-2</c:v>
                </c:pt>
                <c:pt idx="15">
                  <c:v>3.084507042253521E-2</c:v>
                </c:pt>
                <c:pt idx="16">
                  <c:v>3.0809859154929578E-2</c:v>
                </c:pt>
                <c:pt idx="17">
                  <c:v>3.0809859154929578E-2</c:v>
                </c:pt>
                <c:pt idx="18">
                  <c:v>3.0985915492957747E-2</c:v>
                </c:pt>
                <c:pt idx="19">
                  <c:v>3.1197183098591548E-2</c:v>
                </c:pt>
                <c:pt idx="20">
                  <c:v>3.1584507042253518E-2</c:v>
                </c:pt>
                <c:pt idx="21">
                  <c:v>3.204225352112676E-2</c:v>
                </c:pt>
                <c:pt idx="22">
                  <c:v>3.2500000000000001E-2</c:v>
                </c:pt>
              </c:numCache>
            </c:numRef>
          </c:val>
          <c:extLst>
            <c:ext xmlns:c16="http://schemas.microsoft.com/office/drawing/2014/chart" uri="{C3380CC4-5D6E-409C-BE32-E72D297353CC}">
              <c16:uniqueId val="{00000001-2492-476C-AA42-E0BF9F36625F}"/>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1.9623290123898875E-2</c:v>
                </c:pt>
                <c:pt idx="1">
                  <c:v>2.3398013642950553E-2</c:v>
                </c:pt>
                <c:pt idx="2">
                  <c:v>3.5049561434785707E-2</c:v>
                </c:pt>
                <c:pt idx="3">
                  <c:v>3.0823103859622118E-2</c:v>
                </c:pt>
                <c:pt idx="4">
                  <c:v>2.9766176859441697E-2</c:v>
                </c:pt>
                <c:pt idx="5">
                  <c:v>2.5798069784706754E-2</c:v>
                </c:pt>
                <c:pt idx="6">
                  <c:v>2.8853426108001814E-2</c:v>
                </c:pt>
                <c:pt idx="7">
                  <c:v>2.7102837783687297E-2</c:v>
                </c:pt>
                <c:pt idx="8">
                  <c:v>3.0438835508389502E-2</c:v>
                </c:pt>
                <c:pt idx="9">
                  <c:v>3.1936619718309862E-2</c:v>
                </c:pt>
                <c:pt idx="10">
                  <c:v>3.4436619718309858E-2</c:v>
                </c:pt>
                <c:pt idx="11">
                  <c:v>3.6654929577464787E-2</c:v>
                </c:pt>
                <c:pt idx="12">
                  <c:v>3.8838028169014084E-2</c:v>
                </c:pt>
                <c:pt idx="13">
                  <c:v>4.0352112676056338E-2</c:v>
                </c:pt>
                <c:pt idx="14">
                  <c:v>4.2288732394366195E-2</c:v>
                </c:pt>
                <c:pt idx="15">
                  <c:v>4.3661971830985913E-2</c:v>
                </c:pt>
                <c:pt idx="16">
                  <c:v>4.4542253521126764E-2</c:v>
                </c:pt>
                <c:pt idx="17">
                  <c:v>4.4154929577464787E-2</c:v>
                </c:pt>
                <c:pt idx="18">
                  <c:v>4.3556338028169016E-2</c:v>
                </c:pt>
                <c:pt idx="19">
                  <c:v>4.1619718309859152E-2</c:v>
                </c:pt>
                <c:pt idx="20">
                  <c:v>3.9436619718309862E-2</c:v>
                </c:pt>
                <c:pt idx="21">
                  <c:v>3.6021126760563384E-2</c:v>
                </c:pt>
                <c:pt idx="22">
                  <c:v>3.2746478873239435E-2</c:v>
                </c:pt>
              </c:numCache>
            </c:numRef>
          </c:val>
          <c:extLst>
            <c:ext xmlns:c16="http://schemas.microsoft.com/office/drawing/2014/chart" uri="{C3380CC4-5D6E-409C-BE32-E72D297353CC}">
              <c16:uniqueId val="{00000002-2492-476C-AA42-E0BF9F36625F}"/>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1444933464251E-2"/>
          <c:y val="5.7508136384275398E-2"/>
          <c:w val="0.89029061928608166"/>
          <c:h val="0.78320788947742404"/>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907</c:v>
                </c:pt>
                <c:pt idx="10" formatCode="#\ ###\ ###\ ##0">
                  <c:v>978</c:v>
                </c:pt>
                <c:pt idx="11" formatCode="#\ ###\ ###\ ##0">
                  <c:v>1041</c:v>
                </c:pt>
                <c:pt idx="12" formatCode="#\ ###\ ###\ ##0">
                  <c:v>1103</c:v>
                </c:pt>
                <c:pt idx="13" formatCode="#\ ###\ ###\ ##0">
                  <c:v>1146</c:v>
                </c:pt>
                <c:pt idx="14" formatCode="#\ ###\ ###\ ##0">
                  <c:v>1201</c:v>
                </c:pt>
                <c:pt idx="15" formatCode="#\ ###\ ###\ ##0">
                  <c:v>1240</c:v>
                </c:pt>
                <c:pt idx="16" formatCode="#\ ###\ ###\ ##0">
                  <c:v>1265</c:v>
                </c:pt>
                <c:pt idx="17" formatCode="#\ ###\ ###\ ##0">
                  <c:v>1254</c:v>
                </c:pt>
                <c:pt idx="18" formatCode="#\ ###\ ###\ ##0">
                  <c:v>1237</c:v>
                </c:pt>
                <c:pt idx="19" formatCode="#\ ###\ ###\ ##0">
                  <c:v>1182</c:v>
                </c:pt>
                <c:pt idx="20" formatCode="#\ ###\ ###\ ##0">
                  <c:v>1120</c:v>
                </c:pt>
                <c:pt idx="21" formatCode="#\ ###\ ###\ ##0">
                  <c:v>1023</c:v>
                </c:pt>
                <c:pt idx="22" formatCode="#\ ###\ ###\ ##0">
                  <c:v>930</c:v>
                </c:pt>
              </c:numCache>
            </c:numRef>
          </c:val>
          <c:smooth val="1"/>
          <c:extLst>
            <c:ext xmlns:c16="http://schemas.microsoft.com/office/drawing/2014/chart" uri="{C3380CC4-5D6E-409C-BE32-E72D297353CC}">
              <c16:uniqueId val="{00000000-1711-4E94-B7DD-7820DF00B14F}"/>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548</c:v>
                </c:pt>
                <c:pt idx="1">
                  <c:v>662</c:v>
                </c:pt>
                <c:pt idx="2">
                  <c:v>983</c:v>
                </c:pt>
                <c:pt idx="3">
                  <c:v>801</c:v>
                </c:pt>
                <c:pt idx="4">
                  <c:v>788</c:v>
                </c:pt>
                <c:pt idx="5">
                  <c:v>695</c:v>
                </c:pt>
                <c:pt idx="6">
                  <c:v>763</c:v>
                </c:pt>
                <c:pt idx="7">
                  <c:v>744</c:v>
                </c:pt>
                <c:pt idx="8">
                  <c:v>849</c:v>
                </c:pt>
              </c:numCache>
            </c:numRef>
          </c:val>
          <c:smooth val="1"/>
          <c:extLst>
            <c:ext xmlns:c16="http://schemas.microsoft.com/office/drawing/2014/chart" uri="{C3380CC4-5D6E-409C-BE32-E72D297353CC}">
              <c16:uniqueId val="{00000001-1711-4E94-B7DD-7820DF00B14F}"/>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509</c:v>
                      </c:pt>
                      <c:pt idx="10" formatCode="#\ ###\ ###\ ##0">
                        <c:v>509</c:v>
                      </c:pt>
                      <c:pt idx="11" formatCode="#\ ###\ ###\ ##0">
                        <c:v>511</c:v>
                      </c:pt>
                      <c:pt idx="12" formatCode="#\ ###\ ###\ ##0">
                        <c:v>518</c:v>
                      </c:pt>
                      <c:pt idx="13" formatCode="#\ ###\ ###\ ##0">
                        <c:v>537</c:v>
                      </c:pt>
                      <c:pt idx="14" formatCode="#\ ###\ ###\ ##0">
                        <c:v>556</c:v>
                      </c:pt>
                      <c:pt idx="15" formatCode="#\ ###\ ###\ ##0">
                        <c:v>581</c:v>
                      </c:pt>
                      <c:pt idx="16" formatCode="#\ ###\ ###\ ##0">
                        <c:v>615</c:v>
                      </c:pt>
                      <c:pt idx="17" formatCode="#\ ###\ ###\ ##0">
                        <c:v>649</c:v>
                      </c:pt>
                      <c:pt idx="18" formatCode="#\ ###\ ###\ ##0">
                        <c:v>683</c:v>
                      </c:pt>
                      <c:pt idx="19" formatCode="#\ ###\ ###\ ##0">
                        <c:v>716</c:v>
                      </c:pt>
                      <c:pt idx="20" formatCode="#\ ###\ ###\ ##0">
                        <c:v>745</c:v>
                      </c:pt>
                      <c:pt idx="21" formatCode="#\ ###\ ###\ ##0">
                        <c:v>770</c:v>
                      </c:pt>
                      <c:pt idx="22" formatCode="#\ ###\ ###\ ##0">
                        <c:v>789</c:v>
                      </c:pt>
                    </c:numCache>
                  </c:numRef>
                </c:val>
                <c:smooth val="1"/>
                <c:extLst>
                  <c:ext xmlns:c16="http://schemas.microsoft.com/office/drawing/2014/chart" uri="{C3380CC4-5D6E-409C-BE32-E72D297353CC}">
                    <c16:uniqueId val="{00000002-1711-4E94-B7DD-7820DF00B14F}"/>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822</c:v>
                      </c:pt>
                      <c:pt idx="10" formatCode="#\ ###\ ###\ ##0">
                        <c:v>838</c:v>
                      </c:pt>
                      <c:pt idx="11" formatCode="#\ ###\ ###\ ##0">
                        <c:v>854</c:v>
                      </c:pt>
                      <c:pt idx="12" formatCode="#\ ###\ ###\ ##0">
                        <c:v>867</c:v>
                      </c:pt>
                      <c:pt idx="13" formatCode="#\ ###\ ###\ ##0">
                        <c:v>867</c:v>
                      </c:pt>
                      <c:pt idx="14" formatCode="#\ ###\ ###\ ##0">
                        <c:v>873</c:v>
                      </c:pt>
                      <c:pt idx="15" formatCode="#\ ###\ ###\ ##0">
                        <c:v>876</c:v>
                      </c:pt>
                      <c:pt idx="16" formatCode="#\ ###\ ###\ ##0">
                        <c:v>875</c:v>
                      </c:pt>
                      <c:pt idx="17" formatCode="#\ ###\ ###\ ##0">
                        <c:v>875</c:v>
                      </c:pt>
                      <c:pt idx="18" formatCode="#\ ###\ ###\ ##0">
                        <c:v>880</c:v>
                      </c:pt>
                      <c:pt idx="19" formatCode="#\ ###\ ###\ ##0">
                        <c:v>886</c:v>
                      </c:pt>
                      <c:pt idx="20" formatCode="#\ ###\ ###\ ##0">
                        <c:v>897</c:v>
                      </c:pt>
                      <c:pt idx="21" formatCode="#\ ###\ ###\ ##0">
                        <c:v>910</c:v>
                      </c:pt>
                      <c:pt idx="22" formatCode="#\ ###\ ###\ ##0">
                        <c:v>923</c:v>
                      </c:pt>
                    </c:numCache>
                  </c:numRef>
                </c:val>
                <c:smooth val="1"/>
                <c:extLst xmlns:c15="http://schemas.microsoft.com/office/drawing/2012/chart">
                  <c:ext xmlns:c16="http://schemas.microsoft.com/office/drawing/2014/chart" uri="{C3380CC4-5D6E-409C-BE32-E72D297353CC}">
                    <c16:uniqueId val="{00000003-1711-4E94-B7DD-7820DF00B14F}"/>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162</c:v>
                      </c:pt>
                      <c:pt idx="1">
                        <c:v>251</c:v>
                      </c:pt>
                      <c:pt idx="2">
                        <c:v>383</c:v>
                      </c:pt>
                      <c:pt idx="3">
                        <c:v>301</c:v>
                      </c:pt>
                      <c:pt idx="4">
                        <c:v>298</c:v>
                      </c:pt>
                      <c:pt idx="5">
                        <c:v>372</c:v>
                      </c:pt>
                      <c:pt idx="6">
                        <c:v>286</c:v>
                      </c:pt>
                      <c:pt idx="7">
                        <c:v>327</c:v>
                      </c:pt>
                      <c:pt idx="8">
                        <c:v>261</c:v>
                      </c:pt>
                    </c:numCache>
                  </c:numRef>
                </c:val>
                <c:smooth val="0"/>
                <c:extLst xmlns:c15="http://schemas.microsoft.com/office/drawing/2012/chart">
                  <c:ext xmlns:c16="http://schemas.microsoft.com/office/drawing/2014/chart" uri="{C3380CC4-5D6E-409C-BE32-E72D297353CC}">
                    <c16:uniqueId val="{00000004-1711-4E94-B7DD-7820DF00B14F}"/>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791</c:v>
                      </c:pt>
                      <c:pt idx="1">
                        <c:v>1202</c:v>
                      </c:pt>
                      <c:pt idx="2">
                        <c:v>2827</c:v>
                      </c:pt>
                      <c:pt idx="3">
                        <c:v>1099</c:v>
                      </c:pt>
                      <c:pt idx="4">
                        <c:v>1079</c:v>
                      </c:pt>
                      <c:pt idx="5">
                        <c:v>854</c:v>
                      </c:pt>
                      <c:pt idx="6">
                        <c:v>784</c:v>
                      </c:pt>
                      <c:pt idx="7">
                        <c:v>573</c:v>
                      </c:pt>
                      <c:pt idx="8">
                        <c:v>624</c:v>
                      </c:pt>
                    </c:numCache>
                  </c:numRef>
                </c:val>
                <c:smooth val="0"/>
                <c:extLst xmlns:c15="http://schemas.microsoft.com/office/drawing/2012/chart">
                  <c:ext xmlns:c16="http://schemas.microsoft.com/office/drawing/2014/chart" uri="{C3380CC4-5D6E-409C-BE32-E72D297353CC}">
                    <c16:uniqueId val="{00000005-1711-4E94-B7DD-7820DF00B14F}"/>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7"/>
          <c:tx>
            <c:strRef>
              <c:f>Headcount!$J$155</c:f>
              <c:strCache>
                <c:ptCount val="1"/>
                <c:pt idx="0">
                  <c:v>NW</c:v>
                </c:pt>
              </c:strCache>
              <c:extLst xmlns:c15="http://schemas.microsoft.com/office/drawing/2012/chart"/>
            </c:strRef>
          </c:tx>
          <c:spPr>
            <a:ln w="15875" cap="rnd">
              <a:solidFill>
                <a:schemeClr val="tx1"/>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Headcount!$J$156:$J$169</c:f>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7"/>
          <c:order val="7"/>
          <c:tx>
            <c:strRef>
              <c:f>'Teachers-NonTeachers'!$I$3</c:f>
              <c:strCache>
                <c:ptCount val="1"/>
                <c:pt idx="0">
                  <c:v>NW</c:v>
                </c:pt>
              </c:strCache>
              <c:extLst xmlns:c15="http://schemas.microsoft.com/office/drawing/2012/chart"/>
            </c:strRef>
          </c:tx>
          <c:spPr>
            <a:ln w="19050" cap="rnd">
              <a:solidFill>
                <a:schemeClr val="tx1"/>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'Teachers-NonTeachers'!$I$13:$I$27</c:f>
              <c:numCache>
                <c:formatCode>0%</c:formatCode>
                <c:ptCount val="14"/>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'Teachers-NonTeachers'!$K$13:$K$27</c:f>
              <c:numCache>
                <c:formatCode>0%</c:formatCode>
                <c:ptCount val="14"/>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numCache>
              <c:extLst/>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4"/>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4"/>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4"/>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4"/>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4"/>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4"/>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4"/>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4"/>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4708753658592E-2"/>
          <c:y val="6.7030962762298932E-2"/>
          <c:w val="0.89164211643332125"/>
          <c:h val="0.65021953232152263"/>
        </c:manualLayout>
      </c:layout>
      <c:lineChart>
        <c:grouping val="standard"/>
        <c:varyColors val="0"/>
        <c:ser>
          <c:idx val="7"/>
          <c:order val="7"/>
          <c:tx>
            <c:strRef>
              <c:f>'Teachers-NonTeachers'!$I$31</c:f>
              <c:strCache>
                <c:ptCount val="1"/>
                <c:pt idx="0">
                  <c:v>NW</c:v>
                </c:pt>
              </c:strCache>
              <c:extLst xmlns:c15="http://schemas.microsoft.com/office/drawing/2012/chart"/>
            </c:strRef>
          </c:tx>
          <c:spPr>
            <a:ln w="19050" cap="rnd">
              <a:solidFill>
                <a:schemeClr val="tx1"/>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'Teachers-NonTeachers'!$I$41:$I$55</c:f>
              <c:numCache>
                <c:formatCode>0%</c:formatCode>
                <c:ptCount val="14"/>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7-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'Teachers-NonTeachers'!$K$41:$K$55</c:f>
              <c:numCache>
                <c:formatCode>0%</c:formatCode>
                <c:ptCount val="14"/>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numCache>
              <c:extLst/>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4"/>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4"/>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4"/>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4"/>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4"/>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4"/>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4"/>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4"/>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0.22758</cdr:x>
      <cdr:y>0.05782</cdr:y>
    </cdr:from>
    <cdr:to>
      <cdr:x>0.6219</cdr:x>
      <cdr:y>0.26588</cdr:y>
    </cdr:to>
    <cdr:sp macro="" textlink="">
      <cdr:nvSpPr>
        <cdr:cNvPr id="2" name="Rectangle: Rounded Corners 1">
          <a:extLst xmlns:a="http://schemas.openxmlformats.org/drawingml/2006/main">
            <a:ext uri="{FF2B5EF4-FFF2-40B4-BE49-F238E27FC236}">
              <a16:creationId xmlns:a16="http://schemas.microsoft.com/office/drawing/2014/main" id="{2033AAB6-A25B-E329-1A82-4A253CDD70B6}"/>
            </a:ext>
          </a:extLst>
        </cdr:cNvPr>
        <cdr:cNvSpPr/>
      </cdr:nvSpPr>
      <cdr:spPr>
        <a:xfrm xmlns:a="http://schemas.openxmlformats.org/drawingml/2006/main">
          <a:off x="2426934" y="212076"/>
          <a:ext cx="4205127" cy="763079"/>
        </a:xfrm>
        <a:prstGeom xmlns:a="http://schemas.openxmlformats.org/drawingml/2006/main" prst="roundRect">
          <a:avLst>
            <a:gd name="adj" fmla="val 23516"/>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accent2"/>
              </a:solidFill>
              <a:latin typeface="+mn-lt"/>
              <a:ea typeface="+mn-ea"/>
              <a:cs typeface="+mn-cs"/>
            </a:defRPr>
          </a:lvl1pPr>
          <a:lvl2pPr marL="457200" algn="l" defTabSz="914400" rtl="0" eaLnBrk="1" latinLnBrk="0" hangingPunct="1">
            <a:defRPr sz="1800" kern="1200">
              <a:solidFill>
                <a:schemeClr val="accent2"/>
              </a:solidFill>
              <a:latin typeface="+mn-lt"/>
              <a:ea typeface="+mn-ea"/>
              <a:cs typeface="+mn-cs"/>
            </a:defRPr>
          </a:lvl2pPr>
          <a:lvl3pPr marL="914400" algn="l" defTabSz="914400" rtl="0" eaLnBrk="1" latinLnBrk="0" hangingPunct="1">
            <a:defRPr sz="1800" kern="1200">
              <a:solidFill>
                <a:schemeClr val="accent2"/>
              </a:solidFill>
              <a:latin typeface="+mn-lt"/>
              <a:ea typeface="+mn-ea"/>
              <a:cs typeface="+mn-cs"/>
            </a:defRPr>
          </a:lvl3pPr>
          <a:lvl4pPr marL="1371600" algn="l" defTabSz="914400" rtl="0" eaLnBrk="1" latinLnBrk="0" hangingPunct="1">
            <a:defRPr sz="1800" kern="1200">
              <a:solidFill>
                <a:schemeClr val="accent2"/>
              </a:solidFill>
              <a:latin typeface="+mn-lt"/>
              <a:ea typeface="+mn-ea"/>
              <a:cs typeface="+mn-cs"/>
            </a:defRPr>
          </a:lvl4pPr>
          <a:lvl5pPr marL="1828800" algn="l" defTabSz="914400" rtl="0" eaLnBrk="1" latinLnBrk="0" hangingPunct="1">
            <a:defRPr sz="1800" kern="1200">
              <a:solidFill>
                <a:schemeClr val="accent2"/>
              </a:solidFill>
              <a:latin typeface="+mn-lt"/>
              <a:ea typeface="+mn-ea"/>
              <a:cs typeface="+mn-cs"/>
            </a:defRPr>
          </a:lvl5pPr>
          <a:lvl6pPr marL="2286000" algn="l" defTabSz="914400" rtl="0" eaLnBrk="1" latinLnBrk="0" hangingPunct="1">
            <a:defRPr sz="1800" kern="1200">
              <a:solidFill>
                <a:schemeClr val="accent2"/>
              </a:solidFill>
              <a:latin typeface="+mn-lt"/>
              <a:ea typeface="+mn-ea"/>
              <a:cs typeface="+mn-cs"/>
            </a:defRPr>
          </a:lvl6pPr>
          <a:lvl7pPr marL="2743200" algn="l" defTabSz="914400" rtl="0" eaLnBrk="1" latinLnBrk="0" hangingPunct="1">
            <a:defRPr sz="1800" kern="1200">
              <a:solidFill>
                <a:schemeClr val="accent2"/>
              </a:solidFill>
              <a:latin typeface="+mn-lt"/>
              <a:ea typeface="+mn-ea"/>
              <a:cs typeface="+mn-cs"/>
            </a:defRPr>
          </a:lvl7pPr>
          <a:lvl8pPr marL="3200400" algn="l" defTabSz="914400" rtl="0" eaLnBrk="1" latinLnBrk="0" hangingPunct="1">
            <a:defRPr sz="1800" kern="1200">
              <a:solidFill>
                <a:schemeClr val="accent2"/>
              </a:solidFill>
              <a:latin typeface="+mn-lt"/>
              <a:ea typeface="+mn-ea"/>
              <a:cs typeface="+mn-cs"/>
            </a:defRPr>
          </a:lvl8pPr>
          <a:lvl9pPr marL="3657600" algn="l" defTabSz="914400" rtl="0" eaLnBrk="1" latinLnBrk="0" hangingPunct="1">
            <a:defRPr sz="1800" kern="1200">
              <a:solidFill>
                <a:schemeClr val="accent2"/>
              </a:solidFill>
              <a:latin typeface="+mn-lt"/>
              <a:ea typeface="+mn-ea"/>
              <a:cs typeface="+mn-cs"/>
            </a:defRPr>
          </a:lvl9pPr>
        </a:lstStyle>
        <a:p xmlns:a="http://schemas.openxmlformats.org/drawingml/2006/main">
          <a:pPr algn="ctr"/>
          <a:r>
            <a:rPr lang="en-ZA" sz="2000" dirty="0">
              <a:solidFill>
                <a:schemeClr val="tx1">
                  <a:lumMod val="65000"/>
                  <a:lumOff val="35000"/>
                </a:schemeClr>
              </a:solidFill>
            </a:rPr>
            <a:t>A </a:t>
          </a:r>
          <a:r>
            <a:rPr lang="en-ZA" sz="2000" b="1" dirty="0">
              <a:solidFill>
                <a:schemeClr val="tx1">
                  <a:lumMod val="65000"/>
                  <a:lumOff val="35000"/>
                </a:schemeClr>
              </a:solidFill>
            </a:rPr>
            <a:t>flatter age distribution is expected in 2030, </a:t>
          </a:r>
          <a:r>
            <a:rPr lang="en-ZA" sz="2000" dirty="0">
              <a:solidFill>
                <a:schemeClr val="tx1">
                  <a:lumMod val="65000"/>
                  <a:lumOff val="35000"/>
                </a:schemeClr>
              </a:solidFill>
            </a:rPr>
            <a:t>with higher proportion of younger educators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00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 name="Google Shape;16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104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38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0" name="Google Shape;17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82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475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089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250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562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27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990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0" name="Google Shape;640;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759330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8" name="Google Shape;64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9645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9" name="Google Shape;18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46" name="Google Shape;74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54" name="Google Shape;754;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5" name="Google Shape;765;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8"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58"/>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58"/>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58"/>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6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69"/>
          <p:cNvGrpSpPr/>
          <p:nvPr/>
        </p:nvGrpSpPr>
        <p:grpSpPr>
          <a:xfrm>
            <a:off x="701038" y="1466243"/>
            <a:ext cx="919944" cy="182880"/>
            <a:chOff x="701039" y="1581150"/>
            <a:chExt cx="540001" cy="239237"/>
          </a:xfrm>
        </p:grpSpPr>
        <p:cxnSp>
          <p:nvCxnSpPr>
            <p:cNvPr id="109" name="Google Shape;109;p69"/>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69"/>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69"/>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70"/>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3"/>
          <p:cNvSpPr>
            <a:spLocks noGrp="1"/>
          </p:cNvSpPr>
          <p:nvPr>
            <p:ph type="pic" idx="2"/>
          </p:nvPr>
        </p:nvSpPr>
        <p:spPr>
          <a:xfrm>
            <a:off x="5183188" y="987425"/>
            <a:ext cx="6172200" cy="4873625"/>
          </a:xfrm>
          <a:prstGeom prst="rect">
            <a:avLst/>
          </a:prstGeom>
          <a:noFill/>
          <a:ln>
            <a:noFill/>
          </a:ln>
        </p:spPr>
      </p:sp>
      <p:sp>
        <p:nvSpPr>
          <p:cNvPr id="133" name="Google Shape;133;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74"/>
          <p:cNvGrpSpPr/>
          <p:nvPr/>
        </p:nvGrpSpPr>
        <p:grpSpPr>
          <a:xfrm>
            <a:off x="701038" y="1581150"/>
            <a:ext cx="792000" cy="180000"/>
            <a:chOff x="701039" y="1581150"/>
            <a:chExt cx="540001" cy="239237"/>
          </a:xfrm>
        </p:grpSpPr>
        <p:cxnSp>
          <p:nvCxnSpPr>
            <p:cNvPr id="144" name="Google Shape;144;p74"/>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74"/>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74"/>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63"/>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1" name="Google Shape;71;p63"/>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3"/>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81401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67"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2"/>
        <p:cNvGrpSpPr/>
        <p:nvPr/>
      </p:nvGrpSpPr>
      <p:grpSpPr>
        <a:xfrm>
          <a:off x="0" y="0"/>
          <a:ext cx="0" cy="0"/>
          <a:chOff x="0" y="0"/>
          <a:chExt cx="0" cy="0"/>
        </a:xfrm>
      </p:grpSpPr>
      <p:sp>
        <p:nvSpPr>
          <p:cNvPr id="33" name="Google Shape;33;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68"/>
          <p:cNvGrpSpPr/>
          <p:nvPr/>
        </p:nvGrpSpPr>
        <p:grpSpPr>
          <a:xfrm>
            <a:off x="701038" y="1595007"/>
            <a:ext cx="792000" cy="166145"/>
            <a:chOff x="701039" y="1599565"/>
            <a:chExt cx="540001" cy="220822"/>
          </a:xfrm>
        </p:grpSpPr>
        <p:cxnSp>
          <p:nvCxnSpPr>
            <p:cNvPr id="38" name="Google Shape;38;p68"/>
            <p:cNvCxnSpPr/>
            <p:nvPr/>
          </p:nvCxnSpPr>
          <p:spPr>
            <a:xfrm rot="10800000" flipH="1">
              <a:off x="701040" y="1820386"/>
              <a:ext cx="540000" cy="1"/>
            </a:xfrm>
            <a:prstGeom prst="straightConnector1">
              <a:avLst/>
            </a:prstGeom>
            <a:noFill/>
            <a:ln w="76200" cap="flat" cmpd="sng">
              <a:solidFill>
                <a:srgbClr val="548135"/>
              </a:solidFill>
              <a:prstDash val="solid"/>
              <a:miter lim="800000"/>
              <a:headEnd type="none" w="sm" len="sm"/>
              <a:tailEnd type="none" w="sm" len="sm"/>
            </a:ln>
          </p:spPr>
        </p:cxnSp>
        <p:cxnSp>
          <p:nvCxnSpPr>
            <p:cNvPr id="39" name="Google Shape;39;p68"/>
            <p:cNvCxnSpPr/>
            <p:nvPr/>
          </p:nvCxnSpPr>
          <p:spPr>
            <a:xfrm>
              <a:off x="701040" y="1700769"/>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40" name="Google Shape;40;p68"/>
            <p:cNvCxnSpPr/>
            <p:nvPr/>
          </p:nvCxnSpPr>
          <p:spPr>
            <a:xfrm>
              <a:off x="701039" y="1599565"/>
              <a:ext cx="252000" cy="0"/>
            </a:xfrm>
            <a:prstGeom prst="straightConnector1">
              <a:avLst/>
            </a:prstGeom>
            <a:noFill/>
            <a:ln w="76200" cap="flat" cmpd="sng">
              <a:solidFill>
                <a:srgbClr val="A8D08C"/>
              </a:solidFill>
              <a:prstDash val="solid"/>
              <a:miter lim="800000"/>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60"/>
          <p:cNvGrpSpPr/>
          <p:nvPr/>
        </p:nvGrpSpPr>
        <p:grpSpPr>
          <a:xfrm>
            <a:off x="701038" y="1466243"/>
            <a:ext cx="919944" cy="182880"/>
            <a:chOff x="701039" y="1581150"/>
            <a:chExt cx="540001" cy="239237"/>
          </a:xfrm>
        </p:grpSpPr>
        <p:cxnSp>
          <p:nvCxnSpPr>
            <p:cNvPr id="53" name="Google Shape;53;p60"/>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60"/>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60"/>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6"/>
        <p:cNvGrpSpPr/>
        <p:nvPr/>
      </p:nvGrpSpPr>
      <p:grpSpPr>
        <a:xfrm>
          <a:off x="0" y="0"/>
          <a:ext cx="0" cy="0"/>
          <a:chOff x="0" y="0"/>
          <a:chExt cx="0" cy="0"/>
        </a:xfrm>
      </p:grpSpPr>
      <p:sp>
        <p:nvSpPr>
          <p:cNvPr id="57" name="Google Shape;5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61"/>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60" name="Google Shape;60;p61"/>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6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62"/>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62"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76"/>
        <p:cNvGrpSpPr/>
        <p:nvPr/>
      </p:nvGrpSpPr>
      <p:grpSpPr>
        <a:xfrm>
          <a:off x="0" y="0"/>
          <a:ext cx="0" cy="0"/>
          <a:chOff x="0" y="0"/>
          <a:chExt cx="0" cy="0"/>
        </a:xfrm>
      </p:grpSpPr>
      <p:sp>
        <p:nvSpPr>
          <p:cNvPr id="77" name="Google Shape;7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4"/>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80" name="Google Shape;80;p64"/>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8" name="Google Shape;88;p65"/>
          <p:cNvGrpSpPr/>
          <p:nvPr/>
        </p:nvGrpSpPr>
        <p:grpSpPr>
          <a:xfrm>
            <a:off x="701038" y="1466243"/>
            <a:ext cx="919944" cy="182880"/>
            <a:chOff x="701039" y="1581150"/>
            <a:chExt cx="540001" cy="239237"/>
          </a:xfrm>
        </p:grpSpPr>
        <p:cxnSp>
          <p:nvCxnSpPr>
            <p:cNvPr id="89" name="Google Shape;89;p65"/>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90" name="Google Shape;90;p65"/>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91" name="Google Shape;91;p65"/>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92"/>
        <p:cNvGrpSpPr/>
        <p:nvPr/>
      </p:nvGrpSpPr>
      <p:grpSpPr>
        <a:xfrm>
          <a:off x="0" y="0"/>
          <a:ext cx="0" cy="0"/>
          <a:chOff x="0" y="0"/>
          <a:chExt cx="0" cy="0"/>
        </a:xfrm>
      </p:grpSpPr>
      <p:sp>
        <p:nvSpPr>
          <p:cNvPr id="93" name="Google Shape;93;p66"/>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94" name="Google Shape;94;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8" name="Google Shape;98;p66"/>
          <p:cNvGrpSpPr/>
          <p:nvPr/>
        </p:nvGrpSpPr>
        <p:grpSpPr>
          <a:xfrm>
            <a:off x="700943" y="1664283"/>
            <a:ext cx="10671048" cy="96870"/>
            <a:chOff x="700984" y="1691638"/>
            <a:chExt cx="7275721" cy="128749"/>
          </a:xfrm>
        </p:grpSpPr>
        <p:cxnSp>
          <p:nvCxnSpPr>
            <p:cNvPr id="99" name="Google Shape;99;p66"/>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100" name="Google Shape;100;p66"/>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1" r:id="rId8"/>
    <p:sldLayoutId id="2147483663" r:id="rId9"/>
    <p:sldLayoutId id="2147483664" r:id="rId10"/>
    <p:sldLayoutId id="2147483665" r:id="rId11"/>
    <p:sldLayoutId id="2147483666"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education.gov.za/Programmes/EMIS/StatisticalPublications.aspx"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194560" y="1054783"/>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7300" dirty="0"/>
              <a:t>North West Province</a:t>
            </a:r>
            <a:br>
              <a:rPr lang="en-US" sz="7200" i="1" dirty="0"/>
            </a:br>
            <a:br>
              <a:rPr lang="en-US" sz="1600" i="1" dirty="0"/>
            </a:br>
            <a:r>
              <a:rPr lang="en-US" sz="4000" dirty="0"/>
              <a:t>11 Sep 2023</a:t>
            </a:r>
            <a:endParaRPr sz="3200" dirty="0"/>
          </a:p>
        </p:txBody>
      </p:sp>
      <p:sp>
        <p:nvSpPr>
          <p:cNvPr id="158" name="Google Shape;158;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n-US" sz="4800"/>
              <a:t>Educator Demand Projections</a:t>
            </a:r>
            <a:endParaRPr/>
          </a:p>
          <a:p>
            <a:pPr marL="0" lvl="0" indent="0" algn="ctr" rtl="0">
              <a:lnSpc>
                <a:spcPct val="90000"/>
              </a:lnSpc>
              <a:spcBef>
                <a:spcPts val="1000"/>
              </a:spcBef>
              <a:spcAft>
                <a:spcPts val="0"/>
              </a:spcAft>
              <a:buClr>
                <a:schemeClr val="dk1"/>
              </a:buClr>
              <a:buSzPts val="4800"/>
              <a:buNone/>
            </a:pPr>
            <a:r>
              <a:rPr lang="en-US" sz="4800"/>
              <a:t>2021-2030 </a:t>
            </a:r>
            <a:br>
              <a:rPr lang="en-US" sz="4800"/>
            </a:br>
            <a:br>
              <a:rPr lang="en-US" sz="4400" b="1"/>
            </a:br>
            <a:br>
              <a:rPr lang="en-US" sz="3200" b="1"/>
            </a:br>
            <a:br>
              <a:rPr lang="en-US" sz="1050" b="1"/>
            </a:br>
            <a:endParaRPr sz="48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21" name="Google Shape;221;p9"/>
          <p:cNvGraphicFramePr/>
          <p:nvPr/>
        </p:nvGraphicFramePr>
        <p:xfrm>
          <a:off x="436098" y="1855060"/>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222" name="Google Shape;222;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23" name="Google Shape;223;p9"/>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a:t>
            </a:r>
            <a:endParaRPr/>
          </a:p>
        </p:txBody>
      </p:sp>
      <p:cxnSp>
        <p:nvCxnSpPr>
          <p:cNvPr id="224" name="Google Shape;224;p9"/>
          <p:cNvCxnSpPr>
            <a:cxnSpLocks/>
          </p:cNvCxnSpPr>
          <p:nvPr/>
        </p:nvCxnSpPr>
        <p:spPr>
          <a:xfrm>
            <a:off x="8627557" y="2818151"/>
            <a:ext cx="0" cy="2218544"/>
          </a:xfrm>
          <a:prstGeom prst="straightConnector1">
            <a:avLst/>
          </a:prstGeom>
          <a:noFill/>
          <a:ln w="28575" cap="flat" cmpd="sng">
            <a:solidFill>
              <a:srgbClr val="88361C"/>
            </a:solidFill>
            <a:prstDash val="dot"/>
            <a:miter lim="800000"/>
            <a:headEnd type="none" w="sm" len="sm"/>
            <a:tailEnd type="none" w="sm" len="sm"/>
          </a:ln>
        </p:spPr>
      </p:cxnSp>
      <p:sp>
        <p:nvSpPr>
          <p:cNvPr id="225" name="Google Shape;225;p9"/>
          <p:cNvSpPr/>
          <p:nvPr/>
        </p:nvSpPr>
        <p:spPr>
          <a:xfrm>
            <a:off x="7930681" y="2303574"/>
            <a:ext cx="1423179" cy="386666"/>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262626"/>
                </a:solidFill>
                <a:latin typeface="Calibri"/>
                <a:ea typeface="Calibri"/>
                <a:cs typeface="Calibri"/>
                <a:sym typeface="Calibri"/>
              </a:rPr>
              <a:t>Age: 53</a:t>
            </a:r>
            <a:endParaRPr dirty="0"/>
          </a:p>
        </p:txBody>
      </p:sp>
      <p:sp>
        <p:nvSpPr>
          <p:cNvPr id="226" name="Google Shape;226;p9"/>
          <p:cNvSpPr/>
          <p:nvPr/>
        </p:nvSpPr>
        <p:spPr>
          <a:xfrm>
            <a:off x="9248930" y="1877514"/>
            <a:ext cx="2506971"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7F7F7F"/>
                </a:solidFill>
                <a:latin typeface="Calibri"/>
                <a:ea typeface="Calibri"/>
                <a:cs typeface="Calibri"/>
                <a:sym typeface="Calibri"/>
              </a:rPr>
              <a:t>A </a:t>
            </a:r>
            <a:r>
              <a:rPr lang="en-US" sz="2000" b="1">
                <a:solidFill>
                  <a:srgbClr val="7F7F7F"/>
                </a:solidFill>
                <a:latin typeface="Calibri"/>
                <a:ea typeface="Calibri"/>
                <a:cs typeface="Calibri"/>
                <a:sym typeface="Calibri"/>
              </a:rPr>
              <a:t>high concentration </a:t>
            </a:r>
            <a:r>
              <a:rPr lang="en-US" sz="2000">
                <a:solidFill>
                  <a:srgbClr val="7F7F7F"/>
                </a:solidFill>
                <a:latin typeface="Calibri"/>
                <a:ea typeface="Calibri"/>
                <a:cs typeface="Calibri"/>
                <a:sym typeface="Calibri"/>
              </a:rPr>
              <a:t>of educators are </a:t>
            </a:r>
            <a:r>
              <a:rPr lang="en-US" sz="2000" b="1">
                <a:solidFill>
                  <a:srgbClr val="7F7F7F"/>
                </a:solidFill>
                <a:latin typeface="Calibri"/>
                <a:ea typeface="Calibri"/>
                <a:cs typeface="Calibri"/>
                <a:sym typeface="Calibri"/>
              </a:rPr>
              <a:t>over 50 years old </a:t>
            </a:r>
            <a:r>
              <a:rPr lang="en-US" sz="2000">
                <a:solidFill>
                  <a:srgbClr val="7F7F7F"/>
                </a:solidFill>
                <a:latin typeface="Calibri"/>
                <a:ea typeface="Calibri"/>
                <a:cs typeface="Calibri"/>
                <a:sym typeface="Calibri"/>
              </a:rPr>
              <a:t>in NW, peak at age 53</a:t>
            </a:r>
            <a:endParaRPr/>
          </a:p>
        </p:txBody>
      </p:sp>
      <p:sp>
        <p:nvSpPr>
          <p:cNvPr id="227" name="Google Shape;227;p9"/>
          <p:cNvSpPr/>
          <p:nvPr/>
        </p:nvSpPr>
        <p:spPr>
          <a:xfrm>
            <a:off x="1982695" y="2680560"/>
            <a:ext cx="4146556"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7F7F7F"/>
                </a:solidFill>
                <a:latin typeface="Calibri"/>
                <a:ea typeface="Calibri"/>
                <a:cs typeface="Calibri"/>
                <a:sym typeface="Calibri"/>
              </a:rPr>
              <a:t>A slightly higher proportion </a:t>
            </a:r>
            <a:r>
              <a:rPr lang="en-US" sz="2000">
                <a:solidFill>
                  <a:srgbClr val="7F7F7F"/>
                </a:solidFill>
                <a:latin typeface="Calibri"/>
                <a:ea typeface="Calibri"/>
                <a:cs typeface="Calibri"/>
                <a:sym typeface="Calibri"/>
              </a:rPr>
              <a:t>of young educators </a:t>
            </a:r>
            <a:r>
              <a:rPr lang="en-US" sz="2000" b="1">
                <a:solidFill>
                  <a:srgbClr val="7F7F7F"/>
                </a:solidFill>
                <a:latin typeface="Calibri"/>
                <a:ea typeface="Calibri"/>
                <a:cs typeface="Calibri"/>
                <a:sym typeface="Calibri"/>
              </a:rPr>
              <a:t>under 30 years </a:t>
            </a:r>
            <a:r>
              <a:rPr lang="en-US" sz="2000">
                <a:solidFill>
                  <a:srgbClr val="7F7F7F"/>
                </a:solidFill>
                <a:latin typeface="Calibri"/>
                <a:ea typeface="Calibri"/>
                <a:cs typeface="Calibri"/>
                <a:sym typeface="Calibri"/>
              </a:rPr>
              <a:t>in NW than in the country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extLst>
              <p:ext uri="{D42A27DB-BD31-4B8C-83A1-F6EECF244321}">
                <p14:modId xmlns:p14="http://schemas.microsoft.com/office/powerpoint/2010/main" val="698198515"/>
              </p:ext>
            </p:extLst>
          </p:nvPr>
        </p:nvGraphicFramePr>
        <p:xfrm>
          <a:off x="4464050" y="792487"/>
          <a:ext cx="6761975" cy="5059677"/>
        </p:xfrm>
        <a:graphic>
          <a:graphicData uri="http://schemas.openxmlformats.org/drawingml/2006/table">
            <a:tbl>
              <a:tblPr>
                <a:noFill/>
                <a:tableStyleId>{F1766515-F0D5-4487-80DD-86B0020A05D7}</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educator and</a:t>
            </a:r>
            <a:br>
              <a:rPr lang="en-US"/>
            </a:br>
            <a:r>
              <a:rPr lang="en-US"/>
              <a:t>primary schools educators</a:t>
            </a:r>
            <a:endParaRPr/>
          </a:p>
        </p:txBody>
      </p:sp>
      <p:graphicFrame>
        <p:nvGraphicFramePr>
          <p:cNvPr id="233" name="Google Shape;233;p10"/>
          <p:cNvGraphicFramePr/>
          <p:nvPr/>
        </p:nvGraphicFramePr>
        <p:xfrm>
          <a:off x="4464050" y="792487"/>
          <a:ext cx="6761975" cy="5059677"/>
        </p:xfrm>
        <a:graphic>
          <a:graphicData uri="http://schemas.openxmlformats.org/drawingml/2006/table">
            <a:tbl>
              <a:tblPr>
                <a:noFill/>
                <a:tableStyleId>{F1766515-F0D5-4487-80DD-86B0020A05D7}</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460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827">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384485">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NW</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384485">
                <a:tc>
                  <a:txBody>
                    <a:bodyPr/>
                    <a:lstStyle/>
                    <a:p>
                      <a:pPr marL="0" marR="0" lvl="0" indent="0" algn="ctr" rtl="0">
                        <a:spcBef>
                          <a:spcPts val="0"/>
                        </a:spcBef>
                        <a:spcAft>
                          <a:spcPts val="0"/>
                        </a:spcAft>
                        <a:buNone/>
                      </a:pPr>
                      <a:r>
                        <a:rPr lang="en-US" sz="19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42%</a:t>
                      </a:r>
                      <a:endParaRPr dirty="0"/>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solidFill>
                      <a:srgbClr val="FFF1DA"/>
                    </a:solidFill>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84485">
                <a:tc>
                  <a:txBody>
                    <a:bodyPr/>
                    <a:lstStyle/>
                    <a:p>
                      <a:pPr algn="ctr" rtl="0" fontAlgn="ctr"/>
                      <a:r>
                        <a:rPr lang="en-US" sz="1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t>
                      </a:r>
                    </a:p>
                  </a:txBody>
                  <a:tcPr marL="9525" marR="9525" marT="9525" marB="0" anchor="ctr">
                    <a:lnL w="9525" cap="flat" cmpd="sng">
                      <a:solidFill>
                        <a:srgbClr val="000000">
                          <a:alpha val="0"/>
                        </a:srgbClr>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p>
                  </a:txBody>
                  <a:tcPr marL="9525" marR="9525" marT="9525" marB="0" anchor="ctr">
                    <a:lnL w="19050" cap="flat" cmpd="sng" algn="ctr">
                      <a:solidFill>
                        <a:schemeClr val="lt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ctr"/>
                      <a:endPar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tc>
                  <a:txBody>
                    <a:bodyPr/>
                    <a:lstStyle/>
                    <a:p>
                      <a:pPr algn="ctr" rtl="0" fontAlgn="b"/>
                      <a:r>
                        <a:rPr lang="en-US" sz="1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bg1">
                          <a:lumMod val="50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3071139808"/>
                  </a:ext>
                </a:extLst>
              </a:tr>
            </a:tbl>
          </a:graphicData>
        </a:graphic>
      </p:graphicFrame>
      <p:sp>
        <p:nvSpPr>
          <p:cNvPr id="234" name="Google Shape;234;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5" name="Google Shape;235;p10"/>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
        <p:nvSpPr>
          <p:cNvPr id="2" name="Google Shape;244;p11">
            <a:extLst>
              <a:ext uri="{FF2B5EF4-FFF2-40B4-BE49-F238E27FC236}">
                <a16:creationId xmlns:a16="http://schemas.microsoft.com/office/drawing/2014/main" id="{21876657-2F17-961F-476C-CE7BD0410DC3}"/>
              </a:ext>
            </a:extLst>
          </p:cNvPr>
          <p:cNvSpPr/>
          <p:nvPr/>
        </p:nvSpPr>
        <p:spPr>
          <a:xfrm>
            <a:off x="5711251" y="2016554"/>
            <a:ext cx="5514773" cy="261540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3" name="Google Shape;245;p11">
            <a:extLst>
              <a:ext uri="{FF2B5EF4-FFF2-40B4-BE49-F238E27FC236}">
                <a16:creationId xmlns:a16="http://schemas.microsoft.com/office/drawing/2014/main" id="{2A94DD39-DB7A-DBC1-401D-3C894F78A39A}"/>
              </a:ext>
            </a:extLst>
          </p:cNvPr>
          <p:cNvSpPr/>
          <p:nvPr/>
        </p:nvSpPr>
        <p:spPr>
          <a:xfrm>
            <a:off x="5711252" y="5066676"/>
            <a:ext cx="5514773" cy="78548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zvc</a:t>
            </a:r>
            <a:endParaRPr sz="1800" dirty="0">
              <a:solidFill>
                <a:schemeClr val="lt1"/>
              </a:solidFill>
              <a:latin typeface="Calibri"/>
              <a:ea typeface="Calibri"/>
              <a:cs typeface="Calibri"/>
              <a:sym typeface="Calibri"/>
            </a:endParaRPr>
          </a:p>
        </p:txBody>
      </p:sp>
      <p:sp>
        <p:nvSpPr>
          <p:cNvPr id="4" name="Google Shape;246;p11">
            <a:extLst>
              <a:ext uri="{FF2B5EF4-FFF2-40B4-BE49-F238E27FC236}">
                <a16:creationId xmlns:a16="http://schemas.microsoft.com/office/drawing/2014/main" id="{AD8B5B03-6858-3A3B-B45C-CEEA597A2A18}"/>
              </a:ext>
            </a:extLst>
          </p:cNvPr>
          <p:cNvSpPr txBox="1"/>
          <p:nvPr/>
        </p:nvSpPr>
        <p:spPr>
          <a:xfrm>
            <a:off x="6876657" y="2486157"/>
            <a:ext cx="4171094" cy="193895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A large number of senior educators (70%) and primary school educators (52%) </a:t>
            </a:r>
            <a:r>
              <a:rPr lang="en-US" sz="2400" dirty="0">
                <a:solidFill>
                  <a:schemeClr val="dk1"/>
                </a:solidFill>
                <a:latin typeface="Calibri"/>
                <a:ea typeface="Calibri"/>
                <a:cs typeface="Calibri"/>
                <a:sym typeface="Calibri"/>
              </a:rPr>
              <a:t>were aged </a:t>
            </a:r>
            <a:r>
              <a:rPr lang="en-US" sz="2400" b="1" dirty="0">
                <a:solidFill>
                  <a:schemeClr val="dk1"/>
                </a:solidFill>
                <a:latin typeface="Calibri"/>
                <a:ea typeface="Calibri"/>
                <a:cs typeface="Calibri"/>
                <a:sym typeface="Calibri"/>
              </a:rPr>
              <a:t>50 years and older in </a:t>
            </a:r>
            <a:r>
              <a:rPr lang="en-US" sz="2400" dirty="0">
                <a:solidFill>
                  <a:schemeClr val="dk1"/>
                </a:solidFill>
                <a:latin typeface="Calibri"/>
                <a:ea typeface="Calibri"/>
                <a:cs typeface="Calibri"/>
                <a:sym typeface="Calibri"/>
              </a:rPr>
              <a:t>2021 in the NW</a:t>
            </a:r>
            <a:endParaRPr dirty="0"/>
          </a:p>
        </p:txBody>
      </p:sp>
    </p:spTree>
    <p:extLst>
      <p:ext uri="{BB962C8B-B14F-4D97-AF65-F5344CB8AC3E}">
        <p14:creationId xmlns:p14="http://schemas.microsoft.com/office/powerpoint/2010/main" val="10173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sp>
        <p:nvSpPr>
          <p:cNvPr id="252" name="Google Shape;252;p12"/>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53" name="Google Shape;253;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54" name="Google Shape;254;p12"/>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Estimates to 2035 derived from the National and provincial teacher supply and demand models – assumption of no growth in educator numbers. </a:t>
            </a:r>
            <a:endParaRPr/>
          </a:p>
        </p:txBody>
      </p:sp>
      <p:graphicFrame>
        <p:nvGraphicFramePr>
          <p:cNvPr id="255" name="Google Shape;255;p12"/>
          <p:cNvGraphicFramePr/>
          <p:nvPr/>
        </p:nvGraphicFramePr>
        <p:xfrm>
          <a:off x="689549" y="2186160"/>
          <a:ext cx="10664250" cy="3667588"/>
        </p:xfrm>
        <a:graphic>
          <a:graphicData uri="http://schemas.openxmlformats.org/drawingml/2006/chart">
            <c:chart xmlns:c="http://schemas.openxmlformats.org/drawingml/2006/chart" xmlns:r="http://schemas.openxmlformats.org/officeDocument/2006/relationships" r:id="rId3"/>
          </a:graphicData>
        </a:graphic>
      </p:graphicFrame>
      <p:sp>
        <p:nvSpPr>
          <p:cNvPr id="256" name="Google Shape;256;p12"/>
          <p:cNvSpPr/>
          <p:nvPr/>
        </p:nvSpPr>
        <p:spPr>
          <a:xfrm>
            <a:off x="6663805" y="5326071"/>
            <a:ext cx="1828799" cy="33566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57" name="Google Shape;257;p12"/>
          <p:cNvSpPr/>
          <p:nvPr/>
        </p:nvSpPr>
        <p:spPr>
          <a:xfrm>
            <a:off x="7681017" y="5421473"/>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cxnSp>
        <p:nvCxnSpPr>
          <p:cNvPr id="258" name="Google Shape;258;p12"/>
          <p:cNvCxnSpPr/>
          <p:nvPr/>
        </p:nvCxnSpPr>
        <p:spPr>
          <a:xfrm>
            <a:off x="7395325" y="5610159"/>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59" name="Google Shape;259;p12"/>
          <p:cNvCxnSpPr/>
          <p:nvPr/>
        </p:nvCxnSpPr>
        <p:spPr>
          <a:xfrm>
            <a:off x="7395325" y="5886587"/>
            <a:ext cx="365760" cy="0"/>
          </a:xfrm>
          <a:prstGeom prst="straightConnector1">
            <a:avLst/>
          </a:prstGeom>
          <a:noFill/>
          <a:ln w="34925" cap="flat" cmpd="sng">
            <a:solidFill>
              <a:srgbClr val="7F7F7F"/>
            </a:solidFill>
            <a:prstDash val="dash"/>
            <a:miter lim="800000"/>
            <a:headEnd type="none" w="sm" len="sm"/>
            <a:tailEnd type="none" w="sm" len="sm"/>
          </a:ln>
        </p:spPr>
      </p:cxnSp>
      <p:cxnSp>
        <p:nvCxnSpPr>
          <p:cNvPr id="260" name="Google Shape;260;p12"/>
          <p:cNvCxnSpPr/>
          <p:nvPr/>
        </p:nvCxnSpPr>
        <p:spPr>
          <a:xfrm>
            <a:off x="8590932" y="2779776"/>
            <a:ext cx="0" cy="2181027"/>
          </a:xfrm>
          <a:prstGeom prst="straightConnector1">
            <a:avLst/>
          </a:prstGeom>
          <a:noFill/>
          <a:ln w="28575" cap="flat" cmpd="sng">
            <a:solidFill>
              <a:srgbClr val="262626"/>
            </a:solidFill>
            <a:prstDash val="dot"/>
            <a:miter lim="800000"/>
            <a:headEnd type="none" w="sm" len="sm"/>
            <a:tailEnd type="none" w="sm" len="sm"/>
          </a:ln>
        </p:spPr>
      </p:cxnSp>
      <p:sp>
        <p:nvSpPr>
          <p:cNvPr id="261" name="Google Shape;261;p12"/>
          <p:cNvSpPr/>
          <p:nvPr/>
        </p:nvSpPr>
        <p:spPr>
          <a:xfrm>
            <a:off x="8003081" y="2322807"/>
            <a:ext cx="1175701" cy="42413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Age: 53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13"/>
          <p:cNvGraphicFramePr/>
          <p:nvPr/>
        </p:nvGraphicFramePr>
        <p:xfrm>
          <a:off x="919168" y="2710644"/>
          <a:ext cx="4496102" cy="3364031"/>
        </p:xfrm>
        <a:graphic>
          <a:graphicData uri="http://schemas.openxmlformats.org/drawingml/2006/chart">
            <c:chart xmlns:c="http://schemas.openxmlformats.org/drawingml/2006/chart" xmlns:r="http://schemas.openxmlformats.org/officeDocument/2006/relationships" r:id="rId3"/>
          </a:graphicData>
        </a:graphic>
      </p:graphicFrame>
      <p:sp>
        <p:nvSpPr>
          <p:cNvPr id="267" name="Google Shape;26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(NW)</a:t>
            </a:r>
            <a:endParaRPr/>
          </a:p>
        </p:txBody>
      </p:sp>
      <p:cxnSp>
        <p:nvCxnSpPr>
          <p:cNvPr id="268" name="Google Shape;268;p13"/>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69" name="Google Shape;269;p13"/>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Proportion of Educators</a:t>
            </a:r>
            <a:endParaRPr/>
          </a:p>
        </p:txBody>
      </p:sp>
      <p:sp>
        <p:nvSpPr>
          <p:cNvPr id="270" name="Google Shape;270;p13"/>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71" name="Google Shape;271;p13"/>
          <p:cNvSpPr/>
          <p:nvPr/>
        </p:nvSpPr>
        <p:spPr>
          <a:xfrm>
            <a:off x="3006943" y="2731221"/>
            <a:ext cx="2267712" cy="240348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72" name="Google Shape;272;p13"/>
          <p:cNvCxnSpPr/>
          <p:nvPr/>
        </p:nvCxnSpPr>
        <p:spPr>
          <a:xfrm>
            <a:off x="4327241" y="2829427"/>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273" name="Google Shape;273;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74" name="Google Shape;274;p13"/>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endParaRPr/>
          </a:p>
        </p:txBody>
      </p:sp>
      <p:sp>
        <p:nvSpPr>
          <p:cNvPr id="275" name="Google Shape;275;p13"/>
          <p:cNvSpPr/>
          <p:nvPr/>
        </p:nvSpPr>
        <p:spPr>
          <a:xfrm rot="-5400000">
            <a:off x="-805341" y="3931468"/>
            <a:ext cx="3108960" cy="1828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rgbClr val="3F3F3F"/>
                </a:solidFill>
                <a:latin typeface="Calibri"/>
                <a:ea typeface="Calibri"/>
                <a:cs typeface="Calibri"/>
                <a:sym typeface="Calibri"/>
              </a:rPr>
              <a:t>% of educators resigning or retiring</a:t>
            </a:r>
            <a:endParaRPr/>
          </a:p>
        </p:txBody>
      </p:sp>
      <p:sp>
        <p:nvSpPr>
          <p:cNvPr id="276" name="Google Shape;276;p13"/>
          <p:cNvSpPr/>
          <p:nvPr/>
        </p:nvSpPr>
        <p:spPr>
          <a:xfrm>
            <a:off x="6096000" y="2331983"/>
            <a:ext cx="5257800" cy="3742693"/>
          </a:xfrm>
          <a:prstGeom prst="rect">
            <a:avLst/>
          </a:prstGeom>
          <a:solidFill>
            <a:schemeClr val="lt1"/>
          </a:solid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More than half of the educators that are projected to exit PERSAL in the NW are resignations (ages 21 to 55)</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resignation rate is relatively high, with a large spike due to the pension reform rumours in 2015</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young teachers (ages 21-30) resigning is projected to increase as the number of newly hired young teachers increases.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(NW)</a:t>
            </a:r>
            <a:endParaRPr/>
          </a:p>
        </p:txBody>
      </p:sp>
      <p:cxnSp>
        <p:nvCxnSpPr>
          <p:cNvPr id="282" name="Google Shape;282;p14"/>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83" name="Google Shape;283;p14"/>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Retirement headcount</a:t>
            </a:r>
            <a:endParaRPr/>
          </a:p>
        </p:txBody>
      </p:sp>
      <p:sp>
        <p:nvSpPr>
          <p:cNvPr id="284" name="Google Shape;284;p14"/>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85" name="Google Shape;285;p14"/>
          <p:cNvSpPr/>
          <p:nvPr/>
        </p:nvSpPr>
        <p:spPr>
          <a:xfrm>
            <a:off x="6426114" y="2331983"/>
            <a:ext cx="4927686"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peaking in ~2029 &amp; 2030 and then declining again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from about 900 in 2022 to about 1,250 in 2029 &amp; 2030, an increase of about 350 retirements annually</a:t>
            </a:r>
            <a:endParaRPr/>
          </a:p>
        </p:txBody>
      </p:sp>
      <p:sp>
        <p:nvSpPr>
          <p:cNvPr id="286" name="Google Shape;286;p14"/>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sp>
        <p:nvSpPr>
          <p:cNvPr id="287" name="Google Shape;287;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88" name="Google Shape;288;p14"/>
          <p:cNvSpPr/>
          <p:nvPr/>
        </p:nvSpPr>
        <p:spPr>
          <a:xfrm>
            <a:off x="838200" y="6239426"/>
            <a:ext cx="10515598" cy="5225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Estimates to 2035 derived from the National and provincial teacher supply and demand models – assumption of no growth in educator numbers. Note: Retirements refer to all educators, aged 56 to 65, that leave PERSAL, whilst resignations refer to all educators aged 55 and below that leave PERSAL (as educators) for any reason. </a:t>
            </a:r>
            <a:endParaRPr/>
          </a:p>
        </p:txBody>
      </p:sp>
      <p:graphicFrame>
        <p:nvGraphicFramePr>
          <p:cNvPr id="289" name="Google Shape;289;p14"/>
          <p:cNvGraphicFramePr/>
          <p:nvPr/>
        </p:nvGraphicFramePr>
        <p:xfrm>
          <a:off x="910375" y="2731221"/>
          <a:ext cx="4565951" cy="3343455"/>
        </p:xfrm>
        <a:graphic>
          <a:graphicData uri="http://schemas.openxmlformats.org/drawingml/2006/chart">
            <c:chart xmlns:c="http://schemas.openxmlformats.org/drawingml/2006/chart" xmlns:r="http://schemas.openxmlformats.org/officeDocument/2006/relationships" r:id="rId3"/>
          </a:graphicData>
        </a:graphic>
      </p:graphicFrame>
      <p:sp>
        <p:nvSpPr>
          <p:cNvPr id="290" name="Google Shape;290;p14"/>
          <p:cNvSpPr/>
          <p:nvPr/>
        </p:nvSpPr>
        <p:spPr>
          <a:xfrm>
            <a:off x="3038474" y="2731221"/>
            <a:ext cx="2308225" cy="2564679"/>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91" name="Google Shape;291;p14"/>
          <p:cNvCxnSpPr/>
          <p:nvPr/>
        </p:nvCxnSpPr>
        <p:spPr>
          <a:xfrm>
            <a:off x="4378041" y="2804027"/>
            <a:ext cx="343819" cy="0"/>
          </a:xfrm>
          <a:prstGeom prst="straightConnector1">
            <a:avLst/>
          </a:prstGeom>
          <a:noFill/>
          <a:ln w="9525" cap="flat" cmpd="sng">
            <a:solidFill>
              <a:schemeClr val="dk1"/>
            </a:solidFill>
            <a:prstDash val="solid"/>
            <a:miter lim="800000"/>
            <a:headEnd type="none" w="sm" len="sm"/>
            <a:tailEnd type="stealth"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estimates to 2035</a:t>
            </a:r>
            <a:endParaRPr/>
          </a:p>
        </p:txBody>
      </p:sp>
      <p:sp>
        <p:nvSpPr>
          <p:cNvPr id="297" name="Google Shape;297;p15"/>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405 413 educators (Rank 60 000 – 69 999) are considered. ECD practitioners, TVET lecturers and ABET teachers were removed. Estimates to 2035 derived from the National and provincial models – assumption of no growth in educator numbers.  </a:t>
            </a:r>
            <a:endParaRPr/>
          </a:p>
        </p:txBody>
      </p:sp>
      <p:sp>
        <p:nvSpPr>
          <p:cNvPr id="298" name="Google Shape;298;p15"/>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299" name="Google Shape;299;p15"/>
          <p:cNvGraphicFramePr/>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300" name="Google Shape;300;p15"/>
          <p:cNvSpPr/>
          <p:nvPr/>
        </p:nvSpPr>
        <p:spPr>
          <a:xfrm>
            <a:off x="9837420" y="2476497"/>
            <a:ext cx="1916429" cy="1645560"/>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595959"/>
                </a:solidFill>
                <a:latin typeface="Calibri"/>
                <a:ea typeface="Calibri"/>
                <a:cs typeface="Calibri"/>
                <a:sym typeface="Calibri"/>
              </a:rPr>
              <a:t>About 15,600</a:t>
            </a:r>
            <a:r>
              <a:rPr lang="en-US" sz="1500" b="1">
                <a:solidFill>
                  <a:srgbClr val="595959"/>
                </a:solidFill>
                <a:latin typeface="Calibri"/>
                <a:ea typeface="Calibri"/>
                <a:cs typeface="Calibri"/>
                <a:sym typeface="Calibri"/>
              </a:rPr>
              <a:t> </a:t>
            </a:r>
            <a:endParaRPr/>
          </a:p>
          <a:p>
            <a:pPr marL="0" marR="0" lvl="0" indent="0" algn="ctr" rtl="0">
              <a:spcBef>
                <a:spcPts val="0"/>
              </a:spcBef>
              <a:spcAft>
                <a:spcPts val="0"/>
              </a:spcAft>
              <a:buNone/>
            </a:pPr>
            <a:r>
              <a:rPr lang="en-US" sz="1700" b="1">
                <a:solidFill>
                  <a:srgbClr val="595959"/>
                </a:solidFill>
                <a:latin typeface="Calibri"/>
                <a:ea typeface="Calibri"/>
                <a:cs typeface="Calibri"/>
                <a:sym typeface="Calibri"/>
              </a:rPr>
              <a:t>educators estimated to retire by 2035 in the NW</a:t>
            </a:r>
            <a:endParaRPr/>
          </a:p>
          <a:p>
            <a:pPr marL="0" marR="0" lvl="0" indent="0" algn="ctr" rtl="0">
              <a:spcBef>
                <a:spcPts val="0"/>
              </a:spcBef>
              <a:spcAft>
                <a:spcPts val="0"/>
              </a:spcAft>
              <a:buNone/>
            </a:pPr>
            <a:r>
              <a:rPr lang="en-US" sz="1700" b="1" i="1">
                <a:solidFill>
                  <a:srgbClr val="595959"/>
                </a:solidFill>
                <a:latin typeface="Calibri"/>
                <a:ea typeface="Calibri"/>
                <a:cs typeface="Calibri"/>
                <a:sym typeface="Calibri"/>
              </a:rPr>
              <a:t>(55% of total educators in 2021)</a:t>
            </a:r>
            <a:endParaRPr/>
          </a:p>
        </p:txBody>
      </p:sp>
      <p:sp>
        <p:nvSpPr>
          <p:cNvPr id="301" name="Google Shape;301;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 by ranks</a:t>
            </a:r>
            <a:endParaRPr/>
          </a:p>
        </p:txBody>
      </p:sp>
      <p:cxnSp>
        <p:nvCxnSpPr>
          <p:cNvPr id="307" name="Google Shape;307;p16"/>
          <p:cNvCxnSpPr/>
          <p:nvPr/>
        </p:nvCxnSpPr>
        <p:spPr>
          <a:xfrm>
            <a:off x="838200" y="2681182"/>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308" name="Google Shape;308;p16"/>
          <p:cNvCxnSpPr/>
          <p:nvPr/>
        </p:nvCxnSpPr>
        <p:spPr>
          <a:xfrm>
            <a:off x="6796640" y="2681182"/>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09" name="Google Shape;309;p16"/>
          <p:cNvSpPr/>
          <p:nvPr/>
        </p:nvSpPr>
        <p:spPr>
          <a:xfrm>
            <a:off x="838200" y="17429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dirty="0">
                <a:solidFill>
                  <a:srgbClr val="88361C"/>
                </a:solidFill>
                <a:latin typeface="Cambria"/>
                <a:ea typeface="Cambria"/>
                <a:cs typeface="Cambria"/>
                <a:sym typeface="Cambria"/>
              </a:rPr>
              <a:t>L1 Teachers</a:t>
            </a:r>
            <a:endParaRPr sz="3000" dirty="0"/>
          </a:p>
          <a:p>
            <a:pPr marL="0" marR="0" lvl="0" indent="0" algn="ctr" rtl="0">
              <a:spcBef>
                <a:spcPts val="0"/>
              </a:spcBef>
              <a:spcAft>
                <a:spcPts val="0"/>
              </a:spcAft>
              <a:buNone/>
            </a:pPr>
            <a:r>
              <a:rPr lang="en-US" sz="2000" dirty="0">
                <a:solidFill>
                  <a:srgbClr val="88361C"/>
                </a:solidFill>
                <a:latin typeface="Cambria"/>
                <a:ea typeface="Cambria"/>
                <a:cs typeface="Cambria"/>
                <a:sym typeface="Cambria"/>
              </a:rPr>
              <a:t>(School based teachers)</a:t>
            </a:r>
            <a:endParaRPr sz="4000" dirty="0">
              <a:solidFill>
                <a:srgbClr val="88361C"/>
              </a:solidFill>
              <a:latin typeface="Cambria"/>
              <a:ea typeface="Cambria"/>
              <a:cs typeface="Cambria"/>
              <a:sym typeface="Cambria"/>
            </a:endParaRPr>
          </a:p>
        </p:txBody>
      </p:sp>
      <p:sp>
        <p:nvSpPr>
          <p:cNvPr id="310" name="Google Shape;310;p16"/>
          <p:cNvSpPr/>
          <p:nvPr/>
        </p:nvSpPr>
        <p:spPr>
          <a:xfrm>
            <a:off x="6796639" y="1757188"/>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dirty="0">
                <a:solidFill>
                  <a:srgbClr val="88361C"/>
                </a:solidFill>
                <a:latin typeface="Cambria"/>
                <a:ea typeface="Cambria"/>
                <a:cs typeface="Cambria"/>
                <a:sym typeface="Cambria"/>
              </a:rPr>
              <a:t>Senior educators</a:t>
            </a:r>
            <a:endParaRPr sz="3000" dirty="0"/>
          </a:p>
          <a:p>
            <a:pPr marL="0" marR="0" lvl="0" indent="0" algn="ctr" rtl="0">
              <a:spcBef>
                <a:spcPts val="0"/>
              </a:spcBef>
              <a:spcAft>
                <a:spcPts val="0"/>
              </a:spcAft>
              <a:buNone/>
            </a:pPr>
            <a:r>
              <a:rPr lang="en-US" sz="2000" dirty="0">
                <a:solidFill>
                  <a:srgbClr val="88361C"/>
                </a:solidFill>
                <a:latin typeface="Cambria"/>
                <a:ea typeface="Cambria"/>
                <a:cs typeface="Cambria"/>
                <a:sym typeface="Cambria"/>
              </a:rPr>
              <a:t>(HODs, Deputy’s, Principals &amp; Other)</a:t>
            </a:r>
            <a:endParaRPr sz="2800" dirty="0">
              <a:solidFill>
                <a:srgbClr val="88361C"/>
              </a:solidFill>
              <a:latin typeface="Cambria"/>
              <a:ea typeface="Cambria"/>
              <a:cs typeface="Cambria"/>
              <a:sym typeface="Cambria"/>
            </a:endParaRPr>
          </a:p>
        </p:txBody>
      </p:sp>
      <p:graphicFrame>
        <p:nvGraphicFramePr>
          <p:cNvPr id="311" name="Google Shape;311;p16"/>
          <p:cNvGraphicFramePr/>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2" name="Google Shape;312;p16"/>
          <p:cNvGraphicFramePr/>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313" name="Google Shape;313;p16"/>
          <p:cNvSpPr/>
          <p:nvPr/>
        </p:nvSpPr>
        <p:spPr>
          <a:xfrm rot="-5400000">
            <a:off x="-1099365" y="3775239"/>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teacher resigning &amp; retiring</a:t>
            </a:r>
            <a:endParaRPr/>
          </a:p>
        </p:txBody>
      </p:sp>
      <p:sp>
        <p:nvSpPr>
          <p:cNvPr id="314" name="Google Shape;314;p16"/>
          <p:cNvSpPr/>
          <p:nvPr/>
        </p:nvSpPr>
        <p:spPr>
          <a:xfrm rot="-5400000">
            <a:off x="4870991" y="3775239"/>
            <a:ext cx="2798878"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of senior educator resigning &amp; retiring</a:t>
            </a:r>
            <a:endParaRPr dirty="0"/>
          </a:p>
        </p:txBody>
      </p:sp>
      <p:sp>
        <p:nvSpPr>
          <p:cNvPr id="315" name="Google Shape;315;p16"/>
          <p:cNvSpPr/>
          <p:nvPr/>
        </p:nvSpPr>
        <p:spPr>
          <a:xfrm>
            <a:off x="1821698" y="4150233"/>
            <a:ext cx="3753241" cy="1041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595959"/>
                </a:solidFill>
                <a:latin typeface="Calibri"/>
                <a:ea typeface="Calibri"/>
                <a:cs typeface="Calibri"/>
                <a:sym typeface="Calibri"/>
              </a:rPr>
              <a:t>A high proportion of teachers are expected to resign and retire in NW relative to SA; many</a:t>
            </a:r>
            <a:r>
              <a:rPr lang="en-US" sz="1800">
                <a:solidFill>
                  <a:srgbClr val="595959"/>
                </a:solidFill>
                <a:latin typeface="Calibri"/>
                <a:ea typeface="Calibri"/>
                <a:cs typeface="Calibri"/>
                <a:sym typeface="Calibri"/>
              </a:rPr>
              <a:t> of them are younger educators</a:t>
            </a:r>
            <a:endParaRPr/>
          </a:p>
        </p:txBody>
      </p:sp>
      <p:sp>
        <p:nvSpPr>
          <p:cNvPr id="316" name="Google Shape;316;p16"/>
          <p:cNvSpPr/>
          <p:nvPr/>
        </p:nvSpPr>
        <p:spPr>
          <a:xfrm>
            <a:off x="7275446" y="3892886"/>
            <a:ext cx="3892226" cy="10843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595959"/>
                </a:solidFill>
                <a:latin typeface="Calibri"/>
                <a:ea typeface="Calibri"/>
                <a:cs typeface="Calibri"/>
                <a:sym typeface="Calibri"/>
              </a:rPr>
              <a:t>Careful succession planning is needed from 2027 onwards </a:t>
            </a:r>
            <a:r>
              <a:rPr lang="en-US" sz="1800">
                <a:solidFill>
                  <a:srgbClr val="595959"/>
                </a:solidFill>
                <a:latin typeface="Calibri"/>
                <a:ea typeface="Calibri"/>
                <a:cs typeface="Calibri"/>
                <a:sym typeface="Calibri"/>
              </a:rPr>
              <a:t>as ~10% of HODs, deputies and principals are projected to leave annually</a:t>
            </a:r>
            <a:endParaRPr/>
          </a:p>
        </p:txBody>
      </p:sp>
      <p:sp>
        <p:nvSpPr>
          <p:cNvPr id="317" name="Google Shape;317;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18" name="Google Shape;318;p16"/>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405 413 educators (Rank 60 000 – 69 999) are considered. ECD practitioners, TVET lecturers and ABET teachers were removed. Estimates to 2035 derived from the National and provincial models – assumption of no growth in educator numbers.  </a:t>
            </a:r>
            <a:endParaRPr/>
          </a:p>
        </p:txBody>
      </p:sp>
      <p:sp>
        <p:nvSpPr>
          <p:cNvPr id="319" name="Google Shape;319;p16"/>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325" name="Google Shape;325;p1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26" name="Google Shape;326;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cxnSp>
        <p:nvCxnSpPr>
          <p:cNvPr id="331" name="Google Shape;331;p18"/>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332" name="Google Shape;33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grpSp>
        <p:nvGrpSpPr>
          <p:cNvPr id="333" name="Google Shape;333;p18"/>
          <p:cNvGrpSpPr/>
          <p:nvPr/>
        </p:nvGrpSpPr>
        <p:grpSpPr>
          <a:xfrm>
            <a:off x="10260147" y="2154595"/>
            <a:ext cx="1574802" cy="601630"/>
            <a:chOff x="10260147" y="2206052"/>
            <a:chExt cx="1574802" cy="601630"/>
          </a:xfrm>
        </p:grpSpPr>
        <p:sp>
          <p:nvSpPr>
            <p:cNvPr id="334" name="Google Shape;334;p18"/>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335" name="Google Shape;335;p18"/>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6" name="Google Shape;336;p18"/>
          <p:cNvGrpSpPr/>
          <p:nvPr/>
        </p:nvGrpSpPr>
        <p:grpSpPr>
          <a:xfrm>
            <a:off x="10260147" y="3086629"/>
            <a:ext cx="1574802" cy="906032"/>
            <a:chOff x="10260147" y="3086629"/>
            <a:chExt cx="1574802" cy="906032"/>
          </a:xfrm>
        </p:grpSpPr>
        <p:sp>
          <p:nvSpPr>
            <p:cNvPr id="337" name="Google Shape;337;p18"/>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338" name="Google Shape;338;p18"/>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9" name="Google Shape;339;p18"/>
          <p:cNvGrpSpPr/>
          <p:nvPr/>
        </p:nvGrpSpPr>
        <p:grpSpPr>
          <a:xfrm>
            <a:off x="10260147" y="4101775"/>
            <a:ext cx="1574802" cy="270120"/>
            <a:chOff x="10260147" y="4101775"/>
            <a:chExt cx="1574802" cy="270120"/>
          </a:xfrm>
        </p:grpSpPr>
        <p:sp>
          <p:nvSpPr>
            <p:cNvPr id="340" name="Google Shape;340;p18"/>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341" name="Google Shape;341;p18"/>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2" name="Google Shape;342;p18"/>
          <p:cNvGrpSpPr/>
          <p:nvPr/>
        </p:nvGrpSpPr>
        <p:grpSpPr>
          <a:xfrm>
            <a:off x="10247081" y="4533927"/>
            <a:ext cx="1559557" cy="306955"/>
            <a:chOff x="10247081" y="4533927"/>
            <a:chExt cx="1559557" cy="306955"/>
          </a:xfrm>
        </p:grpSpPr>
        <p:sp>
          <p:nvSpPr>
            <p:cNvPr id="343" name="Google Shape;343;p18"/>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344" name="Google Shape;344;p18"/>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345" name="Google Shape;345;p18"/>
          <p:cNvGraphicFramePr/>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46" name="Google Shape;346;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47" name="Google Shape;347;p18"/>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339"/>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336"/>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(1) </a:t>
            </a:r>
            <a:endParaRPr/>
          </a:p>
        </p:txBody>
      </p:sp>
      <p:sp>
        <p:nvSpPr>
          <p:cNvPr id="166" name="Google Shape;166;p2"/>
          <p:cNvSpPr txBox="1"/>
          <p:nvPr/>
        </p:nvSpPr>
        <p:spPr>
          <a:xfrm>
            <a:off x="918525" y="1638625"/>
            <a:ext cx="10772400" cy="4755118"/>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T</a:t>
            </a:r>
            <a:r>
              <a:rPr lang="en-US" sz="2700" b="0" i="0" u="none" strike="noStrike" cap="none">
                <a:solidFill>
                  <a:schemeClr val="dk1"/>
                </a:solidFill>
                <a:latin typeface="Calibri"/>
                <a:ea typeface="Calibri"/>
                <a:cs typeface="Calibri"/>
                <a:sym typeface="Calibri"/>
              </a:rPr>
              <a:t>he proportion of educators that are 50 years or older has steadily risen between 2012 to 2021 in South Africa.  </a:t>
            </a:r>
            <a:endParaRPr sz="1800" b="0" i="0" u="none" strike="noStrike" cap="none">
              <a:solidFill>
                <a:schemeClr val="dk1"/>
              </a:solidFill>
              <a:latin typeface="Calibri"/>
              <a:ea typeface="Calibri"/>
              <a:cs typeface="Calibri"/>
              <a:sym typeface="Calibri"/>
            </a:endParaRPr>
          </a:p>
          <a:p>
            <a:pPr marL="63500" marR="0" lvl="0" indent="0" algn="l" rtl="0">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	⇒ Nationally a </a:t>
            </a:r>
            <a:r>
              <a:rPr lang="en-US" sz="2700" b="1" i="0" u="none" strike="noStrike" cap="none">
                <a:solidFill>
                  <a:schemeClr val="accent6"/>
                </a:solidFill>
                <a:latin typeface="Calibri"/>
                <a:ea typeface="Calibri"/>
                <a:cs typeface="Calibri"/>
                <a:sym typeface="Calibri"/>
              </a:rPr>
              <a:t>wave of educator retirements is expected</a:t>
            </a:r>
            <a:r>
              <a:rPr lang="en-US" sz="2700" b="0" i="0" u="none" strike="noStrike" cap="none">
                <a:solidFill>
                  <a:schemeClr val="dk1"/>
                </a:solidFill>
                <a:latin typeface="Calibri"/>
                <a:ea typeface="Calibri"/>
                <a:cs typeface="Calibri"/>
                <a:sym typeface="Calibri"/>
              </a:rPr>
              <a:t> as older 	educators reach the standard retirement age of between 60 and 65. </a:t>
            </a:r>
            <a:endParaRPr sz="27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sz="27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700"/>
              <a:buFont typeface="Calibri"/>
              <a:buNone/>
            </a:pPr>
            <a:r>
              <a:rPr lang="en-US" sz="2700" b="1" i="0" u="none" strike="noStrike" cap="none">
                <a:solidFill>
                  <a:schemeClr val="dk1"/>
                </a:solidFill>
                <a:latin typeface="Calibri"/>
                <a:ea typeface="Calibri"/>
                <a:cs typeface="Calibri"/>
                <a:sym typeface="Calibri"/>
              </a:rPr>
              <a:t>Implications: </a:t>
            </a:r>
            <a:endParaRPr sz="2700" b="1" i="0" u="none" strike="noStrike" cap="none">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700" b="1" i="0" u="none" strike="noStrike" cap="none">
                <a:solidFill>
                  <a:schemeClr val="accent6"/>
                </a:solidFill>
                <a:latin typeface="Calibri"/>
                <a:ea typeface="Calibri"/>
                <a:cs typeface="Calibri"/>
                <a:sym typeface="Calibri"/>
              </a:rPr>
              <a:t>Many more appointments: </a:t>
            </a:r>
            <a:r>
              <a:rPr lang="en-US" sz="2700" b="0" i="0" u="none" strike="noStrike" cap="none">
                <a:solidFill>
                  <a:schemeClr val="dk1"/>
                </a:solidFill>
                <a:latin typeface="Calibri"/>
                <a:ea typeface="Calibri"/>
                <a:cs typeface="Calibri"/>
                <a:sym typeface="Calibri"/>
              </a:rPr>
              <a:t>The retirement wave will open up both teaching &amp; school management &amp; leadership positions &amp; other office-based education specialists. </a:t>
            </a:r>
            <a:endParaRPr sz="2700" b="0" i="0" u="none" strike="noStrike" cap="none">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700" b="1" i="0" u="none" strike="noStrike" cap="none">
                <a:solidFill>
                  <a:schemeClr val="accent6"/>
                </a:solidFill>
                <a:latin typeface="Calibri"/>
                <a:ea typeface="Calibri"/>
                <a:cs typeface="Calibri"/>
                <a:sym typeface="Calibri"/>
              </a:rPr>
              <a:t>Total compensation of educators:</a:t>
            </a:r>
            <a:r>
              <a:rPr lang="en-US" sz="2700" b="0" i="0" u="none" strike="noStrike" cap="none">
                <a:solidFill>
                  <a:schemeClr val="dk1"/>
                </a:solidFill>
                <a:latin typeface="Calibri"/>
                <a:ea typeface="Calibri"/>
                <a:cs typeface="Calibri"/>
                <a:sym typeface="Calibri"/>
              </a:rPr>
              <a:t> Since older teachers earn more, when retiring they are replaced with younger (less costly) teachers. </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sp>
        <p:nvSpPr>
          <p:cNvPr id="353" name="Google Shape;353;p19"/>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354" name="Google Shape;354;p19"/>
          <p:cNvGraphicFramePr/>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55" name="Google Shape;355;p19"/>
          <p:cNvSpPr/>
          <p:nvPr/>
        </p:nvSpPr>
        <p:spPr>
          <a:xfrm>
            <a:off x="9991587" y="1947672"/>
            <a:ext cx="2119085" cy="22764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3F3F3F"/>
                </a:solidFill>
                <a:latin typeface="Calibri"/>
                <a:ea typeface="Calibri"/>
                <a:cs typeface="Calibri"/>
                <a:sym typeface="Calibri"/>
              </a:rPr>
              <a:t>Enrolment in North West ordinary schools </a:t>
            </a:r>
            <a:endParaRPr/>
          </a:p>
          <a:p>
            <a:pPr marL="0" marR="0" lvl="0" indent="0" algn="ctr" rtl="0">
              <a:spcBef>
                <a:spcPts val="0"/>
              </a:spcBef>
              <a:spcAft>
                <a:spcPts val="0"/>
              </a:spcAft>
              <a:buNone/>
            </a:pPr>
            <a:r>
              <a:rPr lang="en-US" sz="2800" b="1">
                <a:solidFill>
                  <a:srgbClr val="3F3F3F"/>
                </a:solidFill>
                <a:latin typeface="Calibri"/>
                <a:ea typeface="Calibri"/>
                <a:cs typeface="Calibri"/>
                <a:sym typeface="Calibri"/>
              </a:rPr>
              <a:t>grew by 13% </a:t>
            </a:r>
            <a:endParaRPr/>
          </a:p>
          <a:p>
            <a:pPr marL="0" marR="0" lvl="0" indent="0" algn="ctr" rtl="0">
              <a:spcBef>
                <a:spcPts val="0"/>
              </a:spcBef>
              <a:spcAft>
                <a:spcPts val="0"/>
              </a:spcAft>
              <a:buNone/>
            </a:pPr>
            <a:r>
              <a:rPr lang="en-US" sz="1800" b="1">
                <a:solidFill>
                  <a:srgbClr val="3F3F3F"/>
                </a:solidFill>
                <a:latin typeface="Calibri"/>
                <a:ea typeface="Calibri"/>
                <a:cs typeface="Calibri"/>
                <a:sym typeface="Calibri"/>
              </a:rPr>
              <a:t>from 2012 to 2021</a:t>
            </a:r>
            <a:endParaRPr/>
          </a:p>
        </p:txBody>
      </p:sp>
      <p:sp>
        <p:nvSpPr>
          <p:cNvPr id="356" name="Google Shape;356;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0"/>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362" name="Google Shape;362;p20"/>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and enrolment growth</a:t>
            </a:r>
            <a:br>
              <a:rPr lang="en-US" sz="4200"/>
            </a:br>
            <a:r>
              <a:rPr lang="en-US" sz="4200"/>
              <a:t>(2012-2021)</a:t>
            </a:r>
            <a:endParaRPr/>
          </a:p>
        </p:txBody>
      </p:sp>
      <p:sp>
        <p:nvSpPr>
          <p:cNvPr id="363" name="Google Shape;363;p20"/>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364" name="Google Shape;364;p20"/>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365" name="Google Shape;365;p20"/>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366" name="Google Shape;366;p20"/>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20"/>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3F3F3F"/>
                </a:solidFill>
                <a:latin typeface="Calibri"/>
                <a:ea typeface="Calibri"/>
                <a:cs typeface="Calibri"/>
                <a:sym typeface="Calibri"/>
              </a:rPr>
              <a:t>Strong positive correlation between population and enrolment growth between 2012 and 2021</a:t>
            </a:r>
            <a:endParaRPr/>
          </a:p>
        </p:txBody>
      </p:sp>
      <p:sp>
        <p:nvSpPr>
          <p:cNvPr id="368" name="Google Shape;368;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1"/>
          <p:cNvSpPr txBox="1">
            <a:spLocks noGrp="1"/>
          </p:cNvSpPr>
          <p:nvPr>
            <p:ph type="title"/>
          </p:nvPr>
        </p:nvSpPr>
        <p:spPr>
          <a:xfrm>
            <a:off x="83820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growth in school-aged population</a:t>
            </a:r>
            <a:endParaRPr/>
          </a:p>
        </p:txBody>
      </p:sp>
      <p:sp>
        <p:nvSpPr>
          <p:cNvPr id="374" name="Google Shape;374;p2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graphicFrame>
        <p:nvGraphicFramePr>
          <p:cNvPr id="375" name="Google Shape;375;p21"/>
          <p:cNvGraphicFramePr/>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3"/>
          </a:graphicData>
        </a:graphic>
      </p:graphicFrame>
      <p:sp>
        <p:nvSpPr>
          <p:cNvPr id="376" name="Google Shape;376;p21"/>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377" name="Google Shape;377;p21"/>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cxnSp>
        <p:nvCxnSpPr>
          <p:cNvPr id="378" name="Google Shape;378;p21"/>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379" name="Google Shape;379;p21"/>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380" name="Google Shape;380;p21"/>
          <p:cNvSpPr/>
          <p:nvPr/>
        </p:nvSpPr>
        <p:spPr>
          <a:xfrm>
            <a:off x="4095667" y="2463216"/>
            <a:ext cx="4000666" cy="127596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3F3F3F"/>
                </a:solidFill>
                <a:latin typeface="Calibri"/>
                <a:ea typeface="Calibri"/>
                <a:cs typeface="Calibri"/>
                <a:sym typeface="Calibri"/>
              </a:rPr>
              <a:t>Population of children aged 7-18 in the  North West is expected to grow by </a:t>
            </a:r>
            <a:endParaRPr/>
          </a:p>
          <a:p>
            <a:pPr marL="0" marR="0" lvl="0" indent="0" algn="l" rtl="0">
              <a:spcBef>
                <a:spcPts val="0"/>
              </a:spcBef>
              <a:spcAft>
                <a:spcPts val="0"/>
              </a:spcAft>
              <a:buNone/>
            </a:pPr>
            <a:r>
              <a:rPr lang="en-US" sz="2400" b="1">
                <a:solidFill>
                  <a:srgbClr val="3F3F3F"/>
                </a:solidFill>
                <a:latin typeface="Calibri"/>
                <a:ea typeface="Calibri"/>
                <a:cs typeface="Calibri"/>
                <a:sym typeface="Calibri"/>
              </a:rPr>
              <a:t>~37 000 children (+4%) </a:t>
            </a:r>
            <a:endParaRPr/>
          </a:p>
          <a:p>
            <a:pPr marL="0" marR="0" lvl="0" indent="0" algn="l" rtl="0">
              <a:spcBef>
                <a:spcPts val="0"/>
              </a:spcBef>
              <a:spcAft>
                <a:spcPts val="0"/>
              </a:spcAft>
              <a:buNone/>
            </a:pPr>
            <a:r>
              <a:rPr lang="en-US" sz="1800" b="1">
                <a:solidFill>
                  <a:srgbClr val="3F3F3F"/>
                </a:solidFill>
                <a:latin typeface="Calibri"/>
                <a:ea typeface="Calibri"/>
                <a:cs typeface="Calibri"/>
                <a:sym typeface="Calibri"/>
              </a:rPr>
              <a:t>from 2021 to 2030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School aged-population estimates to 2030</a:t>
            </a:r>
            <a:endParaRPr/>
          </a:p>
        </p:txBody>
      </p:sp>
      <p:sp>
        <p:nvSpPr>
          <p:cNvPr id="386" name="Google Shape;386;p22"/>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387" name="Google Shape;387;p22"/>
          <p:cNvGraphicFramePr/>
          <p:nvPr/>
        </p:nvGraphicFramePr>
        <p:xfrm>
          <a:off x="675251" y="2303392"/>
          <a:ext cx="5556700" cy="3620675"/>
        </p:xfrm>
        <a:graphic>
          <a:graphicData uri="http://schemas.openxmlformats.org/drawingml/2006/table">
            <a:tbl>
              <a:tblPr>
                <a:noFill/>
                <a:tableStyleId>{5B78BFF1-1398-4890-8A0F-3BB4F1AF6C73}</a:tableStyleId>
              </a:tblPr>
              <a:tblGrid>
                <a:gridCol w="808800">
                  <a:extLst>
                    <a:ext uri="{9D8B030D-6E8A-4147-A177-3AD203B41FA5}">
                      <a16:colId xmlns:a16="http://schemas.microsoft.com/office/drawing/2014/main" val="20000"/>
                    </a:ext>
                  </a:extLst>
                </a:gridCol>
                <a:gridCol w="1037050">
                  <a:extLst>
                    <a:ext uri="{9D8B030D-6E8A-4147-A177-3AD203B41FA5}">
                      <a16:colId xmlns:a16="http://schemas.microsoft.com/office/drawing/2014/main" val="20001"/>
                    </a:ext>
                  </a:extLst>
                </a:gridCol>
                <a:gridCol w="1037050">
                  <a:extLst>
                    <a:ext uri="{9D8B030D-6E8A-4147-A177-3AD203B41FA5}">
                      <a16:colId xmlns:a16="http://schemas.microsoft.com/office/drawing/2014/main" val="20002"/>
                    </a:ext>
                  </a:extLst>
                </a:gridCol>
                <a:gridCol w="1037050">
                  <a:extLst>
                    <a:ext uri="{9D8B030D-6E8A-4147-A177-3AD203B41FA5}">
                      <a16:colId xmlns:a16="http://schemas.microsoft.com/office/drawing/2014/main" val="20003"/>
                    </a:ext>
                  </a:extLst>
                </a:gridCol>
                <a:gridCol w="151300">
                  <a:extLst>
                    <a:ext uri="{9D8B030D-6E8A-4147-A177-3AD203B41FA5}">
                      <a16:colId xmlns:a16="http://schemas.microsoft.com/office/drawing/2014/main" val="20004"/>
                    </a:ext>
                  </a:extLst>
                </a:gridCol>
                <a:gridCol w="742725">
                  <a:extLst>
                    <a:ext uri="{9D8B030D-6E8A-4147-A177-3AD203B41FA5}">
                      <a16:colId xmlns:a16="http://schemas.microsoft.com/office/drawing/2014/main" val="20005"/>
                    </a:ext>
                  </a:extLst>
                </a:gridCol>
                <a:gridCol w="742725">
                  <a:extLst>
                    <a:ext uri="{9D8B030D-6E8A-4147-A177-3AD203B41FA5}">
                      <a16:colId xmlns:a16="http://schemas.microsoft.com/office/drawing/2014/main" val="20006"/>
                    </a:ext>
                  </a:extLst>
                </a:gridCol>
              </a:tblGrid>
              <a:tr h="29825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'21-30</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solidFill>
                      <a:schemeClr val="lt1"/>
                    </a:solidFill>
                  </a:tcPr>
                </a:tc>
                <a:extLst>
                  <a:ext uri="{0D108BD9-81ED-4DB2-BD59-A6C34878D82A}">
                    <a16:rowId xmlns:a16="http://schemas.microsoft.com/office/drawing/2014/main" val="10003"/>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tc>
                <a:extLst>
                  <a:ext uri="{0D108BD9-81ED-4DB2-BD59-A6C34878D82A}">
                    <a16:rowId xmlns:a16="http://schemas.microsoft.com/office/drawing/2014/main" val="10004"/>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tc>
                <a:extLst>
                  <a:ext uri="{0D108BD9-81ED-4DB2-BD59-A6C34878D82A}">
                    <a16:rowId xmlns:a16="http://schemas.microsoft.com/office/drawing/2014/main" val="10005"/>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tc>
                <a:extLst>
                  <a:ext uri="{0D108BD9-81ED-4DB2-BD59-A6C34878D82A}">
                    <a16:rowId xmlns:a16="http://schemas.microsoft.com/office/drawing/2014/main" val="10006"/>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tc>
                <a:extLst>
                  <a:ext uri="{0D108BD9-81ED-4DB2-BD59-A6C34878D82A}">
                    <a16:rowId xmlns:a16="http://schemas.microsoft.com/office/drawing/2014/main" val="10007"/>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solidFill>
                      <a:schemeClr val="lt1"/>
                    </a:solidFill>
                  </a:tcPr>
                </a:tc>
                <a:extLst>
                  <a:ext uri="{0D108BD9-81ED-4DB2-BD59-A6C34878D82A}">
                    <a16:rowId xmlns:a16="http://schemas.microsoft.com/office/drawing/2014/main" val="10008"/>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9"/>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solidFill>
                      <a:srgbClr val="D8D8D8"/>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solidFill>
                      <a:srgbClr val="D8D8D8"/>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solidFill>
                      <a:srgbClr val="D8D8D8"/>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solidFill>
                      <a:srgbClr val="D8D8D8"/>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rgbClr val="D8D8D8"/>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solidFill>
                      <a:srgbClr val="D8D8D8"/>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rgbClr val="D8D8D8"/>
                    </a:solidFill>
                  </a:tcPr>
                </a:tc>
                <a:extLst>
                  <a:ext uri="{0D108BD9-81ED-4DB2-BD59-A6C34878D82A}">
                    <a16:rowId xmlns:a16="http://schemas.microsoft.com/office/drawing/2014/main" val="10010"/>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11"/>
                  </a:ext>
                </a:extLst>
              </a:tr>
              <a:tr h="1908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sp>
        <p:nvSpPr>
          <p:cNvPr id="388" name="Google Shape;388;p2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89" name="Google Shape;389;p22"/>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390" name="Google Shape;390;p22"/>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graphicFrame>
        <p:nvGraphicFramePr>
          <p:cNvPr id="391" name="Google Shape;391;p22"/>
          <p:cNvGraphicFramePr/>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3"/>
          </a:graphicData>
        </a:graphic>
      </p:graphicFrame>
      <p:sp>
        <p:nvSpPr>
          <p:cNvPr id="392" name="Google Shape;392;p22"/>
          <p:cNvSpPr/>
          <p:nvPr/>
        </p:nvSpPr>
        <p:spPr>
          <a:xfrm>
            <a:off x="9328965" y="3329024"/>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894K</a:t>
            </a:r>
            <a:endParaRPr/>
          </a:p>
        </p:txBody>
      </p:sp>
      <p:sp>
        <p:nvSpPr>
          <p:cNvPr id="393" name="Google Shape;393;p22"/>
          <p:cNvSpPr/>
          <p:nvPr/>
        </p:nvSpPr>
        <p:spPr>
          <a:xfrm>
            <a:off x="8022350" y="356142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743K</a:t>
            </a:r>
            <a:endParaRPr/>
          </a:p>
        </p:txBody>
      </p:sp>
      <p:cxnSp>
        <p:nvCxnSpPr>
          <p:cNvPr id="394" name="Google Shape;394;p22"/>
          <p:cNvCxnSpPr>
            <a:cxnSpLocks/>
          </p:cNvCxnSpPr>
          <p:nvPr/>
        </p:nvCxnSpPr>
        <p:spPr>
          <a:xfrm flipH="1" flipV="1">
            <a:off x="9723910" y="3851319"/>
            <a:ext cx="1" cy="1429646"/>
          </a:xfrm>
          <a:prstGeom prst="straightConnector1">
            <a:avLst/>
          </a:prstGeom>
          <a:noFill/>
          <a:ln w="28575" cap="flat" cmpd="sng">
            <a:solidFill>
              <a:srgbClr val="7F7F7F"/>
            </a:solidFill>
            <a:prstDash val="dash"/>
            <a:miter lim="800000"/>
            <a:headEnd type="none" w="sm" len="sm"/>
            <a:tailEnd type="none" w="sm" len="sm"/>
          </a:ln>
        </p:spPr>
      </p:cxnSp>
      <p:sp>
        <p:nvSpPr>
          <p:cNvPr id="395" name="Google Shape;395;p22"/>
          <p:cNvSpPr/>
          <p:nvPr/>
        </p:nvSpPr>
        <p:spPr>
          <a:xfrm>
            <a:off x="10809860" y="3173592"/>
            <a:ext cx="787779" cy="310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930K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and independent school growth</a:t>
            </a:r>
            <a:endParaRPr/>
          </a:p>
        </p:txBody>
      </p:sp>
      <p:sp>
        <p:nvSpPr>
          <p:cNvPr id="401" name="Google Shape;401;p2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02" name="Google Shape;402;p2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08" name="Google Shape;408;p24"/>
          <p:cNvGraphicFramePr/>
          <p:nvPr/>
        </p:nvGraphicFramePr>
        <p:xfrm>
          <a:off x="631707" y="1771032"/>
          <a:ext cx="10515625" cy="4087495"/>
        </p:xfrm>
        <a:graphic>
          <a:graphicData uri="http://schemas.openxmlformats.org/drawingml/2006/table">
            <a:tbl>
              <a:tblPr>
                <a:noFill/>
                <a:tableStyleId>{F1766515-F0D5-4487-80DD-86B0020A05D7}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09" name="Google Shape;409;p2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10" name="Google Shape;410;p24"/>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16" name="Google Shape;416;p25"/>
          <p:cNvGraphicFramePr/>
          <p:nvPr/>
        </p:nvGraphicFramePr>
        <p:xfrm>
          <a:off x="631707" y="1771032"/>
          <a:ext cx="10515625" cy="4087495"/>
        </p:xfrm>
        <a:graphic>
          <a:graphicData uri="http://schemas.openxmlformats.org/drawingml/2006/table">
            <a:tbl>
              <a:tblPr>
                <a:noFill/>
                <a:tableStyleId>{F1766515-F0D5-4487-80DD-86B0020A05D7}</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17" name="Google Shape;417;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18" name="Google Shape;418;p25"/>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419" name="Google Shape;419;p25"/>
          <p:cNvSpPr/>
          <p:nvPr/>
        </p:nvSpPr>
        <p:spPr>
          <a:xfrm>
            <a:off x="1044691" y="3018785"/>
            <a:ext cx="10102618" cy="1960892"/>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20" name="Google Shape;420;p25"/>
          <p:cNvSpPr/>
          <p:nvPr/>
        </p:nvSpPr>
        <p:spPr>
          <a:xfrm>
            <a:off x="1044691" y="5273381"/>
            <a:ext cx="10102618" cy="274321"/>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21" name="Google Shape;421;p25"/>
          <p:cNvSpPr/>
          <p:nvPr/>
        </p:nvSpPr>
        <p:spPr>
          <a:xfrm>
            <a:off x="5204458" y="5014051"/>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5"/>
          <p:cNvSpPr/>
          <p:nvPr/>
        </p:nvSpPr>
        <p:spPr>
          <a:xfrm>
            <a:off x="6717814" y="5014051"/>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5"/>
          <p:cNvSpPr/>
          <p:nvPr/>
        </p:nvSpPr>
        <p:spPr>
          <a:xfrm>
            <a:off x="1713431" y="3686255"/>
            <a:ext cx="9069337" cy="103848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3F3F3F"/>
                </a:solidFill>
                <a:latin typeface="Calibri"/>
                <a:ea typeface="Calibri"/>
                <a:cs typeface="Calibri"/>
                <a:sym typeface="Calibri"/>
              </a:rPr>
              <a:t>Enrolment and educator numbers grew </a:t>
            </a:r>
            <a:r>
              <a:rPr lang="en-US" sz="2400">
                <a:solidFill>
                  <a:srgbClr val="3F3F3F"/>
                </a:solidFill>
                <a:latin typeface="Calibri"/>
                <a:ea typeface="Calibri"/>
                <a:cs typeface="Calibri"/>
                <a:sym typeface="Calibri"/>
              </a:rPr>
              <a:t>in the North West, whilst the number of public ordinary </a:t>
            </a:r>
            <a:r>
              <a:rPr lang="en-US" sz="2400" b="1">
                <a:solidFill>
                  <a:srgbClr val="3F3F3F"/>
                </a:solidFill>
                <a:latin typeface="Calibri"/>
                <a:ea typeface="Calibri"/>
                <a:cs typeface="Calibri"/>
                <a:sym typeface="Calibri"/>
              </a:rPr>
              <a:t>schools decreased</a:t>
            </a:r>
            <a:r>
              <a:rPr lang="en-US" sz="2400">
                <a:solidFill>
                  <a:srgbClr val="3F3F3F"/>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
                                        <p:tgtEl>
                                          <p:spTgt spid="419"/>
                                        </p:tgtEl>
                                      </p:cBhvr>
                                    </p:animEffect>
                                  </p:childTnLst>
                                </p:cTn>
                              </p:par>
                              <p:par>
                                <p:cTn id="8" presetID="10" presetClass="entr" presetSubtype="0" fill="hold" nodeType="withEffect">
                                  <p:stCondLst>
                                    <p:cond delay="0"/>
                                  </p:stCondLst>
                                  <p:childTnLst>
                                    <p:set>
                                      <p:cBhvr>
                                        <p:cTn id="9" dur="1" fill="hold">
                                          <p:stCondLst>
                                            <p:cond delay="0"/>
                                          </p:stCondLst>
                                        </p:cTn>
                                        <p:tgtEl>
                                          <p:spTgt spid="420"/>
                                        </p:tgtEl>
                                        <p:attrNameLst>
                                          <p:attrName>style.visibility</p:attrName>
                                        </p:attrNameLst>
                                      </p:cBhvr>
                                      <p:to>
                                        <p:strVal val="visible"/>
                                      </p:to>
                                    </p:set>
                                    <p:animEffect transition="in" filter="fade">
                                      <p:cBhvr>
                                        <p:cTn id="10" dur="500"/>
                                        <p:tgtEl>
                                          <p:spTgt spid="420"/>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21"/>
                                        </p:tgtEl>
                                        <p:attrNameLst>
                                          <p:attrName>style.visibility</p:attrName>
                                        </p:attrNameLst>
                                      </p:cBhvr>
                                      <p:to>
                                        <p:strVal val="visible"/>
                                      </p:to>
                                    </p:set>
                                  </p:childTnLst>
                                </p:cTn>
                              </p:par>
                            </p:childTnLst>
                          </p:cTn>
                        </p:par>
                        <p:par>
                          <p:cTn id="14" fill="hold">
                            <p:stCondLst>
                              <p:cond delay="501"/>
                            </p:stCondLst>
                            <p:childTnLst>
                              <p:par>
                                <p:cTn id="15" presetID="1" presetClass="entr" presetSubtype="0" fill="hold" nodeType="after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par>
                          <p:cTn id="17" fill="hold">
                            <p:stCondLst>
                              <p:cond delay="502"/>
                            </p:stCondLst>
                            <p:childTnLst>
                              <p:par>
                                <p:cTn id="18" presetID="1" presetClass="entr" presetSubtype="0" fill="hold" nodeType="afterEffect">
                                  <p:stCondLst>
                                    <p:cond delay="0"/>
                                  </p:stCondLst>
                                  <p:childTnLst>
                                    <p:set>
                                      <p:cBhvr>
                                        <p:cTn id="19"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29" name="Google Shape;429;p26"/>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30" name="Google Shape;430;p26"/>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31" name="Google Shape;431;p26"/>
          <p:cNvGraphicFramePr/>
          <p:nvPr>
            <p:extLst>
              <p:ext uri="{D42A27DB-BD31-4B8C-83A1-F6EECF244321}">
                <p14:modId xmlns:p14="http://schemas.microsoft.com/office/powerpoint/2010/main" val="1752029748"/>
              </p:ext>
            </p:extLst>
          </p:nvPr>
        </p:nvGraphicFramePr>
        <p:xfrm>
          <a:off x="1899137" y="4984580"/>
          <a:ext cx="9360250" cy="404025"/>
        </p:xfrm>
        <a:graphic>
          <a:graphicData uri="http://schemas.openxmlformats.org/drawingml/2006/table">
            <a:tbl>
              <a:tblPr>
                <a:noFill/>
                <a:tableStyleId>{A5718E5C-3342-4267-9772-B268D86EA647}</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dirty="0">
                          <a:solidFill>
                            <a:srgbClr val="595959"/>
                          </a:solidFill>
                        </a:rPr>
                        <a:t>EC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MP</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NW</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dirty="0">
                          <a:solidFill>
                            <a:srgbClr val="595959"/>
                          </a:solidFill>
                        </a:rPr>
                        <a:t>WC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b="1" u="none" strike="noStrike" cap="none" dirty="0">
                          <a:solidFill>
                            <a:srgbClr val="595959"/>
                          </a:solidFill>
                        </a:rPr>
                        <a:t>SA</a:t>
                      </a:r>
                      <a:endParaRPr sz="2200" b="1"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432" name="Google Shape;432;p2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33" name="Google Shape;433;p26"/>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34" name="Google Shape;434;p26"/>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35" name="Google Shape;435;p26"/>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36" name="Google Shape;436;p26"/>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37" name="Google Shape;437;p26"/>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38" name="Google Shape;438;p26"/>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39" name="Google Shape;439;p26"/>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40" name="Google Shape;440;p26"/>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41" name="Google Shape;441;p26"/>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42" name="Google Shape;442;p26"/>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43" name="Google Shape;443;p26"/>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44" name="Google Shape;444;p26"/>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45" name="Google Shape;445;p26"/>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46" name="Google Shape;446;p26"/>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447" name="Google Shape;447;p26"/>
          <p:cNvSpPr/>
          <p:nvPr/>
        </p:nvSpPr>
        <p:spPr>
          <a:xfrm>
            <a:off x="8622030" y="1368220"/>
            <a:ext cx="3219450"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53" name="Google Shape;453;p27"/>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54" name="Google Shape;454;p27"/>
          <p:cNvSpPr/>
          <p:nvPr/>
        </p:nvSpPr>
        <p:spPr>
          <a:xfrm>
            <a:off x="635168" y="640513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55" name="Google Shape;455;p27"/>
          <p:cNvGraphicFramePr/>
          <p:nvPr>
            <p:extLst>
              <p:ext uri="{D42A27DB-BD31-4B8C-83A1-F6EECF244321}">
                <p14:modId xmlns:p14="http://schemas.microsoft.com/office/powerpoint/2010/main" val="693383150"/>
              </p:ext>
            </p:extLst>
          </p:nvPr>
        </p:nvGraphicFramePr>
        <p:xfrm>
          <a:off x="1899137" y="4984580"/>
          <a:ext cx="9360250" cy="404025"/>
        </p:xfrm>
        <a:graphic>
          <a:graphicData uri="http://schemas.openxmlformats.org/drawingml/2006/table">
            <a:tbl>
              <a:tblPr>
                <a:noFill/>
                <a:tableStyleId>{A5718E5C-3342-4267-9772-B268D86EA647}</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dirty="0">
                          <a:solidFill>
                            <a:srgbClr val="595959"/>
                          </a:solidFill>
                        </a:rPr>
                        <a:t>EC</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2200" b="1" u="none" strike="noStrike" cap="none" dirty="0">
                          <a:solidFill>
                            <a:srgbClr val="595959"/>
                          </a:solidFill>
                        </a:rPr>
                        <a:t>SA</a:t>
                      </a:r>
                      <a:endParaRPr sz="2200" b="1"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456" name="Google Shape;456;p2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57" name="Google Shape;457;p27"/>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58" name="Google Shape;458;p27"/>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59" name="Google Shape;459;p27"/>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60" name="Google Shape;460;p27"/>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61" name="Google Shape;461;p27"/>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62" name="Google Shape;462;p27"/>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3" name="Google Shape;463;p27"/>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4" name="Google Shape;464;p27"/>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65" name="Google Shape;465;p27"/>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66" name="Google Shape;466;p27"/>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67" name="Google Shape;467;p27"/>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68" name="Google Shape;468;p27"/>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69" name="Google Shape;469;p27"/>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70" name="Google Shape;470;p27"/>
          <p:cNvCxnSpPr/>
          <p:nvPr/>
        </p:nvCxnSpPr>
        <p:spPr>
          <a:xfrm flipH="1">
            <a:off x="8872413" y="2525486"/>
            <a:ext cx="171048" cy="416365"/>
          </a:xfrm>
          <a:prstGeom prst="straightConnector1">
            <a:avLst/>
          </a:prstGeom>
          <a:noFill/>
          <a:ln w="9525" cap="flat" cmpd="sng">
            <a:solidFill>
              <a:schemeClr val="dk1"/>
            </a:solidFill>
            <a:prstDash val="solid"/>
            <a:miter lim="800000"/>
            <a:headEnd type="none" w="sm" len="sm"/>
            <a:tailEnd type="stealth" w="med" len="med"/>
          </a:ln>
        </p:spPr>
      </p:cxnSp>
      <p:sp>
        <p:nvSpPr>
          <p:cNvPr id="471" name="Google Shape;471;p27"/>
          <p:cNvSpPr/>
          <p:nvPr/>
        </p:nvSpPr>
        <p:spPr>
          <a:xfrm>
            <a:off x="8644572" y="1204686"/>
            <a:ext cx="3136233"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3F3F3F"/>
                </a:solidFill>
                <a:latin typeface="Calibri"/>
                <a:ea typeface="Calibri"/>
                <a:cs typeface="Calibri"/>
                <a:sym typeface="Calibri"/>
              </a:rPr>
              <a:t>High growth in the number of independent schools in the NW (+65%), with enrolment growing from about 15K to 25K children (+65%)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by teachers and senior educator positions</a:t>
            </a:r>
            <a:endParaRPr/>
          </a:p>
        </p:txBody>
      </p:sp>
      <p:sp>
        <p:nvSpPr>
          <p:cNvPr id="477" name="Google Shape;477;p2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78" name="Google Shape;478;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309311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(2)</a:t>
            </a:r>
            <a:endParaRPr/>
          </a:p>
        </p:txBody>
      </p:sp>
      <p:sp>
        <p:nvSpPr>
          <p:cNvPr id="173" name="Google Shape;173;p3"/>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As retirements increase, the required number of </a:t>
            </a:r>
            <a:r>
              <a:rPr lang="en-US" sz="2600" b="1" i="0" u="none" strike="noStrike" cap="none">
                <a:solidFill>
                  <a:schemeClr val="accent6"/>
                </a:solidFill>
                <a:latin typeface="Calibri"/>
                <a:ea typeface="Calibri"/>
                <a:cs typeface="Calibri"/>
                <a:sym typeface="Calibri"/>
              </a:rPr>
              <a:t>new appointments will need to increase</a:t>
            </a:r>
            <a:r>
              <a:rPr lang="en-US" sz="2600" b="0" i="0" u="none" strike="noStrike" cap="none">
                <a:solidFill>
                  <a:schemeClr val="dk1"/>
                </a:solidFill>
                <a:latin typeface="Calibri"/>
                <a:ea typeface="Calibri"/>
                <a:cs typeface="Calibri"/>
                <a:sym typeface="Calibri"/>
              </a:rPr>
              <a:t> to ensure that total educator numbers (at a minimum) stay at current levels and/or are sufficient to </a:t>
            </a:r>
            <a:r>
              <a:rPr lang="en-US" sz="2600" b="1" i="0" u="none" strike="noStrike" cap="none">
                <a:solidFill>
                  <a:schemeClr val="accent6"/>
                </a:solidFill>
                <a:latin typeface="Calibri"/>
                <a:ea typeface="Calibri"/>
                <a:cs typeface="Calibri"/>
                <a:sym typeface="Calibri"/>
              </a:rPr>
              <a:t>meet learner enrolment growth</a:t>
            </a:r>
            <a:r>
              <a:rPr lang="en-US" sz="2600" b="0" i="0" u="none" strike="noStrike" cap="none">
                <a:solidFill>
                  <a:schemeClr val="dk1"/>
                </a:solidFill>
                <a:latin typeface="Calibri"/>
                <a:ea typeface="Calibri"/>
                <a:cs typeface="Calibri"/>
                <a:sym typeface="Calibri"/>
              </a:rPr>
              <a:t> to </a:t>
            </a:r>
            <a:r>
              <a:rPr lang="en-US" sz="2600" b="1" i="0" u="none" strike="noStrike" cap="none">
                <a:solidFill>
                  <a:schemeClr val="accent6"/>
                </a:solidFill>
                <a:latin typeface="Calibri"/>
                <a:ea typeface="Calibri"/>
                <a:cs typeface="Calibri"/>
                <a:sym typeface="Calibri"/>
              </a:rPr>
              <a:t>prevent deterioration in learner-educator ratios</a:t>
            </a:r>
            <a:r>
              <a:rPr lang="en-US" sz="2600" b="0" i="0" u="none" strike="noStrike" cap="none">
                <a:solidFill>
                  <a:schemeClr val="dk1"/>
                </a:solidFill>
                <a:latin typeface="Calibri"/>
                <a:ea typeface="Calibri"/>
                <a:cs typeface="Calibri"/>
                <a:sym typeface="Calibri"/>
              </a:rPr>
              <a:t>.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Planning will be required to ensure that provinces are ready for the sustained increase in appointments.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484" name="Google Shape;484;p29"/>
          <p:cNvGraphicFramePr/>
          <p:nvPr/>
        </p:nvGraphicFramePr>
        <p:xfrm>
          <a:off x="656768" y="2267570"/>
          <a:ext cx="11054000" cy="3648425"/>
        </p:xfrm>
        <a:graphic>
          <a:graphicData uri="http://schemas.openxmlformats.org/drawingml/2006/table">
            <a:tbl>
              <a:tblPr>
                <a:noFill/>
                <a:tableStyleId>{F1766515-F0D5-4487-80DD-86B0020A05D7}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485" name="Google Shape;485;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86" name="Google Shape;486;p29"/>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Tree>
    <p:extLst>
      <p:ext uri="{BB962C8B-B14F-4D97-AF65-F5344CB8AC3E}">
        <p14:creationId xmlns:p14="http://schemas.microsoft.com/office/powerpoint/2010/main" val="175417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492" name="Google Shape;492;p30"/>
          <p:cNvGraphicFramePr/>
          <p:nvPr/>
        </p:nvGraphicFramePr>
        <p:xfrm>
          <a:off x="656768" y="2267570"/>
          <a:ext cx="11054000" cy="3648425"/>
        </p:xfrm>
        <a:graphic>
          <a:graphicData uri="http://schemas.openxmlformats.org/drawingml/2006/table">
            <a:tbl>
              <a:tblPr>
                <a:noFill/>
                <a:tableStyleId>{F1766515-F0D5-4487-80DD-86B0020A05D7}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493" name="Google Shape;493;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94" name="Google Shape;494;p30"/>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495" name="Google Shape;495;p30"/>
          <p:cNvSpPr/>
          <p:nvPr/>
        </p:nvSpPr>
        <p:spPr>
          <a:xfrm>
            <a:off x="1116330" y="2975956"/>
            <a:ext cx="10725150" cy="2039634"/>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496" name="Google Shape;496;p30"/>
          <p:cNvSpPr/>
          <p:nvPr/>
        </p:nvSpPr>
        <p:spPr>
          <a:xfrm>
            <a:off x="1116330" y="5301853"/>
            <a:ext cx="10725150" cy="310896"/>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497" name="Google Shape;497;p30"/>
          <p:cNvSpPr txBox="1"/>
          <p:nvPr/>
        </p:nvSpPr>
        <p:spPr>
          <a:xfrm>
            <a:off x="7155767" y="3368508"/>
            <a:ext cx="4620342" cy="144655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Large decline in principal numbers </a:t>
            </a:r>
            <a:r>
              <a:rPr lang="en-US" sz="2400">
                <a:solidFill>
                  <a:schemeClr val="dk1"/>
                </a:solidFill>
                <a:latin typeface="Calibri"/>
                <a:ea typeface="Calibri"/>
                <a:cs typeface="Calibri"/>
                <a:sym typeface="Calibri"/>
              </a:rPr>
              <a:t>between 2012 and 2021</a:t>
            </a:r>
            <a:endParaRPr/>
          </a:p>
          <a:p>
            <a:pPr marL="0" marR="0" lvl="0" indent="0" algn="r" rtl="0">
              <a:spcBef>
                <a:spcPts val="0"/>
              </a:spcBef>
              <a:spcAft>
                <a:spcPts val="0"/>
              </a:spcAft>
              <a:buNone/>
            </a:pPr>
            <a:r>
              <a:rPr lang="en-US" sz="2000">
                <a:solidFill>
                  <a:schemeClr val="dk1"/>
                </a:solidFill>
                <a:latin typeface="Calibri"/>
                <a:ea typeface="Calibri"/>
                <a:cs typeface="Calibri"/>
                <a:sym typeface="Calibri"/>
              </a:rPr>
              <a:t>(principal appointments potentially delayed by COVID)</a:t>
            </a:r>
            <a:endParaRPr/>
          </a:p>
        </p:txBody>
      </p:sp>
      <p:sp>
        <p:nvSpPr>
          <p:cNvPr id="498" name="Google Shape;498;p30"/>
          <p:cNvSpPr/>
          <p:nvPr/>
        </p:nvSpPr>
        <p:spPr>
          <a:xfrm>
            <a:off x="11151938" y="5029773"/>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30"/>
          <p:cNvSpPr/>
          <p:nvPr/>
        </p:nvSpPr>
        <p:spPr>
          <a:xfrm>
            <a:off x="3422210" y="5030346"/>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30"/>
          <p:cNvSpPr txBox="1"/>
          <p:nvPr/>
        </p:nvSpPr>
        <p:spPr>
          <a:xfrm>
            <a:off x="1112039" y="3455354"/>
            <a:ext cx="4620342"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Teacher numbers (+4%) lag behind enrolment growth (+12%) </a:t>
            </a:r>
            <a:r>
              <a:rPr lang="en-US" sz="2400">
                <a:solidFill>
                  <a:schemeClr val="dk1"/>
                </a:solidFill>
                <a:latin typeface="Calibri"/>
                <a:ea typeface="Calibri"/>
                <a:cs typeface="Calibri"/>
                <a:sym typeface="Calibri"/>
              </a:rPr>
              <a:t>in public ordinary schools </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par>
                                <p:cTn id="8" presetID="10" presetClass="entr" presetSubtype="0" fill="hold" nodeType="withEffect">
                                  <p:stCondLst>
                                    <p:cond delay="0"/>
                                  </p:stCondLst>
                                  <p:childTnLst>
                                    <p:set>
                                      <p:cBhvr>
                                        <p:cTn id="9" dur="1" fill="hold">
                                          <p:stCondLst>
                                            <p:cond delay="0"/>
                                          </p:stCondLst>
                                        </p:cTn>
                                        <p:tgtEl>
                                          <p:spTgt spid="496"/>
                                        </p:tgtEl>
                                        <p:attrNameLst>
                                          <p:attrName>style.visibility</p:attrName>
                                        </p:attrNameLst>
                                      </p:cBhvr>
                                      <p:to>
                                        <p:strVal val="visible"/>
                                      </p:to>
                                    </p:set>
                                    <p:animEffect transition="in" filter="fade">
                                      <p:cBhvr>
                                        <p:cTn id="10" dur="500"/>
                                        <p:tgtEl>
                                          <p:spTgt spid="49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9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9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99"/>
                                        </p:tgtEl>
                                        <p:attrNameLst>
                                          <p:attrName>style.visibility</p:attrName>
                                        </p:attrNameLst>
                                      </p:cBhvr>
                                      <p:to>
                                        <p:strVal val="visible"/>
                                      </p:to>
                                    </p:set>
                                  </p:childTnLst>
                                </p:cTn>
                              </p:par>
                            </p:childTnLst>
                          </p:cTn>
                        </p:par>
                        <p:par>
                          <p:cTn id="18" fill="hold">
                            <p:stCondLst>
                              <p:cond delay="501"/>
                            </p:stCondLst>
                            <p:childTnLst>
                              <p:par>
                                <p:cTn id="19" presetID="1" presetClass="entr" presetSubtype="0" fill="hold" nodeType="afterEffect">
                                  <p:stCondLst>
                                    <p:cond delay="0"/>
                                  </p:stCondLst>
                                  <p:childTnLst>
                                    <p:set>
                                      <p:cBhvr>
                                        <p:cTn id="20"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06" name="Google Shape;506;p31"/>
          <p:cNvGraphicFramePr/>
          <p:nvPr/>
        </p:nvGraphicFramePr>
        <p:xfrm>
          <a:off x="656768" y="2267570"/>
          <a:ext cx="11054000" cy="3648425"/>
        </p:xfrm>
        <a:graphic>
          <a:graphicData uri="http://schemas.openxmlformats.org/drawingml/2006/table">
            <a:tbl>
              <a:tblPr>
                <a:noFill/>
                <a:tableStyleId>{F1766515-F0D5-4487-80DD-86B0020A05D7}</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07" name="Google Shape;507;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08" name="Google Shape;508;p31"/>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509" name="Google Shape;509;p31"/>
          <p:cNvSpPr/>
          <p:nvPr/>
        </p:nvSpPr>
        <p:spPr>
          <a:xfrm>
            <a:off x="1116330" y="2975956"/>
            <a:ext cx="10725150" cy="2039634"/>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10" name="Google Shape;510;p31"/>
          <p:cNvSpPr/>
          <p:nvPr/>
        </p:nvSpPr>
        <p:spPr>
          <a:xfrm>
            <a:off x="1116330" y="5301853"/>
            <a:ext cx="10725150" cy="310896"/>
          </a:xfrm>
          <a:prstGeom prst="rect">
            <a:avLst/>
          </a:prstGeom>
          <a:solidFill>
            <a:srgbClr val="FFFFFF">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11" name="Google Shape;511;p31"/>
          <p:cNvSpPr txBox="1"/>
          <p:nvPr/>
        </p:nvSpPr>
        <p:spPr>
          <a:xfrm>
            <a:off x="5455401" y="3447554"/>
            <a:ext cx="462034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u="sng">
                <a:solidFill>
                  <a:schemeClr val="dk1"/>
                </a:solidFill>
                <a:latin typeface="Calibri"/>
                <a:ea typeface="Calibri"/>
                <a:cs typeface="Calibri"/>
                <a:sym typeface="Calibri"/>
              </a:rPr>
              <a:t>Increase</a:t>
            </a:r>
            <a:r>
              <a:rPr lang="en-US" sz="2400" b="1">
                <a:solidFill>
                  <a:schemeClr val="dk1"/>
                </a:solidFill>
                <a:latin typeface="Calibri"/>
                <a:ea typeface="Calibri"/>
                <a:cs typeface="Calibri"/>
                <a:sym typeface="Calibri"/>
              </a:rPr>
              <a:t> in HOD and deputy principal numbers </a:t>
            </a:r>
            <a:r>
              <a:rPr lang="en-US" sz="2400">
                <a:solidFill>
                  <a:schemeClr val="dk1"/>
                </a:solidFill>
                <a:latin typeface="Calibri"/>
                <a:ea typeface="Calibri"/>
                <a:cs typeface="Calibri"/>
                <a:sym typeface="Calibri"/>
              </a:rPr>
              <a:t>between 2012 and 2021</a:t>
            </a:r>
            <a:endParaRPr sz="2000">
              <a:solidFill>
                <a:schemeClr val="dk1"/>
              </a:solidFill>
              <a:latin typeface="Calibri"/>
              <a:ea typeface="Calibri"/>
              <a:cs typeface="Calibri"/>
              <a:sym typeface="Calibri"/>
            </a:endParaRPr>
          </a:p>
        </p:txBody>
      </p:sp>
      <p:sp>
        <p:nvSpPr>
          <p:cNvPr id="512" name="Google Shape;512;p31"/>
          <p:cNvSpPr/>
          <p:nvPr/>
        </p:nvSpPr>
        <p:spPr>
          <a:xfrm>
            <a:off x="5991688" y="5024743"/>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31"/>
          <p:cNvSpPr/>
          <p:nvPr/>
        </p:nvSpPr>
        <p:spPr>
          <a:xfrm>
            <a:off x="8556823" y="5034870"/>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52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par>
                                <p:cTn id="8" presetID="10" presetClass="entr" presetSubtype="0" fill="hold" nodeType="withEffect">
                                  <p:stCondLst>
                                    <p:cond delay="0"/>
                                  </p:stCondLst>
                                  <p:childTnLst>
                                    <p:set>
                                      <p:cBhvr>
                                        <p:cTn id="9" dur="1" fill="hold">
                                          <p:stCondLst>
                                            <p:cond delay="0"/>
                                          </p:stCondLst>
                                        </p:cTn>
                                        <p:tgtEl>
                                          <p:spTgt spid="510"/>
                                        </p:tgtEl>
                                        <p:attrNameLst>
                                          <p:attrName>style.visibility</p:attrName>
                                        </p:attrNameLst>
                                      </p:cBhvr>
                                      <p:to>
                                        <p:strVal val="visible"/>
                                      </p:to>
                                    </p:set>
                                    <p:animEffect transition="in" filter="fade">
                                      <p:cBhvr>
                                        <p:cTn id="10" dur="500"/>
                                        <p:tgtEl>
                                          <p:spTgt spid="510"/>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5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2"/>
          <p:cNvSpPr txBox="1">
            <a:spLocks noGrp="1"/>
          </p:cNvSpPr>
          <p:nvPr>
            <p:ph type="title"/>
          </p:nvPr>
        </p:nvSpPr>
        <p:spPr>
          <a:xfrm>
            <a:off x="83819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Proportional split by educator rank</a:t>
            </a:r>
            <a:endParaRPr/>
          </a:p>
        </p:txBody>
      </p:sp>
      <p:graphicFrame>
        <p:nvGraphicFramePr>
          <p:cNvPr id="519" name="Google Shape;519;p32"/>
          <p:cNvGraphicFramePr/>
          <p:nvPr/>
        </p:nvGraphicFramePr>
        <p:xfrm>
          <a:off x="678547" y="2576845"/>
          <a:ext cx="10515525" cy="3361460"/>
        </p:xfrm>
        <a:graphic>
          <a:graphicData uri="http://schemas.openxmlformats.org/drawingml/2006/table">
            <a:tbl>
              <a:tblPr>
                <a:noFill/>
                <a:tableStyleId>{F1766515-F0D5-4487-80DD-86B0020A05D7}</a:tableStyleId>
              </a:tblPr>
              <a:tblGrid>
                <a:gridCol w="815225">
                  <a:extLst>
                    <a:ext uri="{9D8B030D-6E8A-4147-A177-3AD203B41FA5}">
                      <a16:colId xmlns:a16="http://schemas.microsoft.com/office/drawing/2014/main" val="20000"/>
                    </a:ext>
                  </a:extLst>
                </a:gridCol>
                <a:gridCol w="774050">
                  <a:extLst>
                    <a:ext uri="{9D8B030D-6E8A-4147-A177-3AD203B41FA5}">
                      <a16:colId xmlns:a16="http://schemas.microsoft.com/office/drawing/2014/main" val="20001"/>
                    </a:ext>
                  </a:extLst>
                </a:gridCol>
                <a:gridCol w="774050">
                  <a:extLst>
                    <a:ext uri="{9D8B030D-6E8A-4147-A177-3AD203B41FA5}">
                      <a16:colId xmlns:a16="http://schemas.microsoft.com/office/drawing/2014/main" val="20002"/>
                    </a:ext>
                  </a:extLst>
                </a:gridCol>
                <a:gridCol w="131750">
                  <a:extLst>
                    <a:ext uri="{9D8B030D-6E8A-4147-A177-3AD203B41FA5}">
                      <a16:colId xmlns:a16="http://schemas.microsoft.com/office/drawing/2014/main" val="20003"/>
                    </a:ext>
                  </a:extLst>
                </a:gridCol>
                <a:gridCol w="774050">
                  <a:extLst>
                    <a:ext uri="{9D8B030D-6E8A-4147-A177-3AD203B41FA5}">
                      <a16:colId xmlns:a16="http://schemas.microsoft.com/office/drawing/2014/main" val="20004"/>
                    </a:ext>
                  </a:extLst>
                </a:gridCol>
                <a:gridCol w="774050">
                  <a:extLst>
                    <a:ext uri="{9D8B030D-6E8A-4147-A177-3AD203B41FA5}">
                      <a16:colId xmlns:a16="http://schemas.microsoft.com/office/drawing/2014/main" val="20005"/>
                    </a:ext>
                  </a:extLst>
                </a:gridCol>
                <a:gridCol w="131750">
                  <a:extLst>
                    <a:ext uri="{9D8B030D-6E8A-4147-A177-3AD203B41FA5}">
                      <a16:colId xmlns:a16="http://schemas.microsoft.com/office/drawing/2014/main" val="20006"/>
                    </a:ext>
                  </a:extLst>
                </a:gridCol>
                <a:gridCol w="732875">
                  <a:extLst>
                    <a:ext uri="{9D8B030D-6E8A-4147-A177-3AD203B41FA5}">
                      <a16:colId xmlns:a16="http://schemas.microsoft.com/office/drawing/2014/main" val="20007"/>
                    </a:ext>
                  </a:extLst>
                </a:gridCol>
                <a:gridCol w="732875">
                  <a:extLst>
                    <a:ext uri="{9D8B030D-6E8A-4147-A177-3AD203B41FA5}">
                      <a16:colId xmlns:a16="http://schemas.microsoft.com/office/drawing/2014/main" val="20008"/>
                    </a:ext>
                  </a:extLst>
                </a:gridCol>
                <a:gridCol w="131750">
                  <a:extLst>
                    <a:ext uri="{9D8B030D-6E8A-4147-A177-3AD203B41FA5}">
                      <a16:colId xmlns:a16="http://schemas.microsoft.com/office/drawing/2014/main" val="20009"/>
                    </a:ext>
                  </a:extLst>
                </a:gridCol>
                <a:gridCol w="732875">
                  <a:extLst>
                    <a:ext uri="{9D8B030D-6E8A-4147-A177-3AD203B41FA5}">
                      <a16:colId xmlns:a16="http://schemas.microsoft.com/office/drawing/2014/main" val="20010"/>
                    </a:ext>
                  </a:extLst>
                </a:gridCol>
                <a:gridCol w="732875">
                  <a:extLst>
                    <a:ext uri="{9D8B030D-6E8A-4147-A177-3AD203B41FA5}">
                      <a16:colId xmlns:a16="http://schemas.microsoft.com/office/drawing/2014/main" val="20011"/>
                    </a:ext>
                  </a:extLst>
                </a:gridCol>
                <a:gridCol w="131750">
                  <a:extLst>
                    <a:ext uri="{9D8B030D-6E8A-4147-A177-3AD203B41FA5}">
                      <a16:colId xmlns:a16="http://schemas.microsoft.com/office/drawing/2014/main" val="20012"/>
                    </a:ext>
                  </a:extLst>
                </a:gridCol>
                <a:gridCol w="732875">
                  <a:extLst>
                    <a:ext uri="{9D8B030D-6E8A-4147-A177-3AD203B41FA5}">
                      <a16:colId xmlns:a16="http://schemas.microsoft.com/office/drawing/2014/main" val="20013"/>
                    </a:ext>
                  </a:extLst>
                </a:gridCol>
                <a:gridCol w="732875">
                  <a:extLst>
                    <a:ext uri="{9D8B030D-6E8A-4147-A177-3AD203B41FA5}">
                      <a16:colId xmlns:a16="http://schemas.microsoft.com/office/drawing/2014/main" val="20014"/>
                    </a:ext>
                  </a:extLst>
                </a:gridCol>
                <a:gridCol w="131750">
                  <a:extLst>
                    <a:ext uri="{9D8B030D-6E8A-4147-A177-3AD203B41FA5}">
                      <a16:colId xmlns:a16="http://schemas.microsoft.com/office/drawing/2014/main" val="20015"/>
                    </a:ext>
                  </a:extLst>
                </a:gridCol>
                <a:gridCol w="774050">
                  <a:extLst>
                    <a:ext uri="{9D8B030D-6E8A-4147-A177-3AD203B41FA5}">
                      <a16:colId xmlns:a16="http://schemas.microsoft.com/office/drawing/2014/main" val="20016"/>
                    </a:ext>
                  </a:extLst>
                </a:gridCol>
                <a:gridCol w="774050">
                  <a:extLst>
                    <a:ext uri="{9D8B030D-6E8A-4147-A177-3AD203B41FA5}">
                      <a16:colId xmlns:a16="http://schemas.microsoft.com/office/drawing/2014/main" val="20017"/>
                    </a:ext>
                  </a:extLst>
                </a:gridCol>
              </a:tblGrid>
              <a:tr h="23900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All Educators</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Teacher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HOD</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Dep.-Principal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Other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9425">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1425">
                <a:tc>
                  <a:txBody>
                    <a:bodyPr/>
                    <a:lstStyle/>
                    <a:p>
                      <a:pPr marL="0" marR="0" lvl="0" indent="0" algn="l" rtl="0">
                        <a:spcBef>
                          <a:spcPts val="0"/>
                        </a:spcBef>
                        <a:spcAft>
                          <a:spcPts val="0"/>
                        </a:spcAft>
                        <a:buNone/>
                      </a:pPr>
                      <a:endParaRPr sz="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SA</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20" name="Google Shape;520;p32"/>
          <p:cNvSpPr/>
          <p:nvPr/>
        </p:nvSpPr>
        <p:spPr>
          <a:xfrm>
            <a:off x="478302" y="6178011"/>
            <a:ext cx="11232436" cy="475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Anonymised PERSAL data from 2012 and 2021, only educators (Rank 60 000 – 70 000) are considered. ECD practitioners TVET lecturers and ABET teachers were removed. The 2021 rankclass file was expanded to include ranks found only in years prior to 2021. The percentage within each rank is calculated taking the total number of educator in that year for that rank over the total number of educators in that year. </a:t>
            </a:r>
            <a:endParaRPr/>
          </a:p>
        </p:txBody>
      </p:sp>
      <p:sp>
        <p:nvSpPr>
          <p:cNvPr id="521" name="Google Shape;521;p32"/>
          <p:cNvSpPr/>
          <p:nvPr/>
        </p:nvSpPr>
        <p:spPr>
          <a:xfrm rot="-5400000">
            <a:off x="3858781" y="3771096"/>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32"/>
          <p:cNvSpPr/>
          <p:nvPr/>
        </p:nvSpPr>
        <p:spPr>
          <a:xfrm rot="-5400000" flipH="1">
            <a:off x="8716987" y="54508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32"/>
          <p:cNvSpPr/>
          <p:nvPr/>
        </p:nvSpPr>
        <p:spPr>
          <a:xfrm rot="-5400000" flipH="1">
            <a:off x="8716987" y="3769798"/>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32"/>
          <p:cNvSpPr/>
          <p:nvPr/>
        </p:nvSpPr>
        <p:spPr>
          <a:xfrm rot="-5400000" flipH="1">
            <a:off x="7106254"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32"/>
          <p:cNvSpPr/>
          <p:nvPr/>
        </p:nvSpPr>
        <p:spPr>
          <a:xfrm rot="-5400000" flipH="1">
            <a:off x="5534351"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32"/>
          <p:cNvSpPr/>
          <p:nvPr/>
        </p:nvSpPr>
        <p:spPr>
          <a:xfrm rot="-5400000" flipH="1">
            <a:off x="3853957" y="323116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32"/>
          <p:cNvSpPr/>
          <p:nvPr/>
        </p:nvSpPr>
        <p:spPr>
          <a:xfrm rot="-5400000">
            <a:off x="3858779" y="4321467"/>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32"/>
          <p:cNvSpPr/>
          <p:nvPr/>
        </p:nvSpPr>
        <p:spPr>
          <a:xfrm rot="-5400000">
            <a:off x="3858777" y="543920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32"/>
          <p:cNvSpPr/>
          <p:nvPr/>
        </p:nvSpPr>
        <p:spPr>
          <a:xfrm rot="-5400000">
            <a:off x="5506091"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32"/>
          <p:cNvSpPr/>
          <p:nvPr/>
        </p:nvSpPr>
        <p:spPr>
          <a:xfrm rot="-5400000">
            <a:off x="8722622"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32"/>
          <p:cNvSpPr/>
          <p:nvPr/>
        </p:nvSpPr>
        <p:spPr>
          <a:xfrm rot="-5400000" flipH="1">
            <a:off x="5534351"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32"/>
          <p:cNvSpPr/>
          <p:nvPr/>
        </p:nvSpPr>
        <p:spPr>
          <a:xfrm rot="-5400000" flipH="1">
            <a:off x="8716987" y="486398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32"/>
          <p:cNvSpPr/>
          <p:nvPr/>
        </p:nvSpPr>
        <p:spPr>
          <a:xfrm rot="-5400000" flipH="1">
            <a:off x="8716987" y="51537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3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10647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3"/>
          <p:cNvSpPr txBox="1">
            <a:spLocks noGrp="1"/>
          </p:cNvSpPr>
          <p:nvPr>
            <p:ph type="title"/>
          </p:nvPr>
        </p:nvSpPr>
        <p:spPr>
          <a:xfrm>
            <a:off x="83819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Proportional split by educator rank</a:t>
            </a:r>
            <a:endParaRPr/>
          </a:p>
        </p:txBody>
      </p:sp>
      <p:graphicFrame>
        <p:nvGraphicFramePr>
          <p:cNvPr id="540" name="Google Shape;540;p33"/>
          <p:cNvGraphicFramePr/>
          <p:nvPr/>
        </p:nvGraphicFramePr>
        <p:xfrm>
          <a:off x="678547" y="2576845"/>
          <a:ext cx="10515525" cy="3361460"/>
        </p:xfrm>
        <a:graphic>
          <a:graphicData uri="http://schemas.openxmlformats.org/drawingml/2006/table">
            <a:tbl>
              <a:tblPr>
                <a:noFill/>
                <a:tableStyleId>{F1766515-F0D5-4487-80DD-86B0020A05D7}</a:tableStyleId>
              </a:tblPr>
              <a:tblGrid>
                <a:gridCol w="815225">
                  <a:extLst>
                    <a:ext uri="{9D8B030D-6E8A-4147-A177-3AD203B41FA5}">
                      <a16:colId xmlns:a16="http://schemas.microsoft.com/office/drawing/2014/main" val="20000"/>
                    </a:ext>
                  </a:extLst>
                </a:gridCol>
                <a:gridCol w="774050">
                  <a:extLst>
                    <a:ext uri="{9D8B030D-6E8A-4147-A177-3AD203B41FA5}">
                      <a16:colId xmlns:a16="http://schemas.microsoft.com/office/drawing/2014/main" val="20001"/>
                    </a:ext>
                  </a:extLst>
                </a:gridCol>
                <a:gridCol w="774050">
                  <a:extLst>
                    <a:ext uri="{9D8B030D-6E8A-4147-A177-3AD203B41FA5}">
                      <a16:colId xmlns:a16="http://schemas.microsoft.com/office/drawing/2014/main" val="20002"/>
                    </a:ext>
                  </a:extLst>
                </a:gridCol>
                <a:gridCol w="131750">
                  <a:extLst>
                    <a:ext uri="{9D8B030D-6E8A-4147-A177-3AD203B41FA5}">
                      <a16:colId xmlns:a16="http://schemas.microsoft.com/office/drawing/2014/main" val="20003"/>
                    </a:ext>
                  </a:extLst>
                </a:gridCol>
                <a:gridCol w="774050">
                  <a:extLst>
                    <a:ext uri="{9D8B030D-6E8A-4147-A177-3AD203B41FA5}">
                      <a16:colId xmlns:a16="http://schemas.microsoft.com/office/drawing/2014/main" val="20004"/>
                    </a:ext>
                  </a:extLst>
                </a:gridCol>
                <a:gridCol w="774050">
                  <a:extLst>
                    <a:ext uri="{9D8B030D-6E8A-4147-A177-3AD203B41FA5}">
                      <a16:colId xmlns:a16="http://schemas.microsoft.com/office/drawing/2014/main" val="20005"/>
                    </a:ext>
                  </a:extLst>
                </a:gridCol>
                <a:gridCol w="131750">
                  <a:extLst>
                    <a:ext uri="{9D8B030D-6E8A-4147-A177-3AD203B41FA5}">
                      <a16:colId xmlns:a16="http://schemas.microsoft.com/office/drawing/2014/main" val="20006"/>
                    </a:ext>
                  </a:extLst>
                </a:gridCol>
                <a:gridCol w="732875">
                  <a:extLst>
                    <a:ext uri="{9D8B030D-6E8A-4147-A177-3AD203B41FA5}">
                      <a16:colId xmlns:a16="http://schemas.microsoft.com/office/drawing/2014/main" val="20007"/>
                    </a:ext>
                  </a:extLst>
                </a:gridCol>
                <a:gridCol w="732875">
                  <a:extLst>
                    <a:ext uri="{9D8B030D-6E8A-4147-A177-3AD203B41FA5}">
                      <a16:colId xmlns:a16="http://schemas.microsoft.com/office/drawing/2014/main" val="20008"/>
                    </a:ext>
                  </a:extLst>
                </a:gridCol>
                <a:gridCol w="131750">
                  <a:extLst>
                    <a:ext uri="{9D8B030D-6E8A-4147-A177-3AD203B41FA5}">
                      <a16:colId xmlns:a16="http://schemas.microsoft.com/office/drawing/2014/main" val="20009"/>
                    </a:ext>
                  </a:extLst>
                </a:gridCol>
                <a:gridCol w="732875">
                  <a:extLst>
                    <a:ext uri="{9D8B030D-6E8A-4147-A177-3AD203B41FA5}">
                      <a16:colId xmlns:a16="http://schemas.microsoft.com/office/drawing/2014/main" val="20010"/>
                    </a:ext>
                  </a:extLst>
                </a:gridCol>
                <a:gridCol w="732875">
                  <a:extLst>
                    <a:ext uri="{9D8B030D-6E8A-4147-A177-3AD203B41FA5}">
                      <a16:colId xmlns:a16="http://schemas.microsoft.com/office/drawing/2014/main" val="20011"/>
                    </a:ext>
                  </a:extLst>
                </a:gridCol>
                <a:gridCol w="131750">
                  <a:extLst>
                    <a:ext uri="{9D8B030D-6E8A-4147-A177-3AD203B41FA5}">
                      <a16:colId xmlns:a16="http://schemas.microsoft.com/office/drawing/2014/main" val="20012"/>
                    </a:ext>
                  </a:extLst>
                </a:gridCol>
                <a:gridCol w="732875">
                  <a:extLst>
                    <a:ext uri="{9D8B030D-6E8A-4147-A177-3AD203B41FA5}">
                      <a16:colId xmlns:a16="http://schemas.microsoft.com/office/drawing/2014/main" val="20013"/>
                    </a:ext>
                  </a:extLst>
                </a:gridCol>
                <a:gridCol w="732875">
                  <a:extLst>
                    <a:ext uri="{9D8B030D-6E8A-4147-A177-3AD203B41FA5}">
                      <a16:colId xmlns:a16="http://schemas.microsoft.com/office/drawing/2014/main" val="20014"/>
                    </a:ext>
                  </a:extLst>
                </a:gridCol>
                <a:gridCol w="131750">
                  <a:extLst>
                    <a:ext uri="{9D8B030D-6E8A-4147-A177-3AD203B41FA5}">
                      <a16:colId xmlns:a16="http://schemas.microsoft.com/office/drawing/2014/main" val="20015"/>
                    </a:ext>
                  </a:extLst>
                </a:gridCol>
                <a:gridCol w="774050">
                  <a:extLst>
                    <a:ext uri="{9D8B030D-6E8A-4147-A177-3AD203B41FA5}">
                      <a16:colId xmlns:a16="http://schemas.microsoft.com/office/drawing/2014/main" val="20016"/>
                    </a:ext>
                  </a:extLst>
                </a:gridCol>
                <a:gridCol w="774050">
                  <a:extLst>
                    <a:ext uri="{9D8B030D-6E8A-4147-A177-3AD203B41FA5}">
                      <a16:colId xmlns:a16="http://schemas.microsoft.com/office/drawing/2014/main" val="20017"/>
                    </a:ext>
                  </a:extLst>
                </a:gridCol>
              </a:tblGrid>
              <a:tr h="23900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All Educators</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Teacher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HOD</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Dep.-Principal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Other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9425">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1425">
                <a:tc>
                  <a:txBody>
                    <a:bodyPr/>
                    <a:lstStyle/>
                    <a:p>
                      <a:pPr marL="0" marR="0" lvl="0" indent="0" algn="l" rtl="0">
                        <a:spcBef>
                          <a:spcPts val="0"/>
                        </a:spcBef>
                        <a:spcAft>
                          <a:spcPts val="0"/>
                        </a:spcAft>
                        <a:buNone/>
                      </a:pPr>
                      <a:endParaRPr sz="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SA</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41" name="Google Shape;541;p33"/>
          <p:cNvSpPr/>
          <p:nvPr/>
        </p:nvSpPr>
        <p:spPr>
          <a:xfrm>
            <a:off x="478302" y="6178011"/>
            <a:ext cx="11232436" cy="475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Anonymised PERSAL data from 2012 and 2021, only educators (Rank 60 000 – 70 000) are considered. ECD practitioners TVET lecturers and ABET teachers were removed. The 2021 rankclass file was expanded to include ranks found only in years prior to 2021. The percentage within each rank is calculated taking the total number of educator in that year for that rank over the total number of educators in that year. </a:t>
            </a:r>
            <a:endParaRPr/>
          </a:p>
        </p:txBody>
      </p:sp>
      <p:sp>
        <p:nvSpPr>
          <p:cNvPr id="542" name="Google Shape;542;p33"/>
          <p:cNvSpPr/>
          <p:nvPr/>
        </p:nvSpPr>
        <p:spPr>
          <a:xfrm rot="-5400000">
            <a:off x="3858781" y="3771096"/>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33"/>
          <p:cNvSpPr/>
          <p:nvPr/>
        </p:nvSpPr>
        <p:spPr>
          <a:xfrm rot="-5400000" flipH="1">
            <a:off x="8716987" y="54508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3"/>
          <p:cNvSpPr/>
          <p:nvPr/>
        </p:nvSpPr>
        <p:spPr>
          <a:xfrm rot="-5400000" flipH="1">
            <a:off x="8716987" y="3769798"/>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33"/>
          <p:cNvSpPr/>
          <p:nvPr/>
        </p:nvSpPr>
        <p:spPr>
          <a:xfrm rot="-5400000" flipH="1">
            <a:off x="7106254"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33"/>
          <p:cNvSpPr/>
          <p:nvPr/>
        </p:nvSpPr>
        <p:spPr>
          <a:xfrm rot="-5400000" flipH="1">
            <a:off x="5534351"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33"/>
          <p:cNvSpPr/>
          <p:nvPr/>
        </p:nvSpPr>
        <p:spPr>
          <a:xfrm rot="-5400000" flipH="1">
            <a:off x="3853957" y="323116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33"/>
          <p:cNvSpPr/>
          <p:nvPr/>
        </p:nvSpPr>
        <p:spPr>
          <a:xfrm rot="-5400000">
            <a:off x="3858779" y="4321467"/>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33"/>
          <p:cNvSpPr/>
          <p:nvPr/>
        </p:nvSpPr>
        <p:spPr>
          <a:xfrm rot="-5400000">
            <a:off x="3858777" y="543920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33"/>
          <p:cNvSpPr/>
          <p:nvPr/>
        </p:nvSpPr>
        <p:spPr>
          <a:xfrm rot="-5400000">
            <a:off x="5506091"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33"/>
          <p:cNvSpPr/>
          <p:nvPr/>
        </p:nvSpPr>
        <p:spPr>
          <a:xfrm rot="-5400000">
            <a:off x="8722622"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33"/>
          <p:cNvSpPr/>
          <p:nvPr/>
        </p:nvSpPr>
        <p:spPr>
          <a:xfrm rot="-5400000" flipH="1">
            <a:off x="5534351"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33"/>
          <p:cNvSpPr/>
          <p:nvPr/>
        </p:nvSpPr>
        <p:spPr>
          <a:xfrm rot="-5400000" flipH="1">
            <a:off x="8716987" y="486398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33"/>
          <p:cNvSpPr/>
          <p:nvPr/>
        </p:nvSpPr>
        <p:spPr>
          <a:xfrm rot="-5400000" flipH="1">
            <a:off x="8716987" y="51537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57" name="Google Shape;557;p33"/>
          <p:cNvSpPr/>
          <p:nvPr/>
        </p:nvSpPr>
        <p:spPr>
          <a:xfrm>
            <a:off x="1117600" y="3131667"/>
            <a:ext cx="10076548" cy="1951741"/>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58" name="Google Shape;558;p33"/>
          <p:cNvSpPr/>
          <p:nvPr/>
        </p:nvSpPr>
        <p:spPr>
          <a:xfrm>
            <a:off x="1117600" y="5387665"/>
            <a:ext cx="10076548" cy="27432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59" name="Google Shape;559;p33"/>
          <p:cNvSpPr/>
          <p:nvPr/>
        </p:nvSpPr>
        <p:spPr>
          <a:xfrm>
            <a:off x="3265152" y="3920715"/>
            <a:ext cx="7557746" cy="9432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Proportions of the different educator ranks in the North West</a:t>
            </a:r>
            <a:r>
              <a:rPr lang="en-US" sz="2000">
                <a:solidFill>
                  <a:schemeClr val="dk1"/>
                </a:solidFill>
                <a:latin typeface="Calibri"/>
                <a:ea typeface="Calibri"/>
                <a:cs typeface="Calibri"/>
                <a:sym typeface="Calibri"/>
              </a:rPr>
              <a:t> appear to be roughly in line with the national average in 2021. There was a significant decline in principal proportion between 2012 and 2021</a:t>
            </a:r>
            <a:endParaRPr/>
          </a:p>
        </p:txBody>
      </p:sp>
      <p:sp>
        <p:nvSpPr>
          <p:cNvPr id="2" name="Google Shape;556;p33">
            <a:extLst>
              <a:ext uri="{FF2B5EF4-FFF2-40B4-BE49-F238E27FC236}">
                <a16:creationId xmlns:a16="http://schemas.microsoft.com/office/drawing/2014/main" id="{31AB9AB0-62FD-5019-6F55-A57D217A905A}"/>
              </a:ext>
            </a:extLst>
          </p:cNvPr>
          <p:cNvSpPr/>
          <p:nvPr/>
        </p:nvSpPr>
        <p:spPr>
          <a:xfrm>
            <a:off x="478302" y="5091017"/>
            <a:ext cx="1069848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9724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4"/>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Implications for appointments and class sizes </a:t>
            </a:r>
            <a:endParaRPr/>
          </a:p>
        </p:txBody>
      </p:sp>
      <p:sp>
        <p:nvSpPr>
          <p:cNvPr id="565" name="Google Shape;565;p34"/>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66" name="Google Shape;566;p3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33906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5"/>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572" name="Google Shape;572;p35"/>
          <p:cNvSpPr/>
          <p:nvPr/>
        </p:nvSpPr>
        <p:spPr>
          <a:xfrm>
            <a:off x="1096478" y="2149178"/>
            <a:ext cx="3061423"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~550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annually</a:t>
            </a:r>
            <a:endParaRPr/>
          </a:p>
        </p:txBody>
      </p:sp>
      <p:sp>
        <p:nvSpPr>
          <p:cNvPr id="573" name="Google Shape;573;p35"/>
          <p:cNvSpPr/>
          <p:nvPr/>
        </p:nvSpPr>
        <p:spPr>
          <a:xfrm>
            <a:off x="549984" y="5500363"/>
            <a:ext cx="2944368" cy="92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Mean number of annual joiners over the period 2012 - 2021</a:t>
            </a:r>
            <a:endParaRPr/>
          </a:p>
        </p:txBody>
      </p:sp>
      <p:sp>
        <p:nvSpPr>
          <p:cNvPr id="574" name="Google Shape;574;p35"/>
          <p:cNvSpPr/>
          <p:nvPr/>
        </p:nvSpPr>
        <p:spPr>
          <a:xfrm>
            <a:off x="4636008" y="5479869"/>
            <a:ext cx="294436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Projected mean number of annual joiners needed from 2028 – 2030</a:t>
            </a:r>
            <a:endParaRPr/>
          </a:p>
        </p:txBody>
      </p:sp>
      <p:sp>
        <p:nvSpPr>
          <p:cNvPr id="575" name="Google Shape;575;p35"/>
          <p:cNvSpPr/>
          <p:nvPr/>
        </p:nvSpPr>
        <p:spPr>
          <a:xfrm>
            <a:off x="8623495" y="792487"/>
            <a:ext cx="3217985" cy="563287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Increase in expected annual appointments over the period of  ~550 in 2028 – 2030, mostly due to an increase in the number of retirement</a:t>
            </a:r>
            <a:endParaRPr sz="21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Appointment and promotion processes will need to be strengthened, and careful succession planning will be required</a:t>
            </a:r>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Alternative sources of Careful succession planning will also need to be implemented due to higher numbers of senior educators leaving</a:t>
            </a:r>
            <a:endParaRPr/>
          </a:p>
          <a:p>
            <a:pPr marL="285750" marR="0" lvl="0" indent="-152400" algn="l" rtl="0">
              <a:spcBef>
                <a:spcPts val="0"/>
              </a:spcBef>
              <a:spcAft>
                <a:spcPts val="0"/>
              </a:spcAft>
              <a:buClr>
                <a:schemeClr val="dk1"/>
              </a:buClr>
              <a:buSzPts val="2100"/>
              <a:buFont typeface="Arial"/>
              <a:buNone/>
            </a:pPr>
            <a:endParaRPr sz="2100">
              <a:solidFill>
                <a:schemeClr val="lt1"/>
              </a:solidFill>
              <a:latin typeface="Calibri"/>
              <a:ea typeface="Calibri"/>
              <a:cs typeface="Calibri"/>
              <a:sym typeface="Calibri"/>
            </a:endParaRPr>
          </a:p>
        </p:txBody>
      </p:sp>
      <p:grpSp>
        <p:nvGrpSpPr>
          <p:cNvPr id="576" name="Google Shape;576;p35"/>
          <p:cNvGrpSpPr/>
          <p:nvPr/>
        </p:nvGrpSpPr>
        <p:grpSpPr>
          <a:xfrm>
            <a:off x="1022170" y="3086100"/>
            <a:ext cx="5918018" cy="2347723"/>
            <a:chOff x="1022170" y="2724150"/>
            <a:chExt cx="5918018" cy="2714355"/>
          </a:xfrm>
        </p:grpSpPr>
        <p:sp>
          <p:nvSpPr>
            <p:cNvPr id="577" name="Google Shape;577;p35"/>
            <p:cNvSpPr/>
            <p:nvPr/>
          </p:nvSpPr>
          <p:spPr>
            <a:xfrm>
              <a:off x="1022170" y="3652043"/>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2 198</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78" name="Google Shape;578;p35"/>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~2 750 </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79" name="Google Shape;579;p35"/>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80" name="Google Shape;580;p35"/>
          <p:cNvCxnSpPr/>
          <p:nvPr/>
        </p:nvCxnSpPr>
        <p:spPr>
          <a:xfrm rot="10800000" flipH="1">
            <a:off x="1022170" y="5430941"/>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581" name="Google Shape;581;p3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82" name="Google Shape;582;p35"/>
          <p:cNvSpPr/>
          <p:nvPr/>
        </p:nvSpPr>
        <p:spPr>
          <a:xfrm>
            <a:off x="122755" y="6551025"/>
            <a:ext cx="7575985" cy="2511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*Assumes that total educator numbers stays constant between 2022 - 2030</a:t>
            </a:r>
            <a:endParaRPr/>
          </a:p>
        </p:txBody>
      </p:sp>
    </p:spTree>
    <p:extLst>
      <p:ext uri="{BB962C8B-B14F-4D97-AF65-F5344CB8AC3E}">
        <p14:creationId xmlns:p14="http://schemas.microsoft.com/office/powerpoint/2010/main" val="273144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Learner-public educator ratio in ‘12 &amp; ‘21</a:t>
            </a:r>
            <a:endParaRPr/>
          </a:p>
        </p:txBody>
      </p:sp>
      <p:sp>
        <p:nvSpPr>
          <p:cNvPr id="588" name="Google Shape;588;p36"/>
          <p:cNvSpPr txBox="1"/>
          <p:nvPr/>
        </p:nvSpPr>
        <p:spPr>
          <a:xfrm>
            <a:off x="1208819" y="1842058"/>
            <a:ext cx="83431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589" name="Google Shape;589;p36"/>
          <p:cNvPicPr preferRelativeResize="0"/>
          <p:nvPr/>
        </p:nvPicPr>
        <p:blipFill rotWithShape="1">
          <a:blip r:embed="rId3">
            <a:alphaModFix/>
          </a:blip>
          <a:srcRect t="7155"/>
          <a:stretch/>
        </p:blipFill>
        <p:spPr>
          <a:xfrm>
            <a:off x="1208820" y="2483675"/>
            <a:ext cx="8343143" cy="3854452"/>
          </a:xfrm>
          <a:prstGeom prst="rect">
            <a:avLst/>
          </a:prstGeom>
          <a:noFill/>
          <a:ln>
            <a:noFill/>
          </a:ln>
        </p:spPr>
      </p:pic>
      <p:sp>
        <p:nvSpPr>
          <p:cNvPr id="590" name="Google Shape;590;p36"/>
          <p:cNvSpPr/>
          <p:nvPr/>
        </p:nvSpPr>
        <p:spPr>
          <a:xfrm>
            <a:off x="9862065" y="2388079"/>
            <a:ext cx="1979415" cy="35910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LE ratio rose from 27.1 learners per educator to 28.1 learners per educator in the North West between 2012 and 2021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36"/>
          <p:cNvSpPr/>
          <p:nvPr/>
        </p:nvSpPr>
        <p:spPr>
          <a:xfrm>
            <a:off x="2025749" y="2483675"/>
            <a:ext cx="2912012" cy="3424755"/>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92" name="Google Shape;592;p36"/>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593" name="Google Shape;593;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94" name="Google Shape;594;p36"/>
          <p:cNvSpPr/>
          <p:nvPr/>
        </p:nvSpPr>
        <p:spPr>
          <a:xfrm>
            <a:off x="5754690" y="2471202"/>
            <a:ext cx="2947936" cy="3424755"/>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2" name="Google Shape;730;p38">
            <a:extLst>
              <a:ext uri="{FF2B5EF4-FFF2-40B4-BE49-F238E27FC236}">
                <a16:creationId xmlns:a16="http://schemas.microsoft.com/office/drawing/2014/main" id="{4DC9C8D5-CB4D-8B10-8102-683B8394DC70}"/>
              </a:ext>
            </a:extLst>
          </p:cNvPr>
          <p:cNvSpPr/>
          <p:nvPr/>
        </p:nvSpPr>
        <p:spPr>
          <a:xfrm>
            <a:off x="321607" y="5692506"/>
            <a:ext cx="1394039" cy="573149"/>
          </a:xfrm>
          <a:prstGeom prst="roundRect">
            <a:avLst>
              <a:gd name="adj" fmla="val 16667"/>
            </a:avLst>
          </a:prstGeom>
          <a:solidFill>
            <a:srgbClr val="3F3F3F">
              <a:alpha val="6941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Excl. SGB teachers</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4108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p:bldP spid="591" grpId="0" animBg="1"/>
      <p:bldP spid="5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1"/>
          <p:cNvSpPr txBox="1">
            <a:spLocks noGrp="1"/>
          </p:cNvSpPr>
          <p:nvPr>
            <p:ph type="title"/>
          </p:nvPr>
        </p:nvSpPr>
        <p:spPr>
          <a:xfrm>
            <a:off x="663000" y="357250"/>
            <a:ext cx="8568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Grade 3 class sizes </a:t>
            </a:r>
            <a:endParaRPr/>
          </a:p>
          <a:p>
            <a:pPr marL="0" lvl="0" indent="0" algn="l" rtl="0">
              <a:lnSpc>
                <a:spcPct val="90000"/>
              </a:lnSpc>
              <a:spcBef>
                <a:spcPts val="0"/>
              </a:spcBef>
              <a:spcAft>
                <a:spcPts val="0"/>
              </a:spcAft>
              <a:buClr>
                <a:schemeClr val="dk1"/>
              </a:buClr>
              <a:buSzPts val="3800"/>
              <a:buFont typeface="Cambria"/>
              <a:buNone/>
            </a:pPr>
            <a:r>
              <a:rPr lang="en-US" sz="3800"/>
              <a:t>(2017/18 School Monitoring Survey)</a:t>
            </a:r>
            <a:r>
              <a:rPr lang="en-US" sz="4100"/>
              <a:t> </a:t>
            </a:r>
            <a:endParaRPr sz="4100"/>
          </a:p>
        </p:txBody>
      </p:sp>
      <p:pic>
        <p:nvPicPr>
          <p:cNvPr id="643" name="Google Shape;643;p41"/>
          <p:cNvPicPr preferRelativeResize="0"/>
          <p:nvPr/>
        </p:nvPicPr>
        <p:blipFill rotWithShape="1">
          <a:blip r:embed="rId3">
            <a:alphaModFix/>
          </a:blip>
          <a:srcRect/>
          <a:stretch/>
        </p:blipFill>
        <p:spPr>
          <a:xfrm>
            <a:off x="698425" y="1811775"/>
            <a:ext cx="8460531" cy="4862374"/>
          </a:xfrm>
          <a:prstGeom prst="rect">
            <a:avLst/>
          </a:prstGeom>
          <a:noFill/>
          <a:ln>
            <a:noFill/>
          </a:ln>
        </p:spPr>
      </p:pic>
      <p:sp>
        <p:nvSpPr>
          <p:cNvPr id="644" name="Google Shape;644;p41"/>
          <p:cNvSpPr/>
          <p:nvPr/>
        </p:nvSpPr>
        <p:spPr>
          <a:xfrm>
            <a:off x="9158956" y="0"/>
            <a:ext cx="3094200" cy="6858000"/>
          </a:xfrm>
          <a:prstGeom prst="rect">
            <a:avLst/>
          </a:prstGeom>
          <a:solidFill>
            <a:srgbClr val="550000"/>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5" name="Google Shape;645;p41"/>
          <p:cNvSpPr txBox="1"/>
          <p:nvPr/>
        </p:nvSpPr>
        <p:spPr>
          <a:xfrm>
            <a:off x="9388800" y="486885"/>
            <a:ext cx="2803200" cy="6510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Post-provisioning </a:t>
            </a:r>
            <a:r>
              <a:rPr lang="en-US" sz="2000" i="1" dirty="0">
                <a:solidFill>
                  <a:schemeClr val="lt1"/>
                </a:solidFill>
                <a:latin typeface="Calibri"/>
                <a:ea typeface="Calibri"/>
                <a:cs typeface="Calibri"/>
                <a:sym typeface="Calibri"/>
              </a:rPr>
              <a:t>guidelines </a:t>
            </a:r>
            <a:r>
              <a:rPr lang="en-US" sz="2000" dirty="0">
                <a:solidFill>
                  <a:schemeClr val="lt1"/>
                </a:solidFill>
                <a:latin typeface="Calibri"/>
                <a:ea typeface="Calibri"/>
                <a:cs typeface="Calibri"/>
                <a:sym typeface="Calibri"/>
              </a:rPr>
              <a:t>- Class sizes should not exceed 35 in Grade 3. </a:t>
            </a: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40: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48% in SA, 64% in NW</a:t>
            </a:r>
            <a:endParaRPr sz="16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50: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17% in SA, ~17% in NW</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900"/>
              <a:buFont typeface="Calibri"/>
              <a:buNone/>
            </a:pPr>
            <a:endParaRPr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 of learners in grade 3 classes &gt; 60: </a:t>
            </a:r>
            <a:endParaRPr sz="18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6% in SA, ~1% in NW</a:t>
            </a:r>
            <a:endParaRPr lang="en-US" sz="9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lang="en-US"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lang="en-US" sz="11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100"/>
              <a:buFont typeface="Times New Roman"/>
              <a:buNone/>
            </a:pPr>
            <a:r>
              <a:rPr lang="en-US" sz="1100" dirty="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a:t>
            </a:r>
            <a:r>
              <a:rPr lang="en-US" sz="1100" dirty="0" err="1">
                <a:solidFill>
                  <a:schemeClr val="lt1"/>
                </a:solidFill>
                <a:latin typeface="Times New Roman"/>
                <a:ea typeface="Times New Roman"/>
                <a:cs typeface="Times New Roman"/>
                <a:sym typeface="Times New Roman"/>
              </a:rPr>
              <a:t>stabilising</a:t>
            </a:r>
            <a:r>
              <a:rPr lang="en-US" sz="1100" dirty="0">
                <a:solidFill>
                  <a:schemeClr val="lt1"/>
                </a:solidFill>
                <a:latin typeface="Times New Roman"/>
                <a:ea typeface="Times New Roman"/>
                <a:cs typeface="Times New Roman"/>
                <a:sym typeface="Times New Roman"/>
              </a:rPr>
              <a:t> at about 1,1 million in 2021 (Gustafsson 2022a, p10-11). Holding other things constant, grade 3 class sizes will be similar or slightly smaller in 2022 than what is seen in these 2017/18 SMS estimates. </a:t>
            </a:r>
            <a:endParaRPr sz="1800" dirty="0">
              <a:solidFill>
                <a:schemeClr val="dk1"/>
              </a:solidFill>
              <a:latin typeface="Calibri"/>
              <a:ea typeface="Calibri"/>
              <a:cs typeface="Calibri"/>
              <a:sym typeface="Calibri"/>
            </a:endParaRPr>
          </a:p>
        </p:txBody>
      </p:sp>
      <p:sp>
        <p:nvSpPr>
          <p:cNvPr id="3" name="Oval 2">
            <a:extLst>
              <a:ext uri="{FF2B5EF4-FFF2-40B4-BE49-F238E27FC236}">
                <a16:creationId xmlns:a16="http://schemas.microsoft.com/office/drawing/2014/main" id="{0A3DBBD3-AD74-3926-FAA9-8AF6178F4199}"/>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1570669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2"/>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a:t>
            </a:r>
            <a:r>
              <a:rPr lang="en-US" dirty="0"/>
              <a:t>- School Monitoring Survey 2017/18</a:t>
            </a:r>
            <a:endParaRPr dirty="0"/>
          </a:p>
        </p:txBody>
      </p:sp>
      <p:sp>
        <p:nvSpPr>
          <p:cNvPr id="651" name="Google Shape;651;p42"/>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4546A"/>
              </a:buClr>
              <a:buSzPts val="1600"/>
              <a:buFont typeface="Calibri"/>
              <a:buNone/>
            </a:pPr>
            <a:r>
              <a:rPr lang="en-US" sz="1600">
                <a:solidFill>
                  <a:srgbClr val="44546A"/>
                </a:solidFill>
                <a:latin typeface="Calibri"/>
                <a:ea typeface="Calibri"/>
                <a:cs typeface="Calibri"/>
                <a:sym typeface="Calibri"/>
              </a:rPr>
              <a:t>Percentage of grade 6 learners in schools with an educator reporting that their </a:t>
            </a:r>
            <a:r>
              <a:rPr lang="en-US" sz="1600" b="1">
                <a:solidFill>
                  <a:srgbClr val="44546A"/>
                </a:solidFill>
                <a:latin typeface="Calibri"/>
                <a:ea typeface="Calibri"/>
                <a:cs typeface="Calibri"/>
                <a:sym typeface="Calibri"/>
              </a:rPr>
              <a:t>largest </a:t>
            </a:r>
            <a:r>
              <a:rPr lang="en-US" sz="1600">
                <a:solidFill>
                  <a:srgbClr val="44546A"/>
                </a:solidFill>
                <a:latin typeface="Calibri"/>
                <a:ea typeface="Calibri"/>
                <a:cs typeface="Calibri"/>
                <a:sym typeface="Calibri"/>
              </a:rPr>
              <a:t>class is in the following class size category, disaggregated by province (SMS 2017/18)</a:t>
            </a:r>
            <a:endParaRPr sz="1600">
              <a:solidFill>
                <a:srgbClr val="44546A"/>
              </a:solidFill>
              <a:latin typeface="Calibri"/>
              <a:ea typeface="Calibri"/>
              <a:cs typeface="Calibri"/>
              <a:sym typeface="Calibri"/>
            </a:endParaRPr>
          </a:p>
        </p:txBody>
      </p:sp>
      <p:sp>
        <p:nvSpPr>
          <p:cNvPr id="652" name="Google Shape;652;p42"/>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sz="1800">
              <a:solidFill>
                <a:schemeClr val="dk1"/>
              </a:solidFill>
              <a:latin typeface="Calibri"/>
              <a:ea typeface="Calibri"/>
              <a:cs typeface="Calibri"/>
              <a:sym typeface="Calibri"/>
            </a:endParaRPr>
          </a:p>
        </p:txBody>
      </p:sp>
      <p:sp>
        <p:nvSpPr>
          <p:cNvPr id="654" name="Google Shape;654;p42"/>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5" name="Google Shape;655;p42"/>
          <p:cNvSpPr/>
          <p:nvPr/>
        </p:nvSpPr>
        <p:spPr>
          <a:xfrm>
            <a:off x="8437875" y="829403"/>
            <a:ext cx="3531300" cy="54830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In 2017/18, the North West had  less than 35% of Gr6 learners in schools with </a:t>
            </a:r>
            <a:r>
              <a:rPr lang="en-US" sz="2500" b="1" dirty="0">
                <a:solidFill>
                  <a:schemeClr val="lt1"/>
                </a:solidFill>
                <a:latin typeface="Calibri"/>
                <a:ea typeface="Calibri"/>
                <a:cs typeface="Calibri"/>
                <a:sym typeface="Calibri"/>
              </a:rPr>
              <a:t>large</a:t>
            </a:r>
            <a:r>
              <a:rPr lang="en-US" sz="2500" dirty="0">
                <a:solidFill>
                  <a:schemeClr val="lt1"/>
                </a:solidFill>
                <a:latin typeface="Calibri"/>
                <a:ea typeface="Calibri"/>
                <a:cs typeface="Calibri"/>
                <a:sym typeface="Calibri"/>
              </a:rPr>
              <a:t> classes (&gt;50 learners)</a:t>
            </a:r>
            <a:endParaRPr sz="2500"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6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500"/>
              <a:buFont typeface="Arial"/>
              <a:buChar char="•"/>
            </a:pPr>
            <a:r>
              <a:rPr lang="en-US" sz="2500" dirty="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dirty="0">
              <a:solidFill>
                <a:schemeClr val="lt1"/>
              </a:solidFill>
              <a:latin typeface="Calibri"/>
              <a:ea typeface="Calibri"/>
              <a:cs typeface="Calibri"/>
              <a:sym typeface="Calibri"/>
            </a:endParaRPr>
          </a:p>
        </p:txBody>
      </p:sp>
      <p:pic>
        <p:nvPicPr>
          <p:cNvPr id="656" name="Google Shape;656;p42"/>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2" name="Oval 1">
            <a:extLst>
              <a:ext uri="{FF2B5EF4-FFF2-40B4-BE49-F238E27FC236}">
                <a16:creationId xmlns:a16="http://schemas.microsoft.com/office/drawing/2014/main" id="{6B5DC581-C8FC-45BF-4BB1-A899DE4829E1}"/>
              </a:ext>
            </a:extLst>
          </p:cNvPr>
          <p:cNvSpPr/>
          <p:nvPr/>
        </p:nvSpPr>
        <p:spPr>
          <a:xfrm>
            <a:off x="11353798" y="200753"/>
            <a:ext cx="487682" cy="504097"/>
          </a:xfrm>
          <a:prstGeom prst="ellipse">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6</a:t>
            </a:r>
          </a:p>
        </p:txBody>
      </p:sp>
    </p:spTree>
    <p:extLst>
      <p:ext uri="{BB962C8B-B14F-4D97-AF65-F5344CB8AC3E}">
        <p14:creationId xmlns:p14="http://schemas.microsoft.com/office/powerpoint/2010/main" val="170984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(3)</a:t>
            </a:r>
            <a:endParaRPr/>
          </a:p>
        </p:txBody>
      </p:sp>
      <p:graphicFrame>
        <p:nvGraphicFramePr>
          <p:cNvPr id="179" name="Google Shape;179;p4"/>
          <p:cNvGraphicFramePr/>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3"/>
          </a:graphicData>
        </a:graphic>
      </p:graphicFrame>
      <p:sp>
        <p:nvSpPr>
          <p:cNvPr id="180" name="Google Shape;180;p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181" name="Google Shape;181;p4"/>
          <p:cNvSpPr/>
          <p:nvPr/>
        </p:nvSpPr>
        <p:spPr>
          <a:xfrm>
            <a:off x="1753850" y="1765637"/>
            <a:ext cx="8529402" cy="3950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Educator age distribution in 2012 &amp; 2021 in SA</a:t>
            </a:r>
            <a:endParaRPr sz="2400">
              <a:solidFill>
                <a:schemeClr val="dk1"/>
              </a:solidFill>
              <a:latin typeface="Calibri"/>
              <a:ea typeface="Calibri"/>
              <a:cs typeface="Calibri"/>
              <a:sym typeface="Calibri"/>
            </a:endParaRPr>
          </a:p>
        </p:txBody>
      </p:sp>
      <p:cxnSp>
        <p:nvCxnSpPr>
          <p:cNvPr id="182" name="Google Shape;182;p4"/>
          <p:cNvCxnSpPr/>
          <p:nvPr/>
        </p:nvCxnSpPr>
        <p:spPr>
          <a:xfrm>
            <a:off x="7270230" y="2878111"/>
            <a:ext cx="0" cy="2075688"/>
          </a:xfrm>
          <a:prstGeom prst="straightConnector1">
            <a:avLst/>
          </a:prstGeom>
          <a:noFill/>
          <a:ln w="19050" cap="flat" cmpd="sng">
            <a:solidFill>
              <a:schemeClr val="accent1"/>
            </a:solidFill>
            <a:prstDash val="dash"/>
            <a:miter lim="800000"/>
            <a:headEnd type="none" w="sm" len="sm"/>
            <a:tailEnd type="none" w="sm" len="sm"/>
          </a:ln>
        </p:spPr>
      </p:cxnSp>
      <p:cxnSp>
        <p:nvCxnSpPr>
          <p:cNvPr id="183" name="Google Shape;183;p4"/>
          <p:cNvCxnSpPr/>
          <p:nvPr/>
        </p:nvCxnSpPr>
        <p:spPr>
          <a:xfrm>
            <a:off x="8666814" y="2878111"/>
            <a:ext cx="0" cy="2075688"/>
          </a:xfrm>
          <a:prstGeom prst="straightConnector1">
            <a:avLst/>
          </a:prstGeom>
          <a:noFill/>
          <a:ln w="19050" cap="flat" cmpd="sng">
            <a:solidFill>
              <a:srgbClr val="0070C0"/>
            </a:solidFill>
            <a:prstDash val="dash"/>
            <a:miter lim="800000"/>
            <a:headEnd type="none" w="sm" len="sm"/>
            <a:tailEnd type="none" w="sm" len="sm"/>
          </a:ln>
        </p:spPr>
      </p:cxnSp>
      <p:sp>
        <p:nvSpPr>
          <p:cNvPr id="184" name="Google Shape;184;p4"/>
          <p:cNvSpPr/>
          <p:nvPr/>
        </p:nvSpPr>
        <p:spPr>
          <a:xfrm>
            <a:off x="7285220" y="2578308"/>
            <a:ext cx="1364100" cy="168640"/>
          </a:xfrm>
          <a:prstGeom prst="rightArrow">
            <a:avLst>
              <a:gd name="adj1" fmla="val 50000"/>
              <a:gd name="adj2" fmla="val 50000"/>
            </a:avLst>
          </a:prstGeom>
          <a:solidFill>
            <a:srgbClr val="A5A5A5"/>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4"/>
          <p:cNvSpPr/>
          <p:nvPr/>
        </p:nvSpPr>
        <p:spPr>
          <a:xfrm>
            <a:off x="9114021" y="2085755"/>
            <a:ext cx="2084879" cy="7923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95959"/>
                </a:solidFill>
                <a:latin typeface="Calibri"/>
                <a:ea typeface="Calibri"/>
                <a:cs typeface="Calibri"/>
                <a:sym typeface="Calibri"/>
              </a:rPr>
              <a:t>Peak in age shifted from 46 years to 53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610" name="Google Shape;610;p3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11" name="Google Shape;611;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617" name="Google Shape;617;p39"/>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618" name="Google Shape;618;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0"/>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a:t>Real and nominal costs</a:t>
            </a:r>
            <a:endParaRPr/>
          </a:p>
        </p:txBody>
      </p:sp>
      <p:sp>
        <p:nvSpPr>
          <p:cNvPr id="624" name="Google Shape;624;p40"/>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a:solidFill>
                  <a:schemeClr val="lt1"/>
                </a:solidFill>
                <a:latin typeface="Calibri"/>
                <a:ea typeface="Calibri"/>
                <a:cs typeface="Calibri"/>
                <a:sym typeface="Calibri"/>
              </a:rPr>
              <a:t>A real increase in wages takes place when wages increase </a:t>
            </a:r>
            <a:r>
              <a:rPr lang="en-US" sz="4400" b="1">
                <a:solidFill>
                  <a:schemeClr val="lt1"/>
                </a:solidFill>
                <a:latin typeface="Calibri"/>
                <a:ea typeface="Calibri"/>
                <a:cs typeface="Calibri"/>
                <a:sym typeface="Calibri"/>
              </a:rPr>
              <a:t>above</a:t>
            </a:r>
            <a:r>
              <a:rPr lang="en-US" sz="4000" i="1">
                <a:solidFill>
                  <a:schemeClr val="lt1"/>
                </a:solidFill>
                <a:latin typeface="Calibri"/>
                <a:ea typeface="Calibri"/>
                <a:cs typeface="Calibri"/>
                <a:sym typeface="Calibri"/>
              </a:rPr>
              <a:t> the rate of inflation</a:t>
            </a:r>
            <a:endParaRPr/>
          </a:p>
          <a:p>
            <a:pPr marL="0" marR="0" lvl="0" indent="0" algn="ctr" rtl="0">
              <a:spcBef>
                <a:spcPts val="0"/>
              </a:spcBef>
              <a:spcAft>
                <a:spcPts val="0"/>
              </a:spcAft>
              <a:buNone/>
            </a:pPr>
            <a:endParaRPr sz="40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a:solidFill>
                  <a:schemeClr val="lt1"/>
                </a:solidFill>
                <a:latin typeface="Calibri"/>
                <a:ea typeface="Calibri"/>
                <a:cs typeface="Calibri"/>
                <a:sym typeface="Calibri"/>
              </a:rPr>
              <a:t>Changes to real wages are an indicator of </a:t>
            </a:r>
            <a:r>
              <a:rPr lang="en-US" sz="4400" b="1">
                <a:solidFill>
                  <a:schemeClr val="lt1"/>
                </a:solidFill>
                <a:latin typeface="Calibri"/>
                <a:ea typeface="Calibri"/>
                <a:cs typeface="Calibri"/>
                <a:sym typeface="Calibri"/>
              </a:rPr>
              <a:t>purchasing power</a:t>
            </a:r>
            <a:endParaRPr sz="4000" b="1">
              <a:solidFill>
                <a:schemeClr val="lt1"/>
              </a:solidFill>
              <a:latin typeface="Calibri"/>
              <a:ea typeface="Calibri"/>
              <a:cs typeface="Calibri"/>
              <a:sym typeface="Calibri"/>
            </a:endParaRPr>
          </a:p>
        </p:txBody>
      </p:sp>
      <p:sp>
        <p:nvSpPr>
          <p:cNvPr id="625" name="Google Shape;625;p40"/>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626" name="Google Shape;626;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632" name="Google Shape;632;p41"/>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405 413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633" name="Google Shape;633;p41"/>
          <p:cNvGraphicFramePr/>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634" name="Google Shape;634;p41"/>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35" name="Google Shape;635;p41"/>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36" name="Google Shape;636;p4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42" name="Google Shape;642;p42"/>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43" name="Google Shape;643;p42"/>
          <p:cNvGraphicFramePr/>
          <p:nvPr>
            <p:extLst>
              <p:ext uri="{D42A27DB-BD31-4B8C-83A1-F6EECF244321}">
                <p14:modId xmlns:p14="http://schemas.microsoft.com/office/powerpoint/2010/main" val="20731283"/>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44" name="Google Shape;644;p42"/>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645" name="Google Shape;645;p42"/>
          <p:cNvSpPr/>
          <p:nvPr/>
        </p:nvSpPr>
        <p:spPr>
          <a:xfrm>
            <a:off x="10794107" y="3853543"/>
            <a:ext cx="1236617"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DEA900"/>
                </a:solidFill>
                <a:latin typeface="Calibri"/>
                <a:ea typeface="Calibri"/>
                <a:cs typeface="Calibri"/>
                <a:sym typeface="Calibri"/>
              </a:rPr>
              <a:t>WC</a:t>
            </a:r>
            <a:r>
              <a:rPr lang="en-US" sz="1800">
                <a:solidFill>
                  <a:srgbClr val="DEA900"/>
                </a:solidFill>
                <a:latin typeface="Calibri"/>
                <a:ea typeface="Calibri"/>
                <a:cs typeface="Calibri"/>
                <a:sym typeface="Calibri"/>
              </a:rPr>
              <a:t>: &lt;1.5% decrease</a:t>
            </a:r>
            <a:endParaRPr/>
          </a:p>
        </p:txBody>
      </p:sp>
      <p:sp>
        <p:nvSpPr>
          <p:cNvPr id="646" name="Google Shape;646;p42"/>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405 413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47" name="Google Shape;647;p42"/>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48" name="Google Shape;648;p42"/>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49" name="Google Shape;649;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50" name="Google Shape;650;p42"/>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WC growth adjusted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56" name="Google Shape;656;p43"/>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57" name="Google Shape;657;p43"/>
          <p:cNvGraphicFramePr/>
          <p:nvPr>
            <p:extLst>
              <p:ext uri="{D42A27DB-BD31-4B8C-83A1-F6EECF244321}">
                <p14:modId xmlns:p14="http://schemas.microsoft.com/office/powerpoint/2010/main" val="1615424280"/>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58" name="Google Shape;658;p43"/>
          <p:cNvSpPr/>
          <p:nvPr/>
        </p:nvSpPr>
        <p:spPr>
          <a:xfrm>
            <a:off x="10735489" y="3162925"/>
            <a:ext cx="1331593" cy="42786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3F3F3F"/>
                </a:solidFill>
                <a:latin typeface="Calibri"/>
                <a:ea typeface="Calibri"/>
                <a:cs typeface="Calibri"/>
                <a:sym typeface="Calibri"/>
              </a:rPr>
              <a:t>NW</a:t>
            </a:r>
            <a:r>
              <a:rPr lang="en-US" sz="1800">
                <a:solidFill>
                  <a:srgbClr val="3F3F3F"/>
                </a:solidFill>
                <a:latin typeface="Calibri"/>
                <a:ea typeface="Calibri"/>
                <a:cs typeface="Calibri"/>
                <a:sym typeface="Calibri"/>
              </a:rPr>
              <a:t>: ~0,5% increase to 2030</a:t>
            </a:r>
            <a:endParaRPr/>
          </a:p>
        </p:txBody>
      </p:sp>
      <p:sp>
        <p:nvSpPr>
          <p:cNvPr id="659" name="Google Shape;659;p43"/>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405 413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60" name="Google Shape;660;p43"/>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61" name="Google Shape;661;p43"/>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62" name="Google Shape;662;p4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63" name="Google Shape;663;p43"/>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WC growth adjusted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cxnSp>
        <p:nvCxnSpPr>
          <p:cNvPr id="669" name="Google Shape;669;p44"/>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670" name="Google Shape;670;p44"/>
          <p:cNvGrpSpPr/>
          <p:nvPr/>
        </p:nvGrpSpPr>
        <p:grpSpPr>
          <a:xfrm>
            <a:off x="1009650" y="1676482"/>
            <a:ext cx="4857750" cy="921575"/>
            <a:chOff x="1009650" y="1676482"/>
            <a:chExt cx="4557159" cy="921575"/>
          </a:xfrm>
        </p:grpSpPr>
        <p:cxnSp>
          <p:nvCxnSpPr>
            <p:cNvPr id="671" name="Google Shape;671;p44"/>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672" name="Google Shape;672;p44"/>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L1 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grpSp>
      <p:sp>
        <p:nvSpPr>
          <p:cNvPr id="673" name="Google Shape;673;p44"/>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674" name="Google Shape;674;p44"/>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675" name="Google Shape;675;p44"/>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676" name="Google Shape;676;p44"/>
          <p:cNvGraphicFramePr/>
          <p:nvPr/>
        </p:nvGraphicFramePr>
        <p:xfrm>
          <a:off x="6267448" y="2620291"/>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677" name="Google Shape;677;p44"/>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405 413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non-teachers grows from 16% in 2021 to 21% in 2030. </a:t>
            </a:r>
            <a:endParaRPr sz="1050">
              <a:solidFill>
                <a:schemeClr val="dk1"/>
              </a:solidFill>
              <a:latin typeface="Calibri"/>
              <a:ea typeface="Calibri"/>
              <a:cs typeface="Calibri"/>
              <a:sym typeface="Calibri"/>
            </a:endParaRPr>
          </a:p>
        </p:txBody>
      </p:sp>
      <p:sp>
        <p:nvSpPr>
          <p:cNvPr id="678" name="Google Shape;678;p44"/>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cxnSp>
        <p:nvCxnSpPr>
          <p:cNvPr id="679" name="Google Shape;679;p44"/>
          <p:cNvCxnSpPr/>
          <p:nvPr/>
        </p:nvCxnSpPr>
        <p:spPr>
          <a:xfrm>
            <a:off x="7505700" y="3348262"/>
            <a:ext cx="3448050" cy="0"/>
          </a:xfrm>
          <a:prstGeom prst="straightConnector1">
            <a:avLst/>
          </a:prstGeom>
          <a:noFill/>
          <a:ln w="12700" cap="flat" cmpd="sng">
            <a:solidFill>
              <a:srgbClr val="595959"/>
            </a:solidFill>
            <a:prstDash val="dash"/>
            <a:miter lim="800000"/>
            <a:headEnd type="none" w="sm" len="sm"/>
            <a:tailEnd type="none" w="sm" len="sm"/>
          </a:ln>
        </p:spPr>
      </p:cxnSp>
      <p:cxnSp>
        <p:nvCxnSpPr>
          <p:cNvPr id="680" name="Google Shape;680;p44"/>
          <p:cNvCxnSpPr/>
          <p:nvPr/>
        </p:nvCxnSpPr>
        <p:spPr>
          <a:xfrm>
            <a:off x="10953746" y="3374161"/>
            <a:ext cx="0" cy="457200"/>
          </a:xfrm>
          <a:prstGeom prst="straightConnector1">
            <a:avLst/>
          </a:prstGeom>
          <a:noFill/>
          <a:ln w="12700" cap="flat" cmpd="sng">
            <a:solidFill>
              <a:srgbClr val="595959"/>
            </a:solidFill>
            <a:prstDash val="dash"/>
            <a:miter lim="800000"/>
            <a:headEnd type="none" w="sm" len="sm"/>
            <a:tailEnd type="stealth" w="med" len="med"/>
          </a:ln>
        </p:spPr>
      </p:cxnSp>
      <p:sp>
        <p:nvSpPr>
          <p:cNvPr id="681" name="Google Shape;681;p44"/>
          <p:cNvSpPr/>
          <p:nvPr/>
        </p:nvSpPr>
        <p:spPr>
          <a:xfrm>
            <a:off x="10496547" y="3146583"/>
            <a:ext cx="914399" cy="401496"/>
          </a:xfrm>
          <a:prstGeom prst="ellipse">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-3%</a:t>
            </a:r>
            <a:endParaRPr/>
          </a:p>
        </p:txBody>
      </p:sp>
      <p:cxnSp>
        <p:nvCxnSpPr>
          <p:cNvPr id="682" name="Google Shape;682;p44"/>
          <p:cNvCxnSpPr/>
          <p:nvPr/>
        </p:nvCxnSpPr>
        <p:spPr>
          <a:xfrm>
            <a:off x="2247903" y="3886578"/>
            <a:ext cx="3448050" cy="0"/>
          </a:xfrm>
          <a:prstGeom prst="straightConnector1">
            <a:avLst/>
          </a:prstGeom>
          <a:noFill/>
          <a:ln w="12700" cap="flat" cmpd="sng">
            <a:solidFill>
              <a:srgbClr val="595959"/>
            </a:solidFill>
            <a:prstDash val="dash"/>
            <a:miter lim="800000"/>
            <a:headEnd type="none" w="sm" len="sm"/>
            <a:tailEnd type="none" w="sm" len="sm"/>
          </a:ln>
        </p:spPr>
      </p:cxnSp>
      <p:cxnSp>
        <p:nvCxnSpPr>
          <p:cNvPr id="683" name="Google Shape;683;p44"/>
          <p:cNvCxnSpPr/>
          <p:nvPr/>
        </p:nvCxnSpPr>
        <p:spPr>
          <a:xfrm rot="10800000">
            <a:off x="5695953" y="3374161"/>
            <a:ext cx="0" cy="491546"/>
          </a:xfrm>
          <a:prstGeom prst="straightConnector1">
            <a:avLst/>
          </a:prstGeom>
          <a:noFill/>
          <a:ln w="12700" cap="flat" cmpd="sng">
            <a:solidFill>
              <a:srgbClr val="595959"/>
            </a:solidFill>
            <a:prstDash val="dash"/>
            <a:miter lim="800000"/>
            <a:headEnd type="none" w="sm" len="sm"/>
            <a:tailEnd type="stealth" w="med" len="med"/>
          </a:ln>
        </p:spPr>
      </p:cxnSp>
      <p:sp>
        <p:nvSpPr>
          <p:cNvPr id="684" name="Google Shape;684;p44"/>
          <p:cNvSpPr/>
          <p:nvPr/>
        </p:nvSpPr>
        <p:spPr>
          <a:xfrm>
            <a:off x="5181601" y="3703060"/>
            <a:ext cx="914399" cy="401495"/>
          </a:xfrm>
          <a:prstGeom prst="ellipse">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685" name="Google Shape;685;p44"/>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86" name="Google Shape;686;p4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87" name="Google Shape;687;p44"/>
          <p:cNvSpPr/>
          <p:nvPr/>
        </p:nvSpPr>
        <p:spPr>
          <a:xfrm>
            <a:off x="273733" y="5998698"/>
            <a:ext cx="1524587" cy="737381"/>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GP growth adjusted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45"/>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Between and within province movement</a:t>
            </a:r>
            <a:endParaRPr/>
          </a:p>
        </p:txBody>
      </p:sp>
      <p:sp>
        <p:nvSpPr>
          <p:cNvPr id="693" name="Google Shape;693;p45"/>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94" name="Google Shape;694;p4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6"/>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graphicFrame>
        <p:nvGraphicFramePr>
          <p:cNvPr id="700" name="Google Shape;700;p46"/>
          <p:cNvGraphicFramePr/>
          <p:nvPr>
            <p:extLst>
              <p:ext uri="{D42A27DB-BD31-4B8C-83A1-F6EECF244321}">
                <p14:modId xmlns:p14="http://schemas.microsoft.com/office/powerpoint/2010/main" val="1018348075"/>
              </p:ext>
            </p:extLst>
          </p:nvPr>
        </p:nvGraphicFramePr>
        <p:xfrm>
          <a:off x="767860" y="2069062"/>
          <a:ext cx="8038600" cy="3394140"/>
        </p:xfrm>
        <a:graphic>
          <a:graphicData uri="http://schemas.openxmlformats.org/drawingml/2006/table">
            <a:tbl>
              <a:tblPr>
                <a:noFill/>
                <a:tableStyleId>{F1766515-F0D5-4487-80DD-86B0020A05D7}</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01" name="Google Shape;701;p4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02" name="Google Shape;702;p46"/>
          <p:cNvSpPr/>
          <p:nvPr/>
        </p:nvSpPr>
        <p:spPr>
          <a:xfrm>
            <a:off x="767860" y="617421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7"/>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09" name="Google Shape;709;p47"/>
          <p:cNvSpPr/>
          <p:nvPr/>
        </p:nvSpPr>
        <p:spPr>
          <a:xfrm>
            <a:off x="8904849" y="2069062"/>
            <a:ext cx="2827605" cy="38745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NW had the highest  level of interprovincial movement– about 6.4% of NW teachers from 2012 are teaching in a different province in 2019</a:t>
            </a:r>
            <a:endParaRPr/>
          </a:p>
          <a:p>
            <a:pPr marL="342900" marR="0" lvl="0" indent="-323850" algn="l" rtl="0">
              <a:spcBef>
                <a:spcPts val="0"/>
              </a:spcBef>
              <a:spcAft>
                <a:spcPts val="0"/>
              </a:spcAft>
              <a:buClr>
                <a:schemeClr val="dk1"/>
              </a:buClr>
              <a:buSzPts val="300"/>
              <a:buFont typeface="Arial"/>
              <a:buNone/>
            </a:pPr>
            <a:endParaRPr sz="3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Educators are most likely to move to Gauteng</a:t>
            </a:r>
            <a:endParaRPr sz="2000">
              <a:solidFill>
                <a:srgbClr val="3F3F3F"/>
              </a:solidFill>
              <a:latin typeface="Calibri"/>
              <a:ea typeface="Calibri"/>
              <a:cs typeface="Calibri"/>
              <a:sym typeface="Calibri"/>
            </a:endParaRPr>
          </a:p>
        </p:txBody>
      </p:sp>
      <p:graphicFrame>
        <p:nvGraphicFramePr>
          <p:cNvPr id="710" name="Google Shape;710;p47"/>
          <p:cNvGraphicFramePr/>
          <p:nvPr>
            <p:extLst>
              <p:ext uri="{D42A27DB-BD31-4B8C-83A1-F6EECF244321}">
                <p14:modId xmlns:p14="http://schemas.microsoft.com/office/powerpoint/2010/main" val="2409291996"/>
              </p:ext>
            </p:extLst>
          </p:nvPr>
        </p:nvGraphicFramePr>
        <p:xfrm>
          <a:off x="767860" y="2069062"/>
          <a:ext cx="8038600" cy="3394140"/>
        </p:xfrm>
        <a:graphic>
          <a:graphicData uri="http://schemas.openxmlformats.org/drawingml/2006/table">
            <a:tbl>
              <a:tblPr>
                <a:noFill/>
                <a:tableStyleId>{F1766515-F0D5-4487-80DD-86B0020A05D7}</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11" name="Google Shape;711;p47"/>
          <p:cNvSpPr/>
          <p:nvPr/>
        </p:nvSpPr>
        <p:spPr>
          <a:xfrm>
            <a:off x="1581149" y="2879507"/>
            <a:ext cx="7225224" cy="204288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12" name="Google Shape;712;p4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13" name="Google Shape;713;p47"/>
          <p:cNvSpPr/>
          <p:nvPr/>
        </p:nvSpPr>
        <p:spPr>
          <a:xfrm>
            <a:off x="1581149" y="5144547"/>
            <a:ext cx="7199577" cy="31866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14" name="Google Shape;714;p47"/>
          <p:cNvSpPr/>
          <p:nvPr/>
        </p:nvSpPr>
        <p:spPr>
          <a:xfrm>
            <a:off x="1111246" y="4907404"/>
            <a:ext cx="7680960" cy="274085"/>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5" name="Google Shape;715;p47"/>
          <p:cNvSpPr/>
          <p:nvPr/>
        </p:nvSpPr>
        <p:spPr>
          <a:xfrm>
            <a:off x="767860" y="617421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5FB603-7F30-6A22-6D6E-76FBAFCAE976}"/>
              </a:ext>
            </a:extLst>
          </p:cNvPr>
          <p:cNvPicPr>
            <a:picLocks noChangeAspect="1"/>
          </p:cNvPicPr>
          <p:nvPr/>
        </p:nvPicPr>
        <p:blipFill>
          <a:blip r:embed="rId2"/>
          <a:stretch>
            <a:fillRect/>
          </a:stretch>
        </p:blipFill>
        <p:spPr>
          <a:xfrm>
            <a:off x="321474" y="154858"/>
            <a:ext cx="11549051" cy="6548284"/>
          </a:xfrm>
          <a:prstGeom prst="rect">
            <a:avLst/>
          </a:prstGeom>
        </p:spPr>
      </p:pic>
    </p:spTree>
    <p:extLst>
      <p:ext uri="{BB962C8B-B14F-4D97-AF65-F5344CB8AC3E}">
        <p14:creationId xmlns:p14="http://schemas.microsoft.com/office/powerpoint/2010/main" val="2294953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8"/>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graphicFrame>
        <p:nvGraphicFramePr>
          <p:cNvPr id="721" name="Google Shape;721;p48"/>
          <p:cNvGraphicFramePr/>
          <p:nvPr>
            <p:extLst>
              <p:ext uri="{D42A27DB-BD31-4B8C-83A1-F6EECF244321}">
                <p14:modId xmlns:p14="http://schemas.microsoft.com/office/powerpoint/2010/main" val="502828819"/>
              </p:ext>
            </p:extLst>
          </p:nvPr>
        </p:nvGraphicFramePr>
        <p:xfrm>
          <a:off x="767859" y="1882720"/>
          <a:ext cx="8028025" cy="4181475"/>
        </p:xfrm>
        <a:graphic>
          <a:graphicData uri="http://schemas.openxmlformats.org/drawingml/2006/table">
            <a:tbl>
              <a:tblPr>
                <a:noFill/>
                <a:tableStyleId>{F1766515-F0D5-4487-80DD-86B0020A05D7}</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22" name="Google Shape;722;p4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23" name="Google Shape;723;p48"/>
          <p:cNvSpPr/>
          <p:nvPr/>
        </p:nvSpPr>
        <p:spPr>
          <a:xfrm>
            <a:off x="767860" y="6382315"/>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9"/>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graphicFrame>
        <p:nvGraphicFramePr>
          <p:cNvPr id="729" name="Google Shape;729;p49"/>
          <p:cNvGraphicFramePr/>
          <p:nvPr>
            <p:extLst>
              <p:ext uri="{D42A27DB-BD31-4B8C-83A1-F6EECF244321}">
                <p14:modId xmlns:p14="http://schemas.microsoft.com/office/powerpoint/2010/main" val="3798027552"/>
              </p:ext>
            </p:extLst>
          </p:nvPr>
        </p:nvGraphicFramePr>
        <p:xfrm>
          <a:off x="767859" y="1882720"/>
          <a:ext cx="8028025" cy="4181475"/>
        </p:xfrm>
        <a:graphic>
          <a:graphicData uri="http://schemas.openxmlformats.org/drawingml/2006/table">
            <a:tbl>
              <a:tblPr>
                <a:noFill/>
                <a:tableStyleId>{F1766515-F0D5-4487-80DD-86B0020A05D7}</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D78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9525" marR="9525" marT="9525" marB="0" vert="vert27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30" name="Google Shape;730;p49"/>
          <p:cNvSpPr/>
          <p:nvPr/>
        </p:nvSpPr>
        <p:spPr>
          <a:xfrm>
            <a:off x="2360815" y="2439331"/>
            <a:ext cx="4997928"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31" name="Google Shape;731;p49"/>
          <p:cNvSpPr/>
          <p:nvPr/>
        </p:nvSpPr>
        <p:spPr>
          <a:xfrm>
            <a:off x="8904849" y="1690688"/>
            <a:ext cx="2936631" cy="460952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Many educators moved to NW- </a:t>
            </a:r>
            <a:r>
              <a:rPr lang="en-US" sz="2000">
                <a:solidFill>
                  <a:srgbClr val="3F3F3F"/>
                </a:solidFill>
                <a:latin typeface="Calibri"/>
                <a:ea typeface="Calibri"/>
                <a:cs typeface="Calibri"/>
                <a:sym typeface="Calibri"/>
              </a:rPr>
              <a:t>about 7% of educators in 2019 (that were educators in 2012 already) had come from another province </a:t>
            </a:r>
            <a:endParaRPr/>
          </a:p>
          <a:p>
            <a:pPr marL="342900" marR="0" lvl="0" indent="-276225" algn="l" rtl="0">
              <a:spcBef>
                <a:spcPts val="0"/>
              </a:spcBef>
              <a:spcAft>
                <a:spcPts val="0"/>
              </a:spcAft>
              <a:buClr>
                <a:schemeClr val="dk1"/>
              </a:buClr>
              <a:buSzPts val="1050"/>
              <a:buFont typeface="Arial"/>
              <a:buNone/>
            </a:pPr>
            <a:endParaRPr sz="105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Most educators came from GP, FS, LP &amp; NC</a:t>
            </a:r>
            <a:r>
              <a:rPr lang="en-US" sz="2000">
                <a:solidFill>
                  <a:srgbClr val="3F3F3F"/>
                </a:solidFill>
                <a:latin typeface="Calibri"/>
                <a:ea typeface="Calibri"/>
                <a:cs typeface="Calibri"/>
                <a:sym typeface="Calibri"/>
              </a:rPr>
              <a:t>. The provinces from which there is little movement to NW is the WC and the KN</a:t>
            </a:r>
            <a:endParaRPr/>
          </a:p>
        </p:txBody>
      </p:sp>
      <p:sp>
        <p:nvSpPr>
          <p:cNvPr id="732" name="Google Shape;732;p4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33" name="Google Shape;733;p49"/>
          <p:cNvSpPr/>
          <p:nvPr/>
        </p:nvSpPr>
        <p:spPr>
          <a:xfrm>
            <a:off x="8084457" y="2497397"/>
            <a:ext cx="711368"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34" name="Google Shape;734;p49"/>
          <p:cNvSpPr/>
          <p:nvPr/>
        </p:nvSpPr>
        <p:spPr>
          <a:xfrm>
            <a:off x="767860" y="6382315"/>
            <a:ext cx="9263700" cy="31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schools </a:t>
            </a:r>
            <a:endParaRPr/>
          </a:p>
        </p:txBody>
      </p:sp>
      <p:sp>
        <p:nvSpPr>
          <p:cNvPr id="740" name="Google Shape;740;p50"/>
          <p:cNvSpPr/>
          <p:nvPr/>
        </p:nvSpPr>
        <p:spPr>
          <a:xfrm>
            <a:off x="8426549" y="1874868"/>
            <a:ext cx="3414931" cy="434305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2000"/>
              <a:buFont typeface="Arial"/>
              <a:buChar char="•"/>
            </a:pPr>
            <a:r>
              <a:rPr lang="en-US" sz="2000" dirty="0">
                <a:solidFill>
                  <a:sysClr val="windowText" lastClr="000000"/>
                </a:solidFill>
                <a:latin typeface="Calibri"/>
                <a:ea typeface="Calibri"/>
                <a:cs typeface="Calibri"/>
                <a:sym typeface="Calibri"/>
              </a:rPr>
              <a:t>Fair amount of movement between schools; about 6% of North West educators (5% nationally) move to a different pay point but stay within PERSAL from 2018-2019</a:t>
            </a:r>
            <a:endParaRPr dirty="0">
              <a:solidFill>
                <a:sysClr val="windowText" lastClr="000000"/>
              </a:solidFill>
            </a:endParaRPr>
          </a:p>
          <a:p>
            <a:pPr marL="0" marR="0" lvl="0" indent="0" algn="l" rtl="0">
              <a:spcBef>
                <a:spcPts val="0"/>
              </a:spcBef>
              <a:spcAft>
                <a:spcPts val="0"/>
              </a:spcAft>
              <a:buNone/>
            </a:pPr>
            <a:endParaRPr sz="1100" dirty="0">
              <a:solidFill>
                <a:sysClr val="windowText" lastClr="000000"/>
              </a:solidFill>
              <a:latin typeface="Calibri"/>
              <a:ea typeface="Calibri"/>
              <a:cs typeface="Calibri"/>
              <a:sym typeface="Calibri"/>
            </a:endParaRPr>
          </a:p>
          <a:p>
            <a:pPr marL="342900" marR="0" lvl="0" indent="-342900" algn="l" rtl="0">
              <a:spcBef>
                <a:spcPts val="0"/>
              </a:spcBef>
              <a:spcAft>
                <a:spcPts val="0"/>
              </a:spcAft>
              <a:buClr>
                <a:schemeClr val="accent3"/>
              </a:buClr>
              <a:buSzPts val="2000"/>
              <a:buFont typeface="Arial"/>
              <a:buChar char="•"/>
            </a:pPr>
            <a:r>
              <a:rPr lang="en-US" sz="2000" dirty="0">
                <a:solidFill>
                  <a:sysClr val="windowText" lastClr="000000"/>
                </a:solidFill>
                <a:latin typeface="Calibri"/>
                <a:ea typeface="Calibri"/>
                <a:cs typeface="Calibri"/>
                <a:sym typeface="Calibri"/>
              </a:rPr>
              <a:t>Rate at which educators aged 50 and below leave the system is comparable with the national average of ~4%</a:t>
            </a:r>
            <a:endParaRPr dirty="0">
              <a:solidFill>
                <a:sysClr val="windowText" lastClr="000000"/>
              </a:solidFill>
            </a:endParaRPr>
          </a:p>
        </p:txBody>
      </p:sp>
      <p:sp>
        <p:nvSpPr>
          <p:cNvPr id="741" name="Google Shape;741;p50"/>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742" name="Google Shape;742;p50"/>
          <p:cNvGraphicFramePr/>
          <p:nvPr/>
        </p:nvGraphicFramePr>
        <p:xfrm>
          <a:off x="838200" y="2278743"/>
          <a:ext cx="7431825" cy="3147442"/>
        </p:xfrm>
        <a:graphic>
          <a:graphicData uri="http://schemas.openxmlformats.org/drawingml/2006/table">
            <a:tbl>
              <a:tblPr>
                <a:noFill/>
                <a:tableStyleId>{F1766515-F0D5-4487-80DD-86B0020A05D7}</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 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743" name="Google Shape;743;p5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51"/>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imbalances in management</a:t>
            </a:r>
            <a:endParaRPr/>
          </a:p>
        </p:txBody>
      </p:sp>
      <p:sp>
        <p:nvSpPr>
          <p:cNvPr id="749" name="Google Shape;749;p51"/>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50" name="Google Shape;750;p5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2"/>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pic>
        <p:nvPicPr>
          <p:cNvPr id="757" name="Google Shape;757;p52"/>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758" name="Google Shape;758;p52"/>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Percentage of public educators in South Africa that are female, PERSAL (2012-2021)</a:t>
            </a:r>
            <a:endParaRPr sz="1600">
              <a:solidFill>
                <a:schemeClr val="dk1"/>
              </a:solidFill>
              <a:latin typeface="Calibri"/>
              <a:ea typeface="Calibri"/>
              <a:cs typeface="Calibri"/>
              <a:sym typeface="Calibri"/>
            </a:endParaRPr>
          </a:p>
        </p:txBody>
      </p:sp>
      <p:sp>
        <p:nvSpPr>
          <p:cNvPr id="759" name="Google Shape;759;p5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60" name="Google Shape;760;p52"/>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761" name="Google Shape;761;p52"/>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There is better representation at middle-management (HOD) level.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rgbClr val="5B241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53"/>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768" name="Google Shape;768;p5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69" name="Google Shape;769;p53"/>
          <p:cNvSpPr txBox="1"/>
          <p:nvPr/>
        </p:nvSpPr>
        <p:spPr>
          <a:xfrm>
            <a:off x="7480093" y="2113722"/>
            <a:ext cx="3873705" cy="335473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a:solidFill>
                  <a:srgbClr val="5B2412"/>
                </a:solidFill>
                <a:latin typeface="Calibri"/>
                <a:ea typeface="Calibri"/>
                <a:cs typeface="Calibri"/>
                <a:sym typeface="Calibri"/>
              </a:rPr>
              <a:t>In North West in 2021, 71% of all educators were women. Women were reasonably well represented at the HOD level at 69% of HODs.</a:t>
            </a:r>
            <a:endParaRPr/>
          </a:p>
          <a:p>
            <a:pPr marL="0" marR="0" lvl="0" indent="0" algn="l" rtl="0">
              <a:spcBef>
                <a:spcPts val="0"/>
              </a:spcBef>
              <a:spcAft>
                <a:spcPts val="0"/>
              </a:spcAft>
              <a:buClr>
                <a:srgbClr val="5B2412"/>
              </a:buClr>
              <a:buSzPts val="2200"/>
              <a:buFont typeface="Calibri"/>
              <a:buNone/>
            </a:pPr>
            <a:r>
              <a:rPr lang="en-US" sz="1400">
                <a:solidFill>
                  <a:srgbClr val="5B2412"/>
                </a:solidFill>
                <a:latin typeface="Calibri"/>
                <a:ea typeface="Calibri"/>
                <a:cs typeface="Calibri"/>
                <a:sym typeface="Calibri"/>
              </a:rPr>
              <a:t> </a:t>
            </a:r>
            <a:endParaRPr/>
          </a:p>
          <a:p>
            <a:pPr marL="0" marR="0" lvl="0" indent="0" algn="l" rtl="0">
              <a:spcBef>
                <a:spcPts val="0"/>
              </a:spcBef>
              <a:spcAft>
                <a:spcPts val="0"/>
              </a:spcAft>
              <a:buClr>
                <a:srgbClr val="5B2412"/>
              </a:buClr>
              <a:buSzPts val="2200"/>
              <a:buFont typeface="Calibri"/>
              <a:buNone/>
            </a:pPr>
            <a:r>
              <a:rPr lang="en-US" sz="2400">
                <a:solidFill>
                  <a:srgbClr val="5B2412"/>
                </a:solidFill>
                <a:latin typeface="Calibri"/>
                <a:ea typeface="Calibri"/>
                <a:cs typeface="Calibri"/>
                <a:sym typeface="Calibri"/>
              </a:rPr>
              <a:t>Yet only 52% of deputy principals and 41% of principals were women. </a:t>
            </a:r>
            <a:endParaRPr/>
          </a:p>
        </p:txBody>
      </p:sp>
      <p:sp>
        <p:nvSpPr>
          <p:cNvPr id="770" name="Google Shape;770;p53"/>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graphicFrame>
        <p:nvGraphicFramePr>
          <p:cNvPr id="771" name="Google Shape;771;p53"/>
          <p:cNvGraphicFramePr/>
          <p:nvPr/>
        </p:nvGraphicFramePr>
        <p:xfrm>
          <a:off x="717608" y="1978701"/>
          <a:ext cx="6252817" cy="37625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General questions and discussion</a:t>
            </a:r>
            <a:endParaRPr/>
          </a:p>
        </p:txBody>
      </p:sp>
      <p:sp>
        <p:nvSpPr>
          <p:cNvPr id="784" name="Google Shape;784;p55"/>
          <p:cNvSpPr/>
          <p:nvPr/>
        </p:nvSpPr>
        <p:spPr>
          <a:xfrm>
            <a:off x="838200" y="2169458"/>
            <a:ext cx="10367682" cy="4081439"/>
          </a:xfrm>
          <a:prstGeom prst="rect">
            <a:avLst/>
          </a:prstGeom>
          <a:noFill/>
          <a:ln>
            <a:noFill/>
          </a:ln>
        </p:spPr>
        <p:txBody>
          <a:bodyPr spcFirstLastPara="1" wrap="square" lIns="91425" tIns="45700" rIns="91425" bIns="45700" anchor="t" anchorCtr="0">
            <a:noAutofit/>
          </a:bodyPr>
          <a:lstStyle/>
          <a:p>
            <a:pPr marL="285750" marR="0" lvl="0" indent="-285750" algn="l" rtl="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Does NW keep a database of unemployed teachers? If so, who is the contact person?</a:t>
            </a:r>
            <a:endParaRPr lang="en-US" dirty="0"/>
          </a:p>
          <a:p>
            <a:pPr marL="285750" indent="-28575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Do you track what subjects and phases teachers are needed?</a:t>
            </a:r>
            <a:endParaRPr lang="en-US" sz="1800" dirty="0">
              <a:solidFill>
                <a:schemeClr val="dk1"/>
              </a:solidFill>
              <a:latin typeface="Calibri"/>
              <a:ea typeface="Calibri"/>
              <a:cs typeface="Calibri"/>
              <a:sym typeface="Calibri"/>
            </a:endParaRPr>
          </a:p>
          <a:p>
            <a:pPr marL="285750" marR="0" lvl="0" indent="-285750" algn="l" rtl="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What is the process for principals and senior educator mentorship, selection and induction </a:t>
            </a:r>
            <a:endParaRPr dirty="0"/>
          </a:p>
          <a:p>
            <a:pPr marL="285750" marR="0" lvl="0" indent="-285750" algn="l" rtl="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 Is gender equity in management a concern in NW</a:t>
            </a:r>
            <a:endParaRPr dirty="0"/>
          </a:p>
          <a:p>
            <a:pPr marL="285750" marR="0" lvl="0" indent="-285750" algn="l" rtl="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Is there any concern about retention in the province</a:t>
            </a:r>
          </a:p>
          <a:p>
            <a:pPr marL="285750" marR="0" lvl="0" indent="-285750" algn="l" rtl="0">
              <a:spcAft>
                <a:spcPts val="600"/>
              </a:spcAft>
              <a:buClr>
                <a:schemeClr val="lt1"/>
              </a:buClr>
              <a:buSzPts val="2800"/>
              <a:buFont typeface="Arial"/>
              <a:buChar char="•"/>
            </a:pPr>
            <a:r>
              <a:rPr lang="en-US" sz="2800" dirty="0">
                <a:solidFill>
                  <a:schemeClr val="lt1"/>
                </a:solidFill>
                <a:latin typeface="Calibri"/>
                <a:ea typeface="Calibri"/>
                <a:cs typeface="Calibri"/>
                <a:sym typeface="Calibri"/>
              </a:rPr>
              <a:t>How did the NW manage the sudden spike in resignations in 2015 due to the </a:t>
            </a:r>
            <a:r>
              <a:rPr lang="en-US" sz="2800" dirty="0" err="1">
                <a:solidFill>
                  <a:schemeClr val="lt1"/>
                </a:solidFill>
                <a:latin typeface="Calibri"/>
                <a:ea typeface="Calibri"/>
                <a:cs typeface="Calibri"/>
                <a:sym typeface="Calibri"/>
              </a:rPr>
              <a:t>rumours</a:t>
            </a:r>
            <a:r>
              <a:rPr lang="en-US" sz="2800" dirty="0">
                <a:solidFill>
                  <a:schemeClr val="lt1"/>
                </a:solidFill>
                <a:latin typeface="Calibri"/>
                <a:ea typeface="Calibri"/>
                <a:cs typeface="Calibri"/>
                <a:sym typeface="Calibri"/>
              </a:rPr>
              <a:t> of pension reform?</a:t>
            </a:r>
            <a:endParaRPr dirty="0"/>
          </a:p>
        </p:txBody>
      </p:sp>
      <p:sp>
        <p:nvSpPr>
          <p:cNvPr id="2" name="Google Shape;778;p54">
            <a:extLst>
              <a:ext uri="{FF2B5EF4-FFF2-40B4-BE49-F238E27FC236}">
                <a16:creationId xmlns:a16="http://schemas.microsoft.com/office/drawing/2014/main" id="{2A06F8A0-5F79-3A98-C066-211659F343C1}"/>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790" name="Google Shape;790;p56"/>
          <p:cNvSpPr/>
          <p:nvPr/>
        </p:nvSpPr>
        <p:spPr>
          <a:xfrm>
            <a:off x="201168" y="1964352"/>
            <a:ext cx="11823192" cy="465590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Alongside the coming age-related teacher retirements, North West will also see a high number of senior educators (Principals, Deputies, HODs and other education specialists) retiring. </a:t>
            </a:r>
            <a:endParaRPr/>
          </a:p>
          <a:p>
            <a:pPr marL="742950" marR="0" lvl="1" indent="-285750" algn="l" rtl="0">
              <a:spcBef>
                <a:spcPts val="0"/>
              </a:spcBef>
              <a:spcAft>
                <a:spcPts val="0"/>
              </a:spcAft>
              <a:buClr>
                <a:schemeClr val="lt1"/>
              </a:buClr>
              <a:buSzPts val="2300"/>
              <a:buFont typeface="Arial"/>
              <a:buChar char="•"/>
            </a:pPr>
            <a:r>
              <a:rPr lang="en-US" sz="2300" b="0" i="0" u="none" strike="noStrike" cap="none">
                <a:solidFill>
                  <a:schemeClr val="lt1"/>
                </a:solidFill>
                <a:latin typeface="Calibri"/>
                <a:ea typeface="Calibri"/>
                <a:cs typeface="Calibri"/>
                <a:sym typeface="Calibri"/>
              </a:rPr>
              <a:t>70% of senior educators and other education specialists were 50 or older in 2021</a:t>
            </a:r>
            <a:endParaRPr/>
          </a:p>
          <a:p>
            <a:pPr marL="742950" marR="0" lvl="1" indent="-285750" algn="l" rtl="0">
              <a:spcBef>
                <a:spcPts val="0"/>
              </a:spcBef>
              <a:spcAft>
                <a:spcPts val="0"/>
              </a:spcAft>
              <a:buClr>
                <a:schemeClr val="lt1"/>
              </a:buClr>
              <a:buSzPts val="2300"/>
              <a:buFont typeface="Arial"/>
              <a:buChar char="•"/>
            </a:pPr>
            <a:r>
              <a:rPr lang="en-US" sz="2300" b="0" i="0" u="none" strike="noStrike" cap="none">
                <a:solidFill>
                  <a:schemeClr val="lt1"/>
                </a:solidFill>
                <a:latin typeface="Calibri"/>
                <a:ea typeface="Calibri"/>
                <a:cs typeface="Calibri"/>
                <a:sym typeface="Calibri"/>
              </a:rPr>
              <a:t>Careful succession planning, efficient promotion processes, and good onboarding practices will be required to manage this transition as they retire</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School-aged population and enrolment are projected to increase. Educator numbers are also expected to increase, but they lag behind growth in enrolment in public ordinary schools</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To ensure LE ratios and class sizes do not worsen, educator numbers need to rise to respond to the higher enrolment adequately</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North West has high levels of educator movement within and out of the province</a:t>
            </a:r>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The real unit cost for all educators is expected to increase (&lt;1%)  slightly in the North West over the period 2022-2030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Objective</a:t>
            </a:r>
            <a:endParaRPr/>
          </a:p>
        </p:txBody>
      </p:sp>
      <p:sp>
        <p:nvSpPr>
          <p:cNvPr id="192" name="Google Shape;192;p5"/>
          <p:cNvSpPr txBox="1"/>
          <p:nvPr/>
        </p:nvSpPr>
        <p:spPr>
          <a:xfrm>
            <a:off x="908100" y="1690825"/>
            <a:ext cx="10751400" cy="37866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 each province there are some differences in the age profile of teachers, differences in the expected growth of the school-going population and differences in expected teacher attrition (resignations &amp; retirements).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The year of the retirement wave peak will differ across provinces.</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Also some provinces need to accommodate much more growth in</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learners than others.</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p:txBody>
      </p:sp>
      <p:sp>
        <p:nvSpPr>
          <p:cNvPr id="193" name="Google Shape;193;p5"/>
          <p:cNvSpPr/>
          <p:nvPr/>
        </p:nvSpPr>
        <p:spPr>
          <a:xfrm>
            <a:off x="1252350" y="4947775"/>
            <a:ext cx="100629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700"/>
              <a:buFont typeface="Calibri"/>
              <a:buNone/>
            </a:pPr>
            <a:r>
              <a:rPr lang="en-US" sz="2700" b="1" i="0" u="none" strike="noStrike" cap="none">
                <a:solidFill>
                  <a:schemeClr val="lt1"/>
                </a:solidFill>
                <a:latin typeface="Calibri"/>
                <a:ea typeface="Calibri"/>
                <a:cs typeface="Calibri"/>
                <a:sym typeface="Calibri"/>
              </a:rPr>
              <a:t>In this presentation, we highlight the situation in </a:t>
            </a:r>
            <a:endParaRPr/>
          </a:p>
          <a:p>
            <a:pPr marL="0" marR="0" lvl="0" indent="0" algn="ctr" rtl="0">
              <a:spcBef>
                <a:spcPts val="0"/>
              </a:spcBef>
              <a:spcAft>
                <a:spcPts val="0"/>
              </a:spcAft>
              <a:buClr>
                <a:schemeClr val="lt1"/>
              </a:buClr>
              <a:buSzPts val="2700"/>
              <a:buFont typeface="Calibri"/>
              <a:buNone/>
            </a:pPr>
            <a:r>
              <a:rPr lang="en-US" sz="2700" b="1">
                <a:solidFill>
                  <a:schemeClr val="lt1"/>
                </a:solidFill>
                <a:latin typeface="Calibri"/>
                <a:ea typeface="Calibri"/>
                <a:cs typeface="Calibri"/>
                <a:sym typeface="Calibri"/>
              </a:rPr>
              <a:t>North West</a:t>
            </a:r>
            <a:r>
              <a:rPr lang="en-US" sz="2700" b="1" i="0" u="none" strike="noStrike" cap="none">
                <a:solidFill>
                  <a:schemeClr val="lt1"/>
                </a:solidFill>
                <a:latin typeface="Calibri"/>
                <a:ea typeface="Calibri"/>
                <a:cs typeface="Calibri"/>
                <a:sym typeface="Calibri"/>
              </a:rPr>
              <a:t> to inform province-specific planning </a:t>
            </a:r>
            <a:endParaRPr sz="1500" b="1"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9" name="Google Shape;19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Overview</a:t>
            </a:r>
            <a:endParaRPr dirty="0"/>
          </a:p>
        </p:txBody>
      </p:sp>
      <p:sp>
        <p:nvSpPr>
          <p:cNvPr id="200" name="Google Shape;200;p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Age distributions </a:t>
            </a:r>
            <a:endParaRPr sz="18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Projected retirements &amp; resignations</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Provincial population and enrolment trends</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Public and independent school growth</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Educator growth: Teachers and senior educators</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The implications for appointments and class sizes </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Expected financial implications to 2030</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Movement of educators: Between and within provinces</a:t>
            </a:r>
            <a:endParaRPr sz="32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Gender imbalance in school management</a:t>
            </a:r>
            <a:endParaRPr sz="1800" dirty="0">
              <a:solidFill>
                <a:schemeClr val="dk1"/>
              </a:solidFill>
              <a:latin typeface="Calibri"/>
              <a:ea typeface="Calibri"/>
              <a:cs typeface="Calibri"/>
              <a:sym typeface="Calibri"/>
            </a:endParaRPr>
          </a:p>
          <a:p>
            <a:pPr marL="749300" marR="0" lvl="0" indent="-723900" algn="l" rtl="0">
              <a:lnSpc>
                <a:spcPct val="90000"/>
              </a:lnSpc>
              <a:spcBef>
                <a:spcPts val="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Calibri"/>
                <a:ea typeface="Calibri"/>
                <a:cs typeface="Calibri"/>
                <a:sym typeface="Calibri"/>
              </a:rPr>
              <a:t>Discussion</a:t>
            </a:r>
            <a:endParaRPr sz="3200" b="0" i="0" u="none" strike="noStrike" cap="none" dirty="0">
              <a:solidFill>
                <a:schemeClr val="dk1"/>
              </a:solidFill>
              <a:latin typeface="Calibri"/>
              <a:ea typeface="Calibri"/>
              <a:cs typeface="Calibri"/>
              <a:sym typeface="Calibri"/>
            </a:endParaRPr>
          </a:p>
        </p:txBody>
      </p:sp>
      <p:sp>
        <p:nvSpPr>
          <p:cNvPr id="2" name="Google Shape;189;p5">
            <a:extLst>
              <a:ext uri="{FF2B5EF4-FFF2-40B4-BE49-F238E27FC236}">
                <a16:creationId xmlns:a16="http://schemas.microsoft.com/office/drawing/2014/main" id="{F245649D-E8CC-58C8-8A01-61D5C32D4761}"/>
              </a:ext>
            </a:extLst>
          </p:cNvPr>
          <p:cNvSpPr/>
          <p:nvPr/>
        </p:nvSpPr>
        <p:spPr>
          <a:xfrm>
            <a:off x="96950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3" name="Google Shape;190;p5">
            <a:extLst>
              <a:ext uri="{FF2B5EF4-FFF2-40B4-BE49-F238E27FC236}">
                <a16:creationId xmlns:a16="http://schemas.microsoft.com/office/drawing/2014/main" id="{7751DF99-7F94-4F64-980C-D12DA1DE6152}"/>
              </a:ext>
            </a:extLst>
          </p:cNvPr>
          <p:cNvSpPr/>
          <p:nvPr/>
        </p:nvSpPr>
        <p:spPr>
          <a:xfrm>
            <a:off x="96950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3</a:t>
            </a:r>
            <a:endParaRPr sz="1800" b="0" i="0" u="none" strike="noStrike" cap="none">
              <a:solidFill>
                <a:schemeClr val="dk1"/>
              </a:solidFill>
              <a:latin typeface="Calibri"/>
              <a:ea typeface="Calibri"/>
              <a:cs typeface="Calibri"/>
              <a:sym typeface="Calibri"/>
            </a:endParaRPr>
          </a:p>
        </p:txBody>
      </p:sp>
      <p:sp>
        <p:nvSpPr>
          <p:cNvPr id="4" name="Google Shape;191;p5">
            <a:extLst>
              <a:ext uri="{FF2B5EF4-FFF2-40B4-BE49-F238E27FC236}">
                <a16:creationId xmlns:a16="http://schemas.microsoft.com/office/drawing/2014/main" id="{207EF406-25F8-E9AF-AAAF-136BEE05B6BA}"/>
              </a:ext>
            </a:extLst>
          </p:cNvPr>
          <p:cNvSpPr/>
          <p:nvPr/>
        </p:nvSpPr>
        <p:spPr>
          <a:xfrm>
            <a:off x="96950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4</a:t>
            </a:r>
            <a:endParaRPr sz="1800" b="0" i="0" u="none" strike="noStrike" cap="none">
              <a:solidFill>
                <a:schemeClr val="dk1"/>
              </a:solidFill>
              <a:latin typeface="Calibri"/>
              <a:ea typeface="Calibri"/>
              <a:cs typeface="Calibri"/>
              <a:sym typeface="Calibri"/>
            </a:endParaRPr>
          </a:p>
        </p:txBody>
      </p:sp>
      <p:sp>
        <p:nvSpPr>
          <p:cNvPr id="5" name="Google Shape;192;p5">
            <a:extLst>
              <a:ext uri="{FF2B5EF4-FFF2-40B4-BE49-F238E27FC236}">
                <a16:creationId xmlns:a16="http://schemas.microsoft.com/office/drawing/2014/main" id="{CEFB5C63-ED1A-CDCD-C82E-3EF3BA7B9F3C}"/>
              </a:ext>
            </a:extLst>
          </p:cNvPr>
          <p:cNvSpPr/>
          <p:nvPr/>
        </p:nvSpPr>
        <p:spPr>
          <a:xfrm>
            <a:off x="96950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5</a:t>
            </a:r>
            <a:endParaRPr sz="1800" b="0" i="0" u="none" strike="noStrike" cap="none">
              <a:solidFill>
                <a:schemeClr val="dk1"/>
              </a:solidFill>
              <a:latin typeface="Calibri"/>
              <a:ea typeface="Calibri"/>
              <a:cs typeface="Calibri"/>
              <a:sym typeface="Calibri"/>
            </a:endParaRPr>
          </a:p>
        </p:txBody>
      </p:sp>
      <p:sp>
        <p:nvSpPr>
          <p:cNvPr id="6" name="Google Shape;193;p5">
            <a:extLst>
              <a:ext uri="{FF2B5EF4-FFF2-40B4-BE49-F238E27FC236}">
                <a16:creationId xmlns:a16="http://schemas.microsoft.com/office/drawing/2014/main" id="{61E8913E-555E-3121-E542-0563F9F02A7B}"/>
              </a:ext>
            </a:extLst>
          </p:cNvPr>
          <p:cNvSpPr/>
          <p:nvPr/>
        </p:nvSpPr>
        <p:spPr>
          <a:xfrm>
            <a:off x="96950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7</a:t>
            </a:r>
            <a:endParaRPr sz="1800" b="0" i="0" u="none" strike="noStrike" cap="none">
              <a:solidFill>
                <a:schemeClr val="dk1"/>
              </a:solidFill>
              <a:latin typeface="Calibri"/>
              <a:ea typeface="Calibri"/>
              <a:cs typeface="Calibri"/>
              <a:sym typeface="Calibri"/>
            </a:endParaRPr>
          </a:p>
        </p:txBody>
      </p:sp>
      <p:sp>
        <p:nvSpPr>
          <p:cNvPr id="7" name="Google Shape;194;p5">
            <a:extLst>
              <a:ext uri="{FF2B5EF4-FFF2-40B4-BE49-F238E27FC236}">
                <a16:creationId xmlns:a16="http://schemas.microsoft.com/office/drawing/2014/main" id="{04F4355C-F0D6-F791-2558-E8623F26EE76}"/>
              </a:ext>
            </a:extLst>
          </p:cNvPr>
          <p:cNvSpPr/>
          <p:nvPr/>
        </p:nvSpPr>
        <p:spPr>
          <a:xfrm>
            <a:off x="96950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8" name="Google Shape;195;p5">
            <a:extLst>
              <a:ext uri="{FF2B5EF4-FFF2-40B4-BE49-F238E27FC236}">
                <a16:creationId xmlns:a16="http://schemas.microsoft.com/office/drawing/2014/main" id="{8202F417-F1BC-E449-DF9F-BFFB7E63F85C}"/>
              </a:ext>
            </a:extLst>
          </p:cNvPr>
          <p:cNvSpPr/>
          <p:nvPr/>
        </p:nvSpPr>
        <p:spPr>
          <a:xfrm>
            <a:off x="96950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sp>
        <p:nvSpPr>
          <p:cNvPr id="9" name="Google Shape;196;p5">
            <a:extLst>
              <a:ext uri="{FF2B5EF4-FFF2-40B4-BE49-F238E27FC236}">
                <a16:creationId xmlns:a16="http://schemas.microsoft.com/office/drawing/2014/main" id="{A632D954-8A6A-551B-A438-90B437513170}"/>
              </a:ext>
            </a:extLst>
          </p:cNvPr>
          <p:cNvSpPr/>
          <p:nvPr/>
        </p:nvSpPr>
        <p:spPr>
          <a:xfrm>
            <a:off x="96950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6</a:t>
            </a:r>
            <a:endParaRPr sz="1800" b="0" i="0" u="none" strike="noStrike" cap="none">
              <a:solidFill>
                <a:schemeClr val="dk1"/>
              </a:solidFill>
              <a:latin typeface="Calibri"/>
              <a:ea typeface="Calibri"/>
              <a:cs typeface="Calibri"/>
              <a:sym typeface="Calibri"/>
            </a:endParaRPr>
          </a:p>
        </p:txBody>
      </p:sp>
      <p:sp>
        <p:nvSpPr>
          <p:cNvPr id="10" name="Google Shape;197;p5">
            <a:extLst>
              <a:ext uri="{FF2B5EF4-FFF2-40B4-BE49-F238E27FC236}">
                <a16:creationId xmlns:a16="http://schemas.microsoft.com/office/drawing/2014/main" id="{740FE86F-B6AD-254D-2FD4-6D2F4DCC1BAF}"/>
              </a:ext>
            </a:extLst>
          </p:cNvPr>
          <p:cNvSpPr/>
          <p:nvPr/>
        </p:nvSpPr>
        <p:spPr>
          <a:xfrm>
            <a:off x="96950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11" name="Google Shape;198;p5">
            <a:extLst>
              <a:ext uri="{FF2B5EF4-FFF2-40B4-BE49-F238E27FC236}">
                <a16:creationId xmlns:a16="http://schemas.microsoft.com/office/drawing/2014/main" id="{F7F1C7E2-6C0C-92C5-988F-CC39E699BB63}"/>
              </a:ext>
            </a:extLst>
          </p:cNvPr>
          <p:cNvSpPr/>
          <p:nvPr/>
        </p:nvSpPr>
        <p:spPr>
          <a:xfrm>
            <a:off x="96950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10</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p:nvPr/>
        </p:nvSpPr>
        <p:spPr>
          <a:xfrm>
            <a:off x="266700" y="1354975"/>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txBox="1">
            <a:spLocks noGrp="1"/>
          </p:cNvSpPr>
          <p:nvPr>
            <p:ph type="title"/>
          </p:nvPr>
        </p:nvSpPr>
        <p:spPr>
          <a:xfrm>
            <a:off x="838200" y="33699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North West educator demand summary</a:t>
            </a:r>
            <a:endParaRPr/>
          </a:p>
        </p:txBody>
      </p:sp>
      <p:sp>
        <p:nvSpPr>
          <p:cNvPr id="207" name="Google Shape;207;p7"/>
          <p:cNvSpPr/>
          <p:nvPr/>
        </p:nvSpPr>
        <p:spPr>
          <a:xfrm>
            <a:off x="694980" y="1375549"/>
            <a:ext cx="11042319" cy="548245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Age distribution</a:t>
            </a:r>
            <a:r>
              <a:rPr lang="en-US" sz="1900" dirty="0">
                <a:solidFill>
                  <a:srgbClr val="7A1A00"/>
                </a:solidFill>
                <a:latin typeface="Calibri"/>
                <a:ea typeface="Calibri"/>
                <a:cs typeface="Calibri"/>
                <a:sym typeface="Calibri"/>
              </a:rPr>
              <a:t>: The age distribution in the NW had a peak at around 53 years of age in 2021</a:t>
            </a:r>
            <a:endParaRPr sz="1900" dirty="0"/>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Projected resignations and retirements</a:t>
            </a:r>
            <a:r>
              <a:rPr lang="en-US" sz="1900" dirty="0">
                <a:solidFill>
                  <a:srgbClr val="7A1A00"/>
                </a:solidFill>
                <a:latin typeface="Calibri"/>
                <a:ea typeface="Calibri"/>
                <a:cs typeface="Calibri"/>
                <a:sym typeface="Calibri"/>
              </a:rPr>
              <a:t>: NW will see high rates of resignations for younger educators (aged 55 and below)-this is mainly driven by younger educators resigning as the proportion of newly hired younger educators increases; the number of senior educators (SMT positions and other specialists) that are retiring is expected to increase (70% were 50+ years old in 2021)</a:t>
            </a:r>
            <a:endParaRPr sz="1900" dirty="0"/>
          </a:p>
          <a:p>
            <a:pPr marL="285750" marR="0" lvl="0" indent="-285750" algn="l" rtl="0">
              <a:spcBef>
                <a:spcPts val="0"/>
              </a:spcBef>
              <a:spcAft>
                <a:spcPts val="0"/>
              </a:spcAft>
              <a:buClr>
                <a:srgbClr val="7A1A00"/>
              </a:buClr>
              <a:buSzPts val="2000"/>
              <a:buFont typeface="Arial"/>
              <a:buChar char="•"/>
            </a:pPr>
            <a:r>
              <a:rPr lang="en-US" sz="1900" dirty="0">
                <a:solidFill>
                  <a:srgbClr val="7A1A00"/>
                </a:solidFill>
                <a:latin typeface="Calibri"/>
                <a:ea typeface="Calibri"/>
                <a:cs typeface="Calibri"/>
                <a:sym typeface="Calibri"/>
              </a:rPr>
              <a:t> </a:t>
            </a:r>
            <a:r>
              <a:rPr lang="en-US" sz="1900" b="1" dirty="0">
                <a:solidFill>
                  <a:srgbClr val="7A1A00"/>
                </a:solidFill>
                <a:latin typeface="Calibri"/>
                <a:ea typeface="Calibri"/>
                <a:cs typeface="Calibri"/>
                <a:sym typeface="Calibri"/>
              </a:rPr>
              <a:t>Enrolment and population growth:</a:t>
            </a:r>
            <a:r>
              <a:rPr lang="en-US" sz="1900" dirty="0">
                <a:solidFill>
                  <a:srgbClr val="7A1A00"/>
                </a:solidFill>
                <a:latin typeface="Calibri"/>
                <a:ea typeface="Calibri"/>
                <a:cs typeface="Calibri"/>
                <a:sym typeface="Calibri"/>
              </a:rPr>
              <a:t> Enrolment in NW ordinary schools grew by +13% from 2012-2021 (~97K learners), and the school-aged population is forecast to grow by +4% (~37K learners) to 2030</a:t>
            </a:r>
            <a:endParaRPr sz="1900" dirty="0"/>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School and educator growth</a:t>
            </a:r>
            <a:r>
              <a:rPr lang="en-US" sz="1900" dirty="0">
                <a:solidFill>
                  <a:srgbClr val="7A1A00"/>
                </a:solidFill>
                <a:latin typeface="Calibri"/>
                <a:ea typeface="Calibri"/>
                <a:cs typeface="Calibri"/>
                <a:sym typeface="Calibri"/>
              </a:rPr>
              <a:t>: From 2012 to 2021, the educator number in public schools increased but less than enrolment (+2%); school numbers declined (-9%), driving up the LE ratio and class sizes. </a:t>
            </a:r>
            <a:endParaRPr sz="1900"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SMT position changes:</a:t>
            </a:r>
            <a:r>
              <a:rPr lang="en-US" sz="1900" dirty="0">
                <a:solidFill>
                  <a:srgbClr val="7A1A00"/>
                </a:solidFill>
                <a:latin typeface="Calibri"/>
                <a:ea typeface="Calibri"/>
                <a:cs typeface="Calibri"/>
                <a:sym typeface="Calibri"/>
              </a:rPr>
              <a:t> In the NW, the number of HODs remained almost constant (+1%), while deputy principal numbers increased (+15%), and principal numbers declined significantly (-21%) from 2012 to 2021</a:t>
            </a:r>
            <a:endParaRPr sz="1900" dirty="0"/>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Appointments and LE Ratio:</a:t>
            </a:r>
            <a:r>
              <a:rPr lang="en-US" sz="1900" dirty="0">
                <a:solidFill>
                  <a:srgbClr val="7A1A00"/>
                </a:solidFill>
                <a:latin typeface="Calibri"/>
                <a:ea typeface="Calibri"/>
                <a:cs typeface="Calibri"/>
                <a:sym typeface="Calibri"/>
              </a:rPr>
              <a:t> Increases in appointments are needed in response to enrolment growth; otherwise, the LE ratio will increase further (inc. from 27.1 to 28.1 from 2012 to 2021)</a:t>
            </a:r>
            <a:endParaRPr sz="1900" b="1"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Projected educator cost trends:</a:t>
            </a:r>
            <a:r>
              <a:rPr lang="en-US" sz="1900" dirty="0">
                <a:solidFill>
                  <a:srgbClr val="7A1A00"/>
                </a:solidFill>
                <a:latin typeface="Calibri"/>
                <a:ea typeface="Calibri"/>
                <a:cs typeface="Calibri"/>
                <a:sym typeface="Calibri"/>
              </a:rPr>
              <a:t> NW will experience a slight increase in the real average cost of educators (&lt;1%); the real unit cost of teachers will increase by (+2%), and the real unit cost of senior educator educators will decrease by (-3%)</a:t>
            </a:r>
            <a:endParaRPr sz="1900"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1900" b="1" dirty="0">
                <a:solidFill>
                  <a:srgbClr val="7A1A00"/>
                </a:solidFill>
                <a:latin typeface="Calibri"/>
                <a:ea typeface="Calibri"/>
                <a:cs typeface="Calibri"/>
                <a:sym typeface="Calibri"/>
              </a:rPr>
              <a:t>Educator movements: </a:t>
            </a:r>
            <a:r>
              <a:rPr lang="en-US" sz="1900" dirty="0">
                <a:solidFill>
                  <a:srgbClr val="7A1A00"/>
                </a:solidFill>
                <a:latin typeface="Calibri"/>
                <a:ea typeface="Calibri"/>
                <a:cs typeface="Calibri"/>
                <a:sym typeface="Calibri"/>
              </a:rPr>
              <a:t>High levels of educator movement out of NW(~6%) and into the province (~7%) over a 7-year period. Educators are more likely to move to a different school than they are to leave the system.</a:t>
            </a:r>
            <a:endParaRPr sz="1900" dirty="0">
              <a:solidFill>
                <a:srgbClr val="7A1A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13" name="Google Shape;213;p8"/>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15" name="Google Shape;215;p8"/>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405 413 educators (Rank 60 000 – 69 999) are considered. ECD practitioners, TVET lecturers and ABET teachers were removed.  </a:t>
            </a:r>
            <a:endParaRPr/>
          </a:p>
        </p:txBody>
      </p:sp>
    </p:spTree>
  </p:cSld>
  <p:clrMapOvr>
    <a:masterClrMapping/>
  </p:clrMapOvr>
</p:sld>
</file>

<file path=ppt/theme/theme1.xml><?xml version="1.0" encoding="utf-8"?>
<a:theme xmlns:a="http://schemas.openxmlformats.org/drawingml/2006/main" name="Header, section and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8193</Words>
  <Application>Microsoft Office PowerPoint</Application>
  <PresentationFormat>Widescreen</PresentationFormat>
  <Paragraphs>2253</Paragraphs>
  <Slides>57</Slides>
  <Notes>56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Times New Roman</vt:lpstr>
      <vt:lpstr>Cambria</vt:lpstr>
      <vt:lpstr>Arial</vt:lpstr>
      <vt:lpstr>Lustria</vt:lpstr>
      <vt:lpstr>Calibri</vt:lpstr>
      <vt:lpstr>Header, section and title slides</vt:lpstr>
      <vt:lpstr>Office Theme</vt:lpstr>
      <vt:lpstr>North West Province  11 Sep 2023</vt:lpstr>
      <vt:lpstr>Introduction (1) </vt:lpstr>
      <vt:lpstr>Introduction (2)</vt:lpstr>
      <vt:lpstr>Introduction (3)</vt:lpstr>
      <vt:lpstr>PowerPoint Presentation</vt:lpstr>
      <vt:lpstr>Objective</vt:lpstr>
      <vt:lpstr>Overview</vt:lpstr>
      <vt:lpstr>North West educator demand summary</vt:lpstr>
      <vt:lpstr>Educator age distribution (2021)</vt:lpstr>
      <vt:lpstr>Educator age distribution (2021)</vt:lpstr>
      <vt:lpstr>Older teacher proportions for senior educator and primary schools educators</vt:lpstr>
      <vt:lpstr>Older teacher proportions for senior educator and primary schools educators</vt:lpstr>
      <vt:lpstr>Educator age distribution in 2021 &amp; 2030</vt:lpstr>
      <vt:lpstr>Projected resignation &amp; retirements (NW)</vt:lpstr>
      <vt:lpstr>Projected resignation &amp; retirements (NW)</vt:lpstr>
      <vt:lpstr>Older leaver trend estimates to 2035</vt:lpstr>
      <vt:lpstr>Projected educators leaving by ranks</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School growth from 2012 to 2021 </vt:lpstr>
      <vt:lpstr>School growth from 2012 to 2021 </vt:lpstr>
      <vt:lpstr>Educator growth by teachers and senior educator positions</vt:lpstr>
      <vt:lpstr>Changes in teacher and SMT numbers</vt:lpstr>
      <vt:lpstr>Changes in teacher and SMT numbers</vt:lpstr>
      <vt:lpstr>Changes in teacher and SMT numbers</vt:lpstr>
      <vt:lpstr>Proportional split by educator rank</vt:lpstr>
      <vt:lpstr>Proportional split by educator rank</vt:lpstr>
      <vt:lpstr>Implications for appointments and class sizes </vt:lpstr>
      <vt:lpstr>Projected increase in appointments</vt:lpstr>
      <vt:lpstr>Learner-public educator ratio in ‘12 &amp; ‘21</vt:lpstr>
      <vt:lpstr>Grade 3 class sizes  (2017/18 School Monitoring Survey) </vt:lpstr>
      <vt:lpstr>Largest classes - School Monitoring Survey 2017/18</vt:lpstr>
      <vt:lpstr>Expected financial implications to 2030</vt:lpstr>
      <vt:lpstr>Unit cost drivers</vt:lpstr>
      <vt:lpstr>Real and nominal costs</vt:lpstr>
      <vt:lpstr>Projected unit costs trends| All educators</vt:lpstr>
      <vt:lpstr>Indexed unit costs trends| All educators</vt:lpstr>
      <vt:lpstr>Indexed unit costs trends| All educators</vt:lpstr>
      <vt:lpstr>Projected unit costs trends| All educators</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Gender imbalances in management</vt:lpstr>
      <vt:lpstr>Percentage of educators that are female</vt:lpstr>
      <vt:lpstr>Percentage of educators that are female</vt:lpstr>
      <vt:lpstr>General questions and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West Province  July 2023</dc:title>
  <dc:creator>B B</dc:creator>
  <cp:lastModifiedBy>Bianca Bohmer</cp:lastModifiedBy>
  <cp:revision>28</cp:revision>
  <dcterms:created xsi:type="dcterms:W3CDTF">2023-03-09T16:51:31Z</dcterms:created>
  <dcterms:modified xsi:type="dcterms:W3CDTF">2023-09-12T13:19:42Z</dcterms:modified>
</cp:coreProperties>
</file>