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3.xml" ContentType="application/vnd.openxmlformats-officedocument.drawingml.chart+xml"/>
  <Override PartName="/ppt/notesSlides/notesSlide23.xml" ContentType="application/vnd.openxmlformats-officedocument.presentationml.notesSlide+xml"/>
  <Override PartName="/ppt/charts/chart14.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6.xml" ContentType="application/vnd.openxmlformats-officedocument.presentationml.notesSlid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3.xml" ContentType="application/vnd.openxmlformats-officedocument.presentationml.notesSlid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51.xml" ContentType="application/vnd.openxmlformats-officedocument.presentationml.notesSlid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52.xml" ContentType="application/vnd.openxmlformats-officedocument.presentationml.notesSlid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53.xml" ContentType="application/vnd.openxmlformats-officedocument.presentationml.notesSlid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66"/>
  </p:notesMasterIdLst>
  <p:sldIdLst>
    <p:sldId id="256" r:id="rId2"/>
    <p:sldId id="551" r:id="rId3"/>
    <p:sldId id="552" r:id="rId4"/>
    <p:sldId id="554"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4" r:id="rId30"/>
    <p:sldId id="318" r:id="rId31"/>
    <p:sldId id="283" r:id="rId32"/>
    <p:sldId id="285" r:id="rId33"/>
    <p:sldId id="286" r:id="rId34"/>
    <p:sldId id="287" r:id="rId35"/>
    <p:sldId id="288" r:id="rId36"/>
    <p:sldId id="289" r:id="rId37"/>
    <p:sldId id="290" r:id="rId38"/>
    <p:sldId id="291" r:id="rId39"/>
    <p:sldId id="292" r:id="rId40"/>
    <p:sldId id="293" r:id="rId41"/>
    <p:sldId id="320" r:id="rId42"/>
    <p:sldId id="319" r:id="rId43"/>
    <p:sldId id="295" r:id="rId44"/>
    <p:sldId id="296" r:id="rId45"/>
    <p:sldId id="297" r:id="rId46"/>
    <p:sldId id="299" r:id="rId47"/>
    <p:sldId id="300" r:id="rId48"/>
    <p:sldId id="301" r:id="rId49"/>
    <p:sldId id="302" r:id="rId50"/>
    <p:sldId id="303" r:id="rId51"/>
    <p:sldId id="304" r:id="rId52"/>
    <p:sldId id="305" r:id="rId53"/>
    <p:sldId id="306" r:id="rId54"/>
    <p:sldId id="313" r:id="rId55"/>
    <p:sldId id="321" r:id="rId56"/>
    <p:sldId id="322" r:id="rId57"/>
    <p:sldId id="307" r:id="rId58"/>
    <p:sldId id="308" r:id="rId59"/>
    <p:sldId id="309" r:id="rId60"/>
    <p:sldId id="310" r:id="rId61"/>
    <p:sldId id="311" r:id="rId62"/>
    <p:sldId id="312" r:id="rId63"/>
    <p:sldId id="317" r:id="rId64"/>
    <p:sldId id="316" r:id="rId65"/>
  </p:sldIdLst>
  <p:sldSz cx="12192000" cy="6858000"/>
  <p:notesSz cx="6858000" cy="9144000"/>
  <p:embeddedFontLst>
    <p:embeddedFont>
      <p:font typeface="Calibri" panose="020F0502020204030204" pitchFamily="34" charset="0"/>
      <p:regular r:id="rId67"/>
      <p:bold r:id="rId68"/>
      <p:italic r:id="rId69"/>
      <p:boldItalic r:id="rId70"/>
    </p:embeddedFont>
    <p:embeddedFont>
      <p:font typeface="Cambria" panose="02040503050406030204" pitchFamily="18" charset="0"/>
      <p:regular r:id="rId71"/>
      <p:bold r:id="rId72"/>
      <p:italic r:id="rId73"/>
      <p:boldItalic r:id="rId74"/>
    </p:embeddedFont>
    <p:embeddedFont>
      <p:font typeface="Lustria" panose="020B0604020202020204" charset="0"/>
      <p:regular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4" roundtripDataSignature="AMtx7mjL1tvfjhenvidYe7Hmx45o9O1M7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E08CE59-6AD5-41FC-B0CF-29C1045BB2A7}">
  <a:tblStyle styleId="{AE08CE59-6AD5-41FC-B0CF-29C1045BB2A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A26D05E-946E-4170-9AAC-624DC916BFC3}"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052E842-779E-40B7-83B2-C25AFB56091B}"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BE8E7"/>
          </a:solidFill>
        </a:fill>
      </a:tcStyle>
    </a:wholeTbl>
    <a:band1H>
      <a:tcTxStyle/>
      <a:tcStyle>
        <a:tcBdr/>
        <a:fill>
          <a:solidFill>
            <a:srgbClr val="F6CECB"/>
          </a:solidFill>
        </a:fill>
      </a:tcStyle>
    </a:band1H>
    <a:band2H>
      <a:tcTxStyle/>
      <a:tcStyle>
        <a:tcBdr/>
      </a:tcStyle>
    </a:band2H>
    <a:band1V>
      <a:tcTxStyle/>
      <a:tcStyle>
        <a:tcBdr/>
        <a:fill>
          <a:solidFill>
            <a:srgbClr val="F6CECB"/>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2.fntdata"/><Relationship Id="rId84" Type="http://customschemas.google.com/relationships/presentationmetadata" Target="metadata"/><Relationship Id="rId7" Type="http://schemas.openxmlformats.org/officeDocument/2006/relationships/slide" Target="slides/slide6.xml"/><Relationship Id="rId71"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74" Type="http://schemas.openxmlformats.org/officeDocument/2006/relationships/font" Target="fonts/font8.fntdata"/><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7.fntdata"/><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6.fntdata"/><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4.fntdata"/><Relationship Id="rId75" Type="http://schemas.openxmlformats.org/officeDocument/2006/relationships/font" Target="fonts/font9.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1" Type="http://schemas.openxmlformats.org/officeDocument/2006/relationships/oleObject" Target="file:///D:\Dropbox\03.%20Work\06.%20SU\03.%20TDD%20-%20Provincial%20Demand\13.%20Provincial%20Reports%20-%20With%20Excel\Enrolment%20trends%202022%2007%2014%20(Enrol,%20Educators%20&amp;%20Schools).xls"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Dropbox\03.%20Work\06.%20SU\03.%20TDD%20-%20Provincial%20Demand\13.%20Provincial%20Reports%20-%20With%20Excel\Enrolment%20trends%202022%2007%2014%20(Enrol,%20Educators%20&amp;%20Schools).xls" TargetMode="External"/></Relationships>
</file>

<file path=ppt/charts/_rels/chart15.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Age-specificOutputs4.5_final.xlsx" TargetMode="External"/><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Age-specificOutputs4.5_final.xlsx" TargetMode="External"/><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Enrolment%20trends%202022%2007%2014%20(Enrol,%20Educators%20&amp;%20Schools).xls" TargetMode="External"/><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Enrolment%20trends%202022%2007%2014%20(Enrol,%20Educators%20&amp;%20Schools).xls" TargetMode="External"/><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21.xml"/><Relationship Id="rId1" Type="http://schemas.microsoft.com/office/2011/relationships/chartStyle" Target="style21.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Lenovo\Downloads\Gender%20-%20PERSAL%20-%202012-2021.xlsx" TargetMode="External"/><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Teacher-Supply-and-Demand-model-2.2-07-Dec-2022_1-WC.xlsm"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Teacher-Supply-and-Demand-model-2.2-07-Dec-2022_1-WC.xlsm"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83074911055451"/>
          <c:y val="7.3728419888733299E-2"/>
          <c:w val="0.83830668030623146"/>
          <c:h val="0.65193336735933072"/>
        </c:manualLayout>
      </c:layout>
      <c:lineChart>
        <c:grouping val="standard"/>
        <c:varyColors val="0"/>
        <c:ser>
          <c:idx val="18"/>
          <c:order val="0"/>
          <c:tx>
            <c:strRef>
              <c:f>'HeadCountShift-Prov-21_30_WC'!$Q$2</c:f>
              <c:strCache>
                <c:ptCount val="1"/>
                <c:pt idx="0">
                  <c:v>2012</c:v>
                </c:pt>
              </c:strCache>
            </c:strRef>
          </c:tx>
          <c:spPr>
            <a:ln w="38100" cap="rnd">
              <a:solidFill>
                <a:srgbClr val="EE6000"/>
              </a:solidFill>
              <a:round/>
            </a:ln>
            <a:effectLst/>
          </c:spPr>
          <c:marker>
            <c:symbol val="none"/>
          </c:marker>
          <c:cat>
            <c:numRef>
              <c:f>'HeadCountShift-Prov-21_30_WC'!$K$5:$K$49</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f>'HeadCountShift-Prov-21_30_WC'!$Q$5:$Q$49</c:f>
              <c:numCache>
                <c:formatCode>0.0%</c:formatCode>
                <c:ptCount val="45"/>
                <c:pt idx="0">
                  <c:v>1.8860214377770093E-4</c:v>
                </c:pt>
                <c:pt idx="1">
                  <c:v>2.1374909628139442E-3</c:v>
                </c:pt>
                <c:pt idx="2">
                  <c:v>7.261182535441486E-3</c:v>
                </c:pt>
                <c:pt idx="3">
                  <c:v>1.0278816835884701E-2</c:v>
                </c:pt>
                <c:pt idx="4">
                  <c:v>1.2699211014365197E-2</c:v>
                </c:pt>
                <c:pt idx="5">
                  <c:v>1.207053720177286E-2</c:v>
                </c:pt>
                <c:pt idx="6">
                  <c:v>1.2982114230031748E-2</c:v>
                </c:pt>
                <c:pt idx="7">
                  <c:v>1.2196271964291327E-2</c:v>
                </c:pt>
                <c:pt idx="8">
                  <c:v>1.1064659101625123E-2</c:v>
                </c:pt>
                <c:pt idx="9">
                  <c:v>8.6128312325150103E-3</c:v>
                </c:pt>
                <c:pt idx="10">
                  <c:v>8.7699996856630946E-3</c:v>
                </c:pt>
                <c:pt idx="11">
                  <c:v>7.4812183698488039E-3</c:v>
                </c:pt>
                <c:pt idx="12">
                  <c:v>7.5126520604784208E-3</c:v>
                </c:pt>
                <c:pt idx="13">
                  <c:v>7.669820513626505E-3</c:v>
                </c:pt>
                <c:pt idx="14">
                  <c:v>1.0404551598403169E-2</c:v>
                </c:pt>
                <c:pt idx="15">
                  <c:v>1.4365196617734888E-2</c:v>
                </c:pt>
                <c:pt idx="16">
                  <c:v>1.6754157105585768E-2</c:v>
                </c:pt>
                <c:pt idx="17">
                  <c:v>2.0557633671769403E-2</c:v>
                </c:pt>
                <c:pt idx="18">
                  <c:v>2.5995662150693113E-2</c:v>
                </c:pt>
                <c:pt idx="19">
                  <c:v>3.4011253261245405E-2</c:v>
                </c:pt>
                <c:pt idx="20">
                  <c:v>3.4702794455096976E-2</c:v>
                </c:pt>
                <c:pt idx="21">
                  <c:v>3.7500392921132872E-2</c:v>
                </c:pt>
                <c:pt idx="22">
                  <c:v>4.1712507465501522E-2</c:v>
                </c:pt>
                <c:pt idx="23">
                  <c:v>4.3158457234463897E-2</c:v>
                </c:pt>
                <c:pt idx="24">
                  <c:v>4.5013044981611294E-2</c:v>
                </c:pt>
                <c:pt idx="25">
                  <c:v>4.7967811900795271E-2</c:v>
                </c:pt>
                <c:pt idx="26">
                  <c:v>4.4510105931537425E-2</c:v>
                </c:pt>
                <c:pt idx="27">
                  <c:v>4.1523905321723821E-2</c:v>
                </c:pt>
                <c:pt idx="28">
                  <c:v>3.4922830289504291E-2</c:v>
                </c:pt>
                <c:pt idx="29">
                  <c:v>3.7028887561688616E-2</c:v>
                </c:pt>
                <c:pt idx="30">
                  <c:v>3.4828529217615443E-2</c:v>
                </c:pt>
                <c:pt idx="31">
                  <c:v>3.8129066733725209E-2</c:v>
                </c:pt>
                <c:pt idx="32">
                  <c:v>3.7688995064910573E-2</c:v>
                </c:pt>
                <c:pt idx="33">
                  <c:v>3.8663439474428692E-2</c:v>
                </c:pt>
                <c:pt idx="34">
                  <c:v>3.5520070411467007E-2</c:v>
                </c:pt>
                <c:pt idx="35">
                  <c:v>3.3193977304875368E-2</c:v>
                </c:pt>
                <c:pt idx="36">
                  <c:v>2.8321755257284757E-2</c:v>
                </c:pt>
                <c:pt idx="37">
                  <c:v>2.662433596328545E-2</c:v>
                </c:pt>
                <c:pt idx="38">
                  <c:v>2.128060855625059E-2</c:v>
                </c:pt>
                <c:pt idx="39">
                  <c:v>1.64398201992896E-2</c:v>
                </c:pt>
                <c:pt idx="40">
                  <c:v>1.1661899223587841E-2</c:v>
                </c:pt>
                <c:pt idx="41">
                  <c:v>1.0624587432810487E-2</c:v>
                </c:pt>
                <c:pt idx="42">
                  <c:v>7.4812183698488039E-3</c:v>
                </c:pt>
                <c:pt idx="43">
                  <c:v>5.2808600257756265E-3</c:v>
                </c:pt>
                <c:pt idx="44">
                  <c:v>3.206236444220916E-3</c:v>
                </c:pt>
              </c:numCache>
            </c:numRef>
          </c:val>
          <c:smooth val="1"/>
          <c:extLst xmlns:c15="http://schemas.microsoft.com/office/drawing/2012/chart">
            <c:ext xmlns:c16="http://schemas.microsoft.com/office/drawing/2014/chart" uri="{C3380CC4-5D6E-409C-BE32-E72D297353CC}">
              <c16:uniqueId val="{00000000-3A76-49D2-8FFF-5A00CF7DA2AA}"/>
            </c:ext>
          </c:extLst>
        </c:ser>
        <c:ser>
          <c:idx val="0"/>
          <c:order val="1"/>
          <c:tx>
            <c:strRef>
              <c:f>'HeadCountShift-Prov-21_30_WC'!$R$2</c:f>
              <c:strCache>
                <c:ptCount val="1"/>
                <c:pt idx="0">
                  <c:v>2021</c:v>
                </c:pt>
              </c:strCache>
            </c:strRef>
          </c:tx>
          <c:spPr>
            <a:ln w="38100" cap="rnd">
              <a:solidFill>
                <a:srgbClr val="2E70D2"/>
              </a:solidFill>
              <a:round/>
            </a:ln>
            <a:effectLst/>
          </c:spPr>
          <c:marker>
            <c:symbol val="none"/>
          </c:marker>
          <c:cat>
            <c:numRef>
              <c:f>'HeadCountShift-Prov-21_30_WC'!$K$5:$K$49</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f>'HeadCountShift-Prov-21_30_WC'!$R$5:$R$49</c:f>
              <c:numCache>
                <c:formatCode>0.0%</c:formatCode>
                <c:ptCount val="45"/>
                <c:pt idx="0">
                  <c:v>1.0852648169478901E-4</c:v>
                </c:pt>
                <c:pt idx="1">
                  <c:v>1.5736339845744405E-3</c:v>
                </c:pt>
                <c:pt idx="2">
                  <c:v>5.8382314129901266E-3</c:v>
                </c:pt>
                <c:pt idx="3">
                  <c:v>1.1294153629100882E-2</c:v>
                </c:pt>
                <c:pt idx="4">
                  <c:v>1.621730948052813E-2</c:v>
                </c:pt>
                <c:pt idx="5">
                  <c:v>2.0412844602410767E-2</c:v>
                </c:pt>
                <c:pt idx="6">
                  <c:v>2.4078079870557507E-2</c:v>
                </c:pt>
                <c:pt idx="7">
                  <c:v>2.5666512920817598E-2</c:v>
                </c:pt>
                <c:pt idx="8">
                  <c:v>2.5414928804161498E-2</c:v>
                </c:pt>
                <c:pt idx="9">
                  <c:v>2.4115077534771639E-2</c:v>
                </c:pt>
                <c:pt idx="10">
                  <c:v>2.2235596192693701E-2</c:v>
                </c:pt>
                <c:pt idx="11">
                  <c:v>2.0526304106000773E-2</c:v>
                </c:pt>
                <c:pt idx="12">
                  <c:v>2.0003403785107701E-2</c:v>
                </c:pt>
                <c:pt idx="13">
                  <c:v>1.9270850033667873E-2</c:v>
                </c:pt>
                <c:pt idx="14">
                  <c:v>1.8930471522897854E-2</c:v>
                </c:pt>
                <c:pt idx="15">
                  <c:v>1.9241251902296568E-2</c:v>
                </c:pt>
                <c:pt idx="16">
                  <c:v>1.7312440341266454E-2</c:v>
                </c:pt>
                <c:pt idx="17">
                  <c:v>1.6056986268933555E-2</c:v>
                </c:pt>
                <c:pt idx="18">
                  <c:v>1.4350160693188237E-2</c:v>
                </c:pt>
                <c:pt idx="19">
                  <c:v>1.249041143869117E-2</c:v>
                </c:pt>
                <c:pt idx="20">
                  <c:v>1.2248693365825505E-2</c:v>
                </c:pt>
                <c:pt idx="21">
                  <c:v>1.2796258796194667E-2</c:v>
                </c:pt>
                <c:pt idx="22">
                  <c:v>1.3257496343397519E-2</c:v>
                </c:pt>
                <c:pt idx="23">
                  <c:v>1.6441761976760533E-2</c:v>
                </c:pt>
                <c:pt idx="24">
                  <c:v>2.0568234792110125E-2</c:v>
                </c:pt>
                <c:pt idx="25">
                  <c:v>2.532860092099519E-2</c:v>
                </c:pt>
                <c:pt idx="26">
                  <c:v>3.0703128275834851E-2</c:v>
                </c:pt>
                <c:pt idx="27">
                  <c:v>3.4832067602132054E-2</c:v>
                </c:pt>
                <c:pt idx="28">
                  <c:v>4.2752034254904044E-2</c:v>
                </c:pt>
                <c:pt idx="29">
                  <c:v>4.1336256970976565E-2</c:v>
                </c:pt>
                <c:pt idx="30">
                  <c:v>4.6688585727287749E-2</c:v>
                </c:pt>
                <c:pt idx="31">
                  <c:v>4.5499727450540289E-2</c:v>
                </c:pt>
                <c:pt idx="32">
                  <c:v>4.7963771887201523E-2</c:v>
                </c:pt>
                <c:pt idx="33">
                  <c:v>4.3953225086389547E-2</c:v>
                </c:pt>
                <c:pt idx="34">
                  <c:v>4.2377124590867496E-2</c:v>
                </c:pt>
                <c:pt idx="35">
                  <c:v>3.8958540417481646E-2</c:v>
                </c:pt>
                <c:pt idx="36">
                  <c:v>3.4960326171407714E-2</c:v>
                </c:pt>
                <c:pt idx="37">
                  <c:v>3.0900449151643559E-2</c:v>
                </c:pt>
                <c:pt idx="38">
                  <c:v>2.7089689737587901E-2</c:v>
                </c:pt>
                <c:pt idx="39">
                  <c:v>1.9194388194291999E-2</c:v>
                </c:pt>
                <c:pt idx="40">
                  <c:v>1.3055242445693595E-2</c:v>
                </c:pt>
                <c:pt idx="41">
                  <c:v>9.5503303891414319E-3</c:v>
                </c:pt>
                <c:pt idx="42">
                  <c:v>7.5475234996830532E-3</c:v>
                </c:pt>
                <c:pt idx="43">
                  <c:v>5.1624074133453041E-3</c:v>
                </c:pt>
                <c:pt idx="44">
                  <c:v>1.6969595319548825E-3</c:v>
                </c:pt>
              </c:numCache>
            </c:numRef>
          </c:val>
          <c:smooth val="1"/>
          <c:extLst>
            <c:ext xmlns:c16="http://schemas.microsoft.com/office/drawing/2014/chart" uri="{C3380CC4-5D6E-409C-BE32-E72D297353CC}">
              <c16:uniqueId val="{00000001-3A76-49D2-8FFF-5A00CF7DA2AA}"/>
            </c:ext>
          </c:extLst>
        </c:ser>
        <c:dLbls>
          <c:showLegendKey val="0"/>
          <c:showVal val="0"/>
          <c:showCatName val="0"/>
          <c:showSerName val="0"/>
          <c:showPercent val="0"/>
          <c:showBubbleSize val="0"/>
        </c:dLbls>
        <c:smooth val="0"/>
        <c:axId val="626499536"/>
        <c:axId val="157625376"/>
        <c:extLst>
          <c:ext xmlns:c15="http://schemas.microsoft.com/office/drawing/2012/chart" uri="{02D57815-91ED-43cb-92C2-25804820EDAC}">
            <c15:filteredLineSeries>
              <c15:ser>
                <c:idx val="1"/>
                <c:order val="2"/>
                <c:tx>
                  <c:strRef>
                    <c:extLst>
                      <c:ext uri="{02D57815-91ED-43cb-92C2-25804820EDAC}">
                        <c15:formulaRef>
                          <c15:sqref>'HeadCountShift-Prov-21_30_WC'!$S$2</c15:sqref>
                        </c15:formulaRef>
                      </c:ext>
                    </c:extLst>
                    <c:strCache>
                      <c:ptCount val="1"/>
                      <c:pt idx="0">
                        <c:v>2030</c:v>
                      </c:pt>
                    </c:strCache>
                  </c:strRef>
                </c:tx>
                <c:spPr>
                  <a:ln w="28575" cap="rnd">
                    <a:solidFill>
                      <a:schemeClr val="accent2"/>
                    </a:solidFill>
                    <a:round/>
                  </a:ln>
                  <a:effectLst/>
                </c:spPr>
                <c:marker>
                  <c:symbol val="none"/>
                </c:marker>
                <c:cat>
                  <c:numRef>
                    <c:extLst>
                      <c:ext uri="{02D57815-91ED-43cb-92C2-25804820EDAC}">
                        <c15:formulaRef>
                          <c15:sqref>'HeadCountShift-Prov-21_30_WC'!$K$5:$K$49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c:ext uri="{02D57815-91ED-43cb-92C2-25804820EDAC}">
                        <c15:formulaRef>
                          <c15:sqref>'HeadCountShift-Prov-21_30_WC'!$S$5:$S$49</c15:sqref>
                        </c15:formulaRef>
                      </c:ext>
                    </c:extLst>
                    <c:numCache>
                      <c:formatCode>0.0%</c:formatCode>
                      <c:ptCount val="45"/>
                      <c:pt idx="0">
                        <c:v>1.5045716780413929E-4</c:v>
                      </c:pt>
                      <c:pt idx="1">
                        <c:v>1.1395280577952845E-3</c:v>
                      </c:pt>
                      <c:pt idx="2">
                        <c:v>1.0033766534872765E-2</c:v>
                      </c:pt>
                      <c:pt idx="3">
                        <c:v>1.9095727756387647E-2</c:v>
                      </c:pt>
                      <c:pt idx="4">
                        <c:v>2.713655344559247E-2</c:v>
                      </c:pt>
                      <c:pt idx="5">
                        <c:v>3.3280632216086091E-2</c:v>
                      </c:pt>
                      <c:pt idx="6">
                        <c:v>3.2979717880477814E-2</c:v>
                      </c:pt>
                      <c:pt idx="7">
                        <c:v>3.2353224099785166E-2</c:v>
                      </c:pt>
                      <c:pt idx="8">
                        <c:v>3.1243294173361188E-2</c:v>
                      </c:pt>
                      <c:pt idx="9">
                        <c:v>3.0084034027985034E-2</c:v>
                      </c:pt>
                      <c:pt idx="10">
                        <c:v>2.9136893824103238E-2</c:v>
                      </c:pt>
                      <c:pt idx="11">
                        <c:v>2.804669598526013E-2</c:v>
                      </c:pt>
                      <c:pt idx="12">
                        <c:v>2.7099555781378334E-2</c:v>
                      </c:pt>
                      <c:pt idx="13">
                        <c:v>2.6754244248713099E-2</c:v>
                      </c:pt>
                      <c:pt idx="14">
                        <c:v>2.7032959985792897E-2</c:v>
                      </c:pt>
                      <c:pt idx="15">
                        <c:v>2.7479398467310095E-2</c:v>
                      </c:pt>
                      <c:pt idx="16">
                        <c:v>2.696389767925985E-2</c:v>
                      </c:pt>
                      <c:pt idx="17">
                        <c:v>2.5913164015578482E-2</c:v>
                      </c:pt>
                      <c:pt idx="18">
                        <c:v>2.4364195140480133E-2</c:v>
                      </c:pt>
                      <c:pt idx="19">
                        <c:v>2.2802893710643736E-2</c:v>
                      </c:pt>
                      <c:pt idx="20">
                        <c:v>2.1382183404821044E-2</c:v>
                      </c:pt>
                      <c:pt idx="21">
                        <c:v>2.1024539317417761E-2</c:v>
                      </c:pt>
                      <c:pt idx="22">
                        <c:v>2.0543569682634037E-2</c:v>
                      </c:pt>
                      <c:pt idx="23">
                        <c:v>2.0432576689991638E-2</c:v>
                      </c:pt>
                      <c:pt idx="24">
                        <c:v>2.0987541653203629E-2</c:v>
                      </c:pt>
                      <c:pt idx="25">
                        <c:v>1.9909676369098565E-2</c:v>
                      </c:pt>
                      <c:pt idx="26">
                        <c:v>1.9445972310948103E-2</c:v>
                      </c:pt>
                      <c:pt idx="27">
                        <c:v>1.8538296282228049E-2</c:v>
                      </c:pt>
                      <c:pt idx="28">
                        <c:v>1.747276355286103E-2</c:v>
                      </c:pt>
                      <c:pt idx="29">
                        <c:v>1.7687350005302999E-2</c:v>
                      </c:pt>
                      <c:pt idx="30">
                        <c:v>1.8229982413776942E-2</c:v>
                      </c:pt>
                      <c:pt idx="31">
                        <c:v>1.849389908517109E-2</c:v>
                      </c:pt>
                      <c:pt idx="32">
                        <c:v>2.0716225448966657E-2</c:v>
                      </c:pt>
                      <c:pt idx="33">
                        <c:v>2.3693304162730525E-2</c:v>
                      </c:pt>
                      <c:pt idx="34">
                        <c:v>2.6852904686617451E-2</c:v>
                      </c:pt>
                      <c:pt idx="35">
                        <c:v>2.9568533239934785E-2</c:v>
                      </c:pt>
                      <c:pt idx="36">
                        <c:v>3.1317289501789455E-2</c:v>
                      </c:pt>
                      <c:pt idx="37">
                        <c:v>3.5300704682177733E-2</c:v>
                      </c:pt>
                      <c:pt idx="38">
                        <c:v>3.2091773939338632E-2</c:v>
                      </c:pt>
                      <c:pt idx="39">
                        <c:v>2.7738382116809027E-2</c:v>
                      </c:pt>
                      <c:pt idx="40">
                        <c:v>1.7734213713307568E-2</c:v>
                      </c:pt>
                      <c:pt idx="41">
                        <c:v>1.4956922386300012E-2</c:v>
                      </c:pt>
                      <c:pt idx="42">
                        <c:v>1.1348416869948277E-2</c:v>
                      </c:pt>
                      <c:pt idx="43">
                        <c:v>9.0298965791959663E-3</c:v>
                      </c:pt>
                      <c:pt idx="44">
                        <c:v>2.4122477067614464E-3</c:v>
                      </c:pt>
                    </c:numCache>
                  </c:numRef>
                </c:val>
                <c:smooth val="0"/>
                <c:extLst>
                  <c:ext xmlns:c16="http://schemas.microsoft.com/office/drawing/2014/chart" uri="{C3380CC4-5D6E-409C-BE32-E72D297353CC}">
                    <c16:uniqueId val="{00000002-3A76-49D2-8FFF-5A00CF7DA2AA}"/>
                  </c:ext>
                </c:extLst>
              </c15:ser>
            </c15:filteredLineSeries>
          </c:ext>
        </c:extLst>
      </c:lineChart>
      <c:catAx>
        <c:axId val="62649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57625376"/>
        <c:crosses val="autoZero"/>
        <c:auto val="1"/>
        <c:lblAlgn val="ctr"/>
        <c:lblOffset val="100"/>
        <c:tickLblSkip val="5"/>
        <c:tickMarkSkip val="5"/>
        <c:noMultiLvlLbl val="0"/>
      </c:catAx>
      <c:valAx>
        <c:axId val="157625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 of educators at this age</a:t>
                </a:r>
              </a:p>
            </c:rich>
          </c:tx>
          <c:layout>
            <c:manualLayout>
              <c:xMode val="edge"/>
              <c:yMode val="edge"/>
              <c:x val="0"/>
              <c:y val="8.1117146798816445E-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26499536"/>
        <c:crosses val="autoZero"/>
        <c:crossBetween val="between"/>
      </c:valAx>
      <c:spPr>
        <a:noFill/>
        <a:ln>
          <a:noFill/>
        </a:ln>
        <a:effectLst/>
      </c:spPr>
    </c:plotArea>
    <c:legend>
      <c:legendPos val="b"/>
      <c:layout>
        <c:manualLayout>
          <c:xMode val="edge"/>
          <c:yMode val="edge"/>
          <c:x val="0.36093309697455894"/>
          <c:y val="0.8574807221991162"/>
          <c:w val="0.26770606006666486"/>
          <c:h val="6.4467234131903361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20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Cumulative proportion of estimated leavers aged 56-65 as a proportion of total educators in 2022</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8"/>
          <c:order val="8"/>
          <c:tx>
            <c:strRef>
              <c:f>Headcount!$K$155</c:f>
              <c:strCache>
                <c:ptCount val="1"/>
                <c:pt idx="0">
                  <c:v>WC</c:v>
                </c:pt>
              </c:strCache>
              <c:extLst xmlns:c15="http://schemas.microsoft.com/office/drawing/2012/chart"/>
            </c:strRef>
          </c:tx>
          <c:spPr>
            <a:ln w="15875" cap="rnd">
              <a:solidFill>
                <a:schemeClr val="accent4"/>
              </a:solidFill>
              <a:round/>
            </a:ln>
            <a:effectLst/>
          </c:spPr>
          <c:marker>
            <c:symbol val="none"/>
          </c:marker>
          <c:cat>
            <c:numRef>
              <c:f>Headcount!$A$156:$A$169</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extLst xmlns:c15="http://schemas.microsoft.com/office/drawing/2012/chart"/>
            </c:numRef>
          </c:cat>
          <c:val>
            <c:numRef>
              <c:f>Headcount!$K$156:$K$169</c:f>
              <c:numCache>
                <c:formatCode>0%</c:formatCode>
                <c:ptCount val="14"/>
                <c:pt idx="0">
                  <c:v>3.9088494338039986E-2</c:v>
                </c:pt>
                <c:pt idx="1">
                  <c:v>7.6611212078848037E-2</c:v>
                </c:pt>
                <c:pt idx="2">
                  <c:v>0.11346288270655669</c:v>
                </c:pt>
                <c:pt idx="3">
                  <c:v>0.1504263945197819</c:v>
                </c:pt>
                <c:pt idx="4">
                  <c:v>0.18722214455473227</c:v>
                </c:pt>
                <c:pt idx="5">
                  <c:v>0.22326296658744582</c:v>
                </c:pt>
                <c:pt idx="6">
                  <c:v>0.25871662239619742</c:v>
                </c:pt>
                <c:pt idx="7">
                  <c:v>0.29405843701943241</c:v>
                </c:pt>
                <c:pt idx="8">
                  <c:v>0.32881308541870546</c:v>
                </c:pt>
                <c:pt idx="9">
                  <c:v>0.36222563959177967</c:v>
                </c:pt>
                <c:pt idx="10">
                  <c:v>0.39365301272193487</c:v>
                </c:pt>
                <c:pt idx="11">
                  <c:v>0.42317908569830842</c:v>
                </c:pt>
                <c:pt idx="12">
                  <c:v>0.45066405703900464</c:v>
                </c:pt>
                <c:pt idx="13">
                  <c:v>0.47599608555850692</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8-5A00-4D06-B341-37A219109B62}"/>
            </c:ext>
          </c:extLst>
        </c:ser>
        <c:ser>
          <c:idx val="9"/>
          <c:order val="9"/>
          <c:tx>
            <c:strRef>
              <c:f>Headcount!$L$155</c:f>
              <c:strCache>
                <c:ptCount val="1"/>
                <c:pt idx="0">
                  <c:v>SA</c:v>
                </c:pt>
              </c:strCache>
            </c:strRef>
          </c:tx>
          <c:spPr>
            <a:ln w="38100" cap="rnd">
              <a:solidFill>
                <a:schemeClr val="bg1">
                  <a:lumMod val="50000"/>
                </a:schemeClr>
              </a:solidFill>
              <a:round/>
            </a:ln>
            <a:effectLst/>
          </c:spPr>
          <c:marker>
            <c:symbol val="none"/>
          </c:marker>
          <c:cat>
            <c:numRef>
              <c:f>Headcount!$A$156:$A$169</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f>Headcount!$L$156:$L$169</c:f>
              <c:numCache>
                <c:formatCode>0%</c:formatCode>
                <c:ptCount val="14"/>
                <c:pt idx="0">
                  <c:v>3.1152033268299663E-2</c:v>
                </c:pt>
                <c:pt idx="1">
                  <c:v>6.460285473977076E-2</c:v>
                </c:pt>
                <c:pt idx="2">
                  <c:v>0.10008854774301915</c:v>
                </c:pt>
                <c:pt idx="3">
                  <c:v>0.13772503829258245</c:v>
                </c:pt>
                <c:pt idx="4">
                  <c:v>0.17675017450564953</c:v>
                </c:pt>
                <c:pt idx="5">
                  <c:v>0.217223152644963</c:v>
                </c:pt>
                <c:pt idx="6">
                  <c:v>0.25897378345513783</c:v>
                </c:pt>
                <c:pt idx="7">
                  <c:v>0.30151123125759988</c:v>
                </c:pt>
                <c:pt idx="8">
                  <c:v>0.34389328887036258</c:v>
                </c:pt>
                <c:pt idx="9">
                  <c:v>0.38536520394345763</c:v>
                </c:pt>
                <c:pt idx="10">
                  <c:v>0.42535227942609216</c:v>
                </c:pt>
                <c:pt idx="11">
                  <c:v>0.46367692653003834</c:v>
                </c:pt>
                <c:pt idx="12">
                  <c:v>0.49894803308084479</c:v>
                </c:pt>
                <c:pt idx="13">
                  <c:v>0.53156764036297166</c:v>
                </c:pt>
              </c:numCache>
            </c:numRef>
          </c:val>
          <c:smooth val="0"/>
          <c:extLst>
            <c:ext xmlns:c16="http://schemas.microsoft.com/office/drawing/2014/chart" uri="{C3380CC4-5D6E-409C-BE32-E72D297353CC}">
              <c16:uniqueId val="{00000009-5A00-4D06-B341-37A219109B62}"/>
            </c:ext>
          </c:extLst>
        </c:ser>
        <c:dLbls>
          <c:showLegendKey val="0"/>
          <c:showVal val="0"/>
          <c:showCatName val="0"/>
          <c:showSerName val="0"/>
          <c:showPercent val="0"/>
          <c:showBubbleSize val="0"/>
        </c:dLbls>
        <c:smooth val="0"/>
        <c:axId val="1350578991"/>
        <c:axId val="1350603951"/>
        <c:extLst>
          <c:ext xmlns:c15="http://schemas.microsoft.com/office/drawing/2012/chart" uri="{02D57815-91ED-43cb-92C2-25804820EDAC}">
            <c15:filteredLineSeries>
              <c15:ser>
                <c:idx val="0"/>
                <c:order val="0"/>
                <c:tx>
                  <c:strRef>
                    <c:extLst>
                      <c:ext uri="{02D57815-91ED-43cb-92C2-25804820EDAC}">
                        <c15:formulaRef>
                          <c15:sqref>Headcount!$C$155</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c:ext uri="{02D57815-91ED-43cb-92C2-25804820EDAC}">
                        <c15:formulaRef>
                          <c15:sqref>Headcount!$C$156:$C$169</c15:sqref>
                        </c15:formulaRef>
                      </c:ext>
                    </c:extLst>
                    <c:numCache>
                      <c:formatCode>0%</c:formatCode>
                      <c:ptCount val="14"/>
                      <c:pt idx="0">
                        <c:v>3.2145911575502922E-2</c:v>
                      </c:pt>
                      <c:pt idx="1">
                        <c:v>6.6987691964451729E-2</c:v>
                      </c:pt>
                      <c:pt idx="2">
                        <c:v>0.10439519577585246</c:v>
                      </c:pt>
                      <c:pt idx="3">
                        <c:v>0.14500055776596141</c:v>
                      </c:pt>
                      <c:pt idx="4">
                        <c:v>0.18817164317852231</c:v>
                      </c:pt>
                      <c:pt idx="5">
                        <c:v>0.23409437400066935</c:v>
                      </c:pt>
                      <c:pt idx="6">
                        <c:v>0.28258282824526831</c:v>
                      </c:pt>
                      <c:pt idx="7">
                        <c:v>0.33306064775220323</c:v>
                      </c:pt>
                      <c:pt idx="8">
                        <c:v>0.3831480310861563</c:v>
                      </c:pt>
                      <c:pt idx="9">
                        <c:v>0.43204551370245048</c:v>
                      </c:pt>
                      <c:pt idx="10">
                        <c:v>0.47828431190272563</c:v>
                      </c:pt>
                      <c:pt idx="11">
                        <c:v>0.52238500725095749</c:v>
                      </c:pt>
                      <c:pt idx="12">
                        <c:v>0.56174469192726728</c:v>
                      </c:pt>
                      <c:pt idx="13">
                        <c:v>0.59747889785446029</c:v>
                      </c:pt>
                    </c:numCache>
                  </c:numRef>
                </c:val>
                <c:smooth val="0"/>
                <c:extLst>
                  <c:ext xmlns:c16="http://schemas.microsoft.com/office/drawing/2014/chart" uri="{C3380CC4-5D6E-409C-BE32-E72D297353CC}">
                    <c16:uniqueId val="{00000000-5A00-4D06-B341-37A219109B62}"/>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Headcount!$D$155</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Headcount!$D$156:$D$169</c15:sqref>
                        </c15:formulaRef>
                      </c:ext>
                    </c:extLst>
                    <c:numCache>
                      <c:formatCode>0%</c:formatCode>
                      <c:ptCount val="14"/>
                      <c:pt idx="0">
                        <c:v>3.2400392191817451E-2</c:v>
                      </c:pt>
                      <c:pt idx="1">
                        <c:v>6.765308851056244E-2</c:v>
                      </c:pt>
                      <c:pt idx="2">
                        <c:v>0.10424280238880471</c:v>
                      </c:pt>
                      <c:pt idx="3">
                        <c:v>0.14208039932257777</c:v>
                      </c:pt>
                      <c:pt idx="4">
                        <c:v>0.18022996702023353</c:v>
                      </c:pt>
                      <c:pt idx="5">
                        <c:v>0.2192263125055709</c:v>
                      </c:pt>
                      <c:pt idx="6">
                        <c:v>0.25844549425082447</c:v>
                      </c:pt>
                      <c:pt idx="7">
                        <c:v>0.29775381050004457</c:v>
                      </c:pt>
                      <c:pt idx="8">
                        <c:v>0.33675015598538194</c:v>
                      </c:pt>
                      <c:pt idx="9">
                        <c:v>0.37481058917907123</c:v>
                      </c:pt>
                      <c:pt idx="10">
                        <c:v>0.41113289954541404</c:v>
                      </c:pt>
                      <c:pt idx="11">
                        <c:v>0.44495944380069524</c:v>
                      </c:pt>
                      <c:pt idx="12">
                        <c:v>0.47575541492111595</c:v>
                      </c:pt>
                      <c:pt idx="13">
                        <c:v>0.5041001871824583</c:v>
                      </c:pt>
                    </c:numCache>
                  </c:numRef>
                </c:val>
                <c:smooth val="0"/>
                <c:extLst xmlns:c15="http://schemas.microsoft.com/office/drawing/2012/chart">
                  <c:ext xmlns:c16="http://schemas.microsoft.com/office/drawing/2014/chart" uri="{C3380CC4-5D6E-409C-BE32-E72D297353CC}">
                    <c16:uniqueId val="{00000001-5A00-4D06-B341-37A219109B62}"/>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Headcount!$E$155</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Headcount!$E$156:$E$169</c15:sqref>
                        </c15:formulaRef>
                      </c:ext>
                    </c:extLst>
                    <c:numCache>
                      <c:formatCode>0%</c:formatCode>
                      <c:ptCount val="14"/>
                      <c:pt idx="0">
                        <c:v>2.5191476058979836E-2</c:v>
                      </c:pt>
                      <c:pt idx="1">
                        <c:v>5.2831761579742613E-2</c:v>
                      </c:pt>
                      <c:pt idx="2">
                        <c:v>8.2569165841713116E-2</c:v>
                      </c:pt>
                      <c:pt idx="3">
                        <c:v>0.11414317720002083</c:v>
                      </c:pt>
                      <c:pt idx="4">
                        <c:v>0.14716302818735996</c:v>
                      </c:pt>
                      <c:pt idx="5">
                        <c:v>0.18162871880373052</c:v>
                      </c:pt>
                      <c:pt idx="6">
                        <c:v>0.21739696764445371</c:v>
                      </c:pt>
                      <c:pt idx="7">
                        <c:v>0.25410305840671077</c:v>
                      </c:pt>
                      <c:pt idx="8">
                        <c:v>0.2916688375970406</c:v>
                      </c:pt>
                      <c:pt idx="9">
                        <c:v>0.32939092377429274</c:v>
                      </c:pt>
                      <c:pt idx="10">
                        <c:v>0.36668316573750848</c:v>
                      </c:pt>
                      <c:pt idx="11">
                        <c:v>0.40318084718386915</c:v>
                      </c:pt>
                      <c:pt idx="12">
                        <c:v>0.43784192153389262</c:v>
                      </c:pt>
                      <c:pt idx="13">
                        <c:v>0.47077059344552707</c:v>
                      </c:pt>
                    </c:numCache>
                  </c:numRef>
                </c:val>
                <c:smooth val="0"/>
                <c:extLst xmlns:c15="http://schemas.microsoft.com/office/drawing/2012/chart">
                  <c:ext xmlns:c16="http://schemas.microsoft.com/office/drawing/2014/chart" uri="{C3380CC4-5D6E-409C-BE32-E72D297353CC}">
                    <c16:uniqueId val="{00000002-5A00-4D06-B341-37A219109B62}"/>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Headcount!$F$155</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Headcount!$F$156:$F$169</c15:sqref>
                        </c15:formulaRef>
                      </c:ext>
                    </c:extLst>
                    <c:numCache>
                      <c:formatCode>0%</c:formatCode>
                      <c:ptCount val="14"/>
                      <c:pt idx="0">
                        <c:v>2.604004449388209E-2</c:v>
                      </c:pt>
                      <c:pt idx="1">
                        <c:v>5.4315906562847606E-2</c:v>
                      </c:pt>
                      <c:pt idx="2">
                        <c:v>8.4382647385984416E-2</c:v>
                      </c:pt>
                      <c:pt idx="3">
                        <c:v>0.11654060066740822</c:v>
                      </c:pt>
                      <c:pt idx="4">
                        <c:v>0.15003337041156839</c:v>
                      </c:pt>
                      <c:pt idx="5">
                        <c:v>0.18460511679644048</c:v>
                      </c:pt>
                      <c:pt idx="6">
                        <c:v>0.2203781979977753</c:v>
                      </c:pt>
                      <c:pt idx="7">
                        <c:v>0.25758620689655171</c:v>
                      </c:pt>
                      <c:pt idx="8">
                        <c:v>0.29520578420467186</c:v>
                      </c:pt>
                      <c:pt idx="9">
                        <c:v>0.33273637374860959</c:v>
                      </c:pt>
                      <c:pt idx="10">
                        <c:v>0.36998887652947721</c:v>
                      </c:pt>
                      <c:pt idx="11">
                        <c:v>0.40700778642936597</c:v>
                      </c:pt>
                      <c:pt idx="12">
                        <c:v>0.44238042269187988</c:v>
                      </c:pt>
                      <c:pt idx="13">
                        <c:v>0.4759844271412681</c:v>
                      </c:pt>
                    </c:numCache>
                  </c:numRef>
                </c:val>
                <c:smooth val="0"/>
                <c:extLst xmlns:c15="http://schemas.microsoft.com/office/drawing/2012/chart">
                  <c:ext xmlns:c16="http://schemas.microsoft.com/office/drawing/2014/chart" uri="{C3380CC4-5D6E-409C-BE32-E72D297353CC}">
                    <c16:uniqueId val="{00000003-5A00-4D06-B341-37A219109B62}"/>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Headcount!$G$155</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Headcount!$G$156:$G$169</c15:sqref>
                        </c15:formulaRef>
                      </c:ext>
                    </c:extLst>
                    <c:numCache>
                      <c:formatCode>0%</c:formatCode>
                      <c:ptCount val="14"/>
                      <c:pt idx="0">
                        <c:v>4.0509674374705047E-2</c:v>
                      </c:pt>
                      <c:pt idx="1">
                        <c:v>8.4945729117508251E-2</c:v>
                      </c:pt>
                      <c:pt idx="2">
                        <c:v>0.13255309108069843</c:v>
                      </c:pt>
                      <c:pt idx="3">
                        <c:v>0.1833128834355828</c:v>
                      </c:pt>
                      <c:pt idx="4">
                        <c:v>0.23524303916941952</c:v>
                      </c:pt>
                      <c:pt idx="5">
                        <c:v>0.2890608777725342</c:v>
                      </c:pt>
                      <c:pt idx="6">
                        <c:v>0.34484190655969793</c:v>
                      </c:pt>
                      <c:pt idx="7">
                        <c:v>0.39994336951392162</c:v>
                      </c:pt>
                      <c:pt idx="8">
                        <c:v>0.45381783860311464</c:v>
                      </c:pt>
                      <c:pt idx="9">
                        <c:v>0.50476639924492683</c:v>
                      </c:pt>
                      <c:pt idx="10">
                        <c:v>0.5530344502123643</c:v>
                      </c:pt>
                      <c:pt idx="11">
                        <c:v>0.59798017932987257</c:v>
                      </c:pt>
                      <c:pt idx="12">
                        <c:v>0.63724398301085416</c:v>
                      </c:pt>
                      <c:pt idx="13">
                        <c:v>0.67216611609249644</c:v>
                      </c:pt>
                    </c:numCache>
                  </c:numRef>
                </c:val>
                <c:smooth val="0"/>
                <c:extLst xmlns:c15="http://schemas.microsoft.com/office/drawing/2012/chart">
                  <c:ext xmlns:c16="http://schemas.microsoft.com/office/drawing/2014/chart" uri="{C3380CC4-5D6E-409C-BE32-E72D297353CC}">
                    <c16:uniqueId val="{00000004-5A00-4D06-B341-37A219109B62}"/>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Headcount!$H$155</c15:sqref>
                        </c15:formulaRef>
                      </c:ext>
                    </c:extLst>
                    <c:strCache>
                      <c:ptCount val="1"/>
                      <c:pt idx="0">
                        <c:v>MP</c:v>
                      </c:pt>
                    </c:strCache>
                  </c:strRef>
                </c:tx>
                <c:spPr>
                  <a:ln w="15875"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Headcount!$H$156:$H$169</c15:sqref>
                        </c15:formulaRef>
                      </c:ext>
                    </c:extLst>
                    <c:numCache>
                      <c:formatCode>0%</c:formatCode>
                      <c:ptCount val="14"/>
                      <c:pt idx="0">
                        <c:v>3.2428892748341542E-2</c:v>
                      </c:pt>
                      <c:pt idx="1">
                        <c:v>6.7534094468012423E-2</c:v>
                      </c:pt>
                      <c:pt idx="2">
                        <c:v>0.1060558608319335</c:v>
                      </c:pt>
                      <c:pt idx="3">
                        <c:v>0.14745323577143182</c:v>
                      </c:pt>
                      <c:pt idx="4">
                        <c:v>0.19098596361358655</c:v>
                      </c:pt>
                      <c:pt idx="5">
                        <c:v>0.23645474475414971</c:v>
                      </c:pt>
                      <c:pt idx="6">
                        <c:v>0.28323320900834215</c:v>
                      </c:pt>
                      <c:pt idx="7">
                        <c:v>0.33049568658713668</c:v>
                      </c:pt>
                      <c:pt idx="8">
                        <c:v>0.37659083791247905</c:v>
                      </c:pt>
                      <c:pt idx="9">
                        <c:v>0.42074993593941296</c:v>
                      </c:pt>
                      <c:pt idx="10">
                        <c:v>0.46237508185519466</c:v>
                      </c:pt>
                      <c:pt idx="11">
                        <c:v>0.50129544742761156</c:v>
                      </c:pt>
                      <c:pt idx="12">
                        <c:v>0.53651453463542409</c:v>
                      </c:pt>
                      <c:pt idx="13">
                        <c:v>0.56857329954730518</c:v>
                      </c:pt>
                    </c:numCache>
                  </c:numRef>
                </c:val>
                <c:smooth val="0"/>
                <c:extLst xmlns:c15="http://schemas.microsoft.com/office/drawing/2012/chart">
                  <c:ext xmlns:c16="http://schemas.microsoft.com/office/drawing/2014/chart" uri="{C3380CC4-5D6E-409C-BE32-E72D297353CC}">
                    <c16:uniqueId val="{00000005-5A00-4D06-B341-37A219109B62}"/>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Headcount!$I$155</c15:sqref>
                        </c15:formulaRef>
                      </c:ext>
                    </c:extLst>
                    <c:strCache>
                      <c:ptCount val="1"/>
                      <c:pt idx="0">
                        <c:v>NC</c:v>
                      </c:pt>
                    </c:strCache>
                  </c:strRef>
                </c:tx>
                <c:spPr>
                  <a:ln w="15875"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Headcount!$I$156:$I$169</c15:sqref>
                        </c15:formulaRef>
                      </c:ext>
                    </c:extLst>
                    <c:numCache>
                      <c:formatCode>0%</c:formatCode>
                      <c:ptCount val="14"/>
                      <c:pt idx="0">
                        <c:v>3.0081775700934579E-2</c:v>
                      </c:pt>
                      <c:pt idx="1">
                        <c:v>6.1818535825545168E-2</c:v>
                      </c:pt>
                      <c:pt idx="2">
                        <c:v>9.4334112149532703E-2</c:v>
                      </c:pt>
                      <c:pt idx="3">
                        <c:v>0.1277258566978193</c:v>
                      </c:pt>
                      <c:pt idx="4">
                        <c:v>0.16238317757009343</c:v>
                      </c:pt>
                      <c:pt idx="5">
                        <c:v>0.19859813084112146</c:v>
                      </c:pt>
                      <c:pt idx="6">
                        <c:v>0.23471573208722737</c:v>
                      </c:pt>
                      <c:pt idx="7">
                        <c:v>0.27151479750778812</c:v>
                      </c:pt>
                      <c:pt idx="8">
                        <c:v>0.30831386292834884</c:v>
                      </c:pt>
                      <c:pt idx="9">
                        <c:v>0.34511292834890961</c:v>
                      </c:pt>
                      <c:pt idx="10">
                        <c:v>0.38142523364485975</c:v>
                      </c:pt>
                      <c:pt idx="11">
                        <c:v>0.41579049844236754</c:v>
                      </c:pt>
                      <c:pt idx="12">
                        <c:v>0.44772196261682234</c:v>
                      </c:pt>
                      <c:pt idx="13">
                        <c:v>0.47751168224299056</c:v>
                      </c:pt>
                    </c:numCache>
                  </c:numRef>
                </c:val>
                <c:smooth val="0"/>
                <c:extLst xmlns:c15="http://schemas.microsoft.com/office/drawing/2012/chart">
                  <c:ext xmlns:c16="http://schemas.microsoft.com/office/drawing/2014/chart" uri="{C3380CC4-5D6E-409C-BE32-E72D297353CC}">
                    <c16:uniqueId val="{00000006-5A00-4D06-B341-37A219109B62}"/>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Headcount!$J$155</c15:sqref>
                        </c15:formulaRef>
                      </c:ext>
                    </c:extLst>
                    <c:strCache>
                      <c:ptCount val="1"/>
                      <c:pt idx="0">
                        <c:v>NW</c:v>
                      </c:pt>
                    </c:strCache>
                  </c:strRef>
                </c:tx>
                <c:spPr>
                  <a:ln w="15875"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Headcount!$J$156:$J$169</c15:sqref>
                        </c15:formulaRef>
                      </c:ext>
                    </c:extLst>
                    <c:numCache>
                      <c:formatCode>0%</c:formatCode>
                      <c:ptCount val="14"/>
                      <c:pt idx="0">
                        <c:v>3.1936619718309862E-2</c:v>
                      </c:pt>
                      <c:pt idx="1">
                        <c:v>6.6373239436619713E-2</c:v>
                      </c:pt>
                      <c:pt idx="2">
                        <c:v>0.1030281690140845</c:v>
                      </c:pt>
                      <c:pt idx="3">
                        <c:v>0.14186619718309859</c:v>
                      </c:pt>
                      <c:pt idx="4">
                        <c:v>0.18221830985915494</c:v>
                      </c:pt>
                      <c:pt idx="5">
                        <c:v>0.22450704225352114</c:v>
                      </c:pt>
                      <c:pt idx="6">
                        <c:v>0.26816901408450705</c:v>
                      </c:pt>
                      <c:pt idx="7">
                        <c:v>0.31271126760563384</c:v>
                      </c:pt>
                      <c:pt idx="8">
                        <c:v>0.35686619718309864</c:v>
                      </c:pt>
                      <c:pt idx="9">
                        <c:v>0.40042253521126764</c:v>
                      </c:pt>
                      <c:pt idx="10">
                        <c:v>0.4420422535211268</c:v>
                      </c:pt>
                      <c:pt idx="11">
                        <c:v>0.48147887323943667</c:v>
                      </c:pt>
                      <c:pt idx="12">
                        <c:v>0.51750000000000007</c:v>
                      </c:pt>
                      <c:pt idx="13">
                        <c:v>0.55024647887323952</c:v>
                      </c:pt>
                    </c:numCache>
                  </c:numRef>
                </c:val>
                <c:smooth val="0"/>
                <c:extLst xmlns:c15="http://schemas.microsoft.com/office/drawing/2012/chart">
                  <c:ext xmlns:c16="http://schemas.microsoft.com/office/drawing/2014/chart" uri="{C3380CC4-5D6E-409C-BE32-E72D297353CC}">
                    <c16:uniqueId val="{00000007-5A00-4D06-B341-37A219109B62}"/>
                  </c:ext>
                </c:extLst>
              </c15:ser>
            </c15:filteredLineSeries>
          </c:ext>
        </c:extLst>
      </c:lineChart>
      <c:catAx>
        <c:axId val="1350578991"/>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50603951"/>
        <c:crosses val="autoZero"/>
        <c:auto val="1"/>
        <c:lblAlgn val="ctr"/>
        <c:lblOffset val="100"/>
        <c:noMultiLvlLbl val="0"/>
      </c:catAx>
      <c:valAx>
        <c:axId val="135060395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505789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414139027217867E-2"/>
          <c:y val="5.471905016130775E-2"/>
          <c:w val="0.36819376604991805"/>
          <c:h val="0.62687472595468829"/>
        </c:manualLayout>
      </c:layout>
      <c:lineChart>
        <c:grouping val="standard"/>
        <c:varyColors val="0"/>
        <c:ser>
          <c:idx val="8"/>
          <c:order val="8"/>
          <c:tx>
            <c:strRef>
              <c:f>'Teachers-NonTeachers'!$J$3</c:f>
              <c:strCache>
                <c:ptCount val="1"/>
                <c:pt idx="0">
                  <c:v>WC</c:v>
                </c:pt>
              </c:strCache>
              <c:extLst xmlns:c15="http://schemas.microsoft.com/office/drawing/2012/chart"/>
            </c:strRef>
          </c:tx>
          <c:spPr>
            <a:ln w="19050" cap="rnd">
              <a:solidFill>
                <a:schemeClr val="accent4"/>
              </a:solidFill>
              <a:round/>
            </a:ln>
            <a:effectLst/>
          </c:spPr>
          <c:marker>
            <c:symbol val="none"/>
          </c:marker>
          <c:cat>
            <c:numRef>
              <c:f>'Teachers-NonTeachers'!$A$13:$A$26</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extLst xmlns:c15="http://schemas.microsoft.com/office/drawing/2012/chart"/>
            </c:numRef>
          </c:cat>
          <c:val>
            <c:numRef>
              <c:f>'Teachers-NonTeachers'!$J$13:$J$27</c:f>
              <c:numCache>
                <c:formatCode>0%</c:formatCode>
                <c:ptCount val="15"/>
                <c:pt idx="0">
                  <c:v>9.4714809000523287E-2</c:v>
                </c:pt>
                <c:pt idx="1">
                  <c:v>9.2586778301064016E-2</c:v>
                </c:pt>
                <c:pt idx="2">
                  <c:v>9.1923949066806204E-2</c:v>
                </c:pt>
                <c:pt idx="3">
                  <c:v>9.2028606314320596E-2</c:v>
                </c:pt>
                <c:pt idx="4">
                  <c:v>9.1923949066806204E-2</c:v>
                </c:pt>
                <c:pt idx="5">
                  <c:v>9.1854177568463286E-2</c:v>
                </c:pt>
                <c:pt idx="6">
                  <c:v>9.1993720565149137E-2</c:v>
                </c:pt>
                <c:pt idx="7">
                  <c:v>9.2342578056863772E-2</c:v>
                </c:pt>
                <c:pt idx="8">
                  <c:v>9.2691435548578407E-2</c:v>
                </c:pt>
                <c:pt idx="9">
                  <c:v>9.2482121053549624E-2</c:v>
                </c:pt>
                <c:pt idx="10">
                  <c:v>9.1784406070120353E-2</c:v>
                </c:pt>
                <c:pt idx="11">
                  <c:v>9.1121576835862556E-2</c:v>
                </c:pt>
                <c:pt idx="12">
                  <c:v>9.0388976103261812E-2</c:v>
                </c:pt>
                <c:pt idx="13">
                  <c:v>8.9307517878946446E-2</c:v>
                </c:pt>
                <c:pt idx="14">
                  <c:v>8.8679574393860108E-2</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8-133A-4D60-B610-089CE7370A61}"/>
            </c:ext>
          </c:extLst>
        </c:ser>
        <c:ser>
          <c:idx val="9"/>
          <c:order val="9"/>
          <c:tx>
            <c:strRef>
              <c:f>'Teachers-NonTeachers'!$K$3</c:f>
              <c:strCache>
                <c:ptCount val="1"/>
                <c:pt idx="0">
                  <c:v>SA</c:v>
                </c:pt>
              </c:strCache>
              <c:extLst xmlns:c15="http://schemas.microsoft.com/office/drawing/2012/chart"/>
            </c:strRef>
          </c:tx>
          <c:spPr>
            <a:ln w="38100" cap="rnd">
              <a:solidFill>
                <a:schemeClr val="bg1">
                  <a:lumMod val="50000"/>
                </a:schemeClr>
              </a:solidFill>
              <a:round/>
            </a:ln>
            <a:effectLst/>
          </c:spPr>
          <c:marker>
            <c:symbol val="none"/>
          </c:marker>
          <c:cat>
            <c:numRef>
              <c:f>'Teachers-NonTeachers'!$A$13:$A$26</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f>'Teachers-NonTeachers'!$K$13:$K$27</c:f>
              <c:numCache>
                <c:formatCode>0%</c:formatCode>
                <c:ptCount val="15"/>
                <c:pt idx="0">
                  <c:v>6.1551186017478152E-2</c:v>
                </c:pt>
                <c:pt idx="1">
                  <c:v>6.3339575530586764E-2</c:v>
                </c:pt>
                <c:pt idx="2">
                  <c:v>6.5230961298377035E-2</c:v>
                </c:pt>
                <c:pt idx="3">
                  <c:v>6.6969413233458175E-2</c:v>
                </c:pt>
                <c:pt idx="4">
                  <c:v>6.8314606741573039E-2</c:v>
                </c:pt>
                <c:pt idx="5">
                  <c:v>6.9506866416978771E-2</c:v>
                </c:pt>
                <c:pt idx="6">
                  <c:v>7.0786516853932585E-2</c:v>
                </c:pt>
                <c:pt idx="7">
                  <c:v>7.1507490636704113E-2</c:v>
                </c:pt>
                <c:pt idx="8">
                  <c:v>7.1669787765293383E-2</c:v>
                </c:pt>
                <c:pt idx="9">
                  <c:v>7.1379525593008739E-2</c:v>
                </c:pt>
                <c:pt idx="10">
                  <c:v>7.0658551810237197E-2</c:v>
                </c:pt>
                <c:pt idx="11">
                  <c:v>7.0000000000000007E-2</c:v>
                </c:pt>
                <c:pt idx="12">
                  <c:v>6.8467540574282143E-2</c:v>
                </c:pt>
                <c:pt idx="13">
                  <c:v>6.71629213483146E-2</c:v>
                </c:pt>
                <c:pt idx="14">
                  <c:v>6.551498127340824E-2</c:v>
                </c:pt>
              </c:numCache>
            </c:numRef>
          </c:val>
          <c:smooth val="0"/>
          <c:extLst xmlns:c15="http://schemas.microsoft.com/office/drawing/2012/chart">
            <c:ext xmlns:c16="http://schemas.microsoft.com/office/drawing/2014/chart" uri="{C3380CC4-5D6E-409C-BE32-E72D297353CC}">
              <c16:uniqueId val="{00000009-133A-4D60-B610-089CE7370A61}"/>
            </c:ext>
          </c:extLst>
        </c:ser>
        <c:dLbls>
          <c:showLegendKey val="0"/>
          <c:showVal val="0"/>
          <c:showCatName val="0"/>
          <c:showSerName val="0"/>
          <c:showPercent val="0"/>
          <c:showBubbleSize val="0"/>
        </c:dLbls>
        <c:smooth val="0"/>
        <c:axId val="344159296"/>
        <c:axId val="398341312"/>
        <c:extLst>
          <c:ext xmlns:c15="http://schemas.microsoft.com/office/drawing/2012/chart" uri="{02D57815-91ED-43cb-92C2-25804820EDAC}">
            <c15:filteredLineSeries>
              <c15:ser>
                <c:idx val="0"/>
                <c:order val="0"/>
                <c:tx>
                  <c:strRef>
                    <c:extLst>
                      <c:ext uri="{02D57815-91ED-43cb-92C2-25804820EDAC}">
                        <c15:formulaRef>
                          <c15:sqref>'Teachers-NonTeachers'!$B$3</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c:ext uri="{02D57815-91ED-43cb-92C2-25804820EDAC}">
                        <c15:formulaRef>
                          <c15:sqref>'Teachers-NonTeachers'!$B$13:$B$27</c15:sqref>
                        </c15:formulaRef>
                      </c:ext>
                    </c:extLst>
                    <c:numCache>
                      <c:formatCode>0%</c:formatCode>
                      <c:ptCount val="15"/>
                      <c:pt idx="0">
                        <c:v>5.3172130125888069E-2</c:v>
                      </c:pt>
                      <c:pt idx="1">
                        <c:v>5.6063816527483483E-2</c:v>
                      </c:pt>
                      <c:pt idx="2">
                        <c:v>5.8930574598030659E-2</c:v>
                      </c:pt>
                      <c:pt idx="3">
                        <c:v>6.1697619344384891E-2</c:v>
                      </c:pt>
                      <c:pt idx="4">
                        <c:v>6.3941169138726162E-2</c:v>
                      </c:pt>
                      <c:pt idx="5">
                        <c:v>6.5636295650006227E-2</c:v>
                      </c:pt>
                      <c:pt idx="6">
                        <c:v>6.7680418795961608E-2</c:v>
                      </c:pt>
                      <c:pt idx="7">
                        <c:v>6.8827122024180482E-2</c:v>
                      </c:pt>
                      <c:pt idx="8">
                        <c:v>6.8752337031035768E-2</c:v>
                      </c:pt>
                      <c:pt idx="9">
                        <c:v>6.8079272092733387E-2</c:v>
                      </c:pt>
                      <c:pt idx="10">
                        <c:v>6.6434002243549797E-2</c:v>
                      </c:pt>
                      <c:pt idx="11">
                        <c:v>6.5362084008475638E-2</c:v>
                      </c:pt>
                      <c:pt idx="12">
                        <c:v>6.2669824255266113E-2</c:v>
                      </c:pt>
                      <c:pt idx="13">
                        <c:v>6.0700486102455438E-2</c:v>
                      </c:pt>
                      <c:pt idx="14">
                        <c:v>5.8132868004487102E-2</c:v>
                      </c:pt>
                    </c:numCache>
                  </c:numRef>
                </c:val>
                <c:smooth val="0"/>
                <c:extLst>
                  <c:ext xmlns:c16="http://schemas.microsoft.com/office/drawing/2014/chart" uri="{C3380CC4-5D6E-409C-BE32-E72D297353CC}">
                    <c16:uniqueId val="{00000000-133A-4D60-B610-089CE7370A61}"/>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'Teachers-NonTeachers'!$C$3</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'Teachers-NonTeachers'!$C$13:$C$27</c15:sqref>
                        </c15:formulaRef>
                      </c:ext>
                    </c:extLst>
                    <c:numCache>
                      <c:formatCode>0%</c:formatCode>
                      <c:ptCount val="15"/>
                      <c:pt idx="0">
                        <c:v>7.0326291213484424E-2</c:v>
                      </c:pt>
                      <c:pt idx="1">
                        <c:v>7.2433232731621208E-2</c:v>
                      </c:pt>
                      <c:pt idx="2">
                        <c:v>7.3344342577301977E-2</c:v>
                      </c:pt>
                      <c:pt idx="3">
                        <c:v>7.5052673537953418E-2</c:v>
                      </c:pt>
                      <c:pt idx="4">
                        <c:v>7.5451284095438761E-2</c:v>
                      </c:pt>
                      <c:pt idx="5">
                        <c:v>7.7045726325380107E-2</c:v>
                      </c:pt>
                      <c:pt idx="6">
                        <c:v>7.7102670690735148E-2</c:v>
                      </c:pt>
                      <c:pt idx="7">
                        <c:v>7.7501281248220491E-2</c:v>
                      </c:pt>
                      <c:pt idx="8">
                        <c:v>7.7672114344285628E-2</c:v>
                      </c:pt>
                      <c:pt idx="9">
                        <c:v>7.7159615056090203E-2</c:v>
                      </c:pt>
                      <c:pt idx="10">
                        <c:v>7.6647115767894763E-2</c:v>
                      </c:pt>
                      <c:pt idx="11">
                        <c:v>7.5622117191503899E-2</c:v>
                      </c:pt>
                      <c:pt idx="12">
                        <c:v>7.3856841865497402E-2</c:v>
                      </c:pt>
                      <c:pt idx="13">
                        <c:v>7.26610101930414E-2</c:v>
                      </c:pt>
                      <c:pt idx="14">
                        <c:v>7.1180456693810151E-2</c:v>
                      </c:pt>
                    </c:numCache>
                  </c:numRef>
                </c:val>
                <c:smooth val="0"/>
                <c:extLst xmlns:c15="http://schemas.microsoft.com/office/drawing/2012/chart">
                  <c:ext xmlns:c16="http://schemas.microsoft.com/office/drawing/2014/chart" uri="{C3380CC4-5D6E-409C-BE32-E72D297353CC}">
                    <c16:uniqueId val="{00000001-133A-4D60-B610-089CE7370A61}"/>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'Teachers-NonTeachers'!$D$3</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'Teachers-NonTeachers'!$D$13:$D$27</c15:sqref>
                        </c15:formulaRef>
                      </c:ext>
                    </c:extLst>
                    <c:numCache>
                      <c:formatCode>0%</c:formatCode>
                      <c:ptCount val="15"/>
                      <c:pt idx="0">
                        <c:v>7.595958930072351E-2</c:v>
                      </c:pt>
                      <c:pt idx="1">
                        <c:v>7.7657102361685645E-2</c:v>
                      </c:pt>
                      <c:pt idx="2">
                        <c:v>7.9321654003988329E-2</c:v>
                      </c:pt>
                      <c:pt idx="3">
                        <c:v>8.0541226494388315E-2</c:v>
                      </c:pt>
                      <c:pt idx="4">
                        <c:v>8.1909125368755872E-2</c:v>
                      </c:pt>
                      <c:pt idx="5">
                        <c:v>8.3079255731166674E-2</c:v>
                      </c:pt>
                      <c:pt idx="6">
                        <c:v>8.4529558152182868E-2</c:v>
                      </c:pt>
                      <c:pt idx="7">
                        <c:v>8.5518400711966647E-2</c:v>
                      </c:pt>
                      <c:pt idx="8">
                        <c:v>8.6556685399739611E-2</c:v>
                      </c:pt>
                      <c:pt idx="9">
                        <c:v>8.7413682284885538E-2</c:v>
                      </c:pt>
                      <c:pt idx="10">
                        <c:v>8.7825700018128783E-2</c:v>
                      </c:pt>
                      <c:pt idx="11">
                        <c:v>8.8006987820755805E-2</c:v>
                      </c:pt>
                      <c:pt idx="12">
                        <c:v>8.7562008668853109E-2</c:v>
                      </c:pt>
                      <c:pt idx="13">
                        <c:v>8.7265355900917982E-2</c:v>
                      </c:pt>
                      <c:pt idx="14">
                        <c:v>8.6325955469123389E-2</c:v>
                      </c:pt>
                    </c:numCache>
                  </c:numRef>
                </c:val>
                <c:smooth val="0"/>
                <c:extLst xmlns:c15="http://schemas.microsoft.com/office/drawing/2012/chart">
                  <c:ext xmlns:c16="http://schemas.microsoft.com/office/drawing/2014/chart" uri="{C3380CC4-5D6E-409C-BE32-E72D297353CC}">
                    <c16:uniqueId val="{00000002-133A-4D60-B610-089CE7370A61}"/>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'Teachers-NonTeachers'!$E$3</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'Teachers-NonTeachers'!$E$13:$E$27</c15:sqref>
                        </c15:formulaRef>
                      </c:ext>
                    </c:extLst>
                    <c:numCache>
                      <c:formatCode>0%</c:formatCode>
                      <c:ptCount val="15"/>
                      <c:pt idx="0">
                        <c:v>5.9619718309859154E-2</c:v>
                      </c:pt>
                      <c:pt idx="1">
                        <c:v>6.1690140845070421E-2</c:v>
                      </c:pt>
                      <c:pt idx="2">
                        <c:v>6.367605633802817E-2</c:v>
                      </c:pt>
                      <c:pt idx="3">
                        <c:v>6.5436619718309857E-2</c:v>
                      </c:pt>
                      <c:pt idx="4">
                        <c:v>6.6563380281690135E-2</c:v>
                      </c:pt>
                      <c:pt idx="5">
                        <c:v>6.7507042253521124E-2</c:v>
                      </c:pt>
                      <c:pt idx="6">
                        <c:v>6.8760563380281692E-2</c:v>
                      </c:pt>
                      <c:pt idx="7">
                        <c:v>7.0098591549295777E-2</c:v>
                      </c:pt>
                      <c:pt idx="8">
                        <c:v>7.0845070422535211E-2</c:v>
                      </c:pt>
                      <c:pt idx="9">
                        <c:v>7.1211267605633802E-2</c:v>
                      </c:pt>
                      <c:pt idx="10">
                        <c:v>7.1507042253521128E-2</c:v>
                      </c:pt>
                      <c:pt idx="11">
                        <c:v>7.1915492957746477E-2</c:v>
                      </c:pt>
                      <c:pt idx="12">
                        <c:v>7.1478873239436622E-2</c:v>
                      </c:pt>
                      <c:pt idx="13">
                        <c:v>7.0999999999999994E-2</c:v>
                      </c:pt>
                      <c:pt idx="14">
                        <c:v>7.011267605633803E-2</c:v>
                      </c:pt>
                    </c:numCache>
                  </c:numRef>
                </c:val>
                <c:smooth val="0"/>
                <c:extLst xmlns:c15="http://schemas.microsoft.com/office/drawing/2012/chart">
                  <c:ext xmlns:c16="http://schemas.microsoft.com/office/drawing/2014/chart" uri="{C3380CC4-5D6E-409C-BE32-E72D297353CC}">
                    <c16:uniqueId val="{00000003-133A-4D60-B610-089CE7370A61}"/>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'Teachers-NonTeachers'!$F$3</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'Teachers-NonTeachers'!$F$13:$F$27</c15:sqref>
                        </c15:formulaRef>
                      </c:ext>
                    </c:extLst>
                    <c:numCache>
                      <c:formatCode>0%</c:formatCode>
                      <c:ptCount val="15"/>
                      <c:pt idx="0">
                        <c:v>5.8532842927093438E-2</c:v>
                      </c:pt>
                      <c:pt idx="1">
                        <c:v>6.3406819053636307E-2</c:v>
                      </c:pt>
                      <c:pt idx="2">
                        <c:v>6.7129995261412098E-2</c:v>
                      </c:pt>
                      <c:pt idx="3">
                        <c:v>6.9928018593316335E-2</c:v>
                      </c:pt>
                      <c:pt idx="4">
                        <c:v>7.1304465554978907E-2</c:v>
                      </c:pt>
                      <c:pt idx="5">
                        <c:v>7.2929124263826528E-2</c:v>
                      </c:pt>
                      <c:pt idx="6">
                        <c:v>7.4666606494121893E-2</c:v>
                      </c:pt>
                      <c:pt idx="7">
                        <c:v>7.4373265338357739E-2</c:v>
                      </c:pt>
                      <c:pt idx="8">
                        <c:v>7.3380418349617532E-2</c:v>
                      </c:pt>
                      <c:pt idx="9">
                        <c:v>7.119164203353115E-2</c:v>
                      </c:pt>
                      <c:pt idx="10">
                        <c:v>6.9025430421734327E-2</c:v>
                      </c:pt>
                      <c:pt idx="11">
                        <c:v>6.6746395288489746E-2</c:v>
                      </c:pt>
                      <c:pt idx="12">
                        <c:v>6.2978089672134849E-2</c:v>
                      </c:pt>
                      <c:pt idx="13">
                        <c:v>6.0180066340230612E-2</c:v>
                      </c:pt>
                      <c:pt idx="14">
                        <c:v>5.6772795992508521E-2</c:v>
                      </c:pt>
                    </c:numCache>
                  </c:numRef>
                </c:val>
                <c:smooth val="0"/>
                <c:extLst xmlns:c15="http://schemas.microsoft.com/office/drawing/2012/chart">
                  <c:ext xmlns:c16="http://schemas.microsoft.com/office/drawing/2014/chart" uri="{C3380CC4-5D6E-409C-BE32-E72D297353CC}">
                    <c16:uniqueId val="{00000004-133A-4D60-B610-089CE7370A61}"/>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'Teachers-NonTeachers'!$G$3</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'Teachers-NonTeachers'!$G$13:$G$27</c15:sqref>
                        </c15:formulaRef>
                      </c:ext>
                    </c:extLst>
                    <c:numCache>
                      <c:formatCode>0%</c:formatCode>
                      <c:ptCount val="15"/>
                      <c:pt idx="0">
                        <c:v>6.1205442079190146E-2</c:v>
                      </c:pt>
                      <c:pt idx="1">
                        <c:v>6.3646480238360198E-2</c:v>
                      </c:pt>
                      <c:pt idx="2">
                        <c:v>6.71285493771763E-2</c:v>
                      </c:pt>
                      <c:pt idx="3">
                        <c:v>6.974907563628531E-2</c:v>
                      </c:pt>
                      <c:pt idx="4">
                        <c:v>7.1723444735614025E-2</c:v>
                      </c:pt>
                      <c:pt idx="5">
                        <c:v>7.3446530495028181E-2</c:v>
                      </c:pt>
                      <c:pt idx="6">
                        <c:v>7.5385001974369092E-2</c:v>
                      </c:pt>
                      <c:pt idx="7">
                        <c:v>7.617474961410059E-2</c:v>
                      </c:pt>
                      <c:pt idx="8">
                        <c:v>7.5779875794234841E-2</c:v>
                      </c:pt>
                      <c:pt idx="9">
                        <c:v>7.4846537674552183E-2</c:v>
                      </c:pt>
                      <c:pt idx="10">
                        <c:v>7.3482428115015971E-2</c:v>
                      </c:pt>
                      <c:pt idx="11">
                        <c:v>7.2190113795455355E-2</c:v>
                      </c:pt>
                      <c:pt idx="12">
                        <c:v>7.0359335176077828E-2</c:v>
                      </c:pt>
                      <c:pt idx="13">
                        <c:v>6.8600351796675882E-2</c:v>
                      </c:pt>
                      <c:pt idx="14">
                        <c:v>6.6554187457371572E-2</c:v>
                      </c:pt>
                    </c:numCache>
                  </c:numRef>
                </c:val>
                <c:smooth val="0"/>
                <c:extLst xmlns:c15="http://schemas.microsoft.com/office/drawing/2012/chart">
                  <c:ext xmlns:c16="http://schemas.microsoft.com/office/drawing/2014/chart" uri="{C3380CC4-5D6E-409C-BE32-E72D297353CC}">
                    <c16:uniqueId val="{00000005-133A-4D60-B610-089CE7370A61}"/>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'Teachers-NonTeachers'!$H$3</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'Teachers-NonTeachers'!$H$13:$H$27</c15:sqref>
                        </c15:formulaRef>
                      </c:ext>
                    </c:extLst>
                    <c:numCache>
                      <c:formatCode>0%</c:formatCode>
                      <c:ptCount val="15"/>
                      <c:pt idx="0">
                        <c:v>9.8751418842224742E-2</c:v>
                      </c:pt>
                      <c:pt idx="1">
                        <c:v>9.925589607768949E-2</c:v>
                      </c:pt>
                      <c:pt idx="2">
                        <c:v>9.9129776768823313E-2</c:v>
                      </c:pt>
                      <c:pt idx="3">
                        <c:v>9.9634254004288061E-2</c:v>
                      </c:pt>
                      <c:pt idx="4">
                        <c:v>0.10089544709294992</c:v>
                      </c:pt>
                      <c:pt idx="5">
                        <c:v>0.10203052087274561</c:v>
                      </c:pt>
                      <c:pt idx="6">
                        <c:v>0.10228275949047799</c:v>
                      </c:pt>
                      <c:pt idx="7">
                        <c:v>0.10354395257913987</c:v>
                      </c:pt>
                      <c:pt idx="8">
                        <c:v>0.10341783327027368</c:v>
                      </c:pt>
                      <c:pt idx="9">
                        <c:v>0.10543574221213267</c:v>
                      </c:pt>
                      <c:pt idx="10">
                        <c:v>0.1061924580653298</c:v>
                      </c:pt>
                      <c:pt idx="11">
                        <c:v>0.10568798082986505</c:v>
                      </c:pt>
                      <c:pt idx="12">
                        <c:v>0.10568798082986505</c:v>
                      </c:pt>
                      <c:pt idx="13">
                        <c:v>0.10581410013873124</c:v>
                      </c:pt>
                      <c:pt idx="14">
                        <c:v>0.1051835035944003</c:v>
                      </c:pt>
                    </c:numCache>
                  </c:numRef>
                </c:val>
                <c:smooth val="0"/>
                <c:extLst xmlns:c15="http://schemas.microsoft.com/office/drawing/2012/chart">
                  <c:ext xmlns:c16="http://schemas.microsoft.com/office/drawing/2014/chart" uri="{C3380CC4-5D6E-409C-BE32-E72D297353CC}">
                    <c16:uniqueId val="{00000006-133A-4D60-B610-089CE7370A61}"/>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'Teachers-NonTeachers'!$I$3</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'Teachers-NonTeachers'!$I$13:$I$27</c15:sqref>
                        </c15:formulaRef>
                      </c:ext>
                    </c:extLst>
                    <c:numCache>
                      <c:formatCode>0%</c:formatCode>
                      <c:ptCount val="15"/>
                      <c:pt idx="0">
                        <c:v>8.0589371546651092E-2</c:v>
                      </c:pt>
                      <c:pt idx="1">
                        <c:v>8.2880373747810071E-2</c:v>
                      </c:pt>
                      <c:pt idx="2">
                        <c:v>8.5306140784331339E-2</c:v>
                      </c:pt>
                      <c:pt idx="3">
                        <c:v>8.7776829432640049E-2</c:v>
                      </c:pt>
                      <c:pt idx="4">
                        <c:v>8.9304164233412697E-2</c:v>
                      </c:pt>
                      <c:pt idx="5">
                        <c:v>9.1101028704909937E-2</c:v>
                      </c:pt>
                      <c:pt idx="6">
                        <c:v>9.2313912223170563E-2</c:v>
                      </c:pt>
                      <c:pt idx="7">
                        <c:v>9.3706482188580922E-2</c:v>
                      </c:pt>
                      <c:pt idx="8">
                        <c:v>9.4290463141817535E-2</c:v>
                      </c:pt>
                      <c:pt idx="9">
                        <c:v>9.4919365706841563E-2</c:v>
                      </c:pt>
                      <c:pt idx="10">
                        <c:v>9.4155698306455232E-2</c:v>
                      </c:pt>
                      <c:pt idx="11">
                        <c:v>9.3796325412155782E-2</c:v>
                      </c:pt>
                      <c:pt idx="12">
                        <c:v>9.2987736399982035E-2</c:v>
                      </c:pt>
                      <c:pt idx="13">
                        <c:v>9.1819774493508824E-2</c:v>
                      </c:pt>
                      <c:pt idx="14">
                        <c:v>9.0022910022011585E-2</c:v>
                      </c:pt>
                    </c:numCache>
                  </c:numRef>
                </c:val>
                <c:smooth val="0"/>
                <c:extLst xmlns:c15="http://schemas.microsoft.com/office/drawing/2012/chart">
                  <c:ext xmlns:c16="http://schemas.microsoft.com/office/drawing/2014/chart" uri="{C3380CC4-5D6E-409C-BE32-E72D297353CC}">
                    <c16:uniqueId val="{00000007-133A-4D60-B610-089CE7370A61}"/>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'Teachers-NonTeachers'!$L$3</c15:sqref>
                        </c15:formulaRef>
                      </c:ext>
                    </c:extLst>
                    <c:strCache>
                      <c:ptCount val="1"/>
                      <c:pt idx="0">
                        <c:v>EC-A</c:v>
                      </c:pt>
                    </c:strCache>
                  </c:strRef>
                </c:tx>
                <c:spPr>
                  <a:ln w="3810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'Teachers-NonTeachers'!$L$13:$L$27</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A-133A-4D60-B610-089CE7370A61}"/>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'Teachers-NonTeachers'!$M$3</c15:sqref>
                        </c15:formulaRef>
                      </c:ext>
                    </c:extLst>
                    <c:strCache>
                      <c:ptCount val="1"/>
                      <c:pt idx="0">
                        <c:v>FS-A</c:v>
                      </c:pt>
                    </c:strCache>
                  </c:strRef>
                </c:tx>
                <c:spPr>
                  <a:ln w="3810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'Teachers-NonTeachers'!$M$13:$M$27</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B-133A-4D60-B610-089CE7370A61}"/>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'Teachers-NonTeachers'!$N$3</c15:sqref>
                        </c15:formulaRef>
                      </c:ext>
                    </c:extLst>
                    <c:strCache>
                      <c:ptCount val="1"/>
                      <c:pt idx="0">
                        <c:v>GP-A</c:v>
                      </c:pt>
                    </c:strCache>
                  </c:strRef>
                </c:tx>
                <c:spPr>
                  <a:ln w="3810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'Teachers-NonTeachers'!$N$13:$N$27</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C-133A-4D60-B610-089CE7370A61}"/>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'Teachers-NonTeachers'!$O$3</c15:sqref>
                        </c15:formulaRef>
                      </c:ext>
                    </c:extLst>
                    <c:strCache>
                      <c:ptCount val="1"/>
                      <c:pt idx="0">
                        <c:v>KN-A</c:v>
                      </c:pt>
                    </c:strCache>
                  </c:strRef>
                </c:tx>
                <c:spPr>
                  <a:ln w="38100" cap="rnd">
                    <a:solidFill>
                      <a:srgbClr val="00B0F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'Teachers-NonTeachers'!$O$13:$O$27</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D-133A-4D60-B610-089CE7370A61}"/>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'Teachers-NonTeachers'!$P$3</c15:sqref>
                        </c15:formulaRef>
                      </c:ext>
                    </c:extLst>
                    <c:strCache>
                      <c:ptCount val="1"/>
                      <c:pt idx="0">
                        <c:v>LP-A</c:v>
                      </c:pt>
                    </c:strCache>
                  </c:strRef>
                </c:tx>
                <c:spPr>
                  <a:ln w="38100" cap="rnd">
                    <a:solidFill>
                      <a:schemeClr val="accent4"/>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'Teachers-NonTeachers'!$P$13:$P$27</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E-133A-4D60-B610-089CE7370A61}"/>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'Teachers-NonTeachers'!$Q$3</c15:sqref>
                        </c15:formulaRef>
                      </c:ext>
                    </c:extLst>
                    <c:strCache>
                      <c:ptCount val="1"/>
                      <c:pt idx="0">
                        <c:v>MP-A</c:v>
                      </c:pt>
                    </c:strCache>
                  </c:strRef>
                </c:tx>
                <c:spPr>
                  <a:ln w="1905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'Teachers-NonTeachers'!$Q$13:$Q$27</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F-133A-4D60-B610-089CE7370A61}"/>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'Teachers-NonTeachers'!$R$3</c15:sqref>
                        </c15:formulaRef>
                      </c:ext>
                    </c:extLst>
                    <c:strCache>
                      <c:ptCount val="1"/>
                      <c:pt idx="0">
                        <c:v>NC-A</c:v>
                      </c:pt>
                    </c:strCache>
                  </c:strRef>
                </c:tx>
                <c:spPr>
                  <a:ln w="1905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'Teachers-NonTeachers'!$R$13:$R$27</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10-133A-4D60-B610-089CE7370A61}"/>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'Teachers-NonTeachers'!$S$3</c15:sqref>
                        </c15:formulaRef>
                      </c:ext>
                    </c:extLst>
                    <c:strCache>
                      <c:ptCount val="1"/>
                      <c:pt idx="0">
                        <c:v>NW-A</c:v>
                      </c:pt>
                    </c:strCache>
                  </c:strRef>
                </c:tx>
                <c:spPr>
                  <a:ln w="1905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'Teachers-NonTeachers'!$S$13:$S$27</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11-133A-4D60-B610-089CE7370A61}"/>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'Teachers-NonTeachers'!$T$3</c15:sqref>
                        </c15:formulaRef>
                      </c:ext>
                    </c:extLst>
                    <c:strCache>
                      <c:ptCount val="1"/>
                      <c:pt idx="0">
                        <c:v>WC-A</c:v>
                      </c:pt>
                    </c:strCache>
                  </c:strRef>
                </c:tx>
                <c:spPr>
                  <a:ln w="19050" cap="rnd">
                    <a:solidFill>
                      <a:schemeClr val="accent4"/>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'Teachers-NonTeachers'!$T$13:$T$27</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12-133A-4D60-B610-089CE7370A61}"/>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'Teachers-NonTeachers'!$U$3</c15:sqref>
                        </c15:formulaRef>
                      </c:ext>
                    </c:extLst>
                    <c:strCache>
                      <c:ptCount val="1"/>
                      <c:pt idx="0">
                        <c:v>SA</c:v>
                      </c:pt>
                    </c:strCache>
                  </c:strRef>
                </c:tx>
                <c:spPr>
                  <a:ln w="38100" cap="rnd">
                    <a:solidFill>
                      <a:schemeClr val="bg1">
                        <a:lumMod val="50000"/>
                      </a:schemeClr>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'Teachers-NonTeachers'!$U$13:$U$27</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13-133A-4D60-B610-089CE7370A61}"/>
                  </c:ext>
                </c:extLst>
              </c15:ser>
            </c15:filteredLineSeries>
          </c:ext>
        </c:extLst>
      </c:lineChart>
      <c:catAx>
        <c:axId val="34415929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98341312"/>
        <c:crosses val="autoZero"/>
        <c:auto val="1"/>
        <c:lblAlgn val="ctr"/>
        <c:lblOffset val="100"/>
        <c:noMultiLvlLbl val="0"/>
      </c:catAx>
      <c:valAx>
        <c:axId val="398341312"/>
        <c:scaling>
          <c:orientation val="minMax"/>
          <c:max val="0.1200000000000000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44159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104708753658592E-2"/>
          <c:y val="6.7030962762298932E-2"/>
          <c:w val="0.89164211643332125"/>
          <c:h val="0.65021953232152263"/>
        </c:manualLayout>
      </c:layout>
      <c:lineChart>
        <c:grouping val="standard"/>
        <c:varyColors val="0"/>
        <c:ser>
          <c:idx val="8"/>
          <c:order val="8"/>
          <c:tx>
            <c:strRef>
              <c:f>'Teachers-NonTeachers'!$J$31</c:f>
              <c:strCache>
                <c:ptCount val="1"/>
                <c:pt idx="0">
                  <c:v>WC</c:v>
                </c:pt>
              </c:strCache>
              <c:extLst xmlns:c15="http://schemas.microsoft.com/office/drawing/2012/chart"/>
            </c:strRef>
          </c:tx>
          <c:spPr>
            <a:ln w="19050" cap="rnd">
              <a:solidFill>
                <a:schemeClr val="accent4"/>
              </a:solidFill>
              <a:round/>
            </a:ln>
            <a:effectLst/>
          </c:spPr>
          <c:marker>
            <c:symbol val="none"/>
          </c:marker>
          <c:cat>
            <c:numRef>
              <c:f>'Teachers-NonTeachers'!$A$41:$A$54</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extLst xmlns:c15="http://schemas.microsoft.com/office/drawing/2012/chart"/>
            </c:numRef>
          </c:cat>
          <c:val>
            <c:numRef>
              <c:f>'Teachers-NonTeachers'!$J$41:$J$55</c:f>
              <c:numCache>
                <c:formatCode>0%</c:formatCode>
                <c:ptCount val="15"/>
                <c:pt idx="0">
                  <c:v>9.6197183098591543E-2</c:v>
                </c:pt>
                <c:pt idx="1">
                  <c:v>9.7323943661971835E-2</c:v>
                </c:pt>
                <c:pt idx="2">
                  <c:v>9.943661971830986E-2</c:v>
                </c:pt>
                <c:pt idx="3">
                  <c:v>0.10225352112676056</c:v>
                </c:pt>
                <c:pt idx="4">
                  <c:v>0.10380281690140845</c:v>
                </c:pt>
                <c:pt idx="5">
                  <c:v>0.10394366197183098</c:v>
                </c:pt>
                <c:pt idx="6">
                  <c:v>0.10408450704225353</c:v>
                </c:pt>
                <c:pt idx="7">
                  <c:v>0.10450704225352113</c:v>
                </c:pt>
                <c:pt idx="8">
                  <c:v>0.10408450704225353</c:v>
                </c:pt>
                <c:pt idx="9">
                  <c:v>0.10281690140845071</c:v>
                </c:pt>
                <c:pt idx="10">
                  <c:v>9.9718309859154933E-2</c:v>
                </c:pt>
                <c:pt idx="11">
                  <c:v>9.6197183098591543E-2</c:v>
                </c:pt>
                <c:pt idx="12">
                  <c:v>9.2394366197183095E-2</c:v>
                </c:pt>
                <c:pt idx="13">
                  <c:v>8.9436619718309865E-2</c:v>
                </c:pt>
                <c:pt idx="14">
                  <c:v>8.4788732394366198E-2</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8-8D4F-4ADF-937A-ED601238A073}"/>
            </c:ext>
          </c:extLst>
        </c:ser>
        <c:ser>
          <c:idx val="9"/>
          <c:order val="9"/>
          <c:tx>
            <c:strRef>
              <c:f>'Teachers-NonTeachers'!$K$31</c:f>
              <c:strCache>
                <c:ptCount val="1"/>
                <c:pt idx="0">
                  <c:v>SA</c:v>
                </c:pt>
              </c:strCache>
              <c:extLst xmlns:c15="http://schemas.microsoft.com/office/drawing/2012/chart"/>
            </c:strRef>
          </c:tx>
          <c:spPr>
            <a:ln w="38100" cap="rnd">
              <a:solidFill>
                <a:schemeClr val="bg1">
                  <a:lumMod val="50000"/>
                </a:schemeClr>
              </a:solidFill>
              <a:round/>
            </a:ln>
            <a:effectLst/>
          </c:spPr>
          <c:marker>
            <c:symbol val="none"/>
          </c:marker>
          <c:cat>
            <c:numRef>
              <c:f>'Teachers-NonTeachers'!$A$41:$A$54</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f>'Teachers-NonTeachers'!$K$41:$K$55</c:f>
              <c:numCache>
                <c:formatCode>0%</c:formatCode>
                <c:ptCount val="15"/>
                <c:pt idx="0">
                  <c:v>7.1059963088786746E-2</c:v>
                </c:pt>
                <c:pt idx="1">
                  <c:v>7.5362352913517269E-2</c:v>
                </c:pt>
                <c:pt idx="2">
                  <c:v>7.9406129142225723E-2</c:v>
                </c:pt>
                <c:pt idx="3">
                  <c:v>8.4213990995544788E-2</c:v>
                </c:pt>
                <c:pt idx="4">
                  <c:v>8.8340053368442084E-2</c:v>
                </c:pt>
                <c:pt idx="5">
                  <c:v>9.2712974173905893E-2</c:v>
                </c:pt>
                <c:pt idx="6">
                  <c:v>9.7168181123558517E-2</c:v>
                </c:pt>
                <c:pt idx="7">
                  <c:v>0.10080052663132281</c:v>
                </c:pt>
                <c:pt idx="8">
                  <c:v>0.10312804899552128</c:v>
                </c:pt>
                <c:pt idx="9">
                  <c:v>0.10396266560086519</c:v>
                </c:pt>
                <c:pt idx="10">
                  <c:v>0.10362176586065429</c:v>
                </c:pt>
                <c:pt idx="11">
                  <c:v>0.10236396337091068</c:v>
                </c:pt>
                <c:pt idx="12">
                  <c:v>9.7638387661780443E-2</c:v>
                </c:pt>
                <c:pt idx="13">
                  <c:v>9.2759994827728079E-2</c:v>
                </c:pt>
                <c:pt idx="14">
                  <c:v>8.6635554667387649E-2</c:v>
                </c:pt>
              </c:numCache>
            </c:numRef>
          </c:val>
          <c:smooth val="1"/>
          <c:extLst xmlns:c15="http://schemas.microsoft.com/office/drawing/2012/chart">
            <c:ext xmlns:c16="http://schemas.microsoft.com/office/drawing/2014/chart" uri="{C3380CC4-5D6E-409C-BE32-E72D297353CC}">
              <c16:uniqueId val="{00000009-8D4F-4ADF-937A-ED601238A073}"/>
            </c:ext>
          </c:extLst>
        </c:ser>
        <c:dLbls>
          <c:showLegendKey val="0"/>
          <c:showVal val="0"/>
          <c:showCatName val="0"/>
          <c:showSerName val="0"/>
          <c:showPercent val="0"/>
          <c:showBubbleSize val="0"/>
        </c:dLbls>
        <c:smooth val="0"/>
        <c:axId val="344159296"/>
        <c:axId val="398341312"/>
        <c:extLst>
          <c:ext xmlns:c15="http://schemas.microsoft.com/office/drawing/2012/chart" uri="{02D57815-91ED-43cb-92C2-25804820EDAC}">
            <c15:filteredLineSeries>
              <c15:ser>
                <c:idx val="0"/>
                <c:order val="0"/>
                <c:tx>
                  <c:strRef>
                    <c:extLst>
                      <c:ext uri="{02D57815-91ED-43cb-92C2-25804820EDAC}">
                        <c15:formulaRef>
                          <c15:sqref>'Teachers-NonTeachers'!$B$31</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c:ext uri="{02D57815-91ED-43cb-92C2-25804820EDAC}">
                        <c15:formulaRef>
                          <c15:sqref>'Teachers-NonTeachers'!$B$41:$B$55</c15:sqref>
                        </c15:formulaRef>
                      </c:ext>
                    </c:extLst>
                    <c:numCache>
                      <c:formatCode>0%</c:formatCode>
                      <c:ptCount val="15"/>
                      <c:pt idx="0">
                        <c:v>7.0514227196254844E-2</c:v>
                      </c:pt>
                      <c:pt idx="1">
                        <c:v>7.3952161509765191E-2</c:v>
                      </c:pt>
                      <c:pt idx="2">
                        <c:v>7.7316948284690226E-2</c:v>
                      </c:pt>
                      <c:pt idx="3">
                        <c:v>8.1340062906883184E-2</c:v>
                      </c:pt>
                      <c:pt idx="4">
                        <c:v>8.5216882451905493E-2</c:v>
                      </c:pt>
                      <c:pt idx="5">
                        <c:v>9.0483505230049013E-2</c:v>
                      </c:pt>
                      <c:pt idx="6">
                        <c:v>9.6262160778289807E-2</c:v>
                      </c:pt>
                      <c:pt idx="7">
                        <c:v>0.10057786555482408</c:v>
                      </c:pt>
                      <c:pt idx="8">
                        <c:v>0.10138248847926268</c:v>
                      </c:pt>
                      <c:pt idx="9">
                        <c:v>0.10072416063199473</c:v>
                      </c:pt>
                      <c:pt idx="10">
                        <c:v>9.7651964011411019E-2</c:v>
                      </c:pt>
                      <c:pt idx="11">
                        <c:v>9.4799210006583284E-2</c:v>
                      </c:pt>
                      <c:pt idx="12">
                        <c:v>8.6606685685026705E-2</c:v>
                      </c:pt>
                      <c:pt idx="13">
                        <c:v>8.046229244385926E-2</c:v>
                      </c:pt>
                      <c:pt idx="14">
                        <c:v>7.307439104674128E-2</c:v>
                      </c:pt>
                    </c:numCache>
                  </c:numRef>
                </c:val>
                <c:smooth val="1"/>
                <c:extLst>
                  <c:ext xmlns:c16="http://schemas.microsoft.com/office/drawing/2014/chart" uri="{C3380CC4-5D6E-409C-BE32-E72D297353CC}">
                    <c16:uniqueId val="{00000000-8D4F-4ADF-937A-ED601238A073}"/>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'Teachers-NonTeachers'!$C$31</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'Teachers-NonTeachers'!$C$41:$C$55</c15:sqref>
                        </c15:formulaRef>
                      </c:ext>
                    </c:extLst>
                    <c:numCache>
                      <c:formatCode>0%</c:formatCode>
                      <c:ptCount val="15"/>
                      <c:pt idx="0">
                        <c:v>7.2790649989747797E-2</c:v>
                      </c:pt>
                      <c:pt idx="1">
                        <c:v>7.9147016608570847E-2</c:v>
                      </c:pt>
                      <c:pt idx="2">
                        <c:v>8.3657986467090426E-2</c:v>
                      </c:pt>
                      <c:pt idx="3">
                        <c:v>8.5708427311872046E-2</c:v>
                      </c:pt>
                      <c:pt idx="4">
                        <c:v>8.7143735903219194E-2</c:v>
                      </c:pt>
                      <c:pt idx="5">
                        <c:v>8.775886815665368E-2</c:v>
                      </c:pt>
                      <c:pt idx="6">
                        <c:v>8.878408857904449E-2</c:v>
                      </c:pt>
                      <c:pt idx="7">
                        <c:v>8.8579044494566328E-2</c:v>
                      </c:pt>
                      <c:pt idx="8">
                        <c:v>8.9194176748000814E-2</c:v>
                      </c:pt>
                      <c:pt idx="9">
                        <c:v>8.7553824072175518E-2</c:v>
                      </c:pt>
                      <c:pt idx="10">
                        <c:v>8.3657986467090426E-2</c:v>
                      </c:pt>
                      <c:pt idx="11">
                        <c:v>7.8736928439614523E-2</c:v>
                      </c:pt>
                      <c:pt idx="12">
                        <c:v>7.3405782243182283E-2</c:v>
                      </c:pt>
                      <c:pt idx="13">
                        <c:v>6.7869591962271894E-2</c:v>
                      </c:pt>
                      <c:pt idx="14">
                        <c:v>6.2743489850317816E-2</c:v>
                      </c:pt>
                    </c:numCache>
                  </c:numRef>
                </c:val>
                <c:smooth val="1"/>
                <c:extLst xmlns:c15="http://schemas.microsoft.com/office/drawing/2012/chart">
                  <c:ext xmlns:c16="http://schemas.microsoft.com/office/drawing/2014/chart" uri="{C3380CC4-5D6E-409C-BE32-E72D297353CC}">
                    <c16:uniqueId val="{00000001-8D4F-4ADF-937A-ED601238A073}"/>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'Teachers-NonTeachers'!$D$31</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'Teachers-NonTeachers'!$D$41:$D$55</c15:sqref>
                        </c15:formulaRef>
                      </c:ext>
                    </c:extLst>
                    <c:numCache>
                      <c:formatCode>0%</c:formatCode>
                      <c:ptCount val="15"/>
                      <c:pt idx="0">
                        <c:v>6.8654861758310037E-2</c:v>
                      </c:pt>
                      <c:pt idx="1">
                        <c:v>7.3190431811121462E-2</c:v>
                      </c:pt>
                      <c:pt idx="2">
                        <c:v>7.6856166511338919E-2</c:v>
                      </c:pt>
                      <c:pt idx="3">
                        <c:v>8.1081081081081086E-2</c:v>
                      </c:pt>
                      <c:pt idx="4">
                        <c:v>8.4622553588070831E-2</c:v>
                      </c:pt>
                      <c:pt idx="5">
                        <c:v>8.8288288288288289E-2</c:v>
                      </c:pt>
                      <c:pt idx="6">
                        <c:v>9.2016154085119609E-2</c:v>
                      </c:pt>
                      <c:pt idx="7">
                        <c:v>9.5557626592109354E-2</c:v>
                      </c:pt>
                      <c:pt idx="8">
                        <c:v>9.9223361292326812E-2</c:v>
                      </c:pt>
                      <c:pt idx="9">
                        <c:v>0.10108729419074247</c:v>
                      </c:pt>
                      <c:pt idx="10">
                        <c:v>0.10251630941286113</c:v>
                      </c:pt>
                      <c:pt idx="11">
                        <c:v>0.10301335818577198</c:v>
                      </c:pt>
                      <c:pt idx="12">
                        <c:v>0.10146008077042559</c:v>
                      </c:pt>
                      <c:pt idx="13">
                        <c:v>9.9596147872009946E-2</c:v>
                      </c:pt>
                      <c:pt idx="14">
                        <c:v>9.630319975147561E-2</c:v>
                      </c:pt>
                    </c:numCache>
                  </c:numRef>
                </c:val>
                <c:smooth val="0"/>
                <c:extLst xmlns:c15="http://schemas.microsoft.com/office/drawing/2012/chart">
                  <c:ext xmlns:c16="http://schemas.microsoft.com/office/drawing/2014/chart" uri="{C3380CC4-5D6E-409C-BE32-E72D297353CC}">
                    <c16:uniqueId val="{00000002-8D4F-4ADF-937A-ED601238A073}"/>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'Teachers-NonTeachers'!$E$31</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'Teachers-NonTeachers'!$E$41:$E$55</c15:sqref>
                        </c15:formulaRef>
                      </c:ext>
                    </c:extLst>
                    <c:numCache>
                      <c:formatCode>0%</c:formatCode>
                      <c:ptCount val="15"/>
                      <c:pt idx="0">
                        <c:v>7.1269841269841275E-2</c:v>
                      </c:pt>
                      <c:pt idx="1">
                        <c:v>7.5396825396825393E-2</c:v>
                      </c:pt>
                      <c:pt idx="2">
                        <c:v>7.8148148148148147E-2</c:v>
                      </c:pt>
                      <c:pt idx="3">
                        <c:v>8.1851851851851856E-2</c:v>
                      </c:pt>
                      <c:pt idx="4">
                        <c:v>8.4920634920634924E-2</c:v>
                      </c:pt>
                      <c:pt idx="5">
                        <c:v>8.7513227513227515E-2</c:v>
                      </c:pt>
                      <c:pt idx="6">
                        <c:v>9.026455026455027E-2</c:v>
                      </c:pt>
                      <c:pt idx="7">
                        <c:v>9.3544973544973542E-2</c:v>
                      </c:pt>
                      <c:pt idx="8">
                        <c:v>9.5185185185185192E-2</c:v>
                      </c:pt>
                      <c:pt idx="9">
                        <c:v>9.5978835978835983E-2</c:v>
                      </c:pt>
                      <c:pt idx="10">
                        <c:v>9.6190476190476187E-2</c:v>
                      </c:pt>
                      <c:pt idx="11">
                        <c:v>9.6984126984126978E-2</c:v>
                      </c:pt>
                      <c:pt idx="12">
                        <c:v>9.4338624338624333E-2</c:v>
                      </c:pt>
                      <c:pt idx="13">
                        <c:v>9.1904761904761906E-2</c:v>
                      </c:pt>
                      <c:pt idx="14">
                        <c:v>8.8201058201058197E-2</c:v>
                      </c:pt>
                    </c:numCache>
                  </c:numRef>
                </c:val>
                <c:smooth val="1"/>
                <c:extLst xmlns:c15="http://schemas.microsoft.com/office/drawing/2012/chart">
                  <c:ext xmlns:c16="http://schemas.microsoft.com/office/drawing/2014/chart" uri="{C3380CC4-5D6E-409C-BE32-E72D297353CC}">
                    <c16:uniqueId val="{00000003-8D4F-4ADF-937A-ED601238A073}"/>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'Teachers-NonTeachers'!$F$31</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'Teachers-NonTeachers'!$F$41:$F$55</c15:sqref>
                        </c15:formulaRef>
                      </c:ext>
                    </c:extLst>
                    <c:numCache>
                      <c:formatCode>0%</c:formatCode>
                      <c:ptCount val="15"/>
                      <c:pt idx="0">
                        <c:v>7.8886578886578892E-2</c:v>
                      </c:pt>
                      <c:pt idx="1">
                        <c:v>8.1774081774081769E-2</c:v>
                      </c:pt>
                      <c:pt idx="2">
                        <c:v>8.5816585816585814E-2</c:v>
                      </c:pt>
                      <c:pt idx="3">
                        <c:v>9.3208593208593205E-2</c:v>
                      </c:pt>
                      <c:pt idx="4">
                        <c:v>9.7944097944097946E-2</c:v>
                      </c:pt>
                      <c:pt idx="5">
                        <c:v>0.10395010395010396</c:v>
                      </c:pt>
                      <c:pt idx="6">
                        <c:v>0.11168861168861169</c:v>
                      </c:pt>
                      <c:pt idx="7">
                        <c:v>0.11307461307461307</c:v>
                      </c:pt>
                      <c:pt idx="8">
                        <c:v>0.11503811503811504</c:v>
                      </c:pt>
                      <c:pt idx="9">
                        <c:v>0.11342111342111343</c:v>
                      </c:pt>
                      <c:pt idx="10">
                        <c:v>0.11226611226611227</c:v>
                      </c:pt>
                      <c:pt idx="11">
                        <c:v>0.10810810810810811</c:v>
                      </c:pt>
                      <c:pt idx="12">
                        <c:v>9.7020097020097021E-2</c:v>
                      </c:pt>
                      <c:pt idx="13">
                        <c:v>8.8242088242088249E-2</c:v>
                      </c:pt>
                      <c:pt idx="14">
                        <c:v>7.7038577038577041E-2</c:v>
                      </c:pt>
                    </c:numCache>
                  </c:numRef>
                </c:val>
                <c:smooth val="1"/>
                <c:extLst xmlns:c15="http://schemas.microsoft.com/office/drawing/2012/chart">
                  <c:ext xmlns:c16="http://schemas.microsoft.com/office/drawing/2014/chart" uri="{C3380CC4-5D6E-409C-BE32-E72D297353CC}">
                    <c16:uniqueId val="{00000004-8D4F-4ADF-937A-ED601238A073}"/>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'Teachers-NonTeachers'!$G$31</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'Teachers-NonTeachers'!$G$41:$G$55</c15:sqref>
                        </c15:formulaRef>
                      </c:ext>
                    </c:extLst>
                    <c:numCache>
                      <c:formatCode>0%</c:formatCode>
                      <c:ptCount val="15"/>
                      <c:pt idx="0">
                        <c:v>7.0878062207541975E-2</c:v>
                      </c:pt>
                      <c:pt idx="1">
                        <c:v>7.445637214423341E-2</c:v>
                      </c:pt>
                      <c:pt idx="2">
                        <c:v>7.9273327828241119E-2</c:v>
                      </c:pt>
                      <c:pt idx="3">
                        <c:v>8.4503165428020915E-2</c:v>
                      </c:pt>
                      <c:pt idx="4">
                        <c:v>8.90448665015139E-2</c:v>
                      </c:pt>
                      <c:pt idx="5">
                        <c:v>9.3861822185521609E-2</c:v>
                      </c:pt>
                      <c:pt idx="6">
                        <c:v>9.7440132122213044E-2</c:v>
                      </c:pt>
                      <c:pt idx="7">
                        <c:v>9.9366914395816131E-2</c:v>
                      </c:pt>
                      <c:pt idx="8">
                        <c:v>9.991742361684558E-2</c:v>
                      </c:pt>
                      <c:pt idx="9">
                        <c:v>9.8816405174786681E-2</c:v>
                      </c:pt>
                      <c:pt idx="10">
                        <c:v>9.5513349848609957E-2</c:v>
                      </c:pt>
                      <c:pt idx="11">
                        <c:v>9.1935039911918523E-2</c:v>
                      </c:pt>
                      <c:pt idx="12">
                        <c:v>8.4916047343793002E-2</c:v>
                      </c:pt>
                      <c:pt idx="13">
                        <c:v>7.8998073217726394E-2</c:v>
                      </c:pt>
                      <c:pt idx="14">
                        <c:v>7.1428571428571425E-2</c:v>
                      </c:pt>
                    </c:numCache>
                  </c:numRef>
                </c:val>
                <c:smooth val="1"/>
                <c:extLst xmlns:c15="http://schemas.microsoft.com/office/drawing/2012/chart">
                  <c:ext xmlns:c16="http://schemas.microsoft.com/office/drawing/2014/chart" uri="{C3380CC4-5D6E-409C-BE32-E72D297353CC}">
                    <c16:uniqueId val="{00000005-8D4F-4ADF-937A-ED601238A073}"/>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'Teachers-NonTeachers'!$H$31</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'Teachers-NonTeachers'!$H$41:$H$55</c15:sqref>
                        </c15:formulaRef>
                      </c:ext>
                    </c:extLst>
                    <c:numCache>
                      <c:formatCode>0%</c:formatCode>
                      <c:ptCount val="15"/>
                      <c:pt idx="0">
                        <c:v>8.109261630388391E-2</c:v>
                      </c:pt>
                      <c:pt idx="1">
                        <c:v>8.6641058472044383E-2</c:v>
                      </c:pt>
                      <c:pt idx="2">
                        <c:v>9.1762697396500212E-2</c:v>
                      </c:pt>
                      <c:pt idx="3">
                        <c:v>9.5603926589842084E-2</c:v>
                      </c:pt>
                      <c:pt idx="4">
                        <c:v>9.9445155783183956E-2</c:v>
                      </c:pt>
                      <c:pt idx="5">
                        <c:v>0.10499359795134443</c:v>
                      </c:pt>
                      <c:pt idx="6">
                        <c:v>0.107981220657277</c:v>
                      </c:pt>
                      <c:pt idx="7">
                        <c:v>0.11011523687580026</c:v>
                      </c:pt>
                      <c:pt idx="8">
                        <c:v>0.11438326931284677</c:v>
                      </c:pt>
                      <c:pt idx="9">
                        <c:v>0.11481007255655143</c:v>
                      </c:pt>
                      <c:pt idx="10">
                        <c:v>0.11566367904396073</c:v>
                      </c:pt>
                      <c:pt idx="11">
                        <c:v>0.11438326931284677</c:v>
                      </c:pt>
                      <c:pt idx="12">
                        <c:v>0.11224925309432351</c:v>
                      </c:pt>
                      <c:pt idx="13">
                        <c:v>0.10840802390098164</c:v>
                      </c:pt>
                      <c:pt idx="14">
                        <c:v>0.10542040119504908</c:v>
                      </c:pt>
                    </c:numCache>
                  </c:numRef>
                </c:val>
                <c:smooth val="1"/>
                <c:extLst xmlns:c15="http://schemas.microsoft.com/office/drawing/2012/chart">
                  <c:ext xmlns:c16="http://schemas.microsoft.com/office/drawing/2014/chart" uri="{C3380CC4-5D6E-409C-BE32-E72D297353CC}">
                    <c16:uniqueId val="{00000006-8D4F-4ADF-937A-ED601238A073}"/>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'Teachers-NonTeachers'!$I$31</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'Teachers-NonTeachers'!$I$41:$I$55</c15:sqref>
                        </c15:formulaRef>
                      </c:ext>
                    </c:extLst>
                    <c:numCache>
                      <c:formatCode>0%</c:formatCode>
                      <c:ptCount val="15"/>
                      <c:pt idx="0">
                        <c:v>7.2324482814790689E-2</c:v>
                      </c:pt>
                      <c:pt idx="1">
                        <c:v>7.818863007004398E-2</c:v>
                      </c:pt>
                      <c:pt idx="2">
                        <c:v>8.2586740511483958E-2</c:v>
                      </c:pt>
                      <c:pt idx="3">
                        <c:v>8.6984850952923923E-2</c:v>
                      </c:pt>
                      <c:pt idx="4">
                        <c:v>9.1545854373676488E-2</c:v>
                      </c:pt>
                      <c:pt idx="5">
                        <c:v>9.8061573546180156E-2</c:v>
                      </c:pt>
                      <c:pt idx="6">
                        <c:v>0.10457729271868382</c:v>
                      </c:pt>
                      <c:pt idx="7">
                        <c:v>0.1089754031601238</c:v>
                      </c:pt>
                      <c:pt idx="8">
                        <c:v>0.11060433295324971</c:v>
                      </c:pt>
                      <c:pt idx="9">
                        <c:v>0.11190747678775045</c:v>
                      </c:pt>
                      <c:pt idx="10">
                        <c:v>0.11207036976706304</c:v>
                      </c:pt>
                      <c:pt idx="11">
                        <c:v>0.10978986805668675</c:v>
                      </c:pt>
                      <c:pt idx="12">
                        <c:v>0.1031112559048705</c:v>
                      </c:pt>
                      <c:pt idx="13">
                        <c:v>9.7410001628929793E-2</c:v>
                      </c:pt>
                      <c:pt idx="14">
                        <c:v>9.2034533311614264E-2</c:v>
                      </c:pt>
                    </c:numCache>
                  </c:numRef>
                </c:val>
                <c:smooth val="1"/>
                <c:extLst xmlns:c15="http://schemas.microsoft.com/office/drawing/2012/chart">
                  <c:ext xmlns:c16="http://schemas.microsoft.com/office/drawing/2014/chart" uri="{C3380CC4-5D6E-409C-BE32-E72D297353CC}">
                    <c16:uniqueId val="{00000007-8D4F-4ADF-937A-ED601238A073}"/>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'Teachers-NonTeachers'!$L$31</c15:sqref>
                        </c15:formulaRef>
                      </c:ext>
                    </c:extLst>
                    <c:strCache>
                      <c:ptCount val="1"/>
                      <c:pt idx="0">
                        <c:v>EC-A</c:v>
                      </c:pt>
                    </c:strCache>
                  </c:strRef>
                </c:tx>
                <c:spPr>
                  <a:ln w="3810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'Teachers-NonTeachers'!$L$41:$L$55</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A-8D4F-4ADF-937A-ED601238A073}"/>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'Teachers-NonTeachers'!$M$31</c15:sqref>
                        </c15:formulaRef>
                      </c:ext>
                    </c:extLst>
                    <c:strCache>
                      <c:ptCount val="1"/>
                      <c:pt idx="0">
                        <c:v>FS-A</c:v>
                      </c:pt>
                    </c:strCache>
                  </c:strRef>
                </c:tx>
                <c:spPr>
                  <a:ln w="3810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'Teachers-NonTeachers'!$M$41:$M$55</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B-8D4F-4ADF-937A-ED601238A073}"/>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'Teachers-NonTeachers'!$N$31</c15:sqref>
                        </c15:formulaRef>
                      </c:ext>
                    </c:extLst>
                    <c:strCache>
                      <c:ptCount val="1"/>
                      <c:pt idx="0">
                        <c:v>GP-A</c:v>
                      </c:pt>
                    </c:strCache>
                  </c:strRef>
                </c:tx>
                <c:spPr>
                  <a:ln w="3810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'Teachers-NonTeachers'!$N$41:$N$55</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C-8D4F-4ADF-937A-ED601238A073}"/>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'Teachers-NonTeachers'!$O$31</c15:sqref>
                        </c15:formulaRef>
                      </c:ext>
                    </c:extLst>
                    <c:strCache>
                      <c:ptCount val="1"/>
                      <c:pt idx="0">
                        <c:v>KN-A</c:v>
                      </c:pt>
                    </c:strCache>
                  </c:strRef>
                </c:tx>
                <c:spPr>
                  <a:ln w="38100" cap="rnd">
                    <a:solidFill>
                      <a:srgbClr val="00B0F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'Teachers-NonTeachers'!$O$41:$O$55</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D-8D4F-4ADF-937A-ED601238A073}"/>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'Teachers-NonTeachers'!$P$31</c15:sqref>
                        </c15:formulaRef>
                      </c:ext>
                    </c:extLst>
                    <c:strCache>
                      <c:ptCount val="1"/>
                      <c:pt idx="0">
                        <c:v>LP-A</c:v>
                      </c:pt>
                    </c:strCache>
                  </c:strRef>
                </c:tx>
                <c:spPr>
                  <a:ln w="38100" cap="rnd">
                    <a:solidFill>
                      <a:schemeClr val="accent4"/>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'Teachers-NonTeachers'!$P$41:$P$55</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E-8D4F-4ADF-937A-ED601238A073}"/>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'Teachers-NonTeachers'!$Q$31</c15:sqref>
                        </c15:formulaRef>
                      </c:ext>
                    </c:extLst>
                    <c:strCache>
                      <c:ptCount val="1"/>
                      <c:pt idx="0">
                        <c:v>MP-A</c:v>
                      </c:pt>
                    </c:strCache>
                  </c:strRef>
                </c:tx>
                <c:spPr>
                  <a:ln w="1905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'Teachers-NonTeachers'!$Q$41:$Q$55</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F-8D4F-4ADF-937A-ED601238A073}"/>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'Teachers-NonTeachers'!$R$31</c15:sqref>
                        </c15:formulaRef>
                      </c:ext>
                    </c:extLst>
                    <c:strCache>
                      <c:ptCount val="1"/>
                      <c:pt idx="0">
                        <c:v>NC-A</c:v>
                      </c:pt>
                    </c:strCache>
                  </c:strRef>
                </c:tx>
                <c:spPr>
                  <a:ln w="1905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'Teachers-NonTeachers'!$R$41:$R$55</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10-8D4F-4ADF-937A-ED601238A073}"/>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'Teachers-NonTeachers'!$S$31</c15:sqref>
                        </c15:formulaRef>
                      </c:ext>
                    </c:extLst>
                    <c:strCache>
                      <c:ptCount val="1"/>
                      <c:pt idx="0">
                        <c:v>NW-A</c:v>
                      </c:pt>
                    </c:strCache>
                  </c:strRef>
                </c:tx>
                <c:spPr>
                  <a:ln w="1905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'Teachers-NonTeachers'!$S$41:$S$55</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11-8D4F-4ADF-937A-ED601238A073}"/>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'Teachers-NonTeachers'!$T$31</c15:sqref>
                        </c15:formulaRef>
                      </c:ext>
                    </c:extLst>
                    <c:strCache>
                      <c:ptCount val="1"/>
                      <c:pt idx="0">
                        <c:v>WC-A</c:v>
                      </c:pt>
                    </c:strCache>
                  </c:strRef>
                </c:tx>
                <c:spPr>
                  <a:ln w="19050" cap="rnd">
                    <a:solidFill>
                      <a:schemeClr val="accent4"/>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'Teachers-NonTeachers'!$T$41:$T$55</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12-8D4F-4ADF-937A-ED601238A073}"/>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'Teachers-NonTeachers'!$U$31</c15:sqref>
                        </c15:formulaRef>
                      </c:ext>
                    </c:extLst>
                    <c:strCache>
                      <c:ptCount val="1"/>
                      <c:pt idx="0">
                        <c:v>SA</c:v>
                      </c:pt>
                    </c:strCache>
                  </c:strRef>
                </c:tx>
                <c:spPr>
                  <a:ln w="38100" cap="rnd">
                    <a:solidFill>
                      <a:schemeClr val="bg1">
                        <a:lumMod val="50000"/>
                      </a:schemeClr>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'Teachers-NonTeachers'!$U$41:$U$55</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13-8D4F-4ADF-937A-ED601238A073}"/>
                  </c:ext>
                </c:extLst>
              </c15:ser>
            </c15:filteredLineSeries>
          </c:ext>
        </c:extLst>
      </c:lineChart>
      <c:catAx>
        <c:axId val="34415929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98341312"/>
        <c:crosses val="autoZero"/>
        <c:auto val="1"/>
        <c:lblAlgn val="ctr"/>
        <c:lblOffset val="100"/>
        <c:tickMarkSkip val="2"/>
        <c:noMultiLvlLbl val="0"/>
      </c:catAx>
      <c:valAx>
        <c:axId val="3983413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44159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31326447235421"/>
          <c:y val="0.13392604309447742"/>
          <c:w val="0.80348288399241852"/>
          <c:h val="0.68271851693568142"/>
        </c:manualLayout>
      </c:layout>
      <c:lineChart>
        <c:grouping val="standard"/>
        <c:varyColors val="0"/>
        <c:ser>
          <c:idx val="0"/>
          <c:order val="0"/>
          <c:tx>
            <c:strRef>
              <c:f>'Pub&amp;Ind Schools- Enrol (Adj)'!$C$86</c:f>
              <c:strCache>
                <c:ptCount val="1"/>
                <c:pt idx="0">
                  <c:v>EC</c:v>
                </c:pt>
              </c:strCache>
            </c:strRef>
          </c:tx>
          <c:spPr>
            <a:ln w="38100">
              <a:solidFill>
                <a:srgbClr val="FF0000"/>
              </a:solidFill>
              <a:prstDash val="solid"/>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32-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34-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9-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3D-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3F-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46-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45-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44-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43-CEE0-43AC-9D2C-9C341DBDEDDF}"/>
                </c:ext>
              </c:extLst>
            </c:dLbl>
            <c:spPr>
              <a:noFill/>
              <a:ln>
                <a:noFill/>
              </a:ln>
              <a:effectLst/>
            </c:spPr>
            <c:txPr>
              <a:bodyPr wrap="square" lIns="38100" tIns="19050" rIns="38100" bIns="19050" anchor="ctr">
                <a:spAutoFit/>
              </a:bodyPr>
              <a:lstStyle/>
              <a:p>
                <a:pPr>
                  <a:defRPr b="1">
                    <a:solidFill>
                      <a:srgbClr val="FF0000"/>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(Adj)'!$D$86:$M$86</c:f>
              <c:numCache>
                <c:formatCode>0%</c:formatCode>
                <c:ptCount val="10"/>
                <c:pt idx="0">
                  <c:v>1</c:v>
                </c:pt>
                <c:pt idx="1">
                  <c:v>0.99311050907419485</c:v>
                </c:pt>
                <c:pt idx="2">
                  <c:v>0.99762339465125438</c:v>
                </c:pt>
                <c:pt idx="3">
                  <c:v>1.0009602756411276</c:v>
                </c:pt>
                <c:pt idx="4">
                  <c:v>1.005136501081463</c:v>
                </c:pt>
                <c:pt idx="5">
                  <c:v>0.92008293010125941</c:v>
                </c:pt>
                <c:pt idx="6">
                  <c:v>0.94325303878048072</c:v>
                </c:pt>
                <c:pt idx="7">
                  <c:v>0.94480772196894425</c:v>
                </c:pt>
                <c:pt idx="8">
                  <c:v>0.94454280067414009</c:v>
                </c:pt>
                <c:pt idx="9">
                  <c:v>0.94697987161821817</c:v>
                </c:pt>
              </c:numCache>
            </c:numRef>
          </c:val>
          <c:smooth val="1"/>
          <c:extLst>
            <c:ext xmlns:c16="http://schemas.microsoft.com/office/drawing/2014/chart" uri="{C3380CC4-5D6E-409C-BE32-E72D297353CC}">
              <c16:uniqueId val="{00000000-CEE0-43AC-9D2C-9C341DBDEDDF}"/>
            </c:ext>
          </c:extLst>
        </c:ser>
        <c:ser>
          <c:idx val="1"/>
          <c:order val="1"/>
          <c:tx>
            <c:strRef>
              <c:f>'Pub&amp;Ind Schools- Enrol (Adj)'!$C$87</c:f>
              <c:strCache>
                <c:ptCount val="1"/>
                <c:pt idx="0">
                  <c:v>FS</c:v>
                </c:pt>
              </c:strCache>
            </c:strRef>
          </c:tx>
          <c:spPr>
            <a:ln w="38100" cap="rnd">
              <a:solidFill>
                <a:srgbClr val="00B05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C-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6-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5-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22-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1E-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58-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55-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49-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47-CEE0-43AC-9D2C-9C341DBDEDDF}"/>
                </c:ext>
              </c:extLst>
            </c:dLbl>
            <c:dLbl>
              <c:idx val="9"/>
              <c:layout>
                <c:manualLayout>
                  <c:x val="3.9536979424580395E-3"/>
                  <c:y val="-1.6547403751439753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9-CEE0-43AC-9D2C-9C341DBDEDDF}"/>
                </c:ext>
              </c:extLst>
            </c:dLbl>
            <c:spPr>
              <a:noFill/>
              <a:ln>
                <a:noFill/>
              </a:ln>
              <a:effectLst/>
            </c:spPr>
            <c:txPr>
              <a:bodyPr wrap="square" lIns="38100" tIns="19050" rIns="38100" bIns="19050" anchor="ctr">
                <a:spAutoFit/>
              </a:bodyPr>
              <a:lstStyle/>
              <a:p>
                <a:pPr>
                  <a:defRPr b="1">
                    <a:solidFill>
                      <a:srgbClr val="00B050"/>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(Adj)'!$D$87:$M$87</c:f>
              <c:numCache>
                <c:formatCode>0%</c:formatCode>
                <c:ptCount val="10"/>
                <c:pt idx="0">
                  <c:v>1</c:v>
                </c:pt>
                <c:pt idx="1">
                  <c:v>1.0038279449041805</c:v>
                </c:pt>
                <c:pt idx="2">
                  <c:v>1.0155836936193869</c:v>
                </c:pt>
                <c:pt idx="3">
                  <c:v>1.0313154293068911</c:v>
                </c:pt>
                <c:pt idx="4">
                  <c:v>1.0398429545571277</c:v>
                </c:pt>
                <c:pt idx="5">
                  <c:v>1.0596896554849586</c:v>
                </c:pt>
                <c:pt idx="6">
                  <c:v>1.0682685422690317</c:v>
                </c:pt>
                <c:pt idx="7">
                  <c:v>1.0817343279343297</c:v>
                </c:pt>
                <c:pt idx="8">
                  <c:v>1.0874248837567639</c:v>
                </c:pt>
                <c:pt idx="9">
                  <c:v>1.0977968923250763</c:v>
                </c:pt>
              </c:numCache>
            </c:numRef>
          </c:val>
          <c:smooth val="1"/>
          <c:extLst>
            <c:ext xmlns:c16="http://schemas.microsoft.com/office/drawing/2014/chart" uri="{C3380CC4-5D6E-409C-BE32-E72D297353CC}">
              <c16:uniqueId val="{00000001-CEE0-43AC-9D2C-9C341DBDEDDF}"/>
            </c:ext>
          </c:extLst>
        </c:ser>
        <c:ser>
          <c:idx val="2"/>
          <c:order val="2"/>
          <c:tx>
            <c:strRef>
              <c:f>'Pub&amp;Ind Schools- Enrol (Adj)'!$C$88</c:f>
              <c:strCache>
                <c:ptCount val="1"/>
                <c:pt idx="0">
                  <c:v>GP</c:v>
                </c:pt>
              </c:strCache>
            </c:strRef>
          </c:tx>
          <c:spPr>
            <a:ln w="38100" cap="rnd">
              <a:solidFill>
                <a:schemeClr val="tx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4-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13-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12-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11-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10-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0F-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0E-CEE0-43AC-9D2C-9C341DBDEDDF}"/>
                </c:ext>
              </c:extLst>
            </c:dLbl>
            <c:dLbl>
              <c:idx val="7"/>
              <c:delete val="1"/>
              <c:extLst>
                <c:ext xmlns:c15="http://schemas.microsoft.com/office/drawing/2012/chart" uri="{CE6537A1-D6FC-4f65-9D91-7224C49458BB}">
                  <c15:layout>
                    <c:manualLayout>
                      <c:w val="2.4797800554828425E-2"/>
                      <c:h val="8.2668179820332546E-2"/>
                    </c:manualLayout>
                  </c15:layout>
                </c:ext>
                <c:ext xmlns:c16="http://schemas.microsoft.com/office/drawing/2014/chart" uri="{C3380CC4-5D6E-409C-BE32-E72D297353CC}">
                  <c16:uniqueId val="{0000000D-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0C-CEE0-43AC-9D2C-9C341DBDEDDF}"/>
                </c:ext>
              </c:extLst>
            </c:dLbl>
            <c:dLbl>
              <c:idx val="9"/>
              <c:layout>
                <c:manualLayout>
                  <c:x val="1.294119673054421E-3"/>
                  <c:y val="-1.103160250095986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CEE0-43AC-9D2C-9C341DBDEDDF}"/>
                </c:ext>
              </c:extLst>
            </c:dLbl>
            <c:spPr>
              <a:noFill/>
              <a:ln>
                <a:noFill/>
              </a:ln>
              <a:effectLst/>
            </c:spPr>
            <c:txPr>
              <a:bodyPr wrap="square" lIns="38100" tIns="19050" rIns="38100" bIns="19050" anchor="ctr">
                <a:spAutoFit/>
              </a:bodyPr>
              <a:lstStyle/>
              <a:p>
                <a:pPr>
                  <a:defRPr b="1"/>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(Adj)'!$D$88:$M$88</c:f>
              <c:numCache>
                <c:formatCode>0%</c:formatCode>
                <c:ptCount val="10"/>
                <c:pt idx="0">
                  <c:v>1</c:v>
                </c:pt>
                <c:pt idx="1">
                  <c:v>1.0260862191003413</c:v>
                </c:pt>
                <c:pt idx="2">
                  <c:v>1.0559355917715587</c:v>
                </c:pt>
                <c:pt idx="3">
                  <c:v>1.0900709120756755</c:v>
                </c:pt>
                <c:pt idx="4">
                  <c:v>1.1210362211963358</c:v>
                </c:pt>
                <c:pt idx="5">
                  <c:v>1.1627831339408023</c:v>
                </c:pt>
                <c:pt idx="6">
                  <c:v>1.1576520427274528</c:v>
                </c:pt>
                <c:pt idx="7">
                  <c:v>1.1792388600294788</c:v>
                </c:pt>
                <c:pt idx="8">
                  <c:v>1.2086357869640698</c:v>
                </c:pt>
                <c:pt idx="9">
                  <c:v>1.2358234873784986</c:v>
                </c:pt>
              </c:numCache>
            </c:numRef>
          </c:val>
          <c:smooth val="1"/>
          <c:extLst>
            <c:ext xmlns:c16="http://schemas.microsoft.com/office/drawing/2014/chart" uri="{C3380CC4-5D6E-409C-BE32-E72D297353CC}">
              <c16:uniqueId val="{00000002-CEE0-43AC-9D2C-9C341DBDEDDF}"/>
            </c:ext>
          </c:extLst>
        </c:ser>
        <c:ser>
          <c:idx val="3"/>
          <c:order val="3"/>
          <c:tx>
            <c:strRef>
              <c:f>'Pub&amp;Ind Schools- Enrol (Adj)'!$C$89</c:f>
              <c:strCache>
                <c:ptCount val="1"/>
                <c:pt idx="0">
                  <c:v>KN</c:v>
                </c:pt>
              </c:strCache>
            </c:strRef>
          </c:tx>
          <c:spPr>
            <a:ln w="38100" cap="rnd">
              <a:solidFill>
                <a:srgbClr val="00B0F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31-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33-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8-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25-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3E-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40-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41-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42-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16-CEE0-43AC-9D2C-9C341DBDEDDF}"/>
                </c:ext>
              </c:extLst>
            </c:dLbl>
            <c:spPr>
              <a:noFill/>
              <a:ln>
                <a:noFill/>
              </a:ln>
              <a:effectLst/>
            </c:spPr>
            <c:txPr>
              <a:bodyPr wrap="square" lIns="38100" tIns="19050" rIns="38100" bIns="19050" anchor="ctr">
                <a:spAutoFit/>
              </a:bodyPr>
              <a:lstStyle/>
              <a:p>
                <a:pPr>
                  <a:defRPr b="1">
                    <a:solidFill>
                      <a:srgbClr val="00B0F0"/>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(Adj)'!$D$89:$M$89</c:f>
              <c:numCache>
                <c:formatCode>0%</c:formatCode>
                <c:ptCount val="10"/>
                <c:pt idx="0">
                  <c:v>1</c:v>
                </c:pt>
                <c:pt idx="1">
                  <c:v>0.99603922071433015</c:v>
                </c:pt>
                <c:pt idx="2">
                  <c:v>1.0082447031222366</c:v>
                </c:pt>
                <c:pt idx="3">
                  <c:v>1.0012331613022933</c:v>
                </c:pt>
                <c:pt idx="4">
                  <c:v>0.99985232641491273</c:v>
                </c:pt>
                <c:pt idx="5">
                  <c:v>0.99490856225345026</c:v>
                </c:pt>
                <c:pt idx="6">
                  <c:v>0.98028192798463087</c:v>
                </c:pt>
                <c:pt idx="7">
                  <c:v>0.98846234966394708</c:v>
                </c:pt>
                <c:pt idx="8">
                  <c:v>0.99628279526290942</c:v>
                </c:pt>
                <c:pt idx="9">
                  <c:v>1.0055556540046122</c:v>
                </c:pt>
              </c:numCache>
            </c:numRef>
          </c:val>
          <c:smooth val="1"/>
          <c:extLst>
            <c:ext xmlns:c16="http://schemas.microsoft.com/office/drawing/2014/chart" uri="{C3380CC4-5D6E-409C-BE32-E72D297353CC}">
              <c16:uniqueId val="{00000003-CEE0-43AC-9D2C-9C341DBDEDDF}"/>
            </c:ext>
          </c:extLst>
        </c:ser>
        <c:ser>
          <c:idx val="4"/>
          <c:order val="4"/>
          <c:tx>
            <c:strRef>
              <c:f>'Pub&amp;Ind Schools- Enrol (Adj)'!$C$90</c:f>
              <c:strCache>
                <c:ptCount val="1"/>
                <c:pt idx="0">
                  <c:v>LP</c:v>
                </c:pt>
              </c:strCache>
            </c:strRef>
          </c:tx>
          <c:spPr>
            <a:ln w="38100" cap="rnd">
              <a:solidFill>
                <a:srgbClr val="FFC00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F-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9-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7-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24-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50-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51-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52-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53-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54-CEE0-43AC-9D2C-9C341DBDEDDF}"/>
                </c:ext>
              </c:extLst>
            </c:dLbl>
            <c:dLbl>
              <c:idx val="9"/>
              <c:layout>
                <c:manualLayout>
                  <c:x val="2.6357986283052953E-3"/>
                  <c:y val="2.7579006252399087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C-CEE0-43AC-9D2C-9C341DBDEDDF}"/>
                </c:ext>
              </c:extLst>
            </c:dLbl>
            <c:spPr>
              <a:noFill/>
              <a:ln>
                <a:noFill/>
              </a:ln>
              <a:effectLst/>
            </c:spPr>
            <c:txPr>
              <a:bodyPr wrap="square" lIns="38100" tIns="19050" rIns="38100" bIns="19050" anchor="ctr">
                <a:spAutoFit/>
              </a:bodyPr>
              <a:lstStyle/>
              <a:p>
                <a:pPr>
                  <a:defRPr b="1">
                    <a:solidFill>
                      <a:srgbClr val="FFC000"/>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(Adj)'!$D$90:$M$90</c:f>
              <c:numCache>
                <c:formatCode>0%</c:formatCode>
                <c:ptCount val="10"/>
                <c:pt idx="0">
                  <c:v>1</c:v>
                </c:pt>
                <c:pt idx="1">
                  <c:v>0.99944864661978416</c:v>
                </c:pt>
                <c:pt idx="2">
                  <c:v>1.0028016445017944</c:v>
                </c:pt>
                <c:pt idx="3">
                  <c:v>1.0221217430226988</c:v>
                </c:pt>
                <c:pt idx="4">
                  <c:v>1.0290113289714637</c:v>
                </c:pt>
                <c:pt idx="5">
                  <c:v>1.0353711261013954</c:v>
                </c:pt>
                <c:pt idx="6">
                  <c:v>1.0052530105876167</c:v>
                </c:pt>
                <c:pt idx="7">
                  <c:v>1.0221712832312806</c:v>
                </c:pt>
                <c:pt idx="8">
                  <c:v>1.0253785746174622</c:v>
                </c:pt>
                <c:pt idx="9">
                  <c:v>1.04857971136126</c:v>
                </c:pt>
              </c:numCache>
            </c:numRef>
          </c:val>
          <c:smooth val="1"/>
          <c:extLst>
            <c:ext xmlns:c16="http://schemas.microsoft.com/office/drawing/2014/chart" uri="{C3380CC4-5D6E-409C-BE32-E72D297353CC}">
              <c16:uniqueId val="{00000004-CEE0-43AC-9D2C-9C341DBDEDDF}"/>
            </c:ext>
          </c:extLst>
        </c:ser>
        <c:ser>
          <c:idx val="5"/>
          <c:order val="5"/>
          <c:tx>
            <c:strRef>
              <c:f>'Pub&amp;Ind Schools- Enrol (Adj)'!$C$91</c:f>
              <c:strCache>
                <c:ptCount val="1"/>
                <c:pt idx="0">
                  <c:v>MP</c:v>
                </c:pt>
              </c:strCache>
            </c:strRef>
          </c:tx>
          <c:spPr>
            <a:ln w="12700">
              <a:solidFill>
                <a:srgbClr val="FF0000"/>
              </a:solidFill>
              <a:prstDash val="solid"/>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67-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66-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65-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64-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63-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62-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61-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60-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5F-CEE0-43AC-9D2C-9C341DBDEDDF}"/>
                </c:ext>
              </c:extLst>
            </c:dLbl>
            <c:dLbl>
              <c:idx val="9"/>
              <c:layout>
                <c:manualLayout>
                  <c:x val="-2.7675885597207826E-2"/>
                  <c:y val="1.3789503126199795E-2"/>
                </c:manualLayout>
              </c:layout>
              <c:spPr>
                <a:noFill/>
                <a:ln>
                  <a:noFill/>
                </a:ln>
                <a:effectLst/>
              </c:spPr>
              <c:txPr>
                <a:bodyPr wrap="square" lIns="38100" tIns="19050" rIns="38100" bIns="19050" anchor="ctr">
                  <a:spAutoFit/>
                </a:bodyPr>
                <a:lstStyle/>
                <a:p>
                  <a:pPr>
                    <a:defRPr sz="1400" b="0">
                      <a:solidFill>
                        <a:srgbClr val="FF0000"/>
                      </a:solidFill>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B-CEE0-43AC-9D2C-9C341DBDEDDF}"/>
                </c:ext>
              </c:extLst>
            </c:dLbl>
            <c:spPr>
              <a:noFill/>
              <a:ln>
                <a:noFill/>
              </a:ln>
              <a:effectLst/>
            </c:spPr>
            <c:txPr>
              <a:bodyPr wrap="square" lIns="38100" tIns="19050" rIns="38100" bIns="19050" anchor="ctr">
                <a:spAutoFit/>
              </a:bodyPr>
              <a:lstStyle/>
              <a:p>
                <a:pPr>
                  <a:defRPr sz="1400" b="0"/>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(Adj)'!$D$91:$M$91</c:f>
              <c:numCache>
                <c:formatCode>0%</c:formatCode>
                <c:ptCount val="10"/>
                <c:pt idx="0">
                  <c:v>1</c:v>
                </c:pt>
                <c:pt idx="1">
                  <c:v>0.99812662888954407</c:v>
                </c:pt>
                <c:pt idx="2">
                  <c:v>1.0028489272201011</c:v>
                </c:pt>
                <c:pt idx="3">
                  <c:v>1.0232246822332176</c:v>
                </c:pt>
                <c:pt idx="4">
                  <c:v>1.0185526312047122</c:v>
                </c:pt>
                <c:pt idx="5">
                  <c:v>1.0394820546027004</c:v>
                </c:pt>
                <c:pt idx="6">
                  <c:v>0.99164662304948037</c:v>
                </c:pt>
                <c:pt idx="7">
                  <c:v>1.038072285958344</c:v>
                </c:pt>
                <c:pt idx="8">
                  <c:v>1.0503487447181079</c:v>
                </c:pt>
                <c:pt idx="9">
                  <c:v>1.0759454788330869</c:v>
                </c:pt>
              </c:numCache>
            </c:numRef>
          </c:val>
          <c:smooth val="1"/>
          <c:extLst>
            <c:ext xmlns:c16="http://schemas.microsoft.com/office/drawing/2014/chart" uri="{C3380CC4-5D6E-409C-BE32-E72D297353CC}">
              <c16:uniqueId val="{00000005-CEE0-43AC-9D2C-9C341DBDEDDF}"/>
            </c:ext>
          </c:extLst>
        </c:ser>
        <c:ser>
          <c:idx val="6"/>
          <c:order val="6"/>
          <c:tx>
            <c:strRef>
              <c:f>'Pub&amp;Ind Schools- Enrol (Adj)'!$C$92</c:f>
              <c:strCache>
                <c:ptCount val="1"/>
                <c:pt idx="0">
                  <c:v>NC</c:v>
                </c:pt>
              </c:strCache>
            </c:strRef>
          </c:tx>
          <c:spPr>
            <a:ln w="15875" cap="rnd">
              <a:solidFill>
                <a:srgbClr val="00B05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D-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8-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A-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21-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1F-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59-CEE0-43AC-9D2C-9C341DBDEDDF}"/>
                </c:ext>
              </c:extLst>
            </c:dLbl>
            <c:dLbl>
              <c:idx val="6"/>
              <c:delete val="1"/>
              <c:extLst>
                <c:ext xmlns:c15="http://schemas.microsoft.com/office/drawing/2012/chart" uri="{CE6537A1-D6FC-4f65-9D91-7224C49458BB}">
                  <c15:layout>
                    <c:manualLayout>
                      <c:w val="3.4342140882708677E-2"/>
                      <c:h val="3.0675049766085035E-2"/>
                    </c:manualLayout>
                  </c15:layout>
                </c:ext>
                <c:ext xmlns:c16="http://schemas.microsoft.com/office/drawing/2014/chart" uri="{C3380CC4-5D6E-409C-BE32-E72D297353CC}">
                  <c16:uniqueId val="{00000057-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56-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48-CEE0-43AC-9D2C-9C341DBDEDDF}"/>
                </c:ext>
              </c:extLst>
            </c:dLbl>
            <c:dLbl>
              <c:idx val="9"/>
              <c:layout>
                <c:manualLayout>
                  <c:x val="-3.2947482853818801E-2"/>
                  <c:y val="-2.2063205001919672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A-CEE0-43AC-9D2C-9C341DBDEDDF}"/>
                </c:ext>
              </c:extLst>
            </c:dLbl>
            <c:spPr>
              <a:noFill/>
              <a:ln>
                <a:noFill/>
              </a:ln>
              <a:effectLst/>
            </c:spPr>
            <c:txPr>
              <a:bodyPr wrap="square" lIns="38100" tIns="19050" rIns="38100" bIns="19050" anchor="ctr">
                <a:spAutoFit/>
              </a:bodyPr>
              <a:lstStyle/>
              <a:p>
                <a:pPr>
                  <a:defRPr sz="1400" b="0">
                    <a:solidFill>
                      <a:srgbClr val="00B050"/>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(Adj)'!$D$92:$M$92</c:f>
              <c:numCache>
                <c:formatCode>0%</c:formatCode>
                <c:ptCount val="10"/>
                <c:pt idx="0">
                  <c:v>1</c:v>
                </c:pt>
                <c:pt idx="1">
                  <c:v>1.0185121119735923</c:v>
                </c:pt>
                <c:pt idx="2">
                  <c:v>1.0414783743071923</c:v>
                </c:pt>
                <c:pt idx="3">
                  <c:v>1.0455685528335747</c:v>
                </c:pt>
                <c:pt idx="4">
                  <c:v>1.0544191946492536</c:v>
                </c:pt>
                <c:pt idx="5">
                  <c:v>1.0536335920776665</c:v>
                </c:pt>
                <c:pt idx="6">
                  <c:v>1.0643076967429927</c:v>
                </c:pt>
                <c:pt idx="7">
                  <c:v>1.0770971624611703</c:v>
                </c:pt>
                <c:pt idx="8">
                  <c:v>1.0963732549172234</c:v>
                </c:pt>
                <c:pt idx="9">
                  <c:v>1.0975588661376463</c:v>
                </c:pt>
              </c:numCache>
            </c:numRef>
          </c:val>
          <c:smooth val="1"/>
          <c:extLst>
            <c:ext xmlns:c16="http://schemas.microsoft.com/office/drawing/2014/chart" uri="{C3380CC4-5D6E-409C-BE32-E72D297353CC}">
              <c16:uniqueId val="{00000006-CEE0-43AC-9D2C-9C341DBDEDDF}"/>
            </c:ext>
          </c:extLst>
        </c:ser>
        <c:ser>
          <c:idx val="7"/>
          <c:order val="7"/>
          <c:tx>
            <c:strRef>
              <c:f>'Pub&amp;Ind Schools- Enrol (Adj)'!$C$93</c:f>
              <c:strCache>
                <c:ptCount val="1"/>
                <c:pt idx="0">
                  <c:v>NW</c:v>
                </c:pt>
              </c:strCache>
            </c:strRef>
          </c:tx>
          <c:spPr>
            <a:ln w="15875" cap="rnd">
              <a:solidFill>
                <a:schemeClr val="tx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30-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A-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B-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3C-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1D-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5A-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4A-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1A-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19-CEE0-43AC-9D2C-9C341DBDEDDF}"/>
                </c:ext>
              </c:extLst>
            </c:dLbl>
            <c:dLbl>
              <c:idx val="9"/>
              <c:layout>
                <c:manualLayout>
                  <c:x val="-1.3178993141527444E-3"/>
                  <c:y val="-1.9305304376679763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8-CEE0-43AC-9D2C-9C341DBDEDDF}"/>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(Adj)'!$D$93:$M$93</c:f>
              <c:numCache>
                <c:formatCode>0%</c:formatCode>
                <c:ptCount val="10"/>
                <c:pt idx="0">
                  <c:v>1</c:v>
                </c:pt>
                <c:pt idx="1">
                  <c:v>1.0169246409045052</c:v>
                </c:pt>
                <c:pt idx="2">
                  <c:v>1.0324766300884225</c:v>
                </c:pt>
                <c:pt idx="3">
                  <c:v>1.0499663287500871</c:v>
                </c:pt>
                <c:pt idx="4">
                  <c:v>1.0700839330084035</c:v>
                </c:pt>
                <c:pt idx="5">
                  <c:v>1.0653222248310632</c:v>
                </c:pt>
                <c:pt idx="6">
                  <c:v>1.0844980661607808</c:v>
                </c:pt>
                <c:pt idx="7">
                  <c:v>1.0999133062071207</c:v>
                </c:pt>
                <c:pt idx="8">
                  <c:v>1.1134359897928379</c:v>
                </c:pt>
                <c:pt idx="9">
                  <c:v>1.125730511312766</c:v>
                </c:pt>
              </c:numCache>
            </c:numRef>
          </c:val>
          <c:smooth val="1"/>
          <c:extLst>
            <c:ext xmlns:c16="http://schemas.microsoft.com/office/drawing/2014/chart" uri="{C3380CC4-5D6E-409C-BE32-E72D297353CC}">
              <c16:uniqueId val="{00000007-CEE0-43AC-9D2C-9C341DBDEDDF}"/>
            </c:ext>
          </c:extLst>
        </c:ser>
        <c:ser>
          <c:idx val="8"/>
          <c:order val="8"/>
          <c:tx>
            <c:strRef>
              <c:f>'Pub&amp;Ind Schools- Enrol (Adj)'!$C$94</c:f>
              <c:strCache>
                <c:ptCount val="1"/>
                <c:pt idx="0">
                  <c:v>WC</c:v>
                </c:pt>
              </c:strCache>
            </c:strRef>
          </c:tx>
          <c:spPr>
            <a:ln w="15875" cap="rnd">
              <a:solidFill>
                <a:srgbClr val="FFC00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5D-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B-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5C-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5B-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20-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1C-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1B-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18-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17-CEE0-43AC-9D2C-9C341DBDEDDF}"/>
                </c:ext>
              </c:extLst>
            </c:dLbl>
            <c:dLbl>
              <c:idx val="9"/>
              <c:layout>
                <c:manualLayout>
                  <c:x val="-2.0315187261319458E-3"/>
                  <c:y val="1.6547403751439729E-2"/>
                </c:manualLayout>
              </c:layout>
              <c:tx>
                <c:rich>
                  <a:bodyPr wrap="square" lIns="38100" tIns="19050" rIns="38100" bIns="19050" anchor="ctr">
                    <a:noAutofit/>
                  </a:bodyPr>
                  <a:lstStyle/>
                  <a:p>
                    <a:pPr>
                      <a:defRPr/>
                    </a:pPr>
                    <a:fld id="{F6496FE5-B2B4-4CBC-9640-564E3A3FDCEF}" type="SERIESNAME">
                      <a:rPr lang="en-US" b="1">
                        <a:solidFill>
                          <a:srgbClr val="FFC000"/>
                        </a:solidFill>
                      </a:rPr>
                      <a:pPr>
                        <a:defRPr/>
                      </a:pPr>
                      <a:t>[SERIES NAME]</a:t>
                    </a:fld>
                    <a:endParaRPr lang="en-GB"/>
                  </a:p>
                </c:rich>
              </c:tx>
              <c:spPr>
                <a:noFill/>
                <a:ln>
                  <a:noFill/>
                </a:ln>
                <a:effectLst/>
              </c:spPr>
              <c:showLegendKey val="0"/>
              <c:showVal val="0"/>
              <c:showCatName val="0"/>
              <c:showSerName val="1"/>
              <c:showPercent val="0"/>
              <c:showBubbleSize val="0"/>
              <c:extLst>
                <c:ext xmlns:c15="http://schemas.microsoft.com/office/drawing/2012/chart" uri="{CE6537A1-D6FC-4f65-9D91-7224C49458BB}">
                  <c15:layout>
                    <c:manualLayout>
                      <c:w val="5.8568294248669585E-2"/>
                      <c:h val="9.0941881696052426E-2"/>
                    </c:manualLayout>
                  </c15:layout>
                  <c15:dlblFieldTable/>
                  <c15:showDataLabelsRange val="0"/>
                </c:ext>
                <c:ext xmlns:c16="http://schemas.microsoft.com/office/drawing/2014/chart" uri="{C3380CC4-5D6E-409C-BE32-E72D297353CC}">
                  <c16:uniqueId val="{0000005E-CEE0-43AC-9D2C-9C341DBDEDDF}"/>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(Adj)'!$D$94:$M$94</c:f>
              <c:numCache>
                <c:formatCode>0%</c:formatCode>
                <c:ptCount val="10"/>
                <c:pt idx="0">
                  <c:v>1</c:v>
                </c:pt>
                <c:pt idx="1">
                  <c:v>1.0138879924163238</c:v>
                </c:pt>
                <c:pt idx="2">
                  <c:v>1.0360080114140493</c:v>
                </c:pt>
                <c:pt idx="3">
                  <c:v>1.0573110896814026</c:v>
                </c:pt>
                <c:pt idx="4">
                  <c:v>1.075675878765225</c:v>
                </c:pt>
                <c:pt idx="5">
                  <c:v>1.0863327164531671</c:v>
                </c:pt>
                <c:pt idx="6">
                  <c:v>1.0992640789812131</c:v>
                </c:pt>
                <c:pt idx="7">
                  <c:v>1.1453798051866102</c:v>
                </c:pt>
                <c:pt idx="8">
                  <c:v>1.1976177700022832</c:v>
                </c:pt>
                <c:pt idx="9">
                  <c:v>1.218211805371578</c:v>
                </c:pt>
              </c:numCache>
            </c:numRef>
          </c:val>
          <c:smooth val="1"/>
          <c:extLst>
            <c:ext xmlns:c16="http://schemas.microsoft.com/office/drawing/2014/chart" uri="{C3380CC4-5D6E-409C-BE32-E72D297353CC}">
              <c16:uniqueId val="{00000008-CEE0-43AC-9D2C-9C341DBDEDDF}"/>
            </c:ext>
          </c:extLst>
        </c:ser>
        <c:ser>
          <c:idx val="9"/>
          <c:order val="9"/>
          <c:tx>
            <c:strRef>
              <c:f>'Pub&amp;Ind Schools- Enrol (Adj)'!$C$95</c:f>
              <c:strCache>
                <c:ptCount val="1"/>
                <c:pt idx="0">
                  <c:v>SA</c:v>
                </c:pt>
              </c:strCache>
            </c:strRef>
          </c:tx>
          <c:spPr>
            <a:ln w="38100" cap="rnd">
              <a:solidFill>
                <a:schemeClr val="bg1">
                  <a:lumMod val="50000"/>
                </a:scheme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E-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7-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6-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23-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4F-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4E-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4D-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4C-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4B-CEE0-43AC-9D2C-9C341DBDEDDF}"/>
                </c:ext>
              </c:extLst>
            </c:dLbl>
            <c:dLbl>
              <c:idx val="9"/>
              <c:layout>
                <c:manualLayout>
                  <c:x val="2.6357986283052953E-3"/>
                  <c:y val="-2.757900625239959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D-CEE0-43AC-9D2C-9C341DBDEDDF}"/>
                </c:ext>
              </c:extLst>
            </c:dLbl>
            <c:spPr>
              <a:noFill/>
              <a:ln>
                <a:noFill/>
              </a:ln>
              <a:effectLst/>
            </c:spPr>
            <c:txPr>
              <a:bodyPr wrap="square" lIns="38100" tIns="19050" rIns="38100" bIns="19050" anchor="ctr">
                <a:spAutoFit/>
              </a:bodyPr>
              <a:lstStyle/>
              <a:p>
                <a:pPr>
                  <a:defRPr b="1">
                    <a:solidFill>
                      <a:schemeClr val="bg1">
                        <a:lumMod val="50000"/>
                      </a:schemeClr>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(Adj)'!$D$95:$M$95</c:f>
              <c:numCache>
                <c:formatCode>0%</c:formatCode>
                <c:ptCount val="10"/>
                <c:pt idx="0">
                  <c:v>1</c:v>
                </c:pt>
                <c:pt idx="1">
                  <c:v>1.0049548324844351</c:v>
                </c:pt>
                <c:pt idx="2">
                  <c:v>1.0182946361176464</c:v>
                </c:pt>
                <c:pt idx="3">
                  <c:v>1.0310912338835583</c:v>
                </c:pt>
                <c:pt idx="4">
                  <c:v>1.0405932731786409</c:v>
                </c:pt>
                <c:pt idx="5">
                  <c:v>1.0373512570617367</c:v>
                </c:pt>
                <c:pt idx="6">
                  <c:v>1.0314991009464141</c:v>
                </c:pt>
                <c:pt idx="7">
                  <c:v>1.0493342127405312</c:v>
                </c:pt>
                <c:pt idx="8">
                  <c:v>1.0634372886085521</c:v>
                </c:pt>
                <c:pt idx="9">
                  <c:v>1.0789487087656175</c:v>
                </c:pt>
              </c:numCache>
            </c:numRef>
          </c:val>
          <c:smooth val="0"/>
          <c:extLst>
            <c:ext xmlns:c16="http://schemas.microsoft.com/office/drawing/2014/chart" uri="{C3380CC4-5D6E-409C-BE32-E72D297353CC}">
              <c16:uniqueId val="{00000009-CEE0-43AC-9D2C-9C341DBDEDDF}"/>
            </c:ext>
          </c:extLst>
        </c:ser>
        <c:dLbls>
          <c:showLegendKey val="0"/>
          <c:showVal val="0"/>
          <c:showCatName val="0"/>
          <c:showSerName val="0"/>
          <c:showPercent val="0"/>
          <c:showBubbleSize val="0"/>
        </c:dLbls>
        <c:smooth val="0"/>
        <c:axId val="904962303"/>
        <c:axId val="1"/>
      </c:lineChart>
      <c:catAx>
        <c:axId val="904962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vert="horz"/>
          <a:lstStyle/>
          <a:p>
            <a:pPr>
              <a:defRPr/>
            </a:pPr>
            <a:endParaRPr lang="en-US"/>
          </a:p>
        </c:txPr>
        <c:crossAx val="1"/>
        <c:crosses val="autoZero"/>
        <c:auto val="1"/>
        <c:lblAlgn val="ctr"/>
        <c:lblOffset val="100"/>
        <c:noMultiLvlLbl val="0"/>
      </c:catAx>
      <c:valAx>
        <c:axId val="1"/>
        <c:scaling>
          <c:orientation val="minMax"/>
          <c:max val="1.25"/>
          <c:min val="0.85000000000000009"/>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t>Ordinary school enrolment headcount</a:t>
                </a:r>
              </a:p>
              <a:p>
                <a:pPr>
                  <a:defRPr/>
                </a:pPr>
                <a:r>
                  <a:rPr lang="en-US"/>
                  <a:t>(Indexed with 2012 totals at 100%)</a:t>
                </a:r>
              </a:p>
            </c:rich>
          </c:tx>
          <c:layout>
            <c:manualLayout>
              <c:xMode val="edge"/>
              <c:yMode val="edge"/>
              <c:x val="2.8751536705849044E-2"/>
              <c:y val="7.1064150071488252E-2"/>
            </c:manualLayout>
          </c:layout>
          <c:overlay val="0"/>
        </c:title>
        <c:numFmt formatCode="0%" sourceLinked="1"/>
        <c:majorTickMark val="none"/>
        <c:minorTickMark val="none"/>
        <c:tickLblPos val="nextTo"/>
        <c:spPr>
          <a:ln w="6350">
            <a:noFill/>
          </a:ln>
        </c:spPr>
        <c:txPr>
          <a:bodyPr rot="0" vert="horz"/>
          <a:lstStyle/>
          <a:p>
            <a:pPr>
              <a:defRPr/>
            </a:pPr>
            <a:endParaRPr lang="en-US"/>
          </a:p>
        </c:txPr>
        <c:crossAx val="904962303"/>
        <c:crosses val="autoZero"/>
        <c:crossBetween val="between"/>
      </c:valAx>
      <c:spPr>
        <a:noFill/>
        <a:ln w="25400">
          <a:noFill/>
        </a:ln>
      </c:spPr>
    </c:plotArea>
    <c:plotVisOnly val="1"/>
    <c:dispBlanksAs val="gap"/>
    <c:showDLblsOverMax val="0"/>
  </c:chart>
  <c:spPr>
    <a:noFill/>
    <a:ln w="9525" cap="flat" cmpd="sng" algn="ctr">
      <a:noFill/>
      <a:round/>
    </a:ln>
    <a:effectLst/>
  </c:spPr>
  <c:txPr>
    <a:bodyPr/>
    <a:lstStyle/>
    <a:p>
      <a:pPr>
        <a:defRPr sz="18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31326447235421"/>
          <c:y val="0.13392604309447742"/>
          <c:w val="0.80348288399241852"/>
          <c:h val="0.68271851693568142"/>
        </c:manualLayout>
      </c:layout>
      <c:lineChart>
        <c:grouping val="standard"/>
        <c:varyColors val="0"/>
        <c:ser>
          <c:idx val="8"/>
          <c:order val="8"/>
          <c:tx>
            <c:strRef>
              <c:f>'Pub&amp;Ind Schools- Enrol (Adj)'!$C$94</c:f>
              <c:strCache>
                <c:ptCount val="1"/>
                <c:pt idx="0">
                  <c:v>WC</c:v>
                </c:pt>
              </c:strCache>
              <c:extLst xmlns:c15="http://schemas.microsoft.com/office/drawing/2012/chart"/>
            </c:strRef>
          </c:tx>
          <c:spPr>
            <a:ln w="15875" cap="rnd">
              <a:solidFill>
                <a:srgbClr val="FFC000"/>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D-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B-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C-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B-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0-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C-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B-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8-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7-CEE0-43AC-9D2C-9C341DBDEDDF}"/>
                </c:ext>
              </c:extLst>
            </c:dLbl>
            <c:dLbl>
              <c:idx val="9"/>
              <c:layout>
                <c:manualLayout>
                  <c:x val="-6.8928818471063267E-4"/>
                  <c:y val="-2.757900625239959E-3"/>
                </c:manualLayout>
              </c:layout>
              <c:tx>
                <c:rich>
                  <a:bodyPr wrap="square" lIns="38100" tIns="19050" rIns="38100" bIns="19050" anchor="ctr">
                    <a:noAutofit/>
                  </a:bodyPr>
                  <a:lstStyle/>
                  <a:p>
                    <a:pPr>
                      <a:defRPr/>
                    </a:pPr>
                    <a:fld id="{F6496FE5-B2B4-4CBC-9640-564E3A3FDCEF}" type="SERIESNAME">
                      <a:rPr lang="en-US" b="1">
                        <a:solidFill>
                          <a:srgbClr val="FFC000"/>
                        </a:solidFill>
                      </a:rPr>
                      <a:pPr>
                        <a:defRPr/>
                      </a:pPr>
                      <a:t>[SERIES NAME]</a:t>
                    </a:fld>
                    <a:endParaRPr lang="en-GB"/>
                  </a:p>
                </c:rich>
              </c:tx>
              <c:spPr>
                <a:noFill/>
                <a:ln>
                  <a:noFill/>
                </a:ln>
                <a:effectLst/>
              </c:spPr>
              <c:showLegendKey val="0"/>
              <c:showVal val="0"/>
              <c:showCatName val="0"/>
              <c:showSerName val="1"/>
              <c:showPercent val="0"/>
              <c:showBubbleSize val="0"/>
              <c:extLst xmlns:c15="http://schemas.microsoft.com/office/drawing/2012/chart">
                <c:ext xmlns:c15="http://schemas.microsoft.com/office/drawing/2012/chart" uri="{CE6537A1-D6FC-4f65-9D91-7224C49458BB}">
                  <c15:layout>
                    <c:manualLayout>
                      <c:w val="5.8568294248669585E-2"/>
                      <c:h val="9.0941881696052426E-2"/>
                    </c:manualLayout>
                  </c15:layout>
                  <c15:dlblFieldTable/>
                  <c15:showDataLabelsRange val="0"/>
                </c:ext>
                <c:ext xmlns:c16="http://schemas.microsoft.com/office/drawing/2014/chart" uri="{C3380CC4-5D6E-409C-BE32-E72D297353CC}">
                  <c16:uniqueId val="{0000005E-CEE0-43AC-9D2C-9C341DBDEDDF}"/>
                </c:ext>
              </c:extLst>
            </c:dLbl>
            <c:spPr>
              <a:noFill/>
              <a:ln>
                <a:noFill/>
              </a:ln>
              <a:effectLst/>
            </c:sp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extLst xmlns:c15="http://schemas.microsoft.com/office/drawing/2012/chart"/>
            </c:numRef>
          </c:cat>
          <c:val>
            <c:numRef>
              <c:f>'Pub&amp;Ind Schools- Enrol (Adj)'!$D$94:$M$94</c:f>
              <c:numCache>
                <c:formatCode>0%</c:formatCode>
                <c:ptCount val="10"/>
                <c:pt idx="0">
                  <c:v>1</c:v>
                </c:pt>
                <c:pt idx="1">
                  <c:v>1.0138879924163238</c:v>
                </c:pt>
                <c:pt idx="2">
                  <c:v>1.0360080114140493</c:v>
                </c:pt>
                <c:pt idx="3">
                  <c:v>1.0573110896814026</c:v>
                </c:pt>
                <c:pt idx="4">
                  <c:v>1.075675878765225</c:v>
                </c:pt>
                <c:pt idx="5">
                  <c:v>1.0863327164531671</c:v>
                </c:pt>
                <c:pt idx="6">
                  <c:v>1.0992640789812131</c:v>
                </c:pt>
                <c:pt idx="7">
                  <c:v>1.1453798051866102</c:v>
                </c:pt>
                <c:pt idx="8">
                  <c:v>1.1976177700022832</c:v>
                </c:pt>
                <c:pt idx="9">
                  <c:v>1.218211805371578</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8-CEE0-43AC-9D2C-9C341DBDEDDF}"/>
            </c:ext>
          </c:extLst>
        </c:ser>
        <c:ser>
          <c:idx val="9"/>
          <c:order val="9"/>
          <c:tx>
            <c:strRef>
              <c:f>'Pub&amp;Ind Schools- Enrol (Adj)'!$C$95</c:f>
              <c:strCache>
                <c:ptCount val="1"/>
                <c:pt idx="0">
                  <c:v>SA</c:v>
                </c:pt>
              </c:strCache>
              <c:extLst xmlns:c15="http://schemas.microsoft.com/office/drawing/2012/chart"/>
            </c:strRef>
          </c:tx>
          <c:spPr>
            <a:ln w="38100" cap="rnd">
              <a:solidFill>
                <a:schemeClr val="bg1">
                  <a:lumMod val="50000"/>
                </a:schemeClr>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E-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7-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6-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3-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F-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E-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D-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C-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B-CEE0-43AC-9D2C-9C341DBDEDDF}"/>
                </c:ext>
              </c:extLst>
            </c:dLbl>
            <c:dLbl>
              <c:idx val="9"/>
              <c:layout>
                <c:manualLayout>
                  <c:x val="-7.7858281630554423E-3"/>
                  <c:y val="-1.1031602500959836E-2"/>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6D-CEE0-43AC-9D2C-9C341DBDEDDF}"/>
                </c:ext>
              </c:extLst>
            </c:dLbl>
            <c:spPr>
              <a:noFill/>
              <a:ln>
                <a:noFill/>
              </a:ln>
              <a:effectLst/>
            </c:spPr>
            <c:txPr>
              <a:bodyPr wrap="square" lIns="38100" tIns="19050" rIns="38100" bIns="19050" anchor="ctr">
                <a:spAutoFit/>
              </a:bodyPr>
              <a:lstStyle/>
              <a:p>
                <a:pPr>
                  <a:defRPr b="1">
                    <a:solidFill>
                      <a:schemeClr val="bg1">
                        <a:lumMod val="50000"/>
                      </a:schemeClr>
                    </a:solidFill>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extLst xmlns:c15="http://schemas.microsoft.com/office/drawing/2012/chart"/>
            </c:numRef>
          </c:cat>
          <c:val>
            <c:numRef>
              <c:f>'Pub&amp;Ind Schools- Enrol (Adj)'!$D$95:$M$95</c:f>
              <c:numCache>
                <c:formatCode>0%</c:formatCode>
                <c:ptCount val="10"/>
                <c:pt idx="0">
                  <c:v>1</c:v>
                </c:pt>
                <c:pt idx="1">
                  <c:v>1.0049548324844351</c:v>
                </c:pt>
                <c:pt idx="2">
                  <c:v>1.0182946361176464</c:v>
                </c:pt>
                <c:pt idx="3">
                  <c:v>1.0310912338835583</c:v>
                </c:pt>
                <c:pt idx="4">
                  <c:v>1.0405932731786409</c:v>
                </c:pt>
                <c:pt idx="5">
                  <c:v>1.0373512570617367</c:v>
                </c:pt>
                <c:pt idx="6">
                  <c:v>1.0314991009464141</c:v>
                </c:pt>
                <c:pt idx="7">
                  <c:v>1.0493342127405312</c:v>
                </c:pt>
                <c:pt idx="8">
                  <c:v>1.0634372886085521</c:v>
                </c:pt>
                <c:pt idx="9">
                  <c:v>1.0789487087656175</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9-CEE0-43AC-9D2C-9C341DBDEDDF}"/>
            </c:ext>
          </c:extLst>
        </c:ser>
        <c:dLbls>
          <c:showLegendKey val="0"/>
          <c:showVal val="0"/>
          <c:showCatName val="0"/>
          <c:showSerName val="0"/>
          <c:showPercent val="0"/>
          <c:showBubbleSize val="0"/>
        </c:dLbls>
        <c:smooth val="0"/>
        <c:axId val="904962303"/>
        <c:axId val="1"/>
        <c:extLst>
          <c:ext xmlns:c15="http://schemas.microsoft.com/office/drawing/2012/chart" uri="{02D57815-91ED-43cb-92C2-25804820EDAC}">
            <c15:filteredLineSeries>
              <c15:ser>
                <c:idx val="0"/>
                <c:order val="0"/>
                <c:tx>
                  <c:strRef>
                    <c:extLst>
                      <c:ext uri="{02D57815-91ED-43cb-92C2-25804820EDAC}">
                        <c15:formulaRef>
                          <c15:sqref>'Pub&amp;Ind Schools- Enrol (Adj)'!$C$86</c15:sqref>
                        </c15:formulaRef>
                      </c:ext>
                    </c:extLst>
                    <c:strCache>
                      <c:ptCount val="1"/>
                      <c:pt idx="0">
                        <c:v>EC</c:v>
                      </c:pt>
                    </c:strCache>
                  </c:strRef>
                </c:tx>
                <c:spPr>
                  <a:ln w="38100">
                    <a:solidFill>
                      <a:srgbClr val="FF0000"/>
                    </a:solidFill>
                    <a:prstDash val="solid"/>
                  </a:ln>
                </c:spPr>
                <c:marker>
                  <c:symbol val="none"/>
                </c:marker>
                <c:dLbls>
                  <c:dLbl>
                    <c:idx val="0"/>
                    <c:delete val="1"/>
                    <c:extLst>
                      <c:ext uri="{CE6537A1-D6FC-4f65-9D91-7224C49458BB}"/>
                      <c:ext xmlns:c16="http://schemas.microsoft.com/office/drawing/2014/chart" uri="{C3380CC4-5D6E-409C-BE32-E72D297353CC}">
                        <c16:uniqueId val="{00000032-CEE0-43AC-9D2C-9C341DBDEDDF}"/>
                      </c:ext>
                    </c:extLst>
                  </c:dLbl>
                  <c:dLbl>
                    <c:idx val="1"/>
                    <c:delete val="1"/>
                    <c:extLst>
                      <c:ext uri="{CE6537A1-D6FC-4f65-9D91-7224C49458BB}"/>
                      <c:ext xmlns:c16="http://schemas.microsoft.com/office/drawing/2014/chart" uri="{C3380CC4-5D6E-409C-BE32-E72D297353CC}">
                        <c16:uniqueId val="{00000034-CEE0-43AC-9D2C-9C341DBDEDDF}"/>
                      </c:ext>
                    </c:extLst>
                  </c:dLbl>
                  <c:dLbl>
                    <c:idx val="2"/>
                    <c:delete val="1"/>
                    <c:extLst>
                      <c:ext uri="{CE6537A1-D6FC-4f65-9D91-7224C49458BB}"/>
                      <c:ext xmlns:c16="http://schemas.microsoft.com/office/drawing/2014/chart" uri="{C3380CC4-5D6E-409C-BE32-E72D297353CC}">
                        <c16:uniqueId val="{00000039-CEE0-43AC-9D2C-9C341DBDEDDF}"/>
                      </c:ext>
                    </c:extLst>
                  </c:dLbl>
                  <c:dLbl>
                    <c:idx val="3"/>
                    <c:delete val="1"/>
                    <c:extLst>
                      <c:ext uri="{CE6537A1-D6FC-4f65-9D91-7224C49458BB}"/>
                      <c:ext xmlns:c16="http://schemas.microsoft.com/office/drawing/2014/chart" uri="{C3380CC4-5D6E-409C-BE32-E72D297353CC}">
                        <c16:uniqueId val="{0000003D-CEE0-43AC-9D2C-9C341DBDEDDF}"/>
                      </c:ext>
                    </c:extLst>
                  </c:dLbl>
                  <c:dLbl>
                    <c:idx val="4"/>
                    <c:delete val="1"/>
                    <c:extLst>
                      <c:ext uri="{CE6537A1-D6FC-4f65-9D91-7224C49458BB}"/>
                      <c:ext xmlns:c16="http://schemas.microsoft.com/office/drawing/2014/chart" uri="{C3380CC4-5D6E-409C-BE32-E72D297353CC}">
                        <c16:uniqueId val="{0000003F-CEE0-43AC-9D2C-9C341DBDEDDF}"/>
                      </c:ext>
                    </c:extLst>
                  </c:dLbl>
                  <c:dLbl>
                    <c:idx val="5"/>
                    <c:delete val="1"/>
                    <c:extLst>
                      <c:ext uri="{CE6537A1-D6FC-4f65-9D91-7224C49458BB}"/>
                      <c:ext xmlns:c16="http://schemas.microsoft.com/office/drawing/2014/chart" uri="{C3380CC4-5D6E-409C-BE32-E72D297353CC}">
                        <c16:uniqueId val="{00000046-CEE0-43AC-9D2C-9C341DBDEDDF}"/>
                      </c:ext>
                    </c:extLst>
                  </c:dLbl>
                  <c:dLbl>
                    <c:idx val="6"/>
                    <c:delete val="1"/>
                    <c:extLst>
                      <c:ext uri="{CE6537A1-D6FC-4f65-9D91-7224C49458BB}"/>
                      <c:ext xmlns:c16="http://schemas.microsoft.com/office/drawing/2014/chart" uri="{C3380CC4-5D6E-409C-BE32-E72D297353CC}">
                        <c16:uniqueId val="{00000045-CEE0-43AC-9D2C-9C341DBDEDDF}"/>
                      </c:ext>
                    </c:extLst>
                  </c:dLbl>
                  <c:dLbl>
                    <c:idx val="7"/>
                    <c:delete val="1"/>
                    <c:extLst>
                      <c:ext uri="{CE6537A1-D6FC-4f65-9D91-7224C49458BB}"/>
                      <c:ext xmlns:c16="http://schemas.microsoft.com/office/drawing/2014/chart" uri="{C3380CC4-5D6E-409C-BE32-E72D297353CC}">
                        <c16:uniqueId val="{00000044-CEE0-43AC-9D2C-9C341DBDEDDF}"/>
                      </c:ext>
                    </c:extLst>
                  </c:dLbl>
                  <c:dLbl>
                    <c:idx val="8"/>
                    <c:delete val="1"/>
                    <c:extLst>
                      <c:ext uri="{CE6537A1-D6FC-4f65-9D91-7224C49458BB}"/>
                      <c:ext xmlns:c16="http://schemas.microsoft.com/office/drawing/2014/chart" uri="{C3380CC4-5D6E-409C-BE32-E72D297353CC}">
                        <c16:uniqueId val="{00000043-CEE0-43AC-9D2C-9C341DBDEDDF}"/>
                      </c:ext>
                    </c:extLst>
                  </c:dLbl>
                  <c:spPr>
                    <a:noFill/>
                    <a:ln>
                      <a:noFill/>
                    </a:ln>
                    <a:effectLst/>
                  </c:spPr>
                  <c:txPr>
                    <a:bodyPr wrap="square" lIns="38100" tIns="19050" rIns="38100" bIns="19050" anchor="ctr">
                      <a:spAutoFit/>
                    </a:bodyPr>
                    <a:lstStyle/>
                    <a:p>
                      <a:pPr>
                        <a:defRPr b="1">
                          <a:solidFill>
                            <a:srgbClr val="FF0000"/>
                          </a:solidFill>
                        </a:defRPr>
                      </a:pPr>
                      <a:endParaRPr lang="en-US"/>
                    </a:p>
                  </c:txPr>
                  <c:showLegendKey val="0"/>
                  <c:showVal val="0"/>
                  <c:showCatName val="0"/>
                  <c:showSerName val="1"/>
                  <c:showPercent val="0"/>
                  <c:showBubbleSize val="0"/>
                  <c:showLeaderLines val="0"/>
                  <c:extLst>
                    <c:ext uri="{CE6537A1-D6FC-4f65-9D91-7224C49458BB}">
                      <c15:showLeaderLines val="0"/>
                    </c:ext>
                  </c:extLst>
                </c:dLbls>
                <c:cat>
                  <c:numRef>
                    <c:extLst>
                      <c:ex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c:ext uri="{02D57815-91ED-43cb-92C2-25804820EDAC}">
                        <c15:formulaRef>
                          <c15:sqref>'Pub&amp;Ind Schools- Enrol (Adj)'!$D$86:$M$86</c15:sqref>
                        </c15:formulaRef>
                      </c:ext>
                    </c:extLst>
                    <c:numCache>
                      <c:formatCode>0%</c:formatCode>
                      <c:ptCount val="10"/>
                      <c:pt idx="0">
                        <c:v>1</c:v>
                      </c:pt>
                      <c:pt idx="1">
                        <c:v>0.99311050907419485</c:v>
                      </c:pt>
                      <c:pt idx="2">
                        <c:v>0.99762339465125438</c:v>
                      </c:pt>
                      <c:pt idx="3">
                        <c:v>1.0009602756411276</c:v>
                      </c:pt>
                      <c:pt idx="4">
                        <c:v>1.005136501081463</c:v>
                      </c:pt>
                      <c:pt idx="5">
                        <c:v>0.92008293010125941</c:v>
                      </c:pt>
                      <c:pt idx="6">
                        <c:v>0.94325303878048072</c:v>
                      </c:pt>
                      <c:pt idx="7">
                        <c:v>0.94480772196894425</c:v>
                      </c:pt>
                      <c:pt idx="8">
                        <c:v>0.94454280067414009</c:v>
                      </c:pt>
                      <c:pt idx="9">
                        <c:v>0.94697987161821817</c:v>
                      </c:pt>
                    </c:numCache>
                  </c:numRef>
                </c:val>
                <c:smooth val="1"/>
                <c:extLst>
                  <c:ext xmlns:c16="http://schemas.microsoft.com/office/drawing/2014/chart" uri="{C3380CC4-5D6E-409C-BE32-E72D297353CC}">
                    <c16:uniqueId val="{00000000-CEE0-43AC-9D2C-9C341DBDEDDF}"/>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'Pub&amp;Ind Schools- Enrol (Adj)'!$C$87</c15:sqref>
                        </c15:formulaRef>
                      </c:ext>
                    </c:extLst>
                    <c:strCache>
                      <c:ptCount val="1"/>
                      <c:pt idx="0">
                        <c:v>FS</c:v>
                      </c:pt>
                    </c:strCache>
                  </c:strRef>
                </c:tx>
                <c:spPr>
                  <a:ln w="38100" cap="rnd">
                    <a:solidFill>
                      <a:srgbClr val="00B050"/>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C-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6-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5-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2-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E-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8-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5-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9-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7-CEE0-43AC-9D2C-9C341DBDEDDF}"/>
                      </c:ext>
                    </c:extLst>
                  </c:dLbl>
                  <c:dLbl>
                    <c:idx val="9"/>
                    <c:layout>
                      <c:manualLayout>
                        <c:x val="-1.4496892455680381E-2"/>
                        <c:y val="-1.6547403751439753E-2"/>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69-CEE0-43AC-9D2C-9C341DBDEDDF}"/>
                      </c:ext>
                    </c:extLst>
                  </c:dLbl>
                  <c:spPr>
                    <a:noFill/>
                    <a:ln>
                      <a:noFill/>
                    </a:ln>
                    <a:effectLst/>
                  </c:spPr>
                  <c:txPr>
                    <a:bodyPr wrap="square" lIns="38100" tIns="19050" rIns="38100" bIns="19050" anchor="ctr">
                      <a:spAutoFit/>
                    </a:bodyPr>
                    <a:lstStyle/>
                    <a:p>
                      <a:pPr>
                        <a:defRPr b="1">
                          <a:solidFill>
                            <a:srgbClr val="00B050"/>
                          </a:solidFill>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(Adj)'!$D$87:$M$87</c15:sqref>
                        </c15:formulaRef>
                      </c:ext>
                    </c:extLst>
                    <c:numCache>
                      <c:formatCode>0%</c:formatCode>
                      <c:ptCount val="10"/>
                      <c:pt idx="0">
                        <c:v>1</c:v>
                      </c:pt>
                      <c:pt idx="1">
                        <c:v>1.0038279449041805</c:v>
                      </c:pt>
                      <c:pt idx="2">
                        <c:v>1.0155836936193869</c:v>
                      </c:pt>
                      <c:pt idx="3">
                        <c:v>1.0313154293068911</c:v>
                      </c:pt>
                      <c:pt idx="4">
                        <c:v>1.0398429545571277</c:v>
                      </c:pt>
                      <c:pt idx="5">
                        <c:v>1.0596896554849586</c:v>
                      </c:pt>
                      <c:pt idx="6">
                        <c:v>1.0682685422690317</c:v>
                      </c:pt>
                      <c:pt idx="7">
                        <c:v>1.0817343279343297</c:v>
                      </c:pt>
                      <c:pt idx="8">
                        <c:v>1.0874248837567639</c:v>
                      </c:pt>
                      <c:pt idx="9">
                        <c:v>1.0977968923250763</c:v>
                      </c:pt>
                    </c:numCache>
                  </c:numRef>
                </c:val>
                <c:smooth val="1"/>
                <c:extLst xmlns:c15="http://schemas.microsoft.com/office/drawing/2012/chart">
                  <c:ext xmlns:c16="http://schemas.microsoft.com/office/drawing/2014/chart" uri="{C3380CC4-5D6E-409C-BE32-E72D297353CC}">
                    <c16:uniqueId val="{00000001-CEE0-43AC-9D2C-9C341DBDEDDF}"/>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'Pub&amp;Ind Schools- Enrol (Adj)'!$C$88</c15:sqref>
                        </c15:formulaRef>
                      </c:ext>
                    </c:extLst>
                    <c:strCache>
                      <c:ptCount val="1"/>
                      <c:pt idx="0">
                        <c:v>GP</c:v>
                      </c:pt>
                    </c:strCache>
                  </c:strRef>
                </c:tx>
                <c:spPr>
                  <a:ln w="38100" cap="rnd">
                    <a:solidFill>
                      <a:schemeClr val="tx1"/>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4-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3-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2-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1-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0-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F-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E-CEE0-43AC-9D2C-9C341DBDEDDF}"/>
                      </c:ext>
                    </c:extLst>
                  </c:dLbl>
                  <c:dLbl>
                    <c:idx val="7"/>
                    <c:delete val="1"/>
                    <c:extLst xmlns:c15="http://schemas.microsoft.com/office/drawing/2012/chart">
                      <c:ext xmlns:c15="http://schemas.microsoft.com/office/drawing/2012/chart" uri="{CE6537A1-D6FC-4f65-9D91-7224C49458BB}">
                        <c15:layout>
                          <c:manualLayout>
                            <c:w val="2.4797800554828425E-2"/>
                            <c:h val="8.2668179820332546E-2"/>
                          </c:manualLayout>
                        </c15:layout>
                      </c:ext>
                      <c:ext xmlns:c16="http://schemas.microsoft.com/office/drawing/2014/chart" uri="{C3380CC4-5D6E-409C-BE32-E72D297353CC}">
                        <c16:uniqueId val="{0000000D-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C-CEE0-43AC-9D2C-9C341DBDEDDF}"/>
                      </c:ext>
                    </c:extLst>
                  </c:dLbl>
                  <c:dLbl>
                    <c:idx val="9"/>
                    <c:layout>
                      <c:manualLayout>
                        <c:x val="1.294119673054421E-3"/>
                        <c:y val="-1.1031602500959862E-2"/>
                      </c:manualLayout>
                    </c:layout>
                    <c:dLblPos val="r"/>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B-CEE0-43AC-9D2C-9C341DBDEDDF}"/>
                      </c:ext>
                    </c:extLst>
                  </c:dLbl>
                  <c:spPr>
                    <a:noFill/>
                    <a:ln>
                      <a:noFill/>
                    </a:ln>
                    <a:effectLst/>
                  </c:spPr>
                  <c:txPr>
                    <a:bodyPr wrap="square" lIns="38100" tIns="19050" rIns="38100" bIns="19050" anchor="ctr">
                      <a:spAutoFit/>
                    </a:bodyPr>
                    <a:lstStyle/>
                    <a:p>
                      <a:pPr>
                        <a:defRPr b="1"/>
                      </a:pPr>
                      <a:endParaRPr lang="en-US"/>
                    </a:p>
                  </c:txPr>
                  <c:dLblPos val="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(Adj)'!$D$88:$M$88</c15:sqref>
                        </c15:formulaRef>
                      </c:ext>
                    </c:extLst>
                    <c:numCache>
                      <c:formatCode>0%</c:formatCode>
                      <c:ptCount val="10"/>
                      <c:pt idx="0">
                        <c:v>1</c:v>
                      </c:pt>
                      <c:pt idx="1">
                        <c:v>1.0260862191003413</c:v>
                      </c:pt>
                      <c:pt idx="2">
                        <c:v>1.0559355917715587</c:v>
                      </c:pt>
                      <c:pt idx="3">
                        <c:v>1.0900709120756755</c:v>
                      </c:pt>
                      <c:pt idx="4">
                        <c:v>1.1210362211963358</c:v>
                      </c:pt>
                      <c:pt idx="5">
                        <c:v>1.1627831339408023</c:v>
                      </c:pt>
                      <c:pt idx="6">
                        <c:v>1.1576520427274528</c:v>
                      </c:pt>
                      <c:pt idx="7">
                        <c:v>1.1792388600294788</c:v>
                      </c:pt>
                      <c:pt idx="8">
                        <c:v>1.2086357869640698</c:v>
                      </c:pt>
                      <c:pt idx="9">
                        <c:v>1.2358234873784986</c:v>
                      </c:pt>
                    </c:numCache>
                  </c:numRef>
                </c:val>
                <c:smooth val="1"/>
                <c:extLst xmlns:c15="http://schemas.microsoft.com/office/drawing/2012/chart">
                  <c:ext xmlns:c16="http://schemas.microsoft.com/office/drawing/2014/chart" uri="{C3380CC4-5D6E-409C-BE32-E72D297353CC}">
                    <c16:uniqueId val="{00000002-CEE0-43AC-9D2C-9C341DBDEDDF}"/>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'Pub&amp;Ind Schools- Enrol (Adj)'!$C$89</c15:sqref>
                        </c15:formulaRef>
                      </c:ext>
                    </c:extLst>
                    <c:strCache>
                      <c:ptCount val="1"/>
                      <c:pt idx="0">
                        <c:v>KN</c:v>
                      </c:pt>
                    </c:strCache>
                  </c:strRef>
                </c:tx>
                <c:spPr>
                  <a:ln w="38100" cap="rnd">
                    <a:solidFill>
                      <a:srgbClr val="00B0F0"/>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1-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3-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8-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5-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E-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0-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1-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2-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6-CEE0-43AC-9D2C-9C341DBDEDDF}"/>
                      </c:ext>
                    </c:extLst>
                  </c:dLbl>
                  <c:spPr>
                    <a:noFill/>
                    <a:ln>
                      <a:noFill/>
                    </a:ln>
                    <a:effectLst/>
                  </c:spPr>
                  <c:txPr>
                    <a:bodyPr wrap="square" lIns="38100" tIns="19050" rIns="38100" bIns="19050" anchor="ctr">
                      <a:spAutoFit/>
                    </a:bodyPr>
                    <a:lstStyle/>
                    <a:p>
                      <a:pPr>
                        <a:defRPr b="1">
                          <a:solidFill>
                            <a:srgbClr val="00B0F0"/>
                          </a:solidFill>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(Adj)'!$D$89:$M$89</c15:sqref>
                        </c15:formulaRef>
                      </c:ext>
                    </c:extLst>
                    <c:numCache>
                      <c:formatCode>0%</c:formatCode>
                      <c:ptCount val="10"/>
                      <c:pt idx="0">
                        <c:v>1</c:v>
                      </c:pt>
                      <c:pt idx="1">
                        <c:v>0.99603922071433015</c:v>
                      </c:pt>
                      <c:pt idx="2">
                        <c:v>1.0082447031222366</c:v>
                      </c:pt>
                      <c:pt idx="3">
                        <c:v>1.0012331613022933</c:v>
                      </c:pt>
                      <c:pt idx="4">
                        <c:v>0.99985232641491273</c:v>
                      </c:pt>
                      <c:pt idx="5">
                        <c:v>0.99490856225345026</c:v>
                      </c:pt>
                      <c:pt idx="6">
                        <c:v>0.98028192798463087</c:v>
                      </c:pt>
                      <c:pt idx="7">
                        <c:v>0.98846234966394708</c:v>
                      </c:pt>
                      <c:pt idx="8">
                        <c:v>0.99628279526290942</c:v>
                      </c:pt>
                      <c:pt idx="9">
                        <c:v>1.0055556540046122</c:v>
                      </c:pt>
                    </c:numCache>
                  </c:numRef>
                </c:val>
                <c:smooth val="1"/>
                <c:extLst xmlns:c15="http://schemas.microsoft.com/office/drawing/2012/chart">
                  <c:ext xmlns:c16="http://schemas.microsoft.com/office/drawing/2014/chart" uri="{C3380CC4-5D6E-409C-BE32-E72D297353CC}">
                    <c16:uniqueId val="{00000003-CEE0-43AC-9D2C-9C341DBDEDDF}"/>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'Pub&amp;Ind Schools- Enrol (Adj)'!$C$90</c15:sqref>
                        </c15:formulaRef>
                      </c:ext>
                    </c:extLst>
                    <c:strCache>
                      <c:ptCount val="1"/>
                      <c:pt idx="0">
                        <c:v>LP</c:v>
                      </c:pt>
                    </c:strCache>
                  </c:strRef>
                </c:tx>
                <c:spPr>
                  <a:ln w="38100" cap="rnd">
                    <a:solidFill>
                      <a:srgbClr val="FFC000"/>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F-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9-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7-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4-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0-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1-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2-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3-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4-CEE0-43AC-9D2C-9C341DBDEDDF}"/>
                      </c:ext>
                    </c:extLst>
                  </c:dLbl>
                  <c:dLbl>
                    <c:idx val="9"/>
                    <c:layout>
                      <c:manualLayout>
                        <c:x val="6.5894965707637213E-3"/>
                        <c:y val="2.7579006252400097E-3"/>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6C-CEE0-43AC-9D2C-9C341DBDEDDF}"/>
                      </c:ext>
                    </c:extLst>
                  </c:dLbl>
                  <c:spPr>
                    <a:noFill/>
                    <a:ln>
                      <a:noFill/>
                    </a:ln>
                    <a:effectLst/>
                  </c:spPr>
                  <c:txPr>
                    <a:bodyPr wrap="square" lIns="38100" tIns="19050" rIns="38100" bIns="19050" anchor="ctr">
                      <a:spAutoFit/>
                    </a:bodyPr>
                    <a:lstStyle/>
                    <a:p>
                      <a:pPr>
                        <a:defRPr b="1">
                          <a:solidFill>
                            <a:srgbClr val="FFC000"/>
                          </a:solidFill>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(Adj)'!$D$90:$M$90</c15:sqref>
                        </c15:formulaRef>
                      </c:ext>
                    </c:extLst>
                    <c:numCache>
                      <c:formatCode>0%</c:formatCode>
                      <c:ptCount val="10"/>
                      <c:pt idx="0">
                        <c:v>1</c:v>
                      </c:pt>
                      <c:pt idx="1">
                        <c:v>0.99944864661978416</c:v>
                      </c:pt>
                      <c:pt idx="2">
                        <c:v>1.0028016445017944</c:v>
                      </c:pt>
                      <c:pt idx="3">
                        <c:v>1.0221217430226988</c:v>
                      </c:pt>
                      <c:pt idx="4">
                        <c:v>1.0290113289714637</c:v>
                      </c:pt>
                      <c:pt idx="5">
                        <c:v>1.0353711261013954</c:v>
                      </c:pt>
                      <c:pt idx="6">
                        <c:v>1.0052530105876167</c:v>
                      </c:pt>
                      <c:pt idx="7">
                        <c:v>1.0221712832312806</c:v>
                      </c:pt>
                      <c:pt idx="8">
                        <c:v>1.0253785746174622</c:v>
                      </c:pt>
                      <c:pt idx="9">
                        <c:v>1.04857971136126</c:v>
                      </c:pt>
                    </c:numCache>
                  </c:numRef>
                </c:val>
                <c:smooth val="1"/>
                <c:extLst xmlns:c15="http://schemas.microsoft.com/office/drawing/2012/chart">
                  <c:ext xmlns:c16="http://schemas.microsoft.com/office/drawing/2014/chart" uri="{C3380CC4-5D6E-409C-BE32-E72D297353CC}">
                    <c16:uniqueId val="{00000004-CEE0-43AC-9D2C-9C341DBDEDDF}"/>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'Pub&amp;Ind Schools- Enrol (Adj)'!$C$91</c15:sqref>
                        </c15:formulaRef>
                      </c:ext>
                    </c:extLst>
                    <c:strCache>
                      <c:ptCount val="1"/>
                      <c:pt idx="0">
                        <c:v>MP</c:v>
                      </c:pt>
                    </c:strCache>
                  </c:strRef>
                </c:tx>
                <c:spPr>
                  <a:ln w="12700">
                    <a:solidFill>
                      <a:srgbClr val="FF0000"/>
                    </a:solidFill>
                    <a:prstDash val="solid"/>
                  </a:ln>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7-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6-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5-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4-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3-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2-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1-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0-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F-CEE0-43AC-9D2C-9C341DBDEDDF}"/>
                      </c:ext>
                    </c:extLst>
                  </c:dLbl>
                  <c:dLbl>
                    <c:idx val="9"/>
                    <c:layout>
                      <c:manualLayout>
                        <c:x val="1.18610938273747E-2"/>
                        <c:y val="-5.5158012504799691E-3"/>
                      </c:manualLayout>
                    </c:layout>
                    <c:spPr>
                      <a:noFill/>
                      <a:ln>
                        <a:noFill/>
                      </a:ln>
                      <a:effectLst/>
                    </c:spPr>
                    <c:txPr>
                      <a:bodyPr wrap="square" lIns="38100" tIns="19050" rIns="38100" bIns="19050" anchor="ctr">
                        <a:spAutoFit/>
                      </a:bodyPr>
                      <a:lstStyle/>
                      <a:p>
                        <a:pPr>
                          <a:defRPr b="0">
                            <a:solidFill>
                              <a:srgbClr val="FF0000"/>
                            </a:solidFill>
                          </a:defRPr>
                        </a:pPr>
                        <a:endParaRPr lang="en-US"/>
                      </a:p>
                    </c:txPr>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6B-CEE0-43AC-9D2C-9C341DBDEDDF}"/>
                      </c:ext>
                    </c:extLst>
                  </c:dLbl>
                  <c:spPr>
                    <a:noFill/>
                    <a:ln>
                      <a:noFill/>
                    </a:ln>
                    <a:effectLst/>
                  </c:spPr>
                  <c:txPr>
                    <a:bodyPr wrap="square" lIns="38100" tIns="19050" rIns="38100" bIns="19050" anchor="ctr">
                      <a:spAutoFit/>
                    </a:bodyPr>
                    <a:lstStyle/>
                    <a:p>
                      <a:pPr>
                        <a:defRPr b="0"/>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(Adj)'!$D$91:$M$91</c15:sqref>
                        </c15:formulaRef>
                      </c:ext>
                    </c:extLst>
                    <c:numCache>
                      <c:formatCode>0%</c:formatCode>
                      <c:ptCount val="10"/>
                      <c:pt idx="0">
                        <c:v>1</c:v>
                      </c:pt>
                      <c:pt idx="1">
                        <c:v>0.99812662888954407</c:v>
                      </c:pt>
                      <c:pt idx="2">
                        <c:v>1.0028489272201011</c:v>
                      </c:pt>
                      <c:pt idx="3">
                        <c:v>1.0232246822332176</c:v>
                      </c:pt>
                      <c:pt idx="4">
                        <c:v>1.0185526312047122</c:v>
                      </c:pt>
                      <c:pt idx="5">
                        <c:v>1.0394820546027004</c:v>
                      </c:pt>
                      <c:pt idx="6">
                        <c:v>0.99164662304948037</c:v>
                      </c:pt>
                      <c:pt idx="7">
                        <c:v>1.038072285958344</c:v>
                      </c:pt>
                      <c:pt idx="8">
                        <c:v>1.0503487447181079</c:v>
                      </c:pt>
                      <c:pt idx="9">
                        <c:v>1.0759454788330869</c:v>
                      </c:pt>
                    </c:numCache>
                  </c:numRef>
                </c:val>
                <c:smooth val="1"/>
                <c:extLst xmlns:c15="http://schemas.microsoft.com/office/drawing/2012/chart">
                  <c:ext xmlns:c16="http://schemas.microsoft.com/office/drawing/2014/chart" uri="{C3380CC4-5D6E-409C-BE32-E72D297353CC}">
                    <c16:uniqueId val="{00000005-CEE0-43AC-9D2C-9C341DBDEDDF}"/>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'Pub&amp;Ind Schools- Enrol (Adj)'!$C$92</c15:sqref>
                        </c15:formulaRef>
                      </c:ext>
                    </c:extLst>
                    <c:strCache>
                      <c:ptCount val="1"/>
                      <c:pt idx="0">
                        <c:v>NC</c:v>
                      </c:pt>
                    </c:strCache>
                  </c:strRef>
                </c:tx>
                <c:spPr>
                  <a:ln w="15875" cap="rnd">
                    <a:solidFill>
                      <a:srgbClr val="00B050"/>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D-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8-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A-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1-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F-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9-CEE0-43AC-9D2C-9C341DBDEDDF}"/>
                      </c:ext>
                    </c:extLst>
                  </c:dLbl>
                  <c:dLbl>
                    <c:idx val="6"/>
                    <c:delete val="1"/>
                    <c:extLst xmlns:c15="http://schemas.microsoft.com/office/drawing/2012/chart">
                      <c:ext xmlns:c15="http://schemas.microsoft.com/office/drawing/2012/chart" uri="{CE6537A1-D6FC-4f65-9D91-7224C49458BB}">
                        <c15:layout>
                          <c:manualLayout>
                            <c:w val="3.4342140882708677E-2"/>
                            <c:h val="3.0675049766085035E-2"/>
                          </c:manualLayout>
                        </c15:layout>
                      </c:ext>
                      <c:ext xmlns:c16="http://schemas.microsoft.com/office/drawing/2014/chart" uri="{C3380CC4-5D6E-409C-BE32-E72D297353CC}">
                        <c16:uniqueId val="{00000057-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6-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8-CEE0-43AC-9D2C-9C341DBDEDDF}"/>
                      </c:ext>
                    </c:extLst>
                  </c:dLbl>
                  <c:dLbl>
                    <c:idx val="9"/>
                    <c:layout>
                      <c:manualLayout>
                        <c:x val="1.4496892455679995E-2"/>
                        <c:y val="-1.3789503126199846E-2"/>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6A-CEE0-43AC-9D2C-9C341DBDEDDF}"/>
                      </c:ext>
                    </c:extLst>
                  </c:dLbl>
                  <c:spPr>
                    <a:noFill/>
                    <a:ln>
                      <a:noFill/>
                    </a:ln>
                    <a:effectLst/>
                  </c:spPr>
                  <c:txPr>
                    <a:bodyPr wrap="square" lIns="38100" tIns="19050" rIns="38100" bIns="19050" anchor="ctr">
                      <a:spAutoFit/>
                    </a:bodyPr>
                    <a:lstStyle/>
                    <a:p>
                      <a:pPr>
                        <a:defRPr b="0">
                          <a:solidFill>
                            <a:srgbClr val="00B050"/>
                          </a:solidFill>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(Adj)'!$D$92:$M$92</c15:sqref>
                        </c15:formulaRef>
                      </c:ext>
                    </c:extLst>
                    <c:numCache>
                      <c:formatCode>0%</c:formatCode>
                      <c:ptCount val="10"/>
                      <c:pt idx="0">
                        <c:v>1</c:v>
                      </c:pt>
                      <c:pt idx="1">
                        <c:v>1.0185121119735923</c:v>
                      </c:pt>
                      <c:pt idx="2">
                        <c:v>1.0414783743071923</c:v>
                      </c:pt>
                      <c:pt idx="3">
                        <c:v>1.0455685528335747</c:v>
                      </c:pt>
                      <c:pt idx="4">
                        <c:v>1.0544191946492536</c:v>
                      </c:pt>
                      <c:pt idx="5">
                        <c:v>1.0536335920776665</c:v>
                      </c:pt>
                      <c:pt idx="6">
                        <c:v>1.0643076967429927</c:v>
                      </c:pt>
                      <c:pt idx="7">
                        <c:v>1.0770971624611703</c:v>
                      </c:pt>
                      <c:pt idx="8">
                        <c:v>1.0963732549172234</c:v>
                      </c:pt>
                      <c:pt idx="9">
                        <c:v>1.0975588661376463</c:v>
                      </c:pt>
                    </c:numCache>
                  </c:numRef>
                </c:val>
                <c:smooth val="1"/>
                <c:extLst xmlns:c15="http://schemas.microsoft.com/office/drawing/2012/chart">
                  <c:ext xmlns:c16="http://schemas.microsoft.com/office/drawing/2014/chart" uri="{C3380CC4-5D6E-409C-BE32-E72D297353CC}">
                    <c16:uniqueId val="{00000006-CEE0-43AC-9D2C-9C341DBDEDDF}"/>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'Pub&amp;Ind Schools- Enrol (Adj)'!$C$93</c15:sqref>
                        </c15:formulaRef>
                      </c:ext>
                    </c:extLst>
                    <c:strCache>
                      <c:ptCount val="1"/>
                      <c:pt idx="0">
                        <c:v>NW</c:v>
                      </c:pt>
                    </c:strCache>
                  </c:strRef>
                </c:tx>
                <c:spPr>
                  <a:ln w="15875" cap="rnd">
                    <a:solidFill>
                      <a:schemeClr val="tx1"/>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0-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A-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B-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C-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D-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A-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A-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A-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9-CEE0-43AC-9D2C-9C341DBDEDDF}"/>
                      </c:ext>
                    </c:extLst>
                  </c:dLbl>
                  <c:dLbl>
                    <c:idx val="9"/>
                    <c:layout>
                      <c:manualLayout>
                        <c:x val="-1.3178993141527443E-2"/>
                        <c:y val="-2.757900625239959E-2"/>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68-CEE0-43AC-9D2C-9C341DBDEDDF}"/>
                      </c:ext>
                    </c:extLst>
                  </c:dLbl>
                  <c:spPr>
                    <a:noFill/>
                    <a:ln>
                      <a:noFill/>
                    </a:ln>
                    <a:effectLst/>
                  </c:sp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(Adj)'!$D$93:$M$93</c15:sqref>
                        </c15:formulaRef>
                      </c:ext>
                    </c:extLst>
                    <c:numCache>
                      <c:formatCode>0%</c:formatCode>
                      <c:ptCount val="10"/>
                      <c:pt idx="0">
                        <c:v>1</c:v>
                      </c:pt>
                      <c:pt idx="1">
                        <c:v>1.0169246409045052</c:v>
                      </c:pt>
                      <c:pt idx="2">
                        <c:v>1.0324766300884225</c:v>
                      </c:pt>
                      <c:pt idx="3">
                        <c:v>1.0499663287500871</c:v>
                      </c:pt>
                      <c:pt idx="4">
                        <c:v>1.0700839330084035</c:v>
                      </c:pt>
                      <c:pt idx="5">
                        <c:v>1.0653222248310632</c:v>
                      </c:pt>
                      <c:pt idx="6">
                        <c:v>1.0844980661607808</c:v>
                      </c:pt>
                      <c:pt idx="7">
                        <c:v>1.0999133062071207</c:v>
                      </c:pt>
                      <c:pt idx="8">
                        <c:v>1.1134359897928379</c:v>
                      </c:pt>
                      <c:pt idx="9">
                        <c:v>1.125730511312766</c:v>
                      </c:pt>
                    </c:numCache>
                  </c:numRef>
                </c:val>
                <c:smooth val="1"/>
                <c:extLst xmlns:c15="http://schemas.microsoft.com/office/drawing/2012/chart">
                  <c:ext xmlns:c16="http://schemas.microsoft.com/office/drawing/2014/chart" uri="{C3380CC4-5D6E-409C-BE32-E72D297353CC}">
                    <c16:uniqueId val="{00000007-CEE0-43AC-9D2C-9C341DBDEDDF}"/>
                  </c:ext>
                </c:extLst>
              </c15:ser>
            </c15:filteredLineSeries>
          </c:ext>
        </c:extLst>
      </c:lineChart>
      <c:catAx>
        <c:axId val="904962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vert="horz"/>
          <a:lstStyle/>
          <a:p>
            <a:pPr>
              <a:defRPr/>
            </a:pPr>
            <a:endParaRPr lang="en-US"/>
          </a:p>
        </c:txPr>
        <c:crossAx val="1"/>
        <c:crosses val="autoZero"/>
        <c:auto val="1"/>
        <c:lblAlgn val="ctr"/>
        <c:lblOffset val="100"/>
        <c:noMultiLvlLbl val="0"/>
      </c:catAx>
      <c:valAx>
        <c:axId val="1"/>
        <c:scaling>
          <c:orientation val="minMax"/>
          <c:max val="1.3"/>
          <c:min val="0.8"/>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t>Ordinary school enrolment headcount</a:t>
                </a:r>
              </a:p>
              <a:p>
                <a:pPr>
                  <a:defRPr/>
                </a:pPr>
                <a:r>
                  <a:rPr lang="en-US"/>
                  <a:t>(Indexed with 2012 totals at 100%)</a:t>
                </a:r>
              </a:p>
            </c:rich>
          </c:tx>
          <c:layout>
            <c:manualLayout>
              <c:xMode val="edge"/>
              <c:yMode val="edge"/>
              <c:x val="2.8751536705849044E-2"/>
              <c:y val="7.1064150071488252E-2"/>
            </c:manualLayout>
          </c:layout>
          <c:overlay val="0"/>
        </c:title>
        <c:numFmt formatCode="0%" sourceLinked="1"/>
        <c:majorTickMark val="none"/>
        <c:minorTickMark val="none"/>
        <c:tickLblPos val="nextTo"/>
        <c:spPr>
          <a:ln w="6350">
            <a:noFill/>
          </a:ln>
        </c:spPr>
        <c:txPr>
          <a:bodyPr rot="0" vert="horz"/>
          <a:lstStyle/>
          <a:p>
            <a:pPr>
              <a:defRPr/>
            </a:pPr>
            <a:endParaRPr lang="en-US"/>
          </a:p>
        </c:txPr>
        <c:crossAx val="904962303"/>
        <c:crosses val="autoZero"/>
        <c:crossBetween val="between"/>
      </c:valAx>
      <c:spPr>
        <a:noFill/>
        <a:ln w="25400">
          <a:noFill/>
        </a:ln>
      </c:spPr>
    </c:plotArea>
    <c:plotVisOnly val="1"/>
    <c:dispBlanksAs val="gap"/>
    <c:showDLblsOverMax val="0"/>
  </c:chart>
  <c:spPr>
    <a:noFill/>
    <a:ln w="9525" cap="flat" cmpd="sng" algn="ctr">
      <a:noFill/>
      <a:round/>
    </a:ln>
    <a:effectLst/>
  </c:spPr>
  <c:txPr>
    <a:bodyPr/>
    <a:lstStyle/>
    <a:p>
      <a:pPr>
        <a:defRPr sz="18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'Ages 7-18'!$D$37</c:f>
              <c:strCache>
                <c:ptCount val="1"/>
                <c:pt idx="0">
                  <c:v>Growth '21-30</c:v>
                </c:pt>
              </c:strCache>
            </c:strRef>
          </c:tx>
          <c:spPr>
            <a:solidFill>
              <a:schemeClr val="bg1">
                <a:lumMod val="75000"/>
              </a:schemeClr>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B-5C9B-47CF-AA06-B4C15A4A8590}"/>
              </c:ext>
            </c:extLst>
          </c:dPt>
          <c:dPt>
            <c:idx val="1"/>
            <c:invertIfNegative val="0"/>
            <c:bubble3D val="0"/>
            <c:spPr>
              <a:solidFill>
                <a:schemeClr val="bg1">
                  <a:lumMod val="75000"/>
                </a:schemeClr>
              </a:solidFill>
              <a:ln>
                <a:noFill/>
              </a:ln>
              <a:effectLst/>
            </c:spPr>
            <c:extLst>
              <c:ext xmlns:c16="http://schemas.microsoft.com/office/drawing/2014/chart" uri="{C3380CC4-5D6E-409C-BE32-E72D297353CC}">
                <c16:uniqueId val="{0000000A-5C9B-47CF-AA06-B4C15A4A8590}"/>
              </c:ext>
            </c:extLst>
          </c:dPt>
          <c:dPt>
            <c:idx val="2"/>
            <c:invertIfNegative val="0"/>
            <c:bubble3D val="0"/>
            <c:spPr>
              <a:solidFill>
                <a:schemeClr val="bg1">
                  <a:lumMod val="75000"/>
                </a:schemeClr>
              </a:solidFill>
              <a:ln>
                <a:noFill/>
              </a:ln>
              <a:effectLst/>
            </c:spPr>
            <c:extLst>
              <c:ext xmlns:c16="http://schemas.microsoft.com/office/drawing/2014/chart" uri="{C3380CC4-5D6E-409C-BE32-E72D297353CC}">
                <c16:uniqueId val="{00000001-5C9B-47CF-AA06-B4C15A4A8590}"/>
              </c:ext>
            </c:extLst>
          </c:dPt>
          <c:dPt>
            <c:idx val="3"/>
            <c:invertIfNegative val="0"/>
            <c:bubble3D val="0"/>
            <c:spPr>
              <a:solidFill>
                <a:schemeClr val="bg1">
                  <a:lumMod val="75000"/>
                </a:schemeClr>
              </a:solidFill>
              <a:ln>
                <a:noFill/>
              </a:ln>
              <a:effectLst/>
            </c:spPr>
            <c:extLst>
              <c:ext xmlns:c16="http://schemas.microsoft.com/office/drawing/2014/chart" uri="{C3380CC4-5D6E-409C-BE32-E72D297353CC}">
                <c16:uniqueId val="{00000009-5C9B-47CF-AA06-B4C15A4A8590}"/>
              </c:ext>
            </c:extLst>
          </c:dPt>
          <c:dPt>
            <c:idx val="6"/>
            <c:invertIfNegative val="0"/>
            <c:bubble3D val="0"/>
            <c:spPr>
              <a:solidFill>
                <a:schemeClr val="bg1">
                  <a:lumMod val="75000"/>
                </a:schemeClr>
              </a:solidFill>
              <a:ln>
                <a:noFill/>
              </a:ln>
              <a:effectLst/>
            </c:spPr>
            <c:extLst>
              <c:ext xmlns:c16="http://schemas.microsoft.com/office/drawing/2014/chart" uri="{C3380CC4-5D6E-409C-BE32-E72D297353CC}">
                <c16:uniqueId val="{00000001-B9DF-458A-A59F-AAA62F11747E}"/>
              </c:ext>
            </c:extLst>
          </c:dPt>
          <c:dPt>
            <c:idx val="7"/>
            <c:invertIfNegative val="0"/>
            <c:bubble3D val="0"/>
            <c:spPr>
              <a:solidFill>
                <a:srgbClr val="FFC000"/>
              </a:solidFill>
              <a:ln>
                <a:noFill/>
              </a:ln>
              <a:effectLst/>
            </c:spPr>
            <c:extLst>
              <c:ext xmlns:c16="http://schemas.microsoft.com/office/drawing/2014/chart" uri="{C3380CC4-5D6E-409C-BE32-E72D297353CC}">
                <c16:uniqueId val="{0000000C-D29B-4B63-9268-2CC4893913D2}"/>
              </c:ext>
            </c:extLst>
          </c:dPt>
          <c:dPt>
            <c:idx val="9"/>
            <c:invertIfNegative val="0"/>
            <c:bubble3D val="0"/>
            <c:spPr>
              <a:solidFill>
                <a:schemeClr val="bg1">
                  <a:lumMod val="50000"/>
                </a:schemeClr>
              </a:solidFill>
              <a:ln>
                <a:noFill/>
              </a:ln>
              <a:effectLst/>
            </c:spPr>
            <c:extLst>
              <c:ext xmlns:c16="http://schemas.microsoft.com/office/drawing/2014/chart" uri="{C3380CC4-5D6E-409C-BE32-E72D297353CC}">
                <c16:uniqueId val="{00000003-5C9B-47CF-AA06-B4C15A4A8590}"/>
              </c:ext>
            </c:extLst>
          </c:dPt>
          <c:dLbls>
            <c:dLbl>
              <c:idx val="1"/>
              <c:layout>
                <c:manualLayout>
                  <c:x val="1.1904763020693947E-3"/>
                  <c:y val="0.16939996398583443"/>
                </c:manualLayout>
              </c:layout>
              <c:tx>
                <c:rich>
                  <a:bodyPr/>
                  <a:lstStyle/>
                  <a:p>
                    <a:fld id="{4C2F453B-139F-4B81-B507-27C699D4F148}" type="VALUE">
                      <a:rPr lang="en-US">
                        <a:solidFill>
                          <a:sysClr val="windowText" lastClr="000000"/>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5C9B-47CF-AA06-B4C15A4A8590}"/>
                </c:ext>
              </c:extLst>
            </c:dLbl>
            <c:dLbl>
              <c:idx val="2"/>
              <c:layout>
                <c:manualLayout>
                  <c:x val="-1.1904763020694382E-3"/>
                  <c:y val="0.12319997380787966"/>
                </c:manualLayout>
              </c:layout>
              <c:tx>
                <c:rich>
                  <a:bodyPr/>
                  <a:lstStyle/>
                  <a:p>
                    <a:fld id="{9B39F6EC-B6A2-4C1D-A93F-A14699A36F10}" type="VALUE">
                      <a:rPr lang="en-US" b="0">
                        <a:solidFill>
                          <a:schemeClr val="tx1">
                            <a:lumMod val="75000"/>
                            <a:lumOff val="25000"/>
                          </a:schemeClr>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C9B-47CF-AA06-B4C15A4A8590}"/>
                </c:ext>
              </c:extLst>
            </c:dLbl>
            <c:dLbl>
              <c:idx val="6"/>
              <c:tx>
                <c:rich>
                  <a:bodyPr/>
                  <a:lstStyle/>
                  <a:p>
                    <a:fld id="{99A5856F-F7F1-4F9A-92F4-9133A485EB37}" type="VALUE">
                      <a:rPr lang="en-US" b="0">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9DF-458A-A59F-AAA62F11747E}"/>
                </c:ext>
              </c:extLst>
            </c:dLbl>
            <c:dLbl>
              <c:idx val="7"/>
              <c:spPr>
                <a:noFill/>
                <a:ln>
                  <a:noFill/>
                </a:ln>
                <a:effectLst/>
              </c:spPr>
              <c:txPr>
                <a:bodyPr rot="0" spcFirstLastPara="1" vertOverflow="ellipsis" vert="horz" wrap="square" anchor="ctr" anchorCtr="1"/>
                <a:lstStyle/>
                <a:p>
                  <a:pPr>
                    <a:defRPr sz="1700" b="1" i="0" u="none" strike="noStrike" kern="1200" baseline="0">
                      <a:solidFill>
                        <a:srgbClr val="EEB5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C-D29B-4B63-9268-2CC4893913D2}"/>
                </c:ext>
              </c:extLst>
            </c:dLbl>
            <c:dLbl>
              <c:idx val="9"/>
              <c:tx>
                <c:rich>
                  <a:bodyPr rot="0" spcFirstLastPara="1" vertOverflow="ellipsis" vert="horz" wrap="square" anchor="ctr" anchorCtr="1"/>
                  <a:lstStyle/>
                  <a:p>
                    <a:pPr>
                      <a:defRPr sz="1700" b="1" i="0" u="none" strike="noStrike" kern="1200" baseline="0">
                        <a:solidFill>
                          <a:sysClr val="windowText" lastClr="000000"/>
                        </a:solidFill>
                        <a:latin typeface="+mn-lt"/>
                        <a:ea typeface="+mn-ea"/>
                        <a:cs typeface="+mn-cs"/>
                      </a:defRPr>
                    </a:pPr>
                    <a:fld id="{90FAF72F-EF6B-4DA3-BE13-862C9A572A27}" type="VALUE">
                      <a:rPr lang="en-US" b="1">
                        <a:solidFill>
                          <a:sysClr val="windowText" lastClr="000000"/>
                        </a:solidFill>
                      </a:rPr>
                      <a:pPr>
                        <a:defRPr b="1">
                          <a:solidFill>
                            <a:sysClr val="windowText" lastClr="000000"/>
                          </a:solidFill>
                        </a:defRPr>
                      </a:pPr>
                      <a:t>[VALUE]</a:t>
                    </a:fld>
                    <a:endParaRPr lang="en-GB"/>
                  </a:p>
                </c:rich>
              </c:tx>
              <c:spPr>
                <a:noFill/>
                <a:ln>
                  <a:noFill/>
                </a:ln>
                <a:effectLst/>
              </c:spPr>
              <c:txPr>
                <a:bodyPr rot="0" spcFirstLastPara="1" vertOverflow="ellipsis" vert="horz" wrap="square" anchor="ctr" anchorCtr="1"/>
                <a:lstStyle/>
                <a:p>
                  <a:pPr>
                    <a:defRPr sz="17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C9B-47CF-AA06-B4C15A4A8590}"/>
                </c:ext>
              </c:extLst>
            </c:dLbl>
            <c:spPr>
              <a:noFill/>
              <a:ln>
                <a:noFill/>
              </a:ln>
              <a:effectLst/>
            </c:spPr>
            <c:txPr>
              <a:bodyPr rot="0" spcFirstLastPara="1" vertOverflow="ellipsis" vert="horz" wrap="square" anchor="ctr" anchorCtr="1"/>
              <a:lstStyle/>
              <a:p>
                <a:pPr>
                  <a:defRPr sz="17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'Ages 7-18'!$B$38:$B$47</c:f>
              <c:strCache>
                <c:ptCount val="10"/>
                <c:pt idx="0">
                  <c:v>EC</c:v>
                </c:pt>
                <c:pt idx="1">
                  <c:v>FS</c:v>
                </c:pt>
                <c:pt idx="2">
                  <c:v>KN</c:v>
                </c:pt>
                <c:pt idx="3">
                  <c:v>NC</c:v>
                </c:pt>
                <c:pt idx="4">
                  <c:v>NW</c:v>
                </c:pt>
                <c:pt idx="5">
                  <c:v>MP</c:v>
                </c:pt>
                <c:pt idx="6">
                  <c:v>LP</c:v>
                </c:pt>
                <c:pt idx="7">
                  <c:v>WC</c:v>
                </c:pt>
                <c:pt idx="8">
                  <c:v>GP</c:v>
                </c:pt>
                <c:pt idx="9">
                  <c:v>SA</c:v>
                </c:pt>
              </c:strCache>
            </c:strRef>
          </c:cat>
          <c:val>
            <c:numRef>
              <c:f>'Ages 7-18'!$D$38:$D$47</c:f>
              <c:numCache>
                <c:formatCode>0%</c:formatCode>
                <c:ptCount val="10"/>
                <c:pt idx="0">
                  <c:v>-0.14816507631773065</c:v>
                </c:pt>
                <c:pt idx="1">
                  <c:v>-3.7944297689984648E-2</c:v>
                </c:pt>
                <c:pt idx="2">
                  <c:v>-1.21401546013467E-2</c:v>
                </c:pt>
                <c:pt idx="3">
                  <c:v>1.314345027008537E-2</c:v>
                </c:pt>
                <c:pt idx="4">
                  <c:v>4.1176802385326096E-2</c:v>
                </c:pt>
                <c:pt idx="5">
                  <c:v>5.9180945999983275E-2</c:v>
                </c:pt>
                <c:pt idx="6">
                  <c:v>6.9483515937486973E-2</c:v>
                </c:pt>
                <c:pt idx="7">
                  <c:v>0.15239452460985897</c:v>
                </c:pt>
                <c:pt idx="8">
                  <c:v>0.27310050260286717</c:v>
                </c:pt>
                <c:pt idx="9">
                  <c:v>6.3422237008750645E-2</c:v>
                </c:pt>
              </c:numCache>
            </c:numRef>
          </c:val>
          <c:extLst>
            <c:ext xmlns:c16="http://schemas.microsoft.com/office/drawing/2014/chart" uri="{C3380CC4-5D6E-409C-BE32-E72D297353CC}">
              <c16:uniqueId val="{00000006-5C9B-47CF-AA06-B4C15A4A8590}"/>
            </c:ext>
          </c:extLst>
        </c:ser>
        <c:dLbls>
          <c:showLegendKey val="0"/>
          <c:showVal val="0"/>
          <c:showCatName val="0"/>
          <c:showSerName val="0"/>
          <c:showPercent val="0"/>
          <c:showBubbleSize val="0"/>
        </c:dLbls>
        <c:gapWidth val="55"/>
        <c:overlap val="-27"/>
        <c:axId val="80360560"/>
        <c:axId val="80346160"/>
      </c:barChart>
      <c:catAx>
        <c:axId val="80360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700" b="1" i="0" u="none" strike="noStrike" kern="1200" baseline="0">
                <a:solidFill>
                  <a:schemeClr val="tx1">
                    <a:lumMod val="65000"/>
                    <a:lumOff val="35000"/>
                  </a:schemeClr>
                </a:solidFill>
                <a:latin typeface="+mn-lt"/>
                <a:ea typeface="+mn-ea"/>
                <a:cs typeface="+mn-cs"/>
              </a:defRPr>
            </a:pPr>
            <a:endParaRPr lang="en-US"/>
          </a:p>
        </c:txPr>
        <c:crossAx val="80346160"/>
        <c:crosses val="autoZero"/>
        <c:auto val="1"/>
        <c:lblAlgn val="ctr"/>
        <c:lblOffset val="100"/>
        <c:tickMarkSkip val="1000"/>
        <c:noMultiLvlLbl val="0"/>
      </c:catAx>
      <c:valAx>
        <c:axId val="8034616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700" b="0" i="0" u="none" strike="noStrike" kern="1200" baseline="0">
                <a:solidFill>
                  <a:schemeClr val="tx1">
                    <a:lumMod val="65000"/>
                    <a:lumOff val="35000"/>
                  </a:schemeClr>
                </a:solidFill>
                <a:latin typeface="+mn-lt"/>
                <a:ea typeface="+mn-ea"/>
                <a:cs typeface="+mn-cs"/>
              </a:defRPr>
            </a:pPr>
            <a:endParaRPr lang="en-US"/>
          </a:p>
        </c:txPr>
        <c:crossAx val="80360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7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dirty="0"/>
              <a:t>Projected number of school aged children (7-18 </a:t>
            </a:r>
            <a:r>
              <a:rPr lang="en-US" dirty="0" err="1"/>
              <a:t>yrs</a:t>
            </a:r>
            <a:r>
              <a:rPr lang="en-US" dirty="0"/>
              <a:t>) in Western</a:t>
            </a:r>
            <a:r>
              <a:rPr lang="en-US" baseline="0" dirty="0"/>
              <a:t> Cape</a:t>
            </a:r>
            <a:endParaRPr lang="en-US" dirty="0"/>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9"/>
          <c:order val="9"/>
          <c:tx>
            <c:strRef>
              <c:f>'Ages 7-18'!$C$11</c:f>
              <c:strCache>
                <c:ptCount val="1"/>
                <c:pt idx="0">
                  <c:v>WC</c:v>
                </c:pt>
              </c:strCache>
            </c:strRef>
          </c:tx>
          <c:spPr>
            <a:ln w="22225" cap="rnd">
              <a:solidFill>
                <a:srgbClr val="FFC000"/>
              </a:solidFill>
              <a:prstDash val="sysDash"/>
              <a:round/>
            </a:ln>
            <a:effectLst/>
          </c:spPr>
          <c:marker>
            <c:symbol val="none"/>
          </c:marker>
          <c:cat>
            <c:numRef>
              <c:f>'Ages 7-18'!$AE$1:$AW$1</c:f>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f>'Ages 7-18'!$AE$11:$AW$11</c:f>
              <c:numCache>
                <c:formatCode>#\ ###\ ##0</c:formatCode>
                <c:ptCount val="19"/>
                <c:pt idx="0">
                  <c:v>1068009.3</c:v>
                </c:pt>
                <c:pt idx="1">
                  <c:v>1084595.7</c:v>
                </c:pt>
                <c:pt idx="2">
                  <c:v>1109812.9000000001</c:v>
                </c:pt>
                <c:pt idx="3">
                  <c:v>1141499.8999999999</c:v>
                </c:pt>
                <c:pt idx="4">
                  <c:v>1171850.3999999999</c:v>
                </c:pt>
                <c:pt idx="5">
                  <c:v>1199307.3</c:v>
                </c:pt>
                <c:pt idx="6">
                  <c:v>1226265.2</c:v>
                </c:pt>
                <c:pt idx="7">
                  <c:v>1254191.6000000001</c:v>
                </c:pt>
                <c:pt idx="8">
                  <c:v>1281201.5</c:v>
                </c:pt>
                <c:pt idx="9">
                  <c:v>1298800.6000000001</c:v>
                </c:pt>
                <c:pt idx="10">
                  <c:v>1331324.6000000001</c:v>
                </c:pt>
                <c:pt idx="11">
                  <c:v>1367974.7999999998</c:v>
                </c:pt>
                <c:pt idx="12">
                  <c:v>1400690</c:v>
                </c:pt>
                <c:pt idx="13">
                  <c:v>1428122</c:v>
                </c:pt>
                <c:pt idx="14">
                  <c:v>1447716.5</c:v>
                </c:pt>
                <c:pt idx="15">
                  <c:v>1463311.7000000002</c:v>
                </c:pt>
                <c:pt idx="16">
                  <c:v>1477196.9</c:v>
                </c:pt>
                <c:pt idx="17">
                  <c:v>1487874.5</c:v>
                </c:pt>
                <c:pt idx="18">
                  <c:v>1496730.6999999997</c:v>
                </c:pt>
              </c:numCache>
            </c:numRef>
          </c:val>
          <c:smooth val="0"/>
          <c:extLst>
            <c:ext xmlns:c16="http://schemas.microsoft.com/office/drawing/2014/chart" uri="{C3380CC4-5D6E-409C-BE32-E72D297353CC}">
              <c16:uniqueId val="{00000008-DFD9-4117-A5C6-02A231657602}"/>
            </c:ext>
          </c:extLst>
        </c:ser>
        <c:dLbls>
          <c:showLegendKey val="0"/>
          <c:showVal val="0"/>
          <c:showCatName val="0"/>
          <c:showSerName val="0"/>
          <c:showPercent val="0"/>
          <c:showBubbleSize val="0"/>
        </c:dLbls>
        <c:smooth val="0"/>
        <c:axId val="299244479"/>
        <c:axId val="288071167"/>
        <c:extLst>
          <c:ext xmlns:c15="http://schemas.microsoft.com/office/drawing/2012/chart" uri="{02D57815-91ED-43cb-92C2-25804820EDAC}">
            <c15:filteredLineSeries>
              <c15:ser>
                <c:idx val="0"/>
                <c:order val="0"/>
                <c:tx>
                  <c:strRef>
                    <c:extLst>
                      <c:ext uri="{02D57815-91ED-43cb-92C2-25804820EDAC}">
                        <c15:formulaRef>
                          <c15:sqref>'Ages 7-18'!$C$2</c15:sqref>
                        </c15:formulaRef>
                      </c:ext>
                    </c:extLst>
                    <c:strCache>
                      <c:ptCount val="1"/>
                      <c:pt idx="0">
                        <c:v>SA</c:v>
                      </c:pt>
                    </c:strCache>
                  </c:strRef>
                </c:tx>
                <c:spPr>
                  <a:ln w="38100" cap="rnd">
                    <a:solidFill>
                      <a:schemeClr val="bg1">
                        <a:lumMod val="50000"/>
                      </a:schemeClr>
                    </a:solidFill>
                    <a:round/>
                  </a:ln>
                  <a:effectLst/>
                </c:spPr>
                <c:marker>
                  <c:symbol val="none"/>
                </c:marker>
                <c:cat>
                  <c:numRef>
                    <c:extLst>
                      <c:ex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c:ext uri="{02D57815-91ED-43cb-92C2-25804820EDAC}">
                        <c15:formulaRef>
                          <c15:sqref>'Ages 7-18'!$AE$2:$AW$2</c15:sqref>
                        </c15:formulaRef>
                      </c:ext>
                    </c:extLst>
                    <c:numCache>
                      <c:formatCode>#\ ###\ ##0</c:formatCode>
                      <c:ptCount val="19"/>
                      <c:pt idx="0">
                        <c:v>11109414</c:v>
                      </c:pt>
                      <c:pt idx="1">
                        <c:v>11172758</c:v>
                      </c:pt>
                      <c:pt idx="2">
                        <c:v>11279469</c:v>
                      </c:pt>
                      <c:pt idx="3">
                        <c:v>11426731</c:v>
                      </c:pt>
                      <c:pt idx="4">
                        <c:v>11569810</c:v>
                      </c:pt>
                      <c:pt idx="5">
                        <c:v>11731992</c:v>
                      </c:pt>
                      <c:pt idx="6">
                        <c:v>11923333</c:v>
                      </c:pt>
                      <c:pt idx="7">
                        <c:v>12131893</c:v>
                      </c:pt>
                      <c:pt idx="8">
                        <c:v>12357305</c:v>
                      </c:pt>
                      <c:pt idx="9">
                        <c:v>12557770</c:v>
                      </c:pt>
                      <c:pt idx="10">
                        <c:v>12781534</c:v>
                      </c:pt>
                      <c:pt idx="11">
                        <c:v>12979432</c:v>
                      </c:pt>
                      <c:pt idx="12">
                        <c:v>13078590</c:v>
                      </c:pt>
                      <c:pt idx="13">
                        <c:v>13146926</c:v>
                      </c:pt>
                      <c:pt idx="14">
                        <c:v>13182537</c:v>
                      </c:pt>
                      <c:pt idx="15">
                        <c:v>13186195</c:v>
                      </c:pt>
                      <c:pt idx="16">
                        <c:v>13174803</c:v>
                      </c:pt>
                      <c:pt idx="17">
                        <c:v>13162114</c:v>
                      </c:pt>
                      <c:pt idx="18">
                        <c:v>13142511</c:v>
                      </c:pt>
                    </c:numCache>
                  </c:numRef>
                </c:val>
                <c:smooth val="0"/>
                <c:extLst>
                  <c:ext xmlns:c16="http://schemas.microsoft.com/office/drawing/2014/chart" uri="{C3380CC4-5D6E-409C-BE32-E72D297353CC}">
                    <c16:uniqueId val="{00000009-DFD9-4117-A5C6-02A231657602}"/>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'Ages 7-18'!$C$3</c15:sqref>
                        </c15:formulaRef>
                      </c:ext>
                    </c:extLst>
                    <c:strCache>
                      <c:ptCount val="1"/>
                      <c:pt idx="0">
                        <c:v>EC</c:v>
                      </c:pt>
                    </c:strCache>
                  </c:strRef>
                </c:tx>
                <c:spPr>
                  <a:ln w="3810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7-18'!$AE$3:$AW$3</c15:sqref>
                        </c15:formulaRef>
                      </c:ext>
                    </c:extLst>
                    <c:numCache>
                      <c:formatCode>#\ ###\ ##0</c:formatCode>
                      <c:ptCount val="19"/>
                      <c:pt idx="0">
                        <c:v>1657201.6</c:v>
                      </c:pt>
                      <c:pt idx="1">
                        <c:v>1655561.2</c:v>
                      </c:pt>
                      <c:pt idx="2">
                        <c:v>1651910.7000000002</c:v>
                      </c:pt>
                      <c:pt idx="3">
                        <c:v>1647367</c:v>
                      </c:pt>
                      <c:pt idx="4">
                        <c:v>1631865.2000000002</c:v>
                      </c:pt>
                      <c:pt idx="5">
                        <c:v>1618228.1</c:v>
                      </c:pt>
                      <c:pt idx="6">
                        <c:v>1607770.6999999997</c:v>
                      </c:pt>
                      <c:pt idx="7">
                        <c:v>1599979.3000000003</c:v>
                      </c:pt>
                      <c:pt idx="8">
                        <c:v>1595122.3</c:v>
                      </c:pt>
                      <c:pt idx="9">
                        <c:v>1598475.1999999997</c:v>
                      </c:pt>
                      <c:pt idx="10">
                        <c:v>1586166.9999999998</c:v>
                      </c:pt>
                      <c:pt idx="11">
                        <c:v>1560487.5</c:v>
                      </c:pt>
                      <c:pt idx="12">
                        <c:v>1521156.6999999997</c:v>
                      </c:pt>
                      <c:pt idx="13">
                        <c:v>1479820.9</c:v>
                      </c:pt>
                      <c:pt idx="14">
                        <c:v>1440328.2999999998</c:v>
                      </c:pt>
                      <c:pt idx="15">
                        <c:v>1407002.1</c:v>
                      </c:pt>
                      <c:pt idx="16">
                        <c:v>1384297.4</c:v>
                      </c:pt>
                      <c:pt idx="17">
                        <c:v>1370642.9</c:v>
                      </c:pt>
                      <c:pt idx="18">
                        <c:v>1361637</c:v>
                      </c:pt>
                    </c:numCache>
                  </c:numRef>
                </c:val>
                <c:smooth val="0"/>
                <c:extLst xmlns:c15="http://schemas.microsoft.com/office/drawing/2012/chart">
                  <c:ext xmlns:c16="http://schemas.microsoft.com/office/drawing/2014/chart" uri="{C3380CC4-5D6E-409C-BE32-E72D297353CC}">
                    <c16:uniqueId val="{00000000-DFD9-4117-A5C6-02A231657602}"/>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'Ages 7-18'!$C$4</c15:sqref>
                        </c15:formulaRef>
                      </c:ext>
                    </c:extLst>
                    <c:strCache>
                      <c:ptCount val="1"/>
                      <c:pt idx="0">
                        <c:v>FS</c:v>
                      </c:pt>
                    </c:strCache>
                  </c:strRef>
                </c:tx>
                <c:spPr>
                  <a:ln w="3810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7-18'!$AE$4:$AW$4</c15:sqref>
                        </c15:formulaRef>
                      </c:ext>
                    </c:extLst>
                    <c:numCache>
                      <c:formatCode>#\ ###\ ##0</c:formatCode>
                      <c:ptCount val="19"/>
                      <c:pt idx="0">
                        <c:v>592444.80000000005</c:v>
                      </c:pt>
                      <c:pt idx="1">
                        <c:v>594223.10000000009</c:v>
                      </c:pt>
                      <c:pt idx="2">
                        <c:v>598797.39999999991</c:v>
                      </c:pt>
                      <c:pt idx="3">
                        <c:v>608299.6</c:v>
                      </c:pt>
                      <c:pt idx="4">
                        <c:v>618320.4</c:v>
                      </c:pt>
                      <c:pt idx="5">
                        <c:v>630446.10000000009</c:v>
                      </c:pt>
                      <c:pt idx="6">
                        <c:v>643300.5</c:v>
                      </c:pt>
                      <c:pt idx="7">
                        <c:v>656755.80000000005</c:v>
                      </c:pt>
                      <c:pt idx="8">
                        <c:v>667998.79999999993</c:v>
                      </c:pt>
                      <c:pt idx="9">
                        <c:v>676489</c:v>
                      </c:pt>
                      <c:pt idx="10">
                        <c:v>682764.80000000005</c:v>
                      </c:pt>
                      <c:pt idx="11">
                        <c:v>685087.40000000014</c:v>
                      </c:pt>
                      <c:pt idx="12">
                        <c:v>683518</c:v>
                      </c:pt>
                      <c:pt idx="13">
                        <c:v>681988.7</c:v>
                      </c:pt>
                      <c:pt idx="14">
                        <c:v>678363.7</c:v>
                      </c:pt>
                      <c:pt idx="15">
                        <c:v>671481.90000000014</c:v>
                      </c:pt>
                      <c:pt idx="16">
                        <c:v>664481.9</c:v>
                      </c:pt>
                      <c:pt idx="17">
                        <c:v>657795.6</c:v>
                      </c:pt>
                      <c:pt idx="18">
                        <c:v>650820.1</c:v>
                      </c:pt>
                    </c:numCache>
                  </c:numRef>
                </c:val>
                <c:smooth val="0"/>
                <c:extLst xmlns:c15="http://schemas.microsoft.com/office/drawing/2012/chart">
                  <c:ext xmlns:c16="http://schemas.microsoft.com/office/drawing/2014/chart" uri="{C3380CC4-5D6E-409C-BE32-E72D297353CC}">
                    <c16:uniqueId val="{00000001-DFD9-4117-A5C6-02A231657602}"/>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'Ages 7-18'!$C$5</c15:sqref>
                        </c15:formulaRef>
                      </c:ext>
                    </c:extLst>
                    <c:strCache>
                      <c:ptCount val="1"/>
                      <c:pt idx="0">
                        <c:v>GT</c:v>
                      </c:pt>
                    </c:strCache>
                  </c:strRef>
                </c:tx>
                <c:spPr>
                  <a:ln w="3810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7-18'!$AE$5:$AW$5</c15:sqref>
                        </c15:formulaRef>
                      </c:ext>
                    </c:extLst>
                    <c:numCache>
                      <c:formatCode>#\ ###\ ##0</c:formatCode>
                      <c:ptCount val="19"/>
                      <c:pt idx="0">
                        <c:v>1962793.2999999998</c:v>
                      </c:pt>
                      <c:pt idx="1">
                        <c:v>1993299.7999999998</c:v>
                      </c:pt>
                      <c:pt idx="2">
                        <c:v>2044108.1</c:v>
                      </c:pt>
                      <c:pt idx="3">
                        <c:v>2095874.1</c:v>
                      </c:pt>
                      <c:pt idx="4">
                        <c:v>2143089.9</c:v>
                      </c:pt>
                      <c:pt idx="5">
                        <c:v>2187191.7999999998</c:v>
                      </c:pt>
                      <c:pt idx="6">
                        <c:v>2245875.5</c:v>
                      </c:pt>
                      <c:pt idx="7">
                        <c:v>2328267</c:v>
                      </c:pt>
                      <c:pt idx="8">
                        <c:v>2422009.5</c:v>
                      </c:pt>
                      <c:pt idx="9">
                        <c:v>2498533.2999999998</c:v>
                      </c:pt>
                      <c:pt idx="10">
                        <c:v>2618662.2000000002</c:v>
                      </c:pt>
                      <c:pt idx="11">
                        <c:v>2737184.7</c:v>
                      </c:pt>
                      <c:pt idx="12">
                        <c:v>2835847</c:v>
                      </c:pt>
                      <c:pt idx="13">
                        <c:v>2920835</c:v>
                      </c:pt>
                      <c:pt idx="14">
                        <c:v>2989793</c:v>
                      </c:pt>
                      <c:pt idx="15">
                        <c:v>3050744</c:v>
                      </c:pt>
                      <c:pt idx="16">
                        <c:v>3101472</c:v>
                      </c:pt>
                      <c:pt idx="17">
                        <c:v>3147482</c:v>
                      </c:pt>
                      <c:pt idx="18">
                        <c:v>3180884</c:v>
                      </c:pt>
                    </c:numCache>
                  </c:numRef>
                </c:val>
                <c:smooth val="0"/>
                <c:extLst xmlns:c15="http://schemas.microsoft.com/office/drawing/2012/chart">
                  <c:ext xmlns:c16="http://schemas.microsoft.com/office/drawing/2014/chart" uri="{C3380CC4-5D6E-409C-BE32-E72D297353CC}">
                    <c16:uniqueId val="{00000002-DFD9-4117-A5C6-02A231657602}"/>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'Ages 7-18'!$C$6</c15:sqref>
                        </c15:formulaRef>
                      </c:ext>
                    </c:extLst>
                    <c:strCache>
                      <c:ptCount val="1"/>
                      <c:pt idx="0">
                        <c:v>KZ</c:v>
                      </c:pt>
                    </c:strCache>
                  </c:strRef>
                </c:tx>
                <c:spPr>
                  <a:ln w="38100" cap="rnd">
                    <a:solidFill>
                      <a:srgbClr val="00B0F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7-18'!$AE$6:$AW$6</c15:sqref>
                        </c15:formulaRef>
                      </c:ext>
                    </c:extLst>
                    <c:numCache>
                      <c:formatCode>#\ ###\ ##0</c:formatCode>
                      <c:ptCount val="19"/>
                      <c:pt idx="0">
                        <c:v>2485821.7000000002</c:v>
                      </c:pt>
                      <c:pt idx="1">
                        <c:v>2479218.5</c:v>
                      </c:pt>
                      <c:pt idx="2">
                        <c:v>2486464.4</c:v>
                      </c:pt>
                      <c:pt idx="3">
                        <c:v>2502374.7000000002</c:v>
                      </c:pt>
                      <c:pt idx="4">
                        <c:v>2526669.2999999998</c:v>
                      </c:pt>
                      <c:pt idx="5">
                        <c:v>2558619.4000000004</c:v>
                      </c:pt>
                      <c:pt idx="6">
                        <c:v>2589195.7999999998</c:v>
                      </c:pt>
                      <c:pt idx="7">
                        <c:v>2618658.2000000002</c:v>
                      </c:pt>
                      <c:pt idx="8">
                        <c:v>2654446.6</c:v>
                      </c:pt>
                      <c:pt idx="9">
                        <c:v>2690377.6</c:v>
                      </c:pt>
                      <c:pt idx="10">
                        <c:v>2715328.7</c:v>
                      </c:pt>
                      <c:pt idx="11">
                        <c:v>2735106</c:v>
                      </c:pt>
                      <c:pt idx="12">
                        <c:v>2737774</c:v>
                      </c:pt>
                      <c:pt idx="13">
                        <c:v>2736502</c:v>
                      </c:pt>
                      <c:pt idx="14">
                        <c:v>2724651</c:v>
                      </c:pt>
                      <c:pt idx="15">
                        <c:v>2707739</c:v>
                      </c:pt>
                      <c:pt idx="16">
                        <c:v>2688937</c:v>
                      </c:pt>
                      <c:pt idx="17">
                        <c:v>2671556</c:v>
                      </c:pt>
                      <c:pt idx="18">
                        <c:v>2657716</c:v>
                      </c:pt>
                    </c:numCache>
                  </c:numRef>
                </c:val>
                <c:smooth val="0"/>
                <c:extLst xmlns:c15="http://schemas.microsoft.com/office/drawing/2012/chart">
                  <c:ext xmlns:c16="http://schemas.microsoft.com/office/drawing/2014/chart" uri="{C3380CC4-5D6E-409C-BE32-E72D297353CC}">
                    <c16:uniqueId val="{00000003-DFD9-4117-A5C6-02A231657602}"/>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'Ages 7-18'!$C$7</c15:sqref>
                        </c15:formulaRef>
                      </c:ext>
                    </c:extLst>
                    <c:strCache>
                      <c:ptCount val="1"/>
                      <c:pt idx="0">
                        <c:v>LM</c:v>
                      </c:pt>
                    </c:strCache>
                  </c:strRef>
                </c:tx>
                <c:spPr>
                  <a:ln w="38100" cap="rnd">
                    <a:solidFill>
                      <a:srgbClr val="FFC000"/>
                    </a:solidFill>
                    <a:prstDash val="sysDot"/>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7-18'!$AE$7:$AW$7</c15:sqref>
                        </c15:formulaRef>
                      </c:ext>
                    </c:extLst>
                    <c:numCache>
                      <c:formatCode>#\ ###\ ##0</c:formatCode>
                      <c:ptCount val="19"/>
                      <c:pt idx="0">
                        <c:v>1395864.2000000002</c:v>
                      </c:pt>
                      <c:pt idx="1">
                        <c:v>1396658.9</c:v>
                      </c:pt>
                      <c:pt idx="2">
                        <c:v>1396052.1</c:v>
                      </c:pt>
                      <c:pt idx="3">
                        <c:v>1395771.8</c:v>
                      </c:pt>
                      <c:pt idx="4">
                        <c:v>1396049.7999999998</c:v>
                      </c:pt>
                      <c:pt idx="5">
                        <c:v>1404459.5999999999</c:v>
                      </c:pt>
                      <c:pt idx="6">
                        <c:v>1418832.7999999998</c:v>
                      </c:pt>
                      <c:pt idx="7">
                        <c:v>1439874.9000000001</c:v>
                      </c:pt>
                      <c:pt idx="8">
                        <c:v>1467441.7000000002</c:v>
                      </c:pt>
                      <c:pt idx="9">
                        <c:v>1507386.3000000003</c:v>
                      </c:pt>
                      <c:pt idx="10">
                        <c:v>1535928.2999999998</c:v>
                      </c:pt>
                      <c:pt idx="11">
                        <c:v>1557230.4</c:v>
                      </c:pt>
                      <c:pt idx="12">
                        <c:v>1569695.4</c:v>
                      </c:pt>
                      <c:pt idx="13">
                        <c:v>1576594.6</c:v>
                      </c:pt>
                      <c:pt idx="14">
                        <c:v>1585695.6</c:v>
                      </c:pt>
                      <c:pt idx="15">
                        <c:v>1596571.7000000002</c:v>
                      </c:pt>
                      <c:pt idx="16">
                        <c:v>1608467.2</c:v>
                      </c:pt>
                      <c:pt idx="17">
                        <c:v>1614237.7999999998</c:v>
                      </c:pt>
                      <c:pt idx="18">
                        <c:v>1612124.7999999998</c:v>
                      </c:pt>
                    </c:numCache>
                  </c:numRef>
                </c:val>
                <c:smooth val="0"/>
                <c:extLst xmlns:c15="http://schemas.microsoft.com/office/drawing/2012/chart">
                  <c:ext xmlns:c16="http://schemas.microsoft.com/office/drawing/2014/chart" uri="{C3380CC4-5D6E-409C-BE32-E72D297353CC}">
                    <c16:uniqueId val="{00000004-DFD9-4117-A5C6-02A231657602}"/>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'Ages 7-18'!$C$8</c15:sqref>
                        </c15:formulaRef>
                      </c:ext>
                    </c:extLst>
                    <c:strCache>
                      <c:ptCount val="1"/>
                      <c:pt idx="0">
                        <c:v>MP</c:v>
                      </c:pt>
                    </c:strCache>
                  </c:strRef>
                </c:tx>
                <c:spPr>
                  <a:ln w="1905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7-18'!$AE$8:$AW$8</c15:sqref>
                        </c15:formulaRef>
                      </c:ext>
                    </c:extLst>
                    <c:numCache>
                      <c:formatCode>#\ ###\ ##0</c:formatCode>
                      <c:ptCount val="19"/>
                      <c:pt idx="0">
                        <c:v>977748.7</c:v>
                      </c:pt>
                      <c:pt idx="1">
                        <c:v>986089.20000000007</c:v>
                      </c:pt>
                      <c:pt idx="2">
                        <c:v>998639.3</c:v>
                      </c:pt>
                      <c:pt idx="3">
                        <c:v>1013568.4000000001</c:v>
                      </c:pt>
                      <c:pt idx="4">
                        <c:v>1026821.3999999999</c:v>
                      </c:pt>
                      <c:pt idx="5">
                        <c:v>1040528.4999999999</c:v>
                      </c:pt>
                      <c:pt idx="6">
                        <c:v>1056214.1000000001</c:v>
                      </c:pt>
                      <c:pt idx="7">
                        <c:v>1072553.1000000001</c:v>
                      </c:pt>
                      <c:pt idx="8">
                        <c:v>1090490.8</c:v>
                      </c:pt>
                      <c:pt idx="9">
                        <c:v>1100594.0999999999</c:v>
                      </c:pt>
                      <c:pt idx="10">
                        <c:v>1115015.5</c:v>
                      </c:pt>
                      <c:pt idx="11">
                        <c:v>1129643.2000000002</c:v>
                      </c:pt>
                      <c:pt idx="12">
                        <c:v>1141156</c:v>
                      </c:pt>
                      <c:pt idx="13">
                        <c:v>1151673.1000000001</c:v>
                      </c:pt>
                      <c:pt idx="14">
                        <c:v>1159263.6000000001</c:v>
                      </c:pt>
                      <c:pt idx="15">
                        <c:v>1162685.6000000001</c:v>
                      </c:pt>
                      <c:pt idx="16">
                        <c:v>1162032</c:v>
                      </c:pt>
                      <c:pt idx="17">
                        <c:v>1163525.1000000001</c:v>
                      </c:pt>
                      <c:pt idx="18">
                        <c:v>1165728.3</c:v>
                      </c:pt>
                    </c:numCache>
                  </c:numRef>
                </c:val>
                <c:smooth val="0"/>
                <c:extLst xmlns:c15="http://schemas.microsoft.com/office/drawing/2012/chart">
                  <c:ext xmlns:c16="http://schemas.microsoft.com/office/drawing/2014/chart" uri="{C3380CC4-5D6E-409C-BE32-E72D297353CC}">
                    <c16:uniqueId val="{00000005-DFD9-4117-A5C6-02A231657602}"/>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'Ages 7-18'!$C$9</c15:sqref>
                        </c15:formulaRef>
                      </c:ext>
                    </c:extLst>
                    <c:strCache>
                      <c:ptCount val="1"/>
                      <c:pt idx="0">
                        <c:v>NC</c:v>
                      </c:pt>
                    </c:strCache>
                  </c:strRef>
                </c:tx>
                <c:spPr>
                  <a:ln w="1905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7-18'!$AE$9:$AW$9</c15:sqref>
                        </c15:formulaRef>
                      </c:ext>
                    </c:extLst>
                    <c:numCache>
                      <c:formatCode>#\ ###\ ##0</c:formatCode>
                      <c:ptCount val="19"/>
                      <c:pt idx="0">
                        <c:v>254075.45</c:v>
                      </c:pt>
                      <c:pt idx="1">
                        <c:v>255820.76</c:v>
                      </c:pt>
                      <c:pt idx="2">
                        <c:v>260056.02000000002</c:v>
                      </c:pt>
                      <c:pt idx="3">
                        <c:v>263311.01</c:v>
                      </c:pt>
                      <c:pt idx="4">
                        <c:v>265286.78000000003</c:v>
                      </c:pt>
                      <c:pt idx="5">
                        <c:v>267626.77999999997</c:v>
                      </c:pt>
                      <c:pt idx="6">
                        <c:v>270234.59999999998</c:v>
                      </c:pt>
                      <c:pt idx="7">
                        <c:v>271986.33999999997</c:v>
                      </c:pt>
                      <c:pt idx="8">
                        <c:v>273870.46000000002</c:v>
                      </c:pt>
                      <c:pt idx="9">
                        <c:v>277560.30000000005</c:v>
                      </c:pt>
                      <c:pt idx="10">
                        <c:v>279606.90000000002</c:v>
                      </c:pt>
                      <c:pt idx="11">
                        <c:v>281234.59999999998</c:v>
                      </c:pt>
                      <c:pt idx="12">
                        <c:v>282346.90000000002</c:v>
                      </c:pt>
                      <c:pt idx="13">
                        <c:v>283285</c:v>
                      </c:pt>
                      <c:pt idx="14">
                        <c:v>282545.30000000005</c:v>
                      </c:pt>
                      <c:pt idx="15">
                        <c:v>282887.3</c:v>
                      </c:pt>
                      <c:pt idx="16">
                        <c:v>282654.19999999995</c:v>
                      </c:pt>
                      <c:pt idx="17">
                        <c:v>282093.30000000005</c:v>
                      </c:pt>
                      <c:pt idx="18">
                        <c:v>281208.40000000002</c:v>
                      </c:pt>
                    </c:numCache>
                  </c:numRef>
                </c:val>
                <c:smooth val="0"/>
                <c:extLst xmlns:c15="http://schemas.microsoft.com/office/drawing/2012/chart">
                  <c:ext xmlns:c16="http://schemas.microsoft.com/office/drawing/2014/chart" uri="{C3380CC4-5D6E-409C-BE32-E72D297353CC}">
                    <c16:uniqueId val="{00000006-DFD9-4117-A5C6-02A231657602}"/>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'Ages 7-18'!$C$10</c15:sqref>
                        </c15:formulaRef>
                      </c:ext>
                    </c:extLst>
                    <c:strCache>
                      <c:ptCount val="1"/>
                      <c:pt idx="0">
                        <c:v>NW</c:v>
                      </c:pt>
                    </c:strCache>
                  </c:strRef>
                </c:tx>
                <c:spPr>
                  <a:ln w="1905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7-18'!$AE$10:$AW$10</c15:sqref>
                        </c15:formulaRef>
                      </c:ext>
                    </c:extLst>
                    <c:numCache>
                      <c:formatCode>#\ ###\ ##0</c:formatCode>
                      <c:ptCount val="19"/>
                      <c:pt idx="0">
                        <c:v>742943.1</c:v>
                      </c:pt>
                      <c:pt idx="1">
                        <c:v>749988.79999999993</c:v>
                      </c:pt>
                      <c:pt idx="2">
                        <c:v>756915.6</c:v>
                      </c:pt>
                      <c:pt idx="3">
                        <c:v>775506.10000000009</c:v>
                      </c:pt>
                      <c:pt idx="4">
                        <c:v>795331</c:v>
                      </c:pt>
                      <c:pt idx="5">
                        <c:v>816401.90000000014</c:v>
                      </c:pt>
                      <c:pt idx="6">
                        <c:v>838958.2</c:v>
                      </c:pt>
                      <c:pt idx="7">
                        <c:v>862773.49999999988</c:v>
                      </c:pt>
                      <c:pt idx="8">
                        <c:v>882504.8</c:v>
                      </c:pt>
                      <c:pt idx="9">
                        <c:v>893529.8</c:v>
                      </c:pt>
                      <c:pt idx="10">
                        <c:v>915328.90000000014</c:v>
                      </c:pt>
                      <c:pt idx="11">
                        <c:v>932704.60000000009</c:v>
                      </c:pt>
                      <c:pt idx="12">
                        <c:v>941529</c:v>
                      </c:pt>
                      <c:pt idx="13">
                        <c:v>948191.79999999981</c:v>
                      </c:pt>
                      <c:pt idx="14">
                        <c:v>954250.4</c:v>
                      </c:pt>
                      <c:pt idx="15">
                        <c:v>951268.89999999991</c:v>
                      </c:pt>
                      <c:pt idx="16">
                        <c:v>945177.8</c:v>
                      </c:pt>
                      <c:pt idx="17">
                        <c:v>937962.1</c:v>
                      </c:pt>
                      <c:pt idx="18">
                        <c:v>930322.5</c:v>
                      </c:pt>
                    </c:numCache>
                  </c:numRef>
                </c:val>
                <c:smooth val="0"/>
                <c:extLst xmlns:c15="http://schemas.microsoft.com/office/drawing/2012/chart">
                  <c:ext xmlns:c16="http://schemas.microsoft.com/office/drawing/2014/chart" uri="{C3380CC4-5D6E-409C-BE32-E72D297353CC}">
                    <c16:uniqueId val="{00000007-DFD9-4117-A5C6-02A231657602}"/>
                  </c:ext>
                </c:extLst>
              </c15:ser>
            </c15:filteredLineSeries>
          </c:ext>
        </c:extLst>
      </c:lineChart>
      <c:catAx>
        <c:axId val="299244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88071167"/>
        <c:crosses val="autoZero"/>
        <c:auto val="1"/>
        <c:lblAlgn val="ctr"/>
        <c:lblOffset val="100"/>
        <c:noMultiLvlLbl val="0"/>
      </c:catAx>
      <c:valAx>
        <c:axId val="288071167"/>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 ###\ ##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99244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977519114458513E-2"/>
          <c:y val="4.6077742614245236E-2"/>
          <c:w val="0.91773745673095208"/>
          <c:h val="0.65446352776667538"/>
        </c:manualLayout>
      </c:layout>
      <c:barChart>
        <c:barDir val="col"/>
        <c:grouping val="clustered"/>
        <c:varyColors val="0"/>
        <c:ser>
          <c:idx val="1"/>
          <c:order val="1"/>
          <c:tx>
            <c:strRef>
              <c:f>'Compare Public vs Indep'!$AC$68</c:f>
              <c:strCache>
                <c:ptCount val="1"/>
                <c:pt idx="0">
                  <c:v>Public</c:v>
                </c:pt>
              </c:strCache>
            </c:strRef>
          </c:tx>
          <c:spPr>
            <a:solidFill>
              <a:schemeClr val="bg1">
                <a:lumMod val="65000"/>
              </a:schemeClr>
            </a:solidFill>
            <a:ln>
              <a:noFill/>
            </a:ln>
            <a:effectLst/>
          </c:spPr>
          <c:invertIfNegative val="0"/>
          <c:dLbls>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F1-49B0-8276-9C8C034CEFAC}"/>
                </c:ext>
              </c:extLst>
            </c:dLbl>
            <c:dLbl>
              <c:idx val="9"/>
              <c:tx>
                <c:rich>
                  <a:bodyPr/>
                  <a:lstStyle/>
                  <a:p>
                    <a:fld id="{DC0C7AE0-2F91-4171-B0CF-C0664F844E1B}" type="VALUE">
                      <a:rPr lang="en-US" b="1"/>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1B6-4A59-BB35-FAA15EB116EA}"/>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85000"/>
                        <a:lumOff val="1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'Compare Public vs Indep'!$AA$70:$AA$79</c:f>
              <c:strCache>
                <c:ptCount val="10"/>
                <c:pt idx="0">
                  <c:v>EC</c:v>
                </c:pt>
                <c:pt idx="1">
                  <c:v>FS</c:v>
                </c:pt>
                <c:pt idx="2">
                  <c:v>GP</c:v>
                </c:pt>
                <c:pt idx="3">
                  <c:v>KN</c:v>
                </c:pt>
                <c:pt idx="4">
                  <c:v>LP</c:v>
                </c:pt>
                <c:pt idx="5">
                  <c:v>MP</c:v>
                </c:pt>
                <c:pt idx="6">
                  <c:v>NC</c:v>
                </c:pt>
                <c:pt idx="7">
                  <c:v>NW</c:v>
                </c:pt>
                <c:pt idx="8">
                  <c:v>WC</c:v>
                </c:pt>
                <c:pt idx="9">
                  <c:v>SA</c:v>
                </c:pt>
              </c:strCache>
            </c:strRef>
          </c:cat>
          <c:val>
            <c:numRef>
              <c:f>'Compare Public vs Indep'!$AC$70:$AC$79</c:f>
              <c:numCache>
                <c:formatCode>0%</c:formatCode>
                <c:ptCount val="10"/>
                <c:pt idx="0">
                  <c:v>-8.0784454839870456E-2</c:v>
                </c:pt>
                <c:pt idx="1">
                  <c:v>-0.26720947446336046</c:v>
                </c:pt>
                <c:pt idx="2">
                  <c:v>1.0757946210268949E-2</c:v>
                </c:pt>
                <c:pt idx="3">
                  <c:v>-2.586062132661629E-2</c:v>
                </c:pt>
                <c:pt idx="4">
                  <c:v>-6.607369758576874E-2</c:v>
                </c:pt>
                <c:pt idx="5">
                  <c:v>-8.4670724958494745E-2</c:v>
                </c:pt>
                <c:pt idx="6">
                  <c:v>-2.6785714285714284E-2</c:v>
                </c:pt>
                <c:pt idx="7">
                  <c:v>-8.8623507228158385E-2</c:v>
                </c:pt>
                <c:pt idx="8">
                  <c:v>-2.7529249827942187E-3</c:v>
                </c:pt>
                <c:pt idx="9">
                  <c:v>-6.2461348175633889E-2</c:v>
                </c:pt>
              </c:numCache>
            </c:numRef>
          </c:val>
          <c:extLst>
            <c:ext xmlns:c16="http://schemas.microsoft.com/office/drawing/2014/chart" uri="{C3380CC4-5D6E-409C-BE32-E72D297353CC}">
              <c16:uniqueId val="{00000001-F60C-48EC-9543-AF76548F4DFD}"/>
            </c:ext>
          </c:extLst>
        </c:ser>
        <c:ser>
          <c:idx val="2"/>
          <c:order val="2"/>
          <c:tx>
            <c:strRef>
              <c:f>'Compare Public vs Indep'!$AD$68</c:f>
              <c:strCache>
                <c:ptCount val="1"/>
                <c:pt idx="0">
                  <c:v>Independent</c:v>
                </c:pt>
              </c:strCache>
            </c:strRef>
          </c:tx>
          <c:spPr>
            <a:solidFill>
              <a:schemeClr val="accent6">
                <a:lumMod val="50000"/>
              </a:schemeClr>
            </a:solidFill>
            <a:ln>
              <a:noFill/>
            </a:ln>
            <a:effectLst/>
          </c:spPr>
          <c:invertIfNegative val="0"/>
          <c:dLbls>
            <c:dLbl>
              <c:idx val="3"/>
              <c:spPr>
                <a:noFill/>
                <a:ln>
                  <a:noFill/>
                </a:ln>
                <a:effectLst/>
              </c:spPr>
              <c:txPr>
                <a:bodyPr rot="-540000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F60C-48EC-9543-AF76548F4DFD}"/>
                </c:ext>
              </c:extLst>
            </c:dLbl>
            <c:dLbl>
              <c:idx val="5"/>
              <c:layout>
                <c:manualLayout>
                  <c:x val="-8.856580457753038E-17"/>
                  <c:y val="9.17131766430596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0C-48EC-9543-AF76548F4DFD}"/>
                </c:ext>
              </c:extLst>
            </c:dLbl>
            <c:dLbl>
              <c:idx val="9"/>
              <c:layout>
                <c:manualLayout>
                  <c:x val="0"/>
                  <c:y val="0.11131597839732982"/>
                </c:manualLayout>
              </c:layout>
              <c:tx>
                <c:rich>
                  <a:bodyPr/>
                  <a:lstStyle/>
                  <a:p>
                    <a:fld id="{2C8CA4A4-235E-408E-B194-7208DE39A338}" type="VALUE">
                      <a:rPr lang="en-US" b="1"/>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1B6-4A59-BB35-FAA15EB116EA}"/>
                </c:ext>
              </c:extLst>
            </c:dLbl>
            <c:spPr>
              <a:noFill/>
              <a:ln>
                <a:noFill/>
              </a:ln>
              <a:effectLst/>
            </c:spPr>
            <c:txPr>
              <a:bodyPr rot="-5400000" spcFirstLastPara="1" vertOverflow="ellipsis" wrap="square" anchor="ctr" anchorCtr="1"/>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'Compare Public vs Indep'!$AA$70:$AA$79</c:f>
              <c:strCache>
                <c:ptCount val="10"/>
                <c:pt idx="0">
                  <c:v>EC</c:v>
                </c:pt>
                <c:pt idx="1">
                  <c:v>FS</c:v>
                </c:pt>
                <c:pt idx="2">
                  <c:v>GP</c:v>
                </c:pt>
                <c:pt idx="3">
                  <c:v>KN</c:v>
                </c:pt>
                <c:pt idx="4">
                  <c:v>LP</c:v>
                </c:pt>
                <c:pt idx="5">
                  <c:v>MP</c:v>
                </c:pt>
                <c:pt idx="6">
                  <c:v>NC</c:v>
                </c:pt>
                <c:pt idx="7">
                  <c:v>NW</c:v>
                </c:pt>
                <c:pt idx="8">
                  <c:v>WC</c:v>
                </c:pt>
                <c:pt idx="9">
                  <c:v>SA</c:v>
                </c:pt>
              </c:strCache>
            </c:strRef>
          </c:cat>
          <c:val>
            <c:numRef>
              <c:f>'Compare Public vs Indep'!$AD$70:$AD$79</c:f>
              <c:numCache>
                <c:formatCode>0%</c:formatCode>
                <c:ptCount val="10"/>
                <c:pt idx="0">
                  <c:v>0.18367346938775511</c:v>
                </c:pt>
                <c:pt idx="1">
                  <c:v>0.19117647058823528</c:v>
                </c:pt>
                <c:pt idx="2">
                  <c:v>0.54416961130742048</c:v>
                </c:pt>
                <c:pt idx="3">
                  <c:v>0</c:v>
                </c:pt>
                <c:pt idx="4">
                  <c:v>0.25874125874125875</c:v>
                </c:pt>
                <c:pt idx="5">
                  <c:v>0.15929203539823009</c:v>
                </c:pt>
                <c:pt idx="6">
                  <c:v>1</c:v>
                </c:pt>
                <c:pt idx="7">
                  <c:v>0.64814814814814814</c:v>
                </c:pt>
                <c:pt idx="8">
                  <c:v>0.61052631578947369</c:v>
                </c:pt>
                <c:pt idx="9">
                  <c:v>0.37110120942075109</c:v>
                </c:pt>
              </c:numCache>
            </c:numRef>
          </c:val>
          <c:extLst>
            <c:ext xmlns:c16="http://schemas.microsoft.com/office/drawing/2014/chart" uri="{C3380CC4-5D6E-409C-BE32-E72D297353CC}">
              <c16:uniqueId val="{00000002-F60C-48EC-9543-AF76548F4DFD}"/>
            </c:ext>
          </c:extLst>
        </c:ser>
        <c:dLbls>
          <c:showLegendKey val="0"/>
          <c:showVal val="0"/>
          <c:showCatName val="0"/>
          <c:showSerName val="0"/>
          <c:showPercent val="0"/>
          <c:showBubbleSize val="0"/>
        </c:dLbls>
        <c:gapWidth val="40"/>
        <c:overlap val="11"/>
        <c:axId val="1113213951"/>
        <c:axId val="1113198591"/>
        <c:extLst>
          <c:ext xmlns:c15="http://schemas.microsoft.com/office/drawing/2012/chart" uri="{02D57815-91ED-43cb-92C2-25804820EDAC}">
            <c15:filteredBarSeries>
              <c15:ser>
                <c:idx val="0"/>
                <c:order val="0"/>
                <c:tx>
                  <c:strRef>
                    <c:extLst>
                      <c:ext uri="{02D57815-91ED-43cb-92C2-25804820EDAC}">
                        <c15:formulaRef>
                          <c15:sqref>'Compare Public vs Indep'!$AB$68</c15:sqref>
                        </c15:formulaRef>
                      </c:ext>
                    </c:extLst>
                    <c:strCache>
                      <c:ptCount val="1"/>
                      <c:pt idx="0">
                        <c:v>All Ordinary</c:v>
                      </c:pt>
                    </c:strCache>
                  </c:strRef>
                </c:tx>
                <c:spPr>
                  <a:solidFill>
                    <a:schemeClr val="tx1">
                      <a:lumMod val="75000"/>
                      <a:lumOff val="25000"/>
                    </a:schemeClr>
                  </a:solidFill>
                  <a:ln>
                    <a:noFill/>
                  </a:ln>
                  <a:effectLst/>
                </c:spPr>
                <c:invertIfNegative val="0"/>
                <c:cat>
                  <c:strRef>
                    <c:extLst>
                      <c:ext uri="{02D57815-91ED-43cb-92C2-25804820EDAC}">
                        <c15:formulaRef>
                          <c15:sqref>'Compare Public vs Indep'!$AA$70:$AA$79</c15:sqref>
                        </c15:formulaRef>
                      </c:ext>
                    </c:extLst>
                    <c:strCache>
                      <c:ptCount val="10"/>
                      <c:pt idx="0">
                        <c:v>EC</c:v>
                      </c:pt>
                      <c:pt idx="1">
                        <c:v>FS</c:v>
                      </c:pt>
                      <c:pt idx="2">
                        <c:v>GP</c:v>
                      </c:pt>
                      <c:pt idx="3">
                        <c:v>KN</c:v>
                      </c:pt>
                      <c:pt idx="4">
                        <c:v>LP</c:v>
                      </c:pt>
                      <c:pt idx="5">
                        <c:v>MP</c:v>
                      </c:pt>
                      <c:pt idx="6">
                        <c:v>NC</c:v>
                      </c:pt>
                      <c:pt idx="7">
                        <c:v>NW</c:v>
                      </c:pt>
                      <c:pt idx="8">
                        <c:v>WC</c:v>
                      </c:pt>
                      <c:pt idx="9">
                        <c:v>SA</c:v>
                      </c:pt>
                    </c:strCache>
                  </c:strRef>
                </c:cat>
                <c:val>
                  <c:numRef>
                    <c:extLst>
                      <c:ext uri="{02D57815-91ED-43cb-92C2-25804820EDAC}">
                        <c15:formulaRef>
                          <c15:sqref>'Compare Public vs Indep'!$AB$70:$AB$79</c15:sqref>
                        </c15:formulaRef>
                      </c:ext>
                    </c:extLst>
                    <c:numCache>
                      <c:formatCode>0%</c:formatCode>
                      <c:ptCount val="10"/>
                      <c:pt idx="0">
                        <c:v>-7.1776155717761553E-2</c:v>
                      </c:pt>
                      <c:pt idx="1">
                        <c:v>-0.2452431289640592</c:v>
                      </c:pt>
                      <c:pt idx="2">
                        <c:v>0.12638835695135964</c:v>
                      </c:pt>
                      <c:pt idx="3">
                        <c:v>-2.493523316062176E-2</c:v>
                      </c:pt>
                      <c:pt idx="4">
                        <c:v>-5.4683668464933791E-2</c:v>
                      </c:pt>
                      <c:pt idx="5">
                        <c:v>-7.03125E-2</c:v>
                      </c:pt>
                      <c:pt idx="6">
                        <c:v>8.6206896551724137E-3</c:v>
                      </c:pt>
                      <c:pt idx="7">
                        <c:v>-6.4437689969604861E-2</c:v>
                      </c:pt>
                      <c:pt idx="8">
                        <c:v>6.8167985392574557E-2</c:v>
                      </c:pt>
                      <c:pt idx="9">
                        <c:v>-3.6087663594826916E-2</c:v>
                      </c:pt>
                    </c:numCache>
                  </c:numRef>
                </c:val>
                <c:extLst>
                  <c:ext xmlns:c16="http://schemas.microsoft.com/office/drawing/2014/chart" uri="{C3380CC4-5D6E-409C-BE32-E72D297353CC}">
                    <c16:uniqueId val="{00000000-F60C-48EC-9543-AF76548F4DFD}"/>
                  </c:ext>
                </c:extLst>
              </c15:ser>
            </c15:filteredBarSeries>
          </c:ext>
        </c:extLst>
      </c:barChart>
      <c:catAx>
        <c:axId val="1113213951"/>
        <c:scaling>
          <c:orientation val="minMax"/>
        </c:scaling>
        <c:delete val="1"/>
        <c:axPos val="b"/>
        <c:numFmt formatCode="General" sourceLinked="1"/>
        <c:majorTickMark val="none"/>
        <c:minorTickMark val="none"/>
        <c:tickLblPos val="nextTo"/>
        <c:crossAx val="1113198591"/>
        <c:crosses val="autoZero"/>
        <c:auto val="1"/>
        <c:lblAlgn val="ctr"/>
        <c:lblOffset val="100"/>
        <c:noMultiLvlLbl val="0"/>
      </c:catAx>
      <c:valAx>
        <c:axId val="111319859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13213951"/>
        <c:crossesAt val="0"/>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977519114458513E-2"/>
          <c:y val="4.6077742614245236E-2"/>
          <c:w val="0.91773745673095208"/>
          <c:h val="0.65446352776667538"/>
        </c:manualLayout>
      </c:layout>
      <c:barChart>
        <c:barDir val="col"/>
        <c:grouping val="clustered"/>
        <c:varyColors val="0"/>
        <c:ser>
          <c:idx val="1"/>
          <c:order val="1"/>
          <c:tx>
            <c:strRef>
              <c:f>'Compare Public vs Indep'!$AC$68</c:f>
              <c:strCache>
                <c:ptCount val="1"/>
                <c:pt idx="0">
                  <c:v>Public</c:v>
                </c:pt>
              </c:strCache>
            </c:strRef>
          </c:tx>
          <c:spPr>
            <a:solidFill>
              <a:schemeClr val="bg1">
                <a:lumMod val="65000"/>
              </a:schemeClr>
            </a:solidFill>
            <a:ln>
              <a:noFill/>
            </a:ln>
            <a:effectLst/>
          </c:spPr>
          <c:invertIfNegative val="0"/>
          <c:dLbls>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F1-49B0-8276-9C8C034CEFAC}"/>
                </c:ext>
              </c:extLst>
            </c:dLbl>
            <c:dLbl>
              <c:idx val="9"/>
              <c:tx>
                <c:rich>
                  <a:bodyPr/>
                  <a:lstStyle/>
                  <a:p>
                    <a:fld id="{DC0C7AE0-2F91-4171-B0CF-C0664F844E1B}" type="VALUE">
                      <a:rPr lang="en-US" b="1"/>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1B6-4A59-BB35-FAA15EB116EA}"/>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85000"/>
                        <a:lumOff val="1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'Compare Public vs Indep'!$AA$70:$AA$79</c:f>
              <c:strCache>
                <c:ptCount val="10"/>
                <c:pt idx="0">
                  <c:v>EC</c:v>
                </c:pt>
                <c:pt idx="1">
                  <c:v>FS</c:v>
                </c:pt>
                <c:pt idx="2">
                  <c:v>GP</c:v>
                </c:pt>
                <c:pt idx="3">
                  <c:v>KN</c:v>
                </c:pt>
                <c:pt idx="4">
                  <c:v>LP</c:v>
                </c:pt>
                <c:pt idx="5">
                  <c:v>MP</c:v>
                </c:pt>
                <c:pt idx="6">
                  <c:v>NC</c:v>
                </c:pt>
                <c:pt idx="7">
                  <c:v>NW</c:v>
                </c:pt>
                <c:pt idx="8">
                  <c:v>WC</c:v>
                </c:pt>
                <c:pt idx="9">
                  <c:v>SA</c:v>
                </c:pt>
              </c:strCache>
            </c:strRef>
          </c:cat>
          <c:val>
            <c:numRef>
              <c:f>'Compare Public vs Indep'!$AC$70:$AC$79</c:f>
              <c:numCache>
                <c:formatCode>0%</c:formatCode>
                <c:ptCount val="10"/>
                <c:pt idx="0">
                  <c:v>-8.0784454839870456E-2</c:v>
                </c:pt>
                <c:pt idx="1">
                  <c:v>-0.26720947446336046</c:v>
                </c:pt>
                <c:pt idx="2">
                  <c:v>1.0757946210268949E-2</c:v>
                </c:pt>
                <c:pt idx="3">
                  <c:v>-2.586062132661629E-2</c:v>
                </c:pt>
                <c:pt idx="4">
                  <c:v>-6.607369758576874E-2</c:v>
                </c:pt>
                <c:pt idx="5">
                  <c:v>-8.4670724958494745E-2</c:v>
                </c:pt>
                <c:pt idx="6">
                  <c:v>-2.6785714285714284E-2</c:v>
                </c:pt>
                <c:pt idx="7">
                  <c:v>-8.8623507228158385E-2</c:v>
                </c:pt>
                <c:pt idx="8">
                  <c:v>-2.7529249827942187E-3</c:v>
                </c:pt>
                <c:pt idx="9">
                  <c:v>-6.2461348175633889E-2</c:v>
                </c:pt>
              </c:numCache>
            </c:numRef>
          </c:val>
          <c:extLst>
            <c:ext xmlns:c16="http://schemas.microsoft.com/office/drawing/2014/chart" uri="{C3380CC4-5D6E-409C-BE32-E72D297353CC}">
              <c16:uniqueId val="{00000001-F60C-48EC-9543-AF76548F4DFD}"/>
            </c:ext>
          </c:extLst>
        </c:ser>
        <c:ser>
          <c:idx val="2"/>
          <c:order val="2"/>
          <c:tx>
            <c:strRef>
              <c:f>'Compare Public vs Indep'!$AD$68</c:f>
              <c:strCache>
                <c:ptCount val="1"/>
                <c:pt idx="0">
                  <c:v>Independent</c:v>
                </c:pt>
              </c:strCache>
            </c:strRef>
          </c:tx>
          <c:spPr>
            <a:solidFill>
              <a:schemeClr val="accent6">
                <a:lumMod val="50000"/>
              </a:schemeClr>
            </a:solidFill>
            <a:ln>
              <a:noFill/>
            </a:ln>
            <a:effectLst/>
          </c:spPr>
          <c:invertIfNegative val="0"/>
          <c:dLbls>
            <c:dLbl>
              <c:idx val="3"/>
              <c:spPr>
                <a:noFill/>
                <a:ln>
                  <a:noFill/>
                </a:ln>
                <a:effectLst/>
              </c:spPr>
              <c:txPr>
                <a:bodyPr rot="-540000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F60C-48EC-9543-AF76548F4DFD}"/>
                </c:ext>
              </c:extLst>
            </c:dLbl>
            <c:dLbl>
              <c:idx val="5"/>
              <c:layout>
                <c:manualLayout>
                  <c:x val="-8.856580457753038E-17"/>
                  <c:y val="9.17131766430596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0C-48EC-9543-AF76548F4DFD}"/>
                </c:ext>
              </c:extLst>
            </c:dLbl>
            <c:dLbl>
              <c:idx val="9"/>
              <c:layout>
                <c:manualLayout>
                  <c:x val="0"/>
                  <c:y val="0.11131597839732982"/>
                </c:manualLayout>
              </c:layout>
              <c:tx>
                <c:rich>
                  <a:bodyPr/>
                  <a:lstStyle/>
                  <a:p>
                    <a:fld id="{2C8CA4A4-235E-408E-B194-7208DE39A338}" type="VALUE">
                      <a:rPr lang="en-US" b="1"/>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1B6-4A59-BB35-FAA15EB116EA}"/>
                </c:ext>
              </c:extLst>
            </c:dLbl>
            <c:spPr>
              <a:noFill/>
              <a:ln>
                <a:noFill/>
              </a:ln>
              <a:effectLst/>
            </c:spPr>
            <c:txPr>
              <a:bodyPr rot="-5400000" spcFirstLastPara="1" vertOverflow="ellipsis" wrap="square" anchor="ctr" anchorCtr="1"/>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'Compare Public vs Indep'!$AA$70:$AA$79</c:f>
              <c:strCache>
                <c:ptCount val="10"/>
                <c:pt idx="0">
                  <c:v>EC</c:v>
                </c:pt>
                <c:pt idx="1">
                  <c:v>FS</c:v>
                </c:pt>
                <c:pt idx="2">
                  <c:v>GP</c:v>
                </c:pt>
                <c:pt idx="3">
                  <c:v>KN</c:v>
                </c:pt>
                <c:pt idx="4">
                  <c:v>LP</c:v>
                </c:pt>
                <c:pt idx="5">
                  <c:v>MP</c:v>
                </c:pt>
                <c:pt idx="6">
                  <c:v>NC</c:v>
                </c:pt>
                <c:pt idx="7">
                  <c:v>NW</c:v>
                </c:pt>
                <c:pt idx="8">
                  <c:v>WC</c:v>
                </c:pt>
                <c:pt idx="9">
                  <c:v>SA</c:v>
                </c:pt>
              </c:strCache>
            </c:strRef>
          </c:cat>
          <c:val>
            <c:numRef>
              <c:f>'Compare Public vs Indep'!$AD$70:$AD$79</c:f>
              <c:numCache>
                <c:formatCode>0%</c:formatCode>
                <c:ptCount val="10"/>
                <c:pt idx="0">
                  <c:v>0.18367346938775511</c:v>
                </c:pt>
                <c:pt idx="1">
                  <c:v>0.19117647058823528</c:v>
                </c:pt>
                <c:pt idx="2">
                  <c:v>0.54416961130742048</c:v>
                </c:pt>
                <c:pt idx="3">
                  <c:v>0</c:v>
                </c:pt>
                <c:pt idx="4">
                  <c:v>0.25874125874125875</c:v>
                </c:pt>
                <c:pt idx="5">
                  <c:v>0.15929203539823009</c:v>
                </c:pt>
                <c:pt idx="6">
                  <c:v>1</c:v>
                </c:pt>
                <c:pt idx="7">
                  <c:v>0.64814814814814814</c:v>
                </c:pt>
                <c:pt idx="8">
                  <c:v>0.61052631578947369</c:v>
                </c:pt>
                <c:pt idx="9">
                  <c:v>0.37110120942075109</c:v>
                </c:pt>
              </c:numCache>
            </c:numRef>
          </c:val>
          <c:extLst>
            <c:ext xmlns:c16="http://schemas.microsoft.com/office/drawing/2014/chart" uri="{C3380CC4-5D6E-409C-BE32-E72D297353CC}">
              <c16:uniqueId val="{00000002-F60C-48EC-9543-AF76548F4DFD}"/>
            </c:ext>
          </c:extLst>
        </c:ser>
        <c:dLbls>
          <c:showLegendKey val="0"/>
          <c:showVal val="0"/>
          <c:showCatName val="0"/>
          <c:showSerName val="0"/>
          <c:showPercent val="0"/>
          <c:showBubbleSize val="0"/>
        </c:dLbls>
        <c:gapWidth val="40"/>
        <c:overlap val="11"/>
        <c:axId val="1113213951"/>
        <c:axId val="1113198591"/>
        <c:extLst>
          <c:ext xmlns:c15="http://schemas.microsoft.com/office/drawing/2012/chart" uri="{02D57815-91ED-43cb-92C2-25804820EDAC}">
            <c15:filteredBarSeries>
              <c15:ser>
                <c:idx val="0"/>
                <c:order val="0"/>
                <c:tx>
                  <c:strRef>
                    <c:extLst>
                      <c:ext uri="{02D57815-91ED-43cb-92C2-25804820EDAC}">
                        <c15:formulaRef>
                          <c15:sqref>'Compare Public vs Indep'!$AB$68</c15:sqref>
                        </c15:formulaRef>
                      </c:ext>
                    </c:extLst>
                    <c:strCache>
                      <c:ptCount val="1"/>
                      <c:pt idx="0">
                        <c:v>All Ordinary</c:v>
                      </c:pt>
                    </c:strCache>
                  </c:strRef>
                </c:tx>
                <c:spPr>
                  <a:solidFill>
                    <a:schemeClr val="tx1">
                      <a:lumMod val="75000"/>
                      <a:lumOff val="25000"/>
                    </a:schemeClr>
                  </a:solidFill>
                  <a:ln>
                    <a:noFill/>
                  </a:ln>
                  <a:effectLst/>
                </c:spPr>
                <c:invertIfNegative val="0"/>
                <c:cat>
                  <c:strRef>
                    <c:extLst>
                      <c:ext uri="{02D57815-91ED-43cb-92C2-25804820EDAC}">
                        <c15:formulaRef>
                          <c15:sqref>'Compare Public vs Indep'!$AA$70:$AA$79</c15:sqref>
                        </c15:formulaRef>
                      </c:ext>
                    </c:extLst>
                    <c:strCache>
                      <c:ptCount val="10"/>
                      <c:pt idx="0">
                        <c:v>EC</c:v>
                      </c:pt>
                      <c:pt idx="1">
                        <c:v>FS</c:v>
                      </c:pt>
                      <c:pt idx="2">
                        <c:v>GP</c:v>
                      </c:pt>
                      <c:pt idx="3">
                        <c:v>KN</c:v>
                      </c:pt>
                      <c:pt idx="4">
                        <c:v>LP</c:v>
                      </c:pt>
                      <c:pt idx="5">
                        <c:v>MP</c:v>
                      </c:pt>
                      <c:pt idx="6">
                        <c:v>NC</c:v>
                      </c:pt>
                      <c:pt idx="7">
                        <c:v>NW</c:v>
                      </c:pt>
                      <c:pt idx="8">
                        <c:v>WC</c:v>
                      </c:pt>
                      <c:pt idx="9">
                        <c:v>SA</c:v>
                      </c:pt>
                    </c:strCache>
                  </c:strRef>
                </c:cat>
                <c:val>
                  <c:numRef>
                    <c:extLst>
                      <c:ext uri="{02D57815-91ED-43cb-92C2-25804820EDAC}">
                        <c15:formulaRef>
                          <c15:sqref>'Compare Public vs Indep'!$AB$70:$AB$79</c15:sqref>
                        </c15:formulaRef>
                      </c:ext>
                    </c:extLst>
                    <c:numCache>
                      <c:formatCode>0%</c:formatCode>
                      <c:ptCount val="10"/>
                      <c:pt idx="0">
                        <c:v>-7.1776155717761553E-2</c:v>
                      </c:pt>
                      <c:pt idx="1">
                        <c:v>-0.2452431289640592</c:v>
                      </c:pt>
                      <c:pt idx="2">
                        <c:v>0.12638835695135964</c:v>
                      </c:pt>
                      <c:pt idx="3">
                        <c:v>-2.493523316062176E-2</c:v>
                      </c:pt>
                      <c:pt idx="4">
                        <c:v>-5.4683668464933791E-2</c:v>
                      </c:pt>
                      <c:pt idx="5">
                        <c:v>-7.03125E-2</c:v>
                      </c:pt>
                      <c:pt idx="6">
                        <c:v>8.6206896551724137E-3</c:v>
                      </c:pt>
                      <c:pt idx="7">
                        <c:v>-6.4437689969604861E-2</c:v>
                      </c:pt>
                      <c:pt idx="8">
                        <c:v>6.8167985392574557E-2</c:v>
                      </c:pt>
                      <c:pt idx="9">
                        <c:v>-3.6087663594826916E-2</c:v>
                      </c:pt>
                    </c:numCache>
                  </c:numRef>
                </c:val>
                <c:extLst>
                  <c:ext xmlns:c16="http://schemas.microsoft.com/office/drawing/2014/chart" uri="{C3380CC4-5D6E-409C-BE32-E72D297353CC}">
                    <c16:uniqueId val="{00000000-F60C-48EC-9543-AF76548F4DFD}"/>
                  </c:ext>
                </c:extLst>
              </c15:ser>
            </c15:filteredBarSeries>
          </c:ext>
        </c:extLst>
      </c:barChart>
      <c:catAx>
        <c:axId val="1113213951"/>
        <c:scaling>
          <c:orientation val="minMax"/>
        </c:scaling>
        <c:delete val="1"/>
        <c:axPos val="b"/>
        <c:numFmt formatCode="General" sourceLinked="1"/>
        <c:majorTickMark val="none"/>
        <c:minorTickMark val="none"/>
        <c:tickLblPos val="nextTo"/>
        <c:crossAx val="1113198591"/>
        <c:crosses val="autoZero"/>
        <c:auto val="1"/>
        <c:lblAlgn val="ctr"/>
        <c:lblOffset val="100"/>
        <c:noMultiLvlLbl val="0"/>
      </c:catAx>
      <c:valAx>
        <c:axId val="111319859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13213951"/>
        <c:crossesAt val="0"/>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8"/>
          <c:order val="8"/>
          <c:tx>
            <c:strRef>
              <c:f>'Unit Costs_Unadjusted'!$AF$22</c:f>
              <c:strCache>
                <c:ptCount val="1"/>
                <c:pt idx="0">
                  <c:v>WC</c:v>
                </c:pt>
              </c:strCache>
              <c:extLst xmlns:c15="http://schemas.microsoft.com/office/drawing/2012/chart"/>
            </c:strRef>
          </c:tx>
          <c:spPr>
            <a:ln w="19050" cap="rnd">
              <a:solidFill>
                <a:srgbClr val="FFC000"/>
              </a:solidFill>
              <a:round/>
            </a:ln>
            <a:effectLst/>
          </c:spPr>
          <c:marker>
            <c:symbol val="none"/>
          </c:marker>
          <c:cat>
            <c:numRef>
              <c:f>'Unit Costs_Unadjusted'!$A$23:$A$31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Costs_Unadjusted'!$AF$23:$AF$31</c:f>
              <c:numCache>
                <c:formatCode>#,##0</c:formatCode>
                <c:ptCount val="9"/>
                <c:pt idx="0">
                  <c:v>462256.68117429153</c:v>
                </c:pt>
                <c:pt idx="1">
                  <c:v>461857.93918197887</c:v>
                </c:pt>
                <c:pt idx="2">
                  <c:v>461251.91869616677</c:v>
                </c:pt>
                <c:pt idx="3">
                  <c:v>460600.32563729252</c:v>
                </c:pt>
                <c:pt idx="4">
                  <c:v>459769.90469987359</c:v>
                </c:pt>
                <c:pt idx="5">
                  <c:v>459088.42221537884</c:v>
                </c:pt>
                <c:pt idx="6">
                  <c:v>458424.19248543819</c:v>
                </c:pt>
                <c:pt idx="7">
                  <c:v>457898.0817921086</c:v>
                </c:pt>
                <c:pt idx="8">
                  <c:v>457353.07080909901</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9-40AD-40E6-93B2-EB9343921347}"/>
            </c:ext>
          </c:extLst>
        </c:ser>
        <c:ser>
          <c:idx val="9"/>
          <c:order val="9"/>
          <c:tx>
            <c:strRef>
              <c:f>'Unit Costs_Unadjusted'!$AG$22</c:f>
              <c:strCache>
                <c:ptCount val="1"/>
                <c:pt idx="0">
                  <c:v>SA</c:v>
                </c:pt>
              </c:strCache>
            </c:strRef>
          </c:tx>
          <c:spPr>
            <a:ln w="41275" cap="rnd">
              <a:solidFill>
                <a:schemeClr val="bg1">
                  <a:lumMod val="50000"/>
                </a:schemeClr>
              </a:solidFill>
              <a:round/>
            </a:ln>
            <a:effectLst/>
          </c:spPr>
          <c:marker>
            <c:symbol val="none"/>
          </c:marker>
          <c:cat>
            <c:numRef>
              <c:f>'Unit Costs_Unadjusted'!$A$23:$A$31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Costs_Unadjusted'!$AG$23:$AG$31</c:f>
              <c:numCache>
                <c:formatCode>#\ ###\ ###\ ##0</c:formatCode>
                <c:ptCount val="9"/>
                <c:pt idx="0">
                  <c:v>463745.52089990099</c:v>
                </c:pt>
                <c:pt idx="1">
                  <c:v>464756.9975024797</c:v>
                </c:pt>
                <c:pt idx="2">
                  <c:v>465363.99158493092</c:v>
                </c:pt>
                <c:pt idx="3">
                  <c:v>465772.36636250746</c:v>
                </c:pt>
                <c:pt idx="4">
                  <c:v>465872.44774147874</c:v>
                </c:pt>
                <c:pt idx="5">
                  <c:v>465879.14195474668</c:v>
                </c:pt>
                <c:pt idx="6">
                  <c:v>465655.42213708139</c:v>
                </c:pt>
                <c:pt idx="7">
                  <c:v>465341.78191762604</c:v>
                </c:pt>
                <c:pt idx="8">
                  <c:v>464872.80390877812</c:v>
                </c:pt>
              </c:numCache>
            </c:numRef>
          </c:val>
          <c:smooth val="0"/>
          <c:extLst>
            <c:ext xmlns:c16="http://schemas.microsoft.com/office/drawing/2014/chart" uri="{C3380CC4-5D6E-409C-BE32-E72D297353CC}">
              <c16:uniqueId val="{00000001-40AD-40E6-93B2-EB9343921347}"/>
            </c:ext>
          </c:extLst>
        </c:ser>
        <c:dLbls>
          <c:showLegendKey val="0"/>
          <c:showVal val="0"/>
          <c:showCatName val="0"/>
          <c:showSerName val="0"/>
          <c:showPercent val="0"/>
          <c:showBubbleSize val="0"/>
        </c:dLbls>
        <c:smooth val="0"/>
        <c:axId val="1207554272"/>
        <c:axId val="1104167008"/>
        <c:extLst>
          <c:ext xmlns:c15="http://schemas.microsoft.com/office/drawing/2012/chart" uri="{02D57815-91ED-43cb-92C2-25804820EDAC}">
            <c15:filteredLineSeries>
              <c15:ser>
                <c:idx val="0"/>
                <c:order val="0"/>
                <c:tx>
                  <c:strRef>
                    <c:extLst>
                      <c:ext uri="{02D57815-91ED-43cb-92C2-25804820EDAC}">
                        <c15:formulaRef>
                          <c15:sqref>'Unit Costs_Unadjusted'!$X$22</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c:ext uri="{02D57815-91ED-43cb-92C2-25804820EDAC}">
                        <c15:formulaRef>
                          <c15:sqref>'Unit Costs_Unadjusted'!$X$23:$X$31</c15:sqref>
                        </c15:formulaRef>
                      </c:ext>
                    </c:extLst>
                    <c:numCache>
                      <c:formatCode>#,##0</c:formatCode>
                      <c:ptCount val="9"/>
                      <c:pt idx="0">
                        <c:v>475712.43952273653</c:v>
                      </c:pt>
                      <c:pt idx="1">
                        <c:v>476152.82624464761</c:v>
                      </c:pt>
                      <c:pt idx="2">
                        <c:v>476246.10320697876</c:v>
                      </c:pt>
                      <c:pt idx="3">
                        <c:v>476139.17488660233</c:v>
                      </c:pt>
                      <c:pt idx="4">
                        <c:v>475760.68713183008</c:v>
                      </c:pt>
                      <c:pt idx="5">
                        <c:v>475203.86711755046</c:v>
                      </c:pt>
                      <c:pt idx="6">
                        <c:v>474296.49063623254</c:v>
                      </c:pt>
                      <c:pt idx="7">
                        <c:v>473230.3209384731</c:v>
                      </c:pt>
                      <c:pt idx="8">
                        <c:v>472094.60721642623</c:v>
                      </c:pt>
                    </c:numCache>
                  </c:numRef>
                </c:val>
                <c:smooth val="0"/>
                <c:extLst>
                  <c:ext xmlns:c16="http://schemas.microsoft.com/office/drawing/2014/chart" uri="{C3380CC4-5D6E-409C-BE32-E72D297353CC}">
                    <c16:uniqueId val="{00000002-40AD-40E6-93B2-EB9343921347}"/>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'Unit Costs_Unadjusted'!$Y$22</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Costs_Unadjusted'!$Y$23:$Y$31</c15:sqref>
                        </c15:formulaRef>
                      </c:ext>
                    </c:extLst>
                    <c:numCache>
                      <c:formatCode>#,##0</c:formatCode>
                      <c:ptCount val="9"/>
                      <c:pt idx="0">
                        <c:v>465286.66443962802</c:v>
                      </c:pt>
                      <c:pt idx="1">
                        <c:v>465903.61160387634</c:v>
                      </c:pt>
                      <c:pt idx="2">
                        <c:v>465993.56789379852</c:v>
                      </c:pt>
                      <c:pt idx="3">
                        <c:v>465978.39868617133</c:v>
                      </c:pt>
                      <c:pt idx="4">
                        <c:v>465717.4298669268</c:v>
                      </c:pt>
                      <c:pt idx="5">
                        <c:v>465605.01180113782</c:v>
                      </c:pt>
                      <c:pt idx="6">
                        <c:v>465572.23528977641</c:v>
                      </c:pt>
                      <c:pt idx="7">
                        <c:v>465589.47730057326</c:v>
                      </c:pt>
                      <c:pt idx="8">
                        <c:v>465409.66319637053</c:v>
                      </c:pt>
                    </c:numCache>
                  </c:numRef>
                </c:val>
                <c:smooth val="0"/>
                <c:extLst xmlns:c15="http://schemas.microsoft.com/office/drawing/2012/chart">
                  <c:ext xmlns:c16="http://schemas.microsoft.com/office/drawing/2014/chart" uri="{C3380CC4-5D6E-409C-BE32-E72D297353CC}">
                    <c16:uniqueId val="{00000003-40AD-40E6-93B2-EB9343921347}"/>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'Unit Costs_Unadjusted'!$Z$22</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Costs_Unadjusted'!$Z$23:$Z$31</c15:sqref>
                        </c15:formulaRef>
                      </c:ext>
                    </c:extLst>
                    <c:numCache>
                      <c:formatCode>#,##0</c:formatCode>
                      <c:ptCount val="9"/>
                      <c:pt idx="0">
                        <c:v>451123.21270669252</c:v>
                      </c:pt>
                      <c:pt idx="1">
                        <c:v>453182.027812468</c:v>
                      </c:pt>
                      <c:pt idx="2">
                        <c:v>454799.11269070703</c:v>
                      </c:pt>
                      <c:pt idx="3">
                        <c:v>456238.6547589901</c:v>
                      </c:pt>
                      <c:pt idx="4">
                        <c:v>457192.35907942138</c:v>
                      </c:pt>
                      <c:pt idx="5">
                        <c:v>457973.80044524372</c:v>
                      </c:pt>
                      <c:pt idx="6">
                        <c:v>458506.67791800934</c:v>
                      </c:pt>
                      <c:pt idx="7">
                        <c:v>458898.82295186655</c:v>
                      </c:pt>
                      <c:pt idx="8">
                        <c:v>458949.20683284698</c:v>
                      </c:pt>
                    </c:numCache>
                  </c:numRef>
                </c:val>
                <c:smooth val="0"/>
                <c:extLst xmlns:c15="http://schemas.microsoft.com/office/drawing/2012/chart">
                  <c:ext xmlns:c16="http://schemas.microsoft.com/office/drawing/2014/chart" uri="{C3380CC4-5D6E-409C-BE32-E72D297353CC}">
                    <c16:uniqueId val="{00000004-40AD-40E6-93B2-EB9343921347}"/>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'Unit Costs_Unadjusted'!$AA$22</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Costs_Unadjusted'!$AA$23:$AA$31</c15:sqref>
                        </c15:formulaRef>
                      </c:ext>
                    </c:extLst>
                    <c:numCache>
                      <c:formatCode>#,##0</c:formatCode>
                      <c:ptCount val="9"/>
                      <c:pt idx="0">
                        <c:v>466559.76892341964</c:v>
                      </c:pt>
                      <c:pt idx="1">
                        <c:v>467620.61037554895</c:v>
                      </c:pt>
                      <c:pt idx="2">
                        <c:v>468251.69038067706</c:v>
                      </c:pt>
                      <c:pt idx="3">
                        <c:v>468648.5884921347</c:v>
                      </c:pt>
                      <c:pt idx="4">
                        <c:v>468688.62909931521</c:v>
                      </c:pt>
                      <c:pt idx="5">
                        <c:v>468741.19182906271</c:v>
                      </c:pt>
                      <c:pt idx="6">
                        <c:v>468631.21041526156</c:v>
                      </c:pt>
                      <c:pt idx="7">
                        <c:v>468426.8703655951</c:v>
                      </c:pt>
                      <c:pt idx="8">
                        <c:v>468072.88571471436</c:v>
                      </c:pt>
                    </c:numCache>
                  </c:numRef>
                </c:val>
                <c:smooth val="0"/>
                <c:extLst xmlns:c15="http://schemas.microsoft.com/office/drawing/2012/chart">
                  <c:ext xmlns:c16="http://schemas.microsoft.com/office/drawing/2014/chart" uri="{C3380CC4-5D6E-409C-BE32-E72D297353CC}">
                    <c16:uniqueId val="{00000005-40AD-40E6-93B2-EB9343921347}"/>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'Unit Costs_Unadjusted'!$AB$22</c15:sqref>
                        </c15:formulaRef>
                      </c:ext>
                    </c:extLst>
                    <c:strCache>
                      <c:ptCount val="1"/>
                      <c:pt idx="0">
                        <c:v>LP</c:v>
                      </c:pt>
                    </c:strCache>
                  </c:strRef>
                </c:tx>
                <c:spPr>
                  <a:ln w="38100"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Costs_Unadjusted'!$AB$23:$AB$31</c15:sqref>
                        </c15:formulaRef>
                      </c:ext>
                    </c:extLst>
                    <c:numCache>
                      <c:formatCode>#,##0</c:formatCode>
                      <c:ptCount val="9"/>
                      <c:pt idx="0">
                        <c:v>469549.28524177842</c:v>
                      </c:pt>
                      <c:pt idx="1">
                        <c:v>468587.83366708312</c:v>
                      </c:pt>
                      <c:pt idx="2">
                        <c:v>467096.96654040384</c:v>
                      </c:pt>
                      <c:pt idx="3">
                        <c:v>465446.18732592964</c:v>
                      </c:pt>
                      <c:pt idx="4">
                        <c:v>463798.6808339</c:v>
                      </c:pt>
                      <c:pt idx="5">
                        <c:v>462216.18411319499</c:v>
                      </c:pt>
                      <c:pt idx="6">
                        <c:v>460335.85789323738</c:v>
                      </c:pt>
                      <c:pt idx="7">
                        <c:v>458650.56463936518</c:v>
                      </c:pt>
                      <c:pt idx="8">
                        <c:v>457167.69734748203</c:v>
                      </c:pt>
                    </c:numCache>
                  </c:numRef>
                </c:val>
                <c:smooth val="0"/>
                <c:extLst xmlns:c15="http://schemas.microsoft.com/office/drawing/2012/chart">
                  <c:ext xmlns:c16="http://schemas.microsoft.com/office/drawing/2014/chart" uri="{C3380CC4-5D6E-409C-BE32-E72D297353CC}">
                    <c16:uniqueId val="{00000000-40AD-40E6-93B2-EB9343921347}"/>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'Unit Costs_Unadjusted'!$AC$22</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Costs_Unadjusted'!$AC$23:$AC$31</c15:sqref>
                        </c15:formulaRef>
                      </c:ext>
                    </c:extLst>
                    <c:numCache>
                      <c:formatCode>#,##0</c:formatCode>
                      <c:ptCount val="9"/>
                      <c:pt idx="0">
                        <c:v>462541.15337818727</c:v>
                      </c:pt>
                      <c:pt idx="1">
                        <c:v>463673.115242776</c:v>
                      </c:pt>
                      <c:pt idx="2">
                        <c:v>464200.81224909215</c:v>
                      </c:pt>
                      <c:pt idx="3">
                        <c:v>464442.01487712818</c:v>
                      </c:pt>
                      <c:pt idx="4">
                        <c:v>464264.43431953172</c:v>
                      </c:pt>
                      <c:pt idx="5">
                        <c:v>463902.10558872262</c:v>
                      </c:pt>
                      <c:pt idx="6">
                        <c:v>463377.77359150629</c:v>
                      </c:pt>
                      <c:pt idx="7">
                        <c:v>462914.20216747851</c:v>
                      </c:pt>
                      <c:pt idx="8">
                        <c:v>462443.75028693565</c:v>
                      </c:pt>
                    </c:numCache>
                  </c:numRef>
                </c:val>
                <c:smooth val="0"/>
                <c:extLst xmlns:c15="http://schemas.microsoft.com/office/drawing/2012/chart">
                  <c:ext xmlns:c16="http://schemas.microsoft.com/office/drawing/2014/chart" uri="{C3380CC4-5D6E-409C-BE32-E72D297353CC}">
                    <c16:uniqueId val="{00000006-40AD-40E6-93B2-EB9343921347}"/>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'Unit Costs_Unadjusted'!$AD$22</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Costs_Unadjusted'!$AD$23:$AD$31</c15:sqref>
                        </c15:formulaRef>
                      </c:ext>
                    </c:extLst>
                    <c:numCache>
                      <c:formatCode>#,##0</c:formatCode>
                      <c:ptCount val="9"/>
                      <c:pt idx="0">
                        <c:v>456353.78966567951</c:v>
                      </c:pt>
                      <c:pt idx="1">
                        <c:v>457470.17082735494</c:v>
                      </c:pt>
                      <c:pt idx="2">
                        <c:v>458233.81903461984</c:v>
                      </c:pt>
                      <c:pt idx="3">
                        <c:v>458842.36977769708</c:v>
                      </c:pt>
                      <c:pt idx="4">
                        <c:v>458792.20544610207</c:v>
                      </c:pt>
                      <c:pt idx="5">
                        <c:v>458728.46778887336</c:v>
                      </c:pt>
                      <c:pt idx="6">
                        <c:v>458579.90720787452</c:v>
                      </c:pt>
                      <c:pt idx="7">
                        <c:v>458622.62146620394</c:v>
                      </c:pt>
                      <c:pt idx="8">
                        <c:v>458207.01536809164</c:v>
                      </c:pt>
                    </c:numCache>
                  </c:numRef>
                </c:val>
                <c:smooth val="0"/>
                <c:extLst xmlns:c15="http://schemas.microsoft.com/office/drawing/2012/chart">
                  <c:ext xmlns:c16="http://schemas.microsoft.com/office/drawing/2014/chart" uri="{C3380CC4-5D6E-409C-BE32-E72D297353CC}">
                    <c16:uniqueId val="{00000007-40AD-40E6-93B2-EB9343921347}"/>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'Unit Costs_Unadjusted'!$AE$22</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Costs_Unadjusted'!$AE$23:$AE$31</c15:sqref>
                        </c15:formulaRef>
                      </c:ext>
                    </c:extLst>
                    <c:numCache>
                      <c:formatCode>#,##0</c:formatCode>
                      <c:ptCount val="9"/>
                      <c:pt idx="0">
                        <c:v>457134.70534074947</c:v>
                      </c:pt>
                      <c:pt idx="1">
                        <c:v>458398.86829703231</c:v>
                      </c:pt>
                      <c:pt idx="2">
                        <c:v>459255.80573565856</c:v>
                      </c:pt>
                      <c:pt idx="3">
                        <c:v>459757.3313609566</c:v>
                      </c:pt>
                      <c:pt idx="4">
                        <c:v>459947.68288485304</c:v>
                      </c:pt>
                      <c:pt idx="5">
                        <c:v>460002.47799406544</c:v>
                      </c:pt>
                      <c:pt idx="6">
                        <c:v>459730.55973262794</c:v>
                      </c:pt>
                      <c:pt idx="7">
                        <c:v>459400.70459732192</c:v>
                      </c:pt>
                      <c:pt idx="8">
                        <c:v>458900.8790302577</c:v>
                      </c:pt>
                    </c:numCache>
                  </c:numRef>
                </c:val>
                <c:smooth val="0"/>
                <c:extLst xmlns:c15="http://schemas.microsoft.com/office/drawing/2012/chart">
                  <c:ext xmlns:c16="http://schemas.microsoft.com/office/drawing/2014/chart" uri="{C3380CC4-5D6E-409C-BE32-E72D297353CC}">
                    <c16:uniqueId val="{00000008-40AD-40E6-93B2-EB9343921347}"/>
                  </c:ext>
                </c:extLst>
              </c15:ser>
            </c15:filteredLineSeries>
          </c:ext>
        </c:extLst>
      </c:lineChart>
      <c:catAx>
        <c:axId val="120755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04167008"/>
        <c:crosses val="autoZero"/>
        <c:auto val="1"/>
        <c:lblAlgn val="ctr"/>
        <c:lblOffset val="100"/>
        <c:noMultiLvlLbl val="0"/>
      </c:catAx>
      <c:valAx>
        <c:axId val="1104167008"/>
        <c:scaling>
          <c:orientation val="minMax"/>
          <c:min val="44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ZA" sz="1800" b="0" i="0" baseline="0">
                    <a:effectLst/>
                  </a:rPr>
                  <a:t>Average annual unit cost </a:t>
                </a:r>
                <a:endParaRPr lang="en-ZA">
                  <a:effectLst/>
                </a:endParaRPr>
              </a:p>
              <a:p>
                <a:pPr>
                  <a:defRPr/>
                </a:pPr>
                <a:r>
                  <a:rPr lang="en-ZA" sz="1800" b="0" i="0" baseline="0">
                    <a:effectLst/>
                  </a:rPr>
                  <a:t>(In 2021 Rands)</a:t>
                </a:r>
                <a:endParaRPr lang="en-ZA">
                  <a:effectLst/>
                </a:endParaRP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07554272"/>
        <c:crosses val="autoZero"/>
        <c:crossBetween val="between"/>
      </c:valAx>
      <c:spPr>
        <a:noFill/>
        <a:ln>
          <a:noFill/>
        </a:ln>
        <a:effectLst/>
      </c:spPr>
    </c:plotArea>
    <c:legend>
      <c:legendPos val="b"/>
      <c:overlay val="0"/>
      <c:spPr>
        <a:noFill/>
        <a:ln w="28575">
          <a:solidFill>
            <a:schemeClr val="bg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00603165485027"/>
          <c:y val="0.12052644653986155"/>
          <c:w val="0.83473064151209608"/>
          <c:h val="0.65095840292690688"/>
        </c:manualLayout>
      </c:layout>
      <c:lineChart>
        <c:grouping val="standard"/>
        <c:varyColors val="0"/>
        <c:ser>
          <c:idx val="8"/>
          <c:order val="8"/>
          <c:tx>
            <c:strRef>
              <c:f>'Headcount Data'!$W$1</c:f>
              <c:strCache>
                <c:ptCount val="1"/>
                <c:pt idx="0">
                  <c:v>WC</c:v>
                </c:pt>
              </c:strCache>
              <c:extLst xmlns:c15="http://schemas.microsoft.com/office/drawing/2012/chart"/>
            </c:strRef>
          </c:tx>
          <c:spPr>
            <a:ln w="19050" cap="rnd">
              <a:solidFill>
                <a:srgbClr val="FFC000"/>
              </a:solidFill>
              <a:round/>
            </a:ln>
            <a:effectLst/>
          </c:spPr>
          <c:marker>
            <c:symbol val="none"/>
          </c:marker>
          <c:cat>
            <c:numRef>
              <c:f>'Headcount Data'!$N$408:$N$452</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 Data'!$W$408:$W$452</c:f>
              <c:numCache>
                <c:formatCode>0.0%</c:formatCode>
                <c:ptCount val="45"/>
                <c:pt idx="0">
                  <c:v>3.9144414930798266E-4</c:v>
                </c:pt>
                <c:pt idx="1">
                  <c:v>3.6348385292884105E-3</c:v>
                </c:pt>
                <c:pt idx="2">
                  <c:v>1.2526212777855445E-2</c:v>
                </c:pt>
                <c:pt idx="3">
                  <c:v>2.2843562141758703E-2</c:v>
                </c:pt>
                <c:pt idx="4">
                  <c:v>2.4660981406402906E-2</c:v>
                </c:pt>
                <c:pt idx="5">
                  <c:v>3.0169159793093807E-2</c:v>
                </c:pt>
                <c:pt idx="6">
                  <c:v>3.1455333426534324E-2</c:v>
                </c:pt>
                <c:pt idx="7">
                  <c:v>3.4335243953585906E-2</c:v>
                </c:pt>
                <c:pt idx="8">
                  <c:v>3.2769467356353978E-2</c:v>
                </c:pt>
                <c:pt idx="9">
                  <c:v>3.2098420243254579E-2</c:v>
                </c:pt>
                <c:pt idx="10">
                  <c:v>2.9554033272752692E-2</c:v>
                </c:pt>
                <c:pt idx="11">
                  <c:v>2.6198797707255698E-2</c:v>
                </c:pt>
                <c:pt idx="12">
                  <c:v>2.6338599189151404E-2</c:v>
                </c:pt>
                <c:pt idx="13">
                  <c:v>2.231231651055501E-2</c:v>
                </c:pt>
                <c:pt idx="14">
                  <c:v>2.0383056060394242E-2</c:v>
                </c:pt>
                <c:pt idx="15">
                  <c:v>1.9460366279882568E-2</c:v>
                </c:pt>
                <c:pt idx="16">
                  <c:v>1.6440654270935273E-2</c:v>
                </c:pt>
                <c:pt idx="17">
                  <c:v>1.5797567454215015E-2</c:v>
                </c:pt>
                <c:pt idx="18">
                  <c:v>1.3448902558367119E-2</c:v>
                </c:pt>
                <c:pt idx="19">
                  <c:v>1.107227736614008E-2</c:v>
                </c:pt>
                <c:pt idx="20">
                  <c:v>1.0848594995106948E-2</c:v>
                </c:pt>
                <c:pt idx="21">
                  <c:v>1.0065706696490984E-2</c:v>
                </c:pt>
                <c:pt idx="22">
                  <c:v>1.070879351321124E-2</c:v>
                </c:pt>
                <c:pt idx="23">
                  <c:v>1.1994967146651754E-2</c:v>
                </c:pt>
                <c:pt idx="24">
                  <c:v>1.6216971899902139E-2</c:v>
                </c:pt>
                <c:pt idx="25">
                  <c:v>1.6888019013001538E-2</c:v>
                </c:pt>
                <c:pt idx="26">
                  <c:v>2.0438976653152523E-2</c:v>
                </c:pt>
                <c:pt idx="27">
                  <c:v>2.4633021110023766E-2</c:v>
                </c:pt>
                <c:pt idx="28">
                  <c:v>3.1147770166363765E-2</c:v>
                </c:pt>
                <c:pt idx="29">
                  <c:v>3.125961135188033E-2</c:v>
                </c:pt>
                <c:pt idx="30">
                  <c:v>3.397176010065707E-2</c:v>
                </c:pt>
                <c:pt idx="31">
                  <c:v>3.7718439815462045E-2</c:v>
                </c:pt>
                <c:pt idx="32">
                  <c:v>3.8501328114078012E-2</c:v>
                </c:pt>
                <c:pt idx="33">
                  <c:v>3.8109883964770025E-2</c:v>
                </c:pt>
                <c:pt idx="34">
                  <c:v>4.017894589682651E-2</c:v>
                </c:pt>
                <c:pt idx="35">
                  <c:v>3.7159233887879214E-2</c:v>
                </c:pt>
                <c:pt idx="36">
                  <c:v>3.0812246609814065E-2</c:v>
                </c:pt>
                <c:pt idx="37">
                  <c:v>2.6086956521739129E-2</c:v>
                </c:pt>
                <c:pt idx="38">
                  <c:v>2.3346847476583252E-2</c:v>
                </c:pt>
                <c:pt idx="39">
                  <c:v>2.1110023766251922E-2</c:v>
                </c:pt>
                <c:pt idx="40">
                  <c:v>1.8397875017475186E-2</c:v>
                </c:pt>
                <c:pt idx="41">
                  <c:v>1.5294282119390466E-2</c:v>
                </c:pt>
                <c:pt idx="42">
                  <c:v>1.2721934852509437E-2</c:v>
                </c:pt>
                <c:pt idx="43">
                  <c:v>1.107227736614008E-2</c:v>
                </c:pt>
                <c:pt idx="44">
                  <c:v>5.4242974975534739E-3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8-41B5-4BDA-962D-1FA03E50DE0C}"/>
            </c:ext>
          </c:extLst>
        </c:ser>
        <c:ser>
          <c:idx val="9"/>
          <c:order val="9"/>
          <c:tx>
            <c:strRef>
              <c:f>'Headcount Data'!$X$1</c:f>
              <c:strCache>
                <c:ptCount val="1"/>
                <c:pt idx="0">
                  <c:v>SA</c:v>
                </c:pt>
              </c:strCache>
            </c:strRef>
          </c:tx>
          <c:spPr>
            <a:ln w="38100" cap="rnd">
              <a:solidFill>
                <a:schemeClr val="tx1">
                  <a:lumMod val="50000"/>
                  <a:lumOff val="50000"/>
                </a:schemeClr>
              </a:solidFill>
              <a:round/>
            </a:ln>
            <a:effectLst/>
          </c:spPr>
          <c:marker>
            <c:symbol val="none"/>
          </c:marker>
          <c:cat>
            <c:numRef>
              <c:f>'Headcount Data'!$N$408:$N$452</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f>'Headcount Data'!$X$408:$X$452</c:f>
              <c:numCache>
                <c:formatCode>0.0%</c:formatCode>
                <c:ptCount val="45"/>
                <c:pt idx="0">
                  <c:v>1.0852648169478901E-4</c:v>
                </c:pt>
                <c:pt idx="1">
                  <c:v>1.5736339845744405E-3</c:v>
                </c:pt>
                <c:pt idx="2">
                  <c:v>5.8382314129901266E-3</c:v>
                </c:pt>
                <c:pt idx="3">
                  <c:v>1.1294153629100882E-2</c:v>
                </c:pt>
                <c:pt idx="4">
                  <c:v>1.621730948052813E-2</c:v>
                </c:pt>
                <c:pt idx="5">
                  <c:v>2.0412844602410767E-2</c:v>
                </c:pt>
                <c:pt idx="6">
                  <c:v>2.4078079870557507E-2</c:v>
                </c:pt>
                <c:pt idx="7">
                  <c:v>2.5666512920817598E-2</c:v>
                </c:pt>
                <c:pt idx="8">
                  <c:v>2.5414928804161498E-2</c:v>
                </c:pt>
                <c:pt idx="9">
                  <c:v>2.4115077534771639E-2</c:v>
                </c:pt>
                <c:pt idx="10">
                  <c:v>2.2235596192693701E-2</c:v>
                </c:pt>
                <c:pt idx="11">
                  <c:v>2.0526304106000773E-2</c:v>
                </c:pt>
                <c:pt idx="12">
                  <c:v>2.0003403785107701E-2</c:v>
                </c:pt>
                <c:pt idx="13">
                  <c:v>1.9270850033667873E-2</c:v>
                </c:pt>
                <c:pt idx="14">
                  <c:v>1.8930471522897854E-2</c:v>
                </c:pt>
                <c:pt idx="15">
                  <c:v>1.9241251902296568E-2</c:v>
                </c:pt>
                <c:pt idx="16">
                  <c:v>1.7312440341266454E-2</c:v>
                </c:pt>
                <c:pt idx="17">
                  <c:v>1.6056986268933555E-2</c:v>
                </c:pt>
                <c:pt idx="18">
                  <c:v>1.4350160693188237E-2</c:v>
                </c:pt>
                <c:pt idx="19">
                  <c:v>1.249041143869117E-2</c:v>
                </c:pt>
                <c:pt idx="20">
                  <c:v>1.2248693365825505E-2</c:v>
                </c:pt>
                <c:pt idx="21">
                  <c:v>1.2796258796194667E-2</c:v>
                </c:pt>
                <c:pt idx="22">
                  <c:v>1.3257496343397519E-2</c:v>
                </c:pt>
                <c:pt idx="23">
                  <c:v>1.6441761976760533E-2</c:v>
                </c:pt>
                <c:pt idx="24">
                  <c:v>2.0568234792110125E-2</c:v>
                </c:pt>
                <c:pt idx="25">
                  <c:v>2.532860092099519E-2</c:v>
                </c:pt>
                <c:pt idx="26">
                  <c:v>3.0703128275834851E-2</c:v>
                </c:pt>
                <c:pt idx="27">
                  <c:v>3.4832067602132054E-2</c:v>
                </c:pt>
                <c:pt idx="28">
                  <c:v>4.2752034254904044E-2</c:v>
                </c:pt>
                <c:pt idx="29">
                  <c:v>4.1336256970976565E-2</c:v>
                </c:pt>
                <c:pt idx="30">
                  <c:v>4.6688585727287749E-2</c:v>
                </c:pt>
                <c:pt idx="31">
                  <c:v>4.5499727450540289E-2</c:v>
                </c:pt>
                <c:pt idx="32">
                  <c:v>4.7963771887201523E-2</c:v>
                </c:pt>
                <c:pt idx="33">
                  <c:v>4.3953225086389547E-2</c:v>
                </c:pt>
                <c:pt idx="34">
                  <c:v>4.2377124590867496E-2</c:v>
                </c:pt>
                <c:pt idx="35">
                  <c:v>3.8958540417481646E-2</c:v>
                </c:pt>
                <c:pt idx="36">
                  <c:v>3.4960326171407714E-2</c:v>
                </c:pt>
                <c:pt idx="37">
                  <c:v>3.0900449151643559E-2</c:v>
                </c:pt>
                <c:pt idx="38">
                  <c:v>2.7089689737587901E-2</c:v>
                </c:pt>
                <c:pt idx="39">
                  <c:v>1.9194388194291999E-2</c:v>
                </c:pt>
                <c:pt idx="40">
                  <c:v>1.3055242445693595E-2</c:v>
                </c:pt>
                <c:pt idx="41">
                  <c:v>9.5503303891414319E-3</c:v>
                </c:pt>
                <c:pt idx="42">
                  <c:v>7.5475234996830532E-3</c:v>
                </c:pt>
                <c:pt idx="43">
                  <c:v>5.1624074133453041E-3</c:v>
                </c:pt>
                <c:pt idx="44">
                  <c:v>1.6969595319548825E-3</c:v>
                </c:pt>
              </c:numCache>
            </c:numRef>
          </c:val>
          <c:smooth val="1"/>
          <c:extLst>
            <c:ext xmlns:c16="http://schemas.microsoft.com/office/drawing/2014/chart" uri="{C3380CC4-5D6E-409C-BE32-E72D297353CC}">
              <c16:uniqueId val="{00000009-41B5-4BDA-962D-1FA03E50DE0C}"/>
            </c:ext>
          </c:extLst>
        </c:ser>
        <c:dLbls>
          <c:showLegendKey val="0"/>
          <c:showVal val="0"/>
          <c:showCatName val="0"/>
          <c:showSerName val="0"/>
          <c:showPercent val="0"/>
          <c:showBubbleSize val="0"/>
        </c:dLbls>
        <c:smooth val="0"/>
        <c:axId val="626499536"/>
        <c:axId val="157625376"/>
        <c:extLst>
          <c:ext xmlns:c15="http://schemas.microsoft.com/office/drawing/2012/chart" uri="{02D57815-91ED-43cb-92C2-25804820EDAC}">
            <c15:filteredLineSeries>
              <c15:ser>
                <c:idx val="0"/>
                <c:order val="0"/>
                <c:tx>
                  <c:strRef>
                    <c:extLst>
                      <c:ext uri="{02D57815-91ED-43cb-92C2-25804820EDAC}">
                        <c15:formulaRef>
                          <c15:sqref>'Headcount Data'!$O$1</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c:ext uri="{02D57815-91ED-43cb-92C2-25804820EDAC}">
                        <c15:formulaRef>
                          <c15:sqref>'Headcount Data'!$O$408:$O$452</c15:sqref>
                        </c15:formulaRef>
                      </c:ext>
                    </c:extLst>
                    <c:numCache>
                      <c:formatCode>0.0%</c:formatCode>
                      <c:ptCount val="45"/>
                      <c:pt idx="0">
                        <c:v>1.115531922805191E-4</c:v>
                      </c:pt>
                      <c:pt idx="1">
                        <c:v>8.7383333953073292E-4</c:v>
                      </c:pt>
                      <c:pt idx="2">
                        <c:v>3.3837801658424126E-3</c:v>
                      </c:pt>
                      <c:pt idx="3">
                        <c:v>8.0690142416242148E-3</c:v>
                      </c:pt>
                      <c:pt idx="4">
                        <c:v>1.1917599375302124E-2</c:v>
                      </c:pt>
                      <c:pt idx="5">
                        <c:v>1.5301379541144536E-2</c:v>
                      </c:pt>
                      <c:pt idx="6">
                        <c:v>1.7495258989328077E-2</c:v>
                      </c:pt>
                      <c:pt idx="7">
                        <c:v>1.7643996579035436E-2</c:v>
                      </c:pt>
                      <c:pt idx="8">
                        <c:v>1.8964042687688247E-2</c:v>
                      </c:pt>
                      <c:pt idx="9">
                        <c:v>1.6751571040791283E-2</c:v>
                      </c:pt>
                      <c:pt idx="10">
                        <c:v>1.5357156137284795E-2</c:v>
                      </c:pt>
                      <c:pt idx="11">
                        <c:v>1.3442159669802551E-2</c:v>
                      </c:pt>
                      <c:pt idx="12">
                        <c:v>1.3088907894247574E-2</c:v>
                      </c:pt>
                      <c:pt idx="13">
                        <c:v>1.4334585208046704E-2</c:v>
                      </c:pt>
                      <c:pt idx="14">
                        <c:v>1.4148663220912506E-2</c:v>
                      </c:pt>
                      <c:pt idx="15">
                        <c:v>1.5747592310266612E-2</c:v>
                      </c:pt>
                      <c:pt idx="16">
                        <c:v>1.4148663220912506E-2</c:v>
                      </c:pt>
                      <c:pt idx="17">
                        <c:v>1.4501914996467483E-2</c:v>
                      </c:pt>
                      <c:pt idx="18">
                        <c:v>1.2679879522552336E-2</c:v>
                      </c:pt>
                      <c:pt idx="19">
                        <c:v>1.1564347599747147E-2</c:v>
                      </c:pt>
                      <c:pt idx="20">
                        <c:v>1.2568326330271818E-2</c:v>
                      </c:pt>
                      <c:pt idx="21">
                        <c:v>1.3051723496820733E-2</c:v>
                      </c:pt>
                      <c:pt idx="22">
                        <c:v>1.4985312163016398E-2</c:v>
                      </c:pt>
                      <c:pt idx="23">
                        <c:v>1.8815305097980888E-2</c:v>
                      </c:pt>
                      <c:pt idx="24">
                        <c:v>2.3296024987915071E-2</c:v>
                      </c:pt>
                      <c:pt idx="25">
                        <c:v>2.8446064031532371E-2</c:v>
                      </c:pt>
                      <c:pt idx="26">
                        <c:v>3.5232216561930617E-2</c:v>
                      </c:pt>
                      <c:pt idx="27">
                        <c:v>3.926672368274272E-2</c:v>
                      </c:pt>
                      <c:pt idx="28">
                        <c:v>5.3285241512661286E-2</c:v>
                      </c:pt>
                      <c:pt idx="29">
                        <c:v>4.9585393968690737E-2</c:v>
                      </c:pt>
                      <c:pt idx="30">
                        <c:v>5.9978433049492436E-2</c:v>
                      </c:pt>
                      <c:pt idx="31">
                        <c:v>5.6483099691369498E-2</c:v>
                      </c:pt>
                      <c:pt idx="32">
                        <c:v>6.1372847952998924E-2</c:v>
                      </c:pt>
                      <c:pt idx="33">
                        <c:v>5.1649128025880342E-2</c:v>
                      </c:pt>
                      <c:pt idx="34">
                        <c:v>4.7893503885769531E-2</c:v>
                      </c:pt>
                      <c:pt idx="35">
                        <c:v>4.2817833637005913E-2</c:v>
                      </c:pt>
                      <c:pt idx="36">
                        <c:v>3.6403525080876062E-2</c:v>
                      </c:pt>
                      <c:pt idx="37">
                        <c:v>3.1365039229539288E-2</c:v>
                      </c:pt>
                      <c:pt idx="38">
                        <c:v>2.6475290967909865E-2</c:v>
                      </c:pt>
                      <c:pt idx="39">
                        <c:v>1.7532443386754918E-2</c:v>
                      </c:pt>
                      <c:pt idx="40">
                        <c:v>1.0634737664076153E-2</c:v>
                      </c:pt>
                      <c:pt idx="41">
                        <c:v>7.7901312609229166E-3</c:v>
                      </c:pt>
                      <c:pt idx="42">
                        <c:v>6.1168333767151299E-3</c:v>
                      </c:pt>
                      <c:pt idx="43">
                        <c:v>4.1832447105194662E-3</c:v>
                      </c:pt>
                      <c:pt idx="44">
                        <c:v>1.2456773137991298E-3</c:v>
                      </c:pt>
                    </c:numCache>
                  </c:numRef>
                </c:val>
                <c:smooth val="1"/>
                <c:extLst>
                  <c:ext xmlns:c16="http://schemas.microsoft.com/office/drawing/2014/chart" uri="{C3380CC4-5D6E-409C-BE32-E72D297353CC}">
                    <c16:uniqueId val="{00000000-41B5-4BDA-962D-1FA03E50DE0C}"/>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'Headcount Data'!$P$1</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Data'!$P$408:$P$452</c15:sqref>
                        </c15:formulaRef>
                      </c:ext>
                    </c:extLst>
                    <c:numCache>
                      <c:formatCode>0.0%</c:formatCode>
                      <c:ptCount val="45"/>
                      <c:pt idx="0">
                        <c:v>2.2283625991621357E-4</c:v>
                      </c:pt>
                      <c:pt idx="1">
                        <c:v>1.7826900793297086E-3</c:v>
                      </c:pt>
                      <c:pt idx="2">
                        <c:v>6.1502807736874944E-3</c:v>
                      </c:pt>
                      <c:pt idx="3">
                        <c:v>1.4216953382654425E-2</c:v>
                      </c:pt>
                      <c:pt idx="4">
                        <c:v>2.0902041180140832E-2</c:v>
                      </c:pt>
                      <c:pt idx="5">
                        <c:v>2.7230590961761298E-2</c:v>
                      </c:pt>
                      <c:pt idx="6">
                        <c:v>2.9993760584722345E-2</c:v>
                      </c:pt>
                      <c:pt idx="7">
                        <c:v>3.2534093947767177E-2</c:v>
                      </c:pt>
                      <c:pt idx="8">
                        <c:v>3.1241643640253142E-2</c:v>
                      </c:pt>
                      <c:pt idx="9">
                        <c:v>3.2444959443800693E-2</c:v>
                      </c:pt>
                      <c:pt idx="10">
                        <c:v>2.9993760584722345E-2</c:v>
                      </c:pt>
                      <c:pt idx="11">
                        <c:v>2.7542561725643996E-2</c:v>
                      </c:pt>
                      <c:pt idx="12">
                        <c:v>2.464569034673322E-2</c:v>
                      </c:pt>
                      <c:pt idx="13">
                        <c:v>2.1035742936090562E-2</c:v>
                      </c:pt>
                      <c:pt idx="14">
                        <c:v>1.8495409573045726E-2</c:v>
                      </c:pt>
                      <c:pt idx="15">
                        <c:v>1.9609590872626793E-2</c:v>
                      </c:pt>
                      <c:pt idx="16">
                        <c:v>1.6534450485783045E-2</c:v>
                      </c:pt>
                      <c:pt idx="17">
                        <c:v>1.3236473839023086E-2</c:v>
                      </c:pt>
                      <c:pt idx="18">
                        <c:v>1.1899456279525805E-2</c:v>
                      </c:pt>
                      <c:pt idx="19">
                        <c:v>9.4928246724306983E-3</c:v>
                      </c:pt>
                      <c:pt idx="20">
                        <c:v>9.8047954363133967E-3</c:v>
                      </c:pt>
                      <c:pt idx="21">
                        <c:v>9.4928246724306983E-3</c:v>
                      </c:pt>
                      <c:pt idx="22">
                        <c:v>1.132008200374365E-2</c:v>
                      </c:pt>
                      <c:pt idx="23">
                        <c:v>1.3325608342989572E-2</c:v>
                      </c:pt>
                      <c:pt idx="24">
                        <c:v>1.7514930029414386E-2</c:v>
                      </c:pt>
                      <c:pt idx="25">
                        <c:v>2.1347713699973261E-2</c:v>
                      </c:pt>
                      <c:pt idx="26">
                        <c:v>2.6606649433995901E-2</c:v>
                      </c:pt>
                      <c:pt idx="27">
                        <c:v>3.1241643640253142E-2</c:v>
                      </c:pt>
                      <c:pt idx="28">
                        <c:v>3.9531152509136289E-2</c:v>
                      </c:pt>
                      <c:pt idx="29">
                        <c:v>4.1893216864248149E-2</c:v>
                      </c:pt>
                      <c:pt idx="30">
                        <c:v>4.4879222747125413E-2</c:v>
                      </c:pt>
                      <c:pt idx="31">
                        <c:v>4.2071485872181125E-2</c:v>
                      </c:pt>
                      <c:pt idx="32">
                        <c:v>4.122470808449951E-2</c:v>
                      </c:pt>
                      <c:pt idx="33">
                        <c:v>4.1625813352348696E-2</c:v>
                      </c:pt>
                      <c:pt idx="34">
                        <c:v>3.9709421517069257E-2</c:v>
                      </c:pt>
                      <c:pt idx="35">
                        <c:v>3.7169088154024421E-2</c:v>
                      </c:pt>
                      <c:pt idx="36">
                        <c:v>3.4495053035029859E-2</c:v>
                      </c:pt>
                      <c:pt idx="37">
                        <c:v>3.11970763882699E-2</c:v>
                      </c:pt>
                      <c:pt idx="38">
                        <c:v>2.7676263481593726E-2</c:v>
                      </c:pt>
                      <c:pt idx="39">
                        <c:v>1.7069257509581961E-2</c:v>
                      </c:pt>
                      <c:pt idx="40">
                        <c:v>1.2345128799358231E-2</c:v>
                      </c:pt>
                      <c:pt idx="41">
                        <c:v>7.6655673411177468E-3</c:v>
                      </c:pt>
                      <c:pt idx="42">
                        <c:v>6.863356805419378E-3</c:v>
                      </c:pt>
                      <c:pt idx="43">
                        <c:v>3.8327836705588734E-3</c:v>
                      </c:pt>
                      <c:pt idx="44">
                        <c:v>8.9134503966485428E-4</c:v>
                      </c:pt>
                    </c:numCache>
                  </c:numRef>
                </c:val>
                <c:smooth val="1"/>
                <c:extLst xmlns:c15="http://schemas.microsoft.com/office/drawing/2012/chart">
                  <c:ext xmlns:c16="http://schemas.microsoft.com/office/drawing/2014/chart" uri="{C3380CC4-5D6E-409C-BE32-E72D297353CC}">
                    <c16:uniqueId val="{00000001-41B5-4BDA-962D-1FA03E50DE0C}"/>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'Headcount Data'!$Q$1</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Data'!$Q$408:$Q$452</c15:sqref>
                        </c15:formulaRef>
                      </c:ext>
                    </c:extLst>
                    <c:numCache>
                      <c:formatCode>0.0%</c:formatCode>
                      <c:ptCount val="45"/>
                      <c:pt idx="0">
                        <c:v>7.8153493461157714E-5</c:v>
                      </c:pt>
                      <c:pt idx="1">
                        <c:v>1.9929140832595218E-3</c:v>
                      </c:pt>
                      <c:pt idx="2">
                        <c:v>7.698119105924035E-3</c:v>
                      </c:pt>
                      <c:pt idx="3">
                        <c:v>1.4197884645443651E-2</c:v>
                      </c:pt>
                      <c:pt idx="4">
                        <c:v>2.0801854842911478E-2</c:v>
                      </c:pt>
                      <c:pt idx="5">
                        <c:v>2.4970041160839888E-2</c:v>
                      </c:pt>
                      <c:pt idx="6">
                        <c:v>3.0909706663887877E-2</c:v>
                      </c:pt>
                      <c:pt idx="7">
                        <c:v>3.2511853279841608E-2</c:v>
                      </c:pt>
                      <c:pt idx="8">
                        <c:v>3.1469806700359509E-2</c:v>
                      </c:pt>
                      <c:pt idx="9">
                        <c:v>2.9620174021778772E-2</c:v>
                      </c:pt>
                      <c:pt idx="10">
                        <c:v>2.7483978533840464E-2</c:v>
                      </c:pt>
                      <c:pt idx="11">
                        <c:v>2.3498150367321419E-2</c:v>
                      </c:pt>
                      <c:pt idx="12">
                        <c:v>2.1583389777523054E-2</c:v>
                      </c:pt>
                      <c:pt idx="13">
                        <c:v>2.0293857135413953E-2</c:v>
                      </c:pt>
                      <c:pt idx="14">
                        <c:v>1.9108529151253061E-2</c:v>
                      </c:pt>
                      <c:pt idx="15">
                        <c:v>1.8626582608242587E-2</c:v>
                      </c:pt>
                      <c:pt idx="16">
                        <c:v>1.7050487156775908E-2</c:v>
                      </c:pt>
                      <c:pt idx="17">
                        <c:v>1.5956338248319699E-2</c:v>
                      </c:pt>
                      <c:pt idx="18">
                        <c:v>1.3338196217370916E-2</c:v>
                      </c:pt>
                      <c:pt idx="19">
                        <c:v>1.2439431042567603E-2</c:v>
                      </c:pt>
                      <c:pt idx="20">
                        <c:v>1.1319230969624342E-2</c:v>
                      </c:pt>
                      <c:pt idx="21">
                        <c:v>1.2400354295837024E-2</c:v>
                      </c:pt>
                      <c:pt idx="22">
                        <c:v>1.2244047308914709E-2</c:v>
                      </c:pt>
                      <c:pt idx="23">
                        <c:v>1.5721877767936227E-2</c:v>
                      </c:pt>
                      <c:pt idx="24">
                        <c:v>2.0580419944771531E-2</c:v>
                      </c:pt>
                      <c:pt idx="25">
                        <c:v>2.4488094617829418E-2</c:v>
                      </c:pt>
                      <c:pt idx="26">
                        <c:v>3.1183243891001928E-2</c:v>
                      </c:pt>
                      <c:pt idx="27">
                        <c:v>3.5012765070598653E-2</c:v>
                      </c:pt>
                      <c:pt idx="28">
                        <c:v>3.9402386286667014E-2</c:v>
                      </c:pt>
                      <c:pt idx="29">
                        <c:v>3.791746991090502E-2</c:v>
                      </c:pt>
                      <c:pt idx="30">
                        <c:v>4.1473453863387695E-2</c:v>
                      </c:pt>
                      <c:pt idx="31">
                        <c:v>3.8972542072630643E-2</c:v>
                      </c:pt>
                      <c:pt idx="32">
                        <c:v>4.0222997968009169E-2</c:v>
                      </c:pt>
                      <c:pt idx="33">
                        <c:v>3.9311207210962332E-2</c:v>
                      </c:pt>
                      <c:pt idx="34">
                        <c:v>3.6627937268795915E-2</c:v>
                      </c:pt>
                      <c:pt idx="35">
                        <c:v>3.4400562705152918E-2</c:v>
                      </c:pt>
                      <c:pt idx="36">
                        <c:v>3.0297504298442142E-2</c:v>
                      </c:pt>
                      <c:pt idx="37">
                        <c:v>2.6845725003907674E-2</c:v>
                      </c:pt>
                      <c:pt idx="38">
                        <c:v>2.420153180847184E-2</c:v>
                      </c:pt>
                      <c:pt idx="39">
                        <c:v>1.9329964049393009E-2</c:v>
                      </c:pt>
                      <c:pt idx="40">
                        <c:v>1.4445370708070652E-2</c:v>
                      </c:pt>
                      <c:pt idx="41">
                        <c:v>1.1905382170583024E-2</c:v>
                      </c:pt>
                      <c:pt idx="42">
                        <c:v>9.6649820246965043E-3</c:v>
                      </c:pt>
                      <c:pt idx="43">
                        <c:v>6.6169957797113533E-3</c:v>
                      </c:pt>
                      <c:pt idx="44">
                        <c:v>1.7845047673631011E-3</c:v>
                      </c:pt>
                    </c:numCache>
                  </c:numRef>
                </c:val>
                <c:smooth val="1"/>
                <c:extLst xmlns:c15="http://schemas.microsoft.com/office/drawing/2012/chart">
                  <c:ext xmlns:c16="http://schemas.microsoft.com/office/drawing/2014/chart" uri="{C3380CC4-5D6E-409C-BE32-E72D297353CC}">
                    <c16:uniqueId val="{00000002-41B5-4BDA-962D-1FA03E50DE0C}"/>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'Headcount Data'!$R$1</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Data'!$R$408:$R$452</c15:sqref>
                        </c15:formulaRef>
                      </c:ext>
                    </c:extLst>
                    <c:numCache>
                      <c:formatCode>0.0%</c:formatCode>
                      <c:ptCount val="45"/>
                      <c:pt idx="0">
                        <c:v>2.224694104560623E-5</c:v>
                      </c:pt>
                      <c:pt idx="1">
                        <c:v>5.4505005561735257E-4</c:v>
                      </c:pt>
                      <c:pt idx="2">
                        <c:v>2.3692992213570634E-3</c:v>
                      </c:pt>
                      <c:pt idx="3">
                        <c:v>5.0945494994438269E-3</c:v>
                      </c:pt>
                      <c:pt idx="4">
                        <c:v>9.1212458286985543E-3</c:v>
                      </c:pt>
                      <c:pt idx="5">
                        <c:v>1.2024471635150167E-2</c:v>
                      </c:pt>
                      <c:pt idx="6">
                        <c:v>1.7652947719688544E-2</c:v>
                      </c:pt>
                      <c:pt idx="7">
                        <c:v>2.1256952169076752E-2</c:v>
                      </c:pt>
                      <c:pt idx="8">
                        <c:v>2.2347052280311457E-2</c:v>
                      </c:pt>
                      <c:pt idx="9">
                        <c:v>2.2914349276974416E-2</c:v>
                      </c:pt>
                      <c:pt idx="10">
                        <c:v>2.196885428253615E-2</c:v>
                      </c:pt>
                      <c:pt idx="11">
                        <c:v>2.2669632925472749E-2</c:v>
                      </c:pt>
                      <c:pt idx="12">
                        <c:v>2.4682981090100111E-2</c:v>
                      </c:pt>
                      <c:pt idx="13">
                        <c:v>2.4749721913236929E-2</c:v>
                      </c:pt>
                      <c:pt idx="14">
                        <c:v>2.6863181312569522E-2</c:v>
                      </c:pt>
                      <c:pt idx="15">
                        <c:v>2.9154616240266964E-2</c:v>
                      </c:pt>
                      <c:pt idx="16">
                        <c:v>2.6585094549499443E-2</c:v>
                      </c:pt>
                      <c:pt idx="17">
                        <c:v>2.4694104560622914E-2</c:v>
                      </c:pt>
                      <c:pt idx="18">
                        <c:v>2.3125695216907674E-2</c:v>
                      </c:pt>
                      <c:pt idx="19">
                        <c:v>1.9332591768631814E-2</c:v>
                      </c:pt>
                      <c:pt idx="20">
                        <c:v>1.8642936596218022E-2</c:v>
                      </c:pt>
                      <c:pt idx="21">
                        <c:v>2.0500556173526141E-2</c:v>
                      </c:pt>
                      <c:pt idx="22">
                        <c:v>1.961067853170189E-2</c:v>
                      </c:pt>
                      <c:pt idx="23">
                        <c:v>2.314794215795328E-2</c:v>
                      </c:pt>
                      <c:pt idx="24">
                        <c:v>2.681868743047831E-2</c:v>
                      </c:pt>
                      <c:pt idx="25">
                        <c:v>3.1746384872080091E-2</c:v>
                      </c:pt>
                      <c:pt idx="26">
                        <c:v>3.468298109010011E-2</c:v>
                      </c:pt>
                      <c:pt idx="27">
                        <c:v>3.7374860956618468E-2</c:v>
                      </c:pt>
                      <c:pt idx="28">
                        <c:v>4.2413793103448276E-2</c:v>
                      </c:pt>
                      <c:pt idx="29">
                        <c:v>3.8887652947719689E-2</c:v>
                      </c:pt>
                      <c:pt idx="30">
                        <c:v>4.1256952169076752E-2</c:v>
                      </c:pt>
                      <c:pt idx="31">
                        <c:v>4.0111234705228031E-2</c:v>
                      </c:pt>
                      <c:pt idx="32">
                        <c:v>4.0978865406006676E-2</c:v>
                      </c:pt>
                      <c:pt idx="33">
                        <c:v>3.531701890989989E-2</c:v>
                      </c:pt>
                      <c:pt idx="34">
                        <c:v>3.4994438264738602E-2</c:v>
                      </c:pt>
                      <c:pt idx="35">
                        <c:v>3.3170189098998888E-2</c:v>
                      </c:pt>
                      <c:pt idx="36">
                        <c:v>3.0244716351501669E-2</c:v>
                      </c:pt>
                      <c:pt idx="37">
                        <c:v>2.628476084538376E-2</c:v>
                      </c:pt>
                      <c:pt idx="38">
                        <c:v>2.3259176863181314E-2</c:v>
                      </c:pt>
                      <c:pt idx="39">
                        <c:v>1.6685205784204672E-2</c:v>
                      </c:pt>
                      <c:pt idx="40">
                        <c:v>1.0522803114571747E-2</c:v>
                      </c:pt>
                      <c:pt idx="41">
                        <c:v>6.9744160177975531E-3</c:v>
                      </c:pt>
                      <c:pt idx="42">
                        <c:v>5.4060066740823139E-3</c:v>
                      </c:pt>
                      <c:pt idx="43">
                        <c:v>3.0478309232480536E-3</c:v>
                      </c:pt>
                      <c:pt idx="44">
                        <c:v>7.4527252502780872E-4</c:v>
                      </c:pt>
                    </c:numCache>
                  </c:numRef>
                </c:val>
                <c:smooth val="1"/>
                <c:extLst xmlns:c15="http://schemas.microsoft.com/office/drawing/2012/chart">
                  <c:ext xmlns:c16="http://schemas.microsoft.com/office/drawing/2014/chart" uri="{C3380CC4-5D6E-409C-BE32-E72D297353CC}">
                    <c16:uniqueId val="{00000003-41B5-4BDA-962D-1FA03E50DE0C}"/>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'Headcount Data'!$S$1</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Data'!$S$408:$S$452</c15:sqref>
                        </c15:formulaRef>
                      </c:ext>
                    </c:extLst>
                    <c:numCache>
                      <c:formatCode>0.0%</c:formatCode>
                      <c:ptCount val="45"/>
                      <c:pt idx="0">
                        <c:v>3.7753657385559226E-5</c:v>
                      </c:pt>
                      <c:pt idx="1">
                        <c:v>1.4723926380368099E-3</c:v>
                      </c:pt>
                      <c:pt idx="2">
                        <c:v>4.7003303445021238E-3</c:v>
                      </c:pt>
                      <c:pt idx="3">
                        <c:v>9.2496460594620102E-3</c:v>
                      </c:pt>
                      <c:pt idx="4">
                        <c:v>1.4025483718735252E-2</c:v>
                      </c:pt>
                      <c:pt idx="5">
                        <c:v>1.8631429919773478E-2</c:v>
                      </c:pt>
                      <c:pt idx="6">
                        <c:v>2.2614440773949977E-2</c:v>
                      </c:pt>
                      <c:pt idx="7">
                        <c:v>1.9839546956111374E-2</c:v>
                      </c:pt>
                      <c:pt idx="8">
                        <c:v>1.9329872581406324E-2</c:v>
                      </c:pt>
                      <c:pt idx="9">
                        <c:v>1.7291175082586124E-2</c:v>
                      </c:pt>
                      <c:pt idx="10">
                        <c:v>1.4440773949976404E-2</c:v>
                      </c:pt>
                      <c:pt idx="11">
                        <c:v>1.3572439830108541E-2</c:v>
                      </c:pt>
                      <c:pt idx="12">
                        <c:v>1.319490325625295E-2</c:v>
                      </c:pt>
                      <c:pt idx="13">
                        <c:v>1.3119395941481831E-2</c:v>
                      </c:pt>
                      <c:pt idx="14">
                        <c:v>1.2175554506842851E-2</c:v>
                      </c:pt>
                      <c:pt idx="15">
                        <c:v>1.1514865502595563E-2</c:v>
                      </c:pt>
                      <c:pt idx="16">
                        <c:v>9.0986314299197728E-3</c:v>
                      </c:pt>
                      <c:pt idx="17">
                        <c:v>8.173666823973573E-3</c:v>
                      </c:pt>
                      <c:pt idx="18">
                        <c:v>6.4747522416234073E-3</c:v>
                      </c:pt>
                      <c:pt idx="19">
                        <c:v>5.5497876356772067E-3</c:v>
                      </c:pt>
                      <c:pt idx="20">
                        <c:v>5.9839546956111369E-3</c:v>
                      </c:pt>
                      <c:pt idx="21">
                        <c:v>6.6635205285512037E-3</c:v>
                      </c:pt>
                      <c:pt idx="22">
                        <c:v>7.9848985370457766E-3</c:v>
                      </c:pt>
                      <c:pt idx="23">
                        <c:v>1.0797546012269938E-2</c:v>
                      </c:pt>
                      <c:pt idx="24">
                        <c:v>1.6026427560169892E-2</c:v>
                      </c:pt>
                      <c:pt idx="25">
                        <c:v>2.3841434638980651E-2</c:v>
                      </c:pt>
                      <c:pt idx="26">
                        <c:v>3.0127418593676264E-2</c:v>
                      </c:pt>
                      <c:pt idx="27">
                        <c:v>3.7942425672487019E-2</c:v>
                      </c:pt>
                      <c:pt idx="28">
                        <c:v>4.8305804624823027E-2</c:v>
                      </c:pt>
                      <c:pt idx="29">
                        <c:v>4.7135441245870692E-2</c:v>
                      </c:pt>
                      <c:pt idx="30">
                        <c:v>5.8065125058990093E-2</c:v>
                      </c:pt>
                      <c:pt idx="31">
                        <c:v>5.551675318546484E-2</c:v>
                      </c:pt>
                      <c:pt idx="32">
                        <c:v>6.3350637092968384E-2</c:v>
                      </c:pt>
                      <c:pt idx="33">
                        <c:v>5.8253893345917886E-2</c:v>
                      </c:pt>
                      <c:pt idx="34">
                        <c:v>5.5082586125530908E-2</c:v>
                      </c:pt>
                      <c:pt idx="35">
                        <c:v>5.2194431335535633E-2</c:v>
                      </c:pt>
                      <c:pt idx="36">
                        <c:v>4.8362435110901367E-2</c:v>
                      </c:pt>
                      <c:pt idx="37">
                        <c:v>4.3699858423784807E-2</c:v>
                      </c:pt>
                      <c:pt idx="38">
                        <c:v>3.8263331760264273E-2</c:v>
                      </c:pt>
                      <c:pt idx="39">
                        <c:v>2.201038225578103E-2</c:v>
                      </c:pt>
                      <c:pt idx="40">
                        <c:v>1.4063237376120811E-2</c:v>
                      </c:pt>
                      <c:pt idx="41">
                        <c:v>9.3817838603114673E-3</c:v>
                      </c:pt>
                      <c:pt idx="42">
                        <c:v>6.9466729589428974E-3</c:v>
                      </c:pt>
                      <c:pt idx="43">
                        <c:v>4.3039169419537516E-3</c:v>
                      </c:pt>
                      <c:pt idx="44">
                        <c:v>1.1892402076451156E-3</c:v>
                      </c:pt>
                    </c:numCache>
                  </c:numRef>
                </c:val>
                <c:smooth val="1"/>
                <c:extLst xmlns:c15="http://schemas.microsoft.com/office/drawing/2012/chart">
                  <c:ext xmlns:c16="http://schemas.microsoft.com/office/drawing/2014/chart" uri="{C3380CC4-5D6E-409C-BE32-E72D297353CC}">
                    <c16:uniqueId val="{00000004-41B5-4BDA-962D-1FA03E50DE0C}"/>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'Headcount Data'!$T$1</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Data'!$T$408:$T$452</c15:sqref>
                        </c15:formulaRef>
                      </c:ext>
                    </c:extLst>
                    <c:numCache>
                      <c:formatCode>0.0%</c:formatCode>
                      <c:ptCount val="45"/>
                      <c:pt idx="0">
                        <c:v>5.6942744070836776E-5</c:v>
                      </c:pt>
                      <c:pt idx="1">
                        <c:v>1.3096831136292458E-3</c:v>
                      </c:pt>
                      <c:pt idx="2">
                        <c:v>5.2956751985878204E-3</c:v>
                      </c:pt>
                      <c:pt idx="3">
                        <c:v>9.936508840361017E-3</c:v>
                      </c:pt>
                      <c:pt idx="4">
                        <c:v>1.6655752640719758E-2</c:v>
                      </c:pt>
                      <c:pt idx="5">
                        <c:v>2.2236141559661759E-2</c:v>
                      </c:pt>
                      <c:pt idx="6">
                        <c:v>2.4912450530991087E-2</c:v>
                      </c:pt>
                      <c:pt idx="7">
                        <c:v>2.6364490504797427E-2</c:v>
                      </c:pt>
                      <c:pt idx="8">
                        <c:v>2.474162229877858E-2</c:v>
                      </c:pt>
                      <c:pt idx="9">
                        <c:v>2.064174472567833E-2</c:v>
                      </c:pt>
                      <c:pt idx="10">
                        <c:v>1.9673718076474105E-2</c:v>
                      </c:pt>
                      <c:pt idx="11">
                        <c:v>2.1239643538422115E-2</c:v>
                      </c:pt>
                      <c:pt idx="12">
                        <c:v>1.9303590240013668E-2</c:v>
                      </c:pt>
                      <c:pt idx="13">
                        <c:v>1.8734162799305298E-2</c:v>
                      </c:pt>
                      <c:pt idx="14">
                        <c:v>1.8079321242490676E-2</c:v>
                      </c:pt>
                      <c:pt idx="15">
                        <c:v>1.6257153432223899E-2</c:v>
                      </c:pt>
                      <c:pt idx="16">
                        <c:v>1.6029382455940551E-2</c:v>
                      </c:pt>
                      <c:pt idx="17">
                        <c:v>1.2441989579477834E-2</c:v>
                      </c:pt>
                      <c:pt idx="18">
                        <c:v>1.323918799646955E-2</c:v>
                      </c:pt>
                      <c:pt idx="19">
                        <c:v>1.1530905674344446E-2</c:v>
                      </c:pt>
                      <c:pt idx="20">
                        <c:v>1.1217720581954844E-2</c:v>
                      </c:pt>
                      <c:pt idx="21">
                        <c:v>1.0790650001423568E-2</c:v>
                      </c:pt>
                      <c:pt idx="22">
                        <c:v>1.0733707257352731E-2</c:v>
                      </c:pt>
                      <c:pt idx="23">
                        <c:v>1.3837086809213335E-2</c:v>
                      </c:pt>
                      <c:pt idx="24">
                        <c:v>1.7538365173817728E-2</c:v>
                      </c:pt>
                      <c:pt idx="25">
                        <c:v>2.1438943142670044E-2</c:v>
                      </c:pt>
                      <c:pt idx="26">
                        <c:v>2.8215129687099622E-2</c:v>
                      </c:pt>
                      <c:pt idx="27">
                        <c:v>3.0065768869401818E-2</c:v>
                      </c:pt>
                      <c:pt idx="28">
                        <c:v>4.0201577314010764E-2</c:v>
                      </c:pt>
                      <c:pt idx="29">
                        <c:v>3.9802978105514905E-2</c:v>
                      </c:pt>
                      <c:pt idx="30">
                        <c:v>4.8686046180565441E-2</c:v>
                      </c:pt>
                      <c:pt idx="31">
                        <c:v>4.9198530877202974E-2</c:v>
                      </c:pt>
                      <c:pt idx="32">
                        <c:v>5.2899809241807365E-2</c:v>
                      </c:pt>
                      <c:pt idx="33">
                        <c:v>5.0536685362867637E-2</c:v>
                      </c:pt>
                      <c:pt idx="34">
                        <c:v>4.871451755260086E-2</c:v>
                      </c:pt>
                      <c:pt idx="35">
                        <c:v>4.3845912934544318E-2</c:v>
                      </c:pt>
                      <c:pt idx="36">
                        <c:v>4.1739031403923356E-2</c:v>
                      </c:pt>
                      <c:pt idx="37">
                        <c:v>3.6016285624804259E-2</c:v>
                      </c:pt>
                      <c:pt idx="38">
                        <c:v>3.0122711613472655E-2</c:v>
                      </c:pt>
                      <c:pt idx="39">
                        <c:v>2.1638242746917974E-2</c:v>
                      </c:pt>
                      <c:pt idx="40">
                        <c:v>1.2726703299832019E-2</c:v>
                      </c:pt>
                      <c:pt idx="41">
                        <c:v>8.4844688665546789E-3</c:v>
                      </c:pt>
                      <c:pt idx="42">
                        <c:v>6.605358312217066E-3</c:v>
                      </c:pt>
                      <c:pt idx="43">
                        <c:v>4.2422344332773395E-3</c:v>
                      </c:pt>
                      <c:pt idx="44">
                        <c:v>2.0214674145147054E-3</c:v>
                      </c:pt>
                    </c:numCache>
                  </c:numRef>
                </c:val>
                <c:smooth val="1"/>
                <c:extLst xmlns:c15="http://schemas.microsoft.com/office/drawing/2012/chart">
                  <c:ext xmlns:c16="http://schemas.microsoft.com/office/drawing/2014/chart" uri="{C3380CC4-5D6E-409C-BE32-E72D297353CC}">
                    <c16:uniqueId val="{00000005-41B5-4BDA-962D-1FA03E50DE0C}"/>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'Headcount Data'!$U$1</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Data'!$U$408:$U$452</c15:sqref>
                        </c15:formulaRef>
                      </c:ext>
                    </c:extLst>
                    <c:numCache>
                      <c:formatCode>0.0%</c:formatCode>
                      <c:ptCount val="45"/>
                      <c:pt idx="0">
                        <c:v>6.8146417445482863E-4</c:v>
                      </c:pt>
                      <c:pt idx="1">
                        <c:v>3.4073208722741432E-3</c:v>
                      </c:pt>
                      <c:pt idx="2">
                        <c:v>1.2655763239875389E-2</c:v>
                      </c:pt>
                      <c:pt idx="3">
                        <c:v>1.8594236760124609E-2</c:v>
                      </c:pt>
                      <c:pt idx="4">
                        <c:v>2.1904205607476634E-2</c:v>
                      </c:pt>
                      <c:pt idx="5">
                        <c:v>2.1417445482866043E-2</c:v>
                      </c:pt>
                      <c:pt idx="6">
                        <c:v>2.336448598130841E-2</c:v>
                      </c:pt>
                      <c:pt idx="7">
                        <c:v>2.7063862928348909E-2</c:v>
                      </c:pt>
                      <c:pt idx="8">
                        <c:v>2.6090342679127725E-2</c:v>
                      </c:pt>
                      <c:pt idx="9">
                        <c:v>2.6674454828660436E-2</c:v>
                      </c:pt>
                      <c:pt idx="10">
                        <c:v>2.521417445482866E-2</c:v>
                      </c:pt>
                      <c:pt idx="11">
                        <c:v>2.0833333333333332E-2</c:v>
                      </c:pt>
                      <c:pt idx="12">
                        <c:v>1.8010124610591899E-2</c:v>
                      </c:pt>
                      <c:pt idx="13">
                        <c:v>1.8302180685358254E-2</c:v>
                      </c:pt>
                      <c:pt idx="14">
                        <c:v>1.8594236760124609E-2</c:v>
                      </c:pt>
                      <c:pt idx="15">
                        <c:v>1.8594236760124609E-2</c:v>
                      </c:pt>
                      <c:pt idx="16">
                        <c:v>1.9080996884735201E-2</c:v>
                      </c:pt>
                      <c:pt idx="17">
                        <c:v>2.0638629283489095E-2</c:v>
                      </c:pt>
                      <c:pt idx="18">
                        <c:v>1.6257788161993768E-2</c:v>
                      </c:pt>
                      <c:pt idx="19">
                        <c:v>1.7036604361370715E-2</c:v>
                      </c:pt>
                      <c:pt idx="20">
                        <c:v>1.499221183800623E-2</c:v>
                      </c:pt>
                      <c:pt idx="21">
                        <c:v>1.0708722741433021E-2</c:v>
                      </c:pt>
                      <c:pt idx="22">
                        <c:v>1.3337227414330218E-2</c:v>
                      </c:pt>
                      <c:pt idx="23">
                        <c:v>1.5089563862928349E-2</c:v>
                      </c:pt>
                      <c:pt idx="24">
                        <c:v>1.8302180685358254E-2</c:v>
                      </c:pt>
                      <c:pt idx="25">
                        <c:v>2.3267133956386292E-2</c:v>
                      </c:pt>
                      <c:pt idx="26">
                        <c:v>2.823208722741433E-2</c:v>
                      </c:pt>
                      <c:pt idx="27">
                        <c:v>3.2223520249221184E-2</c:v>
                      </c:pt>
                      <c:pt idx="28">
                        <c:v>4.1569314641744549E-2</c:v>
                      </c:pt>
                      <c:pt idx="29">
                        <c:v>4.2834890965732085E-2</c:v>
                      </c:pt>
                      <c:pt idx="30">
                        <c:v>4.1471962616822428E-2</c:v>
                      </c:pt>
                      <c:pt idx="31">
                        <c:v>4.273753894080997E-2</c:v>
                      </c:pt>
                      <c:pt idx="32">
                        <c:v>4.1374610591900313E-2</c:v>
                      </c:pt>
                      <c:pt idx="33">
                        <c:v>4.0303738317757007E-2</c:v>
                      </c:pt>
                      <c:pt idx="34">
                        <c:v>4.0498442367601244E-2</c:v>
                      </c:pt>
                      <c:pt idx="35">
                        <c:v>3.0081775700934579E-2</c:v>
                      </c:pt>
                      <c:pt idx="36">
                        <c:v>2.9400311526479751E-2</c:v>
                      </c:pt>
                      <c:pt idx="37">
                        <c:v>2.4922118380062305E-2</c:v>
                      </c:pt>
                      <c:pt idx="38">
                        <c:v>2.3461838006230529E-2</c:v>
                      </c:pt>
                      <c:pt idx="39">
                        <c:v>2.2975077881619937E-2</c:v>
                      </c:pt>
                      <c:pt idx="40">
                        <c:v>1.4213395638629283E-2</c:v>
                      </c:pt>
                      <c:pt idx="41">
                        <c:v>1.2461059190031152E-2</c:v>
                      </c:pt>
                      <c:pt idx="42">
                        <c:v>1.0319314641744548E-2</c:v>
                      </c:pt>
                      <c:pt idx="43">
                        <c:v>8.4696261682242983E-3</c:v>
                      </c:pt>
                      <c:pt idx="44">
                        <c:v>2.3364485981308409E-3</c:v>
                      </c:pt>
                    </c:numCache>
                  </c:numRef>
                </c:val>
                <c:smooth val="1"/>
                <c:extLst xmlns:c15="http://schemas.microsoft.com/office/drawing/2012/chart">
                  <c:ext xmlns:c16="http://schemas.microsoft.com/office/drawing/2014/chart" uri="{C3380CC4-5D6E-409C-BE32-E72D297353CC}">
                    <c16:uniqueId val="{00000006-41B5-4BDA-962D-1FA03E50DE0C}"/>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'Headcount Data'!$V$1</c15:sqref>
                        </c15:formulaRef>
                      </c:ext>
                    </c:extLst>
                    <c:strCache>
                      <c:ptCount val="1"/>
                      <c:pt idx="0">
                        <c:v>NW</c:v>
                      </c:pt>
                    </c:strCache>
                  </c:strRef>
                </c:tx>
                <c:spPr>
                  <a:ln w="19050" cap="rnd">
                    <a:solidFill>
                      <a:sysClr val="windowText" lastClr="00000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Data'!$V$408:$V$452</c15:sqref>
                        </c15:formulaRef>
                      </c:ext>
                    </c:extLst>
                    <c:numCache>
                      <c:formatCode>0.0%</c:formatCode>
                      <c:ptCount val="45"/>
                      <c:pt idx="0">
                        <c:v>0</c:v>
                      </c:pt>
                      <c:pt idx="1">
                        <c:v>2.112676056338028E-3</c:v>
                      </c:pt>
                      <c:pt idx="2">
                        <c:v>8.0985915492957743E-3</c:v>
                      </c:pt>
                      <c:pt idx="3">
                        <c:v>1.5176056338028168E-2</c:v>
                      </c:pt>
                      <c:pt idx="4">
                        <c:v>2.1584507042253519E-2</c:v>
                      </c:pt>
                      <c:pt idx="5">
                        <c:v>2.7359154929577464E-2</c:v>
                      </c:pt>
                      <c:pt idx="6">
                        <c:v>2.6408450704225352E-2</c:v>
                      </c:pt>
                      <c:pt idx="7">
                        <c:v>2.9471830985915493E-2</c:v>
                      </c:pt>
                      <c:pt idx="8">
                        <c:v>2.9049295774647887E-2</c:v>
                      </c:pt>
                      <c:pt idx="9">
                        <c:v>2.6443661971830987E-2</c:v>
                      </c:pt>
                      <c:pt idx="10">
                        <c:v>2.3204225352112678E-2</c:v>
                      </c:pt>
                      <c:pt idx="11">
                        <c:v>1.8415492957746478E-2</c:v>
                      </c:pt>
                      <c:pt idx="12">
                        <c:v>1.665492957746479E-2</c:v>
                      </c:pt>
                      <c:pt idx="13">
                        <c:v>1.5774647887323943E-2</c:v>
                      </c:pt>
                      <c:pt idx="14">
                        <c:v>1.4683098591549296E-2</c:v>
                      </c:pt>
                      <c:pt idx="15">
                        <c:v>1.3908450704225353E-2</c:v>
                      </c:pt>
                      <c:pt idx="16">
                        <c:v>1.2640845070422535E-2</c:v>
                      </c:pt>
                      <c:pt idx="17">
                        <c:v>1.2007042253521127E-2</c:v>
                      </c:pt>
                      <c:pt idx="18">
                        <c:v>1.0915492957746478E-2</c:v>
                      </c:pt>
                      <c:pt idx="19">
                        <c:v>9.3661971830985916E-3</c:v>
                      </c:pt>
                      <c:pt idx="20">
                        <c:v>9.5774647887323944E-3</c:v>
                      </c:pt>
                      <c:pt idx="21">
                        <c:v>9.7183098591549291E-3</c:v>
                      </c:pt>
                      <c:pt idx="22">
                        <c:v>1.028169014084507E-2</c:v>
                      </c:pt>
                      <c:pt idx="23">
                        <c:v>1.4964788732394365E-2</c:v>
                      </c:pt>
                      <c:pt idx="24">
                        <c:v>1.6514084507042254E-2</c:v>
                      </c:pt>
                      <c:pt idx="25">
                        <c:v>2.3485915492957747E-2</c:v>
                      </c:pt>
                      <c:pt idx="26">
                        <c:v>2.943661971830986E-2</c:v>
                      </c:pt>
                      <c:pt idx="27">
                        <c:v>3.4612676056338026E-2</c:v>
                      </c:pt>
                      <c:pt idx="28">
                        <c:v>4.3309859154929575E-2</c:v>
                      </c:pt>
                      <c:pt idx="29">
                        <c:v>4.5492957746478872E-2</c:v>
                      </c:pt>
                      <c:pt idx="30">
                        <c:v>4.8450704225352116E-2</c:v>
                      </c:pt>
                      <c:pt idx="31">
                        <c:v>4.9647887323943665E-2</c:v>
                      </c:pt>
                      <c:pt idx="32">
                        <c:v>5.0422535211267605E-2</c:v>
                      </c:pt>
                      <c:pt idx="33">
                        <c:v>4.4964788732394366E-2</c:v>
                      </c:pt>
                      <c:pt idx="34">
                        <c:v>4.4859154929577462E-2</c:v>
                      </c:pt>
                      <c:pt idx="35">
                        <c:v>3.8450704225352114E-2</c:v>
                      </c:pt>
                      <c:pt idx="36">
                        <c:v>3.3978873239436623E-2</c:v>
                      </c:pt>
                      <c:pt idx="37">
                        <c:v>3.3380281690140845E-2</c:v>
                      </c:pt>
                      <c:pt idx="38">
                        <c:v>2.9154929577464787E-2</c:v>
                      </c:pt>
                      <c:pt idx="39">
                        <c:v>1.9542253521126762E-2</c:v>
                      </c:pt>
                      <c:pt idx="40">
                        <c:v>1.3838028169014084E-2</c:v>
                      </c:pt>
                      <c:pt idx="41">
                        <c:v>9.5070422535211262E-3</c:v>
                      </c:pt>
                      <c:pt idx="42">
                        <c:v>6.619718309859155E-3</c:v>
                      </c:pt>
                      <c:pt idx="43">
                        <c:v>4.9295774647887328E-3</c:v>
                      </c:pt>
                      <c:pt idx="44">
                        <c:v>1.5845070422535212E-3</c:v>
                      </c:pt>
                    </c:numCache>
                  </c:numRef>
                </c:val>
                <c:smooth val="1"/>
                <c:extLst xmlns:c15="http://schemas.microsoft.com/office/drawing/2012/chart">
                  <c:ext xmlns:c16="http://schemas.microsoft.com/office/drawing/2014/chart" uri="{C3380CC4-5D6E-409C-BE32-E72D297353CC}">
                    <c16:uniqueId val="{00000007-41B5-4BDA-962D-1FA03E50DE0C}"/>
                  </c:ext>
                </c:extLst>
              </c15:ser>
            </c15:filteredLineSeries>
          </c:ext>
        </c:extLst>
      </c:lineChart>
      <c:catAx>
        <c:axId val="62649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7625376"/>
        <c:crosses val="autoZero"/>
        <c:auto val="0"/>
        <c:lblAlgn val="ctr"/>
        <c:lblOffset val="100"/>
        <c:tickLblSkip val="5"/>
        <c:tickMarkSkip val="5"/>
        <c:noMultiLvlLbl val="0"/>
      </c:catAx>
      <c:valAx>
        <c:axId val="157625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ZA"/>
                  <a:t>% of educators at this age</a:t>
                </a:r>
                <a:endParaRPr lang="en-US"/>
              </a:p>
            </c:rich>
          </c:tx>
          <c:layout>
            <c:manualLayout>
              <c:xMode val="edge"/>
              <c:yMode val="edge"/>
              <c:x val="2.9938681294787443E-2"/>
              <c:y val="0.11505223092611173"/>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6499536"/>
        <c:crosses val="autoZero"/>
        <c:crossBetween val="between"/>
      </c:valAx>
      <c:spPr>
        <a:noFill/>
        <a:ln>
          <a:noFill/>
        </a:ln>
        <a:effectLst/>
      </c:spPr>
    </c:plotArea>
    <c:legend>
      <c:legendPos val="b"/>
      <c:layout>
        <c:manualLayout>
          <c:xMode val="edge"/>
          <c:yMode val="edge"/>
          <c:x val="0.39399305714573585"/>
          <c:y val="0.89344950489143404"/>
          <c:w val="0.19223856673108805"/>
          <c:h val="0.1065504951085659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8"/>
          <c:order val="8"/>
          <c:tx>
            <c:strRef>
              <c:f>'Unit Costs_Adjusted'!$AF$22</c:f>
              <c:strCache>
                <c:ptCount val="1"/>
                <c:pt idx="0">
                  <c:v>WC</c:v>
                </c:pt>
              </c:strCache>
              <c:extLst xmlns:c15="http://schemas.microsoft.com/office/drawing/2012/chart"/>
            </c:strRef>
          </c:tx>
          <c:spPr>
            <a:ln w="19050" cap="rnd">
              <a:solidFill>
                <a:srgbClr val="FFC000"/>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Costs_Adjusted'!$AF$23:$AF$31</c:f>
              <c:numCache>
                <c:formatCode>#,##0</c:formatCode>
                <c:ptCount val="9"/>
                <c:pt idx="0">
                  <c:v>461589.08237146086</c:v>
                </c:pt>
                <c:pt idx="1">
                  <c:v>460697.28400444851</c:v>
                </c:pt>
                <c:pt idx="2">
                  <c:v>459755.01354885643</c:v>
                </c:pt>
                <c:pt idx="3">
                  <c:v>458671.88733006583</c:v>
                </c:pt>
                <c:pt idx="4">
                  <c:v>457649.08543202293</c:v>
                </c:pt>
                <c:pt idx="5">
                  <c:v>456763.00694827264</c:v>
                </c:pt>
                <c:pt idx="6">
                  <c:v>455991.03212585871</c:v>
                </c:pt>
                <c:pt idx="7">
                  <c:v>455365.11754298251</c:v>
                </c:pt>
                <c:pt idx="8">
                  <c:v>454710.11339471122</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8-737F-4D90-B9B3-345B160D8924}"/>
            </c:ext>
          </c:extLst>
        </c:ser>
        <c:ser>
          <c:idx val="9"/>
          <c:order val="9"/>
          <c:tx>
            <c:strRef>
              <c:f>'Unit Costs_Adjusted'!$AG$22</c:f>
              <c:strCache>
                <c:ptCount val="1"/>
                <c:pt idx="0">
                  <c:v>SA</c:v>
                </c:pt>
              </c:strCache>
            </c:strRef>
          </c:tx>
          <c:spPr>
            <a:ln w="41275" cap="rnd">
              <a:solidFill>
                <a:schemeClr val="bg1">
                  <a:lumMod val="50000"/>
                </a:schemeClr>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Costs_Adjusted'!$AG$23:$AG$31</c:f>
              <c:numCache>
                <c:formatCode>#\ ###\ ###\ ##0</c:formatCode>
                <c:ptCount val="9"/>
                <c:pt idx="0">
                  <c:v>463348.51724982169</c:v>
                </c:pt>
                <c:pt idx="1">
                  <c:v>463990.11689740006</c:v>
                </c:pt>
                <c:pt idx="2">
                  <c:v>464215.90106995107</c:v>
                </c:pt>
                <c:pt idx="3">
                  <c:v>464256.41893012758</c:v>
                </c:pt>
                <c:pt idx="4">
                  <c:v>464030.50588573579</c:v>
                </c:pt>
                <c:pt idx="5">
                  <c:v>463779.30132740014</c:v>
                </c:pt>
                <c:pt idx="6">
                  <c:v>463379.29491600429</c:v>
                </c:pt>
                <c:pt idx="7">
                  <c:v>462961.2933095069</c:v>
                </c:pt>
                <c:pt idx="8">
                  <c:v>462443.20631848119</c:v>
                </c:pt>
              </c:numCache>
            </c:numRef>
          </c:val>
          <c:smooth val="0"/>
          <c:extLst>
            <c:ext xmlns:c16="http://schemas.microsoft.com/office/drawing/2014/chart" uri="{C3380CC4-5D6E-409C-BE32-E72D297353CC}">
              <c16:uniqueId val="{00000009-737F-4D90-B9B3-345B160D8924}"/>
            </c:ext>
          </c:extLst>
        </c:ser>
        <c:dLbls>
          <c:showLegendKey val="0"/>
          <c:showVal val="0"/>
          <c:showCatName val="0"/>
          <c:showSerName val="0"/>
          <c:showPercent val="0"/>
          <c:showBubbleSize val="0"/>
        </c:dLbls>
        <c:smooth val="0"/>
        <c:axId val="1207554272"/>
        <c:axId val="1104167008"/>
        <c:extLst>
          <c:ext xmlns:c15="http://schemas.microsoft.com/office/drawing/2012/chart" uri="{02D57815-91ED-43cb-92C2-25804820EDAC}">
            <c15:filteredLineSeries>
              <c15:ser>
                <c:idx val="0"/>
                <c:order val="0"/>
                <c:tx>
                  <c:strRef>
                    <c:extLst>
                      <c:ext uri="{02D57815-91ED-43cb-92C2-25804820EDAC}">
                        <c15:formulaRef>
                          <c15:sqref>'Unit Costs_Adjusted'!$X$22</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c:ext uri="{02D57815-91ED-43cb-92C2-25804820EDAC}">
                        <c15:formulaRef>
                          <c15:sqref>'Unit Costs_Adjusted'!$X$23:$X$31</c15:sqref>
                        </c15:formulaRef>
                      </c:ext>
                    </c:extLst>
                    <c:numCache>
                      <c:formatCode>#,##0</c:formatCode>
                      <c:ptCount val="9"/>
                      <c:pt idx="0">
                        <c:v>476490.77387078915</c:v>
                      </c:pt>
                      <c:pt idx="1">
                        <c:v>477680.86820126622</c:v>
                      </c:pt>
                      <c:pt idx="2">
                        <c:v>478380.51980697014</c:v>
                      </c:pt>
                      <c:pt idx="3">
                        <c:v>478864.865995912</c:v>
                      </c:pt>
                      <c:pt idx="4">
                        <c:v>478922.72580750496</c:v>
                      </c:pt>
                      <c:pt idx="5">
                        <c:v>478790.92035481782</c:v>
                      </c:pt>
                      <c:pt idx="6">
                        <c:v>478210.33108619798</c:v>
                      </c:pt>
                      <c:pt idx="7">
                        <c:v>477212.77244157979</c:v>
                      </c:pt>
                      <c:pt idx="8">
                        <c:v>476205.00246188464</c:v>
                      </c:pt>
                    </c:numCache>
                  </c:numRef>
                </c:val>
                <c:smooth val="0"/>
                <c:extLst>
                  <c:ext xmlns:c16="http://schemas.microsoft.com/office/drawing/2014/chart" uri="{C3380CC4-5D6E-409C-BE32-E72D297353CC}">
                    <c16:uniqueId val="{00000000-737F-4D90-B9B3-345B160D8924}"/>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'Unit Costs_Adjusted'!$Y$22</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Costs_Adjusted'!$Y$23:$Y$31</c15:sqref>
                        </c15:formulaRef>
                      </c:ext>
                    </c:extLst>
                    <c:numCache>
                      <c:formatCode>#,##0</c:formatCode>
                      <c:ptCount val="9"/>
                      <c:pt idx="0">
                        <c:v>465286.66443962802</c:v>
                      </c:pt>
                      <c:pt idx="1">
                        <c:v>465903.61160387634</c:v>
                      </c:pt>
                      <c:pt idx="2">
                        <c:v>465993.56789379852</c:v>
                      </c:pt>
                      <c:pt idx="3">
                        <c:v>465978.39868617133</c:v>
                      </c:pt>
                      <c:pt idx="4">
                        <c:v>465717.4298669268</c:v>
                      </c:pt>
                      <c:pt idx="5">
                        <c:v>465605.01180113782</c:v>
                      </c:pt>
                      <c:pt idx="6">
                        <c:v>465572.23528977641</c:v>
                      </c:pt>
                      <c:pt idx="7">
                        <c:v>465589.47730057326</c:v>
                      </c:pt>
                      <c:pt idx="8">
                        <c:v>465409.66319637053</c:v>
                      </c:pt>
                    </c:numCache>
                  </c:numRef>
                </c:val>
                <c:smooth val="0"/>
                <c:extLst xmlns:c15="http://schemas.microsoft.com/office/drawing/2012/chart">
                  <c:ext xmlns:c16="http://schemas.microsoft.com/office/drawing/2014/chart" uri="{C3380CC4-5D6E-409C-BE32-E72D297353CC}">
                    <c16:uniqueId val="{00000001-737F-4D90-B9B3-345B160D8924}"/>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'Unit Costs_Adjusted'!$Z$22</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Costs_Adjusted'!$Z$23:$Z$31</c15:sqref>
                        </c15:formulaRef>
                      </c:ext>
                    </c:extLst>
                    <c:numCache>
                      <c:formatCode>#,##0</c:formatCode>
                      <c:ptCount val="9"/>
                      <c:pt idx="0">
                        <c:v>450120.7596708982</c:v>
                      </c:pt>
                      <c:pt idx="1">
                        <c:v>451321.77048736886</c:v>
                      </c:pt>
                      <c:pt idx="2">
                        <c:v>452167.98992690892</c:v>
                      </c:pt>
                      <c:pt idx="3">
                        <c:v>452882.8332384259</c:v>
                      </c:pt>
                      <c:pt idx="4">
                        <c:v>453314.69673661893</c:v>
                      </c:pt>
                      <c:pt idx="5">
                        <c:v>453643.26455530396</c:v>
                      </c:pt>
                      <c:pt idx="6">
                        <c:v>453913.80078244937</c:v>
                      </c:pt>
                      <c:pt idx="7">
                        <c:v>454136.18380219262</c:v>
                      </c:pt>
                      <c:pt idx="8">
                        <c:v>454110.4927000266</c:v>
                      </c:pt>
                    </c:numCache>
                  </c:numRef>
                </c:val>
                <c:smooth val="0"/>
                <c:extLst xmlns:c15="http://schemas.microsoft.com/office/drawing/2012/chart">
                  <c:ext xmlns:c16="http://schemas.microsoft.com/office/drawing/2014/chart" uri="{C3380CC4-5D6E-409C-BE32-E72D297353CC}">
                    <c16:uniqueId val="{00000002-737F-4D90-B9B3-345B160D8924}"/>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'Unit Costs_Adjusted'!$AA$22</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Costs_Adjusted'!$AA$23:$AA$31</c15:sqref>
                        </c15:formulaRef>
                      </c:ext>
                    </c:extLst>
                    <c:numCache>
                      <c:formatCode>#,##0</c:formatCode>
                      <c:ptCount val="9"/>
                      <c:pt idx="0">
                        <c:v>466559.76892341964</c:v>
                      </c:pt>
                      <c:pt idx="1">
                        <c:v>467620.61037554895</c:v>
                      </c:pt>
                      <c:pt idx="2">
                        <c:v>468251.69038067706</c:v>
                      </c:pt>
                      <c:pt idx="3">
                        <c:v>468648.5884921347</c:v>
                      </c:pt>
                      <c:pt idx="4">
                        <c:v>468688.62909931521</c:v>
                      </c:pt>
                      <c:pt idx="5">
                        <c:v>468741.19182906271</c:v>
                      </c:pt>
                      <c:pt idx="6">
                        <c:v>468631.21041526156</c:v>
                      </c:pt>
                      <c:pt idx="7">
                        <c:v>468426.8703655951</c:v>
                      </c:pt>
                      <c:pt idx="8">
                        <c:v>468072.88571471436</c:v>
                      </c:pt>
                    </c:numCache>
                  </c:numRef>
                </c:val>
                <c:smooth val="0"/>
                <c:extLst xmlns:c15="http://schemas.microsoft.com/office/drawing/2012/chart">
                  <c:ext xmlns:c16="http://schemas.microsoft.com/office/drawing/2014/chart" uri="{C3380CC4-5D6E-409C-BE32-E72D297353CC}">
                    <c16:uniqueId val="{00000003-737F-4D90-B9B3-345B160D8924}"/>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'Unit Costs_Adjusted'!$AB$22</c15:sqref>
                        </c15:formulaRef>
                      </c:ext>
                    </c:extLst>
                    <c:strCache>
                      <c:ptCount val="1"/>
                      <c:pt idx="0">
                        <c:v>LP</c:v>
                      </c:pt>
                    </c:strCache>
                  </c:strRef>
                </c:tx>
                <c:spPr>
                  <a:ln w="38100"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Costs_Adjusted'!$AB$23:$AB$31</c15:sqref>
                        </c15:formulaRef>
                      </c:ext>
                    </c:extLst>
                    <c:numCache>
                      <c:formatCode>#,##0</c:formatCode>
                      <c:ptCount val="9"/>
                      <c:pt idx="0">
                        <c:v>469902.61874586588</c:v>
                      </c:pt>
                      <c:pt idx="1">
                        <c:v>469346.53775203752</c:v>
                      </c:pt>
                      <c:pt idx="2">
                        <c:v>468277.2087453187</c:v>
                      </c:pt>
                      <c:pt idx="3">
                        <c:v>467125.13055785699</c:v>
                      </c:pt>
                      <c:pt idx="4">
                        <c:v>465982.53433256201</c:v>
                      </c:pt>
                      <c:pt idx="5">
                        <c:v>464983.15329408785</c:v>
                      </c:pt>
                      <c:pt idx="6">
                        <c:v>463765.84987441916</c:v>
                      </c:pt>
                      <c:pt idx="7">
                        <c:v>462817.80776735611</c:v>
                      </c:pt>
                      <c:pt idx="8">
                        <c:v>462011.71022385708</c:v>
                      </c:pt>
                    </c:numCache>
                  </c:numRef>
                </c:val>
                <c:smooth val="0"/>
                <c:extLst xmlns:c15="http://schemas.microsoft.com/office/drawing/2012/chart">
                  <c:ext xmlns:c16="http://schemas.microsoft.com/office/drawing/2014/chart" uri="{C3380CC4-5D6E-409C-BE32-E72D297353CC}">
                    <c16:uniqueId val="{00000004-737F-4D90-B9B3-345B160D8924}"/>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'Unit Costs_Adjusted'!$AC$22</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Costs_Adjusted'!$AC$23:$AC$31</c15:sqref>
                        </c15:formulaRef>
                      </c:ext>
                    </c:extLst>
                    <c:numCache>
                      <c:formatCode>#,##0</c:formatCode>
                      <c:ptCount val="9"/>
                      <c:pt idx="0">
                        <c:v>462541.15337818727</c:v>
                      </c:pt>
                      <c:pt idx="1">
                        <c:v>463673.115242776</c:v>
                      </c:pt>
                      <c:pt idx="2">
                        <c:v>464200.81224909215</c:v>
                      </c:pt>
                      <c:pt idx="3">
                        <c:v>464442.01487712818</c:v>
                      </c:pt>
                      <c:pt idx="4">
                        <c:v>464264.43431953172</c:v>
                      </c:pt>
                      <c:pt idx="5">
                        <c:v>463902.10558872262</c:v>
                      </c:pt>
                      <c:pt idx="6">
                        <c:v>463377.77359150629</c:v>
                      </c:pt>
                      <c:pt idx="7">
                        <c:v>462914.20216747851</c:v>
                      </c:pt>
                      <c:pt idx="8">
                        <c:v>462443.75028693565</c:v>
                      </c:pt>
                    </c:numCache>
                  </c:numRef>
                </c:val>
                <c:smooth val="0"/>
                <c:extLst xmlns:c15="http://schemas.microsoft.com/office/drawing/2012/chart">
                  <c:ext xmlns:c16="http://schemas.microsoft.com/office/drawing/2014/chart" uri="{C3380CC4-5D6E-409C-BE32-E72D297353CC}">
                    <c16:uniqueId val="{00000005-737F-4D90-B9B3-345B160D8924}"/>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'Unit Costs_Adjusted'!$AD$22</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Costs_Adjusted'!$AD$23:$AD$31</c15:sqref>
                        </c15:formulaRef>
                      </c:ext>
                    </c:extLst>
                    <c:numCache>
                      <c:formatCode>#,##0</c:formatCode>
                      <c:ptCount val="9"/>
                      <c:pt idx="0">
                        <c:v>456353.78966567951</c:v>
                      </c:pt>
                      <c:pt idx="1">
                        <c:v>457470.17082735494</c:v>
                      </c:pt>
                      <c:pt idx="2">
                        <c:v>458233.81903461984</c:v>
                      </c:pt>
                      <c:pt idx="3">
                        <c:v>458842.36977769708</c:v>
                      </c:pt>
                      <c:pt idx="4">
                        <c:v>458792.20544610207</c:v>
                      </c:pt>
                      <c:pt idx="5">
                        <c:v>458728.46778887336</c:v>
                      </c:pt>
                      <c:pt idx="6">
                        <c:v>458579.90720787452</c:v>
                      </c:pt>
                      <c:pt idx="7">
                        <c:v>458622.62146620394</c:v>
                      </c:pt>
                      <c:pt idx="8">
                        <c:v>458207.01536809164</c:v>
                      </c:pt>
                    </c:numCache>
                  </c:numRef>
                </c:val>
                <c:smooth val="0"/>
                <c:extLst xmlns:c15="http://schemas.microsoft.com/office/drawing/2012/chart">
                  <c:ext xmlns:c16="http://schemas.microsoft.com/office/drawing/2014/chart" uri="{C3380CC4-5D6E-409C-BE32-E72D297353CC}">
                    <c16:uniqueId val="{00000006-737F-4D90-B9B3-345B160D8924}"/>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'Unit Costs_Adjusted'!$AE$22</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Costs_Adjusted'!$AE$23:$AE$31</c15:sqref>
                        </c15:formulaRef>
                      </c:ext>
                    </c:extLst>
                    <c:numCache>
                      <c:formatCode>#,##0</c:formatCode>
                      <c:ptCount val="9"/>
                      <c:pt idx="0">
                        <c:v>457134.70534074947</c:v>
                      </c:pt>
                      <c:pt idx="1">
                        <c:v>458398.86829703231</c:v>
                      </c:pt>
                      <c:pt idx="2">
                        <c:v>459255.80573565856</c:v>
                      </c:pt>
                      <c:pt idx="3">
                        <c:v>459757.3313609566</c:v>
                      </c:pt>
                      <c:pt idx="4">
                        <c:v>459947.68288485304</c:v>
                      </c:pt>
                      <c:pt idx="5">
                        <c:v>460002.47799406544</c:v>
                      </c:pt>
                      <c:pt idx="6">
                        <c:v>459730.55973262794</c:v>
                      </c:pt>
                      <c:pt idx="7">
                        <c:v>459400.70459732192</c:v>
                      </c:pt>
                      <c:pt idx="8">
                        <c:v>458900.8790302577</c:v>
                      </c:pt>
                    </c:numCache>
                  </c:numRef>
                </c:val>
                <c:smooth val="0"/>
                <c:extLst xmlns:c15="http://schemas.microsoft.com/office/drawing/2012/chart">
                  <c:ext xmlns:c16="http://schemas.microsoft.com/office/drawing/2014/chart" uri="{C3380CC4-5D6E-409C-BE32-E72D297353CC}">
                    <c16:uniqueId val="{00000007-737F-4D90-B9B3-345B160D8924}"/>
                  </c:ext>
                </c:extLst>
              </c15:ser>
            </c15:filteredLineSeries>
          </c:ext>
        </c:extLst>
      </c:lineChart>
      <c:catAx>
        <c:axId val="120755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04167008"/>
        <c:crosses val="autoZero"/>
        <c:auto val="1"/>
        <c:lblAlgn val="ctr"/>
        <c:lblOffset val="100"/>
        <c:noMultiLvlLbl val="0"/>
      </c:catAx>
      <c:valAx>
        <c:axId val="1104167008"/>
        <c:scaling>
          <c:orientation val="minMax"/>
          <c:min val="44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ZA" sz="1800" b="0" i="0" baseline="0">
                    <a:effectLst/>
                  </a:rPr>
                  <a:t>Average annual unit cost </a:t>
                </a:r>
                <a:endParaRPr lang="en-ZA">
                  <a:effectLst/>
                </a:endParaRPr>
              </a:p>
              <a:p>
                <a:pPr>
                  <a:defRPr/>
                </a:pPr>
                <a:r>
                  <a:rPr lang="en-ZA" sz="1800" b="0" i="0" baseline="0">
                    <a:effectLst/>
                  </a:rPr>
                  <a:t>(In 2021 Rands)</a:t>
                </a:r>
                <a:endParaRPr lang="en-ZA">
                  <a:effectLst/>
                </a:endParaRP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07554272"/>
        <c:crosses val="autoZero"/>
        <c:crossBetween val="between"/>
      </c:valAx>
      <c:spPr>
        <a:noFill/>
        <a:ln>
          <a:noFill/>
        </a:ln>
        <a:effectLst/>
      </c:spPr>
    </c:plotArea>
    <c:legend>
      <c:legendPos val="b"/>
      <c:overlay val="0"/>
      <c:spPr>
        <a:noFill/>
        <a:ln w="28575">
          <a:solidFill>
            <a:schemeClr val="bg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'Unit Costs_Adjusted'!$X$22</c:f>
              <c:strCache>
                <c:ptCount val="1"/>
                <c:pt idx="0">
                  <c:v>EC</c:v>
                </c:pt>
              </c:strCache>
            </c:strRef>
          </c:tx>
          <c:spPr>
            <a:ln w="38100" cap="rnd">
              <a:solidFill>
                <a:srgbClr val="FF000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Costs_Adjusted'!$X$61:$X$69</c:f>
              <c:numCache>
                <c:formatCode>0.00</c:formatCode>
                <c:ptCount val="9"/>
                <c:pt idx="0">
                  <c:v>1</c:v>
                </c:pt>
                <c:pt idx="1">
                  <c:v>1.002497623030157</c:v>
                </c:pt>
                <c:pt idx="2">
                  <c:v>1.0039659654285216</c:v>
                </c:pt>
                <c:pt idx="3">
                  <c:v>1.0049824514037005</c:v>
                </c:pt>
                <c:pt idx="4">
                  <c:v>1.0051038804318493</c:v>
                </c:pt>
                <c:pt idx="5">
                  <c:v>1.004827263422843</c:v>
                </c:pt>
                <c:pt idx="6">
                  <c:v>1.0036087943559535</c:v>
                </c:pt>
                <c:pt idx="7">
                  <c:v>1.0015152414493265</c:v>
                </c:pt>
                <c:pt idx="8">
                  <c:v>0.99940025825351653</c:v>
                </c:pt>
              </c:numCache>
            </c:numRef>
          </c:val>
          <c:smooth val="0"/>
          <c:extLst>
            <c:ext xmlns:c16="http://schemas.microsoft.com/office/drawing/2014/chart" uri="{C3380CC4-5D6E-409C-BE32-E72D297353CC}">
              <c16:uniqueId val="{00000000-5EBD-4D00-BEE9-C5E0ABF7D008}"/>
            </c:ext>
          </c:extLst>
        </c:ser>
        <c:ser>
          <c:idx val="1"/>
          <c:order val="1"/>
          <c:tx>
            <c:strRef>
              <c:f>'Unit Costs_Adjusted'!$Y$22</c:f>
              <c:strCache>
                <c:ptCount val="1"/>
                <c:pt idx="0">
                  <c:v>FS</c:v>
                </c:pt>
              </c:strCache>
            </c:strRef>
          </c:tx>
          <c:spPr>
            <a:ln w="38100" cap="rnd">
              <a:solidFill>
                <a:srgbClr val="00B05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Costs_Adjusted'!$Y$61:$Y$69</c:f>
              <c:numCache>
                <c:formatCode>0.00</c:formatCode>
                <c:ptCount val="9"/>
                <c:pt idx="0">
                  <c:v>1</c:v>
                </c:pt>
                <c:pt idx="1">
                  <c:v>1.0013259506695542</c:v>
                </c:pt>
                <c:pt idx="2">
                  <c:v>1.0015192858686846</c:v>
                </c:pt>
                <c:pt idx="3">
                  <c:v>1.0014866840152756</c:v>
                </c:pt>
                <c:pt idx="4">
                  <c:v>1.0009258065193369</c:v>
                </c:pt>
                <c:pt idx="5">
                  <c:v>1.0006841961866524</c:v>
                </c:pt>
                <c:pt idx="6">
                  <c:v>1.0006137524927612</c:v>
                </c:pt>
                <c:pt idx="7">
                  <c:v>1.0006508092410298</c:v>
                </c:pt>
                <c:pt idx="8">
                  <c:v>1.0002643504878668</c:v>
                </c:pt>
              </c:numCache>
            </c:numRef>
          </c:val>
          <c:smooth val="0"/>
          <c:extLst>
            <c:ext xmlns:c16="http://schemas.microsoft.com/office/drawing/2014/chart" uri="{C3380CC4-5D6E-409C-BE32-E72D297353CC}">
              <c16:uniqueId val="{00000001-5EBD-4D00-BEE9-C5E0ABF7D008}"/>
            </c:ext>
          </c:extLst>
        </c:ser>
        <c:ser>
          <c:idx val="2"/>
          <c:order val="2"/>
          <c:tx>
            <c:strRef>
              <c:f>'Unit Costs_Adjusted'!$Z$22</c:f>
              <c:strCache>
                <c:ptCount val="1"/>
                <c:pt idx="0">
                  <c:v>GP</c:v>
                </c:pt>
              </c:strCache>
            </c:strRef>
          </c:tx>
          <c:spPr>
            <a:ln w="38100" cap="rnd">
              <a:solidFill>
                <a:schemeClr val="tx1"/>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Costs_Adjusted'!$Z$61:$Z$69</c:f>
              <c:numCache>
                <c:formatCode>0.00</c:formatCode>
                <c:ptCount val="9"/>
                <c:pt idx="0">
                  <c:v>1</c:v>
                </c:pt>
                <c:pt idx="1">
                  <c:v>1.0026681969019797</c:v>
                </c:pt>
                <c:pt idx="2">
                  <c:v>1.0045481800428568</c:v>
                </c:pt>
                <c:pt idx="3">
                  <c:v>1.0061362945569254</c:v>
                </c:pt>
                <c:pt idx="4">
                  <c:v>1.0070957337494408</c:v>
                </c:pt>
                <c:pt idx="5">
                  <c:v>1.007825688570732</c:v>
                </c:pt>
                <c:pt idx="6">
                  <c:v>1.0084267188972231</c:v>
                </c:pt>
                <c:pt idx="7">
                  <c:v>1.0089207708043288</c:v>
                </c:pt>
                <c:pt idx="8">
                  <c:v>1.0088636947828078</c:v>
                </c:pt>
              </c:numCache>
            </c:numRef>
          </c:val>
          <c:smooth val="0"/>
          <c:extLst>
            <c:ext xmlns:c16="http://schemas.microsoft.com/office/drawing/2014/chart" uri="{C3380CC4-5D6E-409C-BE32-E72D297353CC}">
              <c16:uniqueId val="{00000002-5EBD-4D00-BEE9-C5E0ABF7D008}"/>
            </c:ext>
          </c:extLst>
        </c:ser>
        <c:ser>
          <c:idx val="3"/>
          <c:order val="3"/>
          <c:tx>
            <c:strRef>
              <c:f>'Unit Costs_Adjusted'!$AA$22</c:f>
              <c:strCache>
                <c:ptCount val="1"/>
                <c:pt idx="0">
                  <c:v>KN</c:v>
                </c:pt>
              </c:strCache>
            </c:strRef>
          </c:tx>
          <c:spPr>
            <a:ln w="38100" cap="rnd">
              <a:solidFill>
                <a:srgbClr val="00B0F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Costs_Adjusted'!$AA$61:$AA$69</c:f>
              <c:numCache>
                <c:formatCode>0.00</c:formatCode>
                <c:ptCount val="9"/>
                <c:pt idx="0">
                  <c:v>1</c:v>
                </c:pt>
                <c:pt idx="1">
                  <c:v>1.0022737525238774</c:v>
                </c:pt>
                <c:pt idx="2">
                  <c:v>1.0036263766615829</c:v>
                </c:pt>
                <c:pt idx="3">
                  <c:v>1.0044770674795536</c:v>
                </c:pt>
                <c:pt idx="4">
                  <c:v>1.0045628884393694</c:v>
                </c:pt>
                <c:pt idx="5">
                  <c:v>1.0046755486669514</c:v>
                </c:pt>
                <c:pt idx="6">
                  <c:v>1.0044398202112921</c:v>
                </c:pt>
                <c:pt idx="7">
                  <c:v>1.0040018483515709</c:v>
                </c:pt>
                <c:pt idx="8">
                  <c:v>1.0032431360183203</c:v>
                </c:pt>
              </c:numCache>
            </c:numRef>
          </c:val>
          <c:smooth val="0"/>
          <c:extLst>
            <c:ext xmlns:c16="http://schemas.microsoft.com/office/drawing/2014/chart" uri="{C3380CC4-5D6E-409C-BE32-E72D297353CC}">
              <c16:uniqueId val="{00000003-5EBD-4D00-BEE9-C5E0ABF7D008}"/>
            </c:ext>
          </c:extLst>
        </c:ser>
        <c:ser>
          <c:idx val="4"/>
          <c:order val="4"/>
          <c:tx>
            <c:strRef>
              <c:f>'Unit Costs_Adjusted'!$AB$22</c:f>
              <c:strCache>
                <c:ptCount val="1"/>
                <c:pt idx="0">
                  <c:v>LP</c:v>
                </c:pt>
              </c:strCache>
            </c:strRef>
          </c:tx>
          <c:spPr>
            <a:ln w="38100" cap="rnd">
              <a:solidFill>
                <a:srgbClr val="FFC00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Costs_Adjusted'!$AB$61:$AB$69</c:f>
              <c:numCache>
                <c:formatCode>0.00</c:formatCode>
                <c:ptCount val="9"/>
                <c:pt idx="0">
                  <c:v>1</c:v>
                </c:pt>
                <c:pt idx="1">
                  <c:v>0.99881660375651338</c:v>
                </c:pt>
                <c:pt idx="2">
                  <c:v>0.99654096415788174</c:v>
                </c:pt>
                <c:pt idx="3">
                  <c:v>0.9940892259859675</c:v>
                </c:pt>
                <c:pt idx="4">
                  <c:v>0.99165766638252351</c:v>
                </c:pt>
                <c:pt idx="5">
                  <c:v>0.98953088309039927</c:v>
                </c:pt>
                <c:pt idx="6">
                  <c:v>0.98694033906892176</c:v>
                </c:pt>
                <c:pt idx="7">
                  <c:v>0.98492281018263195</c:v>
                </c:pt>
                <c:pt idx="8">
                  <c:v>0.98320735359366795</c:v>
                </c:pt>
              </c:numCache>
            </c:numRef>
          </c:val>
          <c:smooth val="0"/>
          <c:extLst>
            <c:ext xmlns:c16="http://schemas.microsoft.com/office/drawing/2014/chart" uri="{C3380CC4-5D6E-409C-BE32-E72D297353CC}">
              <c16:uniqueId val="{00000004-5EBD-4D00-BEE9-C5E0ABF7D008}"/>
            </c:ext>
          </c:extLst>
        </c:ser>
        <c:ser>
          <c:idx val="5"/>
          <c:order val="5"/>
          <c:tx>
            <c:strRef>
              <c:f>'Unit Costs_Adjusted'!$AC$22</c:f>
              <c:strCache>
                <c:ptCount val="1"/>
                <c:pt idx="0">
                  <c:v>MP</c:v>
                </c:pt>
              </c:strCache>
            </c:strRef>
          </c:tx>
          <c:spPr>
            <a:ln w="19050" cap="rnd">
              <a:solidFill>
                <a:srgbClr val="FF000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Costs_Adjusted'!$AC$61:$AC$69</c:f>
              <c:numCache>
                <c:formatCode>0.00</c:formatCode>
                <c:ptCount val="9"/>
                <c:pt idx="0">
                  <c:v>1</c:v>
                </c:pt>
                <c:pt idx="1">
                  <c:v>1.0024472673540967</c:v>
                </c:pt>
                <c:pt idx="2">
                  <c:v>1.0035881323397573</c:v>
                </c:pt>
                <c:pt idx="3">
                  <c:v>1.0041096051347169</c:v>
                </c:pt>
                <c:pt idx="4">
                  <c:v>1.0037256813339925</c:v>
                </c:pt>
                <c:pt idx="5">
                  <c:v>1.0029423375641184</c:v>
                </c:pt>
                <c:pt idx="6">
                  <c:v>1.0018087476264732</c:v>
                </c:pt>
                <c:pt idx="7">
                  <c:v>1.0008065202124539</c:v>
                </c:pt>
                <c:pt idx="8">
                  <c:v>0.99978941745931094</c:v>
                </c:pt>
              </c:numCache>
            </c:numRef>
          </c:val>
          <c:smooth val="0"/>
          <c:extLst>
            <c:ext xmlns:c16="http://schemas.microsoft.com/office/drawing/2014/chart" uri="{C3380CC4-5D6E-409C-BE32-E72D297353CC}">
              <c16:uniqueId val="{00000005-5EBD-4D00-BEE9-C5E0ABF7D008}"/>
            </c:ext>
          </c:extLst>
        </c:ser>
        <c:ser>
          <c:idx val="6"/>
          <c:order val="6"/>
          <c:tx>
            <c:strRef>
              <c:f>'Unit Costs_Adjusted'!$AD$22</c:f>
              <c:strCache>
                <c:ptCount val="1"/>
                <c:pt idx="0">
                  <c:v>NC</c:v>
                </c:pt>
              </c:strCache>
            </c:strRef>
          </c:tx>
          <c:spPr>
            <a:ln w="19050" cap="rnd">
              <a:solidFill>
                <a:srgbClr val="00B05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Costs_Adjusted'!$AD$61:$AD$69</c:f>
              <c:numCache>
                <c:formatCode>0.00</c:formatCode>
                <c:ptCount val="9"/>
                <c:pt idx="0">
                  <c:v>1</c:v>
                </c:pt>
                <c:pt idx="1">
                  <c:v>1.0024463063240765</c:v>
                </c:pt>
                <c:pt idx="2">
                  <c:v>1.0041196751544841</c:v>
                </c:pt>
                <c:pt idx="3">
                  <c:v>1.0054531816506678</c:v>
                </c:pt>
                <c:pt idx="4">
                  <c:v>1.0053432574367551</c:v>
                </c:pt>
                <c:pt idx="5">
                  <c:v>1.005203590234089</c:v>
                </c:pt>
                <c:pt idx="6">
                  <c:v>1.0048780520565543</c:v>
                </c:pt>
                <c:pt idx="7">
                  <c:v>1.0049716510564897</c:v>
                </c:pt>
                <c:pt idx="8">
                  <c:v>1.0040609407533787</c:v>
                </c:pt>
              </c:numCache>
            </c:numRef>
          </c:val>
          <c:smooth val="0"/>
          <c:extLst>
            <c:ext xmlns:c16="http://schemas.microsoft.com/office/drawing/2014/chart" uri="{C3380CC4-5D6E-409C-BE32-E72D297353CC}">
              <c16:uniqueId val="{00000006-5EBD-4D00-BEE9-C5E0ABF7D008}"/>
            </c:ext>
          </c:extLst>
        </c:ser>
        <c:ser>
          <c:idx val="7"/>
          <c:order val="7"/>
          <c:tx>
            <c:strRef>
              <c:f>'Unit Costs_Adjusted'!$AE$22</c:f>
              <c:strCache>
                <c:ptCount val="1"/>
                <c:pt idx="0">
                  <c:v>NW</c:v>
                </c:pt>
              </c:strCache>
            </c:strRef>
          </c:tx>
          <c:spPr>
            <a:ln w="19050" cap="rnd">
              <a:solidFill>
                <a:schemeClr val="tx1"/>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Costs_Adjusted'!$AE$61:$AE$69</c:f>
              <c:numCache>
                <c:formatCode>0.00</c:formatCode>
                <c:ptCount val="9"/>
                <c:pt idx="0">
                  <c:v>1</c:v>
                </c:pt>
                <c:pt idx="1">
                  <c:v>1.0027654057797701</c:v>
                </c:pt>
                <c:pt idx="2">
                  <c:v>1.0046399898544742</c:v>
                </c:pt>
                <c:pt idx="3">
                  <c:v>1.0057370967234969</c:v>
                </c:pt>
                <c:pt idx="4">
                  <c:v>1.0061534981073177</c:v>
                </c:pt>
                <c:pt idx="5">
                  <c:v>1.0062733645461863</c:v>
                </c:pt>
                <c:pt idx="6">
                  <c:v>1.0056785327422111</c:v>
                </c:pt>
                <c:pt idx="7">
                  <c:v>1.0049569617666272</c:v>
                </c:pt>
                <c:pt idx="8">
                  <c:v>1.0038635738413073</c:v>
                </c:pt>
              </c:numCache>
            </c:numRef>
          </c:val>
          <c:smooth val="0"/>
          <c:extLst>
            <c:ext xmlns:c16="http://schemas.microsoft.com/office/drawing/2014/chart" uri="{C3380CC4-5D6E-409C-BE32-E72D297353CC}">
              <c16:uniqueId val="{00000007-5EBD-4D00-BEE9-C5E0ABF7D008}"/>
            </c:ext>
          </c:extLst>
        </c:ser>
        <c:ser>
          <c:idx val="8"/>
          <c:order val="8"/>
          <c:tx>
            <c:strRef>
              <c:f>'Unit Costs_Adjusted'!$AF$22</c:f>
              <c:strCache>
                <c:ptCount val="1"/>
                <c:pt idx="0">
                  <c:v>WC</c:v>
                </c:pt>
              </c:strCache>
            </c:strRef>
          </c:tx>
          <c:spPr>
            <a:ln w="19050" cap="rnd">
              <a:solidFill>
                <a:srgbClr val="FFC00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Costs_Adjusted'!$AF$61:$AF$69</c:f>
              <c:numCache>
                <c:formatCode>0.00</c:formatCode>
                <c:ptCount val="9"/>
                <c:pt idx="0">
                  <c:v>1</c:v>
                </c:pt>
                <c:pt idx="1">
                  <c:v>0.99806798210557612</c:v>
                </c:pt>
                <c:pt idx="2">
                  <c:v>0.99602662001193421</c:v>
                </c:pt>
                <c:pt idx="3">
                  <c:v>0.99368010390018835</c:v>
                </c:pt>
                <c:pt idx="4">
                  <c:v>0.99146427614969623</c:v>
                </c:pt>
                <c:pt idx="5">
                  <c:v>0.98954464997656844</c:v>
                </c:pt>
                <c:pt idx="6">
                  <c:v>0.98787222129076013</c:v>
                </c:pt>
                <c:pt idx="7">
                  <c:v>0.98651622175181852</c:v>
                </c:pt>
                <c:pt idx="8">
                  <c:v>0.98509720173317739</c:v>
                </c:pt>
              </c:numCache>
            </c:numRef>
          </c:val>
          <c:smooth val="0"/>
          <c:extLst>
            <c:ext xmlns:c16="http://schemas.microsoft.com/office/drawing/2014/chart" uri="{C3380CC4-5D6E-409C-BE32-E72D297353CC}">
              <c16:uniqueId val="{00000008-5EBD-4D00-BEE9-C5E0ABF7D008}"/>
            </c:ext>
          </c:extLst>
        </c:ser>
        <c:ser>
          <c:idx val="9"/>
          <c:order val="9"/>
          <c:tx>
            <c:strRef>
              <c:f>'Unit Costs_Adjusted'!$AG$22</c:f>
              <c:strCache>
                <c:ptCount val="1"/>
                <c:pt idx="0">
                  <c:v>SA</c:v>
                </c:pt>
              </c:strCache>
            </c:strRef>
          </c:tx>
          <c:spPr>
            <a:ln w="44450" cap="rnd">
              <a:solidFill>
                <a:schemeClr val="bg1">
                  <a:lumMod val="50000"/>
                </a:schemeClr>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Costs_Adjusted'!$AG$61:$AG$69</c:f>
              <c:numCache>
                <c:formatCode>0.00</c:formatCode>
                <c:ptCount val="9"/>
                <c:pt idx="0">
                  <c:v>1</c:v>
                </c:pt>
                <c:pt idx="1">
                  <c:v>1.001384702062686</c:v>
                </c:pt>
                <c:pt idx="2">
                  <c:v>1.0018719900632846</c:v>
                </c:pt>
                <c:pt idx="3">
                  <c:v>1.0019594358166821</c:v>
                </c:pt>
                <c:pt idx="4">
                  <c:v>1.0014718696845346</c:v>
                </c:pt>
                <c:pt idx="5">
                  <c:v>1.000929719339851</c:v>
                </c:pt>
                <c:pt idx="6">
                  <c:v>1.0000664244408621</c:v>
                </c:pt>
                <c:pt idx="7">
                  <c:v>0.99916429226403247</c:v>
                </c:pt>
                <c:pt idx="8">
                  <c:v>0.99804615554461273</c:v>
                </c:pt>
              </c:numCache>
            </c:numRef>
          </c:val>
          <c:smooth val="0"/>
          <c:extLst>
            <c:ext xmlns:c16="http://schemas.microsoft.com/office/drawing/2014/chart" uri="{C3380CC4-5D6E-409C-BE32-E72D297353CC}">
              <c16:uniqueId val="{00000009-5EBD-4D00-BEE9-C5E0ABF7D008}"/>
            </c:ext>
          </c:extLst>
        </c:ser>
        <c:dLbls>
          <c:showLegendKey val="0"/>
          <c:showVal val="0"/>
          <c:showCatName val="0"/>
          <c:showSerName val="0"/>
          <c:showPercent val="0"/>
          <c:showBubbleSize val="0"/>
        </c:dLbls>
        <c:smooth val="0"/>
        <c:axId val="1207554272"/>
        <c:axId val="1104167008"/>
      </c:lineChart>
      <c:catAx>
        <c:axId val="120755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04167008"/>
        <c:crosses val="autoZero"/>
        <c:auto val="1"/>
        <c:lblAlgn val="ctr"/>
        <c:lblOffset val="100"/>
        <c:noMultiLvlLbl val="0"/>
      </c:catAx>
      <c:valAx>
        <c:axId val="1104167008"/>
        <c:scaling>
          <c:orientation val="minMax"/>
          <c:max val="1.03"/>
          <c:min val="0.9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07554272"/>
        <c:crosses val="autoZero"/>
        <c:crossBetween val="between"/>
      </c:valAx>
      <c:spPr>
        <a:noFill/>
        <a:ln>
          <a:noFill/>
        </a:ln>
        <a:effectLst/>
      </c:spPr>
    </c:plotArea>
    <c:legend>
      <c:legendPos val="b"/>
      <c:overlay val="0"/>
      <c:spPr>
        <a:noFill/>
        <a:ln w="28575">
          <a:solidFill>
            <a:schemeClr val="bg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8"/>
          <c:order val="8"/>
          <c:tx>
            <c:strRef>
              <c:f>'Unit Costs_Adjusted'!$J$22</c:f>
              <c:strCache>
                <c:ptCount val="1"/>
                <c:pt idx="0">
                  <c:v>WC</c:v>
                </c:pt>
              </c:strCache>
              <c:extLst xmlns:c15="http://schemas.microsoft.com/office/drawing/2012/chart"/>
            </c:strRef>
          </c:tx>
          <c:spPr>
            <a:ln w="19050" cap="rnd">
              <a:solidFill>
                <a:srgbClr val="FFC000"/>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Costs_Adjusted'!$J$23:$J$31</c:f>
              <c:numCache>
                <c:formatCode>#,##0</c:formatCode>
                <c:ptCount val="9"/>
                <c:pt idx="0">
                  <c:v>420713.31785980205</c:v>
                </c:pt>
                <c:pt idx="1">
                  <c:v>421474.03569226072</c:v>
                </c:pt>
                <c:pt idx="2">
                  <c:v>422046.08013001329</c:v>
                </c:pt>
                <c:pt idx="3">
                  <c:v>422470.7809837879</c:v>
                </c:pt>
                <c:pt idx="4">
                  <c:v>422771.51280972734</c:v>
                </c:pt>
                <c:pt idx="5">
                  <c:v>422977.72992553242</c:v>
                </c:pt>
                <c:pt idx="6">
                  <c:v>423117.24742378894</c:v>
                </c:pt>
                <c:pt idx="7">
                  <c:v>423308.19924305129</c:v>
                </c:pt>
                <c:pt idx="8">
                  <c:v>423327.5119227703</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8-57F2-49DA-97CD-FFC26F5DAFAE}"/>
            </c:ext>
          </c:extLst>
        </c:ser>
        <c:ser>
          <c:idx val="9"/>
          <c:order val="9"/>
          <c:tx>
            <c:strRef>
              <c:f>'Unit Costs_Adjusted'!$K$22</c:f>
              <c:strCache>
                <c:ptCount val="1"/>
                <c:pt idx="0">
                  <c:v>SA</c:v>
                </c:pt>
              </c:strCache>
            </c:strRef>
          </c:tx>
          <c:spPr>
            <a:ln w="41275" cap="rnd">
              <a:solidFill>
                <a:schemeClr val="bg1">
                  <a:lumMod val="50000"/>
                </a:schemeClr>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Costs_Adjusted'!$K$23:$K$31</c:f>
              <c:numCache>
                <c:formatCode>#\ ###\ ###\ ##0</c:formatCode>
                <c:ptCount val="9"/>
                <c:pt idx="0">
                  <c:v>421578.56846976286</c:v>
                </c:pt>
                <c:pt idx="1">
                  <c:v>422971.33276772365</c:v>
                </c:pt>
                <c:pt idx="2">
                  <c:v>423929.83443068794</c:v>
                </c:pt>
                <c:pt idx="3">
                  <c:v>424692.50236958038</c:v>
                </c:pt>
                <c:pt idx="4">
                  <c:v>425190.00904472888</c:v>
                </c:pt>
                <c:pt idx="5">
                  <c:v>425590.7281550442</c:v>
                </c:pt>
                <c:pt idx="6">
                  <c:v>425808.87445678737</c:v>
                </c:pt>
                <c:pt idx="7">
                  <c:v>426023.70505211316</c:v>
                </c:pt>
                <c:pt idx="8">
                  <c:v>426112.95019737299</c:v>
                </c:pt>
              </c:numCache>
            </c:numRef>
          </c:val>
          <c:smooth val="0"/>
          <c:extLst>
            <c:ext xmlns:c16="http://schemas.microsoft.com/office/drawing/2014/chart" uri="{C3380CC4-5D6E-409C-BE32-E72D297353CC}">
              <c16:uniqueId val="{00000009-57F2-49DA-97CD-FFC26F5DAFAE}"/>
            </c:ext>
          </c:extLst>
        </c:ser>
        <c:dLbls>
          <c:showLegendKey val="0"/>
          <c:showVal val="0"/>
          <c:showCatName val="0"/>
          <c:showSerName val="0"/>
          <c:showPercent val="0"/>
          <c:showBubbleSize val="0"/>
        </c:dLbls>
        <c:smooth val="0"/>
        <c:axId val="1207554272"/>
        <c:axId val="1104167008"/>
        <c:extLst>
          <c:ext xmlns:c15="http://schemas.microsoft.com/office/drawing/2012/chart" uri="{02D57815-91ED-43cb-92C2-25804820EDAC}">
            <c15:filteredLineSeries>
              <c15:ser>
                <c:idx val="0"/>
                <c:order val="0"/>
                <c:tx>
                  <c:strRef>
                    <c:extLst>
                      <c:ext uri="{02D57815-91ED-43cb-92C2-25804820EDAC}">
                        <c15:formulaRef>
                          <c15:sqref>'Unit Costs_Adjusted'!$B$22</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c:ext uri="{02D57815-91ED-43cb-92C2-25804820EDAC}">
                        <c15:formulaRef>
                          <c15:sqref>'Unit Costs_Adjusted'!$B$23:$B$31</c15:sqref>
                        </c15:formulaRef>
                      </c:ext>
                    </c:extLst>
                    <c:numCache>
                      <c:formatCode>#,##0</c:formatCode>
                      <c:ptCount val="9"/>
                      <c:pt idx="0">
                        <c:v>427097.8334989599</c:v>
                      </c:pt>
                      <c:pt idx="1">
                        <c:v>428818.11735196615</c:v>
                      </c:pt>
                      <c:pt idx="2">
                        <c:v>430091.15619645768</c:v>
                      </c:pt>
                      <c:pt idx="3">
                        <c:v>431201.96379511687</c:v>
                      </c:pt>
                      <c:pt idx="4">
                        <c:v>431899.1364343302</c:v>
                      </c:pt>
                      <c:pt idx="5">
                        <c:v>432385.07681308489</c:v>
                      </c:pt>
                      <c:pt idx="6">
                        <c:v>432467.0902814258</c:v>
                      </c:pt>
                      <c:pt idx="7">
                        <c:v>432376.28012678929</c:v>
                      </c:pt>
                      <c:pt idx="8">
                        <c:v>432239.64476698905</c:v>
                      </c:pt>
                    </c:numCache>
                  </c:numRef>
                </c:val>
                <c:smooth val="0"/>
                <c:extLst>
                  <c:ext xmlns:c16="http://schemas.microsoft.com/office/drawing/2014/chart" uri="{C3380CC4-5D6E-409C-BE32-E72D297353CC}">
                    <c16:uniqueId val="{00000000-57F2-49DA-97CD-FFC26F5DAFAE}"/>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'Unit Costs_Adjusted'!$C$22</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Costs_Adjusted'!$C$23:$C$31</c15:sqref>
                        </c15:formulaRef>
                      </c:ext>
                    </c:extLst>
                    <c:numCache>
                      <c:formatCode>#,##0</c:formatCode>
                      <c:ptCount val="9"/>
                      <c:pt idx="0">
                        <c:v>420236.64934882807</c:v>
                      </c:pt>
                      <c:pt idx="1">
                        <c:v>421938.08865094552</c:v>
                      </c:pt>
                      <c:pt idx="2">
                        <c:v>423240.99128698348</c:v>
                      </c:pt>
                      <c:pt idx="3">
                        <c:v>424387.19682532555</c:v>
                      </c:pt>
                      <c:pt idx="4">
                        <c:v>425282.94947282097</c:v>
                      </c:pt>
                      <c:pt idx="5">
                        <c:v>426164.00407871057</c:v>
                      </c:pt>
                      <c:pt idx="6">
                        <c:v>427057.20125230122</c:v>
                      </c:pt>
                      <c:pt idx="7">
                        <c:v>427963.65846497624</c:v>
                      </c:pt>
                      <c:pt idx="8">
                        <c:v>428701.82970927277</c:v>
                      </c:pt>
                    </c:numCache>
                  </c:numRef>
                </c:val>
                <c:smooth val="0"/>
                <c:extLst xmlns:c15="http://schemas.microsoft.com/office/drawing/2012/chart">
                  <c:ext xmlns:c16="http://schemas.microsoft.com/office/drawing/2014/chart" uri="{C3380CC4-5D6E-409C-BE32-E72D297353CC}">
                    <c16:uniqueId val="{00000001-57F2-49DA-97CD-FFC26F5DAFAE}"/>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'Unit Costs_Adjusted'!$D$22</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Costs_Adjusted'!$D$23:$D$31</c15:sqref>
                        </c15:formulaRef>
                      </c:ext>
                    </c:extLst>
                    <c:numCache>
                      <c:formatCode>#,##0</c:formatCode>
                      <c:ptCount val="9"/>
                      <c:pt idx="0">
                        <c:v>407720.75551603263</c:v>
                      </c:pt>
                      <c:pt idx="1">
                        <c:v>409780.55505580513</c:v>
                      </c:pt>
                      <c:pt idx="2">
                        <c:v>411430.31821747357</c:v>
                      </c:pt>
                      <c:pt idx="3">
                        <c:v>412896.25586619682</c:v>
                      </c:pt>
                      <c:pt idx="4">
                        <c:v>414067.57312266796</c:v>
                      </c:pt>
                      <c:pt idx="5">
                        <c:v>415034.31841160305</c:v>
                      </c:pt>
                      <c:pt idx="6">
                        <c:v>415806.90120326803</c:v>
                      </c:pt>
                      <c:pt idx="7">
                        <c:v>416526.04984678741</c:v>
                      </c:pt>
                      <c:pt idx="8">
                        <c:v>417011.82605946244</c:v>
                      </c:pt>
                    </c:numCache>
                  </c:numRef>
                </c:val>
                <c:smooth val="0"/>
                <c:extLst xmlns:c15="http://schemas.microsoft.com/office/drawing/2012/chart">
                  <c:ext xmlns:c16="http://schemas.microsoft.com/office/drawing/2014/chart" uri="{C3380CC4-5D6E-409C-BE32-E72D297353CC}">
                    <c16:uniqueId val="{00000002-57F2-49DA-97CD-FFC26F5DAFAE}"/>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'Unit Costs_Adjusted'!$E$22</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Costs_Adjusted'!$E$23:$E$31</c15:sqref>
                        </c15:formulaRef>
                      </c:ext>
                    </c:extLst>
                    <c:numCache>
                      <c:formatCode>#,##0</c:formatCode>
                      <c:ptCount val="9"/>
                      <c:pt idx="0">
                        <c:v>425723.22990119067</c:v>
                      </c:pt>
                      <c:pt idx="1">
                        <c:v>427386.92105409445</c:v>
                      </c:pt>
                      <c:pt idx="2">
                        <c:v>428622.73799881752</c:v>
                      </c:pt>
                      <c:pt idx="3">
                        <c:v>429575.29228286131</c:v>
                      </c:pt>
                      <c:pt idx="4">
                        <c:v>430223.34300597868</c:v>
                      </c:pt>
                      <c:pt idx="5">
                        <c:v>430836.24555922323</c:v>
                      </c:pt>
                      <c:pt idx="6">
                        <c:v>431269.73712905589</c:v>
                      </c:pt>
                      <c:pt idx="7">
                        <c:v>431672.4905386648</c:v>
                      </c:pt>
                      <c:pt idx="8">
                        <c:v>431911.72963170498</c:v>
                      </c:pt>
                    </c:numCache>
                  </c:numRef>
                </c:val>
                <c:smooth val="0"/>
                <c:extLst xmlns:c15="http://schemas.microsoft.com/office/drawing/2012/chart">
                  <c:ext xmlns:c16="http://schemas.microsoft.com/office/drawing/2014/chart" uri="{C3380CC4-5D6E-409C-BE32-E72D297353CC}">
                    <c16:uniqueId val="{00000003-57F2-49DA-97CD-FFC26F5DAFAE}"/>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'Unit Costs_Adjusted'!$F$22</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Costs_Adjusted'!$F$23:$F$31</c15:sqref>
                        </c15:formulaRef>
                      </c:ext>
                    </c:extLst>
                    <c:numCache>
                      <c:formatCode>#,##0</c:formatCode>
                      <c:ptCount val="9"/>
                      <c:pt idx="0">
                        <c:v>435568.27204958699</c:v>
                      </c:pt>
                      <c:pt idx="1">
                        <c:v>435367.87168393662</c:v>
                      </c:pt>
                      <c:pt idx="2">
                        <c:v>434627.89045946882</c:v>
                      </c:pt>
                      <c:pt idx="3">
                        <c:v>433757.40270027996</c:v>
                      </c:pt>
                      <c:pt idx="4">
                        <c:v>432822.31173473375</c:v>
                      </c:pt>
                      <c:pt idx="5">
                        <c:v>431974.15399137471</c:v>
                      </c:pt>
                      <c:pt idx="6">
                        <c:v>430976.08516733674</c:v>
                      </c:pt>
                      <c:pt idx="7">
                        <c:v>430153.37282327691</c:v>
                      </c:pt>
                      <c:pt idx="8">
                        <c:v>429409.68772395985</c:v>
                      </c:pt>
                    </c:numCache>
                  </c:numRef>
                </c:val>
                <c:smooth val="0"/>
                <c:extLst xmlns:c15="http://schemas.microsoft.com/office/drawing/2012/chart">
                  <c:ext xmlns:c16="http://schemas.microsoft.com/office/drawing/2014/chart" uri="{C3380CC4-5D6E-409C-BE32-E72D297353CC}">
                    <c16:uniqueId val="{00000004-57F2-49DA-97CD-FFC26F5DAFAE}"/>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'Unit Costs_Adjusted'!$G$22</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Costs_Adjusted'!$G$23:$G$31</c15:sqref>
                        </c15:formulaRef>
                      </c:ext>
                    </c:extLst>
                    <c:numCache>
                      <c:formatCode>#,##0</c:formatCode>
                      <c:ptCount val="9"/>
                      <c:pt idx="0">
                        <c:v>422906.84154735098</c:v>
                      </c:pt>
                      <c:pt idx="1">
                        <c:v>424687.59137271758</c:v>
                      </c:pt>
                      <c:pt idx="2">
                        <c:v>425914.73438510025</c:v>
                      </c:pt>
                      <c:pt idx="3">
                        <c:v>426878.2799974347</c:v>
                      </c:pt>
                      <c:pt idx="4">
                        <c:v>427519.68675343465</c:v>
                      </c:pt>
                      <c:pt idx="5">
                        <c:v>428015.33908672887</c:v>
                      </c:pt>
                      <c:pt idx="6">
                        <c:v>428249.15950402431</c:v>
                      </c:pt>
                      <c:pt idx="7">
                        <c:v>428537.78548617201</c:v>
                      </c:pt>
                      <c:pt idx="8">
                        <c:v>428716.98541544453</c:v>
                      </c:pt>
                    </c:numCache>
                  </c:numRef>
                </c:val>
                <c:smooth val="0"/>
                <c:extLst xmlns:c15="http://schemas.microsoft.com/office/drawing/2012/chart">
                  <c:ext xmlns:c16="http://schemas.microsoft.com/office/drawing/2014/chart" uri="{C3380CC4-5D6E-409C-BE32-E72D297353CC}">
                    <c16:uniqueId val="{00000005-57F2-49DA-97CD-FFC26F5DAFAE}"/>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'Unit Costs_Adjusted'!$H$22</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Costs_Adjusted'!$H$23:$H$31</c15:sqref>
                        </c15:formulaRef>
                      </c:ext>
                    </c:extLst>
                    <c:numCache>
                      <c:formatCode>#,##0</c:formatCode>
                      <c:ptCount val="9"/>
                      <c:pt idx="0">
                        <c:v>407003.80167556053</c:v>
                      </c:pt>
                      <c:pt idx="1">
                        <c:v>409791.43973425886</c:v>
                      </c:pt>
                      <c:pt idx="2">
                        <c:v>411984.65286274243</c:v>
                      </c:pt>
                      <c:pt idx="3">
                        <c:v>414003.06531004736</c:v>
                      </c:pt>
                      <c:pt idx="4">
                        <c:v>415434.75336117228</c:v>
                      </c:pt>
                      <c:pt idx="5">
                        <c:v>416615.24871470279</c:v>
                      </c:pt>
                      <c:pt idx="6">
                        <c:v>417652.63437333493</c:v>
                      </c:pt>
                      <c:pt idx="7">
                        <c:v>418733.70206151414</c:v>
                      </c:pt>
                      <c:pt idx="8">
                        <c:v>419637.56876002275</c:v>
                      </c:pt>
                    </c:numCache>
                  </c:numRef>
                </c:val>
                <c:smooth val="0"/>
                <c:extLst xmlns:c15="http://schemas.microsoft.com/office/drawing/2012/chart">
                  <c:ext xmlns:c16="http://schemas.microsoft.com/office/drawing/2014/chart" uri="{C3380CC4-5D6E-409C-BE32-E72D297353CC}">
                    <c16:uniqueId val="{00000006-57F2-49DA-97CD-FFC26F5DAFAE}"/>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'Unit Costs_Adjusted'!$I$22</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Costs_Adjusted'!$I$23:$I$31</c15:sqref>
                        </c15:formulaRef>
                      </c:ext>
                    </c:extLst>
                    <c:numCache>
                      <c:formatCode>#,##0</c:formatCode>
                      <c:ptCount val="9"/>
                      <c:pt idx="0">
                        <c:v>415171.53984414111</c:v>
                      </c:pt>
                      <c:pt idx="1">
                        <c:v>417097.3532865569</c:v>
                      </c:pt>
                      <c:pt idx="2">
                        <c:v>418488.80751449708</c:v>
                      </c:pt>
                      <c:pt idx="3">
                        <c:v>419622.20527495665</c:v>
                      </c:pt>
                      <c:pt idx="4">
                        <c:v>420452.10589798674</c:v>
                      </c:pt>
                      <c:pt idx="5">
                        <c:v>421106.29631754739</c:v>
                      </c:pt>
                      <c:pt idx="6">
                        <c:v>421590.50008862588</c:v>
                      </c:pt>
                      <c:pt idx="7">
                        <c:v>421980.36350735585</c:v>
                      </c:pt>
                      <c:pt idx="8">
                        <c:v>422203.0127092154</c:v>
                      </c:pt>
                    </c:numCache>
                  </c:numRef>
                </c:val>
                <c:smooth val="0"/>
                <c:extLst xmlns:c15="http://schemas.microsoft.com/office/drawing/2012/chart">
                  <c:ext xmlns:c16="http://schemas.microsoft.com/office/drawing/2014/chart" uri="{C3380CC4-5D6E-409C-BE32-E72D297353CC}">
                    <c16:uniqueId val="{00000007-57F2-49DA-97CD-FFC26F5DAFAE}"/>
                  </c:ext>
                </c:extLst>
              </c15:ser>
            </c15:filteredLineSeries>
          </c:ext>
        </c:extLst>
      </c:lineChart>
      <c:catAx>
        <c:axId val="120755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04167008"/>
        <c:crosses val="autoZero"/>
        <c:auto val="1"/>
        <c:lblAlgn val="ctr"/>
        <c:lblOffset val="100"/>
        <c:noMultiLvlLbl val="0"/>
      </c:catAx>
      <c:valAx>
        <c:axId val="1104167008"/>
        <c:scaling>
          <c:orientation val="minMax"/>
          <c:min val="4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07554272"/>
        <c:crosses val="autoZero"/>
        <c:crossBetween val="between"/>
      </c:valAx>
      <c:spPr>
        <a:noFill/>
        <a:ln>
          <a:noFill/>
        </a:ln>
        <a:effectLst/>
      </c:spPr>
    </c:plotArea>
    <c:legend>
      <c:legendPos val="b"/>
      <c:overlay val="0"/>
      <c:spPr>
        <a:noFill/>
        <a:ln w="28575">
          <a:solidFill>
            <a:schemeClr val="bg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8"/>
          <c:order val="8"/>
          <c:tx>
            <c:strRef>
              <c:f>'Unit Costs_Adjusted'!$U$22</c:f>
              <c:strCache>
                <c:ptCount val="1"/>
                <c:pt idx="0">
                  <c:v>WC</c:v>
                </c:pt>
              </c:strCache>
              <c:extLst xmlns:c15="http://schemas.microsoft.com/office/drawing/2012/chart"/>
            </c:strRef>
          </c:tx>
          <c:spPr>
            <a:ln w="19050" cap="rnd">
              <a:solidFill>
                <a:srgbClr val="FFC000"/>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Costs_Adjusted'!$U$23:$U$31</c:f>
              <c:numCache>
                <c:formatCode>#,##0</c:formatCode>
                <c:ptCount val="9"/>
                <c:pt idx="0">
                  <c:v>626618.07785912184</c:v>
                </c:pt>
                <c:pt idx="1">
                  <c:v>619049.39506034926</c:v>
                </c:pt>
                <c:pt idx="2">
                  <c:v>611993.84642326715</c:v>
                </c:pt>
                <c:pt idx="3">
                  <c:v>604818.7215939837</c:v>
                </c:pt>
                <c:pt idx="4">
                  <c:v>598471.82260915416</c:v>
                </c:pt>
                <c:pt idx="5">
                  <c:v>593171.11869359191</c:v>
                </c:pt>
                <c:pt idx="6">
                  <c:v>588719.15266564523</c:v>
                </c:pt>
                <c:pt idx="7">
                  <c:v>584791.1414591322</c:v>
                </c:pt>
                <c:pt idx="8">
                  <c:v>581413.85086119524</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8-C486-46E7-BD87-8DD75C674C1D}"/>
            </c:ext>
          </c:extLst>
        </c:ser>
        <c:ser>
          <c:idx val="9"/>
          <c:order val="9"/>
          <c:tx>
            <c:strRef>
              <c:f>'Unit Costs_Adjusted'!$V$22</c:f>
              <c:strCache>
                <c:ptCount val="1"/>
                <c:pt idx="0">
                  <c:v>SA</c:v>
                </c:pt>
              </c:strCache>
            </c:strRef>
          </c:tx>
          <c:spPr>
            <a:ln w="41275" cap="rnd">
              <a:solidFill>
                <a:schemeClr val="bg1">
                  <a:lumMod val="50000"/>
                </a:schemeClr>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Costs_Adjusted'!$V$23:$V$31</c:f>
              <c:numCache>
                <c:formatCode>#\ ###\ ###\ ##0</c:formatCode>
                <c:ptCount val="9"/>
                <c:pt idx="0">
                  <c:v>620131.71358132712</c:v>
                </c:pt>
                <c:pt idx="1">
                  <c:v>617408.06240908313</c:v>
                </c:pt>
                <c:pt idx="2">
                  <c:v>614362.03659499192</c:v>
                </c:pt>
                <c:pt idx="3">
                  <c:v>611195.54673628393</c:v>
                </c:pt>
                <c:pt idx="4">
                  <c:v>607784.07363677444</c:v>
                </c:pt>
                <c:pt idx="5">
                  <c:v>604634.92589325877</c:v>
                </c:pt>
                <c:pt idx="6">
                  <c:v>601484.09100405395</c:v>
                </c:pt>
                <c:pt idx="7">
                  <c:v>598284.68283917755</c:v>
                </c:pt>
                <c:pt idx="8">
                  <c:v>595097.56387270289</c:v>
                </c:pt>
              </c:numCache>
            </c:numRef>
          </c:val>
          <c:smooth val="0"/>
          <c:extLst>
            <c:ext xmlns:c16="http://schemas.microsoft.com/office/drawing/2014/chart" uri="{C3380CC4-5D6E-409C-BE32-E72D297353CC}">
              <c16:uniqueId val="{00000009-C486-46E7-BD87-8DD75C674C1D}"/>
            </c:ext>
          </c:extLst>
        </c:ser>
        <c:dLbls>
          <c:showLegendKey val="0"/>
          <c:showVal val="0"/>
          <c:showCatName val="0"/>
          <c:showSerName val="0"/>
          <c:showPercent val="0"/>
          <c:showBubbleSize val="0"/>
        </c:dLbls>
        <c:smooth val="0"/>
        <c:axId val="1207554272"/>
        <c:axId val="1104167008"/>
        <c:extLst>
          <c:ext xmlns:c15="http://schemas.microsoft.com/office/drawing/2012/chart" uri="{02D57815-91ED-43cb-92C2-25804820EDAC}">
            <c15:filteredLineSeries>
              <c15:ser>
                <c:idx val="0"/>
                <c:order val="0"/>
                <c:tx>
                  <c:strRef>
                    <c:extLst>
                      <c:ext uri="{02D57815-91ED-43cb-92C2-25804820EDAC}">
                        <c15:formulaRef>
                          <c15:sqref>'Unit Costs_Adjusted'!$M$22</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c:ext uri="{02D57815-91ED-43cb-92C2-25804820EDAC}">
                        <c15:formulaRef>
                          <c15:sqref>'Unit Costs_Adjusted'!$M$23:$M$31</c15:sqref>
                        </c15:formulaRef>
                      </c:ext>
                    </c:extLst>
                    <c:numCache>
                      <c:formatCode>#,##0</c:formatCode>
                      <c:ptCount val="9"/>
                      <c:pt idx="0">
                        <c:v>621425.20331158314</c:v>
                      </c:pt>
                      <c:pt idx="1">
                        <c:v>621063.2680900183</c:v>
                      </c:pt>
                      <c:pt idx="2">
                        <c:v>620080.47758891887</c:v>
                      </c:pt>
                      <c:pt idx="3">
                        <c:v>618726.64102162421</c:v>
                      </c:pt>
                      <c:pt idx="4">
                        <c:v>616901.56181908131</c:v>
                      </c:pt>
                      <c:pt idx="5">
                        <c:v>614957.15766249981</c:v>
                      </c:pt>
                      <c:pt idx="6">
                        <c:v>612432.34834290389</c:v>
                      </c:pt>
                      <c:pt idx="7">
                        <c:v>608777.78481357661</c:v>
                      </c:pt>
                      <c:pt idx="8">
                        <c:v>605213.88365633436</c:v>
                      </c:pt>
                    </c:numCache>
                  </c:numRef>
                </c:val>
                <c:smooth val="0"/>
                <c:extLst>
                  <c:ext xmlns:c16="http://schemas.microsoft.com/office/drawing/2014/chart" uri="{C3380CC4-5D6E-409C-BE32-E72D297353CC}">
                    <c16:uniqueId val="{00000000-C486-46E7-BD87-8DD75C674C1D}"/>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'Unit Costs_Adjusted'!$N$22</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Costs_Adjusted'!$N$23:$N$31</c15:sqref>
                        </c15:formulaRef>
                      </c:ext>
                    </c:extLst>
                    <c:numCache>
                      <c:formatCode>#,##0</c:formatCode>
                      <c:ptCount val="9"/>
                      <c:pt idx="0">
                        <c:v>627501.82027508796</c:v>
                      </c:pt>
                      <c:pt idx="1">
                        <c:v>624213.75074195687</c:v>
                      </c:pt>
                      <c:pt idx="2">
                        <c:v>619936.1550974641</c:v>
                      </c:pt>
                      <c:pt idx="3">
                        <c:v>615739.1318988658</c:v>
                      </c:pt>
                      <c:pt idx="4">
                        <c:v>611313.06451955996</c:v>
                      </c:pt>
                      <c:pt idx="5">
                        <c:v>607623.37075408944</c:v>
                      </c:pt>
                      <c:pt idx="6">
                        <c:v>604256.36748828006</c:v>
                      </c:pt>
                      <c:pt idx="7">
                        <c:v>601071.74192471104</c:v>
                      </c:pt>
                      <c:pt idx="8">
                        <c:v>597586.46530154243</c:v>
                      </c:pt>
                    </c:numCache>
                  </c:numRef>
                </c:val>
                <c:smooth val="0"/>
                <c:extLst xmlns:c15="http://schemas.microsoft.com/office/drawing/2012/chart">
                  <c:ext xmlns:c16="http://schemas.microsoft.com/office/drawing/2014/chart" uri="{C3380CC4-5D6E-409C-BE32-E72D297353CC}">
                    <c16:uniqueId val="{00000001-C486-46E7-BD87-8DD75C674C1D}"/>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'Unit Costs_Adjusted'!$O$22</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Costs_Adjusted'!$O$23:$O$31</c15:sqref>
                        </c15:formulaRef>
                      </c:ext>
                    </c:extLst>
                    <c:numCache>
                      <c:formatCode>#,##0</c:formatCode>
                      <c:ptCount val="9"/>
                      <c:pt idx="0">
                        <c:v>609961.53385831311</c:v>
                      </c:pt>
                      <c:pt idx="1">
                        <c:v>607932.8940304931</c:v>
                      </c:pt>
                      <c:pt idx="2">
                        <c:v>605745.78514930338</c:v>
                      </c:pt>
                      <c:pt idx="3">
                        <c:v>603625.33962797129</c:v>
                      </c:pt>
                      <c:pt idx="4">
                        <c:v>601276.5502807087</c:v>
                      </c:pt>
                      <c:pt idx="5">
                        <c:v>599195.66845113644</c:v>
                      </c:pt>
                      <c:pt idx="6">
                        <c:v>597570.19435168942</c:v>
                      </c:pt>
                      <c:pt idx="7">
                        <c:v>595926.15072501823</c:v>
                      </c:pt>
                      <c:pt idx="8">
                        <c:v>593969.0468800388</c:v>
                      </c:pt>
                    </c:numCache>
                  </c:numRef>
                </c:val>
                <c:smooth val="0"/>
                <c:extLst xmlns:c15="http://schemas.microsoft.com/office/drawing/2012/chart">
                  <c:ext xmlns:c16="http://schemas.microsoft.com/office/drawing/2014/chart" uri="{C3380CC4-5D6E-409C-BE32-E72D297353CC}">
                    <c16:uniqueId val="{00000002-C486-46E7-BD87-8DD75C674C1D}"/>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'Unit Costs_Adjusted'!$P$22</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Costs_Adjusted'!$P$23:$P$31</c15:sqref>
                        </c15:formulaRef>
                      </c:ext>
                    </c:extLst>
                    <c:numCache>
                      <c:formatCode>#,##0</c:formatCode>
                      <c:ptCount val="9"/>
                      <c:pt idx="0">
                        <c:v>619966.87318681937</c:v>
                      </c:pt>
                      <c:pt idx="1">
                        <c:v>618763.04115984868</c:v>
                      </c:pt>
                      <c:pt idx="2">
                        <c:v>617122.35805856215</c:v>
                      </c:pt>
                      <c:pt idx="3">
                        <c:v>615431.87054813514</c:v>
                      </c:pt>
                      <c:pt idx="4">
                        <c:v>613187.85198962677</c:v>
                      </c:pt>
                      <c:pt idx="5">
                        <c:v>611135.4344300474</c:v>
                      </c:pt>
                      <c:pt idx="6">
                        <c:v>608983.8349295794</c:v>
                      </c:pt>
                      <c:pt idx="7">
                        <c:v>606498.87923924811</c:v>
                      </c:pt>
                      <c:pt idx="8">
                        <c:v>603916.38211120479</c:v>
                      </c:pt>
                    </c:numCache>
                  </c:numRef>
                </c:val>
                <c:smooth val="0"/>
                <c:extLst xmlns:c15="http://schemas.microsoft.com/office/drawing/2012/chart">
                  <c:ext xmlns:c16="http://schemas.microsoft.com/office/drawing/2014/chart" uri="{C3380CC4-5D6E-409C-BE32-E72D297353CC}">
                    <c16:uniqueId val="{00000003-C486-46E7-BD87-8DD75C674C1D}"/>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'Unit Costs_Adjusted'!$Q$22</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Costs_Adjusted'!$Q$23:$Q$31</c15:sqref>
                        </c15:formulaRef>
                      </c:ext>
                    </c:extLst>
                    <c:numCache>
                      <c:formatCode>#,##0</c:formatCode>
                      <c:ptCount val="9"/>
                      <c:pt idx="0">
                        <c:v>639202.62227746099</c:v>
                      </c:pt>
                      <c:pt idx="1">
                        <c:v>630894.68408428901</c:v>
                      </c:pt>
                      <c:pt idx="2">
                        <c:v>622662.97866547061</c:v>
                      </c:pt>
                      <c:pt idx="3">
                        <c:v>614981.04256650363</c:v>
                      </c:pt>
                      <c:pt idx="4">
                        <c:v>607980.6318184858</c:v>
                      </c:pt>
                      <c:pt idx="5">
                        <c:v>601696.73363431648</c:v>
                      </c:pt>
                      <c:pt idx="6">
                        <c:v>595203.91776237206</c:v>
                      </c:pt>
                      <c:pt idx="7">
                        <c:v>589622.40251294558</c:v>
                      </c:pt>
                      <c:pt idx="8">
                        <c:v>584653.92520099855</c:v>
                      </c:pt>
                    </c:numCache>
                  </c:numRef>
                </c:val>
                <c:smooth val="0"/>
                <c:extLst xmlns:c15="http://schemas.microsoft.com/office/drawing/2012/chart">
                  <c:ext xmlns:c16="http://schemas.microsoft.com/office/drawing/2014/chart" uri="{C3380CC4-5D6E-409C-BE32-E72D297353CC}">
                    <c16:uniqueId val="{00000004-C486-46E7-BD87-8DD75C674C1D}"/>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'Unit Costs_Adjusted'!$R$22</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Costs_Adjusted'!$R$23:$R$31</c15:sqref>
                        </c15:formulaRef>
                      </c:ext>
                    </c:extLst>
                    <c:numCache>
                      <c:formatCode>#,##0</c:formatCode>
                      <c:ptCount val="9"/>
                      <c:pt idx="0">
                        <c:v>614494.50111719163</c:v>
                      </c:pt>
                      <c:pt idx="1">
                        <c:v>613139.08530171064</c:v>
                      </c:pt>
                      <c:pt idx="2">
                        <c:v>610985.18756662891</c:v>
                      </c:pt>
                      <c:pt idx="3">
                        <c:v>608457.01109838067</c:v>
                      </c:pt>
                      <c:pt idx="4">
                        <c:v>605139.52831193001</c:v>
                      </c:pt>
                      <c:pt idx="5">
                        <c:v>601487.79984223738</c:v>
                      </c:pt>
                      <c:pt idx="6">
                        <c:v>598056.79955283098</c:v>
                      </c:pt>
                      <c:pt idx="7">
                        <c:v>594709.39064685593</c:v>
                      </c:pt>
                      <c:pt idx="8">
                        <c:v>591748.24918937555</c:v>
                      </c:pt>
                    </c:numCache>
                  </c:numRef>
                </c:val>
                <c:smooth val="0"/>
                <c:extLst xmlns:c15="http://schemas.microsoft.com/office/drawing/2012/chart">
                  <c:ext xmlns:c16="http://schemas.microsoft.com/office/drawing/2014/chart" uri="{C3380CC4-5D6E-409C-BE32-E72D297353CC}">
                    <c16:uniqueId val="{00000005-C486-46E7-BD87-8DD75C674C1D}"/>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'Unit Costs_Adjusted'!$S$22</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Costs_Adjusted'!$S$23:$S$31</c15:sqref>
                        </c15:formulaRef>
                      </c:ext>
                    </c:extLst>
                    <c:numCache>
                      <c:formatCode>#,##0</c:formatCode>
                      <c:ptCount val="9"/>
                      <c:pt idx="0">
                        <c:v>623360.21509190835</c:v>
                      </c:pt>
                      <c:pt idx="1">
                        <c:v>618820.85748427338</c:v>
                      </c:pt>
                      <c:pt idx="2">
                        <c:v>614746.6822769657</c:v>
                      </c:pt>
                      <c:pt idx="3">
                        <c:v>610584.08771367441</c:v>
                      </c:pt>
                      <c:pt idx="4">
                        <c:v>605519.15277064708</c:v>
                      </c:pt>
                      <c:pt idx="5">
                        <c:v>601244.77766471566</c:v>
                      </c:pt>
                      <c:pt idx="6">
                        <c:v>597082.82923308306</c:v>
                      </c:pt>
                      <c:pt idx="7">
                        <c:v>593611.62785108841</c:v>
                      </c:pt>
                      <c:pt idx="8">
                        <c:v>588730.76362049382</c:v>
                      </c:pt>
                    </c:numCache>
                  </c:numRef>
                </c:val>
                <c:smooth val="0"/>
                <c:extLst xmlns:c15="http://schemas.microsoft.com/office/drawing/2012/chart">
                  <c:ext xmlns:c16="http://schemas.microsoft.com/office/drawing/2014/chart" uri="{C3380CC4-5D6E-409C-BE32-E72D297353CC}">
                    <c16:uniqueId val="{00000006-C486-46E7-BD87-8DD75C674C1D}"/>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'Unit Costs_Adjusted'!$T$22</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Costs_Adjusted'!$T$23:$T$31</c15:sqref>
                        </c15:formulaRef>
                      </c:ext>
                    </c:extLst>
                    <c:numCache>
                      <c:formatCode>#,##0</c:formatCode>
                      <c:ptCount val="9"/>
                      <c:pt idx="0">
                        <c:v>609299.88323942968</c:v>
                      </c:pt>
                      <c:pt idx="1">
                        <c:v>608164.79526367027</c:v>
                      </c:pt>
                      <c:pt idx="2">
                        <c:v>607083.48897417914</c:v>
                      </c:pt>
                      <c:pt idx="3">
                        <c:v>605293.74475083209</c:v>
                      </c:pt>
                      <c:pt idx="4">
                        <c:v>603164.98852170468</c:v>
                      </c:pt>
                      <c:pt idx="5">
                        <c:v>601046.27996522805</c:v>
                      </c:pt>
                      <c:pt idx="6">
                        <c:v>598032.54177125474</c:v>
                      </c:pt>
                      <c:pt idx="7">
                        <c:v>595092.87156323425</c:v>
                      </c:pt>
                      <c:pt idx="8">
                        <c:v>591973.23644558957</c:v>
                      </c:pt>
                    </c:numCache>
                  </c:numRef>
                </c:val>
                <c:smooth val="0"/>
                <c:extLst xmlns:c15="http://schemas.microsoft.com/office/drawing/2012/chart">
                  <c:ext xmlns:c16="http://schemas.microsoft.com/office/drawing/2014/chart" uri="{C3380CC4-5D6E-409C-BE32-E72D297353CC}">
                    <c16:uniqueId val="{00000007-C486-46E7-BD87-8DD75C674C1D}"/>
                  </c:ext>
                </c:extLst>
              </c15:ser>
            </c15:filteredLineSeries>
          </c:ext>
        </c:extLst>
      </c:lineChart>
      <c:catAx>
        <c:axId val="120755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04167008"/>
        <c:crosses val="autoZero"/>
        <c:auto val="1"/>
        <c:lblAlgn val="ctr"/>
        <c:lblOffset val="100"/>
        <c:noMultiLvlLbl val="0"/>
      </c:catAx>
      <c:valAx>
        <c:axId val="1104167008"/>
        <c:scaling>
          <c:orientation val="minMax"/>
          <c:min val="55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07554272"/>
        <c:crosses val="autoZero"/>
        <c:crossBetween val="between"/>
      </c:valAx>
      <c:spPr>
        <a:noFill/>
        <a:ln>
          <a:noFill/>
        </a:ln>
        <a:effectLst/>
      </c:spPr>
    </c:plotArea>
    <c:legend>
      <c:legendPos val="b"/>
      <c:overlay val="0"/>
      <c:spPr>
        <a:noFill/>
        <a:ln w="28575">
          <a:solidFill>
            <a:schemeClr val="bg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Western Cape in 2021</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6">
                <a:lumMod val="5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 Province and rank'!$B$3:$E$3</c:f>
              <c:strCache>
                <c:ptCount val="4"/>
                <c:pt idx="0">
                  <c:v>Teacher (L1)</c:v>
                </c:pt>
                <c:pt idx="1">
                  <c:v>HOD</c:v>
                </c:pt>
                <c:pt idx="2">
                  <c:v>Deputy</c:v>
                </c:pt>
                <c:pt idx="3">
                  <c:v>Principal</c:v>
                </c:pt>
              </c:strCache>
            </c:strRef>
          </c:cat>
          <c:val>
            <c:numRef>
              <c:f>'by Province and rank'!$B$12:$E$12</c:f>
              <c:numCache>
                <c:formatCode>0%</c:formatCode>
                <c:ptCount val="4"/>
                <c:pt idx="0">
                  <c:v>0.75893946999999995</c:v>
                </c:pt>
                <c:pt idx="1">
                  <c:v>0.65162162000000001</c:v>
                </c:pt>
                <c:pt idx="2">
                  <c:v>0.47185812999999999</c:v>
                </c:pt>
                <c:pt idx="3">
                  <c:v>0.31590739000000001</c:v>
                </c:pt>
              </c:numCache>
            </c:numRef>
          </c:val>
          <c:extLst>
            <c:ext xmlns:c16="http://schemas.microsoft.com/office/drawing/2014/chart" uri="{C3380CC4-5D6E-409C-BE32-E72D297353CC}">
              <c16:uniqueId val="{00000000-00DE-4CEB-A015-BF5D8BB1E283}"/>
            </c:ext>
          </c:extLst>
        </c:ser>
        <c:dLbls>
          <c:showLegendKey val="0"/>
          <c:showVal val="0"/>
          <c:showCatName val="0"/>
          <c:showSerName val="0"/>
          <c:showPercent val="0"/>
          <c:showBubbleSize val="0"/>
        </c:dLbls>
        <c:gapWidth val="50"/>
        <c:overlap val="-27"/>
        <c:axId val="1686584736"/>
        <c:axId val="1686581376"/>
      </c:barChart>
      <c:catAx>
        <c:axId val="1686584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86581376"/>
        <c:crosses val="autoZero"/>
        <c:auto val="1"/>
        <c:lblAlgn val="ctr"/>
        <c:lblOffset val="100"/>
        <c:noMultiLvlLbl val="0"/>
      </c:catAx>
      <c:valAx>
        <c:axId val="1686581376"/>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 female</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86584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00603165485027"/>
          <c:y val="0.12052644653986155"/>
          <c:w val="0.83473064151209608"/>
          <c:h val="0.65095840292690688"/>
        </c:manualLayout>
      </c:layout>
      <c:lineChart>
        <c:grouping val="standard"/>
        <c:varyColors val="0"/>
        <c:ser>
          <c:idx val="8"/>
          <c:order val="8"/>
          <c:tx>
            <c:strRef>
              <c:f>'Headcount Data'!$W$1</c:f>
              <c:strCache>
                <c:ptCount val="1"/>
                <c:pt idx="0">
                  <c:v>WC</c:v>
                </c:pt>
              </c:strCache>
              <c:extLst xmlns:c15="http://schemas.microsoft.com/office/drawing/2012/chart"/>
            </c:strRef>
          </c:tx>
          <c:spPr>
            <a:ln w="19050" cap="rnd">
              <a:solidFill>
                <a:srgbClr val="FFC000"/>
              </a:solidFill>
              <a:round/>
            </a:ln>
            <a:effectLst/>
          </c:spPr>
          <c:marker>
            <c:symbol val="none"/>
          </c:marker>
          <c:cat>
            <c:numRef>
              <c:f>'Headcount Data'!$N$408:$N$452</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 Data'!$W$408:$W$452</c:f>
              <c:numCache>
                <c:formatCode>0.0%</c:formatCode>
                <c:ptCount val="45"/>
                <c:pt idx="0">
                  <c:v>3.9144414930798266E-4</c:v>
                </c:pt>
                <c:pt idx="1">
                  <c:v>3.6348385292884105E-3</c:v>
                </c:pt>
                <c:pt idx="2">
                  <c:v>1.2526212777855445E-2</c:v>
                </c:pt>
                <c:pt idx="3">
                  <c:v>2.2843562141758703E-2</c:v>
                </c:pt>
                <c:pt idx="4">
                  <c:v>2.4660981406402906E-2</c:v>
                </c:pt>
                <c:pt idx="5">
                  <c:v>3.0169159793093807E-2</c:v>
                </c:pt>
                <c:pt idx="6">
                  <c:v>3.1455333426534324E-2</c:v>
                </c:pt>
                <c:pt idx="7">
                  <c:v>3.4335243953585906E-2</c:v>
                </c:pt>
                <c:pt idx="8">
                  <c:v>3.2769467356353978E-2</c:v>
                </c:pt>
                <c:pt idx="9">
                  <c:v>3.2098420243254579E-2</c:v>
                </c:pt>
                <c:pt idx="10">
                  <c:v>2.9554033272752692E-2</c:v>
                </c:pt>
                <c:pt idx="11">
                  <c:v>2.6198797707255698E-2</c:v>
                </c:pt>
                <c:pt idx="12">
                  <c:v>2.6338599189151404E-2</c:v>
                </c:pt>
                <c:pt idx="13">
                  <c:v>2.231231651055501E-2</c:v>
                </c:pt>
                <c:pt idx="14">
                  <c:v>2.0383056060394242E-2</c:v>
                </c:pt>
                <c:pt idx="15">
                  <c:v>1.9460366279882568E-2</c:v>
                </c:pt>
                <c:pt idx="16">
                  <c:v>1.6440654270935273E-2</c:v>
                </c:pt>
                <c:pt idx="17">
                  <c:v>1.5797567454215015E-2</c:v>
                </c:pt>
                <c:pt idx="18">
                  <c:v>1.3448902558367119E-2</c:v>
                </c:pt>
                <c:pt idx="19">
                  <c:v>1.107227736614008E-2</c:v>
                </c:pt>
                <c:pt idx="20">
                  <c:v>1.0848594995106948E-2</c:v>
                </c:pt>
                <c:pt idx="21">
                  <c:v>1.0065706696490984E-2</c:v>
                </c:pt>
                <c:pt idx="22">
                  <c:v>1.070879351321124E-2</c:v>
                </c:pt>
                <c:pt idx="23">
                  <c:v>1.1994967146651754E-2</c:v>
                </c:pt>
                <c:pt idx="24">
                  <c:v>1.6216971899902139E-2</c:v>
                </c:pt>
                <c:pt idx="25">
                  <c:v>1.6888019013001538E-2</c:v>
                </c:pt>
                <c:pt idx="26">
                  <c:v>2.0438976653152523E-2</c:v>
                </c:pt>
                <c:pt idx="27">
                  <c:v>2.4633021110023766E-2</c:v>
                </c:pt>
                <c:pt idx="28">
                  <c:v>3.1147770166363765E-2</c:v>
                </c:pt>
                <c:pt idx="29">
                  <c:v>3.125961135188033E-2</c:v>
                </c:pt>
                <c:pt idx="30">
                  <c:v>3.397176010065707E-2</c:v>
                </c:pt>
                <c:pt idx="31">
                  <c:v>3.7718439815462045E-2</c:v>
                </c:pt>
                <c:pt idx="32">
                  <c:v>3.8501328114078012E-2</c:v>
                </c:pt>
                <c:pt idx="33">
                  <c:v>3.8109883964770025E-2</c:v>
                </c:pt>
                <c:pt idx="34">
                  <c:v>4.017894589682651E-2</c:v>
                </c:pt>
                <c:pt idx="35">
                  <c:v>3.7159233887879214E-2</c:v>
                </c:pt>
                <c:pt idx="36">
                  <c:v>3.0812246609814065E-2</c:v>
                </c:pt>
                <c:pt idx="37">
                  <c:v>2.6086956521739129E-2</c:v>
                </c:pt>
                <c:pt idx="38">
                  <c:v>2.3346847476583252E-2</c:v>
                </c:pt>
                <c:pt idx="39">
                  <c:v>2.1110023766251922E-2</c:v>
                </c:pt>
                <c:pt idx="40">
                  <c:v>1.8397875017475186E-2</c:v>
                </c:pt>
                <c:pt idx="41">
                  <c:v>1.5294282119390466E-2</c:v>
                </c:pt>
                <c:pt idx="42">
                  <c:v>1.2721934852509437E-2</c:v>
                </c:pt>
                <c:pt idx="43">
                  <c:v>1.107227736614008E-2</c:v>
                </c:pt>
                <c:pt idx="44">
                  <c:v>5.4242974975534739E-3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9-588B-4CA5-B955-558CBC63FBD6}"/>
            </c:ext>
          </c:extLst>
        </c:ser>
        <c:ser>
          <c:idx val="9"/>
          <c:order val="9"/>
          <c:tx>
            <c:strRef>
              <c:f>'Headcount Data'!$X$1</c:f>
              <c:strCache>
                <c:ptCount val="1"/>
                <c:pt idx="0">
                  <c:v>SA</c:v>
                </c:pt>
              </c:strCache>
            </c:strRef>
          </c:tx>
          <c:spPr>
            <a:ln w="38100" cap="rnd">
              <a:solidFill>
                <a:schemeClr val="tx1">
                  <a:lumMod val="50000"/>
                  <a:lumOff val="50000"/>
                </a:schemeClr>
              </a:solidFill>
              <a:round/>
            </a:ln>
            <a:effectLst/>
          </c:spPr>
          <c:marker>
            <c:symbol val="none"/>
          </c:marker>
          <c:cat>
            <c:numRef>
              <c:f>'Headcount Data'!$N$408:$N$452</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f>'Headcount Data'!$X$408:$X$452</c:f>
              <c:numCache>
                <c:formatCode>0.0%</c:formatCode>
                <c:ptCount val="45"/>
                <c:pt idx="0">
                  <c:v>1.0852648169478901E-4</c:v>
                </c:pt>
                <c:pt idx="1">
                  <c:v>1.5736339845744405E-3</c:v>
                </c:pt>
                <c:pt idx="2">
                  <c:v>5.8382314129901266E-3</c:v>
                </c:pt>
                <c:pt idx="3">
                  <c:v>1.1294153629100882E-2</c:v>
                </c:pt>
                <c:pt idx="4">
                  <c:v>1.621730948052813E-2</c:v>
                </c:pt>
                <c:pt idx="5">
                  <c:v>2.0412844602410767E-2</c:v>
                </c:pt>
                <c:pt idx="6">
                  <c:v>2.4078079870557507E-2</c:v>
                </c:pt>
                <c:pt idx="7">
                  <c:v>2.5666512920817598E-2</c:v>
                </c:pt>
                <c:pt idx="8">
                  <c:v>2.5414928804161498E-2</c:v>
                </c:pt>
                <c:pt idx="9">
                  <c:v>2.4115077534771639E-2</c:v>
                </c:pt>
                <c:pt idx="10">
                  <c:v>2.2235596192693701E-2</c:v>
                </c:pt>
                <c:pt idx="11">
                  <c:v>2.0526304106000773E-2</c:v>
                </c:pt>
                <c:pt idx="12">
                  <c:v>2.0003403785107701E-2</c:v>
                </c:pt>
                <c:pt idx="13">
                  <c:v>1.9270850033667873E-2</c:v>
                </c:pt>
                <c:pt idx="14">
                  <c:v>1.8930471522897854E-2</c:v>
                </c:pt>
                <c:pt idx="15">
                  <c:v>1.9241251902296568E-2</c:v>
                </c:pt>
                <c:pt idx="16">
                  <c:v>1.7312440341266454E-2</c:v>
                </c:pt>
                <c:pt idx="17">
                  <c:v>1.6056986268933555E-2</c:v>
                </c:pt>
                <c:pt idx="18">
                  <c:v>1.4350160693188237E-2</c:v>
                </c:pt>
                <c:pt idx="19">
                  <c:v>1.249041143869117E-2</c:v>
                </c:pt>
                <c:pt idx="20">
                  <c:v>1.2248693365825505E-2</c:v>
                </c:pt>
                <c:pt idx="21">
                  <c:v>1.2796258796194667E-2</c:v>
                </c:pt>
                <c:pt idx="22">
                  <c:v>1.3257496343397519E-2</c:v>
                </c:pt>
                <c:pt idx="23">
                  <c:v>1.6441761976760533E-2</c:v>
                </c:pt>
                <c:pt idx="24">
                  <c:v>2.0568234792110125E-2</c:v>
                </c:pt>
                <c:pt idx="25">
                  <c:v>2.532860092099519E-2</c:v>
                </c:pt>
                <c:pt idx="26">
                  <c:v>3.0703128275834851E-2</c:v>
                </c:pt>
                <c:pt idx="27">
                  <c:v>3.4832067602132054E-2</c:v>
                </c:pt>
                <c:pt idx="28">
                  <c:v>4.2752034254904044E-2</c:v>
                </c:pt>
                <c:pt idx="29">
                  <c:v>4.1336256970976565E-2</c:v>
                </c:pt>
                <c:pt idx="30">
                  <c:v>4.6688585727287749E-2</c:v>
                </c:pt>
                <c:pt idx="31">
                  <c:v>4.5499727450540289E-2</c:v>
                </c:pt>
                <c:pt idx="32">
                  <c:v>4.7963771887201523E-2</c:v>
                </c:pt>
                <c:pt idx="33">
                  <c:v>4.3953225086389547E-2</c:v>
                </c:pt>
                <c:pt idx="34">
                  <c:v>4.2377124590867496E-2</c:v>
                </c:pt>
                <c:pt idx="35">
                  <c:v>3.8958540417481646E-2</c:v>
                </c:pt>
                <c:pt idx="36">
                  <c:v>3.4960326171407714E-2</c:v>
                </c:pt>
                <c:pt idx="37">
                  <c:v>3.0900449151643559E-2</c:v>
                </c:pt>
                <c:pt idx="38">
                  <c:v>2.7089689737587901E-2</c:v>
                </c:pt>
                <c:pt idx="39">
                  <c:v>1.9194388194291999E-2</c:v>
                </c:pt>
                <c:pt idx="40">
                  <c:v>1.3055242445693595E-2</c:v>
                </c:pt>
                <c:pt idx="41">
                  <c:v>9.5503303891414319E-3</c:v>
                </c:pt>
                <c:pt idx="42">
                  <c:v>7.5475234996830532E-3</c:v>
                </c:pt>
                <c:pt idx="43">
                  <c:v>5.1624074133453041E-3</c:v>
                </c:pt>
                <c:pt idx="44">
                  <c:v>1.6969595319548825E-3</c:v>
                </c:pt>
              </c:numCache>
            </c:numRef>
          </c:val>
          <c:smooth val="1"/>
          <c:extLst>
            <c:ext xmlns:c16="http://schemas.microsoft.com/office/drawing/2014/chart" uri="{C3380CC4-5D6E-409C-BE32-E72D297353CC}">
              <c16:uniqueId val="{00000001-588B-4CA5-B955-558CBC63FBD6}"/>
            </c:ext>
          </c:extLst>
        </c:ser>
        <c:dLbls>
          <c:showLegendKey val="0"/>
          <c:showVal val="0"/>
          <c:showCatName val="0"/>
          <c:showSerName val="0"/>
          <c:showPercent val="0"/>
          <c:showBubbleSize val="0"/>
        </c:dLbls>
        <c:smooth val="0"/>
        <c:axId val="626499536"/>
        <c:axId val="157625376"/>
        <c:extLst>
          <c:ext xmlns:c15="http://schemas.microsoft.com/office/drawing/2012/chart" uri="{02D57815-91ED-43cb-92C2-25804820EDAC}">
            <c15:filteredLineSeries>
              <c15:ser>
                <c:idx val="0"/>
                <c:order val="0"/>
                <c:tx>
                  <c:strRef>
                    <c:extLst>
                      <c:ext uri="{02D57815-91ED-43cb-92C2-25804820EDAC}">
                        <c15:formulaRef>
                          <c15:sqref>'Headcount Data'!$O$1</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c:ext uri="{02D57815-91ED-43cb-92C2-25804820EDAC}">
                        <c15:formulaRef>
                          <c15:sqref>'Headcount Data'!$O$408:$O$452</c15:sqref>
                        </c15:formulaRef>
                      </c:ext>
                    </c:extLst>
                    <c:numCache>
                      <c:formatCode>0.0%</c:formatCode>
                      <c:ptCount val="45"/>
                      <c:pt idx="0">
                        <c:v>1.115531922805191E-4</c:v>
                      </c:pt>
                      <c:pt idx="1">
                        <c:v>8.7383333953073292E-4</c:v>
                      </c:pt>
                      <c:pt idx="2">
                        <c:v>3.3837801658424126E-3</c:v>
                      </c:pt>
                      <c:pt idx="3">
                        <c:v>8.0690142416242148E-3</c:v>
                      </c:pt>
                      <c:pt idx="4">
                        <c:v>1.1917599375302124E-2</c:v>
                      </c:pt>
                      <c:pt idx="5">
                        <c:v>1.5301379541144536E-2</c:v>
                      </c:pt>
                      <c:pt idx="6">
                        <c:v>1.7495258989328077E-2</c:v>
                      </c:pt>
                      <c:pt idx="7">
                        <c:v>1.7643996579035436E-2</c:v>
                      </c:pt>
                      <c:pt idx="8">
                        <c:v>1.8964042687688247E-2</c:v>
                      </c:pt>
                      <c:pt idx="9">
                        <c:v>1.6751571040791283E-2</c:v>
                      </c:pt>
                      <c:pt idx="10">
                        <c:v>1.5357156137284795E-2</c:v>
                      </c:pt>
                      <c:pt idx="11">
                        <c:v>1.3442159669802551E-2</c:v>
                      </c:pt>
                      <c:pt idx="12">
                        <c:v>1.3088907894247574E-2</c:v>
                      </c:pt>
                      <c:pt idx="13">
                        <c:v>1.4334585208046704E-2</c:v>
                      </c:pt>
                      <c:pt idx="14">
                        <c:v>1.4148663220912506E-2</c:v>
                      </c:pt>
                      <c:pt idx="15">
                        <c:v>1.5747592310266612E-2</c:v>
                      </c:pt>
                      <c:pt idx="16">
                        <c:v>1.4148663220912506E-2</c:v>
                      </c:pt>
                      <c:pt idx="17">
                        <c:v>1.4501914996467483E-2</c:v>
                      </c:pt>
                      <c:pt idx="18">
                        <c:v>1.2679879522552336E-2</c:v>
                      </c:pt>
                      <c:pt idx="19">
                        <c:v>1.1564347599747147E-2</c:v>
                      </c:pt>
                      <c:pt idx="20">
                        <c:v>1.2568326330271818E-2</c:v>
                      </c:pt>
                      <c:pt idx="21">
                        <c:v>1.3051723496820733E-2</c:v>
                      </c:pt>
                      <c:pt idx="22">
                        <c:v>1.4985312163016398E-2</c:v>
                      </c:pt>
                      <c:pt idx="23">
                        <c:v>1.8815305097980888E-2</c:v>
                      </c:pt>
                      <c:pt idx="24">
                        <c:v>2.3296024987915071E-2</c:v>
                      </c:pt>
                      <c:pt idx="25">
                        <c:v>2.8446064031532371E-2</c:v>
                      </c:pt>
                      <c:pt idx="26">
                        <c:v>3.5232216561930617E-2</c:v>
                      </c:pt>
                      <c:pt idx="27">
                        <c:v>3.926672368274272E-2</c:v>
                      </c:pt>
                      <c:pt idx="28">
                        <c:v>5.3285241512661286E-2</c:v>
                      </c:pt>
                      <c:pt idx="29">
                        <c:v>4.9585393968690737E-2</c:v>
                      </c:pt>
                      <c:pt idx="30">
                        <c:v>5.9978433049492436E-2</c:v>
                      </c:pt>
                      <c:pt idx="31">
                        <c:v>5.6483099691369498E-2</c:v>
                      </c:pt>
                      <c:pt idx="32">
                        <c:v>6.1372847952998924E-2</c:v>
                      </c:pt>
                      <c:pt idx="33">
                        <c:v>5.1649128025880342E-2</c:v>
                      </c:pt>
                      <c:pt idx="34">
                        <c:v>4.7893503885769531E-2</c:v>
                      </c:pt>
                      <c:pt idx="35">
                        <c:v>4.2817833637005913E-2</c:v>
                      </c:pt>
                      <c:pt idx="36">
                        <c:v>3.6403525080876062E-2</c:v>
                      </c:pt>
                      <c:pt idx="37">
                        <c:v>3.1365039229539288E-2</c:v>
                      </c:pt>
                      <c:pt idx="38">
                        <c:v>2.6475290967909865E-2</c:v>
                      </c:pt>
                      <c:pt idx="39">
                        <c:v>1.7532443386754918E-2</c:v>
                      </c:pt>
                      <c:pt idx="40">
                        <c:v>1.0634737664076153E-2</c:v>
                      </c:pt>
                      <c:pt idx="41">
                        <c:v>7.7901312609229166E-3</c:v>
                      </c:pt>
                      <c:pt idx="42">
                        <c:v>6.1168333767151299E-3</c:v>
                      </c:pt>
                      <c:pt idx="43">
                        <c:v>4.1832447105194662E-3</c:v>
                      </c:pt>
                      <c:pt idx="44">
                        <c:v>1.2456773137991298E-3</c:v>
                      </c:pt>
                    </c:numCache>
                  </c:numRef>
                </c:val>
                <c:smooth val="1"/>
                <c:extLst>
                  <c:ext xmlns:c16="http://schemas.microsoft.com/office/drawing/2014/chart" uri="{C3380CC4-5D6E-409C-BE32-E72D297353CC}">
                    <c16:uniqueId val="{00000002-588B-4CA5-B955-558CBC63FBD6}"/>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'Headcount Data'!$P$1</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Data'!$P$408:$P$452</c15:sqref>
                        </c15:formulaRef>
                      </c:ext>
                    </c:extLst>
                    <c:numCache>
                      <c:formatCode>0.0%</c:formatCode>
                      <c:ptCount val="45"/>
                      <c:pt idx="0">
                        <c:v>2.2283625991621357E-4</c:v>
                      </c:pt>
                      <c:pt idx="1">
                        <c:v>1.7826900793297086E-3</c:v>
                      </c:pt>
                      <c:pt idx="2">
                        <c:v>6.1502807736874944E-3</c:v>
                      </c:pt>
                      <c:pt idx="3">
                        <c:v>1.4216953382654425E-2</c:v>
                      </c:pt>
                      <c:pt idx="4">
                        <c:v>2.0902041180140832E-2</c:v>
                      </c:pt>
                      <c:pt idx="5">
                        <c:v>2.7230590961761298E-2</c:v>
                      </c:pt>
                      <c:pt idx="6">
                        <c:v>2.9993760584722345E-2</c:v>
                      </c:pt>
                      <c:pt idx="7">
                        <c:v>3.2534093947767177E-2</c:v>
                      </c:pt>
                      <c:pt idx="8">
                        <c:v>3.1241643640253142E-2</c:v>
                      </c:pt>
                      <c:pt idx="9">
                        <c:v>3.2444959443800693E-2</c:v>
                      </c:pt>
                      <c:pt idx="10">
                        <c:v>2.9993760584722345E-2</c:v>
                      </c:pt>
                      <c:pt idx="11">
                        <c:v>2.7542561725643996E-2</c:v>
                      </c:pt>
                      <c:pt idx="12">
                        <c:v>2.464569034673322E-2</c:v>
                      </c:pt>
                      <c:pt idx="13">
                        <c:v>2.1035742936090562E-2</c:v>
                      </c:pt>
                      <c:pt idx="14">
                        <c:v>1.8495409573045726E-2</c:v>
                      </c:pt>
                      <c:pt idx="15">
                        <c:v>1.9609590872626793E-2</c:v>
                      </c:pt>
                      <c:pt idx="16">
                        <c:v>1.6534450485783045E-2</c:v>
                      </c:pt>
                      <c:pt idx="17">
                        <c:v>1.3236473839023086E-2</c:v>
                      </c:pt>
                      <c:pt idx="18">
                        <c:v>1.1899456279525805E-2</c:v>
                      </c:pt>
                      <c:pt idx="19">
                        <c:v>9.4928246724306983E-3</c:v>
                      </c:pt>
                      <c:pt idx="20">
                        <c:v>9.8047954363133967E-3</c:v>
                      </c:pt>
                      <c:pt idx="21">
                        <c:v>9.4928246724306983E-3</c:v>
                      </c:pt>
                      <c:pt idx="22">
                        <c:v>1.132008200374365E-2</c:v>
                      </c:pt>
                      <c:pt idx="23">
                        <c:v>1.3325608342989572E-2</c:v>
                      </c:pt>
                      <c:pt idx="24">
                        <c:v>1.7514930029414386E-2</c:v>
                      </c:pt>
                      <c:pt idx="25">
                        <c:v>2.1347713699973261E-2</c:v>
                      </c:pt>
                      <c:pt idx="26">
                        <c:v>2.6606649433995901E-2</c:v>
                      </c:pt>
                      <c:pt idx="27">
                        <c:v>3.1241643640253142E-2</c:v>
                      </c:pt>
                      <c:pt idx="28">
                        <c:v>3.9531152509136289E-2</c:v>
                      </c:pt>
                      <c:pt idx="29">
                        <c:v>4.1893216864248149E-2</c:v>
                      </c:pt>
                      <c:pt idx="30">
                        <c:v>4.4879222747125413E-2</c:v>
                      </c:pt>
                      <c:pt idx="31">
                        <c:v>4.2071485872181125E-2</c:v>
                      </c:pt>
                      <c:pt idx="32">
                        <c:v>4.122470808449951E-2</c:v>
                      </c:pt>
                      <c:pt idx="33">
                        <c:v>4.1625813352348696E-2</c:v>
                      </c:pt>
                      <c:pt idx="34">
                        <c:v>3.9709421517069257E-2</c:v>
                      </c:pt>
                      <c:pt idx="35">
                        <c:v>3.7169088154024421E-2</c:v>
                      </c:pt>
                      <c:pt idx="36">
                        <c:v>3.4495053035029859E-2</c:v>
                      </c:pt>
                      <c:pt idx="37">
                        <c:v>3.11970763882699E-2</c:v>
                      </c:pt>
                      <c:pt idx="38">
                        <c:v>2.7676263481593726E-2</c:v>
                      </c:pt>
                      <c:pt idx="39">
                        <c:v>1.7069257509581961E-2</c:v>
                      </c:pt>
                      <c:pt idx="40">
                        <c:v>1.2345128799358231E-2</c:v>
                      </c:pt>
                      <c:pt idx="41">
                        <c:v>7.6655673411177468E-3</c:v>
                      </c:pt>
                      <c:pt idx="42">
                        <c:v>6.863356805419378E-3</c:v>
                      </c:pt>
                      <c:pt idx="43">
                        <c:v>3.8327836705588734E-3</c:v>
                      </c:pt>
                      <c:pt idx="44">
                        <c:v>8.9134503966485428E-4</c:v>
                      </c:pt>
                    </c:numCache>
                  </c:numRef>
                </c:val>
                <c:smooth val="1"/>
                <c:extLst xmlns:c15="http://schemas.microsoft.com/office/drawing/2012/chart">
                  <c:ext xmlns:c16="http://schemas.microsoft.com/office/drawing/2014/chart" uri="{C3380CC4-5D6E-409C-BE32-E72D297353CC}">
                    <c16:uniqueId val="{00000003-588B-4CA5-B955-558CBC63FBD6}"/>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'Headcount Data'!$Q$1</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Data'!$Q$408:$Q$452</c15:sqref>
                        </c15:formulaRef>
                      </c:ext>
                    </c:extLst>
                    <c:numCache>
                      <c:formatCode>0.0%</c:formatCode>
                      <c:ptCount val="45"/>
                      <c:pt idx="0">
                        <c:v>7.8153493461157714E-5</c:v>
                      </c:pt>
                      <c:pt idx="1">
                        <c:v>1.9929140832595218E-3</c:v>
                      </c:pt>
                      <c:pt idx="2">
                        <c:v>7.698119105924035E-3</c:v>
                      </c:pt>
                      <c:pt idx="3">
                        <c:v>1.4197884645443651E-2</c:v>
                      </c:pt>
                      <c:pt idx="4">
                        <c:v>2.0801854842911478E-2</c:v>
                      </c:pt>
                      <c:pt idx="5">
                        <c:v>2.4970041160839888E-2</c:v>
                      </c:pt>
                      <c:pt idx="6">
                        <c:v>3.0909706663887877E-2</c:v>
                      </c:pt>
                      <c:pt idx="7">
                        <c:v>3.2511853279841608E-2</c:v>
                      </c:pt>
                      <c:pt idx="8">
                        <c:v>3.1469806700359509E-2</c:v>
                      </c:pt>
                      <c:pt idx="9">
                        <c:v>2.9620174021778772E-2</c:v>
                      </c:pt>
                      <c:pt idx="10">
                        <c:v>2.7483978533840464E-2</c:v>
                      </c:pt>
                      <c:pt idx="11">
                        <c:v>2.3498150367321419E-2</c:v>
                      </c:pt>
                      <c:pt idx="12">
                        <c:v>2.1583389777523054E-2</c:v>
                      </c:pt>
                      <c:pt idx="13">
                        <c:v>2.0293857135413953E-2</c:v>
                      </c:pt>
                      <c:pt idx="14">
                        <c:v>1.9108529151253061E-2</c:v>
                      </c:pt>
                      <c:pt idx="15">
                        <c:v>1.8626582608242587E-2</c:v>
                      </c:pt>
                      <c:pt idx="16">
                        <c:v>1.7050487156775908E-2</c:v>
                      </c:pt>
                      <c:pt idx="17">
                        <c:v>1.5956338248319699E-2</c:v>
                      </c:pt>
                      <c:pt idx="18">
                        <c:v>1.3338196217370916E-2</c:v>
                      </c:pt>
                      <c:pt idx="19">
                        <c:v>1.2439431042567603E-2</c:v>
                      </c:pt>
                      <c:pt idx="20">
                        <c:v>1.1319230969624342E-2</c:v>
                      </c:pt>
                      <c:pt idx="21">
                        <c:v>1.2400354295837024E-2</c:v>
                      </c:pt>
                      <c:pt idx="22">
                        <c:v>1.2244047308914709E-2</c:v>
                      </c:pt>
                      <c:pt idx="23">
                        <c:v>1.5721877767936227E-2</c:v>
                      </c:pt>
                      <c:pt idx="24">
                        <c:v>2.0580419944771531E-2</c:v>
                      </c:pt>
                      <c:pt idx="25">
                        <c:v>2.4488094617829418E-2</c:v>
                      </c:pt>
                      <c:pt idx="26">
                        <c:v>3.1183243891001928E-2</c:v>
                      </c:pt>
                      <c:pt idx="27">
                        <c:v>3.5012765070598653E-2</c:v>
                      </c:pt>
                      <c:pt idx="28">
                        <c:v>3.9402386286667014E-2</c:v>
                      </c:pt>
                      <c:pt idx="29">
                        <c:v>3.791746991090502E-2</c:v>
                      </c:pt>
                      <c:pt idx="30">
                        <c:v>4.1473453863387695E-2</c:v>
                      </c:pt>
                      <c:pt idx="31">
                        <c:v>3.8972542072630643E-2</c:v>
                      </c:pt>
                      <c:pt idx="32">
                        <c:v>4.0222997968009169E-2</c:v>
                      </c:pt>
                      <c:pt idx="33">
                        <c:v>3.9311207210962332E-2</c:v>
                      </c:pt>
                      <c:pt idx="34">
                        <c:v>3.6627937268795915E-2</c:v>
                      </c:pt>
                      <c:pt idx="35">
                        <c:v>3.4400562705152918E-2</c:v>
                      </c:pt>
                      <c:pt idx="36">
                        <c:v>3.0297504298442142E-2</c:v>
                      </c:pt>
                      <c:pt idx="37">
                        <c:v>2.6845725003907674E-2</c:v>
                      </c:pt>
                      <c:pt idx="38">
                        <c:v>2.420153180847184E-2</c:v>
                      </c:pt>
                      <c:pt idx="39">
                        <c:v>1.9329964049393009E-2</c:v>
                      </c:pt>
                      <c:pt idx="40">
                        <c:v>1.4445370708070652E-2</c:v>
                      </c:pt>
                      <c:pt idx="41">
                        <c:v>1.1905382170583024E-2</c:v>
                      </c:pt>
                      <c:pt idx="42">
                        <c:v>9.6649820246965043E-3</c:v>
                      </c:pt>
                      <c:pt idx="43">
                        <c:v>6.6169957797113533E-3</c:v>
                      </c:pt>
                      <c:pt idx="44">
                        <c:v>1.7845047673631011E-3</c:v>
                      </c:pt>
                    </c:numCache>
                  </c:numRef>
                </c:val>
                <c:smooth val="1"/>
                <c:extLst xmlns:c15="http://schemas.microsoft.com/office/drawing/2012/chart">
                  <c:ext xmlns:c16="http://schemas.microsoft.com/office/drawing/2014/chart" uri="{C3380CC4-5D6E-409C-BE32-E72D297353CC}">
                    <c16:uniqueId val="{00000004-588B-4CA5-B955-558CBC63FBD6}"/>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'Headcount Data'!$R$1</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Data'!$R$408:$R$452</c15:sqref>
                        </c15:formulaRef>
                      </c:ext>
                    </c:extLst>
                    <c:numCache>
                      <c:formatCode>0.0%</c:formatCode>
                      <c:ptCount val="45"/>
                      <c:pt idx="0">
                        <c:v>2.224694104560623E-5</c:v>
                      </c:pt>
                      <c:pt idx="1">
                        <c:v>5.4505005561735257E-4</c:v>
                      </c:pt>
                      <c:pt idx="2">
                        <c:v>2.3692992213570634E-3</c:v>
                      </c:pt>
                      <c:pt idx="3">
                        <c:v>5.0945494994438269E-3</c:v>
                      </c:pt>
                      <c:pt idx="4">
                        <c:v>9.1212458286985543E-3</c:v>
                      </c:pt>
                      <c:pt idx="5">
                        <c:v>1.2024471635150167E-2</c:v>
                      </c:pt>
                      <c:pt idx="6">
                        <c:v>1.7652947719688544E-2</c:v>
                      </c:pt>
                      <c:pt idx="7">
                        <c:v>2.1256952169076752E-2</c:v>
                      </c:pt>
                      <c:pt idx="8">
                        <c:v>2.2347052280311457E-2</c:v>
                      </c:pt>
                      <c:pt idx="9">
                        <c:v>2.2914349276974416E-2</c:v>
                      </c:pt>
                      <c:pt idx="10">
                        <c:v>2.196885428253615E-2</c:v>
                      </c:pt>
                      <c:pt idx="11">
                        <c:v>2.2669632925472749E-2</c:v>
                      </c:pt>
                      <c:pt idx="12">
                        <c:v>2.4682981090100111E-2</c:v>
                      </c:pt>
                      <c:pt idx="13">
                        <c:v>2.4749721913236929E-2</c:v>
                      </c:pt>
                      <c:pt idx="14">
                        <c:v>2.6863181312569522E-2</c:v>
                      </c:pt>
                      <c:pt idx="15">
                        <c:v>2.9154616240266964E-2</c:v>
                      </c:pt>
                      <c:pt idx="16">
                        <c:v>2.6585094549499443E-2</c:v>
                      </c:pt>
                      <c:pt idx="17">
                        <c:v>2.4694104560622914E-2</c:v>
                      </c:pt>
                      <c:pt idx="18">
                        <c:v>2.3125695216907674E-2</c:v>
                      </c:pt>
                      <c:pt idx="19">
                        <c:v>1.9332591768631814E-2</c:v>
                      </c:pt>
                      <c:pt idx="20">
                        <c:v>1.8642936596218022E-2</c:v>
                      </c:pt>
                      <c:pt idx="21">
                        <c:v>2.0500556173526141E-2</c:v>
                      </c:pt>
                      <c:pt idx="22">
                        <c:v>1.961067853170189E-2</c:v>
                      </c:pt>
                      <c:pt idx="23">
                        <c:v>2.314794215795328E-2</c:v>
                      </c:pt>
                      <c:pt idx="24">
                        <c:v>2.681868743047831E-2</c:v>
                      </c:pt>
                      <c:pt idx="25">
                        <c:v>3.1746384872080091E-2</c:v>
                      </c:pt>
                      <c:pt idx="26">
                        <c:v>3.468298109010011E-2</c:v>
                      </c:pt>
                      <c:pt idx="27">
                        <c:v>3.7374860956618468E-2</c:v>
                      </c:pt>
                      <c:pt idx="28">
                        <c:v>4.2413793103448276E-2</c:v>
                      </c:pt>
                      <c:pt idx="29">
                        <c:v>3.8887652947719689E-2</c:v>
                      </c:pt>
                      <c:pt idx="30">
                        <c:v>4.1256952169076752E-2</c:v>
                      </c:pt>
                      <c:pt idx="31">
                        <c:v>4.0111234705228031E-2</c:v>
                      </c:pt>
                      <c:pt idx="32">
                        <c:v>4.0978865406006676E-2</c:v>
                      </c:pt>
                      <c:pt idx="33">
                        <c:v>3.531701890989989E-2</c:v>
                      </c:pt>
                      <c:pt idx="34">
                        <c:v>3.4994438264738602E-2</c:v>
                      </c:pt>
                      <c:pt idx="35">
                        <c:v>3.3170189098998888E-2</c:v>
                      </c:pt>
                      <c:pt idx="36">
                        <c:v>3.0244716351501669E-2</c:v>
                      </c:pt>
                      <c:pt idx="37">
                        <c:v>2.628476084538376E-2</c:v>
                      </c:pt>
                      <c:pt idx="38">
                        <c:v>2.3259176863181314E-2</c:v>
                      </c:pt>
                      <c:pt idx="39">
                        <c:v>1.6685205784204672E-2</c:v>
                      </c:pt>
                      <c:pt idx="40">
                        <c:v>1.0522803114571747E-2</c:v>
                      </c:pt>
                      <c:pt idx="41">
                        <c:v>6.9744160177975531E-3</c:v>
                      </c:pt>
                      <c:pt idx="42">
                        <c:v>5.4060066740823139E-3</c:v>
                      </c:pt>
                      <c:pt idx="43">
                        <c:v>3.0478309232480536E-3</c:v>
                      </c:pt>
                      <c:pt idx="44">
                        <c:v>7.4527252502780872E-4</c:v>
                      </c:pt>
                    </c:numCache>
                  </c:numRef>
                </c:val>
                <c:smooth val="1"/>
                <c:extLst xmlns:c15="http://schemas.microsoft.com/office/drawing/2012/chart">
                  <c:ext xmlns:c16="http://schemas.microsoft.com/office/drawing/2014/chart" uri="{C3380CC4-5D6E-409C-BE32-E72D297353CC}">
                    <c16:uniqueId val="{00000005-588B-4CA5-B955-558CBC63FBD6}"/>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'Headcount Data'!$S$1</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Data'!$S$408:$S$452</c15:sqref>
                        </c15:formulaRef>
                      </c:ext>
                    </c:extLst>
                    <c:numCache>
                      <c:formatCode>0.0%</c:formatCode>
                      <c:ptCount val="45"/>
                      <c:pt idx="0">
                        <c:v>3.7753657385559226E-5</c:v>
                      </c:pt>
                      <c:pt idx="1">
                        <c:v>1.4723926380368099E-3</c:v>
                      </c:pt>
                      <c:pt idx="2">
                        <c:v>4.7003303445021238E-3</c:v>
                      </c:pt>
                      <c:pt idx="3">
                        <c:v>9.2496460594620102E-3</c:v>
                      </c:pt>
                      <c:pt idx="4">
                        <c:v>1.4025483718735252E-2</c:v>
                      </c:pt>
                      <c:pt idx="5">
                        <c:v>1.8631429919773478E-2</c:v>
                      </c:pt>
                      <c:pt idx="6">
                        <c:v>2.2614440773949977E-2</c:v>
                      </c:pt>
                      <c:pt idx="7">
                        <c:v>1.9839546956111374E-2</c:v>
                      </c:pt>
                      <c:pt idx="8">
                        <c:v>1.9329872581406324E-2</c:v>
                      </c:pt>
                      <c:pt idx="9">
                        <c:v>1.7291175082586124E-2</c:v>
                      </c:pt>
                      <c:pt idx="10">
                        <c:v>1.4440773949976404E-2</c:v>
                      </c:pt>
                      <c:pt idx="11">
                        <c:v>1.3572439830108541E-2</c:v>
                      </c:pt>
                      <c:pt idx="12">
                        <c:v>1.319490325625295E-2</c:v>
                      </c:pt>
                      <c:pt idx="13">
                        <c:v>1.3119395941481831E-2</c:v>
                      </c:pt>
                      <c:pt idx="14">
                        <c:v>1.2175554506842851E-2</c:v>
                      </c:pt>
                      <c:pt idx="15">
                        <c:v>1.1514865502595563E-2</c:v>
                      </c:pt>
                      <c:pt idx="16">
                        <c:v>9.0986314299197728E-3</c:v>
                      </c:pt>
                      <c:pt idx="17">
                        <c:v>8.173666823973573E-3</c:v>
                      </c:pt>
                      <c:pt idx="18">
                        <c:v>6.4747522416234073E-3</c:v>
                      </c:pt>
                      <c:pt idx="19">
                        <c:v>5.5497876356772067E-3</c:v>
                      </c:pt>
                      <c:pt idx="20">
                        <c:v>5.9839546956111369E-3</c:v>
                      </c:pt>
                      <c:pt idx="21">
                        <c:v>6.6635205285512037E-3</c:v>
                      </c:pt>
                      <c:pt idx="22">
                        <c:v>7.9848985370457766E-3</c:v>
                      </c:pt>
                      <c:pt idx="23">
                        <c:v>1.0797546012269938E-2</c:v>
                      </c:pt>
                      <c:pt idx="24">
                        <c:v>1.6026427560169892E-2</c:v>
                      </c:pt>
                      <c:pt idx="25">
                        <c:v>2.3841434638980651E-2</c:v>
                      </c:pt>
                      <c:pt idx="26">
                        <c:v>3.0127418593676264E-2</c:v>
                      </c:pt>
                      <c:pt idx="27">
                        <c:v>3.7942425672487019E-2</c:v>
                      </c:pt>
                      <c:pt idx="28">
                        <c:v>4.8305804624823027E-2</c:v>
                      </c:pt>
                      <c:pt idx="29">
                        <c:v>4.7135441245870692E-2</c:v>
                      </c:pt>
                      <c:pt idx="30">
                        <c:v>5.8065125058990093E-2</c:v>
                      </c:pt>
                      <c:pt idx="31">
                        <c:v>5.551675318546484E-2</c:v>
                      </c:pt>
                      <c:pt idx="32">
                        <c:v>6.3350637092968384E-2</c:v>
                      </c:pt>
                      <c:pt idx="33">
                        <c:v>5.8253893345917886E-2</c:v>
                      </c:pt>
                      <c:pt idx="34">
                        <c:v>5.5082586125530908E-2</c:v>
                      </c:pt>
                      <c:pt idx="35">
                        <c:v>5.2194431335535633E-2</c:v>
                      </c:pt>
                      <c:pt idx="36">
                        <c:v>4.8362435110901367E-2</c:v>
                      </c:pt>
                      <c:pt idx="37">
                        <c:v>4.3699858423784807E-2</c:v>
                      </c:pt>
                      <c:pt idx="38">
                        <c:v>3.8263331760264273E-2</c:v>
                      </c:pt>
                      <c:pt idx="39">
                        <c:v>2.201038225578103E-2</c:v>
                      </c:pt>
                      <c:pt idx="40">
                        <c:v>1.4063237376120811E-2</c:v>
                      </c:pt>
                      <c:pt idx="41">
                        <c:v>9.3817838603114673E-3</c:v>
                      </c:pt>
                      <c:pt idx="42">
                        <c:v>6.9466729589428974E-3</c:v>
                      </c:pt>
                      <c:pt idx="43">
                        <c:v>4.3039169419537516E-3</c:v>
                      </c:pt>
                      <c:pt idx="44">
                        <c:v>1.1892402076451156E-3</c:v>
                      </c:pt>
                    </c:numCache>
                  </c:numRef>
                </c:val>
                <c:smooth val="1"/>
                <c:extLst xmlns:c15="http://schemas.microsoft.com/office/drawing/2012/chart">
                  <c:ext xmlns:c16="http://schemas.microsoft.com/office/drawing/2014/chart" uri="{C3380CC4-5D6E-409C-BE32-E72D297353CC}">
                    <c16:uniqueId val="{00000000-588B-4CA5-B955-558CBC63FBD6}"/>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'Headcount Data'!$T$1</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Data'!$T$408:$T$452</c15:sqref>
                        </c15:formulaRef>
                      </c:ext>
                    </c:extLst>
                    <c:numCache>
                      <c:formatCode>0.0%</c:formatCode>
                      <c:ptCount val="45"/>
                      <c:pt idx="0">
                        <c:v>5.6942744070836776E-5</c:v>
                      </c:pt>
                      <c:pt idx="1">
                        <c:v>1.3096831136292458E-3</c:v>
                      </c:pt>
                      <c:pt idx="2">
                        <c:v>5.2956751985878204E-3</c:v>
                      </c:pt>
                      <c:pt idx="3">
                        <c:v>9.936508840361017E-3</c:v>
                      </c:pt>
                      <c:pt idx="4">
                        <c:v>1.6655752640719758E-2</c:v>
                      </c:pt>
                      <c:pt idx="5">
                        <c:v>2.2236141559661759E-2</c:v>
                      </c:pt>
                      <c:pt idx="6">
                        <c:v>2.4912450530991087E-2</c:v>
                      </c:pt>
                      <c:pt idx="7">
                        <c:v>2.6364490504797427E-2</c:v>
                      </c:pt>
                      <c:pt idx="8">
                        <c:v>2.474162229877858E-2</c:v>
                      </c:pt>
                      <c:pt idx="9">
                        <c:v>2.064174472567833E-2</c:v>
                      </c:pt>
                      <c:pt idx="10">
                        <c:v>1.9673718076474105E-2</c:v>
                      </c:pt>
                      <c:pt idx="11">
                        <c:v>2.1239643538422115E-2</c:v>
                      </c:pt>
                      <c:pt idx="12">
                        <c:v>1.9303590240013668E-2</c:v>
                      </c:pt>
                      <c:pt idx="13">
                        <c:v>1.8734162799305298E-2</c:v>
                      </c:pt>
                      <c:pt idx="14">
                        <c:v>1.8079321242490676E-2</c:v>
                      </c:pt>
                      <c:pt idx="15">
                        <c:v>1.6257153432223899E-2</c:v>
                      </c:pt>
                      <c:pt idx="16">
                        <c:v>1.6029382455940551E-2</c:v>
                      </c:pt>
                      <c:pt idx="17">
                        <c:v>1.2441989579477834E-2</c:v>
                      </c:pt>
                      <c:pt idx="18">
                        <c:v>1.323918799646955E-2</c:v>
                      </c:pt>
                      <c:pt idx="19">
                        <c:v>1.1530905674344446E-2</c:v>
                      </c:pt>
                      <c:pt idx="20">
                        <c:v>1.1217720581954844E-2</c:v>
                      </c:pt>
                      <c:pt idx="21">
                        <c:v>1.0790650001423568E-2</c:v>
                      </c:pt>
                      <c:pt idx="22">
                        <c:v>1.0733707257352731E-2</c:v>
                      </c:pt>
                      <c:pt idx="23">
                        <c:v>1.3837086809213335E-2</c:v>
                      </c:pt>
                      <c:pt idx="24">
                        <c:v>1.7538365173817728E-2</c:v>
                      </c:pt>
                      <c:pt idx="25">
                        <c:v>2.1438943142670044E-2</c:v>
                      </c:pt>
                      <c:pt idx="26">
                        <c:v>2.8215129687099622E-2</c:v>
                      </c:pt>
                      <c:pt idx="27">
                        <c:v>3.0065768869401818E-2</c:v>
                      </c:pt>
                      <c:pt idx="28">
                        <c:v>4.0201577314010764E-2</c:v>
                      </c:pt>
                      <c:pt idx="29">
                        <c:v>3.9802978105514905E-2</c:v>
                      </c:pt>
                      <c:pt idx="30">
                        <c:v>4.8686046180565441E-2</c:v>
                      </c:pt>
                      <c:pt idx="31">
                        <c:v>4.9198530877202974E-2</c:v>
                      </c:pt>
                      <c:pt idx="32">
                        <c:v>5.2899809241807365E-2</c:v>
                      </c:pt>
                      <c:pt idx="33">
                        <c:v>5.0536685362867637E-2</c:v>
                      </c:pt>
                      <c:pt idx="34">
                        <c:v>4.871451755260086E-2</c:v>
                      </c:pt>
                      <c:pt idx="35">
                        <c:v>4.3845912934544318E-2</c:v>
                      </c:pt>
                      <c:pt idx="36">
                        <c:v>4.1739031403923356E-2</c:v>
                      </c:pt>
                      <c:pt idx="37">
                        <c:v>3.6016285624804259E-2</c:v>
                      </c:pt>
                      <c:pt idx="38">
                        <c:v>3.0122711613472655E-2</c:v>
                      </c:pt>
                      <c:pt idx="39">
                        <c:v>2.1638242746917974E-2</c:v>
                      </c:pt>
                      <c:pt idx="40">
                        <c:v>1.2726703299832019E-2</c:v>
                      </c:pt>
                      <c:pt idx="41">
                        <c:v>8.4844688665546789E-3</c:v>
                      </c:pt>
                      <c:pt idx="42">
                        <c:v>6.605358312217066E-3</c:v>
                      </c:pt>
                      <c:pt idx="43">
                        <c:v>4.2422344332773395E-3</c:v>
                      </c:pt>
                      <c:pt idx="44">
                        <c:v>2.0214674145147054E-3</c:v>
                      </c:pt>
                    </c:numCache>
                  </c:numRef>
                </c:val>
                <c:smooth val="1"/>
                <c:extLst xmlns:c15="http://schemas.microsoft.com/office/drawing/2012/chart">
                  <c:ext xmlns:c16="http://schemas.microsoft.com/office/drawing/2014/chart" uri="{C3380CC4-5D6E-409C-BE32-E72D297353CC}">
                    <c16:uniqueId val="{00000006-588B-4CA5-B955-558CBC63FBD6}"/>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'Headcount Data'!$U$1</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Data'!$U$408:$U$452</c15:sqref>
                        </c15:formulaRef>
                      </c:ext>
                    </c:extLst>
                    <c:numCache>
                      <c:formatCode>0.0%</c:formatCode>
                      <c:ptCount val="45"/>
                      <c:pt idx="0">
                        <c:v>6.8146417445482863E-4</c:v>
                      </c:pt>
                      <c:pt idx="1">
                        <c:v>3.4073208722741432E-3</c:v>
                      </c:pt>
                      <c:pt idx="2">
                        <c:v>1.2655763239875389E-2</c:v>
                      </c:pt>
                      <c:pt idx="3">
                        <c:v>1.8594236760124609E-2</c:v>
                      </c:pt>
                      <c:pt idx="4">
                        <c:v>2.1904205607476634E-2</c:v>
                      </c:pt>
                      <c:pt idx="5">
                        <c:v>2.1417445482866043E-2</c:v>
                      </c:pt>
                      <c:pt idx="6">
                        <c:v>2.336448598130841E-2</c:v>
                      </c:pt>
                      <c:pt idx="7">
                        <c:v>2.7063862928348909E-2</c:v>
                      </c:pt>
                      <c:pt idx="8">
                        <c:v>2.6090342679127725E-2</c:v>
                      </c:pt>
                      <c:pt idx="9">
                        <c:v>2.6674454828660436E-2</c:v>
                      </c:pt>
                      <c:pt idx="10">
                        <c:v>2.521417445482866E-2</c:v>
                      </c:pt>
                      <c:pt idx="11">
                        <c:v>2.0833333333333332E-2</c:v>
                      </c:pt>
                      <c:pt idx="12">
                        <c:v>1.8010124610591899E-2</c:v>
                      </c:pt>
                      <c:pt idx="13">
                        <c:v>1.8302180685358254E-2</c:v>
                      </c:pt>
                      <c:pt idx="14">
                        <c:v>1.8594236760124609E-2</c:v>
                      </c:pt>
                      <c:pt idx="15">
                        <c:v>1.8594236760124609E-2</c:v>
                      </c:pt>
                      <c:pt idx="16">
                        <c:v>1.9080996884735201E-2</c:v>
                      </c:pt>
                      <c:pt idx="17">
                        <c:v>2.0638629283489095E-2</c:v>
                      </c:pt>
                      <c:pt idx="18">
                        <c:v>1.6257788161993768E-2</c:v>
                      </c:pt>
                      <c:pt idx="19">
                        <c:v>1.7036604361370715E-2</c:v>
                      </c:pt>
                      <c:pt idx="20">
                        <c:v>1.499221183800623E-2</c:v>
                      </c:pt>
                      <c:pt idx="21">
                        <c:v>1.0708722741433021E-2</c:v>
                      </c:pt>
                      <c:pt idx="22">
                        <c:v>1.3337227414330218E-2</c:v>
                      </c:pt>
                      <c:pt idx="23">
                        <c:v>1.5089563862928349E-2</c:v>
                      </c:pt>
                      <c:pt idx="24">
                        <c:v>1.8302180685358254E-2</c:v>
                      </c:pt>
                      <c:pt idx="25">
                        <c:v>2.3267133956386292E-2</c:v>
                      </c:pt>
                      <c:pt idx="26">
                        <c:v>2.823208722741433E-2</c:v>
                      </c:pt>
                      <c:pt idx="27">
                        <c:v>3.2223520249221184E-2</c:v>
                      </c:pt>
                      <c:pt idx="28">
                        <c:v>4.1569314641744549E-2</c:v>
                      </c:pt>
                      <c:pt idx="29">
                        <c:v>4.2834890965732085E-2</c:v>
                      </c:pt>
                      <c:pt idx="30">
                        <c:v>4.1471962616822428E-2</c:v>
                      </c:pt>
                      <c:pt idx="31">
                        <c:v>4.273753894080997E-2</c:v>
                      </c:pt>
                      <c:pt idx="32">
                        <c:v>4.1374610591900313E-2</c:v>
                      </c:pt>
                      <c:pt idx="33">
                        <c:v>4.0303738317757007E-2</c:v>
                      </c:pt>
                      <c:pt idx="34">
                        <c:v>4.0498442367601244E-2</c:v>
                      </c:pt>
                      <c:pt idx="35">
                        <c:v>3.0081775700934579E-2</c:v>
                      </c:pt>
                      <c:pt idx="36">
                        <c:v>2.9400311526479751E-2</c:v>
                      </c:pt>
                      <c:pt idx="37">
                        <c:v>2.4922118380062305E-2</c:v>
                      </c:pt>
                      <c:pt idx="38">
                        <c:v>2.3461838006230529E-2</c:v>
                      </c:pt>
                      <c:pt idx="39">
                        <c:v>2.2975077881619937E-2</c:v>
                      </c:pt>
                      <c:pt idx="40">
                        <c:v>1.4213395638629283E-2</c:v>
                      </c:pt>
                      <c:pt idx="41">
                        <c:v>1.2461059190031152E-2</c:v>
                      </c:pt>
                      <c:pt idx="42">
                        <c:v>1.0319314641744548E-2</c:v>
                      </c:pt>
                      <c:pt idx="43">
                        <c:v>8.4696261682242983E-3</c:v>
                      </c:pt>
                      <c:pt idx="44">
                        <c:v>2.3364485981308409E-3</c:v>
                      </c:pt>
                    </c:numCache>
                  </c:numRef>
                </c:val>
                <c:smooth val="1"/>
                <c:extLst xmlns:c15="http://schemas.microsoft.com/office/drawing/2012/chart">
                  <c:ext xmlns:c16="http://schemas.microsoft.com/office/drawing/2014/chart" uri="{C3380CC4-5D6E-409C-BE32-E72D297353CC}">
                    <c16:uniqueId val="{00000007-588B-4CA5-B955-558CBC63FBD6}"/>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'Headcount Data'!$V$1</c15:sqref>
                        </c15:formulaRef>
                      </c:ext>
                    </c:extLst>
                    <c:strCache>
                      <c:ptCount val="1"/>
                      <c:pt idx="0">
                        <c:v>NW</c:v>
                      </c:pt>
                    </c:strCache>
                  </c:strRef>
                </c:tx>
                <c:spPr>
                  <a:ln w="19050" cap="rnd">
                    <a:solidFill>
                      <a:sysClr val="windowText" lastClr="00000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Data'!$V$408:$V$452</c15:sqref>
                        </c15:formulaRef>
                      </c:ext>
                    </c:extLst>
                    <c:numCache>
                      <c:formatCode>0.0%</c:formatCode>
                      <c:ptCount val="45"/>
                      <c:pt idx="0">
                        <c:v>0</c:v>
                      </c:pt>
                      <c:pt idx="1">
                        <c:v>2.112676056338028E-3</c:v>
                      </c:pt>
                      <c:pt idx="2">
                        <c:v>8.0985915492957743E-3</c:v>
                      </c:pt>
                      <c:pt idx="3">
                        <c:v>1.5176056338028168E-2</c:v>
                      </c:pt>
                      <c:pt idx="4">
                        <c:v>2.1584507042253519E-2</c:v>
                      </c:pt>
                      <c:pt idx="5">
                        <c:v>2.7359154929577464E-2</c:v>
                      </c:pt>
                      <c:pt idx="6">
                        <c:v>2.6408450704225352E-2</c:v>
                      </c:pt>
                      <c:pt idx="7">
                        <c:v>2.9471830985915493E-2</c:v>
                      </c:pt>
                      <c:pt idx="8">
                        <c:v>2.9049295774647887E-2</c:v>
                      </c:pt>
                      <c:pt idx="9">
                        <c:v>2.6443661971830987E-2</c:v>
                      </c:pt>
                      <c:pt idx="10">
                        <c:v>2.3204225352112678E-2</c:v>
                      </c:pt>
                      <c:pt idx="11">
                        <c:v>1.8415492957746478E-2</c:v>
                      </c:pt>
                      <c:pt idx="12">
                        <c:v>1.665492957746479E-2</c:v>
                      </c:pt>
                      <c:pt idx="13">
                        <c:v>1.5774647887323943E-2</c:v>
                      </c:pt>
                      <c:pt idx="14">
                        <c:v>1.4683098591549296E-2</c:v>
                      </c:pt>
                      <c:pt idx="15">
                        <c:v>1.3908450704225353E-2</c:v>
                      </c:pt>
                      <c:pt idx="16">
                        <c:v>1.2640845070422535E-2</c:v>
                      </c:pt>
                      <c:pt idx="17">
                        <c:v>1.2007042253521127E-2</c:v>
                      </c:pt>
                      <c:pt idx="18">
                        <c:v>1.0915492957746478E-2</c:v>
                      </c:pt>
                      <c:pt idx="19">
                        <c:v>9.3661971830985916E-3</c:v>
                      </c:pt>
                      <c:pt idx="20">
                        <c:v>9.5774647887323944E-3</c:v>
                      </c:pt>
                      <c:pt idx="21">
                        <c:v>9.7183098591549291E-3</c:v>
                      </c:pt>
                      <c:pt idx="22">
                        <c:v>1.028169014084507E-2</c:v>
                      </c:pt>
                      <c:pt idx="23">
                        <c:v>1.4964788732394365E-2</c:v>
                      </c:pt>
                      <c:pt idx="24">
                        <c:v>1.6514084507042254E-2</c:v>
                      </c:pt>
                      <c:pt idx="25">
                        <c:v>2.3485915492957747E-2</c:v>
                      </c:pt>
                      <c:pt idx="26">
                        <c:v>2.943661971830986E-2</c:v>
                      </c:pt>
                      <c:pt idx="27">
                        <c:v>3.4612676056338026E-2</c:v>
                      </c:pt>
                      <c:pt idx="28">
                        <c:v>4.3309859154929575E-2</c:v>
                      </c:pt>
                      <c:pt idx="29">
                        <c:v>4.5492957746478872E-2</c:v>
                      </c:pt>
                      <c:pt idx="30">
                        <c:v>4.8450704225352116E-2</c:v>
                      </c:pt>
                      <c:pt idx="31">
                        <c:v>4.9647887323943665E-2</c:v>
                      </c:pt>
                      <c:pt idx="32">
                        <c:v>5.0422535211267605E-2</c:v>
                      </c:pt>
                      <c:pt idx="33">
                        <c:v>4.4964788732394366E-2</c:v>
                      </c:pt>
                      <c:pt idx="34">
                        <c:v>4.4859154929577462E-2</c:v>
                      </c:pt>
                      <c:pt idx="35">
                        <c:v>3.8450704225352114E-2</c:v>
                      </c:pt>
                      <c:pt idx="36">
                        <c:v>3.3978873239436623E-2</c:v>
                      </c:pt>
                      <c:pt idx="37">
                        <c:v>3.3380281690140845E-2</c:v>
                      </c:pt>
                      <c:pt idx="38">
                        <c:v>2.9154929577464787E-2</c:v>
                      </c:pt>
                      <c:pt idx="39">
                        <c:v>1.9542253521126762E-2</c:v>
                      </c:pt>
                      <c:pt idx="40">
                        <c:v>1.3838028169014084E-2</c:v>
                      </c:pt>
                      <c:pt idx="41">
                        <c:v>9.5070422535211262E-3</c:v>
                      </c:pt>
                      <c:pt idx="42">
                        <c:v>6.619718309859155E-3</c:v>
                      </c:pt>
                      <c:pt idx="43">
                        <c:v>4.9295774647887328E-3</c:v>
                      </c:pt>
                      <c:pt idx="44">
                        <c:v>1.5845070422535212E-3</c:v>
                      </c:pt>
                    </c:numCache>
                  </c:numRef>
                </c:val>
                <c:smooth val="1"/>
                <c:extLst xmlns:c15="http://schemas.microsoft.com/office/drawing/2012/chart">
                  <c:ext xmlns:c16="http://schemas.microsoft.com/office/drawing/2014/chart" uri="{C3380CC4-5D6E-409C-BE32-E72D297353CC}">
                    <c16:uniqueId val="{00000008-588B-4CA5-B955-558CBC63FBD6}"/>
                  </c:ext>
                </c:extLst>
              </c15:ser>
            </c15:filteredLineSeries>
          </c:ext>
        </c:extLst>
      </c:lineChart>
      <c:catAx>
        <c:axId val="62649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7625376"/>
        <c:crosses val="autoZero"/>
        <c:auto val="0"/>
        <c:lblAlgn val="ctr"/>
        <c:lblOffset val="100"/>
        <c:tickLblSkip val="5"/>
        <c:tickMarkSkip val="5"/>
        <c:noMultiLvlLbl val="0"/>
      </c:catAx>
      <c:valAx>
        <c:axId val="157625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ZA"/>
                  <a:t>% of educators at this age</a:t>
                </a:r>
                <a:endParaRPr lang="en-US"/>
              </a:p>
            </c:rich>
          </c:tx>
          <c:layout>
            <c:manualLayout>
              <c:xMode val="edge"/>
              <c:yMode val="edge"/>
              <c:x val="2.9938681294787443E-2"/>
              <c:y val="0.11505223092611173"/>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6499536"/>
        <c:crosses val="autoZero"/>
        <c:crossBetween val="between"/>
      </c:valAx>
      <c:spPr>
        <a:noFill/>
        <a:ln>
          <a:noFill/>
        </a:ln>
        <a:effectLst/>
      </c:spPr>
    </c:plotArea>
    <c:legend>
      <c:legendPos val="b"/>
      <c:layout>
        <c:manualLayout>
          <c:xMode val="edge"/>
          <c:yMode val="edge"/>
          <c:x val="0.39399305714573585"/>
          <c:y val="0.89344950489143404"/>
          <c:w val="0.19223856673108805"/>
          <c:h val="0.1065504951085659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83074911055451"/>
          <c:y val="6.4984560059414456E-2"/>
          <c:w val="0.83830668030623146"/>
          <c:h val="0.66067711230514647"/>
        </c:manualLayout>
      </c:layout>
      <c:lineChart>
        <c:grouping val="standard"/>
        <c:varyColors val="0"/>
        <c:ser>
          <c:idx val="18"/>
          <c:order val="0"/>
          <c:tx>
            <c:strRef>
              <c:f>'HeadCountShift-Prov-21_30_WC'!$L$2</c:f>
              <c:strCache>
                <c:ptCount val="1"/>
                <c:pt idx="0">
                  <c:v>2012</c:v>
                </c:pt>
              </c:strCache>
            </c:strRef>
          </c:tx>
          <c:spPr>
            <a:ln w="38100" cap="rnd">
              <a:solidFill>
                <a:srgbClr val="FFC000"/>
              </a:solidFill>
              <a:prstDash val="dash"/>
              <a:round/>
            </a:ln>
            <a:effectLst/>
          </c:spPr>
          <c:marker>
            <c:symbol val="none"/>
          </c:marker>
          <c:cat>
            <c:numRef>
              <c:f>'HeadCountShift-Prov-21_30_WC'!$K$5:$K$49</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f>'HeadCountShift-Prov-21_30_WC'!$L$5:$L$49</c:f>
              <c:numCache>
                <c:formatCode>0.0%</c:formatCode>
                <c:ptCount val="45"/>
                <c:pt idx="0">
                  <c:v>1.8860214377770093E-4</c:v>
                </c:pt>
                <c:pt idx="1">
                  <c:v>2.1374909628139442E-3</c:v>
                </c:pt>
                <c:pt idx="2">
                  <c:v>7.261182535441486E-3</c:v>
                </c:pt>
                <c:pt idx="3">
                  <c:v>1.0278816835884701E-2</c:v>
                </c:pt>
                <c:pt idx="4">
                  <c:v>1.2699211014365197E-2</c:v>
                </c:pt>
                <c:pt idx="5">
                  <c:v>1.207053720177286E-2</c:v>
                </c:pt>
                <c:pt idx="6">
                  <c:v>1.2982114230031748E-2</c:v>
                </c:pt>
                <c:pt idx="7">
                  <c:v>1.2196271964291327E-2</c:v>
                </c:pt>
                <c:pt idx="8">
                  <c:v>1.1064659101625123E-2</c:v>
                </c:pt>
                <c:pt idx="9">
                  <c:v>8.6128312325150103E-3</c:v>
                </c:pt>
                <c:pt idx="10">
                  <c:v>8.7699996856630946E-3</c:v>
                </c:pt>
                <c:pt idx="11">
                  <c:v>7.4812183698488039E-3</c:v>
                </c:pt>
                <c:pt idx="12">
                  <c:v>7.5126520604784208E-3</c:v>
                </c:pt>
                <c:pt idx="13">
                  <c:v>7.669820513626505E-3</c:v>
                </c:pt>
                <c:pt idx="14">
                  <c:v>1.0404551598403169E-2</c:v>
                </c:pt>
                <c:pt idx="15">
                  <c:v>1.4365196617734888E-2</c:v>
                </c:pt>
                <c:pt idx="16">
                  <c:v>1.6754157105585768E-2</c:v>
                </c:pt>
                <c:pt idx="17">
                  <c:v>2.0557633671769403E-2</c:v>
                </c:pt>
                <c:pt idx="18">
                  <c:v>2.5995662150693113E-2</c:v>
                </c:pt>
                <c:pt idx="19">
                  <c:v>3.4011253261245405E-2</c:v>
                </c:pt>
                <c:pt idx="20">
                  <c:v>3.4702794455096976E-2</c:v>
                </c:pt>
                <c:pt idx="21">
                  <c:v>3.7500392921132872E-2</c:v>
                </c:pt>
                <c:pt idx="22">
                  <c:v>4.1712507465501522E-2</c:v>
                </c:pt>
                <c:pt idx="23">
                  <c:v>4.3158457234463897E-2</c:v>
                </c:pt>
                <c:pt idx="24">
                  <c:v>4.5013044981611294E-2</c:v>
                </c:pt>
                <c:pt idx="25">
                  <c:v>4.7967811900795271E-2</c:v>
                </c:pt>
                <c:pt idx="26">
                  <c:v>4.4510105931537425E-2</c:v>
                </c:pt>
                <c:pt idx="27">
                  <c:v>4.1523905321723821E-2</c:v>
                </c:pt>
                <c:pt idx="28">
                  <c:v>3.4922830289504291E-2</c:v>
                </c:pt>
                <c:pt idx="29">
                  <c:v>3.7028887561688616E-2</c:v>
                </c:pt>
                <c:pt idx="30">
                  <c:v>3.4828529217615443E-2</c:v>
                </c:pt>
                <c:pt idx="31">
                  <c:v>3.8129066733725209E-2</c:v>
                </c:pt>
                <c:pt idx="32">
                  <c:v>3.7688995064910573E-2</c:v>
                </c:pt>
                <c:pt idx="33">
                  <c:v>3.8663439474428692E-2</c:v>
                </c:pt>
                <c:pt idx="34">
                  <c:v>3.5520070411467007E-2</c:v>
                </c:pt>
                <c:pt idx="35">
                  <c:v>3.3193977304875368E-2</c:v>
                </c:pt>
                <c:pt idx="36">
                  <c:v>2.8321755257284757E-2</c:v>
                </c:pt>
                <c:pt idx="37">
                  <c:v>2.662433596328545E-2</c:v>
                </c:pt>
                <c:pt idx="38">
                  <c:v>2.128060855625059E-2</c:v>
                </c:pt>
                <c:pt idx="39">
                  <c:v>1.64398201992896E-2</c:v>
                </c:pt>
                <c:pt idx="40">
                  <c:v>1.1661899223587841E-2</c:v>
                </c:pt>
                <c:pt idx="41">
                  <c:v>1.0624587432810487E-2</c:v>
                </c:pt>
                <c:pt idx="42">
                  <c:v>7.4812183698488039E-3</c:v>
                </c:pt>
                <c:pt idx="43">
                  <c:v>5.2808600257756265E-3</c:v>
                </c:pt>
                <c:pt idx="44">
                  <c:v>3.206236444220916E-3</c:v>
                </c:pt>
              </c:numCache>
            </c:numRef>
          </c:val>
          <c:smooth val="1"/>
          <c:extLst xmlns:c15="http://schemas.microsoft.com/office/drawing/2012/chart">
            <c:ext xmlns:c16="http://schemas.microsoft.com/office/drawing/2014/chart" uri="{C3380CC4-5D6E-409C-BE32-E72D297353CC}">
              <c16:uniqueId val="{00000000-381C-4228-A09F-BD3AC453D524}"/>
            </c:ext>
          </c:extLst>
        </c:ser>
        <c:dLbls>
          <c:showLegendKey val="0"/>
          <c:showVal val="0"/>
          <c:showCatName val="0"/>
          <c:showSerName val="0"/>
          <c:showPercent val="0"/>
          <c:showBubbleSize val="0"/>
        </c:dLbls>
        <c:smooth val="0"/>
        <c:axId val="626499536"/>
        <c:axId val="157625376"/>
        <c:extLst>
          <c:ext xmlns:c15="http://schemas.microsoft.com/office/drawing/2012/chart" uri="{02D57815-91ED-43cb-92C2-25804820EDAC}">
            <c15:filteredLineSeries>
              <c15:ser>
                <c:idx val="0"/>
                <c:order val="1"/>
                <c:tx>
                  <c:strRef>
                    <c:extLst>
                      <c:ext uri="{02D57815-91ED-43cb-92C2-25804820EDAC}">
                        <c15:formulaRef>
                          <c15:sqref>'HeadCountShift-Prov-21_30_WC'!$M$2</c15:sqref>
                        </c15:formulaRef>
                      </c:ext>
                    </c:extLst>
                    <c:strCache>
                      <c:ptCount val="1"/>
                      <c:pt idx="0">
                        <c:v>2021</c:v>
                      </c:pt>
                    </c:strCache>
                  </c:strRef>
                </c:tx>
                <c:spPr>
                  <a:ln w="19050" cap="rnd">
                    <a:solidFill>
                      <a:srgbClr val="FFC000"/>
                    </a:solidFill>
                    <a:round/>
                  </a:ln>
                  <a:effectLst/>
                </c:spPr>
                <c:marker>
                  <c:symbol val="none"/>
                </c:marker>
                <c:cat>
                  <c:numRef>
                    <c:extLst>
                      <c:ext uri="{02D57815-91ED-43cb-92C2-25804820EDAC}">
                        <c15:formulaRef>
                          <c15:sqref>'HeadCountShift-Prov-21_30_WC'!$K$5:$K$49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c:ext uri="{02D57815-91ED-43cb-92C2-25804820EDAC}">
                        <c15:formulaRef>
                          <c15:sqref>'HeadCountShift-Prov-21_30_WC'!$M$5:$M$49</c15:sqref>
                        </c15:formulaRef>
                      </c:ext>
                    </c:extLst>
                    <c:numCache>
                      <c:formatCode>0.0%</c:formatCode>
                      <c:ptCount val="45"/>
                      <c:pt idx="0">
                        <c:v>3.9144414930798266E-4</c:v>
                      </c:pt>
                      <c:pt idx="1">
                        <c:v>3.6348385292884105E-3</c:v>
                      </c:pt>
                      <c:pt idx="2">
                        <c:v>1.2526212777855445E-2</c:v>
                      </c:pt>
                      <c:pt idx="3">
                        <c:v>2.2843562141758703E-2</c:v>
                      </c:pt>
                      <c:pt idx="4">
                        <c:v>2.4660981406402906E-2</c:v>
                      </c:pt>
                      <c:pt idx="5">
                        <c:v>3.0169159793093807E-2</c:v>
                      </c:pt>
                      <c:pt idx="6">
                        <c:v>3.1455333426534324E-2</c:v>
                      </c:pt>
                      <c:pt idx="7">
                        <c:v>3.4335243953585906E-2</c:v>
                      </c:pt>
                      <c:pt idx="8">
                        <c:v>3.2769467356353978E-2</c:v>
                      </c:pt>
                      <c:pt idx="9">
                        <c:v>3.2098420243254579E-2</c:v>
                      </c:pt>
                      <c:pt idx="10">
                        <c:v>2.9554033272752692E-2</c:v>
                      </c:pt>
                      <c:pt idx="11">
                        <c:v>2.6198797707255698E-2</c:v>
                      </c:pt>
                      <c:pt idx="12">
                        <c:v>2.6338599189151404E-2</c:v>
                      </c:pt>
                      <c:pt idx="13">
                        <c:v>2.231231651055501E-2</c:v>
                      </c:pt>
                      <c:pt idx="14">
                        <c:v>2.0383056060394242E-2</c:v>
                      </c:pt>
                      <c:pt idx="15">
                        <c:v>1.9460366279882568E-2</c:v>
                      </c:pt>
                      <c:pt idx="16">
                        <c:v>1.6440654270935273E-2</c:v>
                      </c:pt>
                      <c:pt idx="17">
                        <c:v>1.5797567454215015E-2</c:v>
                      </c:pt>
                      <c:pt idx="18">
                        <c:v>1.3448902558367119E-2</c:v>
                      </c:pt>
                      <c:pt idx="19">
                        <c:v>1.107227736614008E-2</c:v>
                      </c:pt>
                      <c:pt idx="20">
                        <c:v>1.0848594995106948E-2</c:v>
                      </c:pt>
                      <c:pt idx="21">
                        <c:v>1.0065706696490984E-2</c:v>
                      </c:pt>
                      <c:pt idx="22">
                        <c:v>1.070879351321124E-2</c:v>
                      </c:pt>
                      <c:pt idx="23">
                        <c:v>1.1994967146651754E-2</c:v>
                      </c:pt>
                      <c:pt idx="24">
                        <c:v>1.6216971899902139E-2</c:v>
                      </c:pt>
                      <c:pt idx="25">
                        <c:v>1.6888019013001538E-2</c:v>
                      </c:pt>
                      <c:pt idx="26">
                        <c:v>2.0438976653152523E-2</c:v>
                      </c:pt>
                      <c:pt idx="27">
                        <c:v>2.4633021110023766E-2</c:v>
                      </c:pt>
                      <c:pt idx="28">
                        <c:v>3.1147770166363765E-2</c:v>
                      </c:pt>
                      <c:pt idx="29">
                        <c:v>3.125961135188033E-2</c:v>
                      </c:pt>
                      <c:pt idx="30">
                        <c:v>3.397176010065707E-2</c:v>
                      </c:pt>
                      <c:pt idx="31">
                        <c:v>3.7718439815462045E-2</c:v>
                      </c:pt>
                      <c:pt idx="32">
                        <c:v>3.8501328114078012E-2</c:v>
                      </c:pt>
                      <c:pt idx="33">
                        <c:v>3.8109883964770025E-2</c:v>
                      </c:pt>
                      <c:pt idx="34">
                        <c:v>4.017894589682651E-2</c:v>
                      </c:pt>
                      <c:pt idx="35">
                        <c:v>3.7159233887879214E-2</c:v>
                      </c:pt>
                      <c:pt idx="36">
                        <c:v>3.0812246609814065E-2</c:v>
                      </c:pt>
                      <c:pt idx="37">
                        <c:v>2.6086956521739129E-2</c:v>
                      </c:pt>
                      <c:pt idx="38">
                        <c:v>2.3346847476583252E-2</c:v>
                      </c:pt>
                      <c:pt idx="39">
                        <c:v>2.1110023766251922E-2</c:v>
                      </c:pt>
                      <c:pt idx="40">
                        <c:v>1.8397875017475186E-2</c:v>
                      </c:pt>
                      <c:pt idx="41">
                        <c:v>1.5294282119390466E-2</c:v>
                      </c:pt>
                      <c:pt idx="42">
                        <c:v>1.2721934852509437E-2</c:v>
                      </c:pt>
                      <c:pt idx="43">
                        <c:v>1.107227736614008E-2</c:v>
                      </c:pt>
                      <c:pt idx="44">
                        <c:v>5.4242974975534739E-3</c:v>
                      </c:pt>
                    </c:numCache>
                  </c:numRef>
                </c:val>
                <c:smooth val="0"/>
                <c:extLst>
                  <c:ext xmlns:c16="http://schemas.microsoft.com/office/drawing/2014/chart" uri="{C3380CC4-5D6E-409C-BE32-E72D297353CC}">
                    <c16:uniqueId val="{00000001-381C-4228-A09F-BD3AC453D524}"/>
                  </c:ext>
                </c:extLst>
              </c15:ser>
            </c15:filteredLineSeries>
            <c15:filteredLineSeries>
              <c15:ser>
                <c:idx val="1"/>
                <c:order val="2"/>
                <c:tx>
                  <c:strRef>
                    <c:extLst xmlns:c15="http://schemas.microsoft.com/office/drawing/2012/chart">
                      <c:ext xmlns:c15="http://schemas.microsoft.com/office/drawing/2012/chart" uri="{02D57815-91ED-43cb-92C2-25804820EDAC}">
                        <c15:formulaRef>
                          <c15:sqref>'HeadCountShift-Prov-21_30_WC'!$N$2</c15:sqref>
                        </c15:formulaRef>
                      </c:ext>
                    </c:extLst>
                    <c:strCache>
                      <c:ptCount val="1"/>
                      <c:pt idx="0">
                        <c:v>2030</c:v>
                      </c:pt>
                    </c:strCache>
                  </c:strRef>
                </c:tx>
                <c:spPr>
                  <a:ln w="28575" cap="rnd">
                    <a:solidFill>
                      <a:srgbClr val="FFC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'HeadCountShift-Prov-21_30_WC'!$K$5:$K$49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'HeadCountShift-Prov-21_30_WC'!$N$5:$N$49</c15:sqref>
                        </c15:formulaRef>
                      </c:ext>
                    </c:extLst>
                    <c:numCache>
                      <c:formatCode>0.0%</c:formatCode>
                      <c:ptCount val="45"/>
                      <c:pt idx="0">
                        <c:v>1.6776177827484973E-4</c:v>
                      </c:pt>
                      <c:pt idx="1">
                        <c:v>1.2861736334405145E-3</c:v>
                      </c:pt>
                      <c:pt idx="2">
                        <c:v>1.1491681811827205E-2</c:v>
                      </c:pt>
                      <c:pt idx="3">
                        <c:v>2.1613309101076471E-2</c:v>
                      </c:pt>
                      <c:pt idx="4">
                        <c:v>3.0197120089472947E-2</c:v>
                      </c:pt>
                      <c:pt idx="5">
                        <c:v>3.6851670627708652E-2</c:v>
                      </c:pt>
                      <c:pt idx="6">
                        <c:v>3.5789179365301273E-2</c:v>
                      </c:pt>
                      <c:pt idx="7">
                        <c:v>3.4894449881168743E-2</c:v>
                      </c:pt>
                      <c:pt idx="8">
                        <c:v>3.3748077729623932E-2</c:v>
                      </c:pt>
                      <c:pt idx="9">
                        <c:v>3.2378023207045997E-2</c:v>
                      </c:pt>
                      <c:pt idx="10">
                        <c:v>3.2210261428771148E-2</c:v>
                      </c:pt>
                      <c:pt idx="11">
                        <c:v>3.2769467356353978E-2</c:v>
                      </c:pt>
                      <c:pt idx="12">
                        <c:v>3.3328673283936808E-2</c:v>
                      </c:pt>
                      <c:pt idx="13">
                        <c:v>3.123165105550119E-2</c:v>
                      </c:pt>
                      <c:pt idx="14">
                        <c:v>3.181881727946316E-2</c:v>
                      </c:pt>
                      <c:pt idx="15">
                        <c:v>3.0756326017055781E-2</c:v>
                      </c:pt>
                      <c:pt idx="16">
                        <c:v>3.0532643646022647E-2</c:v>
                      </c:pt>
                      <c:pt idx="17">
                        <c:v>2.8827065566895009E-2</c:v>
                      </c:pt>
                      <c:pt idx="18">
                        <c:v>2.8100097861037326E-2</c:v>
                      </c:pt>
                      <c:pt idx="19">
                        <c:v>2.6282678596393123E-2</c:v>
                      </c:pt>
                      <c:pt idx="20">
                        <c:v>2.4017894589682651E-2</c:v>
                      </c:pt>
                      <c:pt idx="21">
                        <c:v>2.3961973996924367E-2</c:v>
                      </c:pt>
                      <c:pt idx="22">
                        <c:v>2.1529428211939046E-2</c:v>
                      </c:pt>
                      <c:pt idx="23">
                        <c:v>2.0578778135048232E-2</c:v>
                      </c:pt>
                      <c:pt idx="24">
                        <c:v>2.0383056060394242E-2</c:v>
                      </c:pt>
                      <c:pt idx="25">
                        <c:v>1.884523975954145E-2</c:v>
                      </c:pt>
                      <c:pt idx="26">
                        <c:v>1.898504124143716E-2</c:v>
                      </c:pt>
                      <c:pt idx="27">
                        <c:v>1.7670907311617502E-2</c:v>
                      </c:pt>
                      <c:pt idx="28">
                        <c:v>1.6524535160072698E-2</c:v>
                      </c:pt>
                      <c:pt idx="29">
                        <c:v>1.6888019013001538E-2</c:v>
                      </c:pt>
                      <c:pt idx="30">
                        <c:v>1.6496574863693554E-2</c:v>
                      </c:pt>
                      <c:pt idx="31">
                        <c:v>1.6860058716622398E-2</c:v>
                      </c:pt>
                      <c:pt idx="32">
                        <c:v>1.7391304347826087E-2</c:v>
                      </c:pt>
                      <c:pt idx="33">
                        <c:v>2.0019572207465398E-2</c:v>
                      </c:pt>
                      <c:pt idx="34">
                        <c:v>1.9795889836432268E-2</c:v>
                      </c:pt>
                      <c:pt idx="35">
                        <c:v>2.0690619320564797E-2</c:v>
                      </c:pt>
                      <c:pt idx="36">
                        <c:v>2.2060673843142739E-2</c:v>
                      </c:pt>
                      <c:pt idx="37">
                        <c:v>2.4073815182440932E-2</c:v>
                      </c:pt>
                      <c:pt idx="38">
                        <c:v>2.2172515028659304E-2</c:v>
                      </c:pt>
                      <c:pt idx="39">
                        <c:v>2.0355095764015098E-2</c:v>
                      </c:pt>
                      <c:pt idx="40">
                        <c:v>1.6832098420243254E-2</c:v>
                      </c:pt>
                      <c:pt idx="41">
                        <c:v>1.4287711449741367E-2</c:v>
                      </c:pt>
                      <c:pt idx="42">
                        <c:v>1.1547602404585489E-2</c:v>
                      </c:pt>
                      <c:pt idx="43">
                        <c:v>9.6463022508038593E-3</c:v>
                      </c:pt>
                      <c:pt idx="44">
                        <c:v>4.1101635677338183E-3</c:v>
                      </c:pt>
                    </c:numCache>
                  </c:numRef>
                </c:val>
                <c:smooth val="0"/>
                <c:extLst xmlns:c15="http://schemas.microsoft.com/office/drawing/2012/chart">
                  <c:ext xmlns:c16="http://schemas.microsoft.com/office/drawing/2014/chart" uri="{C3380CC4-5D6E-409C-BE32-E72D297353CC}">
                    <c16:uniqueId val="{00000002-381C-4228-A09F-BD3AC453D524}"/>
                  </c:ext>
                </c:extLst>
              </c15:ser>
            </c15:filteredLineSeries>
          </c:ext>
        </c:extLst>
      </c:lineChart>
      <c:catAx>
        <c:axId val="62649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7625376"/>
        <c:crosses val="autoZero"/>
        <c:auto val="1"/>
        <c:lblAlgn val="ctr"/>
        <c:lblOffset val="100"/>
        <c:tickLblSkip val="5"/>
        <c:tickMarkSkip val="5"/>
        <c:noMultiLvlLbl val="0"/>
      </c:catAx>
      <c:valAx>
        <c:axId val="157625376"/>
        <c:scaling>
          <c:orientation val="minMax"/>
          <c:max val="6.0000000000000012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 of educators at this age</a:t>
                </a:r>
              </a:p>
            </c:rich>
          </c:tx>
          <c:layout>
            <c:manualLayout>
              <c:xMode val="edge"/>
              <c:yMode val="edge"/>
              <c:x val="1.4971208639388256E-2"/>
              <c:y val="6.5895216729424833E-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6499536"/>
        <c:crosses val="autoZero"/>
        <c:crossBetween val="between"/>
      </c:valAx>
      <c:spPr>
        <a:noFill/>
        <a:ln>
          <a:noFill/>
        </a:ln>
        <a:effectLst/>
      </c:spPr>
    </c:plotArea>
    <c:legend>
      <c:legendPos val="b"/>
      <c:layout>
        <c:manualLayout>
          <c:xMode val="edge"/>
          <c:yMode val="edge"/>
          <c:x val="0.4014566522225223"/>
          <c:y val="0.87339173549743065"/>
          <c:w val="0.26770606006666486"/>
          <c:h val="6.4467234131903361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83074911055451"/>
          <c:y val="6.4984560059414456E-2"/>
          <c:w val="0.83830668030623146"/>
          <c:h val="0.66067711230514647"/>
        </c:manualLayout>
      </c:layout>
      <c:lineChart>
        <c:grouping val="standard"/>
        <c:varyColors val="0"/>
        <c:ser>
          <c:idx val="18"/>
          <c:order val="0"/>
          <c:tx>
            <c:strRef>
              <c:f>'HeadCountShift-Prov-21_30_WC'!$L$2</c:f>
              <c:strCache>
                <c:ptCount val="1"/>
                <c:pt idx="0">
                  <c:v>2012</c:v>
                </c:pt>
              </c:strCache>
            </c:strRef>
          </c:tx>
          <c:spPr>
            <a:ln w="38100" cap="rnd">
              <a:solidFill>
                <a:srgbClr val="FFC000"/>
              </a:solidFill>
              <a:prstDash val="dash"/>
              <a:round/>
            </a:ln>
            <a:effectLst/>
          </c:spPr>
          <c:marker>
            <c:symbol val="none"/>
          </c:marker>
          <c:cat>
            <c:numRef>
              <c:f>'HeadCountShift-Prov-21_30_WC'!$K$5:$K$49</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f>'HeadCountShift-Prov-21_30_WC'!$L$5:$L$49</c:f>
              <c:numCache>
                <c:formatCode>0.0%</c:formatCode>
                <c:ptCount val="45"/>
                <c:pt idx="0">
                  <c:v>1.8860214377770093E-4</c:v>
                </c:pt>
                <c:pt idx="1">
                  <c:v>2.1374909628139442E-3</c:v>
                </c:pt>
                <c:pt idx="2">
                  <c:v>7.261182535441486E-3</c:v>
                </c:pt>
                <c:pt idx="3">
                  <c:v>1.0278816835884701E-2</c:v>
                </c:pt>
                <c:pt idx="4">
                  <c:v>1.2699211014365197E-2</c:v>
                </c:pt>
                <c:pt idx="5">
                  <c:v>1.207053720177286E-2</c:v>
                </c:pt>
                <c:pt idx="6">
                  <c:v>1.2982114230031748E-2</c:v>
                </c:pt>
                <c:pt idx="7">
                  <c:v>1.2196271964291327E-2</c:v>
                </c:pt>
                <c:pt idx="8">
                  <c:v>1.1064659101625123E-2</c:v>
                </c:pt>
                <c:pt idx="9">
                  <c:v>8.6128312325150103E-3</c:v>
                </c:pt>
                <c:pt idx="10">
                  <c:v>8.7699996856630946E-3</c:v>
                </c:pt>
                <c:pt idx="11">
                  <c:v>7.4812183698488039E-3</c:v>
                </c:pt>
                <c:pt idx="12">
                  <c:v>7.5126520604784208E-3</c:v>
                </c:pt>
                <c:pt idx="13">
                  <c:v>7.669820513626505E-3</c:v>
                </c:pt>
                <c:pt idx="14">
                  <c:v>1.0404551598403169E-2</c:v>
                </c:pt>
                <c:pt idx="15">
                  <c:v>1.4365196617734888E-2</c:v>
                </c:pt>
                <c:pt idx="16">
                  <c:v>1.6754157105585768E-2</c:v>
                </c:pt>
                <c:pt idx="17">
                  <c:v>2.0557633671769403E-2</c:v>
                </c:pt>
                <c:pt idx="18">
                  <c:v>2.5995662150693113E-2</c:v>
                </c:pt>
                <c:pt idx="19">
                  <c:v>3.4011253261245405E-2</c:v>
                </c:pt>
                <c:pt idx="20">
                  <c:v>3.4702794455096976E-2</c:v>
                </c:pt>
                <c:pt idx="21">
                  <c:v>3.7500392921132872E-2</c:v>
                </c:pt>
                <c:pt idx="22">
                  <c:v>4.1712507465501522E-2</c:v>
                </c:pt>
                <c:pt idx="23">
                  <c:v>4.3158457234463897E-2</c:v>
                </c:pt>
                <c:pt idx="24">
                  <c:v>4.5013044981611294E-2</c:v>
                </c:pt>
                <c:pt idx="25">
                  <c:v>4.7967811900795271E-2</c:v>
                </c:pt>
                <c:pt idx="26">
                  <c:v>4.4510105931537425E-2</c:v>
                </c:pt>
                <c:pt idx="27">
                  <c:v>4.1523905321723821E-2</c:v>
                </c:pt>
                <c:pt idx="28">
                  <c:v>3.4922830289504291E-2</c:v>
                </c:pt>
                <c:pt idx="29">
                  <c:v>3.7028887561688616E-2</c:v>
                </c:pt>
                <c:pt idx="30">
                  <c:v>3.4828529217615443E-2</c:v>
                </c:pt>
                <c:pt idx="31">
                  <c:v>3.8129066733725209E-2</c:v>
                </c:pt>
                <c:pt idx="32">
                  <c:v>3.7688995064910573E-2</c:v>
                </c:pt>
                <c:pt idx="33">
                  <c:v>3.8663439474428692E-2</c:v>
                </c:pt>
                <c:pt idx="34">
                  <c:v>3.5520070411467007E-2</c:v>
                </c:pt>
                <c:pt idx="35">
                  <c:v>3.3193977304875368E-2</c:v>
                </c:pt>
                <c:pt idx="36">
                  <c:v>2.8321755257284757E-2</c:v>
                </c:pt>
                <c:pt idx="37">
                  <c:v>2.662433596328545E-2</c:v>
                </c:pt>
                <c:pt idx="38">
                  <c:v>2.128060855625059E-2</c:v>
                </c:pt>
                <c:pt idx="39">
                  <c:v>1.64398201992896E-2</c:v>
                </c:pt>
                <c:pt idx="40">
                  <c:v>1.1661899223587841E-2</c:v>
                </c:pt>
                <c:pt idx="41">
                  <c:v>1.0624587432810487E-2</c:v>
                </c:pt>
                <c:pt idx="42">
                  <c:v>7.4812183698488039E-3</c:v>
                </c:pt>
                <c:pt idx="43">
                  <c:v>5.2808600257756265E-3</c:v>
                </c:pt>
                <c:pt idx="44">
                  <c:v>3.206236444220916E-3</c:v>
                </c:pt>
              </c:numCache>
            </c:numRef>
          </c:val>
          <c:smooth val="1"/>
          <c:extLst xmlns:c15="http://schemas.microsoft.com/office/drawing/2012/chart">
            <c:ext xmlns:c16="http://schemas.microsoft.com/office/drawing/2014/chart" uri="{C3380CC4-5D6E-409C-BE32-E72D297353CC}">
              <c16:uniqueId val="{00000000-381C-4228-A09F-BD3AC453D524}"/>
            </c:ext>
          </c:extLst>
        </c:ser>
        <c:ser>
          <c:idx val="0"/>
          <c:order val="1"/>
          <c:tx>
            <c:strRef>
              <c:f>'HeadCountShift-Prov-21_30_WC'!$M$2</c:f>
              <c:strCache>
                <c:ptCount val="1"/>
                <c:pt idx="0">
                  <c:v>2021</c:v>
                </c:pt>
              </c:strCache>
            </c:strRef>
          </c:tx>
          <c:spPr>
            <a:ln w="19050" cap="rnd">
              <a:solidFill>
                <a:srgbClr val="FFC000"/>
              </a:solidFill>
              <a:round/>
            </a:ln>
            <a:effectLst/>
          </c:spPr>
          <c:marker>
            <c:symbol val="none"/>
          </c:marker>
          <c:cat>
            <c:numRef>
              <c:f>'HeadCountShift-Prov-21_30_WC'!$K$5:$K$49</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f>'HeadCountShift-Prov-21_30_WC'!$M$5:$M$49</c:f>
              <c:numCache>
                <c:formatCode>0.0%</c:formatCode>
                <c:ptCount val="45"/>
                <c:pt idx="0">
                  <c:v>3.9144414930798266E-4</c:v>
                </c:pt>
                <c:pt idx="1">
                  <c:v>3.6348385292884105E-3</c:v>
                </c:pt>
                <c:pt idx="2">
                  <c:v>1.2526212777855445E-2</c:v>
                </c:pt>
                <c:pt idx="3">
                  <c:v>2.2843562141758703E-2</c:v>
                </c:pt>
                <c:pt idx="4">
                  <c:v>2.4660981406402906E-2</c:v>
                </c:pt>
                <c:pt idx="5">
                  <c:v>3.0169159793093807E-2</c:v>
                </c:pt>
                <c:pt idx="6">
                  <c:v>3.1455333426534324E-2</c:v>
                </c:pt>
                <c:pt idx="7">
                  <c:v>3.4335243953585906E-2</c:v>
                </c:pt>
                <c:pt idx="8">
                  <c:v>3.2769467356353978E-2</c:v>
                </c:pt>
                <c:pt idx="9">
                  <c:v>3.2098420243254579E-2</c:v>
                </c:pt>
                <c:pt idx="10">
                  <c:v>2.9554033272752692E-2</c:v>
                </c:pt>
                <c:pt idx="11">
                  <c:v>2.6198797707255698E-2</c:v>
                </c:pt>
                <c:pt idx="12">
                  <c:v>2.6338599189151404E-2</c:v>
                </c:pt>
                <c:pt idx="13">
                  <c:v>2.231231651055501E-2</c:v>
                </c:pt>
                <c:pt idx="14">
                  <c:v>2.0383056060394242E-2</c:v>
                </c:pt>
                <c:pt idx="15">
                  <c:v>1.9460366279882568E-2</c:v>
                </c:pt>
                <c:pt idx="16">
                  <c:v>1.6440654270935273E-2</c:v>
                </c:pt>
                <c:pt idx="17">
                  <c:v>1.5797567454215015E-2</c:v>
                </c:pt>
                <c:pt idx="18">
                  <c:v>1.3448902558367119E-2</c:v>
                </c:pt>
                <c:pt idx="19">
                  <c:v>1.107227736614008E-2</c:v>
                </c:pt>
                <c:pt idx="20">
                  <c:v>1.0848594995106948E-2</c:v>
                </c:pt>
                <c:pt idx="21">
                  <c:v>1.0065706696490984E-2</c:v>
                </c:pt>
                <c:pt idx="22">
                  <c:v>1.070879351321124E-2</c:v>
                </c:pt>
                <c:pt idx="23">
                  <c:v>1.1994967146651754E-2</c:v>
                </c:pt>
                <c:pt idx="24">
                  <c:v>1.6216971899902139E-2</c:v>
                </c:pt>
                <c:pt idx="25">
                  <c:v>1.6888019013001538E-2</c:v>
                </c:pt>
                <c:pt idx="26">
                  <c:v>2.0438976653152523E-2</c:v>
                </c:pt>
                <c:pt idx="27">
                  <c:v>2.4633021110023766E-2</c:v>
                </c:pt>
                <c:pt idx="28">
                  <c:v>3.1147770166363765E-2</c:v>
                </c:pt>
                <c:pt idx="29">
                  <c:v>3.125961135188033E-2</c:v>
                </c:pt>
                <c:pt idx="30">
                  <c:v>3.397176010065707E-2</c:v>
                </c:pt>
                <c:pt idx="31">
                  <c:v>3.7718439815462045E-2</c:v>
                </c:pt>
                <c:pt idx="32">
                  <c:v>3.8501328114078012E-2</c:v>
                </c:pt>
                <c:pt idx="33">
                  <c:v>3.8109883964770025E-2</c:v>
                </c:pt>
                <c:pt idx="34">
                  <c:v>4.017894589682651E-2</c:v>
                </c:pt>
                <c:pt idx="35">
                  <c:v>3.7159233887879214E-2</c:v>
                </c:pt>
                <c:pt idx="36">
                  <c:v>3.0812246609814065E-2</c:v>
                </c:pt>
                <c:pt idx="37">
                  <c:v>2.6086956521739129E-2</c:v>
                </c:pt>
                <c:pt idx="38">
                  <c:v>2.3346847476583252E-2</c:v>
                </c:pt>
                <c:pt idx="39">
                  <c:v>2.1110023766251922E-2</c:v>
                </c:pt>
                <c:pt idx="40">
                  <c:v>1.8397875017475186E-2</c:v>
                </c:pt>
                <c:pt idx="41">
                  <c:v>1.5294282119390466E-2</c:v>
                </c:pt>
                <c:pt idx="42">
                  <c:v>1.2721934852509437E-2</c:v>
                </c:pt>
                <c:pt idx="43">
                  <c:v>1.107227736614008E-2</c:v>
                </c:pt>
                <c:pt idx="44">
                  <c:v>5.4242974975534739E-3</c:v>
                </c:pt>
              </c:numCache>
            </c:numRef>
          </c:val>
          <c:smooth val="0"/>
          <c:extLst>
            <c:ext xmlns:c16="http://schemas.microsoft.com/office/drawing/2014/chart" uri="{C3380CC4-5D6E-409C-BE32-E72D297353CC}">
              <c16:uniqueId val="{00000001-381C-4228-A09F-BD3AC453D524}"/>
            </c:ext>
          </c:extLst>
        </c:ser>
        <c:dLbls>
          <c:showLegendKey val="0"/>
          <c:showVal val="0"/>
          <c:showCatName val="0"/>
          <c:showSerName val="0"/>
          <c:showPercent val="0"/>
          <c:showBubbleSize val="0"/>
        </c:dLbls>
        <c:smooth val="0"/>
        <c:axId val="626499536"/>
        <c:axId val="157625376"/>
        <c:extLst>
          <c:ext xmlns:c15="http://schemas.microsoft.com/office/drawing/2012/chart" uri="{02D57815-91ED-43cb-92C2-25804820EDAC}">
            <c15:filteredLineSeries>
              <c15:ser>
                <c:idx val="1"/>
                <c:order val="2"/>
                <c:tx>
                  <c:strRef>
                    <c:extLst>
                      <c:ext uri="{02D57815-91ED-43cb-92C2-25804820EDAC}">
                        <c15:formulaRef>
                          <c15:sqref>'HeadCountShift-Prov-21_30_WC'!$N$2</c15:sqref>
                        </c15:formulaRef>
                      </c:ext>
                    </c:extLst>
                    <c:strCache>
                      <c:ptCount val="1"/>
                      <c:pt idx="0">
                        <c:v>2030</c:v>
                      </c:pt>
                    </c:strCache>
                  </c:strRef>
                </c:tx>
                <c:spPr>
                  <a:ln w="28575" cap="rnd">
                    <a:solidFill>
                      <a:srgbClr val="FFC000"/>
                    </a:solidFill>
                    <a:prstDash val="sysDash"/>
                    <a:round/>
                  </a:ln>
                  <a:effectLst/>
                </c:spPr>
                <c:marker>
                  <c:symbol val="none"/>
                </c:marker>
                <c:cat>
                  <c:numRef>
                    <c:extLst>
                      <c:ext uri="{02D57815-91ED-43cb-92C2-25804820EDAC}">
                        <c15:formulaRef>
                          <c15:sqref>'HeadCountShift-Prov-21_30_WC'!$K$5:$K$49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c:ext uri="{02D57815-91ED-43cb-92C2-25804820EDAC}">
                        <c15:formulaRef>
                          <c15:sqref>'HeadCountShift-Prov-21_30_WC'!$N$5:$N$49</c15:sqref>
                        </c15:formulaRef>
                      </c:ext>
                    </c:extLst>
                    <c:numCache>
                      <c:formatCode>0.0%</c:formatCode>
                      <c:ptCount val="45"/>
                      <c:pt idx="0">
                        <c:v>1.6776177827484973E-4</c:v>
                      </c:pt>
                      <c:pt idx="1">
                        <c:v>1.2861736334405145E-3</c:v>
                      </c:pt>
                      <c:pt idx="2">
                        <c:v>1.1491681811827205E-2</c:v>
                      </c:pt>
                      <c:pt idx="3">
                        <c:v>2.1613309101076471E-2</c:v>
                      </c:pt>
                      <c:pt idx="4">
                        <c:v>3.0197120089472947E-2</c:v>
                      </c:pt>
                      <c:pt idx="5">
                        <c:v>3.6851670627708652E-2</c:v>
                      </c:pt>
                      <c:pt idx="6">
                        <c:v>3.5789179365301273E-2</c:v>
                      </c:pt>
                      <c:pt idx="7">
                        <c:v>3.4894449881168743E-2</c:v>
                      </c:pt>
                      <c:pt idx="8">
                        <c:v>3.3748077729623932E-2</c:v>
                      </c:pt>
                      <c:pt idx="9">
                        <c:v>3.2378023207045997E-2</c:v>
                      </c:pt>
                      <c:pt idx="10">
                        <c:v>3.2210261428771148E-2</c:v>
                      </c:pt>
                      <c:pt idx="11">
                        <c:v>3.2769467356353978E-2</c:v>
                      </c:pt>
                      <c:pt idx="12">
                        <c:v>3.3328673283936808E-2</c:v>
                      </c:pt>
                      <c:pt idx="13">
                        <c:v>3.123165105550119E-2</c:v>
                      </c:pt>
                      <c:pt idx="14">
                        <c:v>3.181881727946316E-2</c:v>
                      </c:pt>
                      <c:pt idx="15">
                        <c:v>3.0756326017055781E-2</c:v>
                      </c:pt>
                      <c:pt idx="16">
                        <c:v>3.0532643646022647E-2</c:v>
                      </c:pt>
                      <c:pt idx="17">
                        <c:v>2.8827065566895009E-2</c:v>
                      </c:pt>
                      <c:pt idx="18">
                        <c:v>2.8100097861037326E-2</c:v>
                      </c:pt>
                      <c:pt idx="19">
                        <c:v>2.6282678596393123E-2</c:v>
                      </c:pt>
                      <c:pt idx="20">
                        <c:v>2.4017894589682651E-2</c:v>
                      </c:pt>
                      <c:pt idx="21">
                        <c:v>2.3961973996924367E-2</c:v>
                      </c:pt>
                      <c:pt idx="22">
                        <c:v>2.1529428211939046E-2</c:v>
                      </c:pt>
                      <c:pt idx="23">
                        <c:v>2.0578778135048232E-2</c:v>
                      </c:pt>
                      <c:pt idx="24">
                        <c:v>2.0383056060394242E-2</c:v>
                      </c:pt>
                      <c:pt idx="25">
                        <c:v>1.884523975954145E-2</c:v>
                      </c:pt>
                      <c:pt idx="26">
                        <c:v>1.898504124143716E-2</c:v>
                      </c:pt>
                      <c:pt idx="27">
                        <c:v>1.7670907311617502E-2</c:v>
                      </c:pt>
                      <c:pt idx="28">
                        <c:v>1.6524535160072698E-2</c:v>
                      </c:pt>
                      <c:pt idx="29">
                        <c:v>1.6888019013001538E-2</c:v>
                      </c:pt>
                      <c:pt idx="30">
                        <c:v>1.6496574863693554E-2</c:v>
                      </c:pt>
                      <c:pt idx="31">
                        <c:v>1.6860058716622398E-2</c:v>
                      </c:pt>
                      <c:pt idx="32">
                        <c:v>1.7391304347826087E-2</c:v>
                      </c:pt>
                      <c:pt idx="33">
                        <c:v>2.0019572207465398E-2</c:v>
                      </c:pt>
                      <c:pt idx="34">
                        <c:v>1.9795889836432268E-2</c:v>
                      </c:pt>
                      <c:pt idx="35">
                        <c:v>2.0690619320564797E-2</c:v>
                      </c:pt>
                      <c:pt idx="36">
                        <c:v>2.2060673843142739E-2</c:v>
                      </c:pt>
                      <c:pt idx="37">
                        <c:v>2.4073815182440932E-2</c:v>
                      </c:pt>
                      <c:pt idx="38">
                        <c:v>2.2172515028659304E-2</c:v>
                      </c:pt>
                      <c:pt idx="39">
                        <c:v>2.0355095764015098E-2</c:v>
                      </c:pt>
                      <c:pt idx="40">
                        <c:v>1.6832098420243254E-2</c:v>
                      </c:pt>
                      <c:pt idx="41">
                        <c:v>1.4287711449741367E-2</c:v>
                      </c:pt>
                      <c:pt idx="42">
                        <c:v>1.1547602404585489E-2</c:v>
                      </c:pt>
                      <c:pt idx="43">
                        <c:v>9.6463022508038593E-3</c:v>
                      </c:pt>
                      <c:pt idx="44">
                        <c:v>4.1101635677338183E-3</c:v>
                      </c:pt>
                    </c:numCache>
                  </c:numRef>
                </c:val>
                <c:smooth val="0"/>
                <c:extLst>
                  <c:ext xmlns:c16="http://schemas.microsoft.com/office/drawing/2014/chart" uri="{C3380CC4-5D6E-409C-BE32-E72D297353CC}">
                    <c16:uniqueId val="{00000002-381C-4228-A09F-BD3AC453D524}"/>
                  </c:ext>
                </c:extLst>
              </c15:ser>
            </c15:filteredLineSeries>
          </c:ext>
        </c:extLst>
      </c:lineChart>
      <c:catAx>
        <c:axId val="62649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7625376"/>
        <c:crosses val="autoZero"/>
        <c:auto val="1"/>
        <c:lblAlgn val="ctr"/>
        <c:lblOffset val="100"/>
        <c:tickLblSkip val="5"/>
        <c:tickMarkSkip val="5"/>
        <c:noMultiLvlLbl val="0"/>
      </c:catAx>
      <c:valAx>
        <c:axId val="157625376"/>
        <c:scaling>
          <c:orientation val="minMax"/>
          <c:max val="6.0000000000000012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 of educators at this age</a:t>
                </a:r>
              </a:p>
            </c:rich>
          </c:tx>
          <c:layout>
            <c:manualLayout>
              <c:xMode val="edge"/>
              <c:yMode val="edge"/>
              <c:x val="1.4971208639388256E-2"/>
              <c:y val="6.5895216729424833E-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6499536"/>
        <c:crosses val="autoZero"/>
        <c:crossBetween val="between"/>
      </c:valAx>
      <c:spPr>
        <a:noFill/>
        <a:ln>
          <a:noFill/>
        </a:ln>
        <a:effectLst/>
      </c:spPr>
    </c:plotArea>
    <c:legend>
      <c:legendPos val="b"/>
      <c:layout>
        <c:manualLayout>
          <c:xMode val="edge"/>
          <c:yMode val="edge"/>
          <c:x val="0.4014566522225223"/>
          <c:y val="0.87339173549743065"/>
          <c:w val="0.26770606006666486"/>
          <c:h val="6.4467234131903361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83074911055451"/>
          <c:y val="6.4984560059414456E-2"/>
          <c:w val="0.83830668030623146"/>
          <c:h val="0.66067711230514647"/>
        </c:manualLayout>
      </c:layout>
      <c:lineChart>
        <c:grouping val="standard"/>
        <c:varyColors val="0"/>
        <c:ser>
          <c:idx val="18"/>
          <c:order val="0"/>
          <c:tx>
            <c:strRef>
              <c:f>'HeadCountShift-Prov-21_30_WC'!$L$2</c:f>
              <c:strCache>
                <c:ptCount val="1"/>
                <c:pt idx="0">
                  <c:v>2012</c:v>
                </c:pt>
              </c:strCache>
            </c:strRef>
          </c:tx>
          <c:spPr>
            <a:ln w="38100" cap="rnd">
              <a:solidFill>
                <a:srgbClr val="FFC000"/>
              </a:solidFill>
              <a:prstDash val="dash"/>
              <a:round/>
            </a:ln>
            <a:effectLst/>
          </c:spPr>
          <c:marker>
            <c:symbol val="none"/>
          </c:marker>
          <c:cat>
            <c:numRef>
              <c:f>'HeadCountShift-Prov-21_30_WC'!$K$5:$K$49</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f>'HeadCountShift-Prov-21_30_WC'!$L$5:$L$49</c:f>
              <c:numCache>
                <c:formatCode>0.0%</c:formatCode>
                <c:ptCount val="45"/>
                <c:pt idx="0">
                  <c:v>1.8860214377770093E-4</c:v>
                </c:pt>
                <c:pt idx="1">
                  <c:v>2.1374909628139442E-3</c:v>
                </c:pt>
                <c:pt idx="2">
                  <c:v>7.261182535441486E-3</c:v>
                </c:pt>
                <c:pt idx="3">
                  <c:v>1.0278816835884701E-2</c:v>
                </c:pt>
                <c:pt idx="4">
                  <c:v>1.2699211014365197E-2</c:v>
                </c:pt>
                <c:pt idx="5">
                  <c:v>1.207053720177286E-2</c:v>
                </c:pt>
                <c:pt idx="6">
                  <c:v>1.2982114230031748E-2</c:v>
                </c:pt>
                <c:pt idx="7">
                  <c:v>1.2196271964291327E-2</c:v>
                </c:pt>
                <c:pt idx="8">
                  <c:v>1.1064659101625123E-2</c:v>
                </c:pt>
                <c:pt idx="9">
                  <c:v>8.6128312325150103E-3</c:v>
                </c:pt>
                <c:pt idx="10">
                  <c:v>8.7699996856630946E-3</c:v>
                </c:pt>
                <c:pt idx="11">
                  <c:v>7.4812183698488039E-3</c:v>
                </c:pt>
                <c:pt idx="12">
                  <c:v>7.5126520604784208E-3</c:v>
                </c:pt>
                <c:pt idx="13">
                  <c:v>7.669820513626505E-3</c:v>
                </c:pt>
                <c:pt idx="14">
                  <c:v>1.0404551598403169E-2</c:v>
                </c:pt>
                <c:pt idx="15">
                  <c:v>1.4365196617734888E-2</c:v>
                </c:pt>
                <c:pt idx="16">
                  <c:v>1.6754157105585768E-2</c:v>
                </c:pt>
                <c:pt idx="17">
                  <c:v>2.0557633671769403E-2</c:v>
                </c:pt>
                <c:pt idx="18">
                  <c:v>2.5995662150693113E-2</c:v>
                </c:pt>
                <c:pt idx="19">
                  <c:v>3.4011253261245405E-2</c:v>
                </c:pt>
                <c:pt idx="20">
                  <c:v>3.4702794455096976E-2</c:v>
                </c:pt>
                <c:pt idx="21">
                  <c:v>3.7500392921132872E-2</c:v>
                </c:pt>
                <c:pt idx="22">
                  <c:v>4.1712507465501522E-2</c:v>
                </c:pt>
                <c:pt idx="23">
                  <c:v>4.3158457234463897E-2</c:v>
                </c:pt>
                <c:pt idx="24">
                  <c:v>4.5013044981611294E-2</c:v>
                </c:pt>
                <c:pt idx="25">
                  <c:v>4.7967811900795271E-2</c:v>
                </c:pt>
                <c:pt idx="26">
                  <c:v>4.4510105931537425E-2</c:v>
                </c:pt>
                <c:pt idx="27">
                  <c:v>4.1523905321723821E-2</c:v>
                </c:pt>
                <c:pt idx="28">
                  <c:v>3.4922830289504291E-2</c:v>
                </c:pt>
                <c:pt idx="29">
                  <c:v>3.7028887561688616E-2</c:v>
                </c:pt>
                <c:pt idx="30">
                  <c:v>3.4828529217615443E-2</c:v>
                </c:pt>
                <c:pt idx="31">
                  <c:v>3.8129066733725209E-2</c:v>
                </c:pt>
                <c:pt idx="32">
                  <c:v>3.7688995064910573E-2</c:v>
                </c:pt>
                <c:pt idx="33">
                  <c:v>3.8663439474428692E-2</c:v>
                </c:pt>
                <c:pt idx="34">
                  <c:v>3.5520070411467007E-2</c:v>
                </c:pt>
                <c:pt idx="35">
                  <c:v>3.3193977304875368E-2</c:v>
                </c:pt>
                <c:pt idx="36">
                  <c:v>2.8321755257284757E-2</c:v>
                </c:pt>
                <c:pt idx="37">
                  <c:v>2.662433596328545E-2</c:v>
                </c:pt>
                <c:pt idx="38">
                  <c:v>2.128060855625059E-2</c:v>
                </c:pt>
                <c:pt idx="39">
                  <c:v>1.64398201992896E-2</c:v>
                </c:pt>
                <c:pt idx="40">
                  <c:v>1.1661899223587841E-2</c:v>
                </c:pt>
                <c:pt idx="41">
                  <c:v>1.0624587432810487E-2</c:v>
                </c:pt>
                <c:pt idx="42">
                  <c:v>7.4812183698488039E-3</c:v>
                </c:pt>
                <c:pt idx="43">
                  <c:v>5.2808600257756265E-3</c:v>
                </c:pt>
                <c:pt idx="44">
                  <c:v>3.206236444220916E-3</c:v>
                </c:pt>
              </c:numCache>
            </c:numRef>
          </c:val>
          <c:smooth val="1"/>
          <c:extLst xmlns:c15="http://schemas.microsoft.com/office/drawing/2012/chart">
            <c:ext xmlns:c16="http://schemas.microsoft.com/office/drawing/2014/chart" uri="{C3380CC4-5D6E-409C-BE32-E72D297353CC}">
              <c16:uniqueId val="{00000000-381C-4228-A09F-BD3AC453D524}"/>
            </c:ext>
          </c:extLst>
        </c:ser>
        <c:ser>
          <c:idx val="0"/>
          <c:order val="1"/>
          <c:tx>
            <c:strRef>
              <c:f>'HeadCountShift-Prov-21_30_WC'!$M$2</c:f>
              <c:strCache>
                <c:ptCount val="1"/>
                <c:pt idx="0">
                  <c:v>2021</c:v>
                </c:pt>
              </c:strCache>
            </c:strRef>
          </c:tx>
          <c:spPr>
            <a:ln w="19050" cap="rnd">
              <a:solidFill>
                <a:srgbClr val="FFC000"/>
              </a:solidFill>
              <a:round/>
            </a:ln>
            <a:effectLst/>
          </c:spPr>
          <c:marker>
            <c:symbol val="none"/>
          </c:marker>
          <c:cat>
            <c:numRef>
              <c:f>'HeadCountShift-Prov-21_30_WC'!$K$5:$K$49</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f>'HeadCountShift-Prov-21_30_WC'!$M$5:$M$49</c:f>
              <c:numCache>
                <c:formatCode>0.0%</c:formatCode>
                <c:ptCount val="45"/>
                <c:pt idx="0">
                  <c:v>3.9144414930798266E-4</c:v>
                </c:pt>
                <c:pt idx="1">
                  <c:v>3.6348385292884105E-3</c:v>
                </c:pt>
                <c:pt idx="2">
                  <c:v>1.2526212777855445E-2</c:v>
                </c:pt>
                <c:pt idx="3">
                  <c:v>2.2843562141758703E-2</c:v>
                </c:pt>
                <c:pt idx="4">
                  <c:v>2.4660981406402906E-2</c:v>
                </c:pt>
                <c:pt idx="5">
                  <c:v>3.0169159793093807E-2</c:v>
                </c:pt>
                <c:pt idx="6">
                  <c:v>3.1455333426534324E-2</c:v>
                </c:pt>
                <c:pt idx="7">
                  <c:v>3.4335243953585906E-2</c:v>
                </c:pt>
                <c:pt idx="8">
                  <c:v>3.2769467356353978E-2</c:v>
                </c:pt>
                <c:pt idx="9">
                  <c:v>3.2098420243254579E-2</c:v>
                </c:pt>
                <c:pt idx="10">
                  <c:v>2.9554033272752692E-2</c:v>
                </c:pt>
                <c:pt idx="11">
                  <c:v>2.6198797707255698E-2</c:v>
                </c:pt>
                <c:pt idx="12">
                  <c:v>2.6338599189151404E-2</c:v>
                </c:pt>
                <c:pt idx="13">
                  <c:v>2.231231651055501E-2</c:v>
                </c:pt>
                <c:pt idx="14">
                  <c:v>2.0383056060394242E-2</c:v>
                </c:pt>
                <c:pt idx="15">
                  <c:v>1.9460366279882568E-2</c:v>
                </c:pt>
                <c:pt idx="16">
                  <c:v>1.6440654270935273E-2</c:v>
                </c:pt>
                <c:pt idx="17">
                  <c:v>1.5797567454215015E-2</c:v>
                </c:pt>
                <c:pt idx="18">
                  <c:v>1.3448902558367119E-2</c:v>
                </c:pt>
                <c:pt idx="19">
                  <c:v>1.107227736614008E-2</c:v>
                </c:pt>
                <c:pt idx="20">
                  <c:v>1.0848594995106948E-2</c:v>
                </c:pt>
                <c:pt idx="21">
                  <c:v>1.0065706696490984E-2</c:v>
                </c:pt>
                <c:pt idx="22">
                  <c:v>1.070879351321124E-2</c:v>
                </c:pt>
                <c:pt idx="23">
                  <c:v>1.1994967146651754E-2</c:v>
                </c:pt>
                <c:pt idx="24">
                  <c:v>1.6216971899902139E-2</c:v>
                </c:pt>
                <c:pt idx="25">
                  <c:v>1.6888019013001538E-2</c:v>
                </c:pt>
                <c:pt idx="26">
                  <c:v>2.0438976653152523E-2</c:v>
                </c:pt>
                <c:pt idx="27">
                  <c:v>2.4633021110023766E-2</c:v>
                </c:pt>
                <c:pt idx="28">
                  <c:v>3.1147770166363765E-2</c:v>
                </c:pt>
                <c:pt idx="29">
                  <c:v>3.125961135188033E-2</c:v>
                </c:pt>
                <c:pt idx="30">
                  <c:v>3.397176010065707E-2</c:v>
                </c:pt>
                <c:pt idx="31">
                  <c:v>3.7718439815462045E-2</c:v>
                </c:pt>
                <c:pt idx="32">
                  <c:v>3.8501328114078012E-2</c:v>
                </c:pt>
                <c:pt idx="33">
                  <c:v>3.8109883964770025E-2</c:v>
                </c:pt>
                <c:pt idx="34">
                  <c:v>4.017894589682651E-2</c:v>
                </c:pt>
                <c:pt idx="35">
                  <c:v>3.7159233887879214E-2</c:v>
                </c:pt>
                <c:pt idx="36">
                  <c:v>3.0812246609814065E-2</c:v>
                </c:pt>
                <c:pt idx="37">
                  <c:v>2.6086956521739129E-2</c:v>
                </c:pt>
                <c:pt idx="38">
                  <c:v>2.3346847476583252E-2</c:v>
                </c:pt>
                <c:pt idx="39">
                  <c:v>2.1110023766251922E-2</c:v>
                </c:pt>
                <c:pt idx="40">
                  <c:v>1.8397875017475186E-2</c:v>
                </c:pt>
                <c:pt idx="41">
                  <c:v>1.5294282119390466E-2</c:v>
                </c:pt>
                <c:pt idx="42">
                  <c:v>1.2721934852509437E-2</c:v>
                </c:pt>
                <c:pt idx="43">
                  <c:v>1.107227736614008E-2</c:v>
                </c:pt>
                <c:pt idx="44">
                  <c:v>5.4242974975534739E-3</c:v>
                </c:pt>
              </c:numCache>
            </c:numRef>
          </c:val>
          <c:smooth val="0"/>
          <c:extLst>
            <c:ext xmlns:c16="http://schemas.microsoft.com/office/drawing/2014/chart" uri="{C3380CC4-5D6E-409C-BE32-E72D297353CC}">
              <c16:uniqueId val="{00000001-381C-4228-A09F-BD3AC453D524}"/>
            </c:ext>
          </c:extLst>
        </c:ser>
        <c:ser>
          <c:idx val="1"/>
          <c:order val="2"/>
          <c:tx>
            <c:strRef>
              <c:f>'HeadCountShift-Prov-21_30_WC'!$N$2</c:f>
              <c:strCache>
                <c:ptCount val="1"/>
                <c:pt idx="0">
                  <c:v>2030</c:v>
                </c:pt>
              </c:strCache>
            </c:strRef>
          </c:tx>
          <c:spPr>
            <a:ln w="28575" cap="rnd">
              <a:solidFill>
                <a:srgbClr val="FFC000"/>
              </a:solidFill>
              <a:prstDash val="sysDash"/>
              <a:round/>
            </a:ln>
            <a:effectLst/>
          </c:spPr>
          <c:marker>
            <c:symbol val="none"/>
          </c:marker>
          <c:cat>
            <c:numRef>
              <c:f>'HeadCountShift-Prov-21_30_WC'!$K$5:$K$49</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f>'HeadCountShift-Prov-21_30_WC'!$N$5:$N$49</c:f>
              <c:numCache>
                <c:formatCode>0.0%</c:formatCode>
                <c:ptCount val="45"/>
                <c:pt idx="0">
                  <c:v>1.6776177827484973E-4</c:v>
                </c:pt>
                <c:pt idx="1">
                  <c:v>1.2861736334405145E-3</c:v>
                </c:pt>
                <c:pt idx="2">
                  <c:v>1.1491681811827205E-2</c:v>
                </c:pt>
                <c:pt idx="3">
                  <c:v>2.1613309101076471E-2</c:v>
                </c:pt>
                <c:pt idx="4">
                  <c:v>3.0197120089472947E-2</c:v>
                </c:pt>
                <c:pt idx="5">
                  <c:v>3.6851670627708652E-2</c:v>
                </c:pt>
                <c:pt idx="6">
                  <c:v>3.5789179365301273E-2</c:v>
                </c:pt>
                <c:pt idx="7">
                  <c:v>3.4894449881168743E-2</c:v>
                </c:pt>
                <c:pt idx="8">
                  <c:v>3.3748077729623932E-2</c:v>
                </c:pt>
                <c:pt idx="9">
                  <c:v>3.2378023207045997E-2</c:v>
                </c:pt>
                <c:pt idx="10">
                  <c:v>3.2210261428771148E-2</c:v>
                </c:pt>
                <c:pt idx="11">
                  <c:v>3.2769467356353978E-2</c:v>
                </c:pt>
                <c:pt idx="12">
                  <c:v>3.3328673283936808E-2</c:v>
                </c:pt>
                <c:pt idx="13">
                  <c:v>3.123165105550119E-2</c:v>
                </c:pt>
                <c:pt idx="14">
                  <c:v>3.181881727946316E-2</c:v>
                </c:pt>
                <c:pt idx="15">
                  <c:v>3.0756326017055781E-2</c:v>
                </c:pt>
                <c:pt idx="16">
                  <c:v>3.0532643646022647E-2</c:v>
                </c:pt>
                <c:pt idx="17">
                  <c:v>2.8827065566895009E-2</c:v>
                </c:pt>
                <c:pt idx="18">
                  <c:v>2.8100097861037326E-2</c:v>
                </c:pt>
                <c:pt idx="19">
                  <c:v>2.6282678596393123E-2</c:v>
                </c:pt>
                <c:pt idx="20">
                  <c:v>2.4017894589682651E-2</c:v>
                </c:pt>
                <c:pt idx="21">
                  <c:v>2.3961973996924367E-2</c:v>
                </c:pt>
                <c:pt idx="22">
                  <c:v>2.1529428211939046E-2</c:v>
                </c:pt>
                <c:pt idx="23">
                  <c:v>2.0578778135048232E-2</c:v>
                </c:pt>
                <c:pt idx="24">
                  <c:v>2.0383056060394242E-2</c:v>
                </c:pt>
                <c:pt idx="25">
                  <c:v>1.884523975954145E-2</c:v>
                </c:pt>
                <c:pt idx="26">
                  <c:v>1.898504124143716E-2</c:v>
                </c:pt>
                <c:pt idx="27">
                  <c:v>1.7670907311617502E-2</c:v>
                </c:pt>
                <c:pt idx="28">
                  <c:v>1.6524535160072698E-2</c:v>
                </c:pt>
                <c:pt idx="29">
                  <c:v>1.6888019013001538E-2</c:v>
                </c:pt>
                <c:pt idx="30">
                  <c:v>1.6496574863693554E-2</c:v>
                </c:pt>
                <c:pt idx="31">
                  <c:v>1.6860058716622398E-2</c:v>
                </c:pt>
                <c:pt idx="32">
                  <c:v>1.7391304347826087E-2</c:v>
                </c:pt>
                <c:pt idx="33">
                  <c:v>2.0019572207465398E-2</c:v>
                </c:pt>
                <c:pt idx="34">
                  <c:v>1.9795889836432268E-2</c:v>
                </c:pt>
                <c:pt idx="35">
                  <c:v>2.0690619320564797E-2</c:v>
                </c:pt>
                <c:pt idx="36">
                  <c:v>2.2060673843142739E-2</c:v>
                </c:pt>
                <c:pt idx="37">
                  <c:v>2.4073815182440932E-2</c:v>
                </c:pt>
                <c:pt idx="38">
                  <c:v>2.2172515028659304E-2</c:v>
                </c:pt>
                <c:pt idx="39">
                  <c:v>2.0355095764015098E-2</c:v>
                </c:pt>
                <c:pt idx="40">
                  <c:v>1.6832098420243254E-2</c:v>
                </c:pt>
                <c:pt idx="41">
                  <c:v>1.4287711449741367E-2</c:v>
                </c:pt>
                <c:pt idx="42">
                  <c:v>1.1547602404585489E-2</c:v>
                </c:pt>
                <c:pt idx="43">
                  <c:v>9.6463022508038593E-3</c:v>
                </c:pt>
                <c:pt idx="44">
                  <c:v>4.1101635677338183E-3</c:v>
                </c:pt>
              </c:numCache>
            </c:numRef>
          </c:val>
          <c:smooth val="0"/>
          <c:extLst>
            <c:ext xmlns:c16="http://schemas.microsoft.com/office/drawing/2014/chart" uri="{C3380CC4-5D6E-409C-BE32-E72D297353CC}">
              <c16:uniqueId val="{00000002-381C-4228-A09F-BD3AC453D524}"/>
            </c:ext>
          </c:extLst>
        </c:ser>
        <c:dLbls>
          <c:showLegendKey val="0"/>
          <c:showVal val="0"/>
          <c:showCatName val="0"/>
          <c:showSerName val="0"/>
          <c:showPercent val="0"/>
          <c:showBubbleSize val="0"/>
        </c:dLbls>
        <c:smooth val="0"/>
        <c:axId val="626499536"/>
        <c:axId val="157625376"/>
        <c:extLst/>
      </c:lineChart>
      <c:catAx>
        <c:axId val="62649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7625376"/>
        <c:crosses val="autoZero"/>
        <c:auto val="1"/>
        <c:lblAlgn val="ctr"/>
        <c:lblOffset val="100"/>
        <c:tickLblSkip val="5"/>
        <c:tickMarkSkip val="5"/>
        <c:noMultiLvlLbl val="0"/>
      </c:catAx>
      <c:valAx>
        <c:axId val="157625376"/>
        <c:scaling>
          <c:orientation val="minMax"/>
          <c:max val="6.0000000000000012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 of educators at this age</a:t>
                </a:r>
              </a:p>
            </c:rich>
          </c:tx>
          <c:layout>
            <c:manualLayout>
              <c:xMode val="edge"/>
              <c:yMode val="edge"/>
              <c:x val="1.4971208639388256E-2"/>
              <c:y val="6.5895216729424833E-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6499536"/>
        <c:crosses val="autoZero"/>
        <c:crossBetween val="between"/>
      </c:valAx>
      <c:spPr>
        <a:noFill/>
        <a:ln>
          <a:noFill/>
        </a:ln>
        <a:effectLst/>
      </c:spPr>
    </c:plotArea>
    <c:legend>
      <c:legendPos val="b"/>
      <c:layout>
        <c:manualLayout>
          <c:xMode val="edge"/>
          <c:yMode val="edge"/>
          <c:x val="0.4014566522225223"/>
          <c:y val="0.87339173549743065"/>
          <c:w val="0.26770606006666486"/>
          <c:h val="6.4467234131903361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83074911055451"/>
          <c:y val="6.4984560059414456E-2"/>
          <c:w val="0.83830668030623146"/>
          <c:h val="0.66067711230514647"/>
        </c:manualLayout>
      </c:layout>
      <c:lineChart>
        <c:grouping val="standard"/>
        <c:varyColors val="0"/>
        <c:ser>
          <c:idx val="18"/>
          <c:order val="0"/>
          <c:tx>
            <c:strRef>
              <c:f>'HeadCountShift-Prov-21_30_WC'!$L$2</c:f>
              <c:strCache>
                <c:ptCount val="1"/>
                <c:pt idx="0">
                  <c:v>2012</c:v>
                </c:pt>
              </c:strCache>
            </c:strRef>
          </c:tx>
          <c:spPr>
            <a:ln w="38100" cap="rnd">
              <a:solidFill>
                <a:srgbClr val="FFC000"/>
              </a:solidFill>
              <a:prstDash val="dash"/>
              <a:round/>
            </a:ln>
            <a:effectLst/>
          </c:spPr>
          <c:marker>
            <c:symbol val="none"/>
          </c:marker>
          <c:cat>
            <c:numRef>
              <c:f>'HeadCountShift-Prov-21_30_WC'!$K$5:$K$49</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f>'HeadCountShift-Prov-21_30_WC'!$L$5:$L$49</c:f>
              <c:numCache>
                <c:formatCode>0.0%</c:formatCode>
                <c:ptCount val="45"/>
                <c:pt idx="0">
                  <c:v>1.8860214377770093E-4</c:v>
                </c:pt>
                <c:pt idx="1">
                  <c:v>2.1374909628139442E-3</c:v>
                </c:pt>
                <c:pt idx="2">
                  <c:v>7.261182535441486E-3</c:v>
                </c:pt>
                <c:pt idx="3">
                  <c:v>1.0278816835884701E-2</c:v>
                </c:pt>
                <c:pt idx="4">
                  <c:v>1.2699211014365197E-2</c:v>
                </c:pt>
                <c:pt idx="5">
                  <c:v>1.207053720177286E-2</c:v>
                </c:pt>
                <c:pt idx="6">
                  <c:v>1.2982114230031748E-2</c:v>
                </c:pt>
                <c:pt idx="7">
                  <c:v>1.2196271964291327E-2</c:v>
                </c:pt>
                <c:pt idx="8">
                  <c:v>1.1064659101625123E-2</c:v>
                </c:pt>
                <c:pt idx="9">
                  <c:v>8.6128312325150103E-3</c:v>
                </c:pt>
                <c:pt idx="10">
                  <c:v>8.7699996856630946E-3</c:v>
                </c:pt>
                <c:pt idx="11">
                  <c:v>7.4812183698488039E-3</c:v>
                </c:pt>
                <c:pt idx="12">
                  <c:v>7.5126520604784208E-3</c:v>
                </c:pt>
                <c:pt idx="13">
                  <c:v>7.669820513626505E-3</c:v>
                </c:pt>
                <c:pt idx="14">
                  <c:v>1.0404551598403169E-2</c:v>
                </c:pt>
                <c:pt idx="15">
                  <c:v>1.4365196617734888E-2</c:v>
                </c:pt>
                <c:pt idx="16">
                  <c:v>1.6754157105585768E-2</c:v>
                </c:pt>
                <c:pt idx="17">
                  <c:v>2.0557633671769403E-2</c:v>
                </c:pt>
                <c:pt idx="18">
                  <c:v>2.5995662150693113E-2</c:v>
                </c:pt>
                <c:pt idx="19">
                  <c:v>3.4011253261245405E-2</c:v>
                </c:pt>
                <c:pt idx="20">
                  <c:v>3.4702794455096976E-2</c:v>
                </c:pt>
                <c:pt idx="21">
                  <c:v>3.7500392921132872E-2</c:v>
                </c:pt>
                <c:pt idx="22">
                  <c:v>4.1712507465501522E-2</c:v>
                </c:pt>
                <c:pt idx="23">
                  <c:v>4.3158457234463897E-2</c:v>
                </c:pt>
                <c:pt idx="24">
                  <c:v>4.5013044981611294E-2</c:v>
                </c:pt>
                <c:pt idx="25">
                  <c:v>4.7967811900795271E-2</c:v>
                </c:pt>
                <c:pt idx="26">
                  <c:v>4.4510105931537425E-2</c:v>
                </c:pt>
                <c:pt idx="27">
                  <c:v>4.1523905321723821E-2</c:v>
                </c:pt>
                <c:pt idx="28">
                  <c:v>3.4922830289504291E-2</c:v>
                </c:pt>
                <c:pt idx="29">
                  <c:v>3.7028887561688616E-2</c:v>
                </c:pt>
                <c:pt idx="30">
                  <c:v>3.4828529217615443E-2</c:v>
                </c:pt>
                <c:pt idx="31">
                  <c:v>3.8129066733725209E-2</c:v>
                </c:pt>
                <c:pt idx="32">
                  <c:v>3.7688995064910573E-2</c:v>
                </c:pt>
                <c:pt idx="33">
                  <c:v>3.8663439474428692E-2</c:v>
                </c:pt>
                <c:pt idx="34">
                  <c:v>3.5520070411467007E-2</c:v>
                </c:pt>
                <c:pt idx="35">
                  <c:v>3.3193977304875368E-2</c:v>
                </c:pt>
                <c:pt idx="36">
                  <c:v>2.8321755257284757E-2</c:v>
                </c:pt>
                <c:pt idx="37">
                  <c:v>2.662433596328545E-2</c:v>
                </c:pt>
                <c:pt idx="38">
                  <c:v>2.128060855625059E-2</c:v>
                </c:pt>
                <c:pt idx="39">
                  <c:v>1.64398201992896E-2</c:v>
                </c:pt>
                <c:pt idx="40">
                  <c:v>1.1661899223587841E-2</c:v>
                </c:pt>
                <c:pt idx="41">
                  <c:v>1.0624587432810487E-2</c:v>
                </c:pt>
                <c:pt idx="42">
                  <c:v>7.4812183698488039E-3</c:v>
                </c:pt>
                <c:pt idx="43">
                  <c:v>5.2808600257756265E-3</c:v>
                </c:pt>
                <c:pt idx="44">
                  <c:v>3.206236444220916E-3</c:v>
                </c:pt>
              </c:numCache>
            </c:numRef>
          </c:val>
          <c:smooth val="1"/>
          <c:extLst xmlns:c15="http://schemas.microsoft.com/office/drawing/2012/chart">
            <c:ext xmlns:c16="http://schemas.microsoft.com/office/drawing/2014/chart" uri="{C3380CC4-5D6E-409C-BE32-E72D297353CC}">
              <c16:uniqueId val="{00000000-381C-4228-A09F-BD3AC453D524}"/>
            </c:ext>
          </c:extLst>
        </c:ser>
        <c:ser>
          <c:idx val="0"/>
          <c:order val="1"/>
          <c:tx>
            <c:strRef>
              <c:f>'HeadCountShift-Prov-21_30_WC'!$M$2</c:f>
              <c:strCache>
                <c:ptCount val="1"/>
                <c:pt idx="0">
                  <c:v>2021</c:v>
                </c:pt>
              </c:strCache>
            </c:strRef>
          </c:tx>
          <c:spPr>
            <a:ln w="19050" cap="rnd">
              <a:solidFill>
                <a:srgbClr val="FFC000"/>
              </a:solidFill>
              <a:round/>
            </a:ln>
            <a:effectLst/>
          </c:spPr>
          <c:marker>
            <c:symbol val="none"/>
          </c:marker>
          <c:cat>
            <c:numRef>
              <c:f>'HeadCountShift-Prov-21_30_WC'!$K$5:$K$49</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f>'HeadCountShift-Prov-21_30_WC'!$M$5:$M$49</c:f>
              <c:numCache>
                <c:formatCode>0.0%</c:formatCode>
                <c:ptCount val="45"/>
                <c:pt idx="0">
                  <c:v>3.9144414930798266E-4</c:v>
                </c:pt>
                <c:pt idx="1">
                  <c:v>3.6348385292884105E-3</c:v>
                </c:pt>
                <c:pt idx="2">
                  <c:v>1.2526212777855445E-2</c:v>
                </c:pt>
                <c:pt idx="3">
                  <c:v>2.2843562141758703E-2</c:v>
                </c:pt>
                <c:pt idx="4">
                  <c:v>2.4660981406402906E-2</c:v>
                </c:pt>
                <c:pt idx="5">
                  <c:v>3.0169159793093807E-2</c:v>
                </c:pt>
                <c:pt idx="6">
                  <c:v>3.1455333426534324E-2</c:v>
                </c:pt>
                <c:pt idx="7">
                  <c:v>3.4335243953585906E-2</c:v>
                </c:pt>
                <c:pt idx="8">
                  <c:v>3.2769467356353978E-2</c:v>
                </c:pt>
                <c:pt idx="9">
                  <c:v>3.2098420243254579E-2</c:v>
                </c:pt>
                <c:pt idx="10">
                  <c:v>2.9554033272752692E-2</c:v>
                </c:pt>
                <c:pt idx="11">
                  <c:v>2.6198797707255698E-2</c:v>
                </c:pt>
                <c:pt idx="12">
                  <c:v>2.6338599189151404E-2</c:v>
                </c:pt>
                <c:pt idx="13">
                  <c:v>2.231231651055501E-2</c:v>
                </c:pt>
                <c:pt idx="14">
                  <c:v>2.0383056060394242E-2</c:v>
                </c:pt>
                <c:pt idx="15">
                  <c:v>1.9460366279882568E-2</c:v>
                </c:pt>
                <c:pt idx="16">
                  <c:v>1.6440654270935273E-2</c:v>
                </c:pt>
                <c:pt idx="17">
                  <c:v>1.5797567454215015E-2</c:v>
                </c:pt>
                <c:pt idx="18">
                  <c:v>1.3448902558367119E-2</c:v>
                </c:pt>
                <c:pt idx="19">
                  <c:v>1.107227736614008E-2</c:v>
                </c:pt>
                <c:pt idx="20">
                  <c:v>1.0848594995106948E-2</c:v>
                </c:pt>
                <c:pt idx="21">
                  <c:v>1.0065706696490984E-2</c:v>
                </c:pt>
                <c:pt idx="22">
                  <c:v>1.070879351321124E-2</c:v>
                </c:pt>
                <c:pt idx="23">
                  <c:v>1.1994967146651754E-2</c:v>
                </c:pt>
                <c:pt idx="24">
                  <c:v>1.6216971899902139E-2</c:v>
                </c:pt>
                <c:pt idx="25">
                  <c:v>1.6888019013001538E-2</c:v>
                </c:pt>
                <c:pt idx="26">
                  <c:v>2.0438976653152523E-2</c:v>
                </c:pt>
                <c:pt idx="27">
                  <c:v>2.4633021110023766E-2</c:v>
                </c:pt>
                <c:pt idx="28">
                  <c:v>3.1147770166363765E-2</c:v>
                </c:pt>
                <c:pt idx="29">
                  <c:v>3.125961135188033E-2</c:v>
                </c:pt>
                <c:pt idx="30">
                  <c:v>3.397176010065707E-2</c:v>
                </c:pt>
                <c:pt idx="31">
                  <c:v>3.7718439815462045E-2</c:v>
                </c:pt>
                <c:pt idx="32">
                  <c:v>3.8501328114078012E-2</c:v>
                </c:pt>
                <c:pt idx="33">
                  <c:v>3.8109883964770025E-2</c:v>
                </c:pt>
                <c:pt idx="34">
                  <c:v>4.017894589682651E-2</c:v>
                </c:pt>
                <c:pt idx="35">
                  <c:v>3.7159233887879214E-2</c:v>
                </c:pt>
                <c:pt idx="36">
                  <c:v>3.0812246609814065E-2</c:v>
                </c:pt>
                <c:pt idx="37">
                  <c:v>2.6086956521739129E-2</c:v>
                </c:pt>
                <c:pt idx="38">
                  <c:v>2.3346847476583252E-2</c:v>
                </c:pt>
                <c:pt idx="39">
                  <c:v>2.1110023766251922E-2</c:v>
                </c:pt>
                <c:pt idx="40">
                  <c:v>1.8397875017475186E-2</c:v>
                </c:pt>
                <c:pt idx="41">
                  <c:v>1.5294282119390466E-2</c:v>
                </c:pt>
                <c:pt idx="42">
                  <c:v>1.2721934852509437E-2</c:v>
                </c:pt>
                <c:pt idx="43">
                  <c:v>1.107227736614008E-2</c:v>
                </c:pt>
                <c:pt idx="44">
                  <c:v>5.4242974975534739E-3</c:v>
                </c:pt>
              </c:numCache>
            </c:numRef>
          </c:val>
          <c:smooth val="0"/>
          <c:extLst>
            <c:ext xmlns:c16="http://schemas.microsoft.com/office/drawing/2014/chart" uri="{C3380CC4-5D6E-409C-BE32-E72D297353CC}">
              <c16:uniqueId val="{00000001-381C-4228-A09F-BD3AC453D524}"/>
            </c:ext>
          </c:extLst>
        </c:ser>
        <c:ser>
          <c:idx val="1"/>
          <c:order val="2"/>
          <c:tx>
            <c:strRef>
              <c:f>'HeadCountShift-Prov-21_30_WC'!$N$2</c:f>
              <c:strCache>
                <c:ptCount val="1"/>
                <c:pt idx="0">
                  <c:v>2030</c:v>
                </c:pt>
              </c:strCache>
            </c:strRef>
          </c:tx>
          <c:spPr>
            <a:ln w="28575" cap="rnd">
              <a:solidFill>
                <a:srgbClr val="FFC000"/>
              </a:solidFill>
              <a:prstDash val="sysDash"/>
              <a:round/>
            </a:ln>
            <a:effectLst/>
          </c:spPr>
          <c:marker>
            <c:symbol val="none"/>
          </c:marker>
          <c:cat>
            <c:numRef>
              <c:f>'HeadCountShift-Prov-21_30_WC'!$K$5:$K$49</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f>'HeadCountShift-Prov-21_30_WC'!$N$5:$N$49</c:f>
              <c:numCache>
                <c:formatCode>0.0%</c:formatCode>
                <c:ptCount val="45"/>
                <c:pt idx="0">
                  <c:v>1.6776177827484973E-4</c:v>
                </c:pt>
                <c:pt idx="1">
                  <c:v>1.2861736334405145E-3</c:v>
                </c:pt>
                <c:pt idx="2">
                  <c:v>1.1491681811827205E-2</c:v>
                </c:pt>
                <c:pt idx="3">
                  <c:v>2.1613309101076471E-2</c:v>
                </c:pt>
                <c:pt idx="4">
                  <c:v>3.0197120089472947E-2</c:v>
                </c:pt>
                <c:pt idx="5">
                  <c:v>3.6851670627708652E-2</c:v>
                </c:pt>
                <c:pt idx="6">
                  <c:v>3.5789179365301273E-2</c:v>
                </c:pt>
                <c:pt idx="7">
                  <c:v>3.4894449881168743E-2</c:v>
                </c:pt>
                <c:pt idx="8">
                  <c:v>3.3748077729623932E-2</c:v>
                </c:pt>
                <c:pt idx="9">
                  <c:v>3.2378023207045997E-2</c:v>
                </c:pt>
                <c:pt idx="10">
                  <c:v>3.2210261428771148E-2</c:v>
                </c:pt>
                <c:pt idx="11">
                  <c:v>3.2769467356353978E-2</c:v>
                </c:pt>
                <c:pt idx="12">
                  <c:v>3.3328673283936808E-2</c:v>
                </c:pt>
                <c:pt idx="13">
                  <c:v>3.123165105550119E-2</c:v>
                </c:pt>
                <c:pt idx="14">
                  <c:v>3.181881727946316E-2</c:v>
                </c:pt>
                <c:pt idx="15">
                  <c:v>3.0756326017055781E-2</c:v>
                </c:pt>
                <c:pt idx="16">
                  <c:v>3.0532643646022647E-2</c:v>
                </c:pt>
                <c:pt idx="17">
                  <c:v>2.8827065566895009E-2</c:v>
                </c:pt>
                <c:pt idx="18">
                  <c:v>2.8100097861037326E-2</c:v>
                </c:pt>
                <c:pt idx="19">
                  <c:v>2.6282678596393123E-2</c:v>
                </c:pt>
                <c:pt idx="20">
                  <c:v>2.4017894589682651E-2</c:v>
                </c:pt>
                <c:pt idx="21">
                  <c:v>2.3961973996924367E-2</c:v>
                </c:pt>
                <c:pt idx="22">
                  <c:v>2.1529428211939046E-2</c:v>
                </c:pt>
                <c:pt idx="23">
                  <c:v>2.0578778135048232E-2</c:v>
                </c:pt>
                <c:pt idx="24">
                  <c:v>2.0383056060394242E-2</c:v>
                </c:pt>
                <c:pt idx="25">
                  <c:v>1.884523975954145E-2</c:v>
                </c:pt>
                <c:pt idx="26">
                  <c:v>1.898504124143716E-2</c:v>
                </c:pt>
                <c:pt idx="27">
                  <c:v>1.7670907311617502E-2</c:v>
                </c:pt>
                <c:pt idx="28">
                  <c:v>1.6524535160072698E-2</c:v>
                </c:pt>
                <c:pt idx="29">
                  <c:v>1.6888019013001538E-2</c:v>
                </c:pt>
                <c:pt idx="30">
                  <c:v>1.6496574863693554E-2</c:v>
                </c:pt>
                <c:pt idx="31">
                  <c:v>1.6860058716622398E-2</c:v>
                </c:pt>
                <c:pt idx="32">
                  <c:v>1.7391304347826087E-2</c:v>
                </c:pt>
                <c:pt idx="33">
                  <c:v>2.0019572207465398E-2</c:v>
                </c:pt>
                <c:pt idx="34">
                  <c:v>1.9795889836432268E-2</c:v>
                </c:pt>
                <c:pt idx="35">
                  <c:v>2.0690619320564797E-2</c:v>
                </c:pt>
                <c:pt idx="36">
                  <c:v>2.2060673843142739E-2</c:v>
                </c:pt>
                <c:pt idx="37">
                  <c:v>2.4073815182440932E-2</c:v>
                </c:pt>
                <c:pt idx="38">
                  <c:v>2.2172515028659304E-2</c:v>
                </c:pt>
                <c:pt idx="39">
                  <c:v>2.0355095764015098E-2</c:v>
                </c:pt>
                <c:pt idx="40">
                  <c:v>1.6832098420243254E-2</c:v>
                </c:pt>
                <c:pt idx="41">
                  <c:v>1.4287711449741367E-2</c:v>
                </c:pt>
                <c:pt idx="42">
                  <c:v>1.1547602404585489E-2</c:v>
                </c:pt>
                <c:pt idx="43">
                  <c:v>9.6463022508038593E-3</c:v>
                </c:pt>
                <c:pt idx="44">
                  <c:v>4.1101635677338183E-3</c:v>
                </c:pt>
              </c:numCache>
            </c:numRef>
          </c:val>
          <c:smooth val="0"/>
          <c:extLst>
            <c:ext xmlns:c16="http://schemas.microsoft.com/office/drawing/2014/chart" uri="{C3380CC4-5D6E-409C-BE32-E72D297353CC}">
              <c16:uniqueId val="{00000002-381C-4228-A09F-BD3AC453D524}"/>
            </c:ext>
          </c:extLst>
        </c:ser>
        <c:dLbls>
          <c:showLegendKey val="0"/>
          <c:showVal val="0"/>
          <c:showCatName val="0"/>
          <c:showSerName val="0"/>
          <c:showPercent val="0"/>
          <c:showBubbleSize val="0"/>
        </c:dLbls>
        <c:smooth val="0"/>
        <c:axId val="626499536"/>
        <c:axId val="157625376"/>
        <c:extLst/>
      </c:lineChart>
      <c:catAx>
        <c:axId val="62649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7625376"/>
        <c:crosses val="autoZero"/>
        <c:auto val="1"/>
        <c:lblAlgn val="ctr"/>
        <c:lblOffset val="100"/>
        <c:tickLblSkip val="5"/>
        <c:tickMarkSkip val="5"/>
        <c:noMultiLvlLbl val="0"/>
      </c:catAx>
      <c:valAx>
        <c:axId val="157625376"/>
        <c:scaling>
          <c:orientation val="minMax"/>
          <c:max val="6.0000000000000012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 of educators at this age</a:t>
                </a:r>
              </a:p>
            </c:rich>
          </c:tx>
          <c:layout>
            <c:manualLayout>
              <c:xMode val="edge"/>
              <c:yMode val="edge"/>
              <c:x val="1.4971208639388256E-2"/>
              <c:y val="6.5895216729424833E-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6499536"/>
        <c:crosses val="autoZero"/>
        <c:crossBetween val="between"/>
      </c:valAx>
      <c:spPr>
        <a:noFill/>
        <a:ln>
          <a:noFill/>
        </a:ln>
        <a:effectLst/>
      </c:spPr>
    </c:plotArea>
    <c:legend>
      <c:legendPos val="b"/>
      <c:layout>
        <c:manualLayout>
          <c:xMode val="edge"/>
          <c:yMode val="edge"/>
          <c:x val="0.4014566522225223"/>
          <c:y val="0.87339173549743065"/>
          <c:w val="0.26770606006666486"/>
          <c:h val="6.4467234131903361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85007435553597"/>
          <c:y val="7.844167505016178E-2"/>
          <c:w val="0.80338934849541144"/>
          <c:h val="0.64577918738364326"/>
        </c:manualLayout>
      </c:layout>
      <c:barChart>
        <c:barDir val="col"/>
        <c:grouping val="stacked"/>
        <c:varyColors val="0"/>
        <c:ser>
          <c:idx val="1"/>
          <c:order val="0"/>
          <c:tx>
            <c:strRef>
              <c:f>Outputs!$K$2</c:f>
              <c:strCache>
                <c:ptCount val="1"/>
                <c:pt idx="0">
                  <c:v>Aged 21 to 30</c:v>
                </c:pt>
              </c:strCache>
            </c:strRef>
          </c:tx>
          <c:spPr>
            <a:solidFill>
              <a:srgbClr val="00B050"/>
            </a:solidFill>
            <a:ln>
              <a:noFill/>
            </a:ln>
            <a:effectLst/>
          </c:spPr>
          <c:invertIfNegative val="0"/>
          <c:cat>
            <c:numRef>
              <c:f>Outputs!$A$4:$A$26</c:f>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Outputs!$K$4:$K$26</c:f>
              <c:numCache>
                <c:formatCode>0.0%</c:formatCode>
                <c:ptCount val="23"/>
                <c:pt idx="0">
                  <c:v>1.147329707981014E-2</c:v>
                </c:pt>
                <c:pt idx="1">
                  <c:v>1.176950599460172E-2</c:v>
                </c:pt>
                <c:pt idx="2">
                  <c:v>1.1626804840289407E-2</c:v>
                </c:pt>
                <c:pt idx="3">
                  <c:v>1.4442554507499613E-2</c:v>
                </c:pt>
                <c:pt idx="4">
                  <c:v>1.6754413131000311E-2</c:v>
                </c:pt>
                <c:pt idx="5">
                  <c:v>1.7155285972490275E-2</c:v>
                </c:pt>
                <c:pt idx="6">
                  <c:v>1.9484033916651634E-2</c:v>
                </c:pt>
                <c:pt idx="7">
                  <c:v>1.4975831084487412E-2</c:v>
                </c:pt>
                <c:pt idx="8">
                  <c:v>1.3361132319257649E-2</c:v>
                </c:pt>
                <c:pt idx="9">
                  <c:v>2.2955403327275269E-2</c:v>
                </c:pt>
                <c:pt idx="10">
                  <c:v>2.2368237103313295E-2</c:v>
                </c:pt>
                <c:pt idx="11">
                  <c:v>2.211659443590102E-2</c:v>
                </c:pt>
                <c:pt idx="12">
                  <c:v>2.2004753250384455E-2</c:v>
                </c:pt>
                <c:pt idx="13">
                  <c:v>2.208863413952188E-2</c:v>
                </c:pt>
                <c:pt idx="14">
                  <c:v>2.2424157696071579E-2</c:v>
                </c:pt>
                <c:pt idx="15">
                  <c:v>2.2871522438137844E-2</c:v>
                </c:pt>
                <c:pt idx="16">
                  <c:v>2.3179085698308403E-2</c:v>
                </c:pt>
                <c:pt idx="17">
                  <c:v>2.3794212218649517E-2</c:v>
                </c:pt>
                <c:pt idx="18">
                  <c:v>2.4605060813644625E-2</c:v>
                </c:pt>
                <c:pt idx="19">
                  <c:v>2.5304068223123165E-2</c:v>
                </c:pt>
                <c:pt idx="20">
                  <c:v>2.5947155039843423E-2</c:v>
                </c:pt>
                <c:pt idx="21">
                  <c:v>2.6534321263805397E-2</c:v>
                </c:pt>
                <c:pt idx="22">
                  <c:v>2.7009646302250803E-2</c:v>
                </c:pt>
              </c:numCache>
            </c:numRef>
          </c:val>
          <c:extLst>
            <c:ext xmlns:c16="http://schemas.microsoft.com/office/drawing/2014/chart" uri="{C3380CC4-5D6E-409C-BE32-E72D297353CC}">
              <c16:uniqueId val="{00000000-3974-4BA0-B2BF-9EEC840B7CF0}"/>
            </c:ext>
          </c:extLst>
        </c:ser>
        <c:ser>
          <c:idx val="2"/>
          <c:order val="1"/>
          <c:tx>
            <c:strRef>
              <c:f>Outputs!$L$2</c:f>
              <c:strCache>
                <c:ptCount val="1"/>
                <c:pt idx="0">
                  <c:v>Aged 31 to 55</c:v>
                </c:pt>
              </c:strCache>
            </c:strRef>
          </c:tx>
          <c:spPr>
            <a:solidFill>
              <a:schemeClr val="bg1">
                <a:lumMod val="65000"/>
              </a:schemeClr>
            </a:solidFill>
            <a:ln>
              <a:noFill/>
            </a:ln>
            <a:effectLst/>
          </c:spPr>
          <c:invertIfNegative val="0"/>
          <c:cat>
            <c:numRef>
              <c:f>Outputs!$A$4:$A$26</c:f>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Outputs!$L$4:$L$26</c:f>
              <c:numCache>
                <c:formatCode>0.0%</c:formatCode>
                <c:ptCount val="23"/>
                <c:pt idx="0">
                  <c:v>3.3508314211171536E-2</c:v>
                </c:pt>
                <c:pt idx="1">
                  <c:v>3.8698135710250457E-2</c:v>
                </c:pt>
                <c:pt idx="2">
                  <c:v>4.3379356102492814E-2</c:v>
                </c:pt>
                <c:pt idx="3">
                  <c:v>3.7389825266738827E-2</c:v>
                </c:pt>
                <c:pt idx="4">
                  <c:v>3.2301021988231648E-2</c:v>
                </c:pt>
                <c:pt idx="5">
                  <c:v>3.2227430076892445E-2</c:v>
                </c:pt>
                <c:pt idx="6">
                  <c:v>3.3706175957664321E-2</c:v>
                </c:pt>
                <c:pt idx="7">
                  <c:v>2.8854423059814359E-2</c:v>
                </c:pt>
                <c:pt idx="8">
                  <c:v>2.2082574734245609E-2</c:v>
                </c:pt>
                <c:pt idx="9">
                  <c:v>3.2965189431007971E-2</c:v>
                </c:pt>
                <c:pt idx="10">
                  <c:v>3.363623654410737E-2</c:v>
                </c:pt>
                <c:pt idx="11">
                  <c:v>3.4447085139102475E-2</c:v>
                </c:pt>
                <c:pt idx="12">
                  <c:v>3.509017195582273E-2</c:v>
                </c:pt>
                <c:pt idx="13">
                  <c:v>3.5397735215993292E-2</c:v>
                </c:pt>
                <c:pt idx="14">
                  <c:v>3.5789179365301273E-2</c:v>
                </c:pt>
                <c:pt idx="15">
                  <c:v>3.6068782329092691E-2</c:v>
                </c:pt>
                <c:pt idx="16">
                  <c:v>3.6236544107367541E-2</c:v>
                </c:pt>
                <c:pt idx="17">
                  <c:v>3.6404305885642391E-2</c:v>
                </c:pt>
                <c:pt idx="18">
                  <c:v>3.6516147071158953E-2</c:v>
                </c:pt>
                <c:pt idx="19">
                  <c:v>3.6627988256675521E-2</c:v>
                </c:pt>
                <c:pt idx="20">
                  <c:v>3.6655948553054665E-2</c:v>
                </c:pt>
                <c:pt idx="21">
                  <c:v>3.6767789738571227E-2</c:v>
                </c:pt>
                <c:pt idx="22">
                  <c:v>3.6991472109604365E-2</c:v>
                </c:pt>
              </c:numCache>
            </c:numRef>
          </c:val>
          <c:extLst>
            <c:ext xmlns:c16="http://schemas.microsoft.com/office/drawing/2014/chart" uri="{C3380CC4-5D6E-409C-BE32-E72D297353CC}">
              <c16:uniqueId val="{00000001-3974-4BA0-B2BF-9EEC840B7CF0}"/>
            </c:ext>
          </c:extLst>
        </c:ser>
        <c:ser>
          <c:idx val="3"/>
          <c:order val="2"/>
          <c:tx>
            <c:strRef>
              <c:f>Outputs!$M$2</c:f>
              <c:strCache>
                <c:ptCount val="1"/>
                <c:pt idx="0">
                  <c:v>Aged 56 to 65</c:v>
                </c:pt>
              </c:strCache>
            </c:strRef>
          </c:tx>
          <c:spPr>
            <a:solidFill>
              <a:schemeClr val="tx1">
                <a:lumMod val="75000"/>
                <a:lumOff val="25000"/>
              </a:schemeClr>
            </a:solidFill>
            <a:ln>
              <a:noFill/>
            </a:ln>
            <a:effectLst/>
          </c:spPr>
          <c:invertIfNegative val="0"/>
          <c:cat>
            <c:numRef>
              <c:f>Outputs!$A$4:$A$26</c:f>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Outputs!$M$4:$M$26</c:f>
              <c:numCache>
                <c:formatCode>0.0%</c:formatCode>
                <c:ptCount val="23"/>
                <c:pt idx="0">
                  <c:v>2.483261559739729E-2</c:v>
                </c:pt>
                <c:pt idx="1">
                  <c:v>3.2044441654635616E-2</c:v>
                </c:pt>
                <c:pt idx="2">
                  <c:v>3.8924520552273231E-2</c:v>
                </c:pt>
                <c:pt idx="3">
                  <c:v>3.6771300448430494E-2</c:v>
                </c:pt>
                <c:pt idx="4">
                  <c:v>3.7008361721895325E-2</c:v>
                </c:pt>
                <c:pt idx="5">
                  <c:v>3.5689121710627089E-2</c:v>
                </c:pt>
                <c:pt idx="6">
                  <c:v>3.8426844668951833E-2</c:v>
                </c:pt>
                <c:pt idx="7">
                  <c:v>4.3474392811601079E-2</c:v>
                </c:pt>
                <c:pt idx="8">
                  <c:v>2.6839725142420862E-2</c:v>
                </c:pt>
                <c:pt idx="9">
                  <c:v>3.9088494338039986E-2</c:v>
                </c:pt>
                <c:pt idx="10">
                  <c:v>3.7522717740808051E-2</c:v>
                </c:pt>
                <c:pt idx="11">
                  <c:v>3.6851670627708652E-2</c:v>
                </c:pt>
                <c:pt idx="12">
                  <c:v>3.6963511813225221E-2</c:v>
                </c:pt>
                <c:pt idx="13">
                  <c:v>3.6795750034950371E-2</c:v>
                </c:pt>
                <c:pt idx="14">
                  <c:v>3.6040822032713547E-2</c:v>
                </c:pt>
                <c:pt idx="15">
                  <c:v>3.5453655808751573E-2</c:v>
                </c:pt>
                <c:pt idx="16">
                  <c:v>3.5341814623235004E-2</c:v>
                </c:pt>
                <c:pt idx="17">
                  <c:v>3.475464839927303E-2</c:v>
                </c:pt>
                <c:pt idx="18">
                  <c:v>3.3412554173074233E-2</c:v>
                </c:pt>
                <c:pt idx="19">
                  <c:v>3.142737313015518E-2</c:v>
                </c:pt>
                <c:pt idx="20">
                  <c:v>2.9526072976373548E-2</c:v>
                </c:pt>
                <c:pt idx="21">
                  <c:v>2.7484971340696211E-2</c:v>
                </c:pt>
                <c:pt idx="22">
                  <c:v>2.5332028519502305E-2</c:v>
                </c:pt>
              </c:numCache>
            </c:numRef>
          </c:val>
          <c:extLst>
            <c:ext xmlns:c16="http://schemas.microsoft.com/office/drawing/2014/chart" uri="{C3380CC4-5D6E-409C-BE32-E72D297353CC}">
              <c16:uniqueId val="{00000002-3974-4BA0-B2BF-9EEC840B7CF0}"/>
            </c:ext>
          </c:extLst>
        </c:ser>
        <c:dLbls>
          <c:showLegendKey val="0"/>
          <c:showVal val="0"/>
          <c:showCatName val="0"/>
          <c:showSerName val="0"/>
          <c:showPercent val="0"/>
          <c:showBubbleSize val="0"/>
        </c:dLbls>
        <c:gapWidth val="50"/>
        <c:overlap val="100"/>
        <c:axId val="15418655"/>
        <c:axId val="1744859567"/>
      </c:barChart>
      <c:catAx>
        <c:axId val="15418655"/>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44859567"/>
        <c:crosses val="autoZero"/>
        <c:auto val="1"/>
        <c:lblAlgn val="ctr"/>
        <c:lblOffset val="100"/>
        <c:noMultiLvlLbl val="0"/>
      </c:catAx>
      <c:valAx>
        <c:axId val="174485956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418655"/>
        <c:crosses val="autoZero"/>
        <c:crossBetween val="between"/>
      </c:valAx>
      <c:spPr>
        <a:noFill/>
        <a:ln>
          <a:noFill/>
        </a:ln>
        <a:effectLst/>
      </c:spPr>
    </c:plotArea>
    <c:legend>
      <c:legendPos val="b"/>
      <c:layout>
        <c:manualLayout>
          <c:xMode val="edge"/>
          <c:yMode val="edge"/>
          <c:x val="5.0000010971747971E-2"/>
          <c:y val="0.89869885696488971"/>
          <c:w val="0.89999997805650411"/>
          <c:h val="8.979184804857728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94763075868363"/>
          <c:y val="8.2489988380914245E-2"/>
          <c:w val="0.86397942675939221"/>
          <c:h val="0.69653411882498184"/>
        </c:manualLayout>
      </c:layout>
      <c:lineChart>
        <c:grouping val="standard"/>
        <c:varyColors val="0"/>
        <c:ser>
          <c:idx val="3"/>
          <c:order val="2"/>
          <c:tx>
            <c:strRef>
              <c:f>Outputs!$F$2</c:f>
              <c:strCache>
                <c:ptCount val="1"/>
                <c:pt idx="0">
                  <c:v>Leavers 56 to 65</c:v>
                </c:pt>
              </c:strCache>
            </c:strRef>
          </c:tx>
          <c:spPr>
            <a:ln w="38100" cap="rnd">
              <a:solidFill>
                <a:schemeClr val="tx1"/>
              </a:solidFill>
              <a:prstDash val="sysDash"/>
              <a:round/>
            </a:ln>
            <a:effectLst/>
          </c:spPr>
          <c:marker>
            <c:symbol val="none"/>
          </c:marker>
          <c:cat>
            <c:numRef>
              <c:f>Outputs!$A$4:$A$26</c:f>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Outputs!$F$4:$F$26</c:f>
              <c:numCache>
                <c:formatCode>General</c:formatCode>
                <c:ptCount val="23"/>
                <c:pt idx="9" formatCode="#\ ###\ ###\ ##0">
                  <c:v>1398</c:v>
                </c:pt>
                <c:pt idx="10" formatCode="#\ ###\ ###\ ##0">
                  <c:v>1342</c:v>
                </c:pt>
                <c:pt idx="11" formatCode="#\ ###\ ###\ ##0">
                  <c:v>1318</c:v>
                </c:pt>
                <c:pt idx="12" formatCode="#\ ###\ ###\ ##0">
                  <c:v>1322</c:v>
                </c:pt>
                <c:pt idx="13" formatCode="#\ ###\ ###\ ##0">
                  <c:v>1316</c:v>
                </c:pt>
                <c:pt idx="14" formatCode="#\ ###\ ###\ ##0">
                  <c:v>1289</c:v>
                </c:pt>
                <c:pt idx="15" formatCode="#\ ###\ ###\ ##0">
                  <c:v>1268</c:v>
                </c:pt>
                <c:pt idx="16" formatCode="#\ ###\ ###\ ##0">
                  <c:v>1264</c:v>
                </c:pt>
                <c:pt idx="17" formatCode="#\ ###\ ###\ ##0">
                  <c:v>1243</c:v>
                </c:pt>
                <c:pt idx="18" formatCode="#\ ###\ ###\ ##0">
                  <c:v>1195</c:v>
                </c:pt>
                <c:pt idx="19" formatCode="#\ ###\ ###\ ##0">
                  <c:v>1124</c:v>
                </c:pt>
                <c:pt idx="20" formatCode="#\ ###\ ###\ ##0">
                  <c:v>1056</c:v>
                </c:pt>
                <c:pt idx="21" formatCode="#\ ###\ ###\ ##0">
                  <c:v>983</c:v>
                </c:pt>
                <c:pt idx="22" formatCode="#\ ###\ ###\ ##0">
                  <c:v>906</c:v>
                </c:pt>
              </c:numCache>
            </c:numRef>
          </c:val>
          <c:smooth val="0"/>
          <c:extLst>
            <c:ext xmlns:c16="http://schemas.microsoft.com/office/drawing/2014/chart" uri="{C3380CC4-5D6E-409C-BE32-E72D297353CC}">
              <c16:uniqueId val="{00000000-E0F3-41BE-95AC-96BBE0E1C9B3}"/>
            </c:ext>
          </c:extLst>
        </c:ser>
        <c:ser>
          <c:idx val="6"/>
          <c:order val="5"/>
          <c:tx>
            <c:strRef>
              <c:f>Outputs!$I$2</c:f>
              <c:strCache>
                <c:ptCount val="1"/>
                <c:pt idx="0">
                  <c:v>Leavers 56 to 65 -Actual</c:v>
                </c:pt>
              </c:strCache>
            </c:strRef>
          </c:tx>
          <c:spPr>
            <a:ln w="28575" cap="rnd">
              <a:solidFill>
                <a:schemeClr val="tx1"/>
              </a:solidFill>
              <a:round/>
            </a:ln>
            <a:effectLst/>
          </c:spPr>
          <c:marker>
            <c:symbol val="circle"/>
            <c:size val="8"/>
            <c:spPr>
              <a:solidFill>
                <a:schemeClr val="tx1">
                  <a:alpha val="88000"/>
                </a:schemeClr>
              </a:solidFill>
              <a:ln w="9525">
                <a:solidFill>
                  <a:schemeClr val="tx1"/>
                </a:solidFill>
              </a:ln>
              <a:effectLst/>
            </c:spPr>
          </c:marker>
          <c:cat>
            <c:numRef>
              <c:f>Outputs!$A$4:$A$26</c:f>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Outputs!$I$4:$I$26</c:f>
              <c:numCache>
                <c:formatCode>#\ ###\ ###\ ##0</c:formatCode>
                <c:ptCount val="23"/>
                <c:pt idx="0">
                  <c:v>790</c:v>
                </c:pt>
                <c:pt idx="1">
                  <c:v>1021</c:v>
                </c:pt>
                <c:pt idx="2">
                  <c:v>1232</c:v>
                </c:pt>
                <c:pt idx="3">
                  <c:v>1189</c:v>
                </c:pt>
                <c:pt idx="4">
                  <c:v>1195</c:v>
                </c:pt>
                <c:pt idx="5">
                  <c:v>1165</c:v>
                </c:pt>
                <c:pt idx="6">
                  <c:v>1278</c:v>
                </c:pt>
                <c:pt idx="7">
                  <c:v>1466</c:v>
                </c:pt>
                <c:pt idx="8">
                  <c:v>914</c:v>
                </c:pt>
              </c:numCache>
            </c:numRef>
          </c:val>
          <c:smooth val="0"/>
          <c:extLst>
            <c:ext xmlns:c16="http://schemas.microsoft.com/office/drawing/2014/chart" uri="{C3380CC4-5D6E-409C-BE32-E72D297353CC}">
              <c16:uniqueId val="{00000001-E0F3-41BE-95AC-96BBE0E1C9B3}"/>
            </c:ext>
          </c:extLst>
        </c:ser>
        <c:dLbls>
          <c:showLegendKey val="0"/>
          <c:showVal val="0"/>
          <c:showCatName val="0"/>
          <c:showSerName val="0"/>
          <c:showPercent val="0"/>
          <c:showBubbleSize val="0"/>
        </c:dLbls>
        <c:smooth val="0"/>
        <c:axId val="15389423"/>
        <c:axId val="1744837487"/>
        <c:extLst>
          <c:ext xmlns:c15="http://schemas.microsoft.com/office/drawing/2012/chart" uri="{02D57815-91ED-43cb-92C2-25804820EDAC}">
            <c15:filteredLineSeries>
              <c15:ser>
                <c:idx val="1"/>
                <c:order val="0"/>
                <c:tx>
                  <c:strRef>
                    <c:extLst>
                      <c:ext uri="{02D57815-91ED-43cb-92C2-25804820EDAC}">
                        <c15:formulaRef>
                          <c15:sqref>Outputs!$D$2</c15:sqref>
                        </c15:formulaRef>
                      </c:ext>
                    </c:extLst>
                    <c:strCache>
                      <c:ptCount val="1"/>
                      <c:pt idx="0">
                        <c:v>Resignations (Ages 21 to 30)</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cat>
                  <c:numRef>
                    <c:extLst>
                      <c:ext uri="{02D57815-91ED-43cb-92C2-25804820EDAC}">
                        <c15:formulaRef>
                          <c15:sqref>Outputs!$A$4:$A$26</c15:sqref>
                        </c15:formulaRef>
                      </c:ext>
                    </c:extLst>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extLst>
                      <c:ext uri="{02D57815-91ED-43cb-92C2-25804820EDAC}">
                        <c15:formulaRef>
                          <c15:sqref>Outputs!$D$4:$D$26</c15:sqref>
                        </c15:formulaRef>
                      </c:ext>
                    </c:extLst>
                    <c:numCache>
                      <c:formatCode>General</c:formatCode>
                      <c:ptCount val="23"/>
                      <c:pt idx="9" formatCode="#\ ###\ ###\ ##0">
                        <c:v>821</c:v>
                      </c:pt>
                      <c:pt idx="10" formatCode="#\ ###\ ###\ ##0">
                        <c:v>800</c:v>
                      </c:pt>
                      <c:pt idx="11" formatCode="#\ ###\ ###\ ##0">
                        <c:v>791</c:v>
                      </c:pt>
                      <c:pt idx="12" formatCode="#\ ###\ ###\ ##0">
                        <c:v>787</c:v>
                      </c:pt>
                      <c:pt idx="13" formatCode="#\ ###\ ###\ ##0">
                        <c:v>790</c:v>
                      </c:pt>
                      <c:pt idx="14" formatCode="#\ ###\ ###\ ##0">
                        <c:v>802</c:v>
                      </c:pt>
                      <c:pt idx="15" formatCode="#\ ###\ ###\ ##0">
                        <c:v>818</c:v>
                      </c:pt>
                      <c:pt idx="16" formatCode="#\ ###\ ###\ ##0">
                        <c:v>829</c:v>
                      </c:pt>
                      <c:pt idx="17" formatCode="#\ ###\ ###\ ##0">
                        <c:v>851</c:v>
                      </c:pt>
                      <c:pt idx="18" formatCode="#\ ###\ ###\ ##0">
                        <c:v>880</c:v>
                      </c:pt>
                      <c:pt idx="19" formatCode="#\ ###\ ###\ ##0">
                        <c:v>905</c:v>
                      </c:pt>
                      <c:pt idx="20" formatCode="#\ ###\ ###\ ##0">
                        <c:v>928</c:v>
                      </c:pt>
                      <c:pt idx="21" formatCode="#\ ###\ ###\ ##0">
                        <c:v>949</c:v>
                      </c:pt>
                      <c:pt idx="22" formatCode="#\ ###\ ###\ ##0">
                        <c:v>966</c:v>
                      </c:pt>
                    </c:numCache>
                  </c:numRef>
                </c:val>
                <c:smooth val="0"/>
                <c:extLst>
                  <c:ext xmlns:c16="http://schemas.microsoft.com/office/drawing/2014/chart" uri="{C3380CC4-5D6E-409C-BE32-E72D297353CC}">
                    <c16:uniqueId val="{00000002-E0F3-41BE-95AC-96BBE0E1C9B3}"/>
                  </c:ext>
                </c:extLst>
              </c15:ser>
            </c15:filteredLineSeries>
            <c15:filteredLineSeries>
              <c15:ser>
                <c:idx val="2"/>
                <c:order val="1"/>
                <c:tx>
                  <c:strRef>
                    <c:extLst xmlns:c15="http://schemas.microsoft.com/office/drawing/2012/chart">
                      <c:ext xmlns:c15="http://schemas.microsoft.com/office/drawing/2012/chart" uri="{02D57815-91ED-43cb-92C2-25804820EDAC}">
                        <c15:formulaRef>
                          <c15:sqref>Outputs!$E$2</c15:sqref>
                        </c15:formulaRef>
                      </c:ext>
                    </c:extLst>
                    <c:strCache>
                      <c:ptCount val="1"/>
                      <c:pt idx="0">
                        <c:v>Resignations (Ages 31 to 55)</c:v>
                      </c:pt>
                    </c:strCache>
                  </c:strRef>
                </c:tx>
                <c:spPr>
                  <a:ln w="28575" cap="rnd">
                    <a:solidFill>
                      <a:schemeClr val="bg1">
                        <a:lumMod val="50000"/>
                      </a:schemeClr>
                    </a:solidFill>
                    <a:round/>
                  </a:ln>
                  <a:effectLst/>
                </c:spPr>
                <c:marker>
                  <c:symbol val="circle"/>
                  <c:size val="5"/>
                  <c:spPr>
                    <a:solidFill>
                      <a:schemeClr val="bg1">
                        <a:lumMod val="50000"/>
                      </a:schemeClr>
                    </a:solidFill>
                    <a:ln w="9525">
                      <a:solidFill>
                        <a:schemeClr val="bg1">
                          <a:lumMod val="50000"/>
                        </a:schemeClr>
                      </a:solidFill>
                    </a:ln>
                    <a:effectLst/>
                  </c:spPr>
                </c:marker>
                <c:cat>
                  <c:numRef>
                    <c:extLst xmlns:c15="http://schemas.microsoft.com/office/drawing/2012/chart">
                      <c:ext xmlns:c15="http://schemas.microsoft.com/office/drawing/2012/chart" uri="{02D57815-91ED-43cb-92C2-25804820EDAC}">
                        <c15:formulaRef>
                          <c15:sqref>Outputs!$A$4:$A$26</c15:sqref>
                        </c15:formulaRef>
                      </c:ext>
                    </c:extLst>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extLst xmlns:c15="http://schemas.microsoft.com/office/drawing/2012/chart">
                      <c:ext xmlns:c15="http://schemas.microsoft.com/office/drawing/2012/chart" uri="{02D57815-91ED-43cb-92C2-25804820EDAC}">
                        <c15:formulaRef>
                          <c15:sqref>Outputs!$E$4:$E$26</c15:sqref>
                        </c15:formulaRef>
                      </c:ext>
                    </c:extLst>
                    <c:numCache>
                      <c:formatCode>General</c:formatCode>
                      <c:ptCount val="23"/>
                      <c:pt idx="9" formatCode="#\ ###\ ###\ ##0">
                        <c:v>1179</c:v>
                      </c:pt>
                      <c:pt idx="10" formatCode="#\ ###\ ###\ ##0">
                        <c:v>1203</c:v>
                      </c:pt>
                      <c:pt idx="11" formatCode="#\ ###\ ###\ ##0">
                        <c:v>1232</c:v>
                      </c:pt>
                      <c:pt idx="12" formatCode="#\ ###\ ###\ ##0">
                        <c:v>1255</c:v>
                      </c:pt>
                      <c:pt idx="13" formatCode="#\ ###\ ###\ ##0">
                        <c:v>1266</c:v>
                      </c:pt>
                      <c:pt idx="14" formatCode="#\ ###\ ###\ ##0">
                        <c:v>1280</c:v>
                      </c:pt>
                      <c:pt idx="15" formatCode="#\ ###\ ###\ ##0">
                        <c:v>1290</c:v>
                      </c:pt>
                      <c:pt idx="16" formatCode="#\ ###\ ###\ ##0">
                        <c:v>1296</c:v>
                      </c:pt>
                      <c:pt idx="17" formatCode="#\ ###\ ###\ ##0">
                        <c:v>1302</c:v>
                      </c:pt>
                      <c:pt idx="18" formatCode="#\ ###\ ###\ ##0">
                        <c:v>1306</c:v>
                      </c:pt>
                      <c:pt idx="19" formatCode="#\ ###\ ###\ ##0">
                        <c:v>1310</c:v>
                      </c:pt>
                      <c:pt idx="20" formatCode="#\ ###\ ###\ ##0">
                        <c:v>1311</c:v>
                      </c:pt>
                      <c:pt idx="21" formatCode="#\ ###\ ###\ ##0">
                        <c:v>1315</c:v>
                      </c:pt>
                      <c:pt idx="22" formatCode="#\ ###\ ###\ ##0">
                        <c:v>1323</c:v>
                      </c:pt>
                    </c:numCache>
                  </c:numRef>
                </c:val>
                <c:smooth val="0"/>
                <c:extLst xmlns:c15="http://schemas.microsoft.com/office/drawing/2012/chart">
                  <c:ext xmlns:c16="http://schemas.microsoft.com/office/drawing/2014/chart" uri="{C3380CC4-5D6E-409C-BE32-E72D297353CC}">
                    <c16:uniqueId val="{00000003-E0F3-41BE-95AC-96BBE0E1C9B3}"/>
                  </c:ext>
                </c:extLst>
              </c15:ser>
            </c15:filteredLineSeries>
            <c15:filteredLineSeries>
              <c15:ser>
                <c:idx val="4"/>
                <c:order val="3"/>
                <c:tx>
                  <c:strRef>
                    <c:extLst xmlns:c15="http://schemas.microsoft.com/office/drawing/2012/chart">
                      <c:ext xmlns:c15="http://schemas.microsoft.com/office/drawing/2012/chart" uri="{02D57815-91ED-43cb-92C2-25804820EDAC}">
                        <c15:formulaRef>
                          <c15:sqref>Outputs!$G$2</c15:sqref>
                        </c15:formulaRef>
                      </c:ext>
                    </c:extLst>
                    <c:strCache>
                      <c:ptCount val="1"/>
                      <c:pt idx="0">
                        <c:v>Leavers 21 to 30 - Actual</c:v>
                      </c:pt>
                    </c:strCache>
                  </c:strRef>
                </c:tx>
                <c:spPr>
                  <a:ln w="28575" cap="rnd">
                    <a:solidFill>
                      <a:srgbClr val="00B050"/>
                    </a:solidFill>
                    <a:round/>
                  </a:ln>
                  <a:effectLst/>
                </c:spPr>
                <c:marker>
                  <c:symbol val="circle"/>
                  <c:size val="8"/>
                  <c:spPr>
                    <a:solidFill>
                      <a:srgbClr val="00B050"/>
                    </a:solidFill>
                    <a:ln w="9525">
                      <a:solidFill>
                        <a:srgbClr val="00B050"/>
                      </a:solidFill>
                    </a:ln>
                    <a:effectLst/>
                  </c:spPr>
                </c:marker>
                <c:cat>
                  <c:numRef>
                    <c:extLst xmlns:c15="http://schemas.microsoft.com/office/drawing/2012/chart">
                      <c:ext xmlns:c15="http://schemas.microsoft.com/office/drawing/2012/chart" uri="{02D57815-91ED-43cb-92C2-25804820EDAC}">
                        <c15:formulaRef>
                          <c15:sqref>Outputs!$A$4:$A$26</c15:sqref>
                        </c15:formulaRef>
                      </c:ext>
                    </c:extLst>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extLst xmlns:c15="http://schemas.microsoft.com/office/drawing/2012/chart">
                      <c:ext xmlns:c15="http://schemas.microsoft.com/office/drawing/2012/chart" uri="{02D57815-91ED-43cb-92C2-25804820EDAC}">
                        <c15:formulaRef>
                          <c15:sqref>Outputs!$G$4:$G$26</c15:sqref>
                        </c15:formulaRef>
                      </c:ext>
                    </c:extLst>
                    <c:numCache>
                      <c:formatCode>#\ ###\ ###\ ##0</c:formatCode>
                      <c:ptCount val="23"/>
                      <c:pt idx="0">
                        <c:v>365</c:v>
                      </c:pt>
                      <c:pt idx="1">
                        <c:v>375</c:v>
                      </c:pt>
                      <c:pt idx="2">
                        <c:v>368</c:v>
                      </c:pt>
                      <c:pt idx="3">
                        <c:v>467</c:v>
                      </c:pt>
                      <c:pt idx="4">
                        <c:v>541</c:v>
                      </c:pt>
                      <c:pt idx="5">
                        <c:v>560</c:v>
                      </c:pt>
                      <c:pt idx="6">
                        <c:v>648</c:v>
                      </c:pt>
                      <c:pt idx="7">
                        <c:v>505</c:v>
                      </c:pt>
                      <c:pt idx="8">
                        <c:v>455</c:v>
                      </c:pt>
                    </c:numCache>
                  </c:numRef>
                </c:val>
                <c:smooth val="0"/>
                <c:extLst xmlns:c15="http://schemas.microsoft.com/office/drawing/2012/chart">
                  <c:ext xmlns:c16="http://schemas.microsoft.com/office/drawing/2014/chart" uri="{C3380CC4-5D6E-409C-BE32-E72D297353CC}">
                    <c16:uniqueId val="{00000004-E0F3-41BE-95AC-96BBE0E1C9B3}"/>
                  </c:ext>
                </c:extLst>
              </c15:ser>
            </c15:filteredLineSeries>
            <c15:filteredLineSeries>
              <c15:ser>
                <c:idx val="5"/>
                <c:order val="4"/>
                <c:tx>
                  <c:strRef>
                    <c:extLst xmlns:c15="http://schemas.microsoft.com/office/drawing/2012/chart">
                      <c:ext xmlns:c15="http://schemas.microsoft.com/office/drawing/2012/chart" uri="{02D57815-91ED-43cb-92C2-25804820EDAC}">
                        <c15:formulaRef>
                          <c15:sqref>Outputs!$H$2</c15:sqref>
                        </c15:formulaRef>
                      </c:ext>
                    </c:extLst>
                    <c:strCache>
                      <c:ptCount val="1"/>
                      <c:pt idx="0">
                        <c:v>Leavers aged 31 to 55 - Actual</c:v>
                      </c:pt>
                    </c:strCache>
                  </c:strRef>
                </c:tx>
                <c:spPr>
                  <a:ln w="28575" cap="rnd">
                    <a:solidFill>
                      <a:schemeClr val="bg1">
                        <a:lumMod val="50000"/>
                      </a:schemeClr>
                    </a:solidFill>
                    <a:round/>
                  </a:ln>
                  <a:effectLst/>
                </c:spPr>
                <c:marker>
                  <c:symbol val="circle"/>
                  <c:size val="8"/>
                  <c:spPr>
                    <a:solidFill>
                      <a:schemeClr val="bg1">
                        <a:lumMod val="50000"/>
                      </a:schemeClr>
                    </a:solidFill>
                    <a:ln w="9525">
                      <a:solidFill>
                        <a:schemeClr val="bg1">
                          <a:lumMod val="50000"/>
                        </a:schemeClr>
                      </a:solidFill>
                    </a:ln>
                    <a:effectLst/>
                  </c:spPr>
                </c:marker>
                <c:cat>
                  <c:numRef>
                    <c:extLst xmlns:c15="http://schemas.microsoft.com/office/drawing/2012/chart">
                      <c:ext xmlns:c15="http://schemas.microsoft.com/office/drawing/2012/chart" uri="{02D57815-91ED-43cb-92C2-25804820EDAC}">
                        <c15:formulaRef>
                          <c15:sqref>Outputs!$A$4:$A$26</c15:sqref>
                        </c15:formulaRef>
                      </c:ext>
                    </c:extLst>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extLst xmlns:c15="http://schemas.microsoft.com/office/drawing/2012/chart">
                      <c:ext xmlns:c15="http://schemas.microsoft.com/office/drawing/2012/chart" uri="{02D57815-91ED-43cb-92C2-25804820EDAC}">
                        <c15:formulaRef>
                          <c15:sqref>Outputs!$H$4:$H$26</c15:sqref>
                        </c15:formulaRef>
                      </c:ext>
                    </c:extLst>
                    <c:numCache>
                      <c:formatCode>#\ ###\ ###\ ##0</c:formatCode>
                      <c:ptCount val="23"/>
                      <c:pt idx="0">
                        <c:v>1066</c:v>
                      </c:pt>
                      <c:pt idx="1">
                        <c:v>1233</c:v>
                      </c:pt>
                      <c:pt idx="2">
                        <c:v>1373</c:v>
                      </c:pt>
                      <c:pt idx="3">
                        <c:v>1209</c:v>
                      </c:pt>
                      <c:pt idx="4">
                        <c:v>1043</c:v>
                      </c:pt>
                      <c:pt idx="5">
                        <c:v>1052</c:v>
                      </c:pt>
                      <c:pt idx="6">
                        <c:v>1121</c:v>
                      </c:pt>
                      <c:pt idx="7">
                        <c:v>973</c:v>
                      </c:pt>
                      <c:pt idx="8">
                        <c:v>752</c:v>
                      </c:pt>
                    </c:numCache>
                  </c:numRef>
                </c:val>
                <c:smooth val="0"/>
                <c:extLst xmlns:c15="http://schemas.microsoft.com/office/drawing/2012/chart">
                  <c:ext xmlns:c16="http://schemas.microsoft.com/office/drawing/2014/chart" uri="{C3380CC4-5D6E-409C-BE32-E72D297353CC}">
                    <c16:uniqueId val="{00000005-E0F3-41BE-95AC-96BBE0E1C9B3}"/>
                  </c:ext>
                </c:extLst>
              </c15:ser>
            </c15:filteredLineSeries>
          </c:ext>
        </c:extLst>
      </c:lineChart>
      <c:catAx>
        <c:axId val="15389423"/>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44837487"/>
        <c:crosses val="autoZero"/>
        <c:auto val="1"/>
        <c:lblAlgn val="ctr"/>
        <c:lblOffset val="100"/>
        <c:tickLblSkip val="2"/>
        <c:tickMarkSkip val="2"/>
        <c:noMultiLvlLbl val="0"/>
      </c:catAx>
      <c:valAx>
        <c:axId val="17448374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389423"/>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63" name="Google Shape;163;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 name="Google Shape;41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4" name="Google Shape;454;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70" name="Google Shape;170;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4" name="Google Shape;454;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39278676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6" name="Google Shape;46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0" name="Google Shape;49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6" name="Google Shape;51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56261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60125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1" name="Google Shape;53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10830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2" name="Google Shape;54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4235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4" name="Google Shape;55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69605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9" name="Google Shape;57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643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7" name="Google Shape;60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62263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4" name="Google Shape;614;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04529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14" name="Google Shape;614;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59263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7" name="Google Shape;627;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18884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9" name="Google Shape;639;p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40" name="Google Shape;640;p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44</a:t>
            </a:fld>
            <a:endParaRPr/>
          </a:p>
        </p:txBody>
      </p:sp>
    </p:spTree>
    <p:extLst>
      <p:ext uri="{BB962C8B-B14F-4D97-AF65-F5344CB8AC3E}">
        <p14:creationId xmlns:p14="http://schemas.microsoft.com/office/powerpoint/2010/main" val="14820194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48" name="Google Shape;64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14736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6" name="Google Shape;676;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75778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7" name="Google Shape;687;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4" name="Google Shape;694;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1" name="Google Shape;701;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77" name="Google Shape;177;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9" name="Google Shape;709;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9" name="Google Shape;719;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0" name="Google Shape;720;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3" name="Google Shape;733;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7" name="Google Shape;747;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26" name="Google Shape;826;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644390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3" name="Google Shape;833;p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34" name="Google Shape;834;p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55</a:t>
            </a:fld>
            <a:endParaRPr/>
          </a:p>
        </p:txBody>
      </p:sp>
    </p:spTree>
    <p:extLst>
      <p:ext uri="{BB962C8B-B14F-4D97-AF65-F5344CB8AC3E}">
        <p14:creationId xmlns:p14="http://schemas.microsoft.com/office/powerpoint/2010/main" val="32828397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3" name="Google Shape;843;p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44" name="Google Shape;844;p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56</a:t>
            </a:fld>
            <a:endParaRPr/>
          </a:p>
        </p:txBody>
      </p:sp>
    </p:spTree>
    <p:extLst>
      <p:ext uri="{BB962C8B-B14F-4D97-AF65-F5344CB8AC3E}">
        <p14:creationId xmlns:p14="http://schemas.microsoft.com/office/powerpoint/2010/main" val="21656804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1" name="Google Shape;771;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8" name="Google Shape;778;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6" name="Google Shape;786;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84" name="Google Shape;18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8" name="Google Shape;798;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6" name="Google Shape;806;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7" name="Google Shape;817;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p6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1" name="Google Shape;861;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3" name="Google Shape;853;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08" name="Google Shape;20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Only" type="titleOnly">
  <p:cSld name="TITLE_ONLY">
    <p:spTree>
      <p:nvGrpSpPr>
        <p:cNvPr id="1" name="Shape 47"/>
        <p:cNvGrpSpPr/>
        <p:nvPr/>
      </p:nvGrpSpPr>
      <p:grpSpPr>
        <a:xfrm>
          <a:off x="0" y="0"/>
          <a:ext cx="0" cy="0"/>
          <a:chOff x="0" y="0"/>
          <a:chExt cx="0" cy="0"/>
        </a:xfrm>
      </p:grpSpPr>
      <p:sp>
        <p:nvSpPr>
          <p:cNvPr id="48" name="Google Shape;48;p6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52" name="Google Shape;52;p66"/>
          <p:cNvGrpSpPr/>
          <p:nvPr/>
        </p:nvGrpSpPr>
        <p:grpSpPr>
          <a:xfrm>
            <a:off x="701038" y="1466243"/>
            <a:ext cx="919944" cy="182880"/>
            <a:chOff x="701039" y="1581150"/>
            <a:chExt cx="540001" cy="239237"/>
          </a:xfrm>
        </p:grpSpPr>
        <p:cxnSp>
          <p:nvCxnSpPr>
            <p:cNvPr id="53" name="Google Shape;53;p66"/>
            <p:cNvCxnSpPr/>
            <p:nvPr/>
          </p:nvCxnSpPr>
          <p:spPr>
            <a:xfrm rot="10800000" flipH="1">
              <a:off x="701040" y="1820386"/>
              <a:ext cx="540000" cy="1"/>
            </a:xfrm>
            <a:prstGeom prst="straightConnector1">
              <a:avLst/>
            </a:prstGeom>
            <a:noFill/>
            <a:ln w="69850" cap="flat" cmpd="sng">
              <a:solidFill>
                <a:srgbClr val="851C00"/>
              </a:solidFill>
              <a:prstDash val="solid"/>
              <a:miter lim="800000"/>
              <a:headEnd type="none" w="sm" len="sm"/>
              <a:tailEnd type="none" w="sm" len="sm"/>
            </a:ln>
          </p:spPr>
        </p:cxnSp>
        <p:cxnSp>
          <p:nvCxnSpPr>
            <p:cNvPr id="54" name="Google Shape;54;p66"/>
            <p:cNvCxnSpPr/>
            <p:nvPr/>
          </p:nvCxnSpPr>
          <p:spPr>
            <a:xfrm>
              <a:off x="701040" y="1700768"/>
              <a:ext cx="396000" cy="0"/>
            </a:xfrm>
            <a:prstGeom prst="straightConnector1">
              <a:avLst/>
            </a:prstGeom>
            <a:noFill/>
            <a:ln w="69850" cap="flat" cmpd="sng">
              <a:solidFill>
                <a:schemeClr val="accent6"/>
              </a:solidFill>
              <a:prstDash val="solid"/>
              <a:miter lim="800000"/>
              <a:headEnd type="none" w="sm" len="sm"/>
              <a:tailEnd type="none" w="sm" len="sm"/>
            </a:ln>
          </p:spPr>
        </p:cxnSp>
        <p:cxnSp>
          <p:nvCxnSpPr>
            <p:cNvPr id="55" name="Google Shape;55;p66"/>
            <p:cNvCxnSpPr/>
            <p:nvPr/>
          </p:nvCxnSpPr>
          <p:spPr>
            <a:xfrm>
              <a:off x="701039" y="1581150"/>
              <a:ext cx="252000" cy="0"/>
            </a:xfrm>
            <a:prstGeom prst="straightConnector1">
              <a:avLst/>
            </a:prstGeom>
            <a:noFill/>
            <a:ln w="69850" cap="flat" cmpd="sng">
              <a:solidFill>
                <a:srgbClr val="D62E00"/>
              </a:solidFill>
              <a:prstDash val="solid"/>
              <a:miter lim="800000"/>
              <a:headEnd type="none" w="sm" len="sm"/>
              <a:tailEnd type="none" w="sm" len="sm"/>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7"/>
        <p:cNvGrpSpPr/>
        <p:nvPr/>
      </p:nvGrpSpPr>
      <p:grpSpPr>
        <a:xfrm>
          <a:off x="0" y="0"/>
          <a:ext cx="0" cy="0"/>
          <a:chOff x="0" y="0"/>
          <a:chExt cx="0" cy="0"/>
        </a:xfrm>
      </p:grpSpPr>
      <p:sp>
        <p:nvSpPr>
          <p:cNvPr id="138" name="Google Shape;138;p8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8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8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8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8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43" name="Google Shape;143;p80"/>
          <p:cNvGrpSpPr/>
          <p:nvPr/>
        </p:nvGrpSpPr>
        <p:grpSpPr>
          <a:xfrm>
            <a:off x="701038" y="1581150"/>
            <a:ext cx="792000" cy="180000"/>
            <a:chOff x="701039" y="1581150"/>
            <a:chExt cx="540001" cy="239237"/>
          </a:xfrm>
        </p:grpSpPr>
        <p:cxnSp>
          <p:nvCxnSpPr>
            <p:cNvPr id="144" name="Google Shape;144;p80"/>
            <p:cNvCxnSpPr/>
            <p:nvPr/>
          </p:nvCxnSpPr>
          <p:spPr>
            <a:xfrm rot="10800000" flipH="1">
              <a:off x="701040" y="1820386"/>
              <a:ext cx="540000" cy="1"/>
            </a:xfrm>
            <a:prstGeom prst="straightConnector1">
              <a:avLst/>
            </a:prstGeom>
            <a:noFill/>
            <a:ln w="76200" cap="flat" cmpd="sng">
              <a:solidFill>
                <a:srgbClr val="851C00"/>
              </a:solidFill>
              <a:prstDash val="solid"/>
              <a:miter lim="800000"/>
              <a:headEnd type="none" w="sm" len="sm"/>
              <a:tailEnd type="none" w="sm" len="sm"/>
            </a:ln>
          </p:spPr>
        </p:cxnSp>
        <p:cxnSp>
          <p:nvCxnSpPr>
            <p:cNvPr id="145" name="Google Shape;145;p80"/>
            <p:cNvCxnSpPr/>
            <p:nvPr/>
          </p:nvCxnSpPr>
          <p:spPr>
            <a:xfrm>
              <a:off x="701040" y="1700768"/>
              <a:ext cx="396000" cy="0"/>
            </a:xfrm>
            <a:prstGeom prst="straightConnector1">
              <a:avLst/>
            </a:prstGeom>
            <a:noFill/>
            <a:ln w="76200" cap="flat" cmpd="sng">
              <a:solidFill>
                <a:schemeClr val="accent6"/>
              </a:solidFill>
              <a:prstDash val="solid"/>
              <a:miter lim="800000"/>
              <a:headEnd type="none" w="sm" len="sm"/>
              <a:tailEnd type="none" w="sm" len="sm"/>
            </a:ln>
          </p:spPr>
        </p:cxnSp>
        <p:cxnSp>
          <p:nvCxnSpPr>
            <p:cNvPr id="146" name="Google Shape;146;p80"/>
            <p:cNvCxnSpPr/>
            <p:nvPr/>
          </p:nvCxnSpPr>
          <p:spPr>
            <a:xfrm>
              <a:off x="701039" y="1581150"/>
              <a:ext cx="252000" cy="0"/>
            </a:xfrm>
            <a:prstGeom prst="straightConnector1">
              <a:avLst/>
            </a:prstGeom>
            <a:noFill/>
            <a:ln w="76200" cap="flat" cmpd="sng">
              <a:solidFill>
                <a:srgbClr val="D62E00"/>
              </a:solidFill>
              <a:prstDash val="solid"/>
              <a:miter lim="800000"/>
              <a:headEnd type="none" w="sm" len="sm"/>
              <a:tailEnd type="none" w="sm" len="sm"/>
            </a:ln>
          </p:spPr>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7"/>
        <p:cNvGrpSpPr/>
        <p:nvPr/>
      </p:nvGrpSpPr>
      <p:grpSpPr>
        <a:xfrm>
          <a:off x="0" y="0"/>
          <a:ext cx="0" cy="0"/>
          <a:chOff x="0" y="0"/>
          <a:chExt cx="0" cy="0"/>
        </a:xfrm>
      </p:grpSpPr>
      <p:sp>
        <p:nvSpPr>
          <p:cNvPr id="148" name="Google Shape;148;p8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8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8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8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64"/>
          <p:cNvSpPr txBox="1">
            <a:spLocks noGrp="1"/>
          </p:cNvSpPr>
          <p:nvPr>
            <p:ph type="ctrTitle"/>
          </p:nvPr>
        </p:nvSpPr>
        <p:spPr>
          <a:xfrm>
            <a:off x="2194560" y="1214438"/>
            <a:ext cx="9144000" cy="295179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mbria"/>
              <a:buNone/>
              <a:defRPr sz="6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64"/>
          <p:cNvSpPr txBox="1">
            <a:spLocks noGrp="1"/>
          </p:cNvSpPr>
          <p:nvPr>
            <p:ph type="subTitle" idx="1"/>
          </p:nvPr>
        </p:nvSpPr>
        <p:spPr>
          <a:xfrm>
            <a:off x="2194560" y="4166234"/>
            <a:ext cx="9144000" cy="109156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Cambria"/>
                <a:ea typeface="Cambria"/>
                <a:cs typeface="Cambria"/>
                <a:sym typeface="Cambria"/>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64" descr="Powerpoint1.png"/>
          <p:cNvPicPr preferRelativeResize="0"/>
          <p:nvPr/>
        </p:nvPicPr>
        <p:blipFill rotWithShape="1">
          <a:blip r:embed="rId2">
            <a:alphaModFix/>
          </a:blip>
          <a:srcRect r="73252"/>
          <a:stretch/>
        </p:blipFill>
        <p:spPr>
          <a:xfrm>
            <a:off x="0" y="20836"/>
            <a:ext cx="2438398" cy="6837164"/>
          </a:xfrm>
          <a:prstGeom prst="rect">
            <a:avLst/>
          </a:prstGeom>
          <a:noFill/>
          <a:ln>
            <a:noFill/>
          </a:ln>
        </p:spPr>
      </p:pic>
      <p:pic>
        <p:nvPicPr>
          <p:cNvPr id="22" name="Google Shape;22;p64"/>
          <p:cNvPicPr preferRelativeResize="0"/>
          <p:nvPr/>
        </p:nvPicPr>
        <p:blipFill rotWithShape="1">
          <a:blip r:embed="rId3">
            <a:alphaModFix/>
          </a:blip>
          <a:srcRect/>
          <a:stretch/>
        </p:blipFill>
        <p:spPr>
          <a:xfrm>
            <a:off x="8851013" y="5742097"/>
            <a:ext cx="2554838" cy="792000"/>
          </a:xfrm>
          <a:prstGeom prst="rect">
            <a:avLst/>
          </a:prstGeom>
          <a:noFill/>
          <a:ln>
            <a:noFill/>
          </a:ln>
        </p:spPr>
      </p:pic>
      <p:pic>
        <p:nvPicPr>
          <p:cNvPr id="23" name="Google Shape;23;p64"/>
          <p:cNvPicPr preferRelativeResize="0"/>
          <p:nvPr/>
        </p:nvPicPr>
        <p:blipFill rotWithShape="1">
          <a:blip r:embed="rId4">
            <a:alphaModFix/>
          </a:blip>
          <a:srcRect l="49597" t="5638" r="-309" b="12790"/>
          <a:stretch/>
        </p:blipFill>
        <p:spPr>
          <a:xfrm>
            <a:off x="5436461" y="5742097"/>
            <a:ext cx="2652835" cy="792000"/>
          </a:xfrm>
          <a:prstGeom prst="rect">
            <a:avLst/>
          </a:prstGeom>
          <a:noFill/>
          <a:ln>
            <a:noFill/>
          </a:ln>
        </p:spPr>
      </p:pic>
      <p:pic>
        <p:nvPicPr>
          <p:cNvPr id="24" name="Google Shape;24;p64"/>
          <p:cNvPicPr preferRelativeResize="0"/>
          <p:nvPr/>
        </p:nvPicPr>
        <p:blipFill rotWithShape="1">
          <a:blip r:embed="rId4">
            <a:alphaModFix/>
          </a:blip>
          <a:srcRect l="-2558" t="4389" r="59716" b="2811"/>
          <a:stretch/>
        </p:blipFill>
        <p:spPr>
          <a:xfrm>
            <a:off x="2704865" y="5742097"/>
            <a:ext cx="1969880" cy="792000"/>
          </a:xfrm>
          <a:prstGeom prst="rect">
            <a:avLst/>
          </a:prstGeom>
          <a:noFill/>
          <a:ln>
            <a:noFill/>
          </a:ln>
        </p:spPr>
      </p:pic>
    </p:spTree>
    <p:extLst>
      <p:ext uri="{BB962C8B-B14F-4D97-AF65-F5344CB8AC3E}">
        <p14:creationId xmlns:p14="http://schemas.microsoft.com/office/powerpoint/2010/main" val="3217928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69"/>
        <p:cNvGrpSpPr/>
        <p:nvPr/>
      </p:nvGrpSpPr>
      <p:grpSpPr>
        <a:xfrm>
          <a:off x="0" y="0"/>
          <a:ext cx="0" cy="0"/>
          <a:chOff x="0" y="0"/>
          <a:chExt cx="0" cy="0"/>
        </a:xfrm>
      </p:grpSpPr>
      <p:sp>
        <p:nvSpPr>
          <p:cNvPr id="70" name="Google Shape;70;p69"/>
          <p:cNvSpPr/>
          <p:nvPr/>
        </p:nvSpPr>
        <p:spPr>
          <a:xfrm>
            <a:off x="8153400" y="0"/>
            <a:ext cx="4038600" cy="6858000"/>
          </a:xfrm>
          <a:prstGeom prst="rect">
            <a:avLst/>
          </a:prstGeom>
          <a:solidFill>
            <a:srgbClr val="55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51C00"/>
              </a:solidFill>
              <a:latin typeface="Calibri"/>
              <a:ea typeface="Calibri"/>
              <a:cs typeface="Calibri"/>
              <a:sym typeface="Calibri"/>
            </a:endParaRPr>
          </a:p>
        </p:txBody>
      </p:sp>
      <p:sp>
        <p:nvSpPr>
          <p:cNvPr id="71" name="Google Shape;71;p69"/>
          <p:cNvSpPr txBox="1">
            <a:spLocks noGrp="1"/>
          </p:cNvSpPr>
          <p:nvPr>
            <p:ph type="title"/>
          </p:nvPr>
        </p:nvSpPr>
        <p:spPr>
          <a:xfrm>
            <a:off x="8656320" y="792487"/>
            <a:ext cx="3032760" cy="505967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200"/>
              <a:buFont typeface="Cambria"/>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69"/>
          <p:cNvSpPr/>
          <p:nvPr/>
        </p:nvSpPr>
        <p:spPr>
          <a:xfrm>
            <a:off x="548640" y="1432560"/>
            <a:ext cx="1310640" cy="6248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 name="Google Shape;73;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5" name="Google Shape;75;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103504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sp>
        <p:nvSpPr>
          <p:cNvPr id="57" name="Google Shape;57;p67"/>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mbria"/>
              <a:buNone/>
              <a:defRPr sz="6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67"/>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9" name="Google Shape;59;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2" name="Google Shape;62;p67" descr="Powerpoint1.png"/>
          <p:cNvPicPr preferRelativeResize="0"/>
          <p:nvPr/>
        </p:nvPicPr>
        <p:blipFill rotWithShape="1">
          <a:blip r:embed="rId2">
            <a:alphaModFix/>
          </a:blip>
          <a:srcRect r="73252"/>
          <a:stretch/>
        </p:blipFill>
        <p:spPr>
          <a:xfrm>
            <a:off x="0" y="20836"/>
            <a:ext cx="2438398" cy="683716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63"/>
        <p:cNvGrpSpPr/>
        <p:nvPr/>
      </p:nvGrpSpPr>
      <p:grpSpPr>
        <a:xfrm>
          <a:off x="0" y="0"/>
          <a:ext cx="0" cy="0"/>
          <a:chOff x="0" y="0"/>
          <a:chExt cx="0" cy="0"/>
        </a:xfrm>
      </p:grpSpPr>
      <p:sp>
        <p:nvSpPr>
          <p:cNvPr id="64" name="Google Shape;64;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6" name="Google Shape;66;p68"/>
          <p:cNvSpPr/>
          <p:nvPr/>
        </p:nvSpPr>
        <p:spPr>
          <a:xfrm>
            <a:off x="0" y="0"/>
            <a:ext cx="4038600" cy="6858000"/>
          </a:xfrm>
          <a:prstGeom prst="rect">
            <a:avLst/>
          </a:prstGeom>
          <a:solidFill>
            <a:srgbClr val="55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51C00"/>
              </a:solidFill>
              <a:latin typeface="Calibri"/>
              <a:ea typeface="Calibri"/>
              <a:cs typeface="Calibri"/>
              <a:sym typeface="Calibri"/>
            </a:endParaRPr>
          </a:p>
        </p:txBody>
      </p:sp>
      <p:sp>
        <p:nvSpPr>
          <p:cNvPr id="67" name="Google Shape;67;p68"/>
          <p:cNvSpPr txBox="1">
            <a:spLocks noGrp="1"/>
          </p:cNvSpPr>
          <p:nvPr>
            <p:ph type="title"/>
          </p:nvPr>
        </p:nvSpPr>
        <p:spPr>
          <a:xfrm>
            <a:off x="548640" y="792487"/>
            <a:ext cx="3032760" cy="505967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200"/>
              <a:buFont typeface="Cambria"/>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6"/>
        <p:cNvGrpSpPr/>
        <p:nvPr/>
      </p:nvGrpSpPr>
      <p:grpSpPr>
        <a:xfrm>
          <a:off x="0" y="0"/>
          <a:ext cx="0" cy="0"/>
          <a:chOff x="0" y="0"/>
          <a:chExt cx="0" cy="0"/>
        </a:xfrm>
      </p:grpSpPr>
      <p:sp>
        <p:nvSpPr>
          <p:cNvPr id="77" name="Google Shape;77;p7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7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82" name="Google Shape;82;p70"/>
          <p:cNvGrpSpPr/>
          <p:nvPr/>
        </p:nvGrpSpPr>
        <p:grpSpPr>
          <a:xfrm>
            <a:off x="701038" y="1466243"/>
            <a:ext cx="919944" cy="182880"/>
            <a:chOff x="701039" y="1581150"/>
            <a:chExt cx="540001" cy="239237"/>
          </a:xfrm>
        </p:grpSpPr>
        <p:cxnSp>
          <p:nvCxnSpPr>
            <p:cNvPr id="83" name="Google Shape;83;p70"/>
            <p:cNvCxnSpPr/>
            <p:nvPr/>
          </p:nvCxnSpPr>
          <p:spPr>
            <a:xfrm rot="10800000" flipH="1">
              <a:off x="701040" y="1820386"/>
              <a:ext cx="540000" cy="1"/>
            </a:xfrm>
            <a:prstGeom prst="straightConnector1">
              <a:avLst/>
            </a:prstGeom>
            <a:noFill/>
            <a:ln w="69850" cap="flat" cmpd="sng">
              <a:solidFill>
                <a:srgbClr val="851C00"/>
              </a:solidFill>
              <a:prstDash val="solid"/>
              <a:miter lim="800000"/>
              <a:headEnd type="none" w="sm" len="sm"/>
              <a:tailEnd type="none" w="sm" len="sm"/>
            </a:ln>
          </p:spPr>
        </p:cxnSp>
        <p:cxnSp>
          <p:nvCxnSpPr>
            <p:cNvPr id="84" name="Google Shape;84;p70"/>
            <p:cNvCxnSpPr/>
            <p:nvPr/>
          </p:nvCxnSpPr>
          <p:spPr>
            <a:xfrm>
              <a:off x="701040" y="1700768"/>
              <a:ext cx="396000" cy="0"/>
            </a:xfrm>
            <a:prstGeom prst="straightConnector1">
              <a:avLst/>
            </a:prstGeom>
            <a:noFill/>
            <a:ln w="69850" cap="flat" cmpd="sng">
              <a:solidFill>
                <a:schemeClr val="accent6"/>
              </a:solidFill>
              <a:prstDash val="solid"/>
              <a:miter lim="800000"/>
              <a:headEnd type="none" w="sm" len="sm"/>
              <a:tailEnd type="none" w="sm" len="sm"/>
            </a:ln>
          </p:spPr>
        </p:cxnSp>
        <p:cxnSp>
          <p:nvCxnSpPr>
            <p:cNvPr id="85" name="Google Shape;85;p70"/>
            <p:cNvCxnSpPr/>
            <p:nvPr/>
          </p:nvCxnSpPr>
          <p:spPr>
            <a:xfrm>
              <a:off x="701039" y="1581150"/>
              <a:ext cx="252000" cy="0"/>
            </a:xfrm>
            <a:prstGeom prst="straightConnector1">
              <a:avLst/>
            </a:prstGeom>
            <a:noFill/>
            <a:ln w="69850" cap="flat" cmpd="sng">
              <a:solidFill>
                <a:srgbClr val="D62E00"/>
              </a:solidFill>
              <a:prstDash val="solid"/>
              <a:miter lim="800000"/>
              <a:headEnd type="none" w="sm" len="sm"/>
              <a:tailEnd type="none" w="sm" len="sm"/>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_Title Only">
  <p:cSld name="5_Title Only">
    <p:spTree>
      <p:nvGrpSpPr>
        <p:cNvPr id="1" name="Shape 86"/>
        <p:cNvGrpSpPr/>
        <p:nvPr/>
      </p:nvGrpSpPr>
      <p:grpSpPr>
        <a:xfrm>
          <a:off x="0" y="0"/>
          <a:ext cx="0" cy="0"/>
          <a:chOff x="0" y="0"/>
          <a:chExt cx="0" cy="0"/>
        </a:xfrm>
      </p:grpSpPr>
      <p:sp>
        <p:nvSpPr>
          <p:cNvPr id="87" name="Google Shape;87;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71"/>
          <p:cNvSpPr/>
          <p:nvPr/>
        </p:nvSpPr>
        <p:spPr>
          <a:xfrm>
            <a:off x="0" y="0"/>
            <a:ext cx="8483600" cy="6858000"/>
          </a:xfrm>
          <a:prstGeom prst="rect">
            <a:avLst/>
          </a:prstGeom>
          <a:solidFill>
            <a:srgbClr val="55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51C00"/>
              </a:solidFill>
              <a:latin typeface="Calibri"/>
              <a:ea typeface="Calibri"/>
              <a:cs typeface="Calibri"/>
              <a:sym typeface="Calibri"/>
            </a:endParaRPr>
          </a:p>
        </p:txBody>
      </p:sp>
      <p:sp>
        <p:nvSpPr>
          <p:cNvPr id="90" name="Google Shape;90;p71"/>
          <p:cNvSpPr txBox="1">
            <a:spLocks noGrp="1"/>
          </p:cNvSpPr>
          <p:nvPr>
            <p:ph type="title"/>
          </p:nvPr>
        </p:nvSpPr>
        <p:spPr>
          <a:xfrm>
            <a:off x="548640" y="792487"/>
            <a:ext cx="7376160" cy="102361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200"/>
              <a:buFont typeface="Cambria"/>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Title Only">
  <p:cSld name="4_Title Only">
    <p:spTree>
      <p:nvGrpSpPr>
        <p:cNvPr id="1" name="Shape 92"/>
        <p:cNvGrpSpPr/>
        <p:nvPr/>
      </p:nvGrpSpPr>
      <p:grpSpPr>
        <a:xfrm>
          <a:off x="0" y="0"/>
          <a:ext cx="0" cy="0"/>
          <a:chOff x="0" y="0"/>
          <a:chExt cx="0" cy="0"/>
        </a:xfrm>
      </p:grpSpPr>
      <p:sp>
        <p:nvSpPr>
          <p:cNvPr id="93" name="Google Shape;93;p72"/>
          <p:cNvSpPr/>
          <p:nvPr/>
        </p:nvSpPr>
        <p:spPr>
          <a:xfrm>
            <a:off x="0" y="0"/>
            <a:ext cx="12192000" cy="6858000"/>
          </a:xfrm>
          <a:prstGeom prst="rect">
            <a:avLst/>
          </a:prstGeom>
          <a:solidFill>
            <a:srgbClr val="55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51C00"/>
              </a:solidFill>
              <a:latin typeface="Calibri"/>
              <a:ea typeface="Calibri"/>
              <a:cs typeface="Calibri"/>
              <a:sym typeface="Calibri"/>
            </a:endParaRPr>
          </a:p>
        </p:txBody>
      </p:sp>
      <p:sp>
        <p:nvSpPr>
          <p:cNvPr id="94" name="Google Shape;94;p7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200"/>
              <a:buFont typeface="Cambria"/>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98" name="Google Shape;98;p72"/>
          <p:cNvGrpSpPr/>
          <p:nvPr/>
        </p:nvGrpSpPr>
        <p:grpSpPr>
          <a:xfrm>
            <a:off x="700943" y="1664283"/>
            <a:ext cx="10671048" cy="96870"/>
            <a:chOff x="700984" y="1691638"/>
            <a:chExt cx="7275721" cy="128749"/>
          </a:xfrm>
        </p:grpSpPr>
        <p:cxnSp>
          <p:nvCxnSpPr>
            <p:cNvPr id="99" name="Google Shape;99;p72"/>
            <p:cNvCxnSpPr/>
            <p:nvPr/>
          </p:nvCxnSpPr>
          <p:spPr>
            <a:xfrm rot="10800000" flipH="1">
              <a:off x="700984" y="1820386"/>
              <a:ext cx="7275721" cy="1"/>
            </a:xfrm>
            <a:prstGeom prst="straightConnector1">
              <a:avLst/>
            </a:prstGeom>
            <a:noFill/>
            <a:ln w="76200" cap="flat" cmpd="sng">
              <a:solidFill>
                <a:srgbClr val="851C00"/>
              </a:solidFill>
              <a:prstDash val="solid"/>
              <a:miter lim="800000"/>
              <a:headEnd type="none" w="sm" len="sm"/>
              <a:tailEnd type="none" w="sm" len="sm"/>
            </a:ln>
          </p:spPr>
        </p:cxnSp>
        <p:cxnSp>
          <p:nvCxnSpPr>
            <p:cNvPr id="100" name="Google Shape;100;p72"/>
            <p:cNvCxnSpPr/>
            <p:nvPr/>
          </p:nvCxnSpPr>
          <p:spPr>
            <a:xfrm>
              <a:off x="701039" y="1691638"/>
              <a:ext cx="252000" cy="0"/>
            </a:xfrm>
            <a:prstGeom prst="straightConnector1">
              <a:avLst/>
            </a:prstGeom>
            <a:noFill/>
            <a:ln w="76200" cap="flat" cmpd="sng">
              <a:solidFill>
                <a:srgbClr val="D62E00"/>
              </a:solidFill>
              <a:prstDash val="solid"/>
              <a:miter lim="800000"/>
              <a:headEnd type="none" w="sm" len="sm"/>
              <a:tailEnd type="none" w="sm" len="sm"/>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1"/>
        <p:cNvGrpSpPr/>
        <p:nvPr/>
      </p:nvGrpSpPr>
      <p:grpSpPr>
        <a:xfrm>
          <a:off x="0" y="0"/>
          <a:ext cx="0" cy="0"/>
          <a:chOff x="0" y="0"/>
          <a:chExt cx="0" cy="0"/>
        </a:xfrm>
      </p:grpSpPr>
      <p:sp>
        <p:nvSpPr>
          <p:cNvPr id="102" name="Google Shape;102;p7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7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7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7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7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08" name="Google Shape;108;p75"/>
          <p:cNvGrpSpPr/>
          <p:nvPr/>
        </p:nvGrpSpPr>
        <p:grpSpPr>
          <a:xfrm>
            <a:off x="701038" y="1466243"/>
            <a:ext cx="919944" cy="182880"/>
            <a:chOff x="701039" y="1581150"/>
            <a:chExt cx="540001" cy="239237"/>
          </a:xfrm>
        </p:grpSpPr>
        <p:cxnSp>
          <p:nvCxnSpPr>
            <p:cNvPr id="109" name="Google Shape;109;p75"/>
            <p:cNvCxnSpPr/>
            <p:nvPr/>
          </p:nvCxnSpPr>
          <p:spPr>
            <a:xfrm rot="10800000" flipH="1">
              <a:off x="701040" y="1820386"/>
              <a:ext cx="540000" cy="1"/>
            </a:xfrm>
            <a:prstGeom prst="straightConnector1">
              <a:avLst/>
            </a:prstGeom>
            <a:noFill/>
            <a:ln w="69850" cap="flat" cmpd="sng">
              <a:solidFill>
                <a:srgbClr val="851C00"/>
              </a:solidFill>
              <a:prstDash val="solid"/>
              <a:miter lim="800000"/>
              <a:headEnd type="none" w="sm" len="sm"/>
              <a:tailEnd type="none" w="sm" len="sm"/>
            </a:ln>
          </p:spPr>
        </p:cxnSp>
        <p:cxnSp>
          <p:nvCxnSpPr>
            <p:cNvPr id="110" name="Google Shape;110;p75"/>
            <p:cNvCxnSpPr/>
            <p:nvPr/>
          </p:nvCxnSpPr>
          <p:spPr>
            <a:xfrm>
              <a:off x="701040" y="1700768"/>
              <a:ext cx="396000" cy="0"/>
            </a:xfrm>
            <a:prstGeom prst="straightConnector1">
              <a:avLst/>
            </a:prstGeom>
            <a:noFill/>
            <a:ln w="69850" cap="flat" cmpd="sng">
              <a:solidFill>
                <a:schemeClr val="accent6"/>
              </a:solidFill>
              <a:prstDash val="solid"/>
              <a:miter lim="800000"/>
              <a:headEnd type="none" w="sm" len="sm"/>
              <a:tailEnd type="none" w="sm" len="sm"/>
            </a:ln>
          </p:spPr>
        </p:cxnSp>
        <p:cxnSp>
          <p:nvCxnSpPr>
            <p:cNvPr id="111" name="Google Shape;111;p75"/>
            <p:cNvCxnSpPr/>
            <p:nvPr/>
          </p:nvCxnSpPr>
          <p:spPr>
            <a:xfrm>
              <a:off x="701039" y="1581150"/>
              <a:ext cx="252000" cy="0"/>
            </a:xfrm>
            <a:prstGeom prst="straightConnector1">
              <a:avLst/>
            </a:prstGeom>
            <a:noFill/>
            <a:ln w="69850" cap="flat" cmpd="sng">
              <a:solidFill>
                <a:srgbClr val="D62E00"/>
              </a:solidFill>
              <a:prstDash val="solid"/>
              <a:miter lim="800000"/>
              <a:headEnd type="none" w="sm" len="sm"/>
              <a:tailEnd type="none" w="sm" len="sm"/>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3"/>
        <p:cNvGrpSpPr/>
        <p:nvPr/>
      </p:nvGrpSpPr>
      <p:grpSpPr>
        <a:xfrm>
          <a:off x="0" y="0"/>
          <a:ext cx="0" cy="0"/>
          <a:chOff x="0" y="0"/>
          <a:chExt cx="0" cy="0"/>
        </a:xfrm>
      </p:grpSpPr>
      <p:sp>
        <p:nvSpPr>
          <p:cNvPr id="124" name="Google Shape;124;p7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7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6" name="Google Shape;126;p7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7" name="Google Shape;127;p7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7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0"/>
        <p:cNvGrpSpPr/>
        <p:nvPr/>
      </p:nvGrpSpPr>
      <p:grpSpPr>
        <a:xfrm>
          <a:off x="0" y="0"/>
          <a:ext cx="0" cy="0"/>
          <a:chOff x="0" y="0"/>
          <a:chExt cx="0" cy="0"/>
        </a:xfrm>
      </p:grpSpPr>
      <p:sp>
        <p:nvSpPr>
          <p:cNvPr id="131" name="Google Shape;131;p7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79"/>
          <p:cNvSpPr>
            <a:spLocks noGrp="1"/>
          </p:cNvSpPr>
          <p:nvPr>
            <p:ph type="pic" idx="2"/>
          </p:nvPr>
        </p:nvSpPr>
        <p:spPr>
          <a:xfrm>
            <a:off x="5183188" y="987425"/>
            <a:ext cx="6172200" cy="4873625"/>
          </a:xfrm>
          <a:prstGeom prst="rect">
            <a:avLst/>
          </a:prstGeom>
          <a:noFill/>
          <a:ln>
            <a:noFill/>
          </a:ln>
        </p:spPr>
      </p:sp>
      <p:sp>
        <p:nvSpPr>
          <p:cNvPr id="133" name="Google Shape;133;p7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4" name="Google Shape;134;p7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7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
        <p:cNvGrpSpPr/>
        <p:nvPr/>
      </p:nvGrpSpPr>
      <p:grpSpPr>
        <a:xfrm>
          <a:off x="0" y="0"/>
          <a:ext cx="0" cy="0"/>
          <a:chOff x="0" y="0"/>
          <a:chExt cx="0" cy="0"/>
        </a:xfrm>
      </p:grpSpPr>
      <p:sp>
        <p:nvSpPr>
          <p:cNvPr id="42" name="Google Shape;42;p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200"/>
              <a:buFont typeface="Cambria"/>
              <a:buNone/>
              <a:defRPr sz="4200" b="1" i="0" u="none" strike="noStrike" cap="non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6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ustria"/>
                <a:ea typeface="Lustria"/>
                <a:cs typeface="Lustria"/>
                <a:sym typeface="Lustri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ustria"/>
                <a:ea typeface="Lustria"/>
                <a:cs typeface="Lustria"/>
                <a:sym typeface="Lustri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ustria"/>
                <a:ea typeface="Lustria"/>
                <a:cs typeface="Lustria"/>
                <a:sym typeface="Lustri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ustria"/>
                <a:ea typeface="Lustria"/>
                <a:cs typeface="Lustria"/>
                <a:sym typeface="Lustri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ustria"/>
                <a:ea typeface="Lustria"/>
                <a:cs typeface="Lustria"/>
                <a:sym typeface="Lustr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7" r:id="rId4"/>
    <p:sldLayoutId id="2147483658" r:id="rId5"/>
    <p:sldLayoutId id="2147483659" r:id="rId6"/>
    <p:sldLayoutId id="2147483660" r:id="rId7"/>
    <p:sldLayoutId id="2147483663" r:id="rId8"/>
    <p:sldLayoutId id="2147483664" r:id="rId9"/>
    <p:sldLayoutId id="2147483665" r:id="rId10"/>
    <p:sldLayoutId id="2147483666" r:id="rId11"/>
    <p:sldLayoutId id="2147483667" r:id="rId12"/>
    <p:sldLayoutId id="2147483669"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s://www.education.gov.za/Programmes/EMIS/StatisticalPublications.aspx" TargetMode="External"/></Relationships>
</file>

<file path=ppt/slides/_rels/slide2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education.gov.za/Programmes/EMIS/StatisticalPublications.aspx"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education.gov.za/Programmes/EMIS/StatisticalPublications.aspx"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education.gov.za/Programmes/EMIS/StatisticalPublications.aspx"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www.education.gov.za/Programmes/EMIS/StatisticalPublications.aspx"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hyperlink" Target="https://www.education.gov.za/Programmes/EMIS/StatisticalPublications.aspx" TargetMode="External"/></Relationships>
</file>

<file path=ppt/slides/_rels/slide3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hyperlink" Target="https://www.education.gov.za/Programmes/EMIS/StatisticalPublications.aspx"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hyperlink" Target="https://wcedonline.westerncape.gov.za/news/wced-announces-unprecedented-school-infrastructure-delivery-programme" TargetMode="External"/><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chart" Target="../charts/chart2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
          <p:cNvSpPr txBox="1">
            <a:spLocks noGrp="1"/>
          </p:cNvSpPr>
          <p:nvPr>
            <p:ph type="ctrTitle"/>
          </p:nvPr>
        </p:nvSpPr>
        <p:spPr>
          <a:xfrm>
            <a:off x="2194560" y="1054783"/>
            <a:ext cx="9144000" cy="1702486"/>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mbria"/>
              <a:buNone/>
            </a:pPr>
            <a:r>
              <a:rPr lang="en-US" sz="7300" dirty="0"/>
              <a:t>Western Cape Province</a:t>
            </a:r>
            <a:br>
              <a:rPr lang="en-US" sz="7200" i="1" dirty="0"/>
            </a:br>
            <a:br>
              <a:rPr lang="en-US" sz="1600" i="1" dirty="0"/>
            </a:br>
            <a:r>
              <a:rPr lang="en-US" sz="4000" dirty="0"/>
              <a:t>3 August 2023</a:t>
            </a:r>
            <a:endParaRPr sz="3200" dirty="0"/>
          </a:p>
        </p:txBody>
      </p:sp>
      <p:sp>
        <p:nvSpPr>
          <p:cNvPr id="158" name="Google Shape;158;p1"/>
          <p:cNvSpPr txBox="1">
            <a:spLocks noGrp="1"/>
          </p:cNvSpPr>
          <p:nvPr>
            <p:ph type="subTitle" idx="1"/>
          </p:nvPr>
        </p:nvSpPr>
        <p:spPr>
          <a:xfrm>
            <a:off x="2194560" y="3235569"/>
            <a:ext cx="9144000" cy="198449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4800"/>
              <a:buNone/>
            </a:pPr>
            <a:r>
              <a:rPr lang="en-US" sz="4800"/>
              <a:t>Educator Demand Projections</a:t>
            </a:r>
            <a:endParaRPr/>
          </a:p>
          <a:p>
            <a:pPr marL="0" lvl="0" indent="0" algn="ctr" rtl="0">
              <a:lnSpc>
                <a:spcPct val="90000"/>
              </a:lnSpc>
              <a:spcBef>
                <a:spcPts val="1000"/>
              </a:spcBef>
              <a:spcAft>
                <a:spcPts val="0"/>
              </a:spcAft>
              <a:buClr>
                <a:schemeClr val="dk1"/>
              </a:buClr>
              <a:buSzPts val="4800"/>
              <a:buNone/>
            </a:pPr>
            <a:r>
              <a:rPr lang="en-US" sz="4800"/>
              <a:t>2021-2030 </a:t>
            </a:r>
            <a:endParaRPr sz="4800" b="1" i="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Educator age distribution (2021)</a:t>
            </a:r>
            <a:endParaRPr/>
          </a:p>
        </p:txBody>
      </p:sp>
      <p:graphicFrame>
        <p:nvGraphicFramePr>
          <p:cNvPr id="227" name="Google Shape;227;p9"/>
          <p:cNvGraphicFramePr/>
          <p:nvPr/>
        </p:nvGraphicFramePr>
        <p:xfrm>
          <a:off x="436098" y="1855060"/>
          <a:ext cx="10917700" cy="4093698"/>
        </p:xfrm>
        <a:graphic>
          <a:graphicData uri="http://schemas.openxmlformats.org/drawingml/2006/chart">
            <c:chart xmlns:c="http://schemas.openxmlformats.org/drawingml/2006/chart" xmlns:r="http://schemas.openxmlformats.org/officeDocument/2006/relationships" r:id="rId3"/>
          </a:graphicData>
        </a:graphic>
      </p:graphicFrame>
      <p:sp>
        <p:nvSpPr>
          <p:cNvPr id="228" name="Google Shape;228;p9"/>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1</a:t>
            </a:r>
            <a:endParaRPr/>
          </a:p>
        </p:txBody>
      </p:sp>
      <p:sp>
        <p:nvSpPr>
          <p:cNvPr id="229" name="Google Shape;229;p9"/>
          <p:cNvSpPr/>
          <p:nvPr/>
        </p:nvSpPr>
        <p:spPr>
          <a:xfrm>
            <a:off x="838200" y="6157209"/>
            <a:ext cx="10515598" cy="3356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PERSAL data from 2021, only educators (Rank 60 000 – 69 999) are considered. ECD practitioners, TVET lecturers and ABET teachers were removed.  </a:t>
            </a:r>
            <a:endParaRPr/>
          </a:p>
        </p:txBody>
      </p:sp>
      <p:sp>
        <p:nvSpPr>
          <p:cNvPr id="230" name="Google Shape;230;p9"/>
          <p:cNvSpPr/>
          <p:nvPr/>
        </p:nvSpPr>
        <p:spPr>
          <a:xfrm>
            <a:off x="1982695" y="2680560"/>
            <a:ext cx="4146556" cy="803046"/>
          </a:xfrm>
          <a:prstGeom prst="roundRect">
            <a:avLst>
              <a:gd name="adj" fmla="val 2351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rgbClr val="FFC000"/>
                </a:solidFill>
                <a:latin typeface="Calibri"/>
                <a:ea typeface="Calibri"/>
                <a:cs typeface="Calibri"/>
                <a:sym typeface="Calibri"/>
              </a:rPr>
              <a:t>A </a:t>
            </a:r>
            <a:r>
              <a:rPr lang="en-US" sz="2000" b="1">
                <a:solidFill>
                  <a:srgbClr val="FFC000"/>
                </a:solidFill>
                <a:latin typeface="Calibri"/>
                <a:ea typeface="Calibri"/>
                <a:cs typeface="Calibri"/>
                <a:sym typeface="Calibri"/>
              </a:rPr>
              <a:t>higher proportion </a:t>
            </a:r>
            <a:r>
              <a:rPr lang="en-US" sz="2000">
                <a:solidFill>
                  <a:srgbClr val="FFC000"/>
                </a:solidFill>
                <a:latin typeface="Calibri"/>
                <a:ea typeface="Calibri"/>
                <a:cs typeface="Calibri"/>
                <a:sym typeface="Calibri"/>
              </a:rPr>
              <a:t>of young educators </a:t>
            </a:r>
            <a:r>
              <a:rPr lang="en-US" sz="2000" b="1">
                <a:solidFill>
                  <a:srgbClr val="FFC000"/>
                </a:solidFill>
                <a:latin typeface="Calibri"/>
                <a:ea typeface="Calibri"/>
                <a:cs typeface="Calibri"/>
                <a:sym typeface="Calibri"/>
              </a:rPr>
              <a:t>under 35 years </a:t>
            </a:r>
            <a:r>
              <a:rPr lang="en-US" sz="2000">
                <a:solidFill>
                  <a:srgbClr val="FFC000"/>
                </a:solidFill>
                <a:latin typeface="Calibri"/>
                <a:ea typeface="Calibri"/>
                <a:cs typeface="Calibri"/>
                <a:sym typeface="Calibri"/>
              </a:rPr>
              <a:t>in the WC</a:t>
            </a:r>
            <a:endParaRPr/>
          </a:p>
        </p:txBody>
      </p:sp>
      <p:cxnSp>
        <p:nvCxnSpPr>
          <p:cNvPr id="231" name="Google Shape;231;p9"/>
          <p:cNvCxnSpPr/>
          <p:nvPr/>
        </p:nvCxnSpPr>
        <p:spPr>
          <a:xfrm>
            <a:off x="9130683" y="3312985"/>
            <a:ext cx="0" cy="1745595"/>
          </a:xfrm>
          <a:prstGeom prst="straightConnector1">
            <a:avLst/>
          </a:prstGeom>
          <a:noFill/>
          <a:ln w="28575" cap="flat" cmpd="sng">
            <a:solidFill>
              <a:srgbClr val="FFBD47"/>
            </a:solidFill>
            <a:prstDash val="dot"/>
            <a:miter lim="800000"/>
            <a:headEnd type="none" w="sm" len="sm"/>
            <a:tailEnd type="none" w="sm" len="sm"/>
          </a:ln>
        </p:spPr>
      </p:cxnSp>
      <p:sp>
        <p:nvSpPr>
          <p:cNvPr id="232" name="Google Shape;232;p9"/>
          <p:cNvSpPr/>
          <p:nvPr/>
        </p:nvSpPr>
        <p:spPr>
          <a:xfrm>
            <a:off x="8542833" y="3009207"/>
            <a:ext cx="1175700" cy="210312"/>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dirty="0">
                <a:solidFill>
                  <a:srgbClr val="EEB500"/>
                </a:solidFill>
                <a:latin typeface="Calibri"/>
                <a:ea typeface="Calibri"/>
                <a:cs typeface="Calibri"/>
                <a:sym typeface="Calibri"/>
              </a:rPr>
              <a:t>Age: 55</a:t>
            </a:r>
            <a:endParaRPr sz="1200" dirty="0"/>
          </a:p>
        </p:txBody>
      </p:sp>
      <p:sp>
        <p:nvSpPr>
          <p:cNvPr id="233" name="Google Shape;233;p9"/>
          <p:cNvSpPr/>
          <p:nvPr/>
        </p:nvSpPr>
        <p:spPr>
          <a:xfrm>
            <a:off x="6367549" y="1855060"/>
            <a:ext cx="4146556" cy="803046"/>
          </a:xfrm>
          <a:prstGeom prst="roundRect">
            <a:avLst>
              <a:gd name="adj" fmla="val 2351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rgbClr val="FFC000"/>
                </a:solidFill>
                <a:latin typeface="Calibri"/>
                <a:ea typeface="Calibri"/>
                <a:cs typeface="Calibri"/>
                <a:sym typeface="Calibri"/>
              </a:rPr>
              <a:t>A </a:t>
            </a:r>
            <a:r>
              <a:rPr lang="en-US" sz="2000" b="1">
                <a:solidFill>
                  <a:srgbClr val="FFC000"/>
                </a:solidFill>
                <a:latin typeface="Calibri"/>
                <a:ea typeface="Calibri"/>
                <a:cs typeface="Calibri"/>
                <a:sym typeface="Calibri"/>
              </a:rPr>
              <a:t>lower proportion </a:t>
            </a:r>
            <a:r>
              <a:rPr lang="en-US" sz="2000">
                <a:solidFill>
                  <a:srgbClr val="FFC000"/>
                </a:solidFill>
                <a:latin typeface="Calibri"/>
                <a:ea typeface="Calibri"/>
                <a:cs typeface="Calibri"/>
                <a:sym typeface="Calibri"/>
              </a:rPr>
              <a:t>of educators are </a:t>
            </a:r>
            <a:r>
              <a:rPr lang="en-US" sz="2000" b="1">
                <a:solidFill>
                  <a:srgbClr val="FFC000"/>
                </a:solidFill>
                <a:latin typeface="Calibri"/>
                <a:ea typeface="Calibri"/>
                <a:cs typeface="Calibri"/>
                <a:sym typeface="Calibri"/>
              </a:rPr>
              <a:t>over 50 years old </a:t>
            </a:r>
            <a:r>
              <a:rPr lang="en-US" sz="2000">
                <a:solidFill>
                  <a:srgbClr val="FFC000"/>
                </a:solidFill>
                <a:latin typeface="Calibri"/>
                <a:ea typeface="Calibri"/>
                <a:cs typeface="Calibri"/>
                <a:sym typeface="Calibri"/>
              </a:rPr>
              <a:t>in the Western Cape than in the rest of the country.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0"/>
          <p:cNvSpPr txBox="1">
            <a:spLocks noGrp="1"/>
          </p:cNvSpPr>
          <p:nvPr>
            <p:ph type="title"/>
          </p:nvPr>
        </p:nvSpPr>
        <p:spPr>
          <a:xfrm>
            <a:off x="548639" y="792487"/>
            <a:ext cx="3235569" cy="50596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200"/>
              <a:buFont typeface="Cambria"/>
              <a:buNone/>
            </a:pPr>
            <a:r>
              <a:rPr lang="en-US"/>
              <a:t>Older teacher proportions for senior educator and</a:t>
            </a:r>
            <a:br>
              <a:rPr lang="en-US"/>
            </a:br>
            <a:r>
              <a:rPr lang="en-US"/>
              <a:t>primary schools educators</a:t>
            </a:r>
            <a:endParaRPr/>
          </a:p>
        </p:txBody>
      </p:sp>
      <p:graphicFrame>
        <p:nvGraphicFramePr>
          <p:cNvPr id="239" name="Google Shape;239;p10"/>
          <p:cNvGraphicFramePr/>
          <p:nvPr/>
        </p:nvGraphicFramePr>
        <p:xfrm>
          <a:off x="4464050" y="792486"/>
          <a:ext cx="6761975" cy="4976025"/>
        </p:xfrm>
        <a:graphic>
          <a:graphicData uri="http://schemas.openxmlformats.org/drawingml/2006/table">
            <a:tbl>
              <a:tblPr>
                <a:noFill/>
                <a:tableStyleId>{AE08CE59-6AD5-41FC-B0CF-29C1045BB2A7}</a:tableStyleId>
              </a:tblPr>
              <a:tblGrid>
                <a:gridCol w="1261500">
                  <a:extLst>
                    <a:ext uri="{9D8B030D-6E8A-4147-A177-3AD203B41FA5}">
                      <a16:colId xmlns:a16="http://schemas.microsoft.com/office/drawing/2014/main" val="20000"/>
                    </a:ext>
                  </a:extLst>
                </a:gridCol>
                <a:gridCol w="44450">
                  <a:extLst>
                    <a:ext uri="{9D8B030D-6E8A-4147-A177-3AD203B41FA5}">
                      <a16:colId xmlns:a16="http://schemas.microsoft.com/office/drawing/2014/main" val="20001"/>
                    </a:ext>
                  </a:extLst>
                </a:gridCol>
                <a:gridCol w="1789050">
                  <a:extLst>
                    <a:ext uri="{9D8B030D-6E8A-4147-A177-3AD203B41FA5}">
                      <a16:colId xmlns:a16="http://schemas.microsoft.com/office/drawing/2014/main" val="20002"/>
                    </a:ext>
                  </a:extLst>
                </a:gridCol>
                <a:gridCol w="65650">
                  <a:extLst>
                    <a:ext uri="{9D8B030D-6E8A-4147-A177-3AD203B41FA5}">
                      <a16:colId xmlns:a16="http://schemas.microsoft.com/office/drawing/2014/main" val="20003"/>
                    </a:ext>
                  </a:extLst>
                </a:gridCol>
                <a:gridCol w="1767850">
                  <a:extLst>
                    <a:ext uri="{9D8B030D-6E8A-4147-A177-3AD203B41FA5}">
                      <a16:colId xmlns:a16="http://schemas.microsoft.com/office/drawing/2014/main" val="20004"/>
                    </a:ext>
                  </a:extLst>
                </a:gridCol>
                <a:gridCol w="60950">
                  <a:extLst>
                    <a:ext uri="{9D8B030D-6E8A-4147-A177-3AD203B41FA5}">
                      <a16:colId xmlns:a16="http://schemas.microsoft.com/office/drawing/2014/main" val="20005"/>
                    </a:ext>
                  </a:extLst>
                </a:gridCol>
                <a:gridCol w="1772525">
                  <a:extLst>
                    <a:ext uri="{9D8B030D-6E8A-4147-A177-3AD203B41FA5}">
                      <a16:colId xmlns:a16="http://schemas.microsoft.com/office/drawing/2014/main" val="20006"/>
                    </a:ext>
                  </a:extLst>
                </a:gridCol>
              </a:tblGrid>
              <a:tr h="474700">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5">
                  <a:txBody>
                    <a:bodyPr/>
                    <a:lstStyle/>
                    <a:p>
                      <a:pPr marL="0" marR="0" lvl="0" indent="0" algn="ctr" rtl="0">
                        <a:spcBef>
                          <a:spcPts val="0"/>
                        </a:spcBef>
                        <a:spcAft>
                          <a:spcPts val="0"/>
                        </a:spcAft>
                        <a:buNone/>
                      </a:pPr>
                      <a:r>
                        <a:rPr lang="en-US" sz="2400" b="1" i="0" u="none" strike="noStrike" cap="none">
                          <a:solidFill>
                            <a:srgbClr val="000000"/>
                          </a:solidFill>
                          <a:latin typeface="Calibri"/>
                          <a:ea typeface="Calibri"/>
                          <a:cs typeface="Calibri"/>
                          <a:sym typeface="Calibri"/>
                        </a:rPr>
                        <a:t>Percentage of educators aged 50+ in 2021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7F7F7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8300">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Province</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900" b="1"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All educators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7F7F7F"/>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Senior educators</a:t>
                      </a:r>
                      <a:br>
                        <a:rPr lang="en-US" sz="2000" b="1" i="0" u="none" strike="noStrike" cap="none">
                          <a:solidFill>
                            <a:srgbClr val="000000"/>
                          </a:solidFill>
                          <a:latin typeface="Calibri"/>
                          <a:ea typeface="Calibri"/>
                          <a:cs typeface="Calibri"/>
                          <a:sym typeface="Calibri"/>
                        </a:rPr>
                      </a:br>
                      <a:r>
                        <a:rPr lang="en-US" sz="1400" b="0" i="0" u="none" strike="noStrike" cap="none">
                          <a:solidFill>
                            <a:srgbClr val="000000"/>
                          </a:solidFill>
                          <a:latin typeface="Calibri"/>
                          <a:ea typeface="Calibri"/>
                          <a:cs typeface="Calibri"/>
                          <a:sym typeface="Calibri"/>
                        </a:rPr>
                        <a:t>(HOD, Dep.- principals, Principals &amp; Other)</a:t>
                      </a:r>
                      <a:endParaRPr sz="2000" b="1"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7F7F7F"/>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Primary school educators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7F7F7F"/>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1"/>
                  </a:ext>
                </a:extLst>
              </a:tr>
              <a:tr h="409225">
                <a:tc>
                  <a:txBody>
                    <a:bodyPr/>
                    <a:lstStyle/>
                    <a:p>
                      <a:pPr marL="0" marR="0" lvl="0" indent="0" algn="ctr" rtl="0">
                        <a:spcBef>
                          <a:spcPts val="0"/>
                        </a:spcBef>
                        <a:spcAft>
                          <a:spcPts val="0"/>
                        </a:spcAft>
                        <a:buNone/>
                      </a:pPr>
                      <a:r>
                        <a:rPr lang="en-US" sz="2000" b="1" i="0" u="none" strike="noStrike" cap="none">
                          <a:solidFill>
                            <a:srgbClr val="000000"/>
                          </a:solidFill>
                          <a:latin typeface="Calibri"/>
                          <a:ea typeface="Calibri"/>
                          <a:cs typeface="Calibri"/>
                          <a:sym typeface="Calibri"/>
                        </a:rPr>
                        <a:t>EC</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51%</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extLst>
                  <a:ext uri="{0D108BD9-81ED-4DB2-BD59-A6C34878D82A}">
                    <a16:rowId xmlns:a16="http://schemas.microsoft.com/office/drawing/2014/main" val="10002"/>
                  </a:ext>
                </a:extLst>
              </a:tr>
              <a:tr h="409225">
                <a:tc>
                  <a:txBody>
                    <a:bodyPr/>
                    <a:lstStyle/>
                    <a:p>
                      <a:pPr marL="0" marR="0" lvl="0" indent="0" algn="ctr" rtl="0">
                        <a:spcBef>
                          <a:spcPts val="0"/>
                        </a:spcBef>
                        <a:spcAft>
                          <a:spcPts val="0"/>
                        </a:spcAft>
                        <a:buNone/>
                      </a:pPr>
                      <a:r>
                        <a:rPr lang="en-US" sz="2000" b="1" i="0" u="none" strike="noStrike" cap="none">
                          <a:solidFill>
                            <a:srgbClr val="000000"/>
                          </a:solidFill>
                          <a:latin typeface="Calibri"/>
                          <a:ea typeface="Calibri"/>
                          <a:cs typeface="Calibri"/>
                          <a:sym typeface="Calibri"/>
                        </a:rPr>
                        <a:t>FS</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43%</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409225">
                <a:tc>
                  <a:txBody>
                    <a:bodyPr/>
                    <a:lstStyle/>
                    <a:p>
                      <a:pPr marL="0" marR="0" lvl="0" indent="0" algn="ctr" rtl="0">
                        <a:spcBef>
                          <a:spcPts val="0"/>
                        </a:spcBef>
                        <a:spcAft>
                          <a:spcPts val="0"/>
                        </a:spcAft>
                        <a:buNone/>
                      </a:pPr>
                      <a:r>
                        <a:rPr lang="en-US" sz="2000" b="1" i="0" u="none" strike="noStrike" cap="none">
                          <a:solidFill>
                            <a:srgbClr val="000000"/>
                          </a:solidFill>
                          <a:latin typeface="Calibri"/>
                          <a:ea typeface="Calibri"/>
                          <a:cs typeface="Calibri"/>
                          <a:sym typeface="Calibri"/>
                        </a:rPr>
                        <a:t>GP</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41%</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409225">
                <a:tc>
                  <a:txBody>
                    <a:bodyPr/>
                    <a:lstStyle/>
                    <a:p>
                      <a:pPr marL="0" marR="0" lvl="0" indent="0" algn="ctr" rtl="0">
                        <a:spcBef>
                          <a:spcPts val="0"/>
                        </a:spcBef>
                        <a:spcAft>
                          <a:spcPts val="0"/>
                        </a:spcAft>
                        <a:buNone/>
                      </a:pPr>
                      <a:r>
                        <a:rPr lang="en-US" sz="2000" b="1" i="0" u="none" strike="noStrike" cap="none">
                          <a:solidFill>
                            <a:srgbClr val="000000"/>
                          </a:solidFill>
                          <a:latin typeface="Calibri"/>
                          <a:ea typeface="Calibri"/>
                          <a:cs typeface="Calibri"/>
                          <a:sym typeface="Calibri"/>
                        </a:rPr>
                        <a:t>KN</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39%</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r h="409225">
                <a:tc>
                  <a:txBody>
                    <a:bodyPr/>
                    <a:lstStyle/>
                    <a:p>
                      <a:pPr marL="0" marR="0" lvl="0" indent="0" algn="ctr" rtl="0">
                        <a:spcBef>
                          <a:spcPts val="0"/>
                        </a:spcBef>
                        <a:spcAft>
                          <a:spcPts val="0"/>
                        </a:spcAft>
                        <a:buNone/>
                      </a:pPr>
                      <a:r>
                        <a:rPr lang="en-US" sz="2000" b="1" i="0" u="none" strike="noStrike" cap="none">
                          <a:solidFill>
                            <a:srgbClr val="000000"/>
                          </a:solidFill>
                          <a:latin typeface="Calibri"/>
                          <a:ea typeface="Calibri"/>
                          <a:cs typeface="Calibri"/>
                          <a:sym typeface="Calibri"/>
                        </a:rPr>
                        <a:t>LP</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58%</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extLst>
                  <a:ext uri="{0D108BD9-81ED-4DB2-BD59-A6C34878D82A}">
                    <a16:rowId xmlns:a16="http://schemas.microsoft.com/office/drawing/2014/main" val="10006"/>
                  </a:ext>
                </a:extLst>
              </a:tr>
              <a:tr h="409225">
                <a:tc>
                  <a:txBody>
                    <a:bodyPr/>
                    <a:lstStyle/>
                    <a:p>
                      <a:pPr marL="0" marR="0" lvl="0" indent="0" algn="ctr" rtl="0">
                        <a:spcBef>
                          <a:spcPts val="0"/>
                        </a:spcBef>
                        <a:spcAft>
                          <a:spcPts val="0"/>
                        </a:spcAft>
                        <a:buNone/>
                      </a:pPr>
                      <a:r>
                        <a:rPr lang="en-US" sz="2000" b="1" i="0" u="none" strike="noStrike" cap="none">
                          <a:solidFill>
                            <a:srgbClr val="000000"/>
                          </a:solidFill>
                          <a:latin typeface="Calibri"/>
                          <a:ea typeface="Calibri"/>
                          <a:cs typeface="Calibri"/>
                          <a:sym typeface="Calibri"/>
                        </a:rPr>
                        <a:t>MP</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50%</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extLst>
                  <a:ext uri="{0D108BD9-81ED-4DB2-BD59-A6C34878D82A}">
                    <a16:rowId xmlns:a16="http://schemas.microsoft.com/office/drawing/2014/main" val="10007"/>
                  </a:ext>
                </a:extLst>
              </a:tr>
              <a:tr h="409225">
                <a:tc>
                  <a:txBody>
                    <a:bodyPr/>
                    <a:lstStyle/>
                    <a:p>
                      <a:pPr marL="0" marR="0" lvl="0" indent="0" algn="ctr" rtl="0">
                        <a:spcBef>
                          <a:spcPts val="0"/>
                        </a:spcBef>
                        <a:spcAft>
                          <a:spcPts val="0"/>
                        </a:spcAft>
                        <a:buNone/>
                      </a:pPr>
                      <a:r>
                        <a:rPr lang="en-US" sz="2000" b="1" i="0" u="none" strike="noStrike" cap="none">
                          <a:solidFill>
                            <a:srgbClr val="000000"/>
                          </a:solidFill>
                          <a:latin typeface="Calibri"/>
                          <a:ea typeface="Calibri"/>
                          <a:cs typeface="Calibri"/>
                          <a:sym typeface="Calibri"/>
                        </a:rPr>
                        <a:t>NC</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43%</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8"/>
                  </a:ext>
                </a:extLst>
              </a:tr>
              <a:tr h="409225">
                <a:tc>
                  <a:txBody>
                    <a:bodyPr/>
                    <a:lstStyle/>
                    <a:p>
                      <a:pPr marL="0" marR="0" lvl="0" indent="0" algn="ctr" rtl="0">
                        <a:spcBef>
                          <a:spcPts val="0"/>
                        </a:spcBef>
                        <a:spcAft>
                          <a:spcPts val="0"/>
                        </a:spcAft>
                        <a:buNone/>
                      </a:pPr>
                      <a:r>
                        <a:rPr lang="en-US" sz="2000" b="1" i="0" u="none" strike="noStrike" cap="none">
                          <a:solidFill>
                            <a:srgbClr val="000000"/>
                          </a:solidFill>
                          <a:latin typeface="Calibri"/>
                          <a:ea typeface="Calibri"/>
                          <a:cs typeface="Calibri"/>
                          <a:sym typeface="Calibri"/>
                        </a:rPr>
                        <a:t>NW</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9EF"/>
                    </a:solidFill>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47%</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extLst>
                  <a:ext uri="{0D108BD9-81ED-4DB2-BD59-A6C34878D82A}">
                    <a16:rowId xmlns:a16="http://schemas.microsoft.com/office/drawing/2014/main" val="10009"/>
                  </a:ext>
                </a:extLst>
              </a:tr>
              <a:tr h="409225">
                <a:tc>
                  <a:txBody>
                    <a:bodyPr/>
                    <a:lstStyle/>
                    <a:p>
                      <a:pPr marL="0" marR="0" lvl="0" indent="0" algn="ctr" rtl="0">
                        <a:spcBef>
                          <a:spcPts val="0"/>
                        </a:spcBef>
                        <a:spcAft>
                          <a:spcPts val="0"/>
                        </a:spcAft>
                        <a:buNone/>
                      </a:pPr>
                      <a:r>
                        <a:rPr lang="en-US" sz="2000" b="1" i="0" u="none" strike="noStrike" cap="none">
                          <a:solidFill>
                            <a:srgbClr val="000000"/>
                          </a:solidFill>
                          <a:latin typeface="Calibri"/>
                          <a:ea typeface="Calibri"/>
                          <a:cs typeface="Calibri"/>
                          <a:sym typeface="Calibri"/>
                        </a:rPr>
                        <a:t>WC</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9EF"/>
                    </a:solidFill>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42%</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
        <p:nvSpPr>
          <p:cNvPr id="240" name="Google Shape;240;p10"/>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1</a:t>
            </a:r>
            <a:endParaRPr/>
          </a:p>
        </p:txBody>
      </p:sp>
      <p:sp>
        <p:nvSpPr>
          <p:cNvPr id="241" name="Google Shape;241;p10"/>
          <p:cNvSpPr/>
          <p:nvPr/>
        </p:nvSpPr>
        <p:spPr>
          <a:xfrm>
            <a:off x="4591832" y="6157208"/>
            <a:ext cx="6761965" cy="50409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050" i="1">
                <a:solidFill>
                  <a:schemeClr val="dk1"/>
                </a:solidFill>
                <a:latin typeface="Calibri"/>
                <a:ea typeface="Calibri"/>
                <a:cs typeface="Calibri"/>
                <a:sym typeface="Calibri"/>
              </a:rPr>
              <a:t>Source: Anonymised PERSAL data from 2021, only educators (Rank 60 000 – 69 999) are considered. ECD practitioners, TVET lecturers and ABET teachers were removed. The 2021 rankclass file was expanded to include ranks found only in years prior to 2021, used to classify educators by rank. Primary school only includes all educators that are in a component that is classified as a Primary school.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1"/>
          <p:cNvSpPr txBox="1">
            <a:spLocks noGrp="1"/>
          </p:cNvSpPr>
          <p:nvPr>
            <p:ph type="title"/>
          </p:nvPr>
        </p:nvSpPr>
        <p:spPr>
          <a:xfrm>
            <a:off x="548639" y="792487"/>
            <a:ext cx="3235569" cy="50596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200"/>
              <a:buFont typeface="Cambria"/>
              <a:buNone/>
            </a:pPr>
            <a:r>
              <a:rPr lang="en-US"/>
              <a:t>Older teacher proportions for senior educator and</a:t>
            </a:r>
            <a:br>
              <a:rPr lang="en-US"/>
            </a:br>
            <a:r>
              <a:rPr lang="en-US"/>
              <a:t>primary schools educators</a:t>
            </a:r>
            <a:endParaRPr/>
          </a:p>
        </p:txBody>
      </p:sp>
      <p:graphicFrame>
        <p:nvGraphicFramePr>
          <p:cNvPr id="247" name="Google Shape;247;p11"/>
          <p:cNvGraphicFramePr/>
          <p:nvPr/>
        </p:nvGraphicFramePr>
        <p:xfrm>
          <a:off x="4464050" y="792486"/>
          <a:ext cx="6761975" cy="4976025"/>
        </p:xfrm>
        <a:graphic>
          <a:graphicData uri="http://schemas.openxmlformats.org/drawingml/2006/table">
            <a:tbl>
              <a:tblPr>
                <a:noFill/>
                <a:tableStyleId>{AE08CE59-6AD5-41FC-B0CF-29C1045BB2A7}</a:tableStyleId>
              </a:tblPr>
              <a:tblGrid>
                <a:gridCol w="1261500">
                  <a:extLst>
                    <a:ext uri="{9D8B030D-6E8A-4147-A177-3AD203B41FA5}">
                      <a16:colId xmlns:a16="http://schemas.microsoft.com/office/drawing/2014/main" val="20000"/>
                    </a:ext>
                  </a:extLst>
                </a:gridCol>
                <a:gridCol w="44450">
                  <a:extLst>
                    <a:ext uri="{9D8B030D-6E8A-4147-A177-3AD203B41FA5}">
                      <a16:colId xmlns:a16="http://schemas.microsoft.com/office/drawing/2014/main" val="20001"/>
                    </a:ext>
                  </a:extLst>
                </a:gridCol>
                <a:gridCol w="1789050">
                  <a:extLst>
                    <a:ext uri="{9D8B030D-6E8A-4147-A177-3AD203B41FA5}">
                      <a16:colId xmlns:a16="http://schemas.microsoft.com/office/drawing/2014/main" val="20002"/>
                    </a:ext>
                  </a:extLst>
                </a:gridCol>
                <a:gridCol w="65650">
                  <a:extLst>
                    <a:ext uri="{9D8B030D-6E8A-4147-A177-3AD203B41FA5}">
                      <a16:colId xmlns:a16="http://schemas.microsoft.com/office/drawing/2014/main" val="20003"/>
                    </a:ext>
                  </a:extLst>
                </a:gridCol>
                <a:gridCol w="1767850">
                  <a:extLst>
                    <a:ext uri="{9D8B030D-6E8A-4147-A177-3AD203B41FA5}">
                      <a16:colId xmlns:a16="http://schemas.microsoft.com/office/drawing/2014/main" val="20004"/>
                    </a:ext>
                  </a:extLst>
                </a:gridCol>
                <a:gridCol w="60950">
                  <a:extLst>
                    <a:ext uri="{9D8B030D-6E8A-4147-A177-3AD203B41FA5}">
                      <a16:colId xmlns:a16="http://schemas.microsoft.com/office/drawing/2014/main" val="20005"/>
                    </a:ext>
                  </a:extLst>
                </a:gridCol>
                <a:gridCol w="1772525">
                  <a:extLst>
                    <a:ext uri="{9D8B030D-6E8A-4147-A177-3AD203B41FA5}">
                      <a16:colId xmlns:a16="http://schemas.microsoft.com/office/drawing/2014/main" val="20006"/>
                    </a:ext>
                  </a:extLst>
                </a:gridCol>
              </a:tblGrid>
              <a:tr h="474700">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5">
                  <a:txBody>
                    <a:bodyPr/>
                    <a:lstStyle/>
                    <a:p>
                      <a:pPr marL="0" marR="0" lvl="0" indent="0" algn="ctr" rtl="0">
                        <a:spcBef>
                          <a:spcPts val="0"/>
                        </a:spcBef>
                        <a:spcAft>
                          <a:spcPts val="0"/>
                        </a:spcAft>
                        <a:buNone/>
                      </a:pPr>
                      <a:r>
                        <a:rPr lang="en-US" sz="2400" b="1" i="0" u="none" strike="noStrike" cap="none">
                          <a:solidFill>
                            <a:srgbClr val="000000"/>
                          </a:solidFill>
                          <a:latin typeface="Calibri"/>
                          <a:ea typeface="Calibri"/>
                          <a:cs typeface="Calibri"/>
                          <a:sym typeface="Calibri"/>
                        </a:rPr>
                        <a:t>Percentage of educators aged 50+ in 2021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7F7F7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8300">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Province</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900" b="1"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All educators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7F7F7F"/>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Senior educators</a:t>
                      </a:r>
                      <a:br>
                        <a:rPr lang="en-US" sz="2000" b="1" i="0" u="none" strike="noStrike" cap="none">
                          <a:solidFill>
                            <a:srgbClr val="000000"/>
                          </a:solidFill>
                          <a:latin typeface="Calibri"/>
                          <a:ea typeface="Calibri"/>
                          <a:cs typeface="Calibri"/>
                          <a:sym typeface="Calibri"/>
                        </a:rPr>
                      </a:br>
                      <a:r>
                        <a:rPr lang="en-US" sz="1400" b="0" i="0" u="none" strike="noStrike" cap="none">
                          <a:solidFill>
                            <a:srgbClr val="000000"/>
                          </a:solidFill>
                          <a:latin typeface="Calibri"/>
                          <a:ea typeface="Calibri"/>
                          <a:cs typeface="Calibri"/>
                          <a:sym typeface="Calibri"/>
                        </a:rPr>
                        <a:t>(HOD, Dep.- principals, Principals &amp; Other)</a:t>
                      </a:r>
                      <a:endParaRPr sz="2000" b="1"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7F7F7F"/>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Primary school educators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7F7F7F"/>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1"/>
                  </a:ext>
                </a:extLst>
              </a:tr>
              <a:tr h="409225">
                <a:tc>
                  <a:txBody>
                    <a:bodyPr/>
                    <a:lstStyle/>
                    <a:p>
                      <a:pPr marL="0" marR="0" lvl="0" indent="0" algn="ctr" rtl="0">
                        <a:spcBef>
                          <a:spcPts val="0"/>
                        </a:spcBef>
                        <a:spcAft>
                          <a:spcPts val="0"/>
                        </a:spcAft>
                        <a:buNone/>
                      </a:pPr>
                      <a:r>
                        <a:rPr lang="en-US" sz="2000" b="1" i="0" u="none" strike="noStrike" cap="none">
                          <a:solidFill>
                            <a:srgbClr val="000000"/>
                          </a:solidFill>
                          <a:latin typeface="Calibri"/>
                          <a:ea typeface="Calibri"/>
                          <a:cs typeface="Calibri"/>
                          <a:sym typeface="Calibri"/>
                        </a:rPr>
                        <a:t>EC</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51%</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extLst>
                  <a:ext uri="{0D108BD9-81ED-4DB2-BD59-A6C34878D82A}">
                    <a16:rowId xmlns:a16="http://schemas.microsoft.com/office/drawing/2014/main" val="10002"/>
                  </a:ext>
                </a:extLst>
              </a:tr>
              <a:tr h="409225">
                <a:tc>
                  <a:txBody>
                    <a:bodyPr/>
                    <a:lstStyle/>
                    <a:p>
                      <a:pPr marL="0" marR="0" lvl="0" indent="0" algn="ctr" rtl="0">
                        <a:spcBef>
                          <a:spcPts val="0"/>
                        </a:spcBef>
                        <a:spcAft>
                          <a:spcPts val="0"/>
                        </a:spcAft>
                        <a:buNone/>
                      </a:pPr>
                      <a:r>
                        <a:rPr lang="en-US" sz="2000" b="1" i="0" u="none" strike="noStrike" cap="none">
                          <a:solidFill>
                            <a:srgbClr val="000000"/>
                          </a:solidFill>
                          <a:latin typeface="Calibri"/>
                          <a:ea typeface="Calibri"/>
                          <a:cs typeface="Calibri"/>
                          <a:sym typeface="Calibri"/>
                        </a:rPr>
                        <a:t>FS</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43%</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409225">
                <a:tc>
                  <a:txBody>
                    <a:bodyPr/>
                    <a:lstStyle/>
                    <a:p>
                      <a:pPr marL="0" marR="0" lvl="0" indent="0" algn="ctr" rtl="0">
                        <a:spcBef>
                          <a:spcPts val="0"/>
                        </a:spcBef>
                        <a:spcAft>
                          <a:spcPts val="0"/>
                        </a:spcAft>
                        <a:buNone/>
                      </a:pPr>
                      <a:r>
                        <a:rPr lang="en-US" sz="2000" b="1" i="0" u="none" strike="noStrike" cap="none">
                          <a:solidFill>
                            <a:srgbClr val="000000"/>
                          </a:solidFill>
                          <a:latin typeface="Calibri"/>
                          <a:ea typeface="Calibri"/>
                          <a:cs typeface="Calibri"/>
                          <a:sym typeface="Calibri"/>
                        </a:rPr>
                        <a:t>GP</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41%</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409225">
                <a:tc>
                  <a:txBody>
                    <a:bodyPr/>
                    <a:lstStyle/>
                    <a:p>
                      <a:pPr marL="0" marR="0" lvl="0" indent="0" algn="ctr" rtl="0">
                        <a:spcBef>
                          <a:spcPts val="0"/>
                        </a:spcBef>
                        <a:spcAft>
                          <a:spcPts val="0"/>
                        </a:spcAft>
                        <a:buNone/>
                      </a:pPr>
                      <a:r>
                        <a:rPr lang="en-US" sz="2000" b="1" i="0" u="none" strike="noStrike" cap="none">
                          <a:solidFill>
                            <a:srgbClr val="000000"/>
                          </a:solidFill>
                          <a:latin typeface="Calibri"/>
                          <a:ea typeface="Calibri"/>
                          <a:cs typeface="Calibri"/>
                          <a:sym typeface="Calibri"/>
                        </a:rPr>
                        <a:t>KN</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39%</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r h="409225">
                <a:tc>
                  <a:txBody>
                    <a:bodyPr/>
                    <a:lstStyle/>
                    <a:p>
                      <a:pPr marL="0" marR="0" lvl="0" indent="0" algn="ctr" rtl="0">
                        <a:spcBef>
                          <a:spcPts val="0"/>
                        </a:spcBef>
                        <a:spcAft>
                          <a:spcPts val="0"/>
                        </a:spcAft>
                        <a:buNone/>
                      </a:pPr>
                      <a:r>
                        <a:rPr lang="en-US" sz="2000" b="1" i="0" u="none" strike="noStrike" cap="none">
                          <a:solidFill>
                            <a:srgbClr val="000000"/>
                          </a:solidFill>
                          <a:latin typeface="Calibri"/>
                          <a:ea typeface="Calibri"/>
                          <a:cs typeface="Calibri"/>
                          <a:sym typeface="Calibri"/>
                        </a:rPr>
                        <a:t>LP</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58%</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extLst>
                  <a:ext uri="{0D108BD9-81ED-4DB2-BD59-A6C34878D82A}">
                    <a16:rowId xmlns:a16="http://schemas.microsoft.com/office/drawing/2014/main" val="10006"/>
                  </a:ext>
                </a:extLst>
              </a:tr>
              <a:tr h="409225">
                <a:tc>
                  <a:txBody>
                    <a:bodyPr/>
                    <a:lstStyle/>
                    <a:p>
                      <a:pPr marL="0" marR="0" lvl="0" indent="0" algn="ctr" rtl="0">
                        <a:spcBef>
                          <a:spcPts val="0"/>
                        </a:spcBef>
                        <a:spcAft>
                          <a:spcPts val="0"/>
                        </a:spcAft>
                        <a:buNone/>
                      </a:pPr>
                      <a:r>
                        <a:rPr lang="en-US" sz="2000" b="1" i="0" u="none" strike="noStrike" cap="none">
                          <a:solidFill>
                            <a:srgbClr val="000000"/>
                          </a:solidFill>
                          <a:latin typeface="Calibri"/>
                          <a:ea typeface="Calibri"/>
                          <a:cs typeface="Calibri"/>
                          <a:sym typeface="Calibri"/>
                        </a:rPr>
                        <a:t>MP</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50%</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extLst>
                  <a:ext uri="{0D108BD9-81ED-4DB2-BD59-A6C34878D82A}">
                    <a16:rowId xmlns:a16="http://schemas.microsoft.com/office/drawing/2014/main" val="10007"/>
                  </a:ext>
                </a:extLst>
              </a:tr>
              <a:tr h="409225">
                <a:tc>
                  <a:txBody>
                    <a:bodyPr/>
                    <a:lstStyle/>
                    <a:p>
                      <a:pPr marL="0" marR="0" lvl="0" indent="0" algn="ctr" rtl="0">
                        <a:spcBef>
                          <a:spcPts val="0"/>
                        </a:spcBef>
                        <a:spcAft>
                          <a:spcPts val="0"/>
                        </a:spcAft>
                        <a:buNone/>
                      </a:pPr>
                      <a:r>
                        <a:rPr lang="en-US" sz="2000" b="1" i="0" u="none" strike="noStrike" cap="none">
                          <a:solidFill>
                            <a:srgbClr val="000000"/>
                          </a:solidFill>
                          <a:latin typeface="Calibri"/>
                          <a:ea typeface="Calibri"/>
                          <a:cs typeface="Calibri"/>
                          <a:sym typeface="Calibri"/>
                        </a:rPr>
                        <a:t>NC</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43%</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8"/>
                  </a:ext>
                </a:extLst>
              </a:tr>
              <a:tr h="409225">
                <a:tc>
                  <a:txBody>
                    <a:bodyPr/>
                    <a:lstStyle/>
                    <a:p>
                      <a:pPr marL="0" marR="0" lvl="0" indent="0" algn="ctr" rtl="0">
                        <a:spcBef>
                          <a:spcPts val="0"/>
                        </a:spcBef>
                        <a:spcAft>
                          <a:spcPts val="0"/>
                        </a:spcAft>
                        <a:buNone/>
                      </a:pPr>
                      <a:r>
                        <a:rPr lang="en-US" sz="2000" b="1" i="0" u="none" strike="noStrike" cap="none">
                          <a:solidFill>
                            <a:srgbClr val="000000"/>
                          </a:solidFill>
                          <a:latin typeface="Calibri"/>
                          <a:ea typeface="Calibri"/>
                          <a:cs typeface="Calibri"/>
                          <a:sym typeface="Calibri"/>
                        </a:rPr>
                        <a:t>NW</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9EF"/>
                    </a:solidFill>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47%</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extLst>
                  <a:ext uri="{0D108BD9-81ED-4DB2-BD59-A6C34878D82A}">
                    <a16:rowId xmlns:a16="http://schemas.microsoft.com/office/drawing/2014/main" val="10009"/>
                  </a:ext>
                </a:extLst>
              </a:tr>
              <a:tr h="409225">
                <a:tc>
                  <a:txBody>
                    <a:bodyPr/>
                    <a:lstStyle/>
                    <a:p>
                      <a:pPr marL="0" marR="0" lvl="0" indent="0" algn="ctr" rtl="0">
                        <a:spcBef>
                          <a:spcPts val="0"/>
                        </a:spcBef>
                        <a:spcAft>
                          <a:spcPts val="0"/>
                        </a:spcAft>
                        <a:buNone/>
                      </a:pPr>
                      <a:r>
                        <a:rPr lang="en-US" sz="2000" b="1" i="0" u="none" strike="noStrike" cap="none">
                          <a:solidFill>
                            <a:srgbClr val="000000"/>
                          </a:solidFill>
                          <a:latin typeface="Calibri"/>
                          <a:ea typeface="Calibri"/>
                          <a:cs typeface="Calibri"/>
                          <a:sym typeface="Calibri"/>
                        </a:rPr>
                        <a:t>WC</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9EF"/>
                    </a:solidFill>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42%</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
        <p:nvSpPr>
          <p:cNvPr id="248" name="Google Shape;248;p11"/>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1</a:t>
            </a:r>
            <a:endParaRPr/>
          </a:p>
        </p:txBody>
      </p:sp>
      <p:sp>
        <p:nvSpPr>
          <p:cNvPr id="249" name="Google Shape;249;p11"/>
          <p:cNvSpPr/>
          <p:nvPr/>
        </p:nvSpPr>
        <p:spPr>
          <a:xfrm>
            <a:off x="4591832" y="6157208"/>
            <a:ext cx="6761965" cy="50409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050" i="1">
                <a:solidFill>
                  <a:schemeClr val="dk1"/>
                </a:solidFill>
                <a:latin typeface="Calibri"/>
                <a:ea typeface="Calibri"/>
                <a:cs typeface="Calibri"/>
                <a:sym typeface="Calibri"/>
              </a:rPr>
              <a:t>Source: Anonymised PERSAL data from 2021, only educators (Rank 60 000 – 69 999) are considered. ECD practitioners, TVET lecturers and ABET teachers were removed. The 2021 rankclass file was expanded to include ranks found only in years prior to 2021, used to classify educators by rank. Primary school only includes all educators that are in a component that is classified as a Primary school. </a:t>
            </a:r>
            <a:endParaRPr/>
          </a:p>
        </p:txBody>
      </p:sp>
      <p:sp>
        <p:nvSpPr>
          <p:cNvPr id="250" name="Google Shape;250;p11"/>
          <p:cNvSpPr/>
          <p:nvPr/>
        </p:nvSpPr>
        <p:spPr>
          <a:xfrm>
            <a:off x="5753100" y="2095500"/>
            <a:ext cx="5472915" cy="3245758"/>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zvc</a:t>
            </a:r>
            <a:endParaRPr sz="1800">
              <a:solidFill>
                <a:schemeClr val="lt1"/>
              </a:solidFill>
              <a:latin typeface="Calibri"/>
              <a:ea typeface="Calibri"/>
              <a:cs typeface="Calibri"/>
              <a:sym typeface="Calibri"/>
            </a:endParaRPr>
          </a:p>
        </p:txBody>
      </p:sp>
      <p:sp>
        <p:nvSpPr>
          <p:cNvPr id="251" name="Google Shape;251;p11"/>
          <p:cNvSpPr txBox="1"/>
          <p:nvPr/>
        </p:nvSpPr>
        <p:spPr>
          <a:xfrm>
            <a:off x="6980867" y="3608320"/>
            <a:ext cx="4245148"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Large numbers of SMT positions and education specialists </a:t>
            </a:r>
            <a:r>
              <a:rPr lang="en-US" sz="2400">
                <a:solidFill>
                  <a:schemeClr val="dk1"/>
                </a:solidFill>
                <a:latin typeface="Calibri"/>
                <a:ea typeface="Calibri"/>
                <a:cs typeface="Calibri"/>
                <a:sym typeface="Calibri"/>
              </a:rPr>
              <a:t>were aged </a:t>
            </a:r>
            <a:r>
              <a:rPr lang="en-US" sz="2400" b="1">
                <a:solidFill>
                  <a:schemeClr val="dk1"/>
                </a:solidFill>
                <a:latin typeface="Calibri"/>
                <a:ea typeface="Calibri"/>
                <a:cs typeface="Calibri"/>
                <a:sym typeface="Calibri"/>
              </a:rPr>
              <a:t>50 years and older </a:t>
            </a:r>
            <a:r>
              <a:rPr lang="en-US" sz="2400">
                <a:solidFill>
                  <a:schemeClr val="dk1"/>
                </a:solidFill>
                <a:latin typeface="Calibri"/>
                <a:ea typeface="Calibri"/>
                <a:cs typeface="Calibri"/>
                <a:sym typeface="Calibri"/>
              </a:rPr>
              <a:t>in 2021 in the WC</a:t>
            </a:r>
            <a:endParaRPr sz="20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fade">
                                      <p:cBhvr>
                                        <p:cTn id="7" dur="500"/>
                                        <p:tgtEl>
                                          <p:spTgt spid="250"/>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2"/>
          <p:cNvSpPr txBox="1">
            <a:spLocks noGrp="1"/>
          </p:cNvSpPr>
          <p:nvPr>
            <p:ph type="title"/>
          </p:nvPr>
        </p:nvSpPr>
        <p:spPr>
          <a:xfrm>
            <a:off x="838199" y="288925"/>
            <a:ext cx="11148753"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dirty="0"/>
              <a:t>Educator age distribution 2012, 2021</a:t>
            </a:r>
            <a:r>
              <a:rPr lang="en-US" sz="2800" dirty="0"/>
              <a:t> </a:t>
            </a:r>
            <a:r>
              <a:rPr lang="en-US" dirty="0"/>
              <a:t>&amp;</a:t>
            </a:r>
            <a:r>
              <a:rPr lang="en-US" sz="3600" dirty="0"/>
              <a:t> </a:t>
            </a:r>
            <a:r>
              <a:rPr lang="en-US" dirty="0"/>
              <a:t>2030</a:t>
            </a:r>
            <a:endParaRPr dirty="0"/>
          </a:p>
        </p:txBody>
      </p:sp>
      <p:sp>
        <p:nvSpPr>
          <p:cNvPr id="257" name="Google Shape;257;p12"/>
          <p:cNvSpPr/>
          <p:nvPr/>
        </p:nvSpPr>
        <p:spPr>
          <a:xfrm>
            <a:off x="9338254" y="1385082"/>
            <a:ext cx="2354691" cy="609066"/>
          </a:xfrm>
          <a:prstGeom prst="roundRect">
            <a:avLst>
              <a:gd name="adj" fmla="val 16667"/>
            </a:avLst>
          </a:prstGeom>
          <a:solidFill>
            <a:schemeClr val="accent6"/>
          </a:solidFill>
          <a:ln w="12700" cap="flat" cmpd="sng">
            <a:solidFill>
              <a:srgbClr val="811B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700">
                <a:solidFill>
                  <a:schemeClr val="lt1"/>
                </a:solidFill>
                <a:latin typeface="Calibri"/>
                <a:ea typeface="Calibri"/>
                <a:cs typeface="Calibri"/>
                <a:sym typeface="Calibri"/>
              </a:rPr>
              <a:t>Assume constant 2021 educator numbers</a:t>
            </a:r>
            <a:endParaRPr/>
          </a:p>
        </p:txBody>
      </p:sp>
      <p:sp>
        <p:nvSpPr>
          <p:cNvPr id="258" name="Google Shape;258;p12"/>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1</a:t>
            </a:r>
            <a:endParaRPr/>
          </a:p>
        </p:txBody>
      </p:sp>
      <p:sp>
        <p:nvSpPr>
          <p:cNvPr id="259" name="Google Shape;259;p12"/>
          <p:cNvSpPr/>
          <p:nvPr/>
        </p:nvSpPr>
        <p:spPr>
          <a:xfrm>
            <a:off x="838200" y="6157209"/>
            <a:ext cx="10515598" cy="3356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PERSAL data from 2021, only educators (Rank 60 000 – 69 999) are considered. ECD practitioners, TVET lecturers and ABET teachers were removed.  </a:t>
            </a:r>
            <a:endParaRPr/>
          </a:p>
        </p:txBody>
      </p:sp>
      <p:graphicFrame>
        <p:nvGraphicFramePr>
          <p:cNvPr id="260" name="Google Shape;260;p12"/>
          <p:cNvGraphicFramePr/>
          <p:nvPr/>
        </p:nvGraphicFramePr>
        <p:xfrm>
          <a:off x="698269" y="2069373"/>
          <a:ext cx="10655529" cy="399094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3"/>
          <p:cNvSpPr txBox="1">
            <a:spLocks noGrp="1"/>
          </p:cNvSpPr>
          <p:nvPr>
            <p:ph type="title"/>
          </p:nvPr>
        </p:nvSpPr>
        <p:spPr>
          <a:xfrm>
            <a:off x="838200" y="280128"/>
            <a:ext cx="11148753"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dirty="0"/>
              <a:t>Educator age distribution 2012, 2021</a:t>
            </a:r>
            <a:r>
              <a:rPr lang="en-US" sz="2800" dirty="0"/>
              <a:t> </a:t>
            </a:r>
            <a:r>
              <a:rPr lang="en-US" dirty="0"/>
              <a:t>&amp;</a:t>
            </a:r>
            <a:r>
              <a:rPr lang="en-US" sz="3600" dirty="0"/>
              <a:t> </a:t>
            </a:r>
            <a:r>
              <a:rPr lang="en-US" dirty="0"/>
              <a:t>2030</a:t>
            </a:r>
            <a:endParaRPr dirty="0"/>
          </a:p>
        </p:txBody>
      </p:sp>
      <p:sp>
        <p:nvSpPr>
          <p:cNvPr id="266" name="Google Shape;266;p13"/>
          <p:cNvSpPr/>
          <p:nvPr/>
        </p:nvSpPr>
        <p:spPr>
          <a:xfrm>
            <a:off x="9338254" y="1385082"/>
            <a:ext cx="2354691" cy="609066"/>
          </a:xfrm>
          <a:prstGeom prst="roundRect">
            <a:avLst>
              <a:gd name="adj" fmla="val 16667"/>
            </a:avLst>
          </a:prstGeom>
          <a:solidFill>
            <a:schemeClr val="accent6"/>
          </a:solidFill>
          <a:ln w="12700" cap="flat" cmpd="sng">
            <a:solidFill>
              <a:srgbClr val="811B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700">
                <a:solidFill>
                  <a:schemeClr val="lt1"/>
                </a:solidFill>
                <a:latin typeface="Calibri"/>
                <a:ea typeface="Calibri"/>
                <a:cs typeface="Calibri"/>
                <a:sym typeface="Calibri"/>
              </a:rPr>
              <a:t>Assume constant 2021 educator numbers</a:t>
            </a:r>
            <a:endParaRPr/>
          </a:p>
        </p:txBody>
      </p:sp>
      <p:sp>
        <p:nvSpPr>
          <p:cNvPr id="267" name="Google Shape;267;p13"/>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1</a:t>
            </a:r>
            <a:endParaRPr/>
          </a:p>
        </p:txBody>
      </p:sp>
      <p:sp>
        <p:nvSpPr>
          <p:cNvPr id="268" name="Google Shape;268;p13"/>
          <p:cNvSpPr/>
          <p:nvPr/>
        </p:nvSpPr>
        <p:spPr>
          <a:xfrm>
            <a:off x="838200" y="6157209"/>
            <a:ext cx="10515598" cy="3356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PERSAL data from 2021, only educators (Rank 60 000 – 69 999) are considered. ECD practitioners, TVET lecturers and ABET teachers were removed.  </a:t>
            </a:r>
            <a:endParaRPr/>
          </a:p>
        </p:txBody>
      </p:sp>
      <p:graphicFrame>
        <p:nvGraphicFramePr>
          <p:cNvPr id="269" name="Google Shape;269;p13"/>
          <p:cNvGraphicFramePr/>
          <p:nvPr/>
        </p:nvGraphicFramePr>
        <p:xfrm>
          <a:off x="698269" y="2069373"/>
          <a:ext cx="10655529" cy="399094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4"/>
          <p:cNvSpPr txBox="1">
            <a:spLocks noGrp="1"/>
          </p:cNvSpPr>
          <p:nvPr>
            <p:ph type="title"/>
          </p:nvPr>
        </p:nvSpPr>
        <p:spPr>
          <a:xfrm>
            <a:off x="838200" y="288925"/>
            <a:ext cx="11148753"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dirty="0"/>
              <a:t>Educator age distribution 2012, 2021</a:t>
            </a:r>
            <a:r>
              <a:rPr lang="en-US" sz="2800" dirty="0"/>
              <a:t> </a:t>
            </a:r>
            <a:r>
              <a:rPr lang="en-US" dirty="0"/>
              <a:t>&amp;</a:t>
            </a:r>
            <a:r>
              <a:rPr lang="en-US" sz="3600" dirty="0"/>
              <a:t> </a:t>
            </a:r>
            <a:r>
              <a:rPr lang="en-US" dirty="0"/>
              <a:t>2030</a:t>
            </a:r>
            <a:endParaRPr dirty="0"/>
          </a:p>
        </p:txBody>
      </p:sp>
      <p:sp>
        <p:nvSpPr>
          <p:cNvPr id="275" name="Google Shape;275;p14"/>
          <p:cNvSpPr/>
          <p:nvPr/>
        </p:nvSpPr>
        <p:spPr>
          <a:xfrm>
            <a:off x="9338254" y="1385082"/>
            <a:ext cx="2354691" cy="609066"/>
          </a:xfrm>
          <a:prstGeom prst="roundRect">
            <a:avLst>
              <a:gd name="adj" fmla="val 16667"/>
            </a:avLst>
          </a:prstGeom>
          <a:solidFill>
            <a:schemeClr val="accent6"/>
          </a:solidFill>
          <a:ln w="12700" cap="flat" cmpd="sng">
            <a:solidFill>
              <a:srgbClr val="811B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700">
                <a:solidFill>
                  <a:schemeClr val="lt1"/>
                </a:solidFill>
                <a:latin typeface="Calibri"/>
                <a:ea typeface="Calibri"/>
                <a:cs typeface="Calibri"/>
                <a:sym typeface="Calibri"/>
              </a:rPr>
              <a:t>Assume constant 2021 educator numbers</a:t>
            </a:r>
            <a:endParaRPr/>
          </a:p>
        </p:txBody>
      </p:sp>
      <p:sp>
        <p:nvSpPr>
          <p:cNvPr id="276" name="Google Shape;276;p14"/>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1</a:t>
            </a:r>
            <a:endParaRPr/>
          </a:p>
        </p:txBody>
      </p:sp>
      <p:sp>
        <p:nvSpPr>
          <p:cNvPr id="277" name="Google Shape;277;p14"/>
          <p:cNvSpPr/>
          <p:nvPr/>
        </p:nvSpPr>
        <p:spPr>
          <a:xfrm>
            <a:off x="838200" y="6157209"/>
            <a:ext cx="10515598" cy="3356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PERSAL data from 2021, only educators (Rank 60 000 – 69 999) are considered. ECD practitioners, TVET lecturers and ABET teachers were removed.  </a:t>
            </a:r>
            <a:endParaRPr/>
          </a:p>
        </p:txBody>
      </p:sp>
      <p:graphicFrame>
        <p:nvGraphicFramePr>
          <p:cNvPr id="278" name="Google Shape;278;p14"/>
          <p:cNvGraphicFramePr/>
          <p:nvPr/>
        </p:nvGraphicFramePr>
        <p:xfrm>
          <a:off x="698269" y="2069373"/>
          <a:ext cx="10655529" cy="399094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5"/>
          <p:cNvSpPr txBox="1">
            <a:spLocks noGrp="1"/>
          </p:cNvSpPr>
          <p:nvPr>
            <p:ph type="title"/>
          </p:nvPr>
        </p:nvSpPr>
        <p:spPr>
          <a:xfrm>
            <a:off x="838199" y="288925"/>
            <a:ext cx="11148753"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dirty="0"/>
              <a:t>Educator age distribution 2012, 2021</a:t>
            </a:r>
            <a:r>
              <a:rPr lang="en-US" sz="2800" dirty="0"/>
              <a:t> </a:t>
            </a:r>
            <a:r>
              <a:rPr lang="en-US" dirty="0"/>
              <a:t>&amp;</a:t>
            </a:r>
            <a:r>
              <a:rPr lang="en-US" sz="3600" dirty="0"/>
              <a:t> </a:t>
            </a:r>
            <a:r>
              <a:rPr lang="en-US" dirty="0"/>
              <a:t>2030</a:t>
            </a:r>
            <a:endParaRPr dirty="0"/>
          </a:p>
        </p:txBody>
      </p:sp>
      <p:sp>
        <p:nvSpPr>
          <p:cNvPr id="284" name="Google Shape;284;p15"/>
          <p:cNvSpPr/>
          <p:nvPr/>
        </p:nvSpPr>
        <p:spPr>
          <a:xfrm>
            <a:off x="9338254" y="1385082"/>
            <a:ext cx="2354691" cy="609066"/>
          </a:xfrm>
          <a:prstGeom prst="roundRect">
            <a:avLst>
              <a:gd name="adj" fmla="val 16667"/>
            </a:avLst>
          </a:prstGeom>
          <a:solidFill>
            <a:schemeClr val="accent6"/>
          </a:solidFill>
          <a:ln w="12700" cap="flat" cmpd="sng">
            <a:solidFill>
              <a:srgbClr val="811B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700">
                <a:solidFill>
                  <a:schemeClr val="lt1"/>
                </a:solidFill>
                <a:latin typeface="Calibri"/>
                <a:ea typeface="Calibri"/>
                <a:cs typeface="Calibri"/>
                <a:sym typeface="Calibri"/>
              </a:rPr>
              <a:t>Assume constant 2021 educator numbers</a:t>
            </a:r>
            <a:endParaRPr/>
          </a:p>
        </p:txBody>
      </p:sp>
      <p:sp>
        <p:nvSpPr>
          <p:cNvPr id="285" name="Google Shape;285;p15"/>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1</a:t>
            </a:r>
            <a:endParaRPr/>
          </a:p>
        </p:txBody>
      </p:sp>
      <p:sp>
        <p:nvSpPr>
          <p:cNvPr id="286" name="Google Shape;286;p15"/>
          <p:cNvSpPr/>
          <p:nvPr/>
        </p:nvSpPr>
        <p:spPr>
          <a:xfrm>
            <a:off x="838200" y="6157209"/>
            <a:ext cx="10515598" cy="3356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PERSAL data from 2021, only educators (Rank 60 000 – 69 999) are considered. ECD practitioners, TVET lecturers and ABET teachers were removed.  </a:t>
            </a:r>
            <a:endParaRPr/>
          </a:p>
        </p:txBody>
      </p:sp>
      <p:graphicFrame>
        <p:nvGraphicFramePr>
          <p:cNvPr id="287" name="Google Shape;287;p15"/>
          <p:cNvGraphicFramePr/>
          <p:nvPr/>
        </p:nvGraphicFramePr>
        <p:xfrm>
          <a:off x="698269" y="2069373"/>
          <a:ext cx="10655529" cy="3990948"/>
        </p:xfrm>
        <a:graphic>
          <a:graphicData uri="http://schemas.openxmlformats.org/drawingml/2006/chart">
            <c:chart xmlns:c="http://schemas.openxmlformats.org/drawingml/2006/chart" xmlns:r="http://schemas.openxmlformats.org/officeDocument/2006/relationships" r:id="rId3"/>
          </a:graphicData>
        </a:graphic>
      </p:graphicFrame>
      <p:sp>
        <p:nvSpPr>
          <p:cNvPr id="288" name="Google Shape;288;p15"/>
          <p:cNvSpPr/>
          <p:nvPr/>
        </p:nvSpPr>
        <p:spPr>
          <a:xfrm>
            <a:off x="2380670" y="2097793"/>
            <a:ext cx="2901988" cy="803046"/>
          </a:xfrm>
          <a:prstGeom prst="roundRect">
            <a:avLst>
              <a:gd name="adj" fmla="val 2351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rgbClr val="FFC000"/>
                </a:solidFill>
                <a:latin typeface="Calibri"/>
                <a:ea typeface="Calibri"/>
                <a:cs typeface="Calibri"/>
                <a:sym typeface="Calibri"/>
              </a:rPr>
              <a:t>A </a:t>
            </a:r>
            <a:r>
              <a:rPr lang="en-US" sz="2000" b="1">
                <a:solidFill>
                  <a:srgbClr val="FFC000"/>
                </a:solidFill>
                <a:latin typeface="Calibri"/>
                <a:ea typeface="Calibri"/>
                <a:cs typeface="Calibri"/>
                <a:sym typeface="Calibri"/>
              </a:rPr>
              <a:t>flatter age distribution is expected in 2030, </a:t>
            </a:r>
            <a:r>
              <a:rPr lang="en-US" sz="2000">
                <a:solidFill>
                  <a:srgbClr val="FFC000"/>
                </a:solidFill>
                <a:latin typeface="Calibri"/>
                <a:ea typeface="Calibri"/>
                <a:cs typeface="Calibri"/>
                <a:sym typeface="Calibri"/>
              </a:rPr>
              <a:t>with higher proportion of younger educators</a:t>
            </a:r>
            <a:endParaRPr/>
          </a:p>
        </p:txBody>
      </p:sp>
      <p:sp>
        <p:nvSpPr>
          <p:cNvPr id="289" name="Google Shape;289;p15"/>
          <p:cNvSpPr/>
          <p:nvPr/>
        </p:nvSpPr>
        <p:spPr>
          <a:xfrm>
            <a:off x="7613611" y="2192906"/>
            <a:ext cx="2901988" cy="718038"/>
          </a:xfrm>
          <a:prstGeom prst="roundRect">
            <a:avLst>
              <a:gd name="adj" fmla="val 2351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rgbClr val="FFC000"/>
                </a:solidFill>
                <a:latin typeface="Calibri"/>
                <a:ea typeface="Calibri"/>
                <a:cs typeface="Calibri"/>
                <a:sym typeface="Calibri"/>
              </a:rPr>
              <a:t>WC already had a high proportion of educators age 50+ in 2012</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00"/>
              <a:buFont typeface="Cambria"/>
              <a:buNone/>
            </a:pPr>
            <a:r>
              <a:rPr lang="en-US"/>
              <a:t>Projected resignation &amp; retirements (WC)</a:t>
            </a:r>
            <a:endParaRPr/>
          </a:p>
        </p:txBody>
      </p:sp>
      <p:cxnSp>
        <p:nvCxnSpPr>
          <p:cNvPr id="295" name="Google Shape;295;p16"/>
          <p:cNvCxnSpPr/>
          <p:nvPr/>
        </p:nvCxnSpPr>
        <p:spPr>
          <a:xfrm>
            <a:off x="919168" y="2597871"/>
            <a:ext cx="4557159" cy="0"/>
          </a:xfrm>
          <a:prstGeom prst="straightConnector1">
            <a:avLst/>
          </a:prstGeom>
          <a:noFill/>
          <a:ln w="28575" cap="flat" cmpd="sng">
            <a:solidFill>
              <a:srgbClr val="88361C"/>
            </a:solidFill>
            <a:prstDash val="solid"/>
            <a:miter lim="800000"/>
            <a:headEnd type="none" w="sm" len="sm"/>
            <a:tailEnd type="none" w="sm" len="sm"/>
          </a:ln>
        </p:spPr>
      </p:cxnSp>
      <p:sp>
        <p:nvSpPr>
          <p:cNvPr id="296" name="Google Shape;296;p16"/>
          <p:cNvSpPr/>
          <p:nvPr/>
        </p:nvSpPr>
        <p:spPr>
          <a:xfrm>
            <a:off x="919167" y="2089563"/>
            <a:ext cx="4557159" cy="52251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88361C"/>
                </a:solidFill>
                <a:latin typeface="Cambria"/>
                <a:ea typeface="Cambria"/>
                <a:cs typeface="Cambria"/>
                <a:sym typeface="Cambria"/>
              </a:rPr>
              <a:t>Proportion of Educators</a:t>
            </a:r>
            <a:endParaRPr/>
          </a:p>
        </p:txBody>
      </p:sp>
      <p:sp>
        <p:nvSpPr>
          <p:cNvPr id="297" name="Google Shape;297;p16"/>
          <p:cNvSpPr/>
          <p:nvPr/>
        </p:nvSpPr>
        <p:spPr>
          <a:xfrm>
            <a:off x="9338254" y="1385082"/>
            <a:ext cx="2354691" cy="609066"/>
          </a:xfrm>
          <a:prstGeom prst="roundRect">
            <a:avLst>
              <a:gd name="adj" fmla="val 16667"/>
            </a:avLst>
          </a:prstGeom>
          <a:solidFill>
            <a:schemeClr val="accent6"/>
          </a:solidFill>
          <a:ln w="12700" cap="flat" cmpd="sng">
            <a:solidFill>
              <a:srgbClr val="811B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700">
                <a:solidFill>
                  <a:schemeClr val="lt1"/>
                </a:solidFill>
                <a:latin typeface="Calibri"/>
                <a:ea typeface="Calibri"/>
                <a:cs typeface="Calibri"/>
                <a:sym typeface="Calibri"/>
              </a:rPr>
              <a:t>Assume constant 2021 educator numbers</a:t>
            </a:r>
            <a:endParaRPr/>
          </a:p>
        </p:txBody>
      </p:sp>
      <p:sp>
        <p:nvSpPr>
          <p:cNvPr id="298" name="Google Shape;298;p16"/>
          <p:cNvSpPr/>
          <p:nvPr/>
        </p:nvSpPr>
        <p:spPr>
          <a:xfrm>
            <a:off x="6426114" y="2331983"/>
            <a:ext cx="4927686" cy="3742693"/>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The majority of educators that exit PERSAL in the Western Cape are aged 55 and below</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The number of young teachers (ages 21-30) resigning is projected to increase as the number of newly hired young teachers increases</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The proportion of retirements of total leavers is expected to decline from 2022 to 2030</a:t>
            </a:r>
            <a:endParaRPr/>
          </a:p>
        </p:txBody>
      </p:sp>
      <p:sp>
        <p:nvSpPr>
          <p:cNvPr id="299" name="Google Shape;299;p16"/>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2</a:t>
            </a:r>
            <a:endParaRPr/>
          </a:p>
        </p:txBody>
      </p:sp>
      <p:sp>
        <p:nvSpPr>
          <p:cNvPr id="300" name="Google Shape;300;p16"/>
          <p:cNvSpPr/>
          <p:nvPr/>
        </p:nvSpPr>
        <p:spPr>
          <a:xfrm>
            <a:off x="838200" y="6246056"/>
            <a:ext cx="10713720" cy="3356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10-year PERSAL data, only educators (Rank 60 000 – 69 999) are considered. ECD practitioners, TVET lecturers and ABET teachers were removed. Estimates to 2035 derived from the National and provincial models – assumption of no growth in educator numbers.  </a:t>
            </a:r>
            <a:endParaRPr/>
          </a:p>
        </p:txBody>
      </p:sp>
      <p:sp>
        <p:nvSpPr>
          <p:cNvPr id="301" name="Google Shape;301;p16"/>
          <p:cNvSpPr/>
          <p:nvPr/>
        </p:nvSpPr>
        <p:spPr>
          <a:xfrm rot="-5400000">
            <a:off x="-593516" y="3885808"/>
            <a:ext cx="2838030" cy="31596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a:solidFill>
                  <a:srgbClr val="595959"/>
                </a:solidFill>
                <a:latin typeface="Calibri"/>
                <a:ea typeface="Calibri"/>
                <a:cs typeface="Calibri"/>
                <a:sym typeface="Calibri"/>
              </a:rPr>
              <a:t>% of educators resigning or retiring</a:t>
            </a:r>
            <a:endParaRPr/>
          </a:p>
        </p:txBody>
      </p:sp>
      <p:graphicFrame>
        <p:nvGraphicFramePr>
          <p:cNvPr id="302" name="Google Shape;302;p16"/>
          <p:cNvGraphicFramePr/>
          <p:nvPr/>
        </p:nvGraphicFramePr>
        <p:xfrm>
          <a:off x="919166" y="2732653"/>
          <a:ext cx="4557159" cy="3362436"/>
        </p:xfrm>
        <a:graphic>
          <a:graphicData uri="http://schemas.openxmlformats.org/drawingml/2006/chart">
            <c:chart xmlns:c="http://schemas.openxmlformats.org/drawingml/2006/chart" xmlns:r="http://schemas.openxmlformats.org/officeDocument/2006/relationships" r:id="rId3"/>
          </a:graphicData>
        </a:graphic>
      </p:graphicFrame>
      <p:sp>
        <p:nvSpPr>
          <p:cNvPr id="303" name="Google Shape;303;p16"/>
          <p:cNvSpPr/>
          <p:nvPr/>
        </p:nvSpPr>
        <p:spPr>
          <a:xfrm>
            <a:off x="3101975" y="2783453"/>
            <a:ext cx="2267712" cy="2403485"/>
          </a:xfrm>
          <a:prstGeom prst="rect">
            <a:avLst/>
          </a:prstGeom>
          <a:solidFill>
            <a:srgbClr val="BFBFBF">
              <a:alpha val="20000"/>
            </a:srgbClr>
          </a:solidFill>
          <a:ln>
            <a:noFill/>
          </a:ln>
        </p:spPr>
        <p:txBody>
          <a:bodyPr spcFirstLastPara="1" wrap="square" lIns="91425" tIns="0" rIns="91425" bIns="0" anchor="t" anchorCtr="0">
            <a:noAutofit/>
          </a:bodyPr>
          <a:lstStyle/>
          <a:p>
            <a:pPr marL="0" marR="0" lvl="0" indent="0" algn="ctr" rtl="0">
              <a:spcBef>
                <a:spcPts val="0"/>
              </a:spcBef>
              <a:spcAft>
                <a:spcPts val="0"/>
              </a:spcAft>
              <a:buNone/>
            </a:pPr>
            <a:r>
              <a:rPr lang="en-US" sz="1100">
                <a:solidFill>
                  <a:srgbClr val="000000"/>
                </a:solidFill>
                <a:latin typeface="Calibri"/>
                <a:ea typeface="Calibri"/>
                <a:cs typeface="Calibri"/>
                <a:sym typeface="Calibri"/>
              </a:rPr>
              <a:t>Projected	</a:t>
            </a:r>
            <a:endParaRPr sz="1100">
              <a:solidFill>
                <a:srgbClr val="F2F2F2"/>
              </a:solidFill>
              <a:latin typeface="Calibri"/>
              <a:ea typeface="Calibri"/>
              <a:cs typeface="Calibri"/>
              <a:sym typeface="Calibri"/>
            </a:endParaRPr>
          </a:p>
        </p:txBody>
      </p:sp>
      <p:cxnSp>
        <p:nvCxnSpPr>
          <p:cNvPr id="304" name="Google Shape;304;p16"/>
          <p:cNvCxnSpPr/>
          <p:nvPr/>
        </p:nvCxnSpPr>
        <p:spPr>
          <a:xfrm>
            <a:off x="4403441" y="2881659"/>
            <a:ext cx="343819" cy="0"/>
          </a:xfrm>
          <a:prstGeom prst="straightConnector1">
            <a:avLst/>
          </a:prstGeom>
          <a:noFill/>
          <a:ln w="9525" cap="flat" cmpd="sng">
            <a:solidFill>
              <a:schemeClr val="dk1"/>
            </a:solidFill>
            <a:prstDash val="solid"/>
            <a:miter lim="800000"/>
            <a:headEnd type="none" w="sm" len="sm"/>
            <a:tailEnd type="stealth" w="sm" len="sm"/>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graphicFrame>
        <p:nvGraphicFramePr>
          <p:cNvPr id="309" name="Google Shape;309;p17"/>
          <p:cNvGraphicFramePr/>
          <p:nvPr/>
        </p:nvGraphicFramePr>
        <p:xfrm>
          <a:off x="890746" y="2683723"/>
          <a:ext cx="4574444" cy="3323377"/>
        </p:xfrm>
        <a:graphic>
          <a:graphicData uri="http://schemas.openxmlformats.org/drawingml/2006/chart">
            <c:chart xmlns:c="http://schemas.openxmlformats.org/drawingml/2006/chart" xmlns:r="http://schemas.openxmlformats.org/officeDocument/2006/relationships" r:id="rId3"/>
          </a:graphicData>
        </a:graphic>
      </p:graphicFrame>
      <p:sp>
        <p:nvSpPr>
          <p:cNvPr id="310" name="Google Shape;31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00"/>
              <a:buFont typeface="Cambria"/>
              <a:buNone/>
            </a:pPr>
            <a:r>
              <a:rPr lang="en-US"/>
              <a:t>Projected resignation &amp; retirements (WC)</a:t>
            </a:r>
            <a:endParaRPr/>
          </a:p>
        </p:txBody>
      </p:sp>
      <p:cxnSp>
        <p:nvCxnSpPr>
          <p:cNvPr id="311" name="Google Shape;311;p17"/>
          <p:cNvCxnSpPr/>
          <p:nvPr/>
        </p:nvCxnSpPr>
        <p:spPr>
          <a:xfrm>
            <a:off x="919168" y="2597871"/>
            <a:ext cx="4557159" cy="0"/>
          </a:xfrm>
          <a:prstGeom prst="straightConnector1">
            <a:avLst/>
          </a:prstGeom>
          <a:noFill/>
          <a:ln w="28575" cap="flat" cmpd="sng">
            <a:solidFill>
              <a:srgbClr val="88361C"/>
            </a:solidFill>
            <a:prstDash val="solid"/>
            <a:miter lim="800000"/>
            <a:headEnd type="none" w="sm" len="sm"/>
            <a:tailEnd type="none" w="sm" len="sm"/>
          </a:ln>
        </p:spPr>
      </p:cxnSp>
      <p:sp>
        <p:nvSpPr>
          <p:cNvPr id="312" name="Google Shape;312;p17"/>
          <p:cNvSpPr/>
          <p:nvPr/>
        </p:nvSpPr>
        <p:spPr>
          <a:xfrm>
            <a:off x="919167" y="2089563"/>
            <a:ext cx="4557159" cy="52251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88361C"/>
                </a:solidFill>
                <a:latin typeface="Cambria"/>
                <a:ea typeface="Cambria"/>
                <a:cs typeface="Cambria"/>
                <a:sym typeface="Cambria"/>
              </a:rPr>
              <a:t>Retirement headcount</a:t>
            </a:r>
            <a:endParaRPr/>
          </a:p>
        </p:txBody>
      </p:sp>
      <p:sp>
        <p:nvSpPr>
          <p:cNvPr id="313" name="Google Shape;313;p17"/>
          <p:cNvSpPr/>
          <p:nvPr/>
        </p:nvSpPr>
        <p:spPr>
          <a:xfrm>
            <a:off x="9338254" y="1385082"/>
            <a:ext cx="2354691" cy="609066"/>
          </a:xfrm>
          <a:prstGeom prst="roundRect">
            <a:avLst>
              <a:gd name="adj" fmla="val 16667"/>
            </a:avLst>
          </a:prstGeom>
          <a:solidFill>
            <a:schemeClr val="accent6"/>
          </a:solidFill>
          <a:ln w="12700" cap="flat" cmpd="sng">
            <a:solidFill>
              <a:srgbClr val="811B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700">
                <a:solidFill>
                  <a:schemeClr val="lt1"/>
                </a:solidFill>
                <a:latin typeface="Calibri"/>
                <a:ea typeface="Calibri"/>
                <a:cs typeface="Calibri"/>
                <a:sym typeface="Calibri"/>
              </a:rPr>
              <a:t>Assume constant 2021 educator numbers</a:t>
            </a:r>
            <a:endParaRPr/>
          </a:p>
        </p:txBody>
      </p:sp>
      <p:sp>
        <p:nvSpPr>
          <p:cNvPr id="314" name="Google Shape;314;p17"/>
          <p:cNvSpPr/>
          <p:nvPr/>
        </p:nvSpPr>
        <p:spPr>
          <a:xfrm>
            <a:off x="6274965" y="2674380"/>
            <a:ext cx="4997867" cy="3419131"/>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The number of retirements in the Western Cape is roughly at its peak in about 2022-2025</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The number of retirements is projected to decrease from about 1,400 in 2022 to about 900 in 2035</a:t>
            </a:r>
            <a:endParaRPr/>
          </a:p>
        </p:txBody>
      </p:sp>
      <p:sp>
        <p:nvSpPr>
          <p:cNvPr id="315" name="Google Shape;315;p17"/>
          <p:cNvSpPr/>
          <p:nvPr/>
        </p:nvSpPr>
        <p:spPr>
          <a:xfrm rot="-5400000">
            <a:off x="-643562" y="3879758"/>
            <a:ext cx="2838030" cy="31596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3F3F3F"/>
                </a:solidFill>
                <a:latin typeface="Calibri"/>
                <a:ea typeface="Calibri"/>
                <a:cs typeface="Calibri"/>
                <a:sym typeface="Calibri"/>
              </a:rPr>
              <a:t>Number of retirements</a:t>
            </a:r>
            <a:endParaRPr/>
          </a:p>
        </p:txBody>
      </p:sp>
      <p:sp>
        <p:nvSpPr>
          <p:cNvPr id="316" name="Google Shape;316;p17"/>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2</a:t>
            </a:r>
            <a:endParaRPr/>
          </a:p>
        </p:txBody>
      </p:sp>
      <p:sp>
        <p:nvSpPr>
          <p:cNvPr id="317" name="Google Shape;317;p17"/>
          <p:cNvSpPr/>
          <p:nvPr/>
        </p:nvSpPr>
        <p:spPr>
          <a:xfrm>
            <a:off x="838200" y="6246056"/>
            <a:ext cx="10713720" cy="3356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2021 PERSAL data, only educators (Rank 60 000 – 69 999) are considered. ECD practitioners, TVET lecturers and ABET teachers were removed. Estimates to 2035 derived from the National and provincial models – assumption of no growth in educator numbers.  </a:t>
            </a:r>
            <a:endParaRPr sz="1100" i="1">
              <a:solidFill>
                <a:schemeClr val="dk1"/>
              </a:solidFill>
              <a:latin typeface="Calibri"/>
              <a:ea typeface="Calibri"/>
              <a:cs typeface="Calibri"/>
              <a:sym typeface="Calibri"/>
            </a:endParaRPr>
          </a:p>
        </p:txBody>
      </p:sp>
      <p:cxnSp>
        <p:nvCxnSpPr>
          <p:cNvPr id="318" name="Google Shape;318;p17"/>
          <p:cNvCxnSpPr/>
          <p:nvPr/>
        </p:nvCxnSpPr>
        <p:spPr>
          <a:xfrm>
            <a:off x="4378041" y="2804027"/>
            <a:ext cx="343819" cy="0"/>
          </a:xfrm>
          <a:prstGeom prst="straightConnector1">
            <a:avLst/>
          </a:prstGeom>
          <a:noFill/>
          <a:ln w="9525" cap="flat" cmpd="sng">
            <a:solidFill>
              <a:schemeClr val="dk1"/>
            </a:solidFill>
            <a:prstDash val="solid"/>
            <a:miter lim="800000"/>
            <a:headEnd type="none" w="sm" len="sm"/>
            <a:tailEnd type="stealth" w="sm" len="sm"/>
          </a:ln>
        </p:spPr>
      </p:cxnSp>
      <p:sp>
        <p:nvSpPr>
          <p:cNvPr id="319" name="Google Shape;319;p17"/>
          <p:cNvSpPr/>
          <p:nvPr/>
        </p:nvSpPr>
        <p:spPr>
          <a:xfrm>
            <a:off x="3038474" y="2731221"/>
            <a:ext cx="2308225" cy="2564679"/>
          </a:xfrm>
          <a:prstGeom prst="rect">
            <a:avLst/>
          </a:prstGeom>
          <a:solidFill>
            <a:srgbClr val="BFBFBF">
              <a:alpha val="20000"/>
            </a:srgbClr>
          </a:solidFill>
          <a:ln>
            <a:noFill/>
          </a:ln>
        </p:spPr>
        <p:txBody>
          <a:bodyPr spcFirstLastPara="1" wrap="square" lIns="91425" tIns="0" rIns="91425" bIns="0" anchor="t" anchorCtr="0">
            <a:noAutofit/>
          </a:bodyPr>
          <a:lstStyle/>
          <a:p>
            <a:pPr marL="0" marR="0" lvl="0" indent="0" algn="ctr" rtl="0">
              <a:spcBef>
                <a:spcPts val="0"/>
              </a:spcBef>
              <a:spcAft>
                <a:spcPts val="0"/>
              </a:spcAft>
              <a:buNone/>
            </a:pPr>
            <a:r>
              <a:rPr lang="en-US" sz="1100">
                <a:solidFill>
                  <a:srgbClr val="000000"/>
                </a:solidFill>
                <a:latin typeface="Calibri"/>
                <a:ea typeface="Calibri"/>
                <a:cs typeface="Calibri"/>
                <a:sym typeface="Calibri"/>
              </a:rPr>
              <a:t>Projected	</a:t>
            </a:r>
            <a:endParaRPr sz="1100">
              <a:solidFill>
                <a:srgbClr val="F2F2F2"/>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Older leaver trend estimates to 2035</a:t>
            </a:r>
            <a:endParaRPr/>
          </a:p>
        </p:txBody>
      </p:sp>
      <p:sp>
        <p:nvSpPr>
          <p:cNvPr id="325" name="Google Shape;325;p18"/>
          <p:cNvSpPr/>
          <p:nvPr/>
        </p:nvSpPr>
        <p:spPr>
          <a:xfrm>
            <a:off x="838200" y="6246056"/>
            <a:ext cx="10713720" cy="3356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2021 PERSAL data, only educators (Rank 60 000 – 69 999) are considered. ECD practitioners, TVET lecturers and ABET teachers were removed. Estimates to 2035 derived from the National and provincial models – assumption of no growth in educator numbers.  </a:t>
            </a:r>
            <a:endParaRPr/>
          </a:p>
        </p:txBody>
      </p:sp>
      <p:sp>
        <p:nvSpPr>
          <p:cNvPr id="326" name="Google Shape;326;p18"/>
          <p:cNvSpPr/>
          <p:nvPr/>
        </p:nvSpPr>
        <p:spPr>
          <a:xfrm>
            <a:off x="9338254" y="1385082"/>
            <a:ext cx="2354691" cy="609066"/>
          </a:xfrm>
          <a:prstGeom prst="roundRect">
            <a:avLst>
              <a:gd name="adj" fmla="val 16667"/>
            </a:avLst>
          </a:prstGeom>
          <a:solidFill>
            <a:schemeClr val="accent6"/>
          </a:solidFill>
          <a:ln w="12700" cap="flat" cmpd="sng">
            <a:solidFill>
              <a:srgbClr val="811B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700">
                <a:solidFill>
                  <a:schemeClr val="lt1"/>
                </a:solidFill>
                <a:latin typeface="Calibri"/>
                <a:ea typeface="Calibri"/>
                <a:cs typeface="Calibri"/>
                <a:sym typeface="Calibri"/>
              </a:rPr>
              <a:t>Assume constant 2021 educator numbers</a:t>
            </a:r>
            <a:endParaRPr/>
          </a:p>
        </p:txBody>
      </p:sp>
      <p:graphicFrame>
        <p:nvGraphicFramePr>
          <p:cNvPr id="327" name="Google Shape;327;p18"/>
          <p:cNvGraphicFramePr/>
          <p:nvPr/>
        </p:nvGraphicFramePr>
        <p:xfrm>
          <a:off x="701040" y="1920240"/>
          <a:ext cx="9420850" cy="4145280"/>
        </p:xfrm>
        <a:graphic>
          <a:graphicData uri="http://schemas.openxmlformats.org/drawingml/2006/chart">
            <c:chart xmlns:c="http://schemas.openxmlformats.org/drawingml/2006/chart" xmlns:r="http://schemas.openxmlformats.org/officeDocument/2006/relationships" r:id="rId3"/>
          </a:graphicData>
        </a:graphic>
      </p:graphicFrame>
      <p:sp>
        <p:nvSpPr>
          <p:cNvPr id="328" name="Google Shape;328;p18"/>
          <p:cNvSpPr/>
          <p:nvPr/>
        </p:nvSpPr>
        <p:spPr>
          <a:xfrm>
            <a:off x="9837420" y="2476497"/>
            <a:ext cx="1916429" cy="1645560"/>
          </a:xfrm>
          <a:prstGeom prst="roundRect">
            <a:avLst>
              <a:gd name="adj" fmla="val 16667"/>
            </a:avLst>
          </a:pr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000" b="1">
                <a:solidFill>
                  <a:srgbClr val="FFC000"/>
                </a:solidFill>
                <a:latin typeface="Calibri"/>
                <a:ea typeface="Calibri"/>
                <a:cs typeface="Calibri"/>
                <a:sym typeface="Calibri"/>
              </a:rPr>
              <a:t>About 17,000</a:t>
            </a:r>
            <a:r>
              <a:rPr lang="en-US" sz="1500" b="1">
                <a:solidFill>
                  <a:srgbClr val="FFC000"/>
                </a:solidFill>
                <a:latin typeface="Calibri"/>
                <a:ea typeface="Calibri"/>
                <a:cs typeface="Calibri"/>
                <a:sym typeface="Calibri"/>
              </a:rPr>
              <a:t> </a:t>
            </a:r>
            <a:endParaRPr/>
          </a:p>
          <a:p>
            <a:pPr marL="0" marR="0" lvl="0" indent="0" algn="ctr" rtl="0">
              <a:spcBef>
                <a:spcPts val="0"/>
              </a:spcBef>
              <a:spcAft>
                <a:spcPts val="0"/>
              </a:spcAft>
              <a:buNone/>
            </a:pPr>
            <a:r>
              <a:rPr lang="en-US" sz="1700" b="1">
                <a:solidFill>
                  <a:srgbClr val="FFC000"/>
                </a:solidFill>
                <a:latin typeface="Calibri"/>
                <a:ea typeface="Calibri"/>
                <a:cs typeface="Calibri"/>
                <a:sym typeface="Calibri"/>
              </a:rPr>
              <a:t>educators estimated to retire by 2035 in the WC</a:t>
            </a:r>
            <a:endParaRPr/>
          </a:p>
          <a:p>
            <a:pPr marL="0" marR="0" lvl="0" indent="0" algn="ctr" rtl="0">
              <a:spcBef>
                <a:spcPts val="0"/>
              </a:spcBef>
              <a:spcAft>
                <a:spcPts val="0"/>
              </a:spcAft>
              <a:buNone/>
            </a:pPr>
            <a:r>
              <a:rPr lang="en-US" sz="1700" b="1" i="1">
                <a:solidFill>
                  <a:srgbClr val="FFC000"/>
                </a:solidFill>
                <a:latin typeface="Calibri"/>
                <a:ea typeface="Calibri"/>
                <a:cs typeface="Calibri"/>
                <a:sym typeface="Calibri"/>
              </a:rPr>
              <a:t>(48% of total educators in 2021)</a:t>
            </a:r>
            <a:endParaRPr/>
          </a:p>
        </p:txBody>
      </p:sp>
      <p:sp>
        <p:nvSpPr>
          <p:cNvPr id="329" name="Google Shape;329;p18"/>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Introduction (1) </a:t>
            </a:r>
            <a:endParaRPr/>
          </a:p>
        </p:txBody>
      </p:sp>
      <p:sp>
        <p:nvSpPr>
          <p:cNvPr id="166" name="Google Shape;166;p2"/>
          <p:cNvSpPr txBox="1"/>
          <p:nvPr/>
        </p:nvSpPr>
        <p:spPr>
          <a:xfrm>
            <a:off x="918525" y="1638625"/>
            <a:ext cx="10772400" cy="4632007"/>
          </a:xfrm>
          <a:prstGeom prst="rect">
            <a:avLst/>
          </a:prstGeom>
          <a:noFill/>
          <a:ln>
            <a:noFill/>
          </a:ln>
        </p:spPr>
        <p:txBody>
          <a:bodyPr spcFirstLastPara="1" wrap="square" lIns="91425" tIns="91425" rIns="91425" bIns="91425" anchor="t" anchorCtr="0">
            <a:spAutoFit/>
          </a:bodyPr>
          <a:lstStyle/>
          <a:p>
            <a:pPr marL="457200" marR="0" lvl="0" indent="-393700" algn="l" rtl="0">
              <a:spcBef>
                <a:spcPts val="0"/>
              </a:spcBef>
              <a:spcAft>
                <a:spcPts val="0"/>
              </a:spcAft>
              <a:buClr>
                <a:schemeClr val="dk1"/>
              </a:buClr>
              <a:buSzPts val="2600"/>
              <a:buFont typeface="Calibri"/>
              <a:buChar char="●"/>
            </a:pPr>
            <a:r>
              <a:rPr lang="en-US" sz="2500" b="0" i="0" u="none" strike="noStrike" cap="none" dirty="0">
                <a:solidFill>
                  <a:schemeClr val="dk1"/>
                </a:solidFill>
                <a:latin typeface="Calibri"/>
                <a:ea typeface="Calibri"/>
                <a:cs typeface="Calibri"/>
                <a:sym typeface="Calibri"/>
              </a:rPr>
              <a:t>The proportion of educators that are 50 years or older has steadily risen between 2012 to 2021 in South Africa.  </a:t>
            </a:r>
            <a:endParaRPr sz="2500" b="0" i="0" u="none" strike="noStrike" cap="none" dirty="0">
              <a:solidFill>
                <a:schemeClr val="dk1"/>
              </a:solidFill>
              <a:latin typeface="Calibri"/>
              <a:ea typeface="Calibri"/>
              <a:cs typeface="Calibri"/>
              <a:sym typeface="Calibri"/>
            </a:endParaRPr>
          </a:p>
          <a:p>
            <a:pPr marL="63500" marR="0" lvl="0" indent="0" algn="l" rtl="0">
              <a:spcBef>
                <a:spcPts val="0"/>
              </a:spcBef>
              <a:spcAft>
                <a:spcPts val="0"/>
              </a:spcAft>
              <a:buClr>
                <a:schemeClr val="dk1"/>
              </a:buClr>
              <a:buSzPts val="2700"/>
              <a:buFont typeface="Calibri"/>
              <a:buNone/>
            </a:pPr>
            <a:r>
              <a:rPr lang="en-US" sz="2500" b="0" i="0" u="none" strike="noStrike" cap="none" dirty="0">
                <a:solidFill>
                  <a:schemeClr val="dk1"/>
                </a:solidFill>
                <a:latin typeface="Calibri"/>
                <a:ea typeface="Calibri"/>
                <a:cs typeface="Calibri"/>
                <a:sym typeface="Calibri"/>
              </a:rPr>
              <a:t>	⇒ Nationally a </a:t>
            </a:r>
            <a:r>
              <a:rPr lang="en-US" sz="2500" b="1" i="0" u="none" strike="noStrike" cap="none" dirty="0">
                <a:solidFill>
                  <a:schemeClr val="accent6"/>
                </a:solidFill>
                <a:latin typeface="Calibri"/>
                <a:ea typeface="Calibri"/>
                <a:cs typeface="Calibri"/>
                <a:sym typeface="Calibri"/>
              </a:rPr>
              <a:t>wave of educator retirements is expected</a:t>
            </a:r>
            <a:r>
              <a:rPr lang="en-US" sz="2500" b="0" i="0" u="none" strike="noStrike" cap="none" dirty="0">
                <a:solidFill>
                  <a:schemeClr val="dk1"/>
                </a:solidFill>
                <a:latin typeface="Calibri"/>
                <a:ea typeface="Calibri"/>
                <a:cs typeface="Calibri"/>
                <a:sym typeface="Calibri"/>
              </a:rPr>
              <a:t> as older 	educators reach the standard retirement age of between 60 and 65. </a:t>
            </a:r>
            <a:endParaRPr sz="25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2700"/>
              <a:buFont typeface="Calibri"/>
              <a:buNone/>
            </a:pPr>
            <a:endParaRPr b="0" i="0" u="none" strike="noStrike" cap="none" dirty="0">
              <a:solidFill>
                <a:schemeClr val="dk1"/>
              </a:solidFill>
              <a:latin typeface="Calibri"/>
              <a:ea typeface="Calibri"/>
              <a:cs typeface="Calibri"/>
              <a:sym typeface="Calibri"/>
            </a:endParaRPr>
          </a:p>
          <a:p>
            <a:pPr marL="457200" marR="0" lvl="0" indent="0" algn="l" rtl="0">
              <a:spcBef>
                <a:spcPts val="0"/>
              </a:spcBef>
              <a:spcAft>
                <a:spcPts val="0"/>
              </a:spcAft>
              <a:buClr>
                <a:schemeClr val="dk1"/>
              </a:buClr>
              <a:buSzPts val="2700"/>
              <a:buFont typeface="Calibri"/>
              <a:buNone/>
            </a:pPr>
            <a:r>
              <a:rPr lang="en-US" sz="2500" b="1" i="0" u="none" strike="noStrike" cap="none" dirty="0">
                <a:solidFill>
                  <a:schemeClr val="dk1"/>
                </a:solidFill>
                <a:latin typeface="Calibri"/>
                <a:ea typeface="Calibri"/>
                <a:cs typeface="Calibri"/>
                <a:sym typeface="Calibri"/>
              </a:rPr>
              <a:t>Implications: </a:t>
            </a:r>
            <a:endParaRPr sz="2500" b="1" i="0" u="none" strike="noStrike" cap="none" dirty="0">
              <a:solidFill>
                <a:schemeClr val="dk1"/>
              </a:solidFill>
              <a:latin typeface="Calibri"/>
              <a:ea typeface="Calibri"/>
              <a:cs typeface="Calibri"/>
              <a:sym typeface="Calibri"/>
            </a:endParaRPr>
          </a:p>
          <a:p>
            <a:pPr marL="457200" marR="0" lvl="0" indent="-400050" algn="l" rtl="0">
              <a:spcBef>
                <a:spcPts val="0"/>
              </a:spcBef>
              <a:spcAft>
                <a:spcPts val="0"/>
              </a:spcAft>
              <a:buClr>
                <a:schemeClr val="accent6"/>
              </a:buClr>
              <a:buSzPts val="2700"/>
              <a:buFont typeface="Calibri"/>
              <a:buChar char="●"/>
            </a:pPr>
            <a:r>
              <a:rPr lang="en-US" sz="2500" b="1" i="0" u="none" strike="noStrike" cap="none" dirty="0">
                <a:solidFill>
                  <a:schemeClr val="accent6"/>
                </a:solidFill>
                <a:latin typeface="Calibri"/>
                <a:ea typeface="Calibri"/>
                <a:cs typeface="Calibri"/>
                <a:sym typeface="Calibri"/>
              </a:rPr>
              <a:t>Many more appointments: </a:t>
            </a:r>
            <a:r>
              <a:rPr lang="en-US" sz="2500" b="0" i="0" u="none" strike="noStrike" cap="none" dirty="0">
                <a:solidFill>
                  <a:schemeClr val="dk1"/>
                </a:solidFill>
                <a:latin typeface="Calibri"/>
                <a:ea typeface="Calibri"/>
                <a:cs typeface="Calibri"/>
                <a:sym typeface="Calibri"/>
              </a:rPr>
              <a:t>The retirement wave will open up both teaching &amp; school management &amp; leadership positions &amp; other office-based education specialists. </a:t>
            </a:r>
            <a:endParaRPr sz="2500" b="0" i="0" u="none" strike="noStrike" cap="none" dirty="0">
              <a:solidFill>
                <a:schemeClr val="dk1"/>
              </a:solidFill>
              <a:latin typeface="Calibri"/>
              <a:ea typeface="Calibri"/>
              <a:cs typeface="Calibri"/>
              <a:sym typeface="Calibri"/>
            </a:endParaRPr>
          </a:p>
          <a:p>
            <a:pPr marL="457200" marR="0" lvl="0" indent="-400050" algn="l" rtl="0">
              <a:spcBef>
                <a:spcPts val="0"/>
              </a:spcBef>
              <a:spcAft>
                <a:spcPts val="0"/>
              </a:spcAft>
              <a:buClr>
                <a:schemeClr val="accent6"/>
              </a:buClr>
              <a:buSzPts val="2700"/>
              <a:buFont typeface="Calibri"/>
              <a:buChar char="●"/>
            </a:pPr>
            <a:r>
              <a:rPr lang="en-US" sz="2500" b="1" i="0" u="none" strike="noStrike" cap="none" dirty="0">
                <a:solidFill>
                  <a:schemeClr val="accent6"/>
                </a:solidFill>
                <a:latin typeface="Calibri"/>
                <a:ea typeface="Calibri"/>
                <a:cs typeface="Calibri"/>
                <a:sym typeface="Calibri"/>
              </a:rPr>
              <a:t>Total compensation of educators:</a:t>
            </a:r>
            <a:r>
              <a:rPr lang="en-US" sz="2500" b="0" i="0" u="none" strike="noStrike" cap="none" dirty="0">
                <a:solidFill>
                  <a:schemeClr val="dk1"/>
                </a:solidFill>
                <a:latin typeface="Calibri"/>
                <a:ea typeface="Calibri"/>
                <a:cs typeface="Calibri"/>
                <a:sym typeface="Calibri"/>
              </a:rPr>
              <a:t> Since older teachers earn more, when retiring they are replaced with younger (less costly) teachers, although this overall benefit is offset by shift to 1.5% annual notch progression. </a:t>
            </a:r>
            <a:endParaRPr sz="25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00"/>
              <a:buFont typeface="Cambria"/>
              <a:buNone/>
            </a:pPr>
            <a:r>
              <a:rPr lang="en-US"/>
              <a:t>Projected educators leaving</a:t>
            </a:r>
            <a:endParaRPr/>
          </a:p>
        </p:txBody>
      </p:sp>
      <p:cxnSp>
        <p:nvCxnSpPr>
          <p:cNvPr id="335" name="Google Shape;335;p19"/>
          <p:cNvCxnSpPr/>
          <p:nvPr/>
        </p:nvCxnSpPr>
        <p:spPr>
          <a:xfrm>
            <a:off x="838200" y="2681182"/>
            <a:ext cx="4557159" cy="0"/>
          </a:xfrm>
          <a:prstGeom prst="straightConnector1">
            <a:avLst/>
          </a:prstGeom>
          <a:noFill/>
          <a:ln w="28575" cap="flat" cmpd="sng">
            <a:solidFill>
              <a:srgbClr val="88361C"/>
            </a:solidFill>
            <a:prstDash val="solid"/>
            <a:miter lim="800000"/>
            <a:headEnd type="none" w="sm" len="sm"/>
            <a:tailEnd type="none" w="sm" len="sm"/>
          </a:ln>
        </p:spPr>
      </p:cxnSp>
      <p:cxnSp>
        <p:nvCxnSpPr>
          <p:cNvPr id="336" name="Google Shape;336;p19"/>
          <p:cNvCxnSpPr/>
          <p:nvPr/>
        </p:nvCxnSpPr>
        <p:spPr>
          <a:xfrm>
            <a:off x="6796640" y="2681182"/>
            <a:ext cx="4557159" cy="0"/>
          </a:xfrm>
          <a:prstGeom prst="straightConnector1">
            <a:avLst/>
          </a:prstGeom>
          <a:noFill/>
          <a:ln w="28575" cap="flat" cmpd="sng">
            <a:solidFill>
              <a:srgbClr val="88361C"/>
            </a:solidFill>
            <a:prstDash val="solid"/>
            <a:miter lim="800000"/>
            <a:headEnd type="none" w="sm" len="sm"/>
            <a:tailEnd type="none" w="sm" len="sm"/>
          </a:ln>
        </p:spPr>
      </p:cxnSp>
      <p:sp>
        <p:nvSpPr>
          <p:cNvPr id="337" name="Google Shape;337;p19"/>
          <p:cNvSpPr/>
          <p:nvPr/>
        </p:nvSpPr>
        <p:spPr>
          <a:xfrm>
            <a:off x="838200" y="1742982"/>
            <a:ext cx="4557159" cy="92157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88361C"/>
                </a:solidFill>
                <a:latin typeface="Cambria"/>
                <a:ea typeface="Cambria"/>
                <a:cs typeface="Cambria"/>
                <a:sym typeface="Cambria"/>
              </a:rPr>
              <a:t>Teachers</a:t>
            </a:r>
            <a:endParaRPr/>
          </a:p>
          <a:p>
            <a:pPr marL="0" marR="0" lvl="0" indent="0" algn="ctr" rtl="0">
              <a:spcBef>
                <a:spcPts val="0"/>
              </a:spcBef>
              <a:spcAft>
                <a:spcPts val="0"/>
              </a:spcAft>
              <a:buNone/>
            </a:pPr>
            <a:r>
              <a:rPr lang="en-US" sz="2000">
                <a:solidFill>
                  <a:srgbClr val="88361C"/>
                </a:solidFill>
                <a:latin typeface="Cambria"/>
                <a:ea typeface="Cambria"/>
                <a:cs typeface="Cambria"/>
                <a:sym typeface="Cambria"/>
              </a:rPr>
              <a:t>(School-based teachers)</a:t>
            </a:r>
            <a:endParaRPr sz="4000">
              <a:solidFill>
                <a:srgbClr val="88361C"/>
              </a:solidFill>
              <a:latin typeface="Cambria"/>
              <a:ea typeface="Cambria"/>
              <a:cs typeface="Cambria"/>
              <a:sym typeface="Cambria"/>
            </a:endParaRPr>
          </a:p>
        </p:txBody>
      </p:sp>
      <p:sp>
        <p:nvSpPr>
          <p:cNvPr id="338" name="Google Shape;338;p19"/>
          <p:cNvSpPr/>
          <p:nvPr/>
        </p:nvSpPr>
        <p:spPr>
          <a:xfrm>
            <a:off x="6796639" y="1757188"/>
            <a:ext cx="4557159" cy="92157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88361C"/>
                </a:solidFill>
                <a:latin typeface="Cambria"/>
                <a:ea typeface="Cambria"/>
                <a:cs typeface="Cambria"/>
                <a:sym typeface="Cambria"/>
              </a:rPr>
              <a:t>Senior educator</a:t>
            </a:r>
            <a:endParaRPr/>
          </a:p>
          <a:p>
            <a:pPr marL="0" marR="0" lvl="0" indent="0" algn="ctr" rtl="0">
              <a:spcBef>
                <a:spcPts val="0"/>
              </a:spcBef>
              <a:spcAft>
                <a:spcPts val="0"/>
              </a:spcAft>
              <a:buNone/>
            </a:pPr>
            <a:r>
              <a:rPr lang="en-US" sz="2000">
                <a:solidFill>
                  <a:srgbClr val="88361C"/>
                </a:solidFill>
                <a:latin typeface="Cambria"/>
                <a:ea typeface="Cambria"/>
                <a:cs typeface="Cambria"/>
                <a:sym typeface="Cambria"/>
              </a:rPr>
              <a:t>(HODs, Deputy’s, Principals &amp; Other)</a:t>
            </a:r>
            <a:endParaRPr sz="2800">
              <a:solidFill>
                <a:srgbClr val="88361C"/>
              </a:solidFill>
              <a:latin typeface="Cambria"/>
              <a:ea typeface="Cambria"/>
              <a:cs typeface="Cambria"/>
              <a:sym typeface="Cambria"/>
            </a:endParaRPr>
          </a:p>
        </p:txBody>
      </p:sp>
      <p:graphicFrame>
        <p:nvGraphicFramePr>
          <p:cNvPr id="339" name="Google Shape;339;p19"/>
          <p:cNvGraphicFramePr/>
          <p:nvPr/>
        </p:nvGraphicFramePr>
        <p:xfrm>
          <a:off x="452652" y="2628884"/>
          <a:ext cx="10901146" cy="37106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0" name="Google Shape;340;p19"/>
          <p:cNvGraphicFramePr/>
          <p:nvPr/>
        </p:nvGraphicFramePr>
        <p:xfrm>
          <a:off x="6537716" y="2643086"/>
          <a:ext cx="4816082" cy="3550730"/>
        </p:xfrm>
        <a:graphic>
          <a:graphicData uri="http://schemas.openxmlformats.org/drawingml/2006/chart">
            <c:chart xmlns:c="http://schemas.openxmlformats.org/drawingml/2006/chart" xmlns:r="http://schemas.openxmlformats.org/officeDocument/2006/relationships" r:id="rId4"/>
          </a:graphicData>
        </a:graphic>
      </p:graphicFrame>
      <p:sp>
        <p:nvSpPr>
          <p:cNvPr id="341" name="Google Shape;341;p19"/>
          <p:cNvSpPr/>
          <p:nvPr/>
        </p:nvSpPr>
        <p:spPr>
          <a:xfrm rot="-5400000">
            <a:off x="-1099365" y="3775239"/>
            <a:ext cx="3331211" cy="53457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 of teacher resigning &amp; retiring</a:t>
            </a:r>
            <a:endParaRPr/>
          </a:p>
        </p:txBody>
      </p:sp>
      <p:sp>
        <p:nvSpPr>
          <p:cNvPr id="342" name="Google Shape;342;p19"/>
          <p:cNvSpPr/>
          <p:nvPr/>
        </p:nvSpPr>
        <p:spPr>
          <a:xfrm rot="-5400000">
            <a:off x="4895459" y="3736568"/>
            <a:ext cx="2749941" cy="53457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 of senior educators resigning &amp; retiring</a:t>
            </a:r>
            <a:endParaRPr/>
          </a:p>
        </p:txBody>
      </p:sp>
      <p:sp>
        <p:nvSpPr>
          <p:cNvPr id="343" name="Google Shape;343;p19"/>
          <p:cNvSpPr/>
          <p:nvPr/>
        </p:nvSpPr>
        <p:spPr>
          <a:xfrm>
            <a:off x="1821698" y="4150233"/>
            <a:ext cx="3753241" cy="104125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FFC000"/>
                </a:solidFill>
                <a:latin typeface="Calibri"/>
                <a:ea typeface="Calibri"/>
                <a:cs typeface="Calibri"/>
                <a:sym typeface="Calibri"/>
              </a:rPr>
              <a:t>A higher proportion of teachers are expected to resign and retire in WC relative to SA; many</a:t>
            </a:r>
            <a:r>
              <a:rPr lang="en-US" sz="1800">
                <a:solidFill>
                  <a:srgbClr val="FFC000"/>
                </a:solidFill>
                <a:latin typeface="Calibri"/>
                <a:ea typeface="Calibri"/>
                <a:cs typeface="Calibri"/>
                <a:sym typeface="Calibri"/>
              </a:rPr>
              <a:t> of them are younger educators</a:t>
            </a:r>
            <a:endParaRPr/>
          </a:p>
        </p:txBody>
      </p:sp>
      <p:sp>
        <p:nvSpPr>
          <p:cNvPr id="344" name="Google Shape;344;p19"/>
          <p:cNvSpPr/>
          <p:nvPr/>
        </p:nvSpPr>
        <p:spPr>
          <a:xfrm>
            <a:off x="7145985" y="4042524"/>
            <a:ext cx="3599544" cy="10843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FFC000"/>
                </a:solidFill>
                <a:latin typeface="Calibri"/>
                <a:ea typeface="Calibri"/>
                <a:cs typeface="Calibri"/>
                <a:sym typeface="Calibri"/>
              </a:rPr>
              <a:t>Careful succession planning is needed over the next ten years </a:t>
            </a:r>
            <a:r>
              <a:rPr lang="en-US" sz="1800">
                <a:solidFill>
                  <a:srgbClr val="FFC000"/>
                </a:solidFill>
                <a:latin typeface="Calibri"/>
                <a:ea typeface="Calibri"/>
                <a:cs typeface="Calibri"/>
                <a:sym typeface="Calibri"/>
              </a:rPr>
              <a:t>as high numbers of HODs, deputies and principals are projected to leave</a:t>
            </a:r>
            <a:endParaRPr/>
          </a:p>
        </p:txBody>
      </p:sp>
      <p:sp>
        <p:nvSpPr>
          <p:cNvPr id="345" name="Google Shape;345;p19"/>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2</a:t>
            </a:r>
            <a:endParaRPr/>
          </a:p>
        </p:txBody>
      </p:sp>
      <p:sp>
        <p:nvSpPr>
          <p:cNvPr id="346" name="Google Shape;346;p19"/>
          <p:cNvSpPr/>
          <p:nvPr/>
        </p:nvSpPr>
        <p:spPr>
          <a:xfrm>
            <a:off x="838200" y="6246056"/>
            <a:ext cx="10713720" cy="3356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2021 PERSAL data, only educators (Rank 60 000 – 69 999) are considered. ECD practitioners, TVET lecturers and ABET teachers were removed. Estimates to 2035 derived from the National and provincial models – assumption of no growth in educator numbers.  </a:t>
            </a:r>
            <a:endParaRPr/>
          </a:p>
        </p:txBody>
      </p:sp>
      <p:sp>
        <p:nvSpPr>
          <p:cNvPr id="347" name="Google Shape;347;p19"/>
          <p:cNvSpPr/>
          <p:nvPr/>
        </p:nvSpPr>
        <p:spPr>
          <a:xfrm>
            <a:off x="9287844" y="1005202"/>
            <a:ext cx="2354691" cy="609066"/>
          </a:xfrm>
          <a:prstGeom prst="roundRect">
            <a:avLst>
              <a:gd name="adj" fmla="val 16667"/>
            </a:avLst>
          </a:prstGeom>
          <a:solidFill>
            <a:schemeClr val="accent6"/>
          </a:solidFill>
          <a:ln w="12700" cap="flat" cmpd="sng">
            <a:solidFill>
              <a:srgbClr val="811B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700">
                <a:solidFill>
                  <a:schemeClr val="lt1"/>
                </a:solidFill>
                <a:latin typeface="Calibri"/>
                <a:ea typeface="Calibri"/>
                <a:cs typeface="Calibri"/>
                <a:sym typeface="Calibri"/>
              </a:rPr>
              <a:t>Assume constant 2021 educator numbers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3"/>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1"/>
                                          </p:stCondLst>
                                        </p:cTn>
                                        <p:tgtEl>
                                          <p:spTgt spid="34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0"/>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mbria"/>
              <a:buNone/>
            </a:pPr>
            <a:r>
              <a:rPr lang="en-US"/>
              <a:t>Provincial population and enrolment trends</a:t>
            </a:r>
            <a:endParaRPr/>
          </a:p>
        </p:txBody>
      </p:sp>
      <p:sp>
        <p:nvSpPr>
          <p:cNvPr id="353" name="Google Shape;353;p20"/>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2400"/>
              <a:buNone/>
            </a:pPr>
            <a:endParaRPr/>
          </a:p>
        </p:txBody>
      </p:sp>
      <p:sp>
        <p:nvSpPr>
          <p:cNvPr id="354" name="Google Shape;354;p20"/>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3</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cxnSp>
        <p:nvCxnSpPr>
          <p:cNvPr id="359" name="Google Shape;359;p21"/>
          <p:cNvCxnSpPr/>
          <p:nvPr/>
        </p:nvCxnSpPr>
        <p:spPr>
          <a:xfrm>
            <a:off x="2269587" y="4257478"/>
            <a:ext cx="7498080" cy="0"/>
          </a:xfrm>
          <a:prstGeom prst="straightConnector1">
            <a:avLst/>
          </a:prstGeom>
          <a:noFill/>
          <a:ln w="38100" cap="flat" cmpd="sng">
            <a:solidFill>
              <a:srgbClr val="D8D8D8"/>
            </a:solidFill>
            <a:prstDash val="solid"/>
            <a:miter lim="800000"/>
            <a:headEnd type="none" w="sm" len="sm"/>
            <a:tailEnd type="none" w="sm" len="sm"/>
          </a:ln>
        </p:spPr>
      </p:cxnSp>
      <p:sp>
        <p:nvSpPr>
          <p:cNvPr id="360" name="Google Shape;36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Provincial enrolment trends (2012-2021)</a:t>
            </a:r>
            <a:endParaRPr/>
          </a:p>
        </p:txBody>
      </p:sp>
      <p:grpSp>
        <p:nvGrpSpPr>
          <p:cNvPr id="361" name="Google Shape;361;p21"/>
          <p:cNvGrpSpPr/>
          <p:nvPr/>
        </p:nvGrpSpPr>
        <p:grpSpPr>
          <a:xfrm>
            <a:off x="10260147" y="2154595"/>
            <a:ext cx="1574802" cy="601630"/>
            <a:chOff x="10260147" y="2206052"/>
            <a:chExt cx="1574802" cy="601630"/>
          </a:xfrm>
        </p:grpSpPr>
        <p:sp>
          <p:nvSpPr>
            <p:cNvPr id="362" name="Google Shape;362;p21"/>
            <p:cNvSpPr/>
            <p:nvPr/>
          </p:nvSpPr>
          <p:spPr>
            <a:xfrm>
              <a:off x="10485121" y="2206052"/>
              <a:ext cx="1349828" cy="60163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High growth </a:t>
              </a:r>
              <a:endParaRPr/>
            </a:p>
          </p:txBody>
        </p:sp>
        <p:sp>
          <p:nvSpPr>
            <p:cNvPr id="363" name="Google Shape;363;p21"/>
            <p:cNvSpPr/>
            <p:nvPr/>
          </p:nvSpPr>
          <p:spPr>
            <a:xfrm>
              <a:off x="10260147" y="2276437"/>
              <a:ext cx="182880" cy="457200"/>
            </a:xfrm>
            <a:prstGeom prst="rightBrace">
              <a:avLst>
                <a:gd name="adj1" fmla="val 27877"/>
                <a:gd name="adj2" fmla="val 50000"/>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64" name="Google Shape;364;p21"/>
          <p:cNvGrpSpPr/>
          <p:nvPr/>
        </p:nvGrpSpPr>
        <p:grpSpPr>
          <a:xfrm>
            <a:off x="10260147" y="3086629"/>
            <a:ext cx="1574802" cy="906032"/>
            <a:chOff x="10260147" y="3086629"/>
            <a:chExt cx="1574802" cy="906032"/>
          </a:xfrm>
        </p:grpSpPr>
        <p:sp>
          <p:nvSpPr>
            <p:cNvPr id="365" name="Google Shape;365;p21"/>
            <p:cNvSpPr/>
            <p:nvPr/>
          </p:nvSpPr>
          <p:spPr>
            <a:xfrm>
              <a:off x="10485121" y="3086629"/>
              <a:ext cx="1349828" cy="86457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Moderate growth</a:t>
              </a:r>
              <a:endParaRPr/>
            </a:p>
          </p:txBody>
        </p:sp>
        <p:sp>
          <p:nvSpPr>
            <p:cNvPr id="366" name="Google Shape;366;p21"/>
            <p:cNvSpPr/>
            <p:nvPr/>
          </p:nvSpPr>
          <p:spPr>
            <a:xfrm>
              <a:off x="10260147" y="3103388"/>
              <a:ext cx="182880" cy="889273"/>
            </a:xfrm>
            <a:prstGeom prst="rightBrace">
              <a:avLst>
                <a:gd name="adj1" fmla="val 27877"/>
                <a:gd name="adj2" fmla="val 50000"/>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67" name="Google Shape;367;p21"/>
          <p:cNvGrpSpPr/>
          <p:nvPr/>
        </p:nvGrpSpPr>
        <p:grpSpPr>
          <a:xfrm>
            <a:off x="10260147" y="4101775"/>
            <a:ext cx="1574802" cy="270120"/>
            <a:chOff x="10260147" y="4101775"/>
            <a:chExt cx="1574802" cy="270120"/>
          </a:xfrm>
        </p:grpSpPr>
        <p:sp>
          <p:nvSpPr>
            <p:cNvPr id="368" name="Google Shape;368;p21"/>
            <p:cNvSpPr/>
            <p:nvPr/>
          </p:nvSpPr>
          <p:spPr>
            <a:xfrm>
              <a:off x="10485121" y="4101775"/>
              <a:ext cx="1349828" cy="2701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Stable </a:t>
              </a:r>
              <a:endParaRPr/>
            </a:p>
          </p:txBody>
        </p:sp>
        <p:sp>
          <p:nvSpPr>
            <p:cNvPr id="369" name="Google Shape;369;p21"/>
            <p:cNvSpPr/>
            <p:nvPr/>
          </p:nvSpPr>
          <p:spPr>
            <a:xfrm>
              <a:off x="10260147" y="4126329"/>
              <a:ext cx="182880" cy="232057"/>
            </a:xfrm>
            <a:prstGeom prst="rightBrace">
              <a:avLst>
                <a:gd name="adj1" fmla="val 27877"/>
                <a:gd name="adj2" fmla="val 50000"/>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70" name="Google Shape;370;p21"/>
          <p:cNvGrpSpPr/>
          <p:nvPr/>
        </p:nvGrpSpPr>
        <p:grpSpPr>
          <a:xfrm>
            <a:off x="10247081" y="4533927"/>
            <a:ext cx="1559557" cy="306955"/>
            <a:chOff x="10247081" y="4533927"/>
            <a:chExt cx="1559557" cy="306955"/>
          </a:xfrm>
        </p:grpSpPr>
        <p:sp>
          <p:nvSpPr>
            <p:cNvPr id="371" name="Google Shape;371;p21"/>
            <p:cNvSpPr/>
            <p:nvPr/>
          </p:nvSpPr>
          <p:spPr>
            <a:xfrm>
              <a:off x="10456810" y="4533927"/>
              <a:ext cx="1349828" cy="30695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Decline</a:t>
              </a:r>
              <a:endParaRPr/>
            </a:p>
          </p:txBody>
        </p:sp>
        <p:sp>
          <p:nvSpPr>
            <p:cNvPr id="372" name="Google Shape;372;p21"/>
            <p:cNvSpPr/>
            <p:nvPr/>
          </p:nvSpPr>
          <p:spPr>
            <a:xfrm>
              <a:off x="10247081" y="4571377"/>
              <a:ext cx="182880" cy="232057"/>
            </a:xfrm>
            <a:prstGeom prst="rightBrace">
              <a:avLst>
                <a:gd name="adj1" fmla="val 27877"/>
                <a:gd name="adj2" fmla="val 50000"/>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aphicFrame>
        <p:nvGraphicFramePr>
          <p:cNvPr id="373" name="Google Shape;373;p21"/>
          <p:cNvGraphicFramePr/>
          <p:nvPr/>
        </p:nvGraphicFramePr>
        <p:xfrm>
          <a:off x="610533" y="1843088"/>
          <a:ext cx="9636600" cy="4605000"/>
        </p:xfrm>
        <a:graphic>
          <a:graphicData uri="http://schemas.openxmlformats.org/drawingml/2006/chart">
            <c:chart xmlns:c="http://schemas.openxmlformats.org/drawingml/2006/chart" xmlns:r="http://schemas.openxmlformats.org/officeDocument/2006/relationships" r:id="rId3"/>
          </a:graphicData>
        </a:graphic>
      </p:graphicFrame>
      <p:sp>
        <p:nvSpPr>
          <p:cNvPr id="374" name="Google Shape;374;p21"/>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3</a:t>
            </a:r>
            <a:endParaRPr/>
          </a:p>
        </p:txBody>
      </p:sp>
      <p:sp>
        <p:nvSpPr>
          <p:cNvPr id="375" name="Google Shape;375;p21"/>
          <p:cNvSpPr/>
          <p:nvPr/>
        </p:nvSpPr>
        <p:spPr>
          <a:xfrm>
            <a:off x="1081132" y="6239303"/>
            <a:ext cx="10066175" cy="38657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Enrolment numbers taken from School Realities-EMIS (2012 – 2021) released by the DBE, using total numbers for ordinary public and independent schools.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70"/>
                                        </p:tgtEl>
                                        <p:attrNameLst>
                                          <p:attrName>style.visibility</p:attrName>
                                        </p:attrNameLst>
                                      </p:cBhvr>
                                      <p:to>
                                        <p:strVal val="visible"/>
                                      </p:to>
                                    </p:set>
                                  </p:childTnLst>
                                </p:cTn>
                              </p:par>
                            </p:childTnLst>
                          </p:cTn>
                        </p:par>
                        <p:par>
                          <p:cTn id="7" fill="hold">
                            <p:stCondLst>
                              <p:cond delay="1"/>
                            </p:stCondLst>
                            <p:childTnLst>
                              <p:par>
                                <p:cTn id="8" presetID="1" presetClass="entr" presetSubtype="0" fill="hold" nodeType="afterEffect">
                                  <p:stCondLst>
                                    <p:cond delay="0"/>
                                  </p:stCondLst>
                                  <p:childTnLst>
                                    <p:set>
                                      <p:cBhvr>
                                        <p:cTn id="9" dur="1" fill="hold">
                                          <p:stCondLst>
                                            <p:cond delay="0"/>
                                          </p:stCondLst>
                                        </p:cTn>
                                        <p:tgtEl>
                                          <p:spTgt spid="367"/>
                                        </p:tgtEl>
                                        <p:attrNameLst>
                                          <p:attrName>style.visibility</p:attrName>
                                        </p:attrNameLst>
                                      </p:cBhvr>
                                      <p:to>
                                        <p:strVal val="visible"/>
                                      </p:to>
                                    </p:set>
                                  </p:childTnLst>
                                </p:cTn>
                              </p:par>
                            </p:childTnLst>
                          </p:cTn>
                        </p:par>
                        <p:par>
                          <p:cTn id="10" fill="hold">
                            <p:stCondLst>
                              <p:cond delay="2"/>
                            </p:stCondLst>
                            <p:childTnLst>
                              <p:par>
                                <p:cTn id="11" presetID="1" presetClass="entr" presetSubtype="0" fill="hold" nodeType="afterEffect">
                                  <p:stCondLst>
                                    <p:cond delay="0"/>
                                  </p:stCondLst>
                                  <p:childTnLst>
                                    <p:set>
                                      <p:cBhvr>
                                        <p:cTn id="12" dur="1" fill="hold">
                                          <p:stCondLst>
                                            <p:cond delay="0"/>
                                          </p:stCondLst>
                                        </p:cTn>
                                        <p:tgtEl>
                                          <p:spTgt spid="364"/>
                                        </p:tgtEl>
                                        <p:attrNameLst>
                                          <p:attrName>style.visibility</p:attrName>
                                        </p:attrNameLst>
                                      </p:cBhvr>
                                      <p:to>
                                        <p:strVal val="visible"/>
                                      </p:to>
                                    </p:set>
                                  </p:childTnLst>
                                </p:cTn>
                              </p:par>
                            </p:childTnLst>
                          </p:cTn>
                        </p:par>
                        <p:par>
                          <p:cTn id="13" fill="hold">
                            <p:stCondLst>
                              <p:cond delay="3"/>
                            </p:stCondLst>
                            <p:childTnLst>
                              <p:par>
                                <p:cTn id="14" presetID="1" presetClass="entr" presetSubtype="0" fill="hold" nodeType="afterEffect">
                                  <p:stCondLst>
                                    <p:cond delay="0"/>
                                  </p:stCondLst>
                                  <p:childTnLst>
                                    <p:set>
                                      <p:cBhvr>
                                        <p:cTn id="15" dur="1" fill="hold">
                                          <p:stCondLst>
                                            <p:cond delay="0"/>
                                          </p:stCondLst>
                                        </p:cTn>
                                        <p:tgtEl>
                                          <p:spTgt spid="3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Provincial enrolment trends (2012-2021)</a:t>
            </a:r>
            <a:endParaRPr/>
          </a:p>
        </p:txBody>
      </p:sp>
      <p:sp>
        <p:nvSpPr>
          <p:cNvPr id="381" name="Google Shape;381;p22"/>
          <p:cNvSpPr/>
          <p:nvPr/>
        </p:nvSpPr>
        <p:spPr>
          <a:xfrm>
            <a:off x="1081132" y="6239303"/>
            <a:ext cx="10066175" cy="38657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Enrolment numbers taken from School Realities-EMIS (2012 – 2021) released by the DBE, using total numbers for ordinary public and independent schools. </a:t>
            </a:r>
            <a:endParaRPr/>
          </a:p>
        </p:txBody>
      </p:sp>
      <p:graphicFrame>
        <p:nvGraphicFramePr>
          <p:cNvPr id="382" name="Google Shape;382;p22"/>
          <p:cNvGraphicFramePr/>
          <p:nvPr/>
        </p:nvGraphicFramePr>
        <p:xfrm>
          <a:off x="610533" y="1690688"/>
          <a:ext cx="9461935" cy="4604952"/>
        </p:xfrm>
        <a:graphic>
          <a:graphicData uri="http://schemas.openxmlformats.org/drawingml/2006/chart">
            <c:chart xmlns:c="http://schemas.openxmlformats.org/drawingml/2006/chart" xmlns:r="http://schemas.openxmlformats.org/officeDocument/2006/relationships" r:id="rId3"/>
          </a:graphicData>
        </a:graphic>
      </p:graphicFrame>
      <p:sp>
        <p:nvSpPr>
          <p:cNvPr id="383" name="Google Shape;383;p22"/>
          <p:cNvSpPr/>
          <p:nvPr/>
        </p:nvSpPr>
        <p:spPr>
          <a:xfrm>
            <a:off x="9884229" y="1855060"/>
            <a:ext cx="2119085" cy="1590247"/>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FFC000"/>
                </a:solidFill>
                <a:latin typeface="Calibri"/>
                <a:ea typeface="Calibri"/>
                <a:cs typeface="Calibri"/>
                <a:sym typeface="Calibri"/>
              </a:rPr>
              <a:t>Enrolment in Western Cape ordinary schools </a:t>
            </a:r>
            <a:endParaRPr/>
          </a:p>
          <a:p>
            <a:pPr marL="0" marR="0" lvl="0" indent="0" algn="ctr" rtl="0">
              <a:spcBef>
                <a:spcPts val="0"/>
              </a:spcBef>
              <a:spcAft>
                <a:spcPts val="0"/>
              </a:spcAft>
              <a:buNone/>
            </a:pPr>
            <a:r>
              <a:rPr lang="en-US" sz="2800" b="1">
                <a:solidFill>
                  <a:srgbClr val="FFC000"/>
                </a:solidFill>
                <a:latin typeface="Calibri"/>
                <a:ea typeface="Calibri"/>
                <a:cs typeface="Calibri"/>
                <a:sym typeface="Calibri"/>
              </a:rPr>
              <a:t>grew by 22% </a:t>
            </a:r>
            <a:endParaRPr/>
          </a:p>
          <a:p>
            <a:pPr marL="0" marR="0" lvl="0" indent="0" algn="ctr" rtl="0">
              <a:spcBef>
                <a:spcPts val="0"/>
              </a:spcBef>
              <a:spcAft>
                <a:spcPts val="0"/>
              </a:spcAft>
              <a:buNone/>
            </a:pPr>
            <a:r>
              <a:rPr lang="en-US" sz="1800" b="1">
                <a:solidFill>
                  <a:srgbClr val="FFC000"/>
                </a:solidFill>
                <a:latin typeface="Calibri"/>
                <a:ea typeface="Calibri"/>
                <a:cs typeface="Calibri"/>
                <a:sym typeface="Calibri"/>
              </a:rPr>
              <a:t>from 2012 to 2021</a:t>
            </a:r>
            <a:endParaRPr/>
          </a:p>
        </p:txBody>
      </p:sp>
      <p:sp>
        <p:nvSpPr>
          <p:cNvPr id="384" name="Google Shape;384;p22"/>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3</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p23"/>
          <p:cNvPicPr preferRelativeResize="0"/>
          <p:nvPr/>
        </p:nvPicPr>
        <p:blipFill rotWithShape="1">
          <a:blip r:embed="rId3">
            <a:alphaModFix/>
          </a:blip>
          <a:srcRect/>
          <a:stretch/>
        </p:blipFill>
        <p:spPr>
          <a:xfrm>
            <a:off x="4675856" y="1079619"/>
            <a:ext cx="6538527" cy="4663844"/>
          </a:xfrm>
          <a:prstGeom prst="rect">
            <a:avLst/>
          </a:prstGeom>
          <a:noFill/>
          <a:ln>
            <a:noFill/>
          </a:ln>
        </p:spPr>
      </p:pic>
      <p:sp>
        <p:nvSpPr>
          <p:cNvPr id="390" name="Google Shape;390;p23"/>
          <p:cNvSpPr txBox="1">
            <a:spLocks noGrp="1"/>
          </p:cNvSpPr>
          <p:nvPr>
            <p:ph type="title"/>
          </p:nvPr>
        </p:nvSpPr>
        <p:spPr>
          <a:xfrm>
            <a:off x="548640" y="792487"/>
            <a:ext cx="3032760" cy="50596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200"/>
              <a:buFont typeface="Cambria"/>
              <a:buNone/>
            </a:pPr>
            <a:r>
              <a:rPr lang="en-US" sz="4200"/>
              <a:t>Correlation between population and enrolment growth</a:t>
            </a:r>
            <a:br>
              <a:rPr lang="en-US" sz="4200"/>
            </a:br>
            <a:r>
              <a:rPr lang="en-US" sz="4200"/>
              <a:t>(2012-2021)</a:t>
            </a:r>
            <a:endParaRPr/>
          </a:p>
        </p:txBody>
      </p:sp>
      <p:sp>
        <p:nvSpPr>
          <p:cNvPr id="391" name="Google Shape;391;p23"/>
          <p:cNvSpPr/>
          <p:nvPr/>
        </p:nvSpPr>
        <p:spPr>
          <a:xfrm>
            <a:off x="4595294" y="6084558"/>
            <a:ext cx="6996484" cy="38657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Thembisa age specific data V4.5 for school-aged population (Ages 7-18) estimates and enrolment taken from School Realities-EMIS (2012 – 2021) released by the DBE, for numbers on ordinary public and independent schools (</a:t>
            </a:r>
            <a:r>
              <a:rPr lang="en-US" sz="11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Statistical Publications (education.gov.za)</a:t>
            </a:r>
            <a:r>
              <a:rPr lang="en-US" sz="1100">
                <a:solidFill>
                  <a:schemeClr val="dk1"/>
                </a:solidFill>
                <a:latin typeface="Calibri"/>
                <a:ea typeface="Calibri"/>
                <a:cs typeface="Calibri"/>
                <a:sym typeface="Calibri"/>
              </a:rPr>
              <a:t>)</a:t>
            </a:r>
            <a:endParaRPr sz="1100" i="1">
              <a:solidFill>
                <a:schemeClr val="dk1"/>
              </a:solidFill>
              <a:latin typeface="Calibri"/>
              <a:ea typeface="Calibri"/>
              <a:cs typeface="Calibri"/>
              <a:sym typeface="Calibri"/>
            </a:endParaRPr>
          </a:p>
        </p:txBody>
      </p:sp>
      <p:sp>
        <p:nvSpPr>
          <p:cNvPr id="392" name="Google Shape;392;p23"/>
          <p:cNvSpPr/>
          <p:nvPr/>
        </p:nvSpPr>
        <p:spPr>
          <a:xfrm>
            <a:off x="5449427" y="1695018"/>
            <a:ext cx="1472963" cy="282077"/>
          </a:xfrm>
          <a:prstGeom prst="roundRect">
            <a:avLst>
              <a:gd name="adj" fmla="val 16667"/>
            </a:avLst>
          </a:prstGeom>
          <a:solidFill>
            <a:srgbClr val="F2F2F2">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000000"/>
                </a:solidFill>
                <a:latin typeface="Calibri"/>
                <a:ea typeface="Calibri"/>
                <a:cs typeface="Calibri"/>
                <a:sym typeface="Calibri"/>
              </a:rPr>
              <a:t>R</a:t>
            </a:r>
            <a:r>
              <a:rPr lang="en-US" sz="1600" baseline="30000">
                <a:solidFill>
                  <a:srgbClr val="000000"/>
                </a:solidFill>
                <a:latin typeface="Calibri"/>
                <a:ea typeface="Calibri"/>
                <a:cs typeface="Calibri"/>
                <a:sym typeface="Calibri"/>
              </a:rPr>
              <a:t>2</a:t>
            </a:r>
            <a:r>
              <a:rPr lang="en-US" sz="1600">
                <a:solidFill>
                  <a:srgbClr val="000000"/>
                </a:solidFill>
                <a:latin typeface="Calibri"/>
                <a:ea typeface="Calibri"/>
                <a:cs typeface="Calibri"/>
                <a:sym typeface="Calibri"/>
              </a:rPr>
              <a:t> =  0.9025</a:t>
            </a:r>
            <a:endParaRPr/>
          </a:p>
        </p:txBody>
      </p:sp>
      <p:sp>
        <p:nvSpPr>
          <p:cNvPr id="393" name="Google Shape;393;p23"/>
          <p:cNvSpPr/>
          <p:nvPr/>
        </p:nvSpPr>
        <p:spPr>
          <a:xfrm>
            <a:off x="5370286" y="5021943"/>
            <a:ext cx="580571" cy="1935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A5A5A5"/>
                </a:solidFill>
                <a:latin typeface="Calibri"/>
                <a:ea typeface="Calibri"/>
                <a:cs typeface="Calibri"/>
                <a:sym typeface="Calibri"/>
              </a:rPr>
              <a:t>45˚</a:t>
            </a:r>
            <a:endParaRPr/>
          </a:p>
        </p:txBody>
      </p:sp>
      <p:sp>
        <p:nvSpPr>
          <p:cNvPr id="394" name="Google Shape;394;p23"/>
          <p:cNvSpPr/>
          <p:nvPr/>
        </p:nvSpPr>
        <p:spPr>
          <a:xfrm>
            <a:off x="4963885" y="4738914"/>
            <a:ext cx="957941" cy="938896"/>
          </a:xfrm>
          <a:prstGeom prst="arc">
            <a:avLst>
              <a:gd name="adj1" fmla="val 18884976"/>
              <a:gd name="adj2" fmla="val 0"/>
            </a:avLst>
          </a:prstGeom>
          <a:no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95" name="Google Shape;395;p23"/>
          <p:cNvSpPr/>
          <p:nvPr/>
        </p:nvSpPr>
        <p:spPr>
          <a:xfrm>
            <a:off x="8461829" y="3894688"/>
            <a:ext cx="2891969" cy="1056529"/>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FFC000"/>
                </a:solidFill>
                <a:latin typeface="Calibri"/>
                <a:ea typeface="Calibri"/>
                <a:cs typeface="Calibri"/>
                <a:sym typeface="Calibri"/>
              </a:rPr>
              <a:t>Strong positive correlation between population and enrolment growth between 2012 and 2021</a:t>
            </a:r>
            <a:endParaRPr/>
          </a:p>
        </p:txBody>
      </p:sp>
      <p:sp>
        <p:nvSpPr>
          <p:cNvPr id="396" name="Google Shape;396;p23"/>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3</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24"/>
          <p:cNvSpPr txBox="1">
            <a:spLocks noGrp="1"/>
          </p:cNvSpPr>
          <p:nvPr>
            <p:ph type="title"/>
          </p:nvPr>
        </p:nvSpPr>
        <p:spPr>
          <a:xfrm>
            <a:off x="838200" y="365125"/>
            <a:ext cx="1100328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mbria"/>
              <a:buNone/>
            </a:pPr>
            <a:r>
              <a:rPr lang="en-US" dirty="0"/>
              <a:t>Projected growth in school-aged population</a:t>
            </a:r>
            <a:endParaRPr dirty="0"/>
          </a:p>
        </p:txBody>
      </p:sp>
      <p:sp>
        <p:nvSpPr>
          <p:cNvPr id="402" name="Google Shape;402;p24"/>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3</a:t>
            </a:r>
            <a:endParaRPr/>
          </a:p>
        </p:txBody>
      </p:sp>
      <p:graphicFrame>
        <p:nvGraphicFramePr>
          <p:cNvPr id="403" name="Google Shape;403;p24"/>
          <p:cNvGraphicFramePr/>
          <p:nvPr/>
        </p:nvGraphicFramePr>
        <p:xfrm>
          <a:off x="838201" y="2364917"/>
          <a:ext cx="10667999" cy="3298702"/>
        </p:xfrm>
        <a:graphic>
          <a:graphicData uri="http://schemas.openxmlformats.org/drawingml/2006/chart">
            <c:chart xmlns:c="http://schemas.openxmlformats.org/drawingml/2006/chart" xmlns:r="http://schemas.openxmlformats.org/officeDocument/2006/relationships" r:id="rId3"/>
          </a:graphicData>
        </a:graphic>
      </p:graphicFrame>
      <p:sp>
        <p:nvSpPr>
          <p:cNvPr id="404" name="Google Shape;404;p24"/>
          <p:cNvSpPr/>
          <p:nvPr/>
        </p:nvSpPr>
        <p:spPr>
          <a:xfrm>
            <a:off x="631709" y="6395895"/>
            <a:ext cx="9263606" cy="31866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Thembisa age-specific estimates from the model V4.5 for children aged 7-18 by province</a:t>
            </a:r>
            <a:endParaRPr/>
          </a:p>
        </p:txBody>
      </p:sp>
      <p:sp>
        <p:nvSpPr>
          <p:cNvPr id="405" name="Google Shape;405;p24"/>
          <p:cNvSpPr/>
          <p:nvPr/>
        </p:nvSpPr>
        <p:spPr>
          <a:xfrm>
            <a:off x="631708" y="6189166"/>
            <a:ext cx="10309108" cy="206803"/>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i="1">
                <a:solidFill>
                  <a:srgbClr val="7F7F7F"/>
                </a:solidFill>
                <a:latin typeface="Calibri"/>
                <a:ea typeface="Calibri"/>
                <a:cs typeface="Calibri"/>
                <a:sym typeface="Calibri"/>
              </a:rPr>
              <a:t>Note: Period 2021 – 2030 is the same timeframe, nine years, as 2012 – 2021. </a:t>
            </a:r>
            <a:endParaRPr/>
          </a:p>
        </p:txBody>
      </p:sp>
      <p:cxnSp>
        <p:nvCxnSpPr>
          <p:cNvPr id="406" name="Google Shape;406;p24"/>
          <p:cNvCxnSpPr/>
          <p:nvPr/>
        </p:nvCxnSpPr>
        <p:spPr>
          <a:xfrm>
            <a:off x="10371507" y="2525486"/>
            <a:ext cx="0" cy="2926080"/>
          </a:xfrm>
          <a:prstGeom prst="straightConnector1">
            <a:avLst/>
          </a:prstGeom>
          <a:noFill/>
          <a:ln w="9525" cap="flat" cmpd="sng">
            <a:solidFill>
              <a:srgbClr val="BFBFBF"/>
            </a:solidFill>
            <a:prstDash val="solid"/>
            <a:miter lim="800000"/>
            <a:headEnd type="none" w="sm" len="sm"/>
            <a:tailEnd type="none" w="sm" len="sm"/>
          </a:ln>
        </p:spPr>
      </p:cxnSp>
      <p:cxnSp>
        <p:nvCxnSpPr>
          <p:cNvPr id="407" name="Google Shape;407;p24"/>
          <p:cNvCxnSpPr/>
          <p:nvPr/>
        </p:nvCxnSpPr>
        <p:spPr>
          <a:xfrm>
            <a:off x="10371507" y="2525486"/>
            <a:ext cx="0" cy="2926080"/>
          </a:xfrm>
          <a:prstGeom prst="straightConnector1">
            <a:avLst/>
          </a:prstGeom>
          <a:noFill/>
          <a:ln w="9525" cap="flat" cmpd="sng">
            <a:solidFill>
              <a:srgbClr val="BFBFBF"/>
            </a:solidFill>
            <a:prstDash val="solid"/>
            <a:miter lim="800000"/>
            <a:headEnd type="none" w="sm" len="sm"/>
            <a:tailEnd type="none" w="sm" len="sm"/>
          </a:ln>
        </p:spPr>
      </p:cxnSp>
      <p:sp>
        <p:nvSpPr>
          <p:cNvPr id="408" name="Google Shape;408;p24"/>
          <p:cNvSpPr/>
          <p:nvPr/>
        </p:nvSpPr>
        <p:spPr>
          <a:xfrm>
            <a:off x="5413836" y="2046331"/>
            <a:ext cx="4000666" cy="1275968"/>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C000"/>
                </a:solidFill>
                <a:latin typeface="Calibri"/>
                <a:ea typeface="Calibri"/>
                <a:cs typeface="Calibri"/>
                <a:sym typeface="Calibri"/>
              </a:rPr>
              <a:t>Population of children aged 7-18 in the Western Cape is expected to grow by </a:t>
            </a:r>
            <a:endParaRPr/>
          </a:p>
          <a:p>
            <a:pPr marL="0" marR="0" lvl="0" indent="0" algn="l" rtl="0">
              <a:spcBef>
                <a:spcPts val="0"/>
              </a:spcBef>
              <a:spcAft>
                <a:spcPts val="0"/>
              </a:spcAft>
              <a:buNone/>
            </a:pPr>
            <a:r>
              <a:rPr lang="en-US" sz="2400" b="1">
                <a:solidFill>
                  <a:srgbClr val="FFC000"/>
                </a:solidFill>
                <a:latin typeface="Calibri"/>
                <a:ea typeface="Calibri"/>
                <a:cs typeface="Calibri"/>
                <a:sym typeface="Calibri"/>
              </a:rPr>
              <a:t>~200K children (15%) </a:t>
            </a:r>
            <a:endParaRPr/>
          </a:p>
          <a:p>
            <a:pPr marL="0" marR="0" lvl="0" indent="0" algn="l" rtl="0">
              <a:spcBef>
                <a:spcPts val="0"/>
              </a:spcBef>
              <a:spcAft>
                <a:spcPts val="0"/>
              </a:spcAft>
              <a:buNone/>
            </a:pPr>
            <a:r>
              <a:rPr lang="en-US" sz="1800" b="1">
                <a:solidFill>
                  <a:srgbClr val="FFC000"/>
                </a:solidFill>
                <a:latin typeface="Calibri"/>
                <a:ea typeface="Calibri"/>
                <a:cs typeface="Calibri"/>
                <a:sym typeface="Calibri"/>
              </a:rPr>
              <a:t>from 2021 to 2030</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00"/>
              <a:buFont typeface="Cambria"/>
              <a:buNone/>
            </a:pPr>
            <a:r>
              <a:rPr lang="en-US"/>
              <a:t>School aged-population estimates to 2030</a:t>
            </a:r>
            <a:endParaRPr/>
          </a:p>
        </p:txBody>
      </p:sp>
      <p:sp>
        <p:nvSpPr>
          <p:cNvPr id="414" name="Google Shape;414;p25"/>
          <p:cNvSpPr/>
          <p:nvPr/>
        </p:nvSpPr>
        <p:spPr>
          <a:xfrm>
            <a:off x="6532171" y="2287502"/>
            <a:ext cx="228600" cy="3383280"/>
          </a:xfrm>
          <a:prstGeom prst="chevron">
            <a:avLst>
              <a:gd name="adj" fmla="val 87736"/>
            </a:avLst>
          </a:prstGeom>
          <a:solidFill>
            <a:srgbClr val="BFBFBF"/>
          </a:solidFill>
          <a:ln w="9525"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415" name="Google Shape;415;p25"/>
          <p:cNvGraphicFramePr/>
          <p:nvPr/>
        </p:nvGraphicFramePr>
        <p:xfrm>
          <a:off x="675251" y="2303392"/>
          <a:ext cx="5556700" cy="3620675"/>
        </p:xfrm>
        <a:graphic>
          <a:graphicData uri="http://schemas.openxmlformats.org/drawingml/2006/table">
            <a:tbl>
              <a:tblPr>
                <a:noFill/>
                <a:tableStyleId>{2A26D05E-946E-4170-9AAC-624DC916BFC3}</a:tableStyleId>
              </a:tblPr>
              <a:tblGrid>
                <a:gridCol w="808800">
                  <a:extLst>
                    <a:ext uri="{9D8B030D-6E8A-4147-A177-3AD203B41FA5}">
                      <a16:colId xmlns:a16="http://schemas.microsoft.com/office/drawing/2014/main" val="20000"/>
                    </a:ext>
                  </a:extLst>
                </a:gridCol>
                <a:gridCol w="1037050">
                  <a:extLst>
                    <a:ext uri="{9D8B030D-6E8A-4147-A177-3AD203B41FA5}">
                      <a16:colId xmlns:a16="http://schemas.microsoft.com/office/drawing/2014/main" val="20001"/>
                    </a:ext>
                  </a:extLst>
                </a:gridCol>
                <a:gridCol w="1037050">
                  <a:extLst>
                    <a:ext uri="{9D8B030D-6E8A-4147-A177-3AD203B41FA5}">
                      <a16:colId xmlns:a16="http://schemas.microsoft.com/office/drawing/2014/main" val="20002"/>
                    </a:ext>
                  </a:extLst>
                </a:gridCol>
                <a:gridCol w="1037050">
                  <a:extLst>
                    <a:ext uri="{9D8B030D-6E8A-4147-A177-3AD203B41FA5}">
                      <a16:colId xmlns:a16="http://schemas.microsoft.com/office/drawing/2014/main" val="20003"/>
                    </a:ext>
                  </a:extLst>
                </a:gridCol>
                <a:gridCol w="151300">
                  <a:extLst>
                    <a:ext uri="{9D8B030D-6E8A-4147-A177-3AD203B41FA5}">
                      <a16:colId xmlns:a16="http://schemas.microsoft.com/office/drawing/2014/main" val="20004"/>
                    </a:ext>
                  </a:extLst>
                </a:gridCol>
                <a:gridCol w="742725">
                  <a:extLst>
                    <a:ext uri="{9D8B030D-6E8A-4147-A177-3AD203B41FA5}">
                      <a16:colId xmlns:a16="http://schemas.microsoft.com/office/drawing/2014/main" val="20005"/>
                    </a:ext>
                  </a:extLst>
                </a:gridCol>
                <a:gridCol w="742725">
                  <a:extLst>
                    <a:ext uri="{9D8B030D-6E8A-4147-A177-3AD203B41FA5}">
                      <a16:colId xmlns:a16="http://schemas.microsoft.com/office/drawing/2014/main" val="20006"/>
                    </a:ext>
                  </a:extLst>
                </a:gridCol>
              </a:tblGrid>
              <a:tr h="298250">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525" marR="9525" marT="9525" marB="0" anchor="ctr"/>
                </a:tc>
                <a:tc gridSpan="3">
                  <a:txBody>
                    <a:bodyPr/>
                    <a:lstStyle/>
                    <a:p>
                      <a:pPr marL="0" marR="0" lvl="0" indent="0" algn="ctr" rtl="0">
                        <a:spcBef>
                          <a:spcPts val="0"/>
                        </a:spcBef>
                        <a:spcAft>
                          <a:spcPts val="0"/>
                        </a:spcAft>
                        <a:buNone/>
                      </a:pPr>
                      <a:r>
                        <a:rPr lang="en-US" sz="1600" b="1" u="none" strike="noStrike" cap="none"/>
                        <a:t>Number of children Aged 7-18</a:t>
                      </a:r>
                      <a:endParaRPr sz="1600" b="1" i="0" u="none" strike="noStrike" cap="none">
                        <a:solidFill>
                          <a:srgbClr val="000000"/>
                        </a:solidFill>
                        <a:latin typeface="Calibri"/>
                        <a:ea typeface="Calibri"/>
                        <a:cs typeface="Calibri"/>
                        <a:sym typeface="Calibri"/>
                      </a:endParaRPr>
                    </a:p>
                  </a:txBody>
                  <a:tcPr marL="9525" marR="9525" marT="9525" marB="0" anchor="ctr">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525" marR="9525" marT="9525" marB="0" anchor="ctr"/>
                </a:tc>
                <a:tc rowSpan="2">
                  <a:txBody>
                    <a:bodyPr/>
                    <a:lstStyle/>
                    <a:p>
                      <a:pPr marL="0" marR="0" lvl="0" indent="0" algn="ctr" rtl="0">
                        <a:spcBef>
                          <a:spcPts val="0"/>
                        </a:spcBef>
                        <a:spcAft>
                          <a:spcPts val="0"/>
                        </a:spcAft>
                        <a:buNone/>
                      </a:pPr>
                      <a:r>
                        <a:rPr lang="en-US" sz="1600" b="1" u="none" strike="noStrike" cap="none"/>
                        <a:t>Growth </a:t>
                      </a:r>
                      <a:endParaRPr/>
                    </a:p>
                    <a:p>
                      <a:pPr marL="0" marR="0" lvl="0" indent="0" algn="ctr" rtl="0">
                        <a:spcBef>
                          <a:spcPts val="0"/>
                        </a:spcBef>
                        <a:spcAft>
                          <a:spcPts val="0"/>
                        </a:spcAft>
                        <a:buNone/>
                      </a:pPr>
                      <a:r>
                        <a:rPr lang="en-US" sz="1600" b="0" u="none" strike="noStrike" cap="none"/>
                        <a:t>'12-21</a:t>
                      </a:r>
                      <a:endParaRPr sz="1600" b="0" i="0" u="none" strike="noStrike" cap="none">
                        <a:solidFill>
                          <a:srgbClr val="000000"/>
                        </a:solidFill>
                        <a:latin typeface="Calibri"/>
                        <a:ea typeface="Calibri"/>
                        <a:cs typeface="Calibri"/>
                        <a:sym typeface="Calibri"/>
                      </a:endParaRPr>
                    </a:p>
                  </a:txBody>
                  <a:tcPr marL="9525" marR="9525" marT="9525" marB="0" anchor="ctr">
                    <a:lnB w="12700" cap="flat" cmpd="sng">
                      <a:solidFill>
                        <a:schemeClr val="dk1"/>
                      </a:solidFill>
                      <a:prstDash val="solid"/>
                      <a:round/>
                      <a:headEnd type="none" w="sm" len="sm"/>
                      <a:tailEnd type="none" w="sm" len="sm"/>
                    </a:lnB>
                  </a:tcPr>
                </a:tc>
                <a:tc rowSpan="2">
                  <a:txBody>
                    <a:bodyPr/>
                    <a:lstStyle/>
                    <a:p>
                      <a:pPr marL="0" marR="0" lvl="0" indent="0" algn="ctr" rtl="0">
                        <a:spcBef>
                          <a:spcPts val="0"/>
                        </a:spcBef>
                        <a:spcAft>
                          <a:spcPts val="0"/>
                        </a:spcAft>
                        <a:buNone/>
                      </a:pPr>
                      <a:r>
                        <a:rPr lang="en-US" sz="1600" b="1" u="none" strike="noStrike" cap="none"/>
                        <a:t>Growth </a:t>
                      </a:r>
                      <a:endParaRPr/>
                    </a:p>
                    <a:p>
                      <a:pPr marL="0" marR="0" lvl="0" indent="0" algn="ctr" rtl="0">
                        <a:spcBef>
                          <a:spcPts val="0"/>
                        </a:spcBef>
                        <a:spcAft>
                          <a:spcPts val="0"/>
                        </a:spcAft>
                        <a:buNone/>
                      </a:pPr>
                      <a:r>
                        <a:rPr lang="en-US" sz="1600" b="0" u="none" strike="noStrike" cap="none"/>
                        <a:t>'21-30</a:t>
                      </a:r>
                      <a:endParaRPr sz="1600" b="0" i="0" u="none" strike="noStrike" cap="none">
                        <a:solidFill>
                          <a:srgbClr val="000000"/>
                        </a:solidFill>
                        <a:latin typeface="Calibri"/>
                        <a:ea typeface="Calibri"/>
                        <a:cs typeface="Calibri"/>
                        <a:sym typeface="Calibri"/>
                      </a:endParaRPr>
                    </a:p>
                  </a:txBody>
                  <a:tcPr marL="9525" marR="9525" marT="9525" marB="0" anchor="ctr">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03200">
                <a:tc>
                  <a:txBody>
                    <a:bodyPr/>
                    <a:lstStyle/>
                    <a:p>
                      <a:pPr marL="0" marR="0" lvl="0" indent="0" algn="l" rtl="0">
                        <a:spcBef>
                          <a:spcPts val="0"/>
                        </a:spcBef>
                        <a:spcAft>
                          <a:spcPts val="0"/>
                        </a:spcAft>
                        <a:buNone/>
                      </a:pPr>
                      <a:r>
                        <a:rPr lang="en-US" sz="1600" b="1" u="none" strike="noStrike" cap="none"/>
                        <a:t>Province</a:t>
                      </a:r>
                      <a:endParaRPr sz="1600" b="1" i="0" u="none" strike="noStrike" cap="none">
                        <a:solidFill>
                          <a:srgbClr val="000000"/>
                        </a:solidFill>
                        <a:latin typeface="Calibri"/>
                        <a:ea typeface="Calibri"/>
                        <a:cs typeface="Calibri"/>
                        <a:sym typeface="Calibri"/>
                      </a:endParaRPr>
                    </a:p>
                  </a:txBody>
                  <a:tcPr marL="9525" marR="9525" marT="9525" marB="0" anchor="ctr">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u="none" strike="noStrike" cap="none"/>
                        <a:t>2012</a:t>
                      </a:r>
                      <a:endParaRPr sz="1600" b="1"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u="none" strike="noStrike" cap="none"/>
                        <a:t>2021</a:t>
                      </a:r>
                      <a:endParaRPr sz="1600" b="1"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u="none" strike="noStrike" cap="none"/>
                        <a:t>2030E</a:t>
                      </a:r>
                      <a:endParaRPr sz="1600" b="1"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u="none" strike="noStrike" cap="none"/>
                        <a:t> </a:t>
                      </a:r>
                      <a:endParaRPr sz="1600" b="1" i="0" u="none" strike="noStrike" cap="none">
                        <a:solidFill>
                          <a:srgbClr val="000000"/>
                        </a:solidFill>
                        <a:latin typeface="Calibri"/>
                        <a:ea typeface="Calibri"/>
                        <a:cs typeface="Calibri"/>
                        <a:sym typeface="Calibri"/>
                      </a:endParaRPr>
                    </a:p>
                  </a:txBody>
                  <a:tcPr marL="9525" marR="9525" marT="9525" marB="0" anchor="ctr">
                    <a:lnB w="12700" cap="flat" cmpd="sng">
                      <a:solidFill>
                        <a:schemeClr val="dk1"/>
                      </a:solidFill>
                      <a:prstDash val="solid"/>
                      <a:round/>
                      <a:headEnd type="none" w="sm" len="sm"/>
                      <a:tailEnd type="none" w="sm" len="sm"/>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0">
                <a:tc>
                  <a:txBody>
                    <a:bodyPr/>
                    <a:lstStyle/>
                    <a:p>
                      <a:pPr marL="0" marR="0" lvl="0" indent="0" algn="l" rtl="0">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tcPr>
                </a:tc>
                <a:extLst>
                  <a:ext uri="{0D108BD9-81ED-4DB2-BD59-A6C34878D82A}">
                    <a16:rowId xmlns:a16="http://schemas.microsoft.com/office/drawing/2014/main" val="10002"/>
                  </a:ext>
                </a:extLst>
              </a:tr>
              <a:tr h="298250">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EC</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1 657 202</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1 598 475</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1 361 637</a:t>
                      </a:r>
                      <a:endParaRPr/>
                    </a:p>
                  </a:txBody>
                  <a:tcPr marL="9525" marR="9525" marT="9525" marB="0" anchor="ctr">
                    <a:solidFill>
                      <a:schemeClr val="lt1"/>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-4%</a:t>
                      </a:r>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-15%</a:t>
                      </a:r>
                      <a:endParaRPr/>
                    </a:p>
                  </a:txBody>
                  <a:tcPr marL="9525" marR="9525" marT="9525" marB="0" anchor="ctr">
                    <a:solidFill>
                      <a:schemeClr val="lt1"/>
                    </a:solidFill>
                  </a:tcPr>
                </a:tc>
                <a:extLst>
                  <a:ext uri="{0D108BD9-81ED-4DB2-BD59-A6C34878D82A}">
                    <a16:rowId xmlns:a16="http://schemas.microsoft.com/office/drawing/2014/main" val="10003"/>
                  </a:ext>
                </a:extLst>
              </a:tr>
              <a:tr h="298250">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FS</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592 445</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676 489</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650 820</a:t>
                      </a:r>
                      <a:endParaRPr/>
                    </a:p>
                  </a:txBody>
                  <a:tcPr marL="9525" marR="9525" marT="9525" marB="0" anchor="ctr">
                    <a:solidFill>
                      <a:schemeClr val="lt1"/>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14%</a:t>
                      </a:r>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-4%</a:t>
                      </a:r>
                      <a:endParaRPr/>
                    </a:p>
                  </a:txBody>
                  <a:tcPr marL="9525" marR="9525" marT="9525" marB="0" anchor="ctr">
                    <a:solidFill>
                      <a:schemeClr val="lt1"/>
                    </a:solidFill>
                  </a:tcPr>
                </a:tc>
                <a:extLst>
                  <a:ext uri="{0D108BD9-81ED-4DB2-BD59-A6C34878D82A}">
                    <a16:rowId xmlns:a16="http://schemas.microsoft.com/office/drawing/2014/main" val="10004"/>
                  </a:ext>
                </a:extLst>
              </a:tr>
              <a:tr h="298250">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GP</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1 962 793</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2 498 533</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3 180 884</a:t>
                      </a:r>
                      <a:endParaRPr/>
                    </a:p>
                  </a:txBody>
                  <a:tcPr marL="9525" marR="9525" marT="9525" marB="0" anchor="ctr">
                    <a:solidFill>
                      <a:schemeClr val="lt1"/>
                    </a:solidFill>
                  </a:tcPr>
                </a:tc>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 </a:t>
                      </a:r>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27%</a:t>
                      </a:r>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27%</a:t>
                      </a:r>
                      <a:endParaRPr/>
                    </a:p>
                  </a:txBody>
                  <a:tcPr marL="9525" marR="9525" marT="9525" marB="0" anchor="ctr">
                    <a:solidFill>
                      <a:schemeClr val="lt1"/>
                    </a:solidFill>
                  </a:tcPr>
                </a:tc>
                <a:extLst>
                  <a:ext uri="{0D108BD9-81ED-4DB2-BD59-A6C34878D82A}">
                    <a16:rowId xmlns:a16="http://schemas.microsoft.com/office/drawing/2014/main" val="10005"/>
                  </a:ext>
                </a:extLst>
              </a:tr>
              <a:tr h="298250">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KN</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2 485 822</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2 690 378</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2 657 716</a:t>
                      </a:r>
                      <a:endParaRPr/>
                    </a:p>
                  </a:txBody>
                  <a:tcPr marL="9525" marR="9525" marT="9525" marB="0" anchor="ctr">
                    <a:solidFill>
                      <a:schemeClr val="lt1"/>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8%</a:t>
                      </a:r>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-1%</a:t>
                      </a:r>
                      <a:endParaRPr/>
                    </a:p>
                  </a:txBody>
                  <a:tcPr marL="9525" marR="9525" marT="9525" marB="0" anchor="ctr">
                    <a:solidFill>
                      <a:schemeClr val="lt1"/>
                    </a:solidFill>
                  </a:tcPr>
                </a:tc>
                <a:extLst>
                  <a:ext uri="{0D108BD9-81ED-4DB2-BD59-A6C34878D82A}">
                    <a16:rowId xmlns:a16="http://schemas.microsoft.com/office/drawing/2014/main" val="10006"/>
                  </a:ext>
                </a:extLst>
              </a:tr>
              <a:tr h="298250">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LP</a:t>
                      </a:r>
                      <a:endParaRPr/>
                    </a:p>
                  </a:txBody>
                  <a:tcPr marL="9525" marR="9525" marT="9525"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1 395 864</a:t>
                      </a:r>
                      <a:endParaRPr/>
                    </a:p>
                  </a:txBody>
                  <a:tcPr marL="9525" marR="9525" marT="9525"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1 507 386</a:t>
                      </a:r>
                      <a:endParaRPr/>
                    </a:p>
                  </a:txBody>
                  <a:tcPr marL="9525" marR="9525" marT="9525"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1 612 125</a:t>
                      </a:r>
                      <a:endParaRPr/>
                    </a:p>
                  </a:txBody>
                  <a:tcPr marL="9525" marR="9525" marT="9525" marB="0" anchor="ct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8%</a:t>
                      </a:r>
                      <a:endParaRPr/>
                    </a:p>
                  </a:txBody>
                  <a:tcPr marL="9525" marR="9525" marT="9525" marB="0" anchor="ct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7%</a:t>
                      </a:r>
                      <a:endParaRPr/>
                    </a:p>
                  </a:txBody>
                  <a:tcPr marL="9525" marR="9525" marT="9525" marB="0" anchor="ctr"/>
                </a:tc>
                <a:extLst>
                  <a:ext uri="{0D108BD9-81ED-4DB2-BD59-A6C34878D82A}">
                    <a16:rowId xmlns:a16="http://schemas.microsoft.com/office/drawing/2014/main" val="10007"/>
                  </a:ext>
                </a:extLst>
              </a:tr>
              <a:tr h="298250">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MP</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977 749</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1 100 594</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1 165 728</a:t>
                      </a:r>
                      <a:endParaRPr/>
                    </a:p>
                  </a:txBody>
                  <a:tcPr marL="9525" marR="9525" marT="9525" marB="0" anchor="ctr">
                    <a:solidFill>
                      <a:schemeClr val="lt1"/>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13%</a:t>
                      </a:r>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6%</a:t>
                      </a:r>
                      <a:endParaRPr/>
                    </a:p>
                  </a:txBody>
                  <a:tcPr marL="9525" marR="9525" marT="9525" marB="0" anchor="ctr">
                    <a:solidFill>
                      <a:schemeClr val="lt1"/>
                    </a:solidFill>
                  </a:tcPr>
                </a:tc>
                <a:extLst>
                  <a:ext uri="{0D108BD9-81ED-4DB2-BD59-A6C34878D82A}">
                    <a16:rowId xmlns:a16="http://schemas.microsoft.com/office/drawing/2014/main" val="10008"/>
                  </a:ext>
                </a:extLst>
              </a:tr>
              <a:tr h="298250">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NC</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254 075</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277 560</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281 208</a:t>
                      </a:r>
                      <a:endParaRPr/>
                    </a:p>
                  </a:txBody>
                  <a:tcPr marL="9525" marR="9525" marT="9525" marB="0" anchor="ctr">
                    <a:solidFill>
                      <a:schemeClr val="lt1"/>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9%</a:t>
                      </a:r>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1%</a:t>
                      </a:r>
                      <a:endParaRPr/>
                    </a:p>
                  </a:txBody>
                  <a:tcPr marL="9525" marR="9525" marT="9525" marB="0" anchor="ctr">
                    <a:solidFill>
                      <a:schemeClr val="lt1"/>
                    </a:solidFill>
                  </a:tcPr>
                </a:tc>
                <a:extLst>
                  <a:ext uri="{0D108BD9-81ED-4DB2-BD59-A6C34878D82A}">
                    <a16:rowId xmlns:a16="http://schemas.microsoft.com/office/drawing/2014/main" val="10009"/>
                  </a:ext>
                </a:extLst>
              </a:tr>
              <a:tr h="298250">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NW</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742 943</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893 530</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930 323</a:t>
                      </a:r>
                      <a:endParaRPr/>
                    </a:p>
                  </a:txBody>
                  <a:tcPr marL="9525" marR="9525" marT="9525" marB="0" anchor="ctr">
                    <a:solidFill>
                      <a:schemeClr val="lt1"/>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20%</a:t>
                      </a:r>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4%</a:t>
                      </a:r>
                      <a:endParaRPr/>
                    </a:p>
                  </a:txBody>
                  <a:tcPr marL="9525" marR="9525" marT="9525" marB="0" anchor="ctr">
                    <a:solidFill>
                      <a:schemeClr val="lt1"/>
                    </a:solidFill>
                  </a:tcPr>
                </a:tc>
                <a:extLst>
                  <a:ext uri="{0D108BD9-81ED-4DB2-BD59-A6C34878D82A}">
                    <a16:rowId xmlns:a16="http://schemas.microsoft.com/office/drawing/2014/main" val="10010"/>
                  </a:ext>
                </a:extLst>
              </a:tr>
              <a:tr h="298250">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WC</a:t>
                      </a:r>
                      <a:endParaRPr/>
                    </a:p>
                  </a:txBody>
                  <a:tcPr marL="9525" marR="9525" marT="9525" marB="0" anchor="ctr">
                    <a:lnB w="12700" cap="flat" cmpd="sng">
                      <a:solidFill>
                        <a:srgbClr val="A5A5A5"/>
                      </a:solidFill>
                      <a:prstDash val="solid"/>
                      <a:round/>
                      <a:headEnd type="none" w="sm" len="sm"/>
                      <a:tailEnd type="none" w="sm" len="sm"/>
                    </a:lnB>
                    <a:solidFill>
                      <a:srgbClr val="FFC000"/>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1 068 009</a:t>
                      </a:r>
                      <a:endParaRPr/>
                    </a:p>
                  </a:txBody>
                  <a:tcPr marL="9525" marR="9525" marT="9525" marB="0" anchor="ctr">
                    <a:lnB w="12700" cap="flat" cmpd="sng">
                      <a:solidFill>
                        <a:srgbClr val="A5A5A5"/>
                      </a:solidFill>
                      <a:prstDash val="solid"/>
                      <a:round/>
                      <a:headEnd type="none" w="sm" len="sm"/>
                      <a:tailEnd type="none" w="sm" len="sm"/>
                    </a:lnB>
                    <a:solidFill>
                      <a:srgbClr val="FFC000"/>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1 298 801</a:t>
                      </a:r>
                      <a:endParaRPr/>
                    </a:p>
                  </a:txBody>
                  <a:tcPr marL="9525" marR="9525" marT="9525" marB="0" anchor="ctr">
                    <a:lnB w="12700" cap="flat" cmpd="sng">
                      <a:solidFill>
                        <a:srgbClr val="A5A5A5"/>
                      </a:solidFill>
                      <a:prstDash val="solid"/>
                      <a:round/>
                      <a:headEnd type="none" w="sm" len="sm"/>
                      <a:tailEnd type="none" w="sm" len="sm"/>
                    </a:lnB>
                    <a:solidFill>
                      <a:srgbClr val="FFC000"/>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1 496 731</a:t>
                      </a:r>
                      <a:endParaRPr/>
                    </a:p>
                  </a:txBody>
                  <a:tcPr marL="9525" marR="9525" marT="9525" marB="0" anchor="ctr">
                    <a:lnB w="12700" cap="flat" cmpd="sng">
                      <a:solidFill>
                        <a:srgbClr val="A5A5A5"/>
                      </a:solidFill>
                      <a:prstDash val="solid"/>
                      <a:round/>
                      <a:headEnd type="none" w="sm" len="sm"/>
                      <a:tailEnd type="none" w="sm" len="sm"/>
                    </a:lnB>
                    <a:solidFill>
                      <a:srgbClr val="FFC000"/>
                    </a:solidFill>
                  </a:tcPr>
                </a:tc>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 </a:t>
                      </a:r>
                      <a:endParaRPr/>
                    </a:p>
                  </a:txBody>
                  <a:tcPr marL="9525" marR="9525" marT="9525" marB="0" anchor="ctr">
                    <a:lnB w="12700" cap="flat" cmpd="sng">
                      <a:solidFill>
                        <a:srgbClr val="A5A5A5"/>
                      </a:solidFill>
                      <a:prstDash val="solid"/>
                      <a:round/>
                      <a:headEnd type="none" w="sm" len="sm"/>
                      <a:tailEnd type="none" w="sm" len="sm"/>
                    </a:lnB>
                    <a:solidFill>
                      <a:srgbClr val="FFC000"/>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22%</a:t>
                      </a:r>
                      <a:endParaRPr/>
                    </a:p>
                  </a:txBody>
                  <a:tcPr marL="9525" marR="9525" marT="9525" marB="0" anchor="ctr">
                    <a:lnB w="12700" cap="flat" cmpd="sng">
                      <a:solidFill>
                        <a:srgbClr val="A5A5A5"/>
                      </a:solidFill>
                      <a:prstDash val="solid"/>
                      <a:round/>
                      <a:headEnd type="none" w="sm" len="sm"/>
                      <a:tailEnd type="none" w="sm" len="sm"/>
                    </a:lnB>
                    <a:solidFill>
                      <a:srgbClr val="FFC000"/>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15%</a:t>
                      </a:r>
                      <a:endParaRPr/>
                    </a:p>
                  </a:txBody>
                  <a:tcPr marL="9525" marR="9525" marT="9525" marB="0" anchor="ctr">
                    <a:lnB w="12700" cap="flat" cmpd="sng">
                      <a:solidFill>
                        <a:srgbClr val="A5A5A5"/>
                      </a:solidFill>
                      <a:prstDash val="solid"/>
                      <a:round/>
                      <a:headEnd type="none" w="sm" len="sm"/>
                      <a:tailEnd type="none" w="sm" len="sm"/>
                    </a:lnB>
                    <a:solidFill>
                      <a:srgbClr val="FFC000"/>
                    </a:solidFill>
                  </a:tcPr>
                </a:tc>
                <a:extLst>
                  <a:ext uri="{0D108BD9-81ED-4DB2-BD59-A6C34878D82A}">
                    <a16:rowId xmlns:a16="http://schemas.microsoft.com/office/drawing/2014/main" val="10011"/>
                  </a:ext>
                </a:extLst>
              </a:tr>
              <a:tr h="190825">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Total</a:t>
                      </a:r>
                      <a:endParaRPr/>
                    </a:p>
                  </a:txBody>
                  <a:tcPr marL="9525" marR="9525" marT="9525" marB="0" anchor="ctr">
                    <a:lnT w="12700" cap="flat" cmpd="sng">
                      <a:solidFill>
                        <a:srgbClr val="A5A5A5"/>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11 136 902</a:t>
                      </a:r>
                      <a:endParaRPr/>
                    </a:p>
                  </a:txBody>
                  <a:tcPr marL="9525" marR="9525" marT="9525" marB="0" anchor="ctr">
                    <a:lnT w="12700" cap="flat" cmpd="sng">
                      <a:solidFill>
                        <a:srgbClr val="A5A5A5"/>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12 541 746</a:t>
                      </a:r>
                      <a:endParaRPr/>
                    </a:p>
                  </a:txBody>
                  <a:tcPr marL="9525" marR="9525" marT="9525" marB="0" anchor="ctr">
                    <a:lnT w="12700" cap="flat" cmpd="sng">
                      <a:solidFill>
                        <a:srgbClr val="A5A5A5"/>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13 337 172</a:t>
                      </a:r>
                      <a:endParaRPr/>
                    </a:p>
                  </a:txBody>
                  <a:tcPr marL="9525" marR="9525" marT="9525" marB="0" anchor="ctr">
                    <a:lnT w="12700" cap="flat" cmpd="sng">
                      <a:solidFill>
                        <a:srgbClr val="A5A5A5"/>
                      </a:solidFill>
                      <a:prstDash val="solid"/>
                      <a:round/>
                      <a:headEnd type="none" w="sm" len="sm"/>
                      <a:tailEnd type="none" w="sm" len="sm"/>
                    </a:lnT>
                    <a:solidFill>
                      <a:schemeClr val="lt1"/>
                    </a:solidFill>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525" marR="9525" marT="9525" marB="0" anchor="ctr">
                    <a:lnT w="12700" cap="flat" cmpd="sng">
                      <a:solidFill>
                        <a:srgbClr val="A5A5A5"/>
                      </a:solidFill>
                      <a:prstDash val="solid"/>
                      <a:round/>
                      <a:headEnd type="none" w="sm" len="sm"/>
                      <a:tailEnd type="none" w="sm" len="sm"/>
                    </a:lnT>
                    <a:solidFill>
                      <a:schemeClr val="lt1"/>
                    </a:solidFill>
                  </a:tcPr>
                </a:tc>
                <a:tc>
                  <a:txBody>
                    <a:bodyPr/>
                    <a:lstStyle/>
                    <a:p>
                      <a:pPr marL="0" marR="0" lvl="0" indent="0" algn="r" rtl="0">
                        <a:spcBef>
                          <a:spcPts val="0"/>
                        </a:spcBef>
                        <a:spcAft>
                          <a:spcPts val="0"/>
                        </a:spcAft>
                        <a:buNone/>
                      </a:pPr>
                      <a:r>
                        <a:rPr lang="en-US" sz="1600" b="1" i="1" u="none" strike="noStrike" cap="none">
                          <a:solidFill>
                            <a:srgbClr val="000000"/>
                          </a:solidFill>
                          <a:latin typeface="Calibri"/>
                          <a:ea typeface="Calibri"/>
                          <a:cs typeface="Calibri"/>
                          <a:sym typeface="Calibri"/>
                        </a:rPr>
                        <a:t>13%</a:t>
                      </a:r>
                      <a:endParaRPr/>
                    </a:p>
                  </a:txBody>
                  <a:tcPr marL="9525" marR="9525" marT="9525" marB="0" anchor="ctr">
                    <a:lnT w="12700" cap="flat" cmpd="sng">
                      <a:solidFill>
                        <a:srgbClr val="A5A5A5"/>
                      </a:solidFill>
                      <a:prstDash val="solid"/>
                      <a:round/>
                      <a:headEnd type="none" w="sm" len="sm"/>
                      <a:tailEnd type="none" w="sm" len="sm"/>
                    </a:lnT>
                    <a:solidFill>
                      <a:schemeClr val="lt1"/>
                    </a:solidFill>
                  </a:tcPr>
                </a:tc>
                <a:tc>
                  <a:txBody>
                    <a:bodyPr/>
                    <a:lstStyle/>
                    <a:p>
                      <a:pPr marL="0" marR="0" lvl="0" indent="0" algn="r" rtl="0">
                        <a:spcBef>
                          <a:spcPts val="0"/>
                        </a:spcBef>
                        <a:spcAft>
                          <a:spcPts val="0"/>
                        </a:spcAft>
                        <a:buNone/>
                      </a:pPr>
                      <a:r>
                        <a:rPr lang="en-US" sz="1600" b="1" i="1" u="none" strike="noStrike" cap="none">
                          <a:solidFill>
                            <a:srgbClr val="000000"/>
                          </a:solidFill>
                          <a:latin typeface="Calibri"/>
                          <a:ea typeface="Calibri"/>
                          <a:cs typeface="Calibri"/>
                          <a:sym typeface="Calibri"/>
                        </a:rPr>
                        <a:t>6%</a:t>
                      </a:r>
                      <a:endParaRPr/>
                    </a:p>
                  </a:txBody>
                  <a:tcPr marL="9525" marR="9525" marT="9525" marB="0" anchor="ctr">
                    <a:lnT w="12700" cap="flat" cmpd="sng">
                      <a:solidFill>
                        <a:srgbClr val="A5A5A5"/>
                      </a:solidFill>
                      <a:prstDash val="solid"/>
                      <a:round/>
                      <a:headEnd type="none" w="sm" len="sm"/>
                      <a:tailEnd type="none" w="sm" len="sm"/>
                    </a:lnT>
                    <a:solidFill>
                      <a:schemeClr val="lt1"/>
                    </a:solidFill>
                  </a:tcPr>
                </a:tc>
                <a:extLst>
                  <a:ext uri="{0D108BD9-81ED-4DB2-BD59-A6C34878D82A}">
                    <a16:rowId xmlns:a16="http://schemas.microsoft.com/office/drawing/2014/main" val="10012"/>
                  </a:ext>
                </a:extLst>
              </a:tr>
            </a:tbl>
          </a:graphicData>
        </a:graphic>
      </p:graphicFrame>
      <p:sp>
        <p:nvSpPr>
          <p:cNvPr id="416" name="Google Shape;416;p25"/>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3</a:t>
            </a:r>
            <a:endParaRPr/>
          </a:p>
        </p:txBody>
      </p:sp>
      <p:sp>
        <p:nvSpPr>
          <p:cNvPr id="417" name="Google Shape;417;p25"/>
          <p:cNvSpPr/>
          <p:nvPr/>
        </p:nvSpPr>
        <p:spPr>
          <a:xfrm>
            <a:off x="631709" y="6395895"/>
            <a:ext cx="9263606" cy="31866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Thembisa age-specific estimates from the model V4.5 for children aged 7-18 by province</a:t>
            </a:r>
            <a:endParaRPr/>
          </a:p>
        </p:txBody>
      </p:sp>
      <p:sp>
        <p:nvSpPr>
          <p:cNvPr id="418" name="Google Shape;418;p25"/>
          <p:cNvSpPr/>
          <p:nvPr/>
        </p:nvSpPr>
        <p:spPr>
          <a:xfrm>
            <a:off x="631708" y="6189166"/>
            <a:ext cx="10309108" cy="206803"/>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i="1">
                <a:solidFill>
                  <a:srgbClr val="7F7F7F"/>
                </a:solidFill>
                <a:latin typeface="Calibri"/>
                <a:ea typeface="Calibri"/>
                <a:cs typeface="Calibri"/>
                <a:sym typeface="Calibri"/>
              </a:rPr>
              <a:t>Note: Period 2021 – 2030 is the same timeframe, nine years, as 2012 – 2021. </a:t>
            </a:r>
            <a:endParaRPr/>
          </a:p>
        </p:txBody>
      </p:sp>
      <p:graphicFrame>
        <p:nvGraphicFramePr>
          <p:cNvPr id="419" name="Google Shape;419;p25"/>
          <p:cNvGraphicFramePr/>
          <p:nvPr/>
        </p:nvGraphicFramePr>
        <p:xfrm>
          <a:off x="7060954" y="2044869"/>
          <a:ext cx="4455795" cy="3879278"/>
        </p:xfrm>
        <a:graphic>
          <a:graphicData uri="http://schemas.openxmlformats.org/drawingml/2006/chart">
            <c:chart xmlns:c="http://schemas.openxmlformats.org/drawingml/2006/chart" xmlns:r="http://schemas.openxmlformats.org/officeDocument/2006/relationships" r:id="rId3"/>
          </a:graphicData>
        </a:graphic>
      </p:graphicFrame>
      <p:sp>
        <p:nvSpPr>
          <p:cNvPr id="420" name="Google Shape;420;p25"/>
          <p:cNvSpPr/>
          <p:nvPr/>
        </p:nvSpPr>
        <p:spPr>
          <a:xfrm>
            <a:off x="9347907" y="3167886"/>
            <a:ext cx="787779" cy="379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dirty="0">
                <a:solidFill>
                  <a:schemeClr val="dk1"/>
                </a:solidFill>
                <a:latin typeface="Calibri"/>
                <a:ea typeface="Calibri"/>
                <a:cs typeface="Calibri"/>
                <a:sym typeface="Calibri"/>
              </a:rPr>
              <a:t>1.30M</a:t>
            </a:r>
            <a:endParaRPr dirty="0"/>
          </a:p>
        </p:txBody>
      </p:sp>
      <p:sp>
        <p:nvSpPr>
          <p:cNvPr id="421" name="Google Shape;421;p25"/>
          <p:cNvSpPr/>
          <p:nvPr/>
        </p:nvSpPr>
        <p:spPr>
          <a:xfrm>
            <a:off x="8016147" y="3410263"/>
            <a:ext cx="787779" cy="379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dirty="0">
                <a:solidFill>
                  <a:schemeClr val="dk1"/>
                </a:solidFill>
                <a:latin typeface="Calibri"/>
                <a:ea typeface="Calibri"/>
                <a:cs typeface="Calibri"/>
                <a:sym typeface="Calibri"/>
              </a:rPr>
              <a:t>1.07M</a:t>
            </a:r>
            <a:endParaRPr dirty="0"/>
          </a:p>
        </p:txBody>
      </p:sp>
      <p:cxnSp>
        <p:nvCxnSpPr>
          <p:cNvPr id="422" name="Google Shape;422;p25"/>
          <p:cNvCxnSpPr>
            <a:cxnSpLocks/>
          </p:cNvCxnSpPr>
          <p:nvPr/>
        </p:nvCxnSpPr>
        <p:spPr>
          <a:xfrm flipV="1">
            <a:off x="9798860" y="3575004"/>
            <a:ext cx="0" cy="1715272"/>
          </a:xfrm>
          <a:prstGeom prst="straightConnector1">
            <a:avLst/>
          </a:prstGeom>
          <a:noFill/>
          <a:ln w="28575" cap="flat" cmpd="sng">
            <a:solidFill>
              <a:srgbClr val="7F7F7F"/>
            </a:solidFill>
            <a:prstDash val="dash"/>
            <a:miter lim="800000"/>
            <a:headEnd type="none" w="sm" len="sm"/>
            <a:tailEnd type="none" w="sm" len="sm"/>
          </a:ln>
        </p:spPr>
      </p:cxnSp>
      <p:sp>
        <p:nvSpPr>
          <p:cNvPr id="423" name="Google Shape;423;p25"/>
          <p:cNvSpPr/>
          <p:nvPr/>
        </p:nvSpPr>
        <p:spPr>
          <a:xfrm>
            <a:off x="10809860" y="2899083"/>
            <a:ext cx="787779" cy="379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dirty="0">
                <a:solidFill>
                  <a:schemeClr val="dk1"/>
                </a:solidFill>
                <a:latin typeface="Calibri"/>
                <a:ea typeface="Calibri"/>
                <a:cs typeface="Calibri"/>
                <a:sym typeface="Calibri"/>
              </a:rPr>
              <a:t>1.50M</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26"/>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mbria"/>
              <a:buNone/>
            </a:pPr>
            <a:r>
              <a:rPr lang="en-US"/>
              <a:t>Public and independent school growth</a:t>
            </a:r>
            <a:endParaRPr/>
          </a:p>
        </p:txBody>
      </p:sp>
      <p:sp>
        <p:nvSpPr>
          <p:cNvPr id="429" name="Google Shape;429;p26"/>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2400"/>
              <a:buNone/>
            </a:pPr>
            <a:endParaRPr/>
          </a:p>
        </p:txBody>
      </p:sp>
      <p:sp>
        <p:nvSpPr>
          <p:cNvPr id="430" name="Google Shape;430;p26"/>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4</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Educator, school and enrolment growth</a:t>
            </a:r>
            <a:endParaRPr/>
          </a:p>
        </p:txBody>
      </p:sp>
      <p:graphicFrame>
        <p:nvGraphicFramePr>
          <p:cNvPr id="436" name="Google Shape;436;p27"/>
          <p:cNvGraphicFramePr/>
          <p:nvPr/>
        </p:nvGraphicFramePr>
        <p:xfrm>
          <a:off x="631707" y="1771032"/>
          <a:ext cx="10515625" cy="4087495"/>
        </p:xfrm>
        <a:graphic>
          <a:graphicData uri="http://schemas.openxmlformats.org/drawingml/2006/table">
            <a:tbl>
              <a:tblPr>
                <a:noFill/>
                <a:tableStyleId>{AE08CE59-6AD5-41FC-B0CF-29C1045BB2A7}</a:tableStyleId>
              </a:tblPr>
              <a:tblGrid>
                <a:gridCol w="911350">
                  <a:extLst>
                    <a:ext uri="{9D8B030D-6E8A-4147-A177-3AD203B41FA5}">
                      <a16:colId xmlns:a16="http://schemas.microsoft.com/office/drawing/2014/main" val="20000"/>
                    </a:ext>
                  </a:extLst>
                </a:gridCol>
                <a:gridCol w="1420650">
                  <a:extLst>
                    <a:ext uri="{9D8B030D-6E8A-4147-A177-3AD203B41FA5}">
                      <a16:colId xmlns:a16="http://schemas.microsoft.com/office/drawing/2014/main" val="20001"/>
                    </a:ext>
                  </a:extLst>
                </a:gridCol>
                <a:gridCol w="1554675">
                  <a:extLst>
                    <a:ext uri="{9D8B030D-6E8A-4147-A177-3AD203B41FA5}">
                      <a16:colId xmlns:a16="http://schemas.microsoft.com/office/drawing/2014/main" val="20002"/>
                    </a:ext>
                  </a:extLst>
                </a:gridCol>
                <a:gridCol w="205125">
                  <a:extLst>
                    <a:ext uri="{9D8B030D-6E8A-4147-A177-3AD203B41FA5}">
                      <a16:colId xmlns:a16="http://schemas.microsoft.com/office/drawing/2014/main" val="20003"/>
                    </a:ext>
                  </a:extLst>
                </a:gridCol>
                <a:gridCol w="1554675">
                  <a:extLst>
                    <a:ext uri="{9D8B030D-6E8A-4147-A177-3AD203B41FA5}">
                      <a16:colId xmlns:a16="http://schemas.microsoft.com/office/drawing/2014/main" val="20004"/>
                    </a:ext>
                  </a:extLst>
                </a:gridCol>
                <a:gridCol w="1554675">
                  <a:extLst>
                    <a:ext uri="{9D8B030D-6E8A-4147-A177-3AD203B41FA5}">
                      <a16:colId xmlns:a16="http://schemas.microsoft.com/office/drawing/2014/main" val="20005"/>
                    </a:ext>
                  </a:extLst>
                </a:gridCol>
                <a:gridCol w="1554675">
                  <a:extLst>
                    <a:ext uri="{9D8B030D-6E8A-4147-A177-3AD203B41FA5}">
                      <a16:colId xmlns:a16="http://schemas.microsoft.com/office/drawing/2014/main" val="20006"/>
                    </a:ext>
                  </a:extLst>
                </a:gridCol>
                <a:gridCol w="205125">
                  <a:extLst>
                    <a:ext uri="{9D8B030D-6E8A-4147-A177-3AD203B41FA5}">
                      <a16:colId xmlns:a16="http://schemas.microsoft.com/office/drawing/2014/main" val="20007"/>
                    </a:ext>
                  </a:extLst>
                </a:gridCol>
                <a:gridCol w="1554675">
                  <a:extLst>
                    <a:ext uri="{9D8B030D-6E8A-4147-A177-3AD203B41FA5}">
                      <a16:colId xmlns:a16="http://schemas.microsoft.com/office/drawing/2014/main" val="20008"/>
                    </a:ext>
                  </a:extLst>
                </a:gridCol>
              </a:tblGrid>
              <a:tr h="346075">
                <a:tc>
                  <a:txBody>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8">
                  <a:txBody>
                    <a:bodyPr/>
                    <a:lstStyle/>
                    <a:p>
                      <a:pPr marL="0" marR="0" lvl="0" indent="0" algn="ctr" rtl="0">
                        <a:spcBef>
                          <a:spcPts val="0"/>
                        </a:spcBef>
                        <a:spcAft>
                          <a:spcPts val="0"/>
                        </a:spcAft>
                        <a:buNone/>
                      </a:pPr>
                      <a:r>
                        <a:rPr lang="en-US" sz="1800" b="1" i="1" u="none" strike="noStrike" cap="none">
                          <a:solidFill>
                            <a:srgbClr val="000000"/>
                          </a:solidFill>
                          <a:latin typeface="Calibri"/>
                          <a:ea typeface="Calibri"/>
                          <a:cs typeface="Calibri"/>
                          <a:sym typeface="Calibri"/>
                        </a:rPr>
                        <a:t>% growth from 2012 - 2021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3985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Province</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Number of educators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Number of teachers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Number of public ordinary schools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Enrolment in public ordinary schools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Enrolment in  ordinary schools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Est. school-aged population</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1"/>
                  </a:ext>
                </a:extLst>
              </a:tr>
              <a:tr h="50800">
                <a:tc>
                  <a:txBody>
                    <a:bodyPr/>
                    <a:lstStyle/>
                    <a:p>
                      <a:pPr marL="0" marR="0" lvl="0" indent="0" algn="l" rtl="0">
                        <a:spcBef>
                          <a:spcPts val="0"/>
                        </a:spcBef>
                        <a:spcAft>
                          <a:spcPts val="0"/>
                        </a:spcAft>
                        <a:buNone/>
                      </a:pPr>
                      <a:endParaRPr sz="4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EC</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DDE"/>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extLst>
                  <a:ext uri="{0D108BD9-81ED-4DB2-BD59-A6C34878D82A}">
                    <a16:rowId xmlns:a16="http://schemas.microsoft.com/office/drawing/2014/main" val="10003"/>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FS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3A6"/>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5A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8D4"/>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C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8D4"/>
                    </a:solidFill>
                  </a:tcPr>
                </a:tc>
                <a:extLst>
                  <a:ext uri="{0D108BD9-81ED-4DB2-BD59-A6C34878D82A}">
                    <a16:rowId xmlns:a16="http://schemas.microsoft.com/office/drawing/2014/main" val="10004"/>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GP</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AFB"/>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extLst>
                  <a:ext uri="{0D108BD9-81ED-4DB2-BD59-A6C34878D82A}">
                    <a16:rowId xmlns:a16="http://schemas.microsoft.com/office/drawing/2014/main" val="10005"/>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KN</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DBB"/>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EB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6F1"/>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AB4"/>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8B0"/>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0C1"/>
                    </a:solidFill>
                  </a:tcPr>
                </a:tc>
                <a:extLst>
                  <a:ext uri="{0D108BD9-81ED-4DB2-BD59-A6C34878D82A}">
                    <a16:rowId xmlns:a16="http://schemas.microsoft.com/office/drawing/2014/main" val="10006"/>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LP</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9B3"/>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FC1"/>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FE3"/>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FB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EBE"/>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FC1"/>
                    </a:solidFill>
                  </a:tcPr>
                </a:tc>
                <a:extLst>
                  <a:ext uri="{0D108BD9-81ED-4DB2-BD59-A6C34878D82A}">
                    <a16:rowId xmlns:a16="http://schemas.microsoft.com/office/drawing/2014/main" val="10007"/>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MP</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D0"/>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8D3"/>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CDD"/>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5C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3C8"/>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CF"/>
                    </a:solidFill>
                  </a:tcPr>
                </a:tc>
                <a:extLst>
                  <a:ext uri="{0D108BD9-81ED-4DB2-BD59-A6C34878D82A}">
                    <a16:rowId xmlns:a16="http://schemas.microsoft.com/office/drawing/2014/main" val="10008"/>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NC</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AD7"/>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AD7"/>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5F1"/>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7D2"/>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C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1C5"/>
                    </a:solidFill>
                  </a:tcPr>
                </a:tc>
                <a:extLst>
                  <a:ext uri="{0D108BD9-81ED-4DB2-BD59-A6C34878D82A}">
                    <a16:rowId xmlns:a16="http://schemas.microsoft.com/office/drawing/2014/main" val="10009"/>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NW</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5CD"/>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5CD"/>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BDB"/>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CDD"/>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AD9"/>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1E8"/>
                    </a:solidFill>
                  </a:tcPr>
                </a:tc>
                <a:extLst>
                  <a:ext uri="{0D108BD9-81ED-4DB2-BD59-A6C34878D82A}">
                    <a16:rowId xmlns:a16="http://schemas.microsoft.com/office/drawing/2014/main" val="10010"/>
                  </a:ext>
                </a:extLst>
              </a:tr>
              <a:tr h="262525">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WC</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1E7"/>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6F2"/>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9FA"/>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8F8"/>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3EC"/>
                    </a:solidFill>
                  </a:tcPr>
                </a:tc>
                <a:extLst>
                  <a:ext uri="{0D108BD9-81ED-4DB2-BD59-A6C34878D82A}">
                    <a16:rowId xmlns:a16="http://schemas.microsoft.com/office/drawing/2014/main" val="10011"/>
                  </a:ext>
                </a:extLst>
              </a:tr>
              <a:tr h="262525">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SA</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1C5"/>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3C9"/>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-6%</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0E4"/>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4CA"/>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3C8"/>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E6CF"/>
                    </a:solidFill>
                  </a:tcPr>
                </a:tc>
                <a:extLst>
                  <a:ext uri="{0D108BD9-81ED-4DB2-BD59-A6C34878D82A}">
                    <a16:rowId xmlns:a16="http://schemas.microsoft.com/office/drawing/2014/main" val="10012"/>
                  </a:ext>
                </a:extLst>
              </a:tr>
            </a:tbl>
          </a:graphicData>
        </a:graphic>
      </p:graphicFrame>
      <p:sp>
        <p:nvSpPr>
          <p:cNvPr id="437" name="Google Shape;437;p27"/>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4</a:t>
            </a:r>
            <a:endParaRPr/>
          </a:p>
        </p:txBody>
      </p:sp>
      <p:sp>
        <p:nvSpPr>
          <p:cNvPr id="438" name="Google Shape;438;p27"/>
          <p:cNvSpPr/>
          <p:nvPr/>
        </p:nvSpPr>
        <p:spPr>
          <a:xfrm>
            <a:off x="631707" y="6152219"/>
            <a:ext cx="10921663" cy="3865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50" i="1">
                <a:solidFill>
                  <a:schemeClr val="dk1"/>
                </a:solidFill>
                <a:latin typeface="Calibri"/>
                <a:ea typeface="Calibri"/>
                <a:cs typeface="Calibri"/>
                <a:sym typeface="Calibri"/>
              </a:rPr>
              <a:t>Source: Educator numbers from anonymised PERSAL data from 2012 and 2021, only educators (Rank 60 000 – 69 999) are considered. Thembisa age specific data V4.5 for school-aged population (Ages 7-18) estimates and enrolment and school numbers taken from School Realities-EMIS (2012 – 2021) released by the DBE, for numbers on ordinary public and independent schools (</a:t>
            </a:r>
            <a:r>
              <a:rPr lang="en-US" sz="95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Statistical Publications (education.gov.za)</a:t>
            </a:r>
            <a:r>
              <a:rPr lang="en-US" sz="950">
                <a:solidFill>
                  <a:schemeClr val="dk1"/>
                </a:solidFill>
                <a:latin typeface="Calibri"/>
                <a:ea typeface="Calibri"/>
                <a:cs typeface="Calibri"/>
                <a:sym typeface="Calibri"/>
              </a:rPr>
              <a:t>) </a:t>
            </a:r>
            <a:endParaRPr sz="950" i="1">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Educator, school and enrolment growth</a:t>
            </a:r>
            <a:endParaRPr/>
          </a:p>
        </p:txBody>
      </p:sp>
      <p:graphicFrame>
        <p:nvGraphicFramePr>
          <p:cNvPr id="457" name="Google Shape;457;p29"/>
          <p:cNvGraphicFramePr/>
          <p:nvPr/>
        </p:nvGraphicFramePr>
        <p:xfrm>
          <a:off x="631707" y="1771032"/>
          <a:ext cx="10515625" cy="4087495"/>
        </p:xfrm>
        <a:graphic>
          <a:graphicData uri="http://schemas.openxmlformats.org/drawingml/2006/table">
            <a:tbl>
              <a:tblPr>
                <a:noFill/>
                <a:tableStyleId>{AE08CE59-6AD5-41FC-B0CF-29C1045BB2A7}</a:tableStyleId>
              </a:tblPr>
              <a:tblGrid>
                <a:gridCol w="911350">
                  <a:extLst>
                    <a:ext uri="{9D8B030D-6E8A-4147-A177-3AD203B41FA5}">
                      <a16:colId xmlns:a16="http://schemas.microsoft.com/office/drawing/2014/main" val="20000"/>
                    </a:ext>
                  </a:extLst>
                </a:gridCol>
                <a:gridCol w="1420650">
                  <a:extLst>
                    <a:ext uri="{9D8B030D-6E8A-4147-A177-3AD203B41FA5}">
                      <a16:colId xmlns:a16="http://schemas.microsoft.com/office/drawing/2014/main" val="20001"/>
                    </a:ext>
                  </a:extLst>
                </a:gridCol>
                <a:gridCol w="1554675">
                  <a:extLst>
                    <a:ext uri="{9D8B030D-6E8A-4147-A177-3AD203B41FA5}">
                      <a16:colId xmlns:a16="http://schemas.microsoft.com/office/drawing/2014/main" val="20002"/>
                    </a:ext>
                  </a:extLst>
                </a:gridCol>
                <a:gridCol w="205125">
                  <a:extLst>
                    <a:ext uri="{9D8B030D-6E8A-4147-A177-3AD203B41FA5}">
                      <a16:colId xmlns:a16="http://schemas.microsoft.com/office/drawing/2014/main" val="20003"/>
                    </a:ext>
                  </a:extLst>
                </a:gridCol>
                <a:gridCol w="1554675">
                  <a:extLst>
                    <a:ext uri="{9D8B030D-6E8A-4147-A177-3AD203B41FA5}">
                      <a16:colId xmlns:a16="http://schemas.microsoft.com/office/drawing/2014/main" val="20004"/>
                    </a:ext>
                  </a:extLst>
                </a:gridCol>
                <a:gridCol w="1554675">
                  <a:extLst>
                    <a:ext uri="{9D8B030D-6E8A-4147-A177-3AD203B41FA5}">
                      <a16:colId xmlns:a16="http://schemas.microsoft.com/office/drawing/2014/main" val="20005"/>
                    </a:ext>
                  </a:extLst>
                </a:gridCol>
                <a:gridCol w="1554675">
                  <a:extLst>
                    <a:ext uri="{9D8B030D-6E8A-4147-A177-3AD203B41FA5}">
                      <a16:colId xmlns:a16="http://schemas.microsoft.com/office/drawing/2014/main" val="20006"/>
                    </a:ext>
                  </a:extLst>
                </a:gridCol>
                <a:gridCol w="205125">
                  <a:extLst>
                    <a:ext uri="{9D8B030D-6E8A-4147-A177-3AD203B41FA5}">
                      <a16:colId xmlns:a16="http://schemas.microsoft.com/office/drawing/2014/main" val="20007"/>
                    </a:ext>
                  </a:extLst>
                </a:gridCol>
                <a:gridCol w="1554675">
                  <a:extLst>
                    <a:ext uri="{9D8B030D-6E8A-4147-A177-3AD203B41FA5}">
                      <a16:colId xmlns:a16="http://schemas.microsoft.com/office/drawing/2014/main" val="20008"/>
                    </a:ext>
                  </a:extLst>
                </a:gridCol>
              </a:tblGrid>
              <a:tr h="346075">
                <a:tc>
                  <a:txBody>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8">
                  <a:txBody>
                    <a:bodyPr/>
                    <a:lstStyle/>
                    <a:p>
                      <a:pPr marL="0" marR="0" lvl="0" indent="0" algn="ctr" rtl="0">
                        <a:spcBef>
                          <a:spcPts val="0"/>
                        </a:spcBef>
                        <a:spcAft>
                          <a:spcPts val="0"/>
                        </a:spcAft>
                        <a:buNone/>
                      </a:pPr>
                      <a:r>
                        <a:rPr lang="en-US" sz="1800" b="1" i="1" u="none" strike="noStrike" cap="none">
                          <a:solidFill>
                            <a:srgbClr val="000000"/>
                          </a:solidFill>
                          <a:latin typeface="Calibri"/>
                          <a:ea typeface="Calibri"/>
                          <a:cs typeface="Calibri"/>
                          <a:sym typeface="Calibri"/>
                        </a:rPr>
                        <a:t>% growth from 2012 - 2021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3985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Province</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Number of educators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Number of teachers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Number of public ordinary schools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Enrolment in public ordinary schools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Enrolment in  ordinary schools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Est. school-aged population</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1"/>
                  </a:ext>
                </a:extLst>
              </a:tr>
              <a:tr h="50800">
                <a:tc>
                  <a:txBody>
                    <a:bodyPr/>
                    <a:lstStyle/>
                    <a:p>
                      <a:pPr marL="0" marR="0" lvl="0" indent="0" algn="l" rtl="0">
                        <a:spcBef>
                          <a:spcPts val="0"/>
                        </a:spcBef>
                        <a:spcAft>
                          <a:spcPts val="0"/>
                        </a:spcAft>
                        <a:buNone/>
                      </a:pPr>
                      <a:endParaRPr sz="4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EC</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DDE"/>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extLst>
                  <a:ext uri="{0D108BD9-81ED-4DB2-BD59-A6C34878D82A}">
                    <a16:rowId xmlns:a16="http://schemas.microsoft.com/office/drawing/2014/main" val="10003"/>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FS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3A6"/>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5A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8D4"/>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C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8D4"/>
                    </a:solidFill>
                  </a:tcPr>
                </a:tc>
                <a:extLst>
                  <a:ext uri="{0D108BD9-81ED-4DB2-BD59-A6C34878D82A}">
                    <a16:rowId xmlns:a16="http://schemas.microsoft.com/office/drawing/2014/main" val="10004"/>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GP</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AFB"/>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extLst>
                  <a:ext uri="{0D108BD9-81ED-4DB2-BD59-A6C34878D82A}">
                    <a16:rowId xmlns:a16="http://schemas.microsoft.com/office/drawing/2014/main" val="10005"/>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KN</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DBB"/>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EB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6F1"/>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AB4"/>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8B0"/>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0C1"/>
                    </a:solidFill>
                  </a:tcPr>
                </a:tc>
                <a:extLst>
                  <a:ext uri="{0D108BD9-81ED-4DB2-BD59-A6C34878D82A}">
                    <a16:rowId xmlns:a16="http://schemas.microsoft.com/office/drawing/2014/main" val="10006"/>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LP</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9B3"/>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FC1"/>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FE3"/>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FB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EBE"/>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FC1"/>
                    </a:solidFill>
                  </a:tcPr>
                </a:tc>
                <a:extLst>
                  <a:ext uri="{0D108BD9-81ED-4DB2-BD59-A6C34878D82A}">
                    <a16:rowId xmlns:a16="http://schemas.microsoft.com/office/drawing/2014/main" val="10007"/>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MP</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D0"/>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8D3"/>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CDD"/>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5C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3C8"/>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CF"/>
                    </a:solidFill>
                  </a:tcPr>
                </a:tc>
                <a:extLst>
                  <a:ext uri="{0D108BD9-81ED-4DB2-BD59-A6C34878D82A}">
                    <a16:rowId xmlns:a16="http://schemas.microsoft.com/office/drawing/2014/main" val="10008"/>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NC</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AD7"/>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AD7"/>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5F1"/>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7D2"/>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C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1C5"/>
                    </a:solidFill>
                  </a:tcPr>
                </a:tc>
                <a:extLst>
                  <a:ext uri="{0D108BD9-81ED-4DB2-BD59-A6C34878D82A}">
                    <a16:rowId xmlns:a16="http://schemas.microsoft.com/office/drawing/2014/main" val="10009"/>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NW</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5CD"/>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5CD"/>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BDB"/>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CDD"/>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AD9"/>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1E8"/>
                    </a:solidFill>
                  </a:tcPr>
                </a:tc>
                <a:extLst>
                  <a:ext uri="{0D108BD9-81ED-4DB2-BD59-A6C34878D82A}">
                    <a16:rowId xmlns:a16="http://schemas.microsoft.com/office/drawing/2014/main" val="10010"/>
                  </a:ext>
                </a:extLst>
              </a:tr>
              <a:tr h="262525">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WC</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1E7"/>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6F2"/>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9FA"/>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8F8"/>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3EC"/>
                    </a:solidFill>
                  </a:tcPr>
                </a:tc>
                <a:extLst>
                  <a:ext uri="{0D108BD9-81ED-4DB2-BD59-A6C34878D82A}">
                    <a16:rowId xmlns:a16="http://schemas.microsoft.com/office/drawing/2014/main" val="10011"/>
                  </a:ext>
                </a:extLst>
              </a:tr>
              <a:tr h="262525">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SA</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1C5"/>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3C9"/>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-6%</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0E4"/>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4CA"/>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3C8"/>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E6CF"/>
                    </a:solidFill>
                  </a:tcPr>
                </a:tc>
                <a:extLst>
                  <a:ext uri="{0D108BD9-81ED-4DB2-BD59-A6C34878D82A}">
                    <a16:rowId xmlns:a16="http://schemas.microsoft.com/office/drawing/2014/main" val="10012"/>
                  </a:ext>
                </a:extLst>
              </a:tr>
            </a:tbl>
          </a:graphicData>
        </a:graphic>
      </p:graphicFrame>
      <p:sp>
        <p:nvSpPr>
          <p:cNvPr id="458" name="Google Shape;458;p29"/>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4</a:t>
            </a:r>
            <a:endParaRPr/>
          </a:p>
        </p:txBody>
      </p:sp>
      <p:sp>
        <p:nvSpPr>
          <p:cNvPr id="459" name="Google Shape;459;p29"/>
          <p:cNvSpPr/>
          <p:nvPr/>
        </p:nvSpPr>
        <p:spPr>
          <a:xfrm>
            <a:off x="631707" y="6152219"/>
            <a:ext cx="10921663" cy="3865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50" i="1">
                <a:solidFill>
                  <a:schemeClr val="dk1"/>
                </a:solidFill>
                <a:latin typeface="Calibri"/>
                <a:ea typeface="Calibri"/>
                <a:cs typeface="Calibri"/>
                <a:sym typeface="Calibri"/>
              </a:rPr>
              <a:t>Source: Educator numbers from anonymised PERSAL data from 2012 and 2021, only educators (Rank 60 000 – 69 999) are considered. Thembisa age specific data V4.5 for school-aged population (Ages 7-18) estimates and enrolment and school numbers taken from School Realities-EMIS (2012 – 2021) released by the DBE, for numbers on ordinary public and independent schools (</a:t>
            </a:r>
            <a:r>
              <a:rPr lang="en-US" sz="95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Statistical Publications (education.gov.za)</a:t>
            </a:r>
            <a:r>
              <a:rPr lang="en-US" sz="950">
                <a:solidFill>
                  <a:schemeClr val="dk1"/>
                </a:solidFill>
                <a:latin typeface="Calibri"/>
                <a:ea typeface="Calibri"/>
                <a:cs typeface="Calibri"/>
                <a:sym typeface="Calibri"/>
              </a:rPr>
              <a:t>) </a:t>
            </a:r>
            <a:endParaRPr sz="950" i="1">
              <a:solidFill>
                <a:schemeClr val="dk1"/>
              </a:solidFill>
              <a:latin typeface="Calibri"/>
              <a:ea typeface="Calibri"/>
              <a:cs typeface="Calibri"/>
              <a:sym typeface="Calibri"/>
            </a:endParaRPr>
          </a:p>
        </p:txBody>
      </p:sp>
      <p:sp>
        <p:nvSpPr>
          <p:cNvPr id="460" name="Google Shape;460;p29"/>
          <p:cNvSpPr/>
          <p:nvPr/>
        </p:nvSpPr>
        <p:spPr>
          <a:xfrm>
            <a:off x="1044691" y="3018784"/>
            <a:ext cx="10102618" cy="2278929"/>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a:t>
            </a:r>
            <a:endParaRPr/>
          </a:p>
        </p:txBody>
      </p:sp>
      <p:sp>
        <p:nvSpPr>
          <p:cNvPr id="461" name="Google Shape;461;p29"/>
          <p:cNvSpPr/>
          <p:nvPr/>
        </p:nvSpPr>
        <p:spPr>
          <a:xfrm>
            <a:off x="1778336" y="4107543"/>
            <a:ext cx="8855193" cy="1038485"/>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dirty="0">
                <a:solidFill>
                  <a:srgbClr val="FFC000"/>
                </a:solidFill>
                <a:latin typeface="Calibri"/>
                <a:ea typeface="Calibri"/>
                <a:cs typeface="Calibri"/>
                <a:sym typeface="Calibri"/>
              </a:rPr>
              <a:t>The increase in the number of all publicly paid educators </a:t>
            </a:r>
            <a:r>
              <a:rPr lang="en-US" sz="2400" dirty="0">
                <a:solidFill>
                  <a:srgbClr val="FFC000"/>
                </a:solidFill>
                <a:latin typeface="Calibri"/>
                <a:ea typeface="Calibri"/>
                <a:cs typeface="Calibri"/>
                <a:sym typeface="Calibri"/>
              </a:rPr>
              <a:t>in the Western Cape is much lower then the growth in enrolment….</a:t>
            </a:r>
            <a:endParaRPr dirty="0"/>
          </a:p>
        </p:txBody>
      </p:sp>
      <p:sp>
        <p:nvSpPr>
          <p:cNvPr id="462" name="Google Shape;462;p29"/>
          <p:cNvSpPr/>
          <p:nvPr/>
        </p:nvSpPr>
        <p:spPr>
          <a:xfrm>
            <a:off x="1929466" y="5303107"/>
            <a:ext cx="640080" cy="274320"/>
          </a:xfrm>
          <a:prstGeom prst="ellipse">
            <a:avLst/>
          </a:prstGeom>
          <a:noFill/>
          <a:ln w="28575" cap="flat" cmpd="sng">
            <a:solidFill>
              <a:srgbClr val="DC5E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3" name="Google Shape;463;p29"/>
          <p:cNvSpPr/>
          <p:nvPr/>
        </p:nvSpPr>
        <p:spPr>
          <a:xfrm>
            <a:off x="6732337" y="5306661"/>
            <a:ext cx="640080" cy="274320"/>
          </a:xfrm>
          <a:prstGeom prst="ellipse">
            <a:avLst/>
          </a:prstGeom>
          <a:noFill/>
          <a:ln w="28575" cap="flat" cmpd="sng">
            <a:solidFill>
              <a:srgbClr val="DC5E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Introduction (2)</a:t>
            </a:r>
            <a:endParaRPr/>
          </a:p>
        </p:txBody>
      </p:sp>
      <p:sp>
        <p:nvSpPr>
          <p:cNvPr id="173" name="Google Shape;173;p3"/>
          <p:cNvSpPr txBox="1"/>
          <p:nvPr/>
        </p:nvSpPr>
        <p:spPr>
          <a:xfrm>
            <a:off x="908100" y="1690825"/>
            <a:ext cx="10751400" cy="4587000"/>
          </a:xfrm>
          <a:prstGeom prst="rect">
            <a:avLst/>
          </a:prstGeom>
          <a:noFill/>
          <a:ln>
            <a:noFill/>
          </a:ln>
        </p:spPr>
        <p:txBody>
          <a:bodyPr spcFirstLastPara="1" wrap="square" lIns="91425" tIns="91425" rIns="91425" bIns="91425" anchor="t" anchorCtr="0">
            <a:spAutoFit/>
          </a:bodyPr>
          <a:lstStyle/>
          <a:p>
            <a:pPr marL="457200" marR="0" lvl="0" indent="-393700" algn="l" rtl="0">
              <a:spcBef>
                <a:spcPts val="0"/>
              </a:spcBef>
              <a:spcAft>
                <a:spcPts val="0"/>
              </a:spcAft>
              <a:buClr>
                <a:schemeClr val="dk1"/>
              </a:buClr>
              <a:buSzPts val="2600"/>
              <a:buFont typeface="Calibri"/>
              <a:buChar char="●"/>
            </a:pPr>
            <a:r>
              <a:rPr lang="en-US" sz="2600" b="0" i="0" u="none" strike="noStrike" cap="none" dirty="0">
                <a:solidFill>
                  <a:schemeClr val="dk1"/>
                </a:solidFill>
                <a:latin typeface="Calibri"/>
                <a:ea typeface="Calibri"/>
                <a:cs typeface="Calibri"/>
                <a:sym typeface="Calibri"/>
              </a:rPr>
              <a:t>As retirements increase, the required number of </a:t>
            </a:r>
            <a:r>
              <a:rPr lang="en-US" sz="2600" b="1" i="0" u="none" strike="noStrike" cap="none" dirty="0">
                <a:solidFill>
                  <a:schemeClr val="accent6"/>
                </a:solidFill>
                <a:latin typeface="Calibri"/>
                <a:ea typeface="Calibri"/>
                <a:cs typeface="Calibri"/>
                <a:sym typeface="Calibri"/>
              </a:rPr>
              <a:t>new appointments will need to increase</a:t>
            </a:r>
            <a:r>
              <a:rPr lang="en-US" sz="2600" b="0" i="0" u="none" strike="noStrike" cap="none" dirty="0">
                <a:solidFill>
                  <a:schemeClr val="dk1"/>
                </a:solidFill>
                <a:latin typeface="Calibri"/>
                <a:ea typeface="Calibri"/>
                <a:cs typeface="Calibri"/>
                <a:sym typeface="Calibri"/>
              </a:rPr>
              <a:t> to ensure that total educator numbers (at a minimum) stay at current levels and/or are sufficient to </a:t>
            </a:r>
            <a:r>
              <a:rPr lang="en-US" sz="2600" b="1" i="0" u="none" strike="noStrike" cap="none" dirty="0">
                <a:solidFill>
                  <a:schemeClr val="accent6"/>
                </a:solidFill>
                <a:latin typeface="Calibri"/>
                <a:ea typeface="Calibri"/>
                <a:cs typeface="Calibri"/>
                <a:sym typeface="Calibri"/>
              </a:rPr>
              <a:t>meet learner enrolment growth</a:t>
            </a:r>
            <a:r>
              <a:rPr lang="en-US" sz="2600" b="0" i="0" u="none" strike="noStrike" cap="none" dirty="0">
                <a:solidFill>
                  <a:schemeClr val="dk1"/>
                </a:solidFill>
                <a:latin typeface="Calibri"/>
                <a:ea typeface="Calibri"/>
                <a:cs typeface="Calibri"/>
                <a:sym typeface="Calibri"/>
              </a:rPr>
              <a:t> to </a:t>
            </a:r>
            <a:r>
              <a:rPr lang="en-US" sz="2600" b="1" i="0" u="none" strike="noStrike" cap="none" dirty="0">
                <a:solidFill>
                  <a:schemeClr val="accent6"/>
                </a:solidFill>
                <a:latin typeface="Calibri"/>
                <a:ea typeface="Calibri"/>
                <a:cs typeface="Calibri"/>
                <a:sym typeface="Calibri"/>
              </a:rPr>
              <a:t>prevent deterioration in learner-educator ratios</a:t>
            </a:r>
            <a:r>
              <a:rPr lang="en-US" sz="2600" b="0" i="0" u="none" strike="noStrike" cap="none" dirty="0">
                <a:solidFill>
                  <a:schemeClr val="dk1"/>
                </a:solidFill>
                <a:latin typeface="Calibri"/>
                <a:ea typeface="Calibri"/>
                <a:cs typeface="Calibri"/>
                <a:sym typeface="Calibri"/>
              </a:rPr>
              <a:t>.  </a:t>
            </a:r>
            <a:endParaRPr sz="2600" b="0" i="0" u="none" strike="noStrike" cap="none" dirty="0">
              <a:solidFill>
                <a:schemeClr val="dk1"/>
              </a:solidFill>
              <a:latin typeface="Calibri"/>
              <a:ea typeface="Calibri"/>
              <a:cs typeface="Calibri"/>
              <a:sym typeface="Calibri"/>
            </a:endParaRPr>
          </a:p>
          <a:p>
            <a:pPr marL="457200" marR="0" lvl="0" indent="0" algn="l" rtl="0">
              <a:spcBef>
                <a:spcPts val="0"/>
              </a:spcBef>
              <a:spcAft>
                <a:spcPts val="0"/>
              </a:spcAft>
              <a:buClr>
                <a:schemeClr val="dk1"/>
              </a:buClr>
              <a:buSzPts val="2600"/>
              <a:buFont typeface="Calibri"/>
              <a:buNone/>
            </a:pPr>
            <a:endParaRPr sz="2600" b="0" i="0" u="none" strike="noStrike" cap="none" dirty="0">
              <a:solidFill>
                <a:schemeClr val="dk1"/>
              </a:solidFill>
              <a:latin typeface="Calibri"/>
              <a:ea typeface="Calibri"/>
              <a:cs typeface="Calibri"/>
              <a:sym typeface="Calibri"/>
            </a:endParaRPr>
          </a:p>
          <a:p>
            <a:pPr marL="457200" marR="0" lvl="0" indent="-393700" algn="l" rtl="0">
              <a:spcBef>
                <a:spcPts val="0"/>
              </a:spcBef>
              <a:spcAft>
                <a:spcPts val="0"/>
              </a:spcAft>
              <a:buClr>
                <a:schemeClr val="dk1"/>
              </a:buClr>
              <a:buSzPts val="2600"/>
              <a:buFont typeface="Calibri"/>
              <a:buChar char="●"/>
            </a:pPr>
            <a:r>
              <a:rPr lang="en-US" sz="2600" b="0" i="0" u="none" strike="noStrike" cap="none" dirty="0">
                <a:solidFill>
                  <a:schemeClr val="dk1"/>
                </a:solidFill>
                <a:latin typeface="Calibri"/>
                <a:ea typeface="Calibri"/>
                <a:cs typeface="Calibri"/>
                <a:sym typeface="Calibri"/>
              </a:rPr>
              <a:t>Planning will be required to ensure that provinces are ready for the sustained increase in appointments. </a:t>
            </a:r>
            <a:endParaRPr sz="2600" b="0" i="0" u="none" strike="noStrike" cap="none" dirty="0">
              <a:solidFill>
                <a:schemeClr val="dk1"/>
              </a:solidFill>
              <a:latin typeface="Calibri"/>
              <a:ea typeface="Calibri"/>
              <a:cs typeface="Calibri"/>
              <a:sym typeface="Calibri"/>
            </a:endParaRPr>
          </a:p>
          <a:p>
            <a:pPr marL="457200" marR="0" lvl="0" indent="0" algn="l" rtl="0">
              <a:spcBef>
                <a:spcPts val="0"/>
              </a:spcBef>
              <a:spcAft>
                <a:spcPts val="0"/>
              </a:spcAft>
              <a:buClr>
                <a:schemeClr val="dk1"/>
              </a:buClr>
              <a:buSzPts val="2600"/>
              <a:buFont typeface="Calibri"/>
              <a:buNone/>
            </a:pPr>
            <a:endParaRPr sz="2600" b="0" i="0" u="none" strike="noStrike" cap="none" dirty="0">
              <a:solidFill>
                <a:schemeClr val="dk1"/>
              </a:solidFill>
              <a:latin typeface="Calibri"/>
              <a:ea typeface="Calibri"/>
              <a:cs typeface="Calibri"/>
              <a:sym typeface="Calibri"/>
            </a:endParaRPr>
          </a:p>
          <a:p>
            <a:pPr marL="457200" marR="0" lvl="0" indent="-393700" algn="l" rtl="0">
              <a:spcBef>
                <a:spcPts val="0"/>
              </a:spcBef>
              <a:spcAft>
                <a:spcPts val="0"/>
              </a:spcAft>
              <a:buClr>
                <a:schemeClr val="dk1"/>
              </a:buClr>
              <a:buSzPts val="2600"/>
              <a:buFont typeface="Calibri"/>
              <a:buChar char="●"/>
            </a:pPr>
            <a:r>
              <a:rPr lang="en-US" sz="2600" b="0" i="0" u="none" strike="noStrike" cap="none" dirty="0">
                <a:solidFill>
                  <a:schemeClr val="dk1"/>
                </a:solidFill>
                <a:latin typeface="Calibri"/>
                <a:ea typeface="Calibri"/>
                <a:cs typeface="Calibri"/>
                <a:sym typeface="Calibri"/>
              </a:rPr>
              <a:t>If these positions are not filled, this could result in a further deterioration in the learner-educator ratio and lead to further increases in already large class sizes.</a:t>
            </a:r>
            <a:endParaRPr sz="26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Educator, school and enrolment growth</a:t>
            </a:r>
            <a:endParaRPr/>
          </a:p>
        </p:txBody>
      </p:sp>
      <p:graphicFrame>
        <p:nvGraphicFramePr>
          <p:cNvPr id="457" name="Google Shape;457;p29"/>
          <p:cNvGraphicFramePr/>
          <p:nvPr/>
        </p:nvGraphicFramePr>
        <p:xfrm>
          <a:off x="631707" y="1771032"/>
          <a:ext cx="10515625" cy="4087495"/>
        </p:xfrm>
        <a:graphic>
          <a:graphicData uri="http://schemas.openxmlformats.org/drawingml/2006/table">
            <a:tbl>
              <a:tblPr>
                <a:noFill/>
                <a:tableStyleId>{AE08CE59-6AD5-41FC-B0CF-29C1045BB2A7}</a:tableStyleId>
              </a:tblPr>
              <a:tblGrid>
                <a:gridCol w="911350">
                  <a:extLst>
                    <a:ext uri="{9D8B030D-6E8A-4147-A177-3AD203B41FA5}">
                      <a16:colId xmlns:a16="http://schemas.microsoft.com/office/drawing/2014/main" val="20000"/>
                    </a:ext>
                  </a:extLst>
                </a:gridCol>
                <a:gridCol w="1420650">
                  <a:extLst>
                    <a:ext uri="{9D8B030D-6E8A-4147-A177-3AD203B41FA5}">
                      <a16:colId xmlns:a16="http://schemas.microsoft.com/office/drawing/2014/main" val="20001"/>
                    </a:ext>
                  </a:extLst>
                </a:gridCol>
                <a:gridCol w="1554675">
                  <a:extLst>
                    <a:ext uri="{9D8B030D-6E8A-4147-A177-3AD203B41FA5}">
                      <a16:colId xmlns:a16="http://schemas.microsoft.com/office/drawing/2014/main" val="20002"/>
                    </a:ext>
                  </a:extLst>
                </a:gridCol>
                <a:gridCol w="205125">
                  <a:extLst>
                    <a:ext uri="{9D8B030D-6E8A-4147-A177-3AD203B41FA5}">
                      <a16:colId xmlns:a16="http://schemas.microsoft.com/office/drawing/2014/main" val="20003"/>
                    </a:ext>
                  </a:extLst>
                </a:gridCol>
                <a:gridCol w="1554675">
                  <a:extLst>
                    <a:ext uri="{9D8B030D-6E8A-4147-A177-3AD203B41FA5}">
                      <a16:colId xmlns:a16="http://schemas.microsoft.com/office/drawing/2014/main" val="20004"/>
                    </a:ext>
                  </a:extLst>
                </a:gridCol>
                <a:gridCol w="1554675">
                  <a:extLst>
                    <a:ext uri="{9D8B030D-6E8A-4147-A177-3AD203B41FA5}">
                      <a16:colId xmlns:a16="http://schemas.microsoft.com/office/drawing/2014/main" val="20005"/>
                    </a:ext>
                  </a:extLst>
                </a:gridCol>
                <a:gridCol w="1554675">
                  <a:extLst>
                    <a:ext uri="{9D8B030D-6E8A-4147-A177-3AD203B41FA5}">
                      <a16:colId xmlns:a16="http://schemas.microsoft.com/office/drawing/2014/main" val="20006"/>
                    </a:ext>
                  </a:extLst>
                </a:gridCol>
                <a:gridCol w="205125">
                  <a:extLst>
                    <a:ext uri="{9D8B030D-6E8A-4147-A177-3AD203B41FA5}">
                      <a16:colId xmlns:a16="http://schemas.microsoft.com/office/drawing/2014/main" val="20007"/>
                    </a:ext>
                  </a:extLst>
                </a:gridCol>
                <a:gridCol w="1554675">
                  <a:extLst>
                    <a:ext uri="{9D8B030D-6E8A-4147-A177-3AD203B41FA5}">
                      <a16:colId xmlns:a16="http://schemas.microsoft.com/office/drawing/2014/main" val="20008"/>
                    </a:ext>
                  </a:extLst>
                </a:gridCol>
              </a:tblGrid>
              <a:tr h="346075">
                <a:tc>
                  <a:txBody>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8">
                  <a:txBody>
                    <a:bodyPr/>
                    <a:lstStyle/>
                    <a:p>
                      <a:pPr marL="0" marR="0" lvl="0" indent="0" algn="ctr" rtl="0">
                        <a:spcBef>
                          <a:spcPts val="0"/>
                        </a:spcBef>
                        <a:spcAft>
                          <a:spcPts val="0"/>
                        </a:spcAft>
                        <a:buNone/>
                      </a:pPr>
                      <a:r>
                        <a:rPr lang="en-US" sz="1800" b="1" i="1" u="none" strike="noStrike" cap="none">
                          <a:solidFill>
                            <a:srgbClr val="000000"/>
                          </a:solidFill>
                          <a:latin typeface="Calibri"/>
                          <a:ea typeface="Calibri"/>
                          <a:cs typeface="Calibri"/>
                          <a:sym typeface="Calibri"/>
                        </a:rPr>
                        <a:t>% growth from 2012 - 2021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3985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Province</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Number of educators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Number of teachers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Number of public ordinary schools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Enrolment in public ordinary schools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Enrolment in  ordinary schools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Est. school-aged population</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1"/>
                  </a:ext>
                </a:extLst>
              </a:tr>
              <a:tr h="50800">
                <a:tc>
                  <a:txBody>
                    <a:bodyPr/>
                    <a:lstStyle/>
                    <a:p>
                      <a:pPr marL="0" marR="0" lvl="0" indent="0" algn="l" rtl="0">
                        <a:spcBef>
                          <a:spcPts val="0"/>
                        </a:spcBef>
                        <a:spcAft>
                          <a:spcPts val="0"/>
                        </a:spcAft>
                        <a:buNone/>
                      </a:pPr>
                      <a:endParaRPr sz="4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EC</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DDE"/>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extLst>
                  <a:ext uri="{0D108BD9-81ED-4DB2-BD59-A6C34878D82A}">
                    <a16:rowId xmlns:a16="http://schemas.microsoft.com/office/drawing/2014/main" val="10003"/>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FS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3A6"/>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5A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8D4"/>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C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8D4"/>
                    </a:solidFill>
                  </a:tcPr>
                </a:tc>
                <a:extLst>
                  <a:ext uri="{0D108BD9-81ED-4DB2-BD59-A6C34878D82A}">
                    <a16:rowId xmlns:a16="http://schemas.microsoft.com/office/drawing/2014/main" val="10004"/>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GP</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AFB"/>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extLst>
                  <a:ext uri="{0D108BD9-81ED-4DB2-BD59-A6C34878D82A}">
                    <a16:rowId xmlns:a16="http://schemas.microsoft.com/office/drawing/2014/main" val="10005"/>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KN</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DBB"/>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EB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6F1"/>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AB4"/>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8B0"/>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0C1"/>
                    </a:solidFill>
                  </a:tcPr>
                </a:tc>
                <a:extLst>
                  <a:ext uri="{0D108BD9-81ED-4DB2-BD59-A6C34878D82A}">
                    <a16:rowId xmlns:a16="http://schemas.microsoft.com/office/drawing/2014/main" val="10006"/>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LP</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9B3"/>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FC1"/>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FE3"/>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FB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EBE"/>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FC1"/>
                    </a:solidFill>
                  </a:tcPr>
                </a:tc>
                <a:extLst>
                  <a:ext uri="{0D108BD9-81ED-4DB2-BD59-A6C34878D82A}">
                    <a16:rowId xmlns:a16="http://schemas.microsoft.com/office/drawing/2014/main" val="10007"/>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MP</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D0"/>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8D3"/>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CDD"/>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5C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3C8"/>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CF"/>
                    </a:solidFill>
                  </a:tcPr>
                </a:tc>
                <a:extLst>
                  <a:ext uri="{0D108BD9-81ED-4DB2-BD59-A6C34878D82A}">
                    <a16:rowId xmlns:a16="http://schemas.microsoft.com/office/drawing/2014/main" val="10008"/>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NC</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AD7"/>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AD7"/>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5F1"/>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7D2"/>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C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1C5"/>
                    </a:solidFill>
                  </a:tcPr>
                </a:tc>
                <a:extLst>
                  <a:ext uri="{0D108BD9-81ED-4DB2-BD59-A6C34878D82A}">
                    <a16:rowId xmlns:a16="http://schemas.microsoft.com/office/drawing/2014/main" val="10009"/>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NW</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5CD"/>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5CD"/>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BDB"/>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CDD"/>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AD9"/>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1E8"/>
                    </a:solidFill>
                  </a:tcPr>
                </a:tc>
                <a:extLst>
                  <a:ext uri="{0D108BD9-81ED-4DB2-BD59-A6C34878D82A}">
                    <a16:rowId xmlns:a16="http://schemas.microsoft.com/office/drawing/2014/main" val="10010"/>
                  </a:ext>
                </a:extLst>
              </a:tr>
              <a:tr h="262525">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WC</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1E7"/>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6F2"/>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9FA"/>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8F8"/>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3EC"/>
                    </a:solidFill>
                  </a:tcPr>
                </a:tc>
                <a:extLst>
                  <a:ext uri="{0D108BD9-81ED-4DB2-BD59-A6C34878D82A}">
                    <a16:rowId xmlns:a16="http://schemas.microsoft.com/office/drawing/2014/main" val="10011"/>
                  </a:ext>
                </a:extLst>
              </a:tr>
              <a:tr h="262525">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SA</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1C5"/>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3C9"/>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-6%</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0E4"/>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4CA"/>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3C8"/>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E6CF"/>
                    </a:solidFill>
                  </a:tcPr>
                </a:tc>
                <a:extLst>
                  <a:ext uri="{0D108BD9-81ED-4DB2-BD59-A6C34878D82A}">
                    <a16:rowId xmlns:a16="http://schemas.microsoft.com/office/drawing/2014/main" val="10012"/>
                  </a:ext>
                </a:extLst>
              </a:tr>
            </a:tbl>
          </a:graphicData>
        </a:graphic>
      </p:graphicFrame>
      <p:sp>
        <p:nvSpPr>
          <p:cNvPr id="458" name="Google Shape;458;p29"/>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4</a:t>
            </a:r>
            <a:endParaRPr/>
          </a:p>
        </p:txBody>
      </p:sp>
      <p:sp>
        <p:nvSpPr>
          <p:cNvPr id="459" name="Google Shape;459;p29"/>
          <p:cNvSpPr/>
          <p:nvPr/>
        </p:nvSpPr>
        <p:spPr>
          <a:xfrm>
            <a:off x="631707" y="6152219"/>
            <a:ext cx="10921663" cy="3865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50" i="1">
                <a:solidFill>
                  <a:schemeClr val="dk1"/>
                </a:solidFill>
                <a:latin typeface="Calibri"/>
                <a:ea typeface="Calibri"/>
                <a:cs typeface="Calibri"/>
                <a:sym typeface="Calibri"/>
              </a:rPr>
              <a:t>Source: Educator numbers from anonymised PERSAL data from 2012 and 2021, only educators (Rank 60 000 – 69 999) are considered. Thembisa age specific data V4.5 for school-aged population (Ages 7-18) estimates and enrolment and school numbers taken from School Realities-EMIS (2012 – 2021) released by the DBE, for numbers on ordinary public and independent schools (</a:t>
            </a:r>
            <a:r>
              <a:rPr lang="en-US" sz="95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Statistical Publications (education.gov.za)</a:t>
            </a:r>
            <a:r>
              <a:rPr lang="en-US" sz="950">
                <a:solidFill>
                  <a:schemeClr val="dk1"/>
                </a:solidFill>
                <a:latin typeface="Calibri"/>
                <a:ea typeface="Calibri"/>
                <a:cs typeface="Calibri"/>
                <a:sym typeface="Calibri"/>
              </a:rPr>
              <a:t>) </a:t>
            </a:r>
            <a:endParaRPr sz="950" i="1">
              <a:solidFill>
                <a:schemeClr val="dk1"/>
              </a:solidFill>
              <a:latin typeface="Calibri"/>
              <a:ea typeface="Calibri"/>
              <a:cs typeface="Calibri"/>
              <a:sym typeface="Calibri"/>
            </a:endParaRPr>
          </a:p>
        </p:txBody>
      </p:sp>
      <p:sp>
        <p:nvSpPr>
          <p:cNvPr id="460" name="Google Shape;460;p29"/>
          <p:cNvSpPr/>
          <p:nvPr/>
        </p:nvSpPr>
        <p:spPr>
          <a:xfrm>
            <a:off x="1044691" y="3018784"/>
            <a:ext cx="10102618" cy="2278929"/>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a:t>
            </a:r>
            <a:endParaRPr/>
          </a:p>
        </p:txBody>
      </p:sp>
      <p:sp>
        <p:nvSpPr>
          <p:cNvPr id="461" name="Google Shape;461;p29"/>
          <p:cNvSpPr/>
          <p:nvPr/>
        </p:nvSpPr>
        <p:spPr>
          <a:xfrm>
            <a:off x="1778336" y="4107543"/>
            <a:ext cx="8855193" cy="1038485"/>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dirty="0">
                <a:solidFill>
                  <a:srgbClr val="FFC000"/>
                </a:solidFill>
                <a:latin typeface="Calibri"/>
                <a:ea typeface="Calibri"/>
                <a:cs typeface="Calibri"/>
                <a:sym typeface="Calibri"/>
              </a:rPr>
              <a:t>The increase in the number of L1 teachers </a:t>
            </a:r>
            <a:r>
              <a:rPr lang="en-US" sz="2400" dirty="0">
                <a:solidFill>
                  <a:srgbClr val="FFC000"/>
                </a:solidFill>
                <a:latin typeface="Calibri"/>
                <a:ea typeface="Calibri"/>
                <a:cs typeface="Calibri"/>
                <a:sym typeface="Calibri"/>
              </a:rPr>
              <a:t>in the Western Cape appears to be more responsive to growth in enrolment….</a:t>
            </a:r>
            <a:endParaRPr dirty="0"/>
          </a:p>
        </p:txBody>
      </p:sp>
      <p:sp>
        <p:nvSpPr>
          <p:cNvPr id="462" name="Google Shape;462;p29"/>
          <p:cNvSpPr/>
          <p:nvPr/>
        </p:nvSpPr>
        <p:spPr>
          <a:xfrm>
            <a:off x="3428482" y="5313486"/>
            <a:ext cx="640080" cy="274320"/>
          </a:xfrm>
          <a:prstGeom prst="ellipse">
            <a:avLst/>
          </a:prstGeom>
          <a:noFill/>
          <a:ln w="28575" cap="flat" cmpd="sng">
            <a:solidFill>
              <a:srgbClr val="DC5E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3" name="Google Shape;463;p29"/>
          <p:cNvSpPr/>
          <p:nvPr/>
        </p:nvSpPr>
        <p:spPr>
          <a:xfrm>
            <a:off x="6732337" y="5306661"/>
            <a:ext cx="640080" cy="274320"/>
          </a:xfrm>
          <a:prstGeom prst="ellipse">
            <a:avLst/>
          </a:prstGeom>
          <a:noFill/>
          <a:ln w="28575" cap="flat" cmpd="sng">
            <a:solidFill>
              <a:srgbClr val="DC5E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95371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Educator, school and enrolment growth</a:t>
            </a:r>
            <a:endParaRPr/>
          </a:p>
        </p:txBody>
      </p:sp>
      <p:graphicFrame>
        <p:nvGraphicFramePr>
          <p:cNvPr id="444" name="Google Shape;444;p28"/>
          <p:cNvGraphicFramePr/>
          <p:nvPr/>
        </p:nvGraphicFramePr>
        <p:xfrm>
          <a:off x="631707" y="1771032"/>
          <a:ext cx="10515625" cy="4087495"/>
        </p:xfrm>
        <a:graphic>
          <a:graphicData uri="http://schemas.openxmlformats.org/drawingml/2006/table">
            <a:tbl>
              <a:tblPr>
                <a:noFill/>
                <a:tableStyleId>{AE08CE59-6AD5-41FC-B0CF-29C1045BB2A7}</a:tableStyleId>
              </a:tblPr>
              <a:tblGrid>
                <a:gridCol w="911350">
                  <a:extLst>
                    <a:ext uri="{9D8B030D-6E8A-4147-A177-3AD203B41FA5}">
                      <a16:colId xmlns:a16="http://schemas.microsoft.com/office/drawing/2014/main" val="20000"/>
                    </a:ext>
                  </a:extLst>
                </a:gridCol>
                <a:gridCol w="1420650">
                  <a:extLst>
                    <a:ext uri="{9D8B030D-6E8A-4147-A177-3AD203B41FA5}">
                      <a16:colId xmlns:a16="http://schemas.microsoft.com/office/drawing/2014/main" val="20001"/>
                    </a:ext>
                  </a:extLst>
                </a:gridCol>
                <a:gridCol w="1554675">
                  <a:extLst>
                    <a:ext uri="{9D8B030D-6E8A-4147-A177-3AD203B41FA5}">
                      <a16:colId xmlns:a16="http://schemas.microsoft.com/office/drawing/2014/main" val="20002"/>
                    </a:ext>
                  </a:extLst>
                </a:gridCol>
                <a:gridCol w="205125">
                  <a:extLst>
                    <a:ext uri="{9D8B030D-6E8A-4147-A177-3AD203B41FA5}">
                      <a16:colId xmlns:a16="http://schemas.microsoft.com/office/drawing/2014/main" val="20003"/>
                    </a:ext>
                  </a:extLst>
                </a:gridCol>
                <a:gridCol w="1554675">
                  <a:extLst>
                    <a:ext uri="{9D8B030D-6E8A-4147-A177-3AD203B41FA5}">
                      <a16:colId xmlns:a16="http://schemas.microsoft.com/office/drawing/2014/main" val="20004"/>
                    </a:ext>
                  </a:extLst>
                </a:gridCol>
                <a:gridCol w="1554675">
                  <a:extLst>
                    <a:ext uri="{9D8B030D-6E8A-4147-A177-3AD203B41FA5}">
                      <a16:colId xmlns:a16="http://schemas.microsoft.com/office/drawing/2014/main" val="20005"/>
                    </a:ext>
                  </a:extLst>
                </a:gridCol>
                <a:gridCol w="1554675">
                  <a:extLst>
                    <a:ext uri="{9D8B030D-6E8A-4147-A177-3AD203B41FA5}">
                      <a16:colId xmlns:a16="http://schemas.microsoft.com/office/drawing/2014/main" val="20006"/>
                    </a:ext>
                  </a:extLst>
                </a:gridCol>
                <a:gridCol w="205125">
                  <a:extLst>
                    <a:ext uri="{9D8B030D-6E8A-4147-A177-3AD203B41FA5}">
                      <a16:colId xmlns:a16="http://schemas.microsoft.com/office/drawing/2014/main" val="20007"/>
                    </a:ext>
                  </a:extLst>
                </a:gridCol>
                <a:gridCol w="1554675">
                  <a:extLst>
                    <a:ext uri="{9D8B030D-6E8A-4147-A177-3AD203B41FA5}">
                      <a16:colId xmlns:a16="http://schemas.microsoft.com/office/drawing/2014/main" val="20008"/>
                    </a:ext>
                  </a:extLst>
                </a:gridCol>
              </a:tblGrid>
              <a:tr h="346075">
                <a:tc>
                  <a:txBody>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8">
                  <a:txBody>
                    <a:bodyPr/>
                    <a:lstStyle/>
                    <a:p>
                      <a:pPr marL="0" marR="0" lvl="0" indent="0" algn="ctr" rtl="0">
                        <a:spcBef>
                          <a:spcPts val="0"/>
                        </a:spcBef>
                        <a:spcAft>
                          <a:spcPts val="0"/>
                        </a:spcAft>
                        <a:buNone/>
                      </a:pPr>
                      <a:r>
                        <a:rPr lang="en-US" sz="1800" b="1" i="1" u="none" strike="noStrike" cap="none">
                          <a:solidFill>
                            <a:srgbClr val="000000"/>
                          </a:solidFill>
                          <a:latin typeface="Calibri"/>
                          <a:ea typeface="Calibri"/>
                          <a:cs typeface="Calibri"/>
                          <a:sym typeface="Calibri"/>
                        </a:rPr>
                        <a:t>% growth from 2012 - 2021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3985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Province</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Number of educators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Number of teachers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Number of public ordinary schools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Enrolment in public ordinary schools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Enrolment in  ordinary schools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Est. school-aged population</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1"/>
                  </a:ext>
                </a:extLst>
              </a:tr>
              <a:tr h="50800">
                <a:tc>
                  <a:txBody>
                    <a:bodyPr/>
                    <a:lstStyle/>
                    <a:p>
                      <a:pPr marL="0" marR="0" lvl="0" indent="0" algn="l" rtl="0">
                        <a:spcBef>
                          <a:spcPts val="0"/>
                        </a:spcBef>
                        <a:spcAft>
                          <a:spcPts val="0"/>
                        </a:spcAft>
                        <a:buNone/>
                      </a:pPr>
                      <a:endParaRPr sz="4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EC</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DDE"/>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extLst>
                  <a:ext uri="{0D108BD9-81ED-4DB2-BD59-A6C34878D82A}">
                    <a16:rowId xmlns:a16="http://schemas.microsoft.com/office/drawing/2014/main" val="10003"/>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FS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3A6"/>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5A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8D4"/>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C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8D4"/>
                    </a:solidFill>
                  </a:tcPr>
                </a:tc>
                <a:extLst>
                  <a:ext uri="{0D108BD9-81ED-4DB2-BD59-A6C34878D82A}">
                    <a16:rowId xmlns:a16="http://schemas.microsoft.com/office/drawing/2014/main" val="10004"/>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GP</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AFB"/>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extLst>
                  <a:ext uri="{0D108BD9-81ED-4DB2-BD59-A6C34878D82A}">
                    <a16:rowId xmlns:a16="http://schemas.microsoft.com/office/drawing/2014/main" val="10005"/>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KN</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DBB"/>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EB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6F1"/>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AB4"/>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8B0"/>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0C1"/>
                    </a:solidFill>
                  </a:tcPr>
                </a:tc>
                <a:extLst>
                  <a:ext uri="{0D108BD9-81ED-4DB2-BD59-A6C34878D82A}">
                    <a16:rowId xmlns:a16="http://schemas.microsoft.com/office/drawing/2014/main" val="10006"/>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LP</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9B3"/>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FC1"/>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FE3"/>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FB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EBE"/>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FC1"/>
                    </a:solidFill>
                  </a:tcPr>
                </a:tc>
                <a:extLst>
                  <a:ext uri="{0D108BD9-81ED-4DB2-BD59-A6C34878D82A}">
                    <a16:rowId xmlns:a16="http://schemas.microsoft.com/office/drawing/2014/main" val="10007"/>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MP</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D0"/>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8D3"/>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CDD"/>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5C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3C8"/>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CF"/>
                    </a:solidFill>
                  </a:tcPr>
                </a:tc>
                <a:extLst>
                  <a:ext uri="{0D108BD9-81ED-4DB2-BD59-A6C34878D82A}">
                    <a16:rowId xmlns:a16="http://schemas.microsoft.com/office/drawing/2014/main" val="10008"/>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NC</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AD7"/>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AD7"/>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5F1"/>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7D2"/>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C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1C5"/>
                    </a:solidFill>
                  </a:tcPr>
                </a:tc>
                <a:extLst>
                  <a:ext uri="{0D108BD9-81ED-4DB2-BD59-A6C34878D82A}">
                    <a16:rowId xmlns:a16="http://schemas.microsoft.com/office/drawing/2014/main" val="10009"/>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NW</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5CD"/>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5CD"/>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BDB"/>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CDD"/>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AD9"/>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1E8"/>
                    </a:solidFill>
                  </a:tcPr>
                </a:tc>
                <a:extLst>
                  <a:ext uri="{0D108BD9-81ED-4DB2-BD59-A6C34878D82A}">
                    <a16:rowId xmlns:a16="http://schemas.microsoft.com/office/drawing/2014/main" val="10010"/>
                  </a:ext>
                </a:extLst>
              </a:tr>
              <a:tr h="262525">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WC</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1E7"/>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6F2"/>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9FA"/>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8F8"/>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3EC"/>
                    </a:solidFill>
                  </a:tcPr>
                </a:tc>
                <a:extLst>
                  <a:ext uri="{0D108BD9-81ED-4DB2-BD59-A6C34878D82A}">
                    <a16:rowId xmlns:a16="http://schemas.microsoft.com/office/drawing/2014/main" val="10011"/>
                  </a:ext>
                </a:extLst>
              </a:tr>
              <a:tr h="262525">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SA</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1C5"/>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3C9"/>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-6%</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0E4"/>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4CA"/>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3C8"/>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E6CF"/>
                    </a:solidFill>
                  </a:tcPr>
                </a:tc>
                <a:extLst>
                  <a:ext uri="{0D108BD9-81ED-4DB2-BD59-A6C34878D82A}">
                    <a16:rowId xmlns:a16="http://schemas.microsoft.com/office/drawing/2014/main" val="10012"/>
                  </a:ext>
                </a:extLst>
              </a:tr>
            </a:tbl>
          </a:graphicData>
        </a:graphic>
      </p:graphicFrame>
      <p:sp>
        <p:nvSpPr>
          <p:cNvPr id="445" name="Google Shape;445;p28"/>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4</a:t>
            </a:r>
            <a:endParaRPr/>
          </a:p>
        </p:txBody>
      </p:sp>
      <p:sp>
        <p:nvSpPr>
          <p:cNvPr id="446" name="Google Shape;446;p28"/>
          <p:cNvSpPr/>
          <p:nvPr/>
        </p:nvSpPr>
        <p:spPr>
          <a:xfrm>
            <a:off x="631707" y="6152219"/>
            <a:ext cx="10921663" cy="3865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50" i="1">
                <a:solidFill>
                  <a:schemeClr val="dk1"/>
                </a:solidFill>
                <a:latin typeface="Calibri"/>
                <a:ea typeface="Calibri"/>
                <a:cs typeface="Calibri"/>
                <a:sym typeface="Calibri"/>
              </a:rPr>
              <a:t>Source: Educator numbers from anonymised PERSAL data from 2012 and 2021, only educators (Rank 60 000 – 69 999) are considered. Thembisa age specific data V4.5 for school-aged population (Ages 7-18) estimates and enrolment and school numbers taken from School Realities-EMIS (2012 – 2021) released by the DBE, for numbers on ordinary public and independent schools (</a:t>
            </a:r>
            <a:r>
              <a:rPr lang="en-US" sz="95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Statistical Publications (education.gov.za)</a:t>
            </a:r>
            <a:r>
              <a:rPr lang="en-US" sz="950">
                <a:solidFill>
                  <a:schemeClr val="dk1"/>
                </a:solidFill>
                <a:latin typeface="Calibri"/>
                <a:ea typeface="Calibri"/>
                <a:cs typeface="Calibri"/>
                <a:sym typeface="Calibri"/>
              </a:rPr>
              <a:t>) </a:t>
            </a:r>
            <a:endParaRPr sz="950" i="1">
              <a:solidFill>
                <a:schemeClr val="dk1"/>
              </a:solidFill>
              <a:latin typeface="Calibri"/>
              <a:ea typeface="Calibri"/>
              <a:cs typeface="Calibri"/>
              <a:sym typeface="Calibri"/>
            </a:endParaRPr>
          </a:p>
        </p:txBody>
      </p:sp>
      <p:sp>
        <p:nvSpPr>
          <p:cNvPr id="447" name="Google Shape;447;p28"/>
          <p:cNvSpPr/>
          <p:nvPr/>
        </p:nvSpPr>
        <p:spPr>
          <a:xfrm>
            <a:off x="1044691" y="3018784"/>
            <a:ext cx="10102618" cy="2278929"/>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a:t>
            </a:r>
            <a:endParaRPr/>
          </a:p>
        </p:txBody>
      </p:sp>
      <p:sp>
        <p:nvSpPr>
          <p:cNvPr id="448" name="Google Shape;448;p28"/>
          <p:cNvSpPr/>
          <p:nvPr/>
        </p:nvSpPr>
        <p:spPr>
          <a:xfrm>
            <a:off x="1778336" y="4107543"/>
            <a:ext cx="8855193" cy="1038485"/>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a:solidFill>
                  <a:srgbClr val="FFC000"/>
                </a:solidFill>
                <a:latin typeface="Calibri"/>
                <a:ea typeface="Calibri"/>
                <a:cs typeface="Calibri"/>
                <a:sym typeface="Calibri"/>
              </a:rPr>
              <a:t>Enrolment and educator numbers grew </a:t>
            </a:r>
            <a:r>
              <a:rPr lang="en-US" sz="2400">
                <a:solidFill>
                  <a:srgbClr val="FFC000"/>
                </a:solidFill>
                <a:latin typeface="Calibri"/>
                <a:ea typeface="Calibri"/>
                <a:cs typeface="Calibri"/>
                <a:sym typeface="Calibri"/>
              </a:rPr>
              <a:t>in the Western Cape, whilst the number of public ordinary </a:t>
            </a:r>
            <a:r>
              <a:rPr lang="en-US" sz="2400" b="1">
                <a:solidFill>
                  <a:srgbClr val="FFC000"/>
                </a:solidFill>
                <a:latin typeface="Calibri"/>
                <a:ea typeface="Calibri"/>
                <a:cs typeface="Calibri"/>
                <a:sym typeface="Calibri"/>
              </a:rPr>
              <a:t>schools remained constant</a:t>
            </a:r>
            <a:r>
              <a:rPr lang="en-US" sz="2400">
                <a:solidFill>
                  <a:srgbClr val="FFC000"/>
                </a:solidFill>
                <a:latin typeface="Calibri"/>
                <a:ea typeface="Calibri"/>
                <a:cs typeface="Calibri"/>
                <a:sym typeface="Calibri"/>
              </a:rPr>
              <a:t>....</a:t>
            </a:r>
            <a:endParaRPr/>
          </a:p>
        </p:txBody>
      </p:sp>
      <p:sp>
        <p:nvSpPr>
          <p:cNvPr id="449" name="Google Shape;449;p28"/>
          <p:cNvSpPr/>
          <p:nvPr/>
        </p:nvSpPr>
        <p:spPr>
          <a:xfrm>
            <a:off x="5166774" y="5319264"/>
            <a:ext cx="640080" cy="274320"/>
          </a:xfrm>
          <a:prstGeom prst="ellipse">
            <a:avLst/>
          </a:prstGeom>
          <a:noFill/>
          <a:ln w="28575" cap="flat" cmpd="sng">
            <a:solidFill>
              <a:srgbClr val="DC5E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0" name="Google Shape;450;p28"/>
          <p:cNvSpPr/>
          <p:nvPr/>
        </p:nvSpPr>
        <p:spPr>
          <a:xfrm>
            <a:off x="6732337" y="5306661"/>
            <a:ext cx="640080" cy="274320"/>
          </a:xfrm>
          <a:prstGeom prst="ellipse">
            <a:avLst/>
          </a:prstGeom>
          <a:noFill/>
          <a:ln w="28575" cap="flat" cmpd="sng">
            <a:solidFill>
              <a:srgbClr val="DC5E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7"/>
                                        </p:tgtEl>
                                        <p:attrNameLst>
                                          <p:attrName>style.visibility</p:attrName>
                                        </p:attrNameLst>
                                      </p:cBhvr>
                                      <p:to>
                                        <p:strVal val="visible"/>
                                      </p:to>
                                    </p:set>
                                    <p:animEffect transition="in" filter="fade">
                                      <p:cBhvr>
                                        <p:cTn id="7" dur="500"/>
                                        <p:tgtEl>
                                          <p:spTgt spid="447"/>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448"/>
                                        </p:tgtEl>
                                        <p:attrNameLst>
                                          <p:attrName>style.visibility</p:attrName>
                                        </p:attrNameLst>
                                      </p:cBhvr>
                                      <p:to>
                                        <p:strVal val="visible"/>
                                      </p:to>
                                    </p:set>
                                  </p:childTnLst>
                                </p:cTn>
                              </p:par>
                            </p:childTnLst>
                          </p:cTn>
                        </p:par>
                        <p:par>
                          <p:cTn id="11" fill="hold">
                            <p:stCondLst>
                              <p:cond delay="501"/>
                            </p:stCondLst>
                            <p:childTnLst>
                              <p:par>
                                <p:cTn id="12" presetID="1" presetClass="entr" presetSubtype="0" fill="hold" nodeType="afterEffect">
                                  <p:stCondLst>
                                    <p:cond delay="0"/>
                                  </p:stCondLst>
                                  <p:childTnLst>
                                    <p:set>
                                      <p:cBhvr>
                                        <p:cTn id="13" dur="1" fill="hold">
                                          <p:stCondLst>
                                            <p:cond delay="0"/>
                                          </p:stCondLst>
                                        </p:cTn>
                                        <p:tgtEl>
                                          <p:spTgt spid="449"/>
                                        </p:tgtEl>
                                        <p:attrNameLst>
                                          <p:attrName>style.visibility</p:attrName>
                                        </p:attrNameLst>
                                      </p:cBhvr>
                                      <p:to>
                                        <p:strVal val="visible"/>
                                      </p:to>
                                    </p:set>
                                  </p:childTnLst>
                                </p:cTn>
                              </p:par>
                            </p:childTnLst>
                          </p:cTn>
                        </p:par>
                        <p:par>
                          <p:cTn id="14" fill="hold">
                            <p:stCondLst>
                              <p:cond delay="502"/>
                            </p:stCondLst>
                            <p:childTnLst>
                              <p:par>
                                <p:cTn id="15" presetID="1" presetClass="entr" presetSubtype="0" fill="hold" nodeType="afterEffect">
                                  <p:stCondLst>
                                    <p:cond delay="0"/>
                                  </p:stCondLst>
                                  <p:childTnLst>
                                    <p:set>
                                      <p:cBhvr>
                                        <p:cTn id="16" dur="1" fill="hold">
                                          <p:stCondLst>
                                            <p:cond delay="0"/>
                                          </p:stCondLst>
                                        </p:cTn>
                                        <p:tgtEl>
                                          <p:spTgt spid="4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School growth from 2012 to 2021 </a:t>
            </a:r>
            <a:endParaRPr/>
          </a:p>
        </p:txBody>
      </p:sp>
      <p:graphicFrame>
        <p:nvGraphicFramePr>
          <p:cNvPr id="469" name="Google Shape;469;p30"/>
          <p:cNvGraphicFramePr/>
          <p:nvPr/>
        </p:nvGraphicFramePr>
        <p:xfrm>
          <a:off x="1277258" y="2149766"/>
          <a:ext cx="10076542" cy="4130045"/>
        </p:xfrm>
        <a:graphic>
          <a:graphicData uri="http://schemas.openxmlformats.org/drawingml/2006/chart">
            <c:chart xmlns:c="http://schemas.openxmlformats.org/drawingml/2006/chart" xmlns:r="http://schemas.openxmlformats.org/officeDocument/2006/relationships" r:id="rId3"/>
          </a:graphicData>
        </a:graphic>
      </p:graphicFrame>
      <p:sp>
        <p:nvSpPr>
          <p:cNvPr id="470" name="Google Shape;470;p30"/>
          <p:cNvSpPr/>
          <p:nvPr/>
        </p:nvSpPr>
        <p:spPr>
          <a:xfrm>
            <a:off x="635168" y="6417467"/>
            <a:ext cx="10921663" cy="3865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50" i="1">
                <a:solidFill>
                  <a:schemeClr val="dk1"/>
                </a:solidFill>
                <a:latin typeface="Calibri"/>
                <a:ea typeface="Calibri"/>
                <a:cs typeface="Calibri"/>
                <a:sym typeface="Calibri"/>
              </a:rPr>
              <a:t>Source: School numbers taken from School Realities-EMIS (2012 – 2021) released by the DBE, for numbers on ordinary public and independent schools (</a:t>
            </a:r>
            <a:r>
              <a:rPr lang="en-US" sz="95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Statistical Publications (education.gov.za)</a:t>
            </a:r>
            <a:r>
              <a:rPr lang="en-US" sz="950">
                <a:solidFill>
                  <a:schemeClr val="dk1"/>
                </a:solidFill>
                <a:latin typeface="Calibri"/>
                <a:ea typeface="Calibri"/>
                <a:cs typeface="Calibri"/>
                <a:sym typeface="Calibri"/>
              </a:rPr>
              <a:t>) </a:t>
            </a:r>
            <a:endParaRPr sz="950" i="1">
              <a:solidFill>
                <a:schemeClr val="dk1"/>
              </a:solidFill>
              <a:latin typeface="Calibri"/>
              <a:ea typeface="Calibri"/>
              <a:cs typeface="Calibri"/>
              <a:sym typeface="Calibri"/>
            </a:endParaRPr>
          </a:p>
        </p:txBody>
      </p:sp>
      <p:graphicFrame>
        <p:nvGraphicFramePr>
          <p:cNvPr id="471" name="Google Shape;471;p30"/>
          <p:cNvGraphicFramePr/>
          <p:nvPr/>
        </p:nvGraphicFramePr>
        <p:xfrm>
          <a:off x="1899137" y="4984580"/>
          <a:ext cx="9360250" cy="404025"/>
        </p:xfrm>
        <a:graphic>
          <a:graphicData uri="http://schemas.openxmlformats.org/drawingml/2006/table">
            <a:tbl>
              <a:tblPr>
                <a:noFill/>
                <a:tableStyleId>{F052E842-779E-40B7-83B2-C25AFB56091B}</a:tableStyleId>
              </a:tblPr>
              <a:tblGrid>
                <a:gridCol w="936025">
                  <a:extLst>
                    <a:ext uri="{9D8B030D-6E8A-4147-A177-3AD203B41FA5}">
                      <a16:colId xmlns:a16="http://schemas.microsoft.com/office/drawing/2014/main" val="20000"/>
                    </a:ext>
                  </a:extLst>
                </a:gridCol>
                <a:gridCol w="936025">
                  <a:extLst>
                    <a:ext uri="{9D8B030D-6E8A-4147-A177-3AD203B41FA5}">
                      <a16:colId xmlns:a16="http://schemas.microsoft.com/office/drawing/2014/main" val="20001"/>
                    </a:ext>
                  </a:extLst>
                </a:gridCol>
                <a:gridCol w="936025">
                  <a:extLst>
                    <a:ext uri="{9D8B030D-6E8A-4147-A177-3AD203B41FA5}">
                      <a16:colId xmlns:a16="http://schemas.microsoft.com/office/drawing/2014/main" val="20002"/>
                    </a:ext>
                  </a:extLst>
                </a:gridCol>
                <a:gridCol w="936025">
                  <a:extLst>
                    <a:ext uri="{9D8B030D-6E8A-4147-A177-3AD203B41FA5}">
                      <a16:colId xmlns:a16="http://schemas.microsoft.com/office/drawing/2014/main" val="20003"/>
                    </a:ext>
                  </a:extLst>
                </a:gridCol>
                <a:gridCol w="936025">
                  <a:extLst>
                    <a:ext uri="{9D8B030D-6E8A-4147-A177-3AD203B41FA5}">
                      <a16:colId xmlns:a16="http://schemas.microsoft.com/office/drawing/2014/main" val="20004"/>
                    </a:ext>
                  </a:extLst>
                </a:gridCol>
                <a:gridCol w="936025">
                  <a:extLst>
                    <a:ext uri="{9D8B030D-6E8A-4147-A177-3AD203B41FA5}">
                      <a16:colId xmlns:a16="http://schemas.microsoft.com/office/drawing/2014/main" val="20005"/>
                    </a:ext>
                  </a:extLst>
                </a:gridCol>
                <a:gridCol w="936025">
                  <a:extLst>
                    <a:ext uri="{9D8B030D-6E8A-4147-A177-3AD203B41FA5}">
                      <a16:colId xmlns:a16="http://schemas.microsoft.com/office/drawing/2014/main" val="20006"/>
                    </a:ext>
                  </a:extLst>
                </a:gridCol>
                <a:gridCol w="936025">
                  <a:extLst>
                    <a:ext uri="{9D8B030D-6E8A-4147-A177-3AD203B41FA5}">
                      <a16:colId xmlns:a16="http://schemas.microsoft.com/office/drawing/2014/main" val="20007"/>
                    </a:ext>
                  </a:extLst>
                </a:gridCol>
                <a:gridCol w="936025">
                  <a:extLst>
                    <a:ext uri="{9D8B030D-6E8A-4147-A177-3AD203B41FA5}">
                      <a16:colId xmlns:a16="http://schemas.microsoft.com/office/drawing/2014/main" val="20008"/>
                    </a:ext>
                  </a:extLst>
                </a:gridCol>
                <a:gridCol w="936025">
                  <a:extLst>
                    <a:ext uri="{9D8B030D-6E8A-4147-A177-3AD203B41FA5}">
                      <a16:colId xmlns:a16="http://schemas.microsoft.com/office/drawing/2014/main" val="20009"/>
                    </a:ext>
                  </a:extLst>
                </a:gridCol>
              </a:tblGrid>
              <a:tr h="404025">
                <a:tc>
                  <a:txBody>
                    <a:bodyPr/>
                    <a:lstStyle/>
                    <a:p>
                      <a:pPr marL="0" marR="0" lvl="0" indent="0" algn="ctr" rtl="0">
                        <a:spcBef>
                          <a:spcPts val="0"/>
                        </a:spcBef>
                        <a:spcAft>
                          <a:spcPts val="0"/>
                        </a:spcAft>
                        <a:buNone/>
                      </a:pPr>
                      <a:r>
                        <a:rPr lang="en-US" sz="2200" u="none" strike="noStrike" cap="none">
                          <a:solidFill>
                            <a:srgbClr val="595959"/>
                          </a:solidFill>
                        </a:rPr>
                        <a:t>EC</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FS</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GP</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KN</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LP</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MP</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NC</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NW</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WC</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b="1" u="none" strike="noStrike" cap="none">
                          <a:solidFill>
                            <a:srgbClr val="595959"/>
                          </a:solidFill>
                        </a:rPr>
                        <a:t>SA</a:t>
                      </a:r>
                      <a:endParaRPr sz="2200" b="1"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472" name="Google Shape;472;p30"/>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4</a:t>
            </a:r>
            <a:endParaRPr/>
          </a:p>
        </p:txBody>
      </p:sp>
      <p:sp>
        <p:nvSpPr>
          <p:cNvPr id="473" name="Google Shape;473;p30"/>
          <p:cNvSpPr/>
          <p:nvPr/>
        </p:nvSpPr>
        <p:spPr>
          <a:xfrm>
            <a:off x="2053883"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4%</a:t>
            </a:r>
            <a:endParaRPr/>
          </a:p>
        </p:txBody>
      </p:sp>
      <p:sp>
        <p:nvSpPr>
          <p:cNvPr id="474" name="Google Shape;474;p30"/>
          <p:cNvSpPr/>
          <p:nvPr/>
        </p:nvSpPr>
        <p:spPr>
          <a:xfrm>
            <a:off x="2992395"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8%</a:t>
            </a:r>
            <a:endParaRPr/>
          </a:p>
        </p:txBody>
      </p:sp>
      <p:sp>
        <p:nvSpPr>
          <p:cNvPr id="475" name="Google Shape;475;p30"/>
          <p:cNvSpPr/>
          <p:nvPr/>
        </p:nvSpPr>
        <p:spPr>
          <a:xfrm>
            <a:off x="3930907"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30%</a:t>
            </a:r>
            <a:endParaRPr/>
          </a:p>
        </p:txBody>
      </p:sp>
      <p:sp>
        <p:nvSpPr>
          <p:cNvPr id="476" name="Google Shape;476;p30"/>
          <p:cNvSpPr/>
          <p:nvPr/>
        </p:nvSpPr>
        <p:spPr>
          <a:xfrm>
            <a:off x="4869419"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4%</a:t>
            </a:r>
            <a:endParaRPr/>
          </a:p>
        </p:txBody>
      </p:sp>
      <p:sp>
        <p:nvSpPr>
          <p:cNvPr id="477" name="Google Shape;477;p30"/>
          <p:cNvSpPr/>
          <p:nvPr/>
        </p:nvSpPr>
        <p:spPr>
          <a:xfrm>
            <a:off x="5807931"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5%</a:t>
            </a:r>
            <a:endParaRPr/>
          </a:p>
        </p:txBody>
      </p:sp>
      <p:sp>
        <p:nvSpPr>
          <p:cNvPr id="478" name="Google Shape;478;p30"/>
          <p:cNvSpPr/>
          <p:nvPr/>
        </p:nvSpPr>
        <p:spPr>
          <a:xfrm>
            <a:off x="6746443"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7%</a:t>
            </a:r>
            <a:endParaRPr/>
          </a:p>
        </p:txBody>
      </p:sp>
      <p:sp>
        <p:nvSpPr>
          <p:cNvPr id="479" name="Google Shape;479;p30"/>
          <p:cNvSpPr/>
          <p:nvPr/>
        </p:nvSpPr>
        <p:spPr>
          <a:xfrm>
            <a:off x="7684955"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7%</a:t>
            </a:r>
            <a:endParaRPr/>
          </a:p>
        </p:txBody>
      </p:sp>
      <p:sp>
        <p:nvSpPr>
          <p:cNvPr id="480" name="Google Shape;480;p30"/>
          <p:cNvSpPr/>
          <p:nvPr/>
        </p:nvSpPr>
        <p:spPr>
          <a:xfrm>
            <a:off x="8623467"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6%</a:t>
            </a:r>
            <a:endParaRPr/>
          </a:p>
        </p:txBody>
      </p:sp>
      <p:sp>
        <p:nvSpPr>
          <p:cNvPr id="481" name="Google Shape;481;p30"/>
          <p:cNvSpPr/>
          <p:nvPr/>
        </p:nvSpPr>
        <p:spPr>
          <a:xfrm>
            <a:off x="9561979"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17%</a:t>
            </a:r>
            <a:endParaRPr/>
          </a:p>
        </p:txBody>
      </p:sp>
      <p:sp>
        <p:nvSpPr>
          <p:cNvPr id="482" name="Google Shape;482;p30"/>
          <p:cNvSpPr/>
          <p:nvPr/>
        </p:nvSpPr>
        <p:spPr>
          <a:xfrm>
            <a:off x="10500488"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262626"/>
                </a:solidFill>
                <a:latin typeface="Calibri"/>
                <a:ea typeface="Calibri"/>
                <a:cs typeface="Calibri"/>
                <a:sym typeface="Calibri"/>
              </a:rPr>
              <a:t>9%</a:t>
            </a:r>
            <a:endParaRPr/>
          </a:p>
        </p:txBody>
      </p:sp>
      <p:sp>
        <p:nvSpPr>
          <p:cNvPr id="483" name="Google Shape;483;p30"/>
          <p:cNvSpPr/>
          <p:nvPr/>
        </p:nvSpPr>
        <p:spPr>
          <a:xfrm>
            <a:off x="447713" y="5254787"/>
            <a:ext cx="1451424" cy="579417"/>
          </a:xfrm>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 independent schools (2021)</a:t>
            </a:r>
            <a:endParaRPr/>
          </a:p>
        </p:txBody>
      </p:sp>
      <p:cxnSp>
        <p:nvCxnSpPr>
          <p:cNvPr id="484" name="Google Shape;484;p30"/>
          <p:cNvCxnSpPr/>
          <p:nvPr/>
        </p:nvCxnSpPr>
        <p:spPr>
          <a:xfrm>
            <a:off x="10315235" y="2525486"/>
            <a:ext cx="0" cy="2926080"/>
          </a:xfrm>
          <a:prstGeom prst="straightConnector1">
            <a:avLst/>
          </a:prstGeom>
          <a:noFill/>
          <a:ln w="9525" cap="flat" cmpd="sng">
            <a:solidFill>
              <a:srgbClr val="BFBFBF"/>
            </a:solidFill>
            <a:prstDash val="solid"/>
            <a:miter lim="800000"/>
            <a:headEnd type="none" w="sm" len="sm"/>
            <a:tailEnd type="none" w="sm" len="sm"/>
          </a:ln>
        </p:spPr>
      </p:cxnSp>
      <p:cxnSp>
        <p:nvCxnSpPr>
          <p:cNvPr id="485" name="Google Shape;485;p30"/>
          <p:cNvCxnSpPr/>
          <p:nvPr/>
        </p:nvCxnSpPr>
        <p:spPr>
          <a:xfrm>
            <a:off x="10315235" y="2149766"/>
            <a:ext cx="0" cy="3571209"/>
          </a:xfrm>
          <a:prstGeom prst="straightConnector1">
            <a:avLst/>
          </a:prstGeom>
          <a:noFill/>
          <a:ln w="9525" cap="flat" cmpd="sng">
            <a:solidFill>
              <a:srgbClr val="BFBFBF"/>
            </a:solidFill>
            <a:prstDash val="solid"/>
            <a:miter lim="800000"/>
            <a:headEnd type="none" w="sm" len="sm"/>
            <a:tailEnd type="none" w="sm" len="sm"/>
          </a:ln>
        </p:spPr>
      </p:cxnSp>
      <p:cxnSp>
        <p:nvCxnSpPr>
          <p:cNvPr id="486" name="Google Shape;486;p30"/>
          <p:cNvCxnSpPr/>
          <p:nvPr/>
        </p:nvCxnSpPr>
        <p:spPr>
          <a:xfrm>
            <a:off x="10689771" y="2823201"/>
            <a:ext cx="224971" cy="720952"/>
          </a:xfrm>
          <a:prstGeom prst="straightConnector1">
            <a:avLst/>
          </a:prstGeom>
          <a:noFill/>
          <a:ln w="9525" cap="flat" cmpd="sng">
            <a:solidFill>
              <a:schemeClr val="dk1"/>
            </a:solidFill>
            <a:prstDash val="solid"/>
            <a:miter lim="800000"/>
            <a:headEnd type="none" w="sm" len="sm"/>
            <a:tailEnd type="stealth" w="med" len="med"/>
          </a:ln>
        </p:spPr>
      </p:cxnSp>
      <p:sp>
        <p:nvSpPr>
          <p:cNvPr id="487" name="Google Shape;487;p30"/>
          <p:cNvSpPr/>
          <p:nvPr/>
        </p:nvSpPr>
        <p:spPr>
          <a:xfrm>
            <a:off x="8622030" y="1368220"/>
            <a:ext cx="3219450" cy="147161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262626"/>
                </a:solidFill>
                <a:latin typeface="Calibri"/>
                <a:ea typeface="Calibri"/>
                <a:cs typeface="Calibri"/>
                <a:sym typeface="Calibri"/>
              </a:rPr>
              <a:t>School growth was driven by independent school growth (+37%) from 2012 to 2021. In contrast, the number of public schools in SA decreased (-6%)</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School growth from 2012 to 2021 </a:t>
            </a:r>
            <a:endParaRPr/>
          </a:p>
        </p:txBody>
      </p:sp>
      <p:graphicFrame>
        <p:nvGraphicFramePr>
          <p:cNvPr id="493" name="Google Shape;493;p31"/>
          <p:cNvGraphicFramePr/>
          <p:nvPr/>
        </p:nvGraphicFramePr>
        <p:xfrm>
          <a:off x="1277258" y="2149766"/>
          <a:ext cx="10076542" cy="4130045"/>
        </p:xfrm>
        <a:graphic>
          <a:graphicData uri="http://schemas.openxmlformats.org/drawingml/2006/chart">
            <c:chart xmlns:c="http://schemas.openxmlformats.org/drawingml/2006/chart" xmlns:r="http://schemas.openxmlformats.org/officeDocument/2006/relationships" r:id="rId3"/>
          </a:graphicData>
        </a:graphic>
      </p:graphicFrame>
      <p:sp>
        <p:nvSpPr>
          <p:cNvPr id="494" name="Google Shape;494;p31"/>
          <p:cNvSpPr/>
          <p:nvPr/>
        </p:nvSpPr>
        <p:spPr>
          <a:xfrm>
            <a:off x="635168" y="6405137"/>
            <a:ext cx="10921663" cy="3865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50" i="1">
                <a:solidFill>
                  <a:schemeClr val="dk1"/>
                </a:solidFill>
                <a:latin typeface="Calibri"/>
                <a:ea typeface="Calibri"/>
                <a:cs typeface="Calibri"/>
                <a:sym typeface="Calibri"/>
              </a:rPr>
              <a:t>Source: School numbers taken from School Realities-EMIS (2012 – 2021) released by the DBE, for numbers on ordinary public and independent schools (</a:t>
            </a:r>
            <a:r>
              <a:rPr lang="en-US" sz="95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Statistical Publications (education.gov.za)</a:t>
            </a:r>
            <a:r>
              <a:rPr lang="en-US" sz="950">
                <a:solidFill>
                  <a:schemeClr val="dk1"/>
                </a:solidFill>
                <a:latin typeface="Calibri"/>
                <a:ea typeface="Calibri"/>
                <a:cs typeface="Calibri"/>
                <a:sym typeface="Calibri"/>
              </a:rPr>
              <a:t>) </a:t>
            </a:r>
            <a:endParaRPr sz="950" i="1">
              <a:solidFill>
                <a:schemeClr val="dk1"/>
              </a:solidFill>
              <a:latin typeface="Calibri"/>
              <a:ea typeface="Calibri"/>
              <a:cs typeface="Calibri"/>
              <a:sym typeface="Calibri"/>
            </a:endParaRPr>
          </a:p>
        </p:txBody>
      </p:sp>
      <p:graphicFrame>
        <p:nvGraphicFramePr>
          <p:cNvPr id="495" name="Google Shape;495;p31"/>
          <p:cNvGraphicFramePr/>
          <p:nvPr/>
        </p:nvGraphicFramePr>
        <p:xfrm>
          <a:off x="1899137" y="4984580"/>
          <a:ext cx="9360250" cy="404025"/>
        </p:xfrm>
        <a:graphic>
          <a:graphicData uri="http://schemas.openxmlformats.org/drawingml/2006/table">
            <a:tbl>
              <a:tblPr>
                <a:noFill/>
                <a:tableStyleId>{F052E842-779E-40B7-83B2-C25AFB56091B}</a:tableStyleId>
              </a:tblPr>
              <a:tblGrid>
                <a:gridCol w="936025">
                  <a:extLst>
                    <a:ext uri="{9D8B030D-6E8A-4147-A177-3AD203B41FA5}">
                      <a16:colId xmlns:a16="http://schemas.microsoft.com/office/drawing/2014/main" val="20000"/>
                    </a:ext>
                  </a:extLst>
                </a:gridCol>
                <a:gridCol w="936025">
                  <a:extLst>
                    <a:ext uri="{9D8B030D-6E8A-4147-A177-3AD203B41FA5}">
                      <a16:colId xmlns:a16="http://schemas.microsoft.com/office/drawing/2014/main" val="20001"/>
                    </a:ext>
                  </a:extLst>
                </a:gridCol>
                <a:gridCol w="936025">
                  <a:extLst>
                    <a:ext uri="{9D8B030D-6E8A-4147-A177-3AD203B41FA5}">
                      <a16:colId xmlns:a16="http://schemas.microsoft.com/office/drawing/2014/main" val="20002"/>
                    </a:ext>
                  </a:extLst>
                </a:gridCol>
                <a:gridCol w="936025">
                  <a:extLst>
                    <a:ext uri="{9D8B030D-6E8A-4147-A177-3AD203B41FA5}">
                      <a16:colId xmlns:a16="http://schemas.microsoft.com/office/drawing/2014/main" val="20003"/>
                    </a:ext>
                  </a:extLst>
                </a:gridCol>
                <a:gridCol w="936025">
                  <a:extLst>
                    <a:ext uri="{9D8B030D-6E8A-4147-A177-3AD203B41FA5}">
                      <a16:colId xmlns:a16="http://schemas.microsoft.com/office/drawing/2014/main" val="20004"/>
                    </a:ext>
                  </a:extLst>
                </a:gridCol>
                <a:gridCol w="936025">
                  <a:extLst>
                    <a:ext uri="{9D8B030D-6E8A-4147-A177-3AD203B41FA5}">
                      <a16:colId xmlns:a16="http://schemas.microsoft.com/office/drawing/2014/main" val="20005"/>
                    </a:ext>
                  </a:extLst>
                </a:gridCol>
                <a:gridCol w="936025">
                  <a:extLst>
                    <a:ext uri="{9D8B030D-6E8A-4147-A177-3AD203B41FA5}">
                      <a16:colId xmlns:a16="http://schemas.microsoft.com/office/drawing/2014/main" val="20006"/>
                    </a:ext>
                  </a:extLst>
                </a:gridCol>
                <a:gridCol w="936025">
                  <a:extLst>
                    <a:ext uri="{9D8B030D-6E8A-4147-A177-3AD203B41FA5}">
                      <a16:colId xmlns:a16="http://schemas.microsoft.com/office/drawing/2014/main" val="20007"/>
                    </a:ext>
                  </a:extLst>
                </a:gridCol>
                <a:gridCol w="936025">
                  <a:extLst>
                    <a:ext uri="{9D8B030D-6E8A-4147-A177-3AD203B41FA5}">
                      <a16:colId xmlns:a16="http://schemas.microsoft.com/office/drawing/2014/main" val="20008"/>
                    </a:ext>
                  </a:extLst>
                </a:gridCol>
                <a:gridCol w="936025">
                  <a:extLst>
                    <a:ext uri="{9D8B030D-6E8A-4147-A177-3AD203B41FA5}">
                      <a16:colId xmlns:a16="http://schemas.microsoft.com/office/drawing/2014/main" val="20009"/>
                    </a:ext>
                  </a:extLst>
                </a:gridCol>
              </a:tblGrid>
              <a:tr h="404025">
                <a:tc>
                  <a:txBody>
                    <a:bodyPr/>
                    <a:lstStyle/>
                    <a:p>
                      <a:pPr marL="0" marR="0" lvl="0" indent="0" algn="ctr" rtl="0">
                        <a:spcBef>
                          <a:spcPts val="0"/>
                        </a:spcBef>
                        <a:spcAft>
                          <a:spcPts val="0"/>
                        </a:spcAft>
                        <a:buNone/>
                      </a:pPr>
                      <a:r>
                        <a:rPr lang="en-US" sz="2200" u="none" strike="noStrike" cap="none">
                          <a:solidFill>
                            <a:srgbClr val="595959"/>
                          </a:solidFill>
                        </a:rPr>
                        <a:t>EC</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FS</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GP</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KN</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LP</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MP</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NC</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NW</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WC</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b="1" u="none" strike="noStrike" cap="none">
                          <a:solidFill>
                            <a:srgbClr val="595959"/>
                          </a:solidFill>
                        </a:rPr>
                        <a:t>SA</a:t>
                      </a:r>
                      <a:endParaRPr sz="2200" b="1"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496" name="Google Shape;496;p31"/>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4</a:t>
            </a:r>
            <a:endParaRPr/>
          </a:p>
        </p:txBody>
      </p:sp>
      <p:sp>
        <p:nvSpPr>
          <p:cNvPr id="497" name="Google Shape;497;p31"/>
          <p:cNvSpPr/>
          <p:nvPr/>
        </p:nvSpPr>
        <p:spPr>
          <a:xfrm>
            <a:off x="2053883"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4%</a:t>
            </a:r>
            <a:endParaRPr/>
          </a:p>
        </p:txBody>
      </p:sp>
      <p:sp>
        <p:nvSpPr>
          <p:cNvPr id="498" name="Google Shape;498;p31"/>
          <p:cNvSpPr/>
          <p:nvPr/>
        </p:nvSpPr>
        <p:spPr>
          <a:xfrm>
            <a:off x="2992395"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8%</a:t>
            </a:r>
            <a:endParaRPr/>
          </a:p>
        </p:txBody>
      </p:sp>
      <p:sp>
        <p:nvSpPr>
          <p:cNvPr id="499" name="Google Shape;499;p31"/>
          <p:cNvSpPr/>
          <p:nvPr/>
        </p:nvSpPr>
        <p:spPr>
          <a:xfrm>
            <a:off x="3930907"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30%</a:t>
            </a:r>
            <a:endParaRPr/>
          </a:p>
        </p:txBody>
      </p:sp>
      <p:sp>
        <p:nvSpPr>
          <p:cNvPr id="500" name="Google Shape;500;p31"/>
          <p:cNvSpPr/>
          <p:nvPr/>
        </p:nvSpPr>
        <p:spPr>
          <a:xfrm>
            <a:off x="4869419"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4%</a:t>
            </a:r>
            <a:endParaRPr/>
          </a:p>
        </p:txBody>
      </p:sp>
      <p:sp>
        <p:nvSpPr>
          <p:cNvPr id="501" name="Google Shape;501;p31"/>
          <p:cNvSpPr/>
          <p:nvPr/>
        </p:nvSpPr>
        <p:spPr>
          <a:xfrm>
            <a:off x="5807931"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5%</a:t>
            </a:r>
            <a:endParaRPr/>
          </a:p>
        </p:txBody>
      </p:sp>
      <p:sp>
        <p:nvSpPr>
          <p:cNvPr id="502" name="Google Shape;502;p31"/>
          <p:cNvSpPr/>
          <p:nvPr/>
        </p:nvSpPr>
        <p:spPr>
          <a:xfrm>
            <a:off x="6746443"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7%</a:t>
            </a:r>
            <a:endParaRPr/>
          </a:p>
        </p:txBody>
      </p:sp>
      <p:sp>
        <p:nvSpPr>
          <p:cNvPr id="503" name="Google Shape;503;p31"/>
          <p:cNvSpPr/>
          <p:nvPr/>
        </p:nvSpPr>
        <p:spPr>
          <a:xfrm>
            <a:off x="7684955"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7%</a:t>
            </a:r>
            <a:endParaRPr/>
          </a:p>
        </p:txBody>
      </p:sp>
      <p:sp>
        <p:nvSpPr>
          <p:cNvPr id="504" name="Google Shape;504;p31"/>
          <p:cNvSpPr/>
          <p:nvPr/>
        </p:nvSpPr>
        <p:spPr>
          <a:xfrm>
            <a:off x="8623467"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6%</a:t>
            </a:r>
            <a:endParaRPr/>
          </a:p>
        </p:txBody>
      </p:sp>
      <p:sp>
        <p:nvSpPr>
          <p:cNvPr id="505" name="Google Shape;505;p31"/>
          <p:cNvSpPr/>
          <p:nvPr/>
        </p:nvSpPr>
        <p:spPr>
          <a:xfrm>
            <a:off x="9561979"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17%</a:t>
            </a:r>
            <a:endParaRPr/>
          </a:p>
        </p:txBody>
      </p:sp>
      <p:sp>
        <p:nvSpPr>
          <p:cNvPr id="506" name="Google Shape;506;p31"/>
          <p:cNvSpPr/>
          <p:nvPr/>
        </p:nvSpPr>
        <p:spPr>
          <a:xfrm>
            <a:off x="10500488"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262626"/>
                </a:solidFill>
                <a:latin typeface="Calibri"/>
                <a:ea typeface="Calibri"/>
                <a:cs typeface="Calibri"/>
                <a:sym typeface="Calibri"/>
              </a:rPr>
              <a:t>9%</a:t>
            </a:r>
            <a:endParaRPr/>
          </a:p>
        </p:txBody>
      </p:sp>
      <p:sp>
        <p:nvSpPr>
          <p:cNvPr id="507" name="Google Shape;507;p31"/>
          <p:cNvSpPr/>
          <p:nvPr/>
        </p:nvSpPr>
        <p:spPr>
          <a:xfrm>
            <a:off x="447713" y="5254787"/>
            <a:ext cx="1451424" cy="579417"/>
          </a:xfrm>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 independent schools (2021)</a:t>
            </a:r>
            <a:endParaRPr/>
          </a:p>
        </p:txBody>
      </p:sp>
      <p:cxnSp>
        <p:nvCxnSpPr>
          <p:cNvPr id="508" name="Google Shape;508;p31"/>
          <p:cNvCxnSpPr/>
          <p:nvPr/>
        </p:nvCxnSpPr>
        <p:spPr>
          <a:xfrm>
            <a:off x="10315235" y="2525486"/>
            <a:ext cx="0" cy="2926080"/>
          </a:xfrm>
          <a:prstGeom prst="straightConnector1">
            <a:avLst/>
          </a:prstGeom>
          <a:noFill/>
          <a:ln w="9525" cap="flat" cmpd="sng">
            <a:solidFill>
              <a:srgbClr val="BFBFBF"/>
            </a:solidFill>
            <a:prstDash val="solid"/>
            <a:miter lim="800000"/>
            <a:headEnd type="none" w="sm" len="sm"/>
            <a:tailEnd type="none" w="sm" len="sm"/>
          </a:ln>
        </p:spPr>
      </p:cxnSp>
      <p:cxnSp>
        <p:nvCxnSpPr>
          <p:cNvPr id="509" name="Google Shape;509;p31"/>
          <p:cNvCxnSpPr/>
          <p:nvPr/>
        </p:nvCxnSpPr>
        <p:spPr>
          <a:xfrm>
            <a:off x="10315235" y="2149766"/>
            <a:ext cx="0" cy="3571209"/>
          </a:xfrm>
          <a:prstGeom prst="straightConnector1">
            <a:avLst/>
          </a:prstGeom>
          <a:noFill/>
          <a:ln w="9525" cap="flat" cmpd="sng">
            <a:solidFill>
              <a:srgbClr val="BFBFBF"/>
            </a:solidFill>
            <a:prstDash val="solid"/>
            <a:miter lim="800000"/>
            <a:headEnd type="none" w="sm" len="sm"/>
            <a:tailEnd type="none" w="sm" len="sm"/>
          </a:ln>
        </p:spPr>
      </p:cxnSp>
      <p:sp>
        <p:nvSpPr>
          <p:cNvPr id="510" name="Google Shape;510;p31"/>
          <p:cNvSpPr/>
          <p:nvPr/>
        </p:nvSpPr>
        <p:spPr>
          <a:xfrm>
            <a:off x="3925652" y="5457161"/>
            <a:ext cx="617813" cy="274320"/>
          </a:xfrm>
          <a:prstGeom prst="roundRect">
            <a:avLst>
              <a:gd name="adj" fmla="val 16667"/>
            </a:avLst>
          </a:prstGeom>
          <a:solidFill>
            <a:srgbClr val="8836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30%</a:t>
            </a:r>
            <a:endParaRPr/>
          </a:p>
        </p:txBody>
      </p:sp>
      <p:sp>
        <p:nvSpPr>
          <p:cNvPr id="511" name="Google Shape;511;p31"/>
          <p:cNvSpPr/>
          <p:nvPr/>
        </p:nvSpPr>
        <p:spPr>
          <a:xfrm>
            <a:off x="9556724" y="5441395"/>
            <a:ext cx="617813" cy="274320"/>
          </a:xfrm>
          <a:prstGeom prst="roundRect">
            <a:avLst>
              <a:gd name="adj" fmla="val 16667"/>
            </a:avLst>
          </a:prstGeom>
          <a:solidFill>
            <a:srgbClr val="8836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17%</a:t>
            </a:r>
            <a:endParaRPr/>
          </a:p>
        </p:txBody>
      </p:sp>
      <p:cxnSp>
        <p:nvCxnSpPr>
          <p:cNvPr id="512" name="Google Shape;512;p31"/>
          <p:cNvCxnSpPr/>
          <p:nvPr/>
        </p:nvCxnSpPr>
        <p:spPr>
          <a:xfrm flipH="1">
            <a:off x="9811657" y="2812455"/>
            <a:ext cx="137014" cy="221031"/>
          </a:xfrm>
          <a:prstGeom prst="straightConnector1">
            <a:avLst/>
          </a:prstGeom>
          <a:noFill/>
          <a:ln w="9525" cap="flat" cmpd="sng">
            <a:solidFill>
              <a:schemeClr val="dk1"/>
            </a:solidFill>
            <a:prstDash val="solid"/>
            <a:miter lim="800000"/>
            <a:headEnd type="none" w="sm" len="sm"/>
            <a:tailEnd type="stealth" w="med" len="med"/>
          </a:ln>
        </p:spPr>
      </p:cxnSp>
      <p:sp>
        <p:nvSpPr>
          <p:cNvPr id="513" name="Google Shape;513;p31"/>
          <p:cNvSpPr/>
          <p:nvPr/>
        </p:nvSpPr>
        <p:spPr>
          <a:xfrm>
            <a:off x="8461407" y="1330602"/>
            <a:ext cx="3136233" cy="147161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FFC000"/>
                </a:solidFill>
                <a:latin typeface="Calibri"/>
                <a:ea typeface="Calibri"/>
                <a:cs typeface="Calibri"/>
                <a:sym typeface="Calibri"/>
              </a:rPr>
              <a:t>High growth in the number of independent schools in the WC (+61%), with enrolment growing from about 46K to 68K children (+46%)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32"/>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mbria"/>
              <a:buNone/>
            </a:pPr>
            <a:r>
              <a:rPr lang="en-US"/>
              <a:t>Educator growth by teachers and SMT positions</a:t>
            </a:r>
            <a:endParaRPr/>
          </a:p>
        </p:txBody>
      </p:sp>
      <p:sp>
        <p:nvSpPr>
          <p:cNvPr id="519" name="Google Shape;519;p32"/>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2400"/>
              <a:buNone/>
            </a:pPr>
            <a:endParaRPr/>
          </a:p>
        </p:txBody>
      </p:sp>
      <p:sp>
        <p:nvSpPr>
          <p:cNvPr id="520" name="Google Shape;520;p32"/>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5</a:t>
            </a:r>
            <a:endParaRPr/>
          </a:p>
        </p:txBody>
      </p:sp>
    </p:spTree>
    <p:extLst>
      <p:ext uri="{BB962C8B-B14F-4D97-AF65-F5344CB8AC3E}">
        <p14:creationId xmlns:p14="http://schemas.microsoft.com/office/powerpoint/2010/main" val="429552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00"/>
              <a:buFont typeface="Cambria"/>
              <a:buNone/>
            </a:pPr>
            <a:r>
              <a:rPr lang="en-US"/>
              <a:t>Changes in teacher and SMT numbers</a:t>
            </a:r>
            <a:endParaRPr/>
          </a:p>
        </p:txBody>
      </p:sp>
      <p:graphicFrame>
        <p:nvGraphicFramePr>
          <p:cNvPr id="526" name="Google Shape;526;p33"/>
          <p:cNvGraphicFramePr/>
          <p:nvPr/>
        </p:nvGraphicFramePr>
        <p:xfrm>
          <a:off x="656768" y="2267570"/>
          <a:ext cx="11054000" cy="3648425"/>
        </p:xfrm>
        <a:graphic>
          <a:graphicData uri="http://schemas.openxmlformats.org/drawingml/2006/table">
            <a:tbl>
              <a:tblPr>
                <a:noFill/>
                <a:tableStyleId>{AE08CE59-6AD5-41FC-B0CF-29C1045BB2A7}</a:tableStyleId>
              </a:tblPr>
              <a:tblGrid>
                <a:gridCol w="714825">
                  <a:extLst>
                    <a:ext uri="{9D8B030D-6E8A-4147-A177-3AD203B41FA5}">
                      <a16:colId xmlns:a16="http://schemas.microsoft.com/office/drawing/2014/main" val="20000"/>
                    </a:ext>
                  </a:extLst>
                </a:gridCol>
                <a:gridCol w="40225">
                  <a:extLst>
                    <a:ext uri="{9D8B030D-6E8A-4147-A177-3AD203B41FA5}">
                      <a16:colId xmlns:a16="http://schemas.microsoft.com/office/drawing/2014/main" val="20001"/>
                    </a:ext>
                  </a:extLst>
                </a:gridCol>
                <a:gridCol w="683200">
                  <a:extLst>
                    <a:ext uri="{9D8B030D-6E8A-4147-A177-3AD203B41FA5}">
                      <a16:colId xmlns:a16="http://schemas.microsoft.com/office/drawing/2014/main" val="20002"/>
                    </a:ext>
                  </a:extLst>
                </a:gridCol>
                <a:gridCol w="683200">
                  <a:extLst>
                    <a:ext uri="{9D8B030D-6E8A-4147-A177-3AD203B41FA5}">
                      <a16:colId xmlns:a16="http://schemas.microsoft.com/office/drawing/2014/main" val="20003"/>
                    </a:ext>
                  </a:extLst>
                </a:gridCol>
                <a:gridCol w="623200">
                  <a:extLst>
                    <a:ext uri="{9D8B030D-6E8A-4147-A177-3AD203B41FA5}">
                      <a16:colId xmlns:a16="http://schemas.microsoft.com/office/drawing/2014/main" val="20004"/>
                    </a:ext>
                  </a:extLst>
                </a:gridCol>
                <a:gridCol w="581650">
                  <a:extLst>
                    <a:ext uri="{9D8B030D-6E8A-4147-A177-3AD203B41FA5}">
                      <a16:colId xmlns:a16="http://schemas.microsoft.com/office/drawing/2014/main" val="20005"/>
                    </a:ext>
                  </a:extLst>
                </a:gridCol>
                <a:gridCol w="124650">
                  <a:extLst>
                    <a:ext uri="{9D8B030D-6E8A-4147-A177-3AD203B41FA5}">
                      <a16:colId xmlns:a16="http://schemas.microsoft.com/office/drawing/2014/main" val="20006"/>
                    </a:ext>
                  </a:extLst>
                </a:gridCol>
                <a:gridCol w="623200">
                  <a:extLst>
                    <a:ext uri="{9D8B030D-6E8A-4147-A177-3AD203B41FA5}">
                      <a16:colId xmlns:a16="http://schemas.microsoft.com/office/drawing/2014/main" val="20007"/>
                    </a:ext>
                  </a:extLst>
                </a:gridCol>
                <a:gridCol w="623200">
                  <a:extLst>
                    <a:ext uri="{9D8B030D-6E8A-4147-A177-3AD203B41FA5}">
                      <a16:colId xmlns:a16="http://schemas.microsoft.com/office/drawing/2014/main" val="20008"/>
                    </a:ext>
                  </a:extLst>
                </a:gridCol>
                <a:gridCol w="623200">
                  <a:extLst>
                    <a:ext uri="{9D8B030D-6E8A-4147-A177-3AD203B41FA5}">
                      <a16:colId xmlns:a16="http://schemas.microsoft.com/office/drawing/2014/main" val="20009"/>
                    </a:ext>
                  </a:extLst>
                </a:gridCol>
                <a:gridCol w="581650">
                  <a:extLst>
                    <a:ext uri="{9D8B030D-6E8A-4147-A177-3AD203B41FA5}">
                      <a16:colId xmlns:a16="http://schemas.microsoft.com/office/drawing/2014/main" val="20010"/>
                    </a:ext>
                  </a:extLst>
                </a:gridCol>
                <a:gridCol w="124650">
                  <a:extLst>
                    <a:ext uri="{9D8B030D-6E8A-4147-A177-3AD203B41FA5}">
                      <a16:colId xmlns:a16="http://schemas.microsoft.com/office/drawing/2014/main" val="20011"/>
                    </a:ext>
                  </a:extLst>
                </a:gridCol>
                <a:gridCol w="623200">
                  <a:extLst>
                    <a:ext uri="{9D8B030D-6E8A-4147-A177-3AD203B41FA5}">
                      <a16:colId xmlns:a16="http://schemas.microsoft.com/office/drawing/2014/main" val="20012"/>
                    </a:ext>
                  </a:extLst>
                </a:gridCol>
                <a:gridCol w="623200">
                  <a:extLst>
                    <a:ext uri="{9D8B030D-6E8A-4147-A177-3AD203B41FA5}">
                      <a16:colId xmlns:a16="http://schemas.microsoft.com/office/drawing/2014/main" val="20013"/>
                    </a:ext>
                  </a:extLst>
                </a:gridCol>
                <a:gridCol w="623200">
                  <a:extLst>
                    <a:ext uri="{9D8B030D-6E8A-4147-A177-3AD203B41FA5}">
                      <a16:colId xmlns:a16="http://schemas.microsoft.com/office/drawing/2014/main" val="20014"/>
                    </a:ext>
                  </a:extLst>
                </a:gridCol>
                <a:gridCol w="581650">
                  <a:extLst>
                    <a:ext uri="{9D8B030D-6E8A-4147-A177-3AD203B41FA5}">
                      <a16:colId xmlns:a16="http://schemas.microsoft.com/office/drawing/2014/main" val="20015"/>
                    </a:ext>
                  </a:extLst>
                </a:gridCol>
                <a:gridCol w="124650">
                  <a:extLst>
                    <a:ext uri="{9D8B030D-6E8A-4147-A177-3AD203B41FA5}">
                      <a16:colId xmlns:a16="http://schemas.microsoft.com/office/drawing/2014/main" val="20016"/>
                    </a:ext>
                  </a:extLst>
                </a:gridCol>
                <a:gridCol w="623200">
                  <a:extLst>
                    <a:ext uri="{9D8B030D-6E8A-4147-A177-3AD203B41FA5}">
                      <a16:colId xmlns:a16="http://schemas.microsoft.com/office/drawing/2014/main" val="20017"/>
                    </a:ext>
                  </a:extLst>
                </a:gridCol>
                <a:gridCol w="623200">
                  <a:extLst>
                    <a:ext uri="{9D8B030D-6E8A-4147-A177-3AD203B41FA5}">
                      <a16:colId xmlns:a16="http://schemas.microsoft.com/office/drawing/2014/main" val="20018"/>
                    </a:ext>
                  </a:extLst>
                </a:gridCol>
                <a:gridCol w="623200">
                  <a:extLst>
                    <a:ext uri="{9D8B030D-6E8A-4147-A177-3AD203B41FA5}">
                      <a16:colId xmlns:a16="http://schemas.microsoft.com/office/drawing/2014/main" val="20019"/>
                    </a:ext>
                  </a:extLst>
                </a:gridCol>
                <a:gridCol w="581650">
                  <a:extLst>
                    <a:ext uri="{9D8B030D-6E8A-4147-A177-3AD203B41FA5}">
                      <a16:colId xmlns:a16="http://schemas.microsoft.com/office/drawing/2014/main" val="20020"/>
                    </a:ext>
                  </a:extLst>
                </a:gridCol>
              </a:tblGrid>
              <a:tr h="295725">
                <a:tc>
                  <a:txBody>
                    <a:bodyPr/>
                    <a:lstStyle/>
                    <a:p>
                      <a:pPr marL="0" marR="0" lvl="0" indent="0" algn="l" rtl="0">
                        <a:spcBef>
                          <a:spcPts val="0"/>
                        </a:spcBef>
                        <a:spcAft>
                          <a:spcPts val="0"/>
                        </a:spcAft>
                        <a:buNone/>
                      </a:pPr>
                      <a:endParaRPr sz="1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Teacher</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HOD</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Deputy-Principal</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Principal</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0"/>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Province</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1"/>
                  </a:ext>
                </a:extLst>
              </a:tr>
              <a:tr h="99725">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EC</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50 295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40 115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-10 180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C96B"/>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5 870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6 196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326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CBF1"/>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1 342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1 453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111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4EAFA"/>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5 294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4 755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EDFB"/>
                    </a:solidFill>
                  </a:tcPr>
                </a:tc>
                <a:extLst>
                  <a:ext uri="{0D108BD9-81ED-4DB2-BD59-A6C34878D82A}">
                    <a16:rowId xmlns:a16="http://schemas.microsoft.com/office/drawing/2014/main" val="10003"/>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FS</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20 148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17 561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-2 587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D999"/>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2 685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2 470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- 215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4EA"/>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852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768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- 84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2E4"/>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1 224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892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- 332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C96B"/>
                    </a:solidFill>
                  </a:tcPr>
                </a:tc>
                <a:extLst>
                  <a:ext uri="{0D108BD9-81ED-4DB2-BD59-A6C34878D82A}">
                    <a16:rowId xmlns:a16="http://schemas.microsoft.com/office/drawing/2014/main" val="10004"/>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GP</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47 233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60 677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13 444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0C9F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8 708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9 209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501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1CAF1"/>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2 565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2 850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285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8E4F8"/>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2 162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1 959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- 203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FE7F9"/>
                    </a:solidFill>
                  </a:tcPr>
                </a:tc>
                <a:extLst>
                  <a:ext uri="{0D108BD9-81ED-4DB2-BD59-A6C34878D82A}">
                    <a16:rowId xmlns:a16="http://schemas.microsoft.com/office/drawing/2014/main" val="10005"/>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KN</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73 050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71 000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-2 050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ED8"/>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11 289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10 330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- 959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4E8"/>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2 642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2 342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- 300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1E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5 584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5 055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- 529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0E8F9"/>
                    </a:solidFill>
                  </a:tcPr>
                </a:tc>
                <a:extLst>
                  <a:ext uri="{0D108BD9-81ED-4DB2-BD59-A6C34878D82A}">
                    <a16:rowId xmlns:a16="http://schemas.microsoft.com/office/drawing/2014/main" val="10006"/>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LP</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44 998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44 317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- 681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1E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6 090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3 762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-2 328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-38%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C96B"/>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1 562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778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- 784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C96B"/>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3 510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3 316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0C9F0"/>
                    </a:solidFill>
                  </a:tcPr>
                </a:tc>
                <a:extLst>
                  <a:ext uri="{0D108BD9-81ED-4DB2-BD59-A6C34878D82A}">
                    <a16:rowId xmlns:a16="http://schemas.microsoft.com/office/drawing/2014/main" val="10007"/>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MP</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26 127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27 857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1 730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EF6FD"/>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4 047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4 055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5EAFA"/>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1 108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1 114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5F9FF"/>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1 790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1 450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- 340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4BB"/>
                    </a:solidFill>
                  </a:tcPr>
                </a:tc>
                <a:extLst>
                  <a:ext uri="{0D108BD9-81ED-4DB2-BD59-A6C34878D82A}">
                    <a16:rowId xmlns:a16="http://schemas.microsoft.com/office/drawing/2014/main" val="10008"/>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NC</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7 257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7 929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672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3F0FC"/>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1 034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1 094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0C9F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71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0C9F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587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488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- 99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CD0"/>
                    </a:solidFill>
                  </a:tcPr>
                </a:tc>
                <a:extLst>
                  <a:ext uri="{0D108BD9-81ED-4DB2-BD59-A6C34878D82A}">
                    <a16:rowId xmlns:a16="http://schemas.microsoft.com/office/drawing/2014/main" val="10009"/>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NW</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21 305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22 261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956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FAFF"/>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2 994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3 023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BE5F9"/>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902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1 041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6DBF6"/>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1 698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1 338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- 360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DDA5"/>
                    </a:solidFill>
                  </a:tcPr>
                </a:tc>
                <a:extLst>
                  <a:ext uri="{0D108BD9-81ED-4DB2-BD59-A6C34878D82A}">
                    <a16:rowId xmlns:a16="http://schemas.microsoft.com/office/drawing/2014/main" val="10010"/>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WC</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23 579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28 665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5 086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AED7F5"/>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4 065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3 700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3E6"/>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1 334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1 297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AFA"/>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1 531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AFB"/>
                    </a:solidFill>
                  </a:tcPr>
                </a:tc>
                <a:extLst>
                  <a:ext uri="{0D108BD9-81ED-4DB2-BD59-A6C34878D82A}">
                    <a16:rowId xmlns:a16="http://schemas.microsoft.com/office/drawing/2014/main" val="10011"/>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SA</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313 992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320 382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6 390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9F7"/>
                    </a:solidFill>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46 782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43 839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-2 943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7F1"/>
                    </a:solidFill>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12 601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12 008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- 593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8F4"/>
                    </a:solidFill>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23 380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20 592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-2 788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8FAFF"/>
                    </a:solidFill>
                  </a:tcPr>
                </a:tc>
                <a:extLst>
                  <a:ext uri="{0D108BD9-81ED-4DB2-BD59-A6C34878D82A}">
                    <a16:rowId xmlns:a16="http://schemas.microsoft.com/office/drawing/2014/main" val="10012"/>
                  </a:ext>
                </a:extLst>
              </a:tr>
            </a:tbl>
          </a:graphicData>
        </a:graphic>
      </p:graphicFrame>
      <p:sp>
        <p:nvSpPr>
          <p:cNvPr id="527" name="Google Shape;527;p33"/>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5</a:t>
            </a:r>
            <a:endParaRPr/>
          </a:p>
        </p:txBody>
      </p:sp>
      <p:sp>
        <p:nvSpPr>
          <p:cNvPr id="528" name="Google Shape;528;p33"/>
          <p:cNvSpPr/>
          <p:nvPr/>
        </p:nvSpPr>
        <p:spPr>
          <a:xfrm>
            <a:off x="478302" y="6202260"/>
            <a:ext cx="11232436" cy="6313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PERSAL data from 2012 and 2021, only educators (Rank 60 000 – 69 999) are considered. ECD practitioners, TVET lecturers, and ABET teachers were removed. The 2021 rankclass file was expanded to include ranks found only in years prior to 2021.</a:t>
            </a:r>
            <a:endParaRPr/>
          </a:p>
        </p:txBody>
      </p:sp>
    </p:spTree>
    <p:extLst>
      <p:ext uri="{BB962C8B-B14F-4D97-AF65-F5344CB8AC3E}">
        <p14:creationId xmlns:p14="http://schemas.microsoft.com/office/powerpoint/2010/main" val="2407653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00"/>
              <a:buFont typeface="Cambria"/>
              <a:buNone/>
            </a:pPr>
            <a:r>
              <a:rPr lang="en-US"/>
              <a:t>Changes in teacher and SMT numbers</a:t>
            </a:r>
            <a:endParaRPr/>
          </a:p>
        </p:txBody>
      </p:sp>
      <p:graphicFrame>
        <p:nvGraphicFramePr>
          <p:cNvPr id="534" name="Google Shape;534;p34"/>
          <p:cNvGraphicFramePr/>
          <p:nvPr/>
        </p:nvGraphicFramePr>
        <p:xfrm>
          <a:off x="656768" y="2267570"/>
          <a:ext cx="11054000" cy="3648425"/>
        </p:xfrm>
        <a:graphic>
          <a:graphicData uri="http://schemas.openxmlformats.org/drawingml/2006/table">
            <a:tbl>
              <a:tblPr>
                <a:noFill/>
                <a:tableStyleId>{AE08CE59-6AD5-41FC-B0CF-29C1045BB2A7}</a:tableStyleId>
              </a:tblPr>
              <a:tblGrid>
                <a:gridCol w="714825">
                  <a:extLst>
                    <a:ext uri="{9D8B030D-6E8A-4147-A177-3AD203B41FA5}">
                      <a16:colId xmlns:a16="http://schemas.microsoft.com/office/drawing/2014/main" val="20000"/>
                    </a:ext>
                  </a:extLst>
                </a:gridCol>
                <a:gridCol w="40225">
                  <a:extLst>
                    <a:ext uri="{9D8B030D-6E8A-4147-A177-3AD203B41FA5}">
                      <a16:colId xmlns:a16="http://schemas.microsoft.com/office/drawing/2014/main" val="20001"/>
                    </a:ext>
                  </a:extLst>
                </a:gridCol>
                <a:gridCol w="683200">
                  <a:extLst>
                    <a:ext uri="{9D8B030D-6E8A-4147-A177-3AD203B41FA5}">
                      <a16:colId xmlns:a16="http://schemas.microsoft.com/office/drawing/2014/main" val="20002"/>
                    </a:ext>
                  </a:extLst>
                </a:gridCol>
                <a:gridCol w="683200">
                  <a:extLst>
                    <a:ext uri="{9D8B030D-6E8A-4147-A177-3AD203B41FA5}">
                      <a16:colId xmlns:a16="http://schemas.microsoft.com/office/drawing/2014/main" val="20003"/>
                    </a:ext>
                  </a:extLst>
                </a:gridCol>
                <a:gridCol w="623200">
                  <a:extLst>
                    <a:ext uri="{9D8B030D-6E8A-4147-A177-3AD203B41FA5}">
                      <a16:colId xmlns:a16="http://schemas.microsoft.com/office/drawing/2014/main" val="20004"/>
                    </a:ext>
                  </a:extLst>
                </a:gridCol>
                <a:gridCol w="581650">
                  <a:extLst>
                    <a:ext uri="{9D8B030D-6E8A-4147-A177-3AD203B41FA5}">
                      <a16:colId xmlns:a16="http://schemas.microsoft.com/office/drawing/2014/main" val="20005"/>
                    </a:ext>
                  </a:extLst>
                </a:gridCol>
                <a:gridCol w="124650">
                  <a:extLst>
                    <a:ext uri="{9D8B030D-6E8A-4147-A177-3AD203B41FA5}">
                      <a16:colId xmlns:a16="http://schemas.microsoft.com/office/drawing/2014/main" val="20006"/>
                    </a:ext>
                  </a:extLst>
                </a:gridCol>
                <a:gridCol w="623200">
                  <a:extLst>
                    <a:ext uri="{9D8B030D-6E8A-4147-A177-3AD203B41FA5}">
                      <a16:colId xmlns:a16="http://schemas.microsoft.com/office/drawing/2014/main" val="20007"/>
                    </a:ext>
                  </a:extLst>
                </a:gridCol>
                <a:gridCol w="623200">
                  <a:extLst>
                    <a:ext uri="{9D8B030D-6E8A-4147-A177-3AD203B41FA5}">
                      <a16:colId xmlns:a16="http://schemas.microsoft.com/office/drawing/2014/main" val="20008"/>
                    </a:ext>
                  </a:extLst>
                </a:gridCol>
                <a:gridCol w="623200">
                  <a:extLst>
                    <a:ext uri="{9D8B030D-6E8A-4147-A177-3AD203B41FA5}">
                      <a16:colId xmlns:a16="http://schemas.microsoft.com/office/drawing/2014/main" val="20009"/>
                    </a:ext>
                  </a:extLst>
                </a:gridCol>
                <a:gridCol w="581650">
                  <a:extLst>
                    <a:ext uri="{9D8B030D-6E8A-4147-A177-3AD203B41FA5}">
                      <a16:colId xmlns:a16="http://schemas.microsoft.com/office/drawing/2014/main" val="20010"/>
                    </a:ext>
                  </a:extLst>
                </a:gridCol>
                <a:gridCol w="124650">
                  <a:extLst>
                    <a:ext uri="{9D8B030D-6E8A-4147-A177-3AD203B41FA5}">
                      <a16:colId xmlns:a16="http://schemas.microsoft.com/office/drawing/2014/main" val="20011"/>
                    </a:ext>
                  </a:extLst>
                </a:gridCol>
                <a:gridCol w="623200">
                  <a:extLst>
                    <a:ext uri="{9D8B030D-6E8A-4147-A177-3AD203B41FA5}">
                      <a16:colId xmlns:a16="http://schemas.microsoft.com/office/drawing/2014/main" val="20012"/>
                    </a:ext>
                  </a:extLst>
                </a:gridCol>
                <a:gridCol w="623200">
                  <a:extLst>
                    <a:ext uri="{9D8B030D-6E8A-4147-A177-3AD203B41FA5}">
                      <a16:colId xmlns:a16="http://schemas.microsoft.com/office/drawing/2014/main" val="20013"/>
                    </a:ext>
                  </a:extLst>
                </a:gridCol>
                <a:gridCol w="623200">
                  <a:extLst>
                    <a:ext uri="{9D8B030D-6E8A-4147-A177-3AD203B41FA5}">
                      <a16:colId xmlns:a16="http://schemas.microsoft.com/office/drawing/2014/main" val="20014"/>
                    </a:ext>
                  </a:extLst>
                </a:gridCol>
                <a:gridCol w="581650">
                  <a:extLst>
                    <a:ext uri="{9D8B030D-6E8A-4147-A177-3AD203B41FA5}">
                      <a16:colId xmlns:a16="http://schemas.microsoft.com/office/drawing/2014/main" val="20015"/>
                    </a:ext>
                  </a:extLst>
                </a:gridCol>
                <a:gridCol w="124650">
                  <a:extLst>
                    <a:ext uri="{9D8B030D-6E8A-4147-A177-3AD203B41FA5}">
                      <a16:colId xmlns:a16="http://schemas.microsoft.com/office/drawing/2014/main" val="20016"/>
                    </a:ext>
                  </a:extLst>
                </a:gridCol>
                <a:gridCol w="623200">
                  <a:extLst>
                    <a:ext uri="{9D8B030D-6E8A-4147-A177-3AD203B41FA5}">
                      <a16:colId xmlns:a16="http://schemas.microsoft.com/office/drawing/2014/main" val="20017"/>
                    </a:ext>
                  </a:extLst>
                </a:gridCol>
                <a:gridCol w="623200">
                  <a:extLst>
                    <a:ext uri="{9D8B030D-6E8A-4147-A177-3AD203B41FA5}">
                      <a16:colId xmlns:a16="http://schemas.microsoft.com/office/drawing/2014/main" val="20018"/>
                    </a:ext>
                  </a:extLst>
                </a:gridCol>
                <a:gridCol w="623200">
                  <a:extLst>
                    <a:ext uri="{9D8B030D-6E8A-4147-A177-3AD203B41FA5}">
                      <a16:colId xmlns:a16="http://schemas.microsoft.com/office/drawing/2014/main" val="20019"/>
                    </a:ext>
                  </a:extLst>
                </a:gridCol>
                <a:gridCol w="581650">
                  <a:extLst>
                    <a:ext uri="{9D8B030D-6E8A-4147-A177-3AD203B41FA5}">
                      <a16:colId xmlns:a16="http://schemas.microsoft.com/office/drawing/2014/main" val="20020"/>
                    </a:ext>
                  </a:extLst>
                </a:gridCol>
              </a:tblGrid>
              <a:tr h="295725">
                <a:tc>
                  <a:txBody>
                    <a:bodyPr/>
                    <a:lstStyle/>
                    <a:p>
                      <a:pPr marL="0" marR="0" lvl="0" indent="0" algn="l" rtl="0">
                        <a:spcBef>
                          <a:spcPts val="0"/>
                        </a:spcBef>
                        <a:spcAft>
                          <a:spcPts val="0"/>
                        </a:spcAft>
                        <a:buNone/>
                      </a:pPr>
                      <a:endParaRPr sz="1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Teacher</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HOD</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Deputy-Principal</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Principal</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0"/>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Province</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1"/>
                  </a:ext>
                </a:extLst>
              </a:tr>
              <a:tr h="99725">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EC</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50 295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40 115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-10 180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C96B"/>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5 870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6 196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326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CBF1"/>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1 342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1 453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111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4EAFA"/>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5 294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4 755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EDFB"/>
                    </a:solidFill>
                  </a:tcPr>
                </a:tc>
                <a:extLst>
                  <a:ext uri="{0D108BD9-81ED-4DB2-BD59-A6C34878D82A}">
                    <a16:rowId xmlns:a16="http://schemas.microsoft.com/office/drawing/2014/main" val="10003"/>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FS</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20 148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17 561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-2 587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D999"/>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2 685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2 470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- 215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4EA"/>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852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768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- 84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2E4"/>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1 224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892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- 332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C96B"/>
                    </a:solidFill>
                  </a:tcPr>
                </a:tc>
                <a:extLst>
                  <a:ext uri="{0D108BD9-81ED-4DB2-BD59-A6C34878D82A}">
                    <a16:rowId xmlns:a16="http://schemas.microsoft.com/office/drawing/2014/main" val="10004"/>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GP</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47 233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60 677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13 444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0C9F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8 708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9 209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501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1CAF1"/>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2 565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2 850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285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8E4F8"/>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2 162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1 959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- 203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FE7F9"/>
                    </a:solidFill>
                  </a:tcPr>
                </a:tc>
                <a:extLst>
                  <a:ext uri="{0D108BD9-81ED-4DB2-BD59-A6C34878D82A}">
                    <a16:rowId xmlns:a16="http://schemas.microsoft.com/office/drawing/2014/main" val="10005"/>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KN</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73 050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71 000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-2 050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ED8"/>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11 289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10 330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- 959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4E8"/>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2 642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2 342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- 300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1E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5 584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5 055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- 529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0E8F9"/>
                    </a:solidFill>
                  </a:tcPr>
                </a:tc>
                <a:extLst>
                  <a:ext uri="{0D108BD9-81ED-4DB2-BD59-A6C34878D82A}">
                    <a16:rowId xmlns:a16="http://schemas.microsoft.com/office/drawing/2014/main" val="10006"/>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LP</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44 998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44 317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- 681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1E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6 090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3 762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-2 328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-38%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C96B"/>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1 562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778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- 784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C96B"/>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3 510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3 316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0C9F0"/>
                    </a:solidFill>
                  </a:tcPr>
                </a:tc>
                <a:extLst>
                  <a:ext uri="{0D108BD9-81ED-4DB2-BD59-A6C34878D82A}">
                    <a16:rowId xmlns:a16="http://schemas.microsoft.com/office/drawing/2014/main" val="10007"/>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MP</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26 127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27 857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1 730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EF6FD"/>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4 047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4 055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5EAFA"/>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1 108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1 114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5F9FF"/>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1 790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1 450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- 340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4BB"/>
                    </a:solidFill>
                  </a:tcPr>
                </a:tc>
                <a:extLst>
                  <a:ext uri="{0D108BD9-81ED-4DB2-BD59-A6C34878D82A}">
                    <a16:rowId xmlns:a16="http://schemas.microsoft.com/office/drawing/2014/main" val="10008"/>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NC</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7 257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7 929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672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3F0FC"/>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1 034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1 094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0C9F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71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0C9F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587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488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- 99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CD0"/>
                    </a:solidFill>
                  </a:tcPr>
                </a:tc>
                <a:extLst>
                  <a:ext uri="{0D108BD9-81ED-4DB2-BD59-A6C34878D82A}">
                    <a16:rowId xmlns:a16="http://schemas.microsoft.com/office/drawing/2014/main" val="10009"/>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NW</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21 305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22 261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956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FAFF"/>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2 994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3 023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BE5F9"/>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902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1 041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6DBF6"/>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1 698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1 338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- 360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DDA5"/>
                    </a:solidFill>
                  </a:tcPr>
                </a:tc>
                <a:extLst>
                  <a:ext uri="{0D108BD9-81ED-4DB2-BD59-A6C34878D82A}">
                    <a16:rowId xmlns:a16="http://schemas.microsoft.com/office/drawing/2014/main" val="10010"/>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WC</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23 579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C000"/>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28 665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C000"/>
                    </a:solidFill>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5 086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C000"/>
                    </a:solidFill>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C00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4 065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C000"/>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3 700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C000"/>
                    </a:solidFill>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C000"/>
                    </a:solidFill>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C00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1 334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C000"/>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1 297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C000"/>
                    </a:solidFill>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C000"/>
                    </a:solidFill>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C00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1 531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C000"/>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C000"/>
                    </a:solidFill>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C000"/>
                    </a:solidFill>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C000"/>
                    </a:solidFill>
                  </a:tcPr>
                </a:tc>
                <a:extLst>
                  <a:ext uri="{0D108BD9-81ED-4DB2-BD59-A6C34878D82A}">
                    <a16:rowId xmlns:a16="http://schemas.microsoft.com/office/drawing/2014/main" val="10011"/>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SA</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313 992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320 382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6 390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9F7"/>
                    </a:solidFill>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46 782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43 839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-2 943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7F1"/>
                    </a:solidFill>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12 601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12 008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- 593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8F4"/>
                    </a:solidFill>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23 380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20 592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-2 788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8FAFF"/>
                    </a:solidFill>
                  </a:tcPr>
                </a:tc>
                <a:extLst>
                  <a:ext uri="{0D108BD9-81ED-4DB2-BD59-A6C34878D82A}">
                    <a16:rowId xmlns:a16="http://schemas.microsoft.com/office/drawing/2014/main" val="10012"/>
                  </a:ext>
                </a:extLst>
              </a:tr>
            </a:tbl>
          </a:graphicData>
        </a:graphic>
      </p:graphicFrame>
      <p:sp>
        <p:nvSpPr>
          <p:cNvPr id="535" name="Google Shape;535;p34"/>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5</a:t>
            </a:r>
            <a:endParaRPr/>
          </a:p>
        </p:txBody>
      </p:sp>
      <p:sp>
        <p:nvSpPr>
          <p:cNvPr id="536" name="Google Shape;536;p34"/>
          <p:cNvSpPr/>
          <p:nvPr/>
        </p:nvSpPr>
        <p:spPr>
          <a:xfrm>
            <a:off x="478302" y="6202260"/>
            <a:ext cx="11232436" cy="6313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PERSAL data from 2012 and 2021, only educators (Rank 60 000 – 69 999) are considered. ECD practitioners, TVET lecturers, and ABET teachers were removed. The 2021 rankclass file was expanded to include ranks found only in years prior to 2021.</a:t>
            </a:r>
            <a:endParaRPr/>
          </a:p>
        </p:txBody>
      </p:sp>
      <p:sp>
        <p:nvSpPr>
          <p:cNvPr id="537" name="Google Shape;537;p34"/>
          <p:cNvSpPr/>
          <p:nvPr/>
        </p:nvSpPr>
        <p:spPr>
          <a:xfrm>
            <a:off x="1122141" y="2937608"/>
            <a:ext cx="10725150" cy="2373670"/>
          </a:xfrm>
          <a:prstGeom prst="rect">
            <a:avLst/>
          </a:prstGeom>
          <a:solidFill>
            <a:srgbClr val="FFFFFF">
              <a:alpha val="9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zvc</a:t>
            </a:r>
            <a:endParaRPr sz="1800">
              <a:solidFill>
                <a:schemeClr val="lt1"/>
              </a:solidFill>
              <a:latin typeface="Calibri"/>
              <a:ea typeface="Calibri"/>
              <a:cs typeface="Calibri"/>
              <a:sym typeface="Calibri"/>
            </a:endParaRPr>
          </a:p>
        </p:txBody>
      </p:sp>
      <p:sp>
        <p:nvSpPr>
          <p:cNvPr id="538" name="Google Shape;538;p34"/>
          <p:cNvSpPr txBox="1"/>
          <p:nvPr/>
        </p:nvSpPr>
        <p:spPr>
          <a:xfrm>
            <a:off x="7221138" y="3601934"/>
            <a:ext cx="4620342"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Large decline in principal numbers </a:t>
            </a:r>
            <a:r>
              <a:rPr lang="en-US" sz="2400">
                <a:solidFill>
                  <a:schemeClr val="dk1"/>
                </a:solidFill>
                <a:latin typeface="Calibri"/>
                <a:ea typeface="Calibri"/>
                <a:cs typeface="Calibri"/>
                <a:sym typeface="Calibri"/>
              </a:rPr>
              <a:t>between 2012 and 2021</a:t>
            </a:r>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(principal appointments still in progress, potentially delayed by COVID)</a:t>
            </a:r>
            <a:endParaRPr/>
          </a:p>
        </p:txBody>
      </p:sp>
      <p:sp>
        <p:nvSpPr>
          <p:cNvPr id="539" name="Google Shape;539;p34"/>
          <p:cNvSpPr/>
          <p:nvPr/>
        </p:nvSpPr>
        <p:spPr>
          <a:xfrm>
            <a:off x="11151938" y="5327845"/>
            <a:ext cx="558800" cy="292100"/>
          </a:xfrm>
          <a:prstGeom prst="ellipse">
            <a:avLst/>
          </a:prstGeom>
          <a:noFill/>
          <a:ln w="28575" cap="flat" cmpd="sng">
            <a:solidFill>
              <a:srgbClr val="DC5E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60020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37"/>
                                        </p:tgtEl>
                                        <p:attrNameLst>
                                          <p:attrName>style.visibility</p:attrName>
                                        </p:attrNameLst>
                                      </p:cBhvr>
                                      <p:to>
                                        <p:strVal val="visible"/>
                                      </p:to>
                                    </p:set>
                                    <p:animEffect transition="in" filter="fade">
                                      <p:cBhvr>
                                        <p:cTn id="7" dur="500"/>
                                        <p:tgtEl>
                                          <p:spTgt spid="537"/>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00"/>
              <a:buFont typeface="Cambria"/>
              <a:buNone/>
            </a:pPr>
            <a:r>
              <a:rPr lang="en-US"/>
              <a:t>Changes in teacher and SMT numbers</a:t>
            </a:r>
            <a:endParaRPr/>
          </a:p>
        </p:txBody>
      </p:sp>
      <p:graphicFrame>
        <p:nvGraphicFramePr>
          <p:cNvPr id="545" name="Google Shape;545;p35"/>
          <p:cNvGraphicFramePr/>
          <p:nvPr/>
        </p:nvGraphicFramePr>
        <p:xfrm>
          <a:off x="656768" y="2267570"/>
          <a:ext cx="11054000" cy="3648425"/>
        </p:xfrm>
        <a:graphic>
          <a:graphicData uri="http://schemas.openxmlformats.org/drawingml/2006/table">
            <a:tbl>
              <a:tblPr>
                <a:noFill/>
                <a:tableStyleId>{AE08CE59-6AD5-41FC-B0CF-29C1045BB2A7}</a:tableStyleId>
              </a:tblPr>
              <a:tblGrid>
                <a:gridCol w="714825">
                  <a:extLst>
                    <a:ext uri="{9D8B030D-6E8A-4147-A177-3AD203B41FA5}">
                      <a16:colId xmlns:a16="http://schemas.microsoft.com/office/drawing/2014/main" val="20000"/>
                    </a:ext>
                  </a:extLst>
                </a:gridCol>
                <a:gridCol w="40225">
                  <a:extLst>
                    <a:ext uri="{9D8B030D-6E8A-4147-A177-3AD203B41FA5}">
                      <a16:colId xmlns:a16="http://schemas.microsoft.com/office/drawing/2014/main" val="20001"/>
                    </a:ext>
                  </a:extLst>
                </a:gridCol>
                <a:gridCol w="683200">
                  <a:extLst>
                    <a:ext uri="{9D8B030D-6E8A-4147-A177-3AD203B41FA5}">
                      <a16:colId xmlns:a16="http://schemas.microsoft.com/office/drawing/2014/main" val="20002"/>
                    </a:ext>
                  </a:extLst>
                </a:gridCol>
                <a:gridCol w="683200">
                  <a:extLst>
                    <a:ext uri="{9D8B030D-6E8A-4147-A177-3AD203B41FA5}">
                      <a16:colId xmlns:a16="http://schemas.microsoft.com/office/drawing/2014/main" val="20003"/>
                    </a:ext>
                  </a:extLst>
                </a:gridCol>
                <a:gridCol w="623200">
                  <a:extLst>
                    <a:ext uri="{9D8B030D-6E8A-4147-A177-3AD203B41FA5}">
                      <a16:colId xmlns:a16="http://schemas.microsoft.com/office/drawing/2014/main" val="20004"/>
                    </a:ext>
                  </a:extLst>
                </a:gridCol>
                <a:gridCol w="581650">
                  <a:extLst>
                    <a:ext uri="{9D8B030D-6E8A-4147-A177-3AD203B41FA5}">
                      <a16:colId xmlns:a16="http://schemas.microsoft.com/office/drawing/2014/main" val="20005"/>
                    </a:ext>
                  </a:extLst>
                </a:gridCol>
                <a:gridCol w="124650">
                  <a:extLst>
                    <a:ext uri="{9D8B030D-6E8A-4147-A177-3AD203B41FA5}">
                      <a16:colId xmlns:a16="http://schemas.microsoft.com/office/drawing/2014/main" val="20006"/>
                    </a:ext>
                  </a:extLst>
                </a:gridCol>
                <a:gridCol w="623200">
                  <a:extLst>
                    <a:ext uri="{9D8B030D-6E8A-4147-A177-3AD203B41FA5}">
                      <a16:colId xmlns:a16="http://schemas.microsoft.com/office/drawing/2014/main" val="20007"/>
                    </a:ext>
                  </a:extLst>
                </a:gridCol>
                <a:gridCol w="623200">
                  <a:extLst>
                    <a:ext uri="{9D8B030D-6E8A-4147-A177-3AD203B41FA5}">
                      <a16:colId xmlns:a16="http://schemas.microsoft.com/office/drawing/2014/main" val="20008"/>
                    </a:ext>
                  </a:extLst>
                </a:gridCol>
                <a:gridCol w="623200">
                  <a:extLst>
                    <a:ext uri="{9D8B030D-6E8A-4147-A177-3AD203B41FA5}">
                      <a16:colId xmlns:a16="http://schemas.microsoft.com/office/drawing/2014/main" val="20009"/>
                    </a:ext>
                  </a:extLst>
                </a:gridCol>
                <a:gridCol w="581650">
                  <a:extLst>
                    <a:ext uri="{9D8B030D-6E8A-4147-A177-3AD203B41FA5}">
                      <a16:colId xmlns:a16="http://schemas.microsoft.com/office/drawing/2014/main" val="20010"/>
                    </a:ext>
                  </a:extLst>
                </a:gridCol>
                <a:gridCol w="124650">
                  <a:extLst>
                    <a:ext uri="{9D8B030D-6E8A-4147-A177-3AD203B41FA5}">
                      <a16:colId xmlns:a16="http://schemas.microsoft.com/office/drawing/2014/main" val="20011"/>
                    </a:ext>
                  </a:extLst>
                </a:gridCol>
                <a:gridCol w="623200">
                  <a:extLst>
                    <a:ext uri="{9D8B030D-6E8A-4147-A177-3AD203B41FA5}">
                      <a16:colId xmlns:a16="http://schemas.microsoft.com/office/drawing/2014/main" val="20012"/>
                    </a:ext>
                  </a:extLst>
                </a:gridCol>
                <a:gridCol w="623200">
                  <a:extLst>
                    <a:ext uri="{9D8B030D-6E8A-4147-A177-3AD203B41FA5}">
                      <a16:colId xmlns:a16="http://schemas.microsoft.com/office/drawing/2014/main" val="20013"/>
                    </a:ext>
                  </a:extLst>
                </a:gridCol>
                <a:gridCol w="623200">
                  <a:extLst>
                    <a:ext uri="{9D8B030D-6E8A-4147-A177-3AD203B41FA5}">
                      <a16:colId xmlns:a16="http://schemas.microsoft.com/office/drawing/2014/main" val="20014"/>
                    </a:ext>
                  </a:extLst>
                </a:gridCol>
                <a:gridCol w="581650">
                  <a:extLst>
                    <a:ext uri="{9D8B030D-6E8A-4147-A177-3AD203B41FA5}">
                      <a16:colId xmlns:a16="http://schemas.microsoft.com/office/drawing/2014/main" val="20015"/>
                    </a:ext>
                  </a:extLst>
                </a:gridCol>
                <a:gridCol w="124650">
                  <a:extLst>
                    <a:ext uri="{9D8B030D-6E8A-4147-A177-3AD203B41FA5}">
                      <a16:colId xmlns:a16="http://schemas.microsoft.com/office/drawing/2014/main" val="20016"/>
                    </a:ext>
                  </a:extLst>
                </a:gridCol>
                <a:gridCol w="623200">
                  <a:extLst>
                    <a:ext uri="{9D8B030D-6E8A-4147-A177-3AD203B41FA5}">
                      <a16:colId xmlns:a16="http://schemas.microsoft.com/office/drawing/2014/main" val="20017"/>
                    </a:ext>
                  </a:extLst>
                </a:gridCol>
                <a:gridCol w="623200">
                  <a:extLst>
                    <a:ext uri="{9D8B030D-6E8A-4147-A177-3AD203B41FA5}">
                      <a16:colId xmlns:a16="http://schemas.microsoft.com/office/drawing/2014/main" val="20018"/>
                    </a:ext>
                  </a:extLst>
                </a:gridCol>
                <a:gridCol w="623200">
                  <a:extLst>
                    <a:ext uri="{9D8B030D-6E8A-4147-A177-3AD203B41FA5}">
                      <a16:colId xmlns:a16="http://schemas.microsoft.com/office/drawing/2014/main" val="20019"/>
                    </a:ext>
                  </a:extLst>
                </a:gridCol>
                <a:gridCol w="581650">
                  <a:extLst>
                    <a:ext uri="{9D8B030D-6E8A-4147-A177-3AD203B41FA5}">
                      <a16:colId xmlns:a16="http://schemas.microsoft.com/office/drawing/2014/main" val="20020"/>
                    </a:ext>
                  </a:extLst>
                </a:gridCol>
              </a:tblGrid>
              <a:tr h="295725">
                <a:tc>
                  <a:txBody>
                    <a:bodyPr/>
                    <a:lstStyle/>
                    <a:p>
                      <a:pPr marL="0" marR="0" lvl="0" indent="0" algn="l" rtl="0">
                        <a:spcBef>
                          <a:spcPts val="0"/>
                        </a:spcBef>
                        <a:spcAft>
                          <a:spcPts val="0"/>
                        </a:spcAft>
                        <a:buNone/>
                      </a:pPr>
                      <a:endParaRPr sz="1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Teacher</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HOD</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Deputy-Principal</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Principal</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0"/>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Province</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1"/>
                  </a:ext>
                </a:extLst>
              </a:tr>
              <a:tr h="99725">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EC</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50 295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40 115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-10 180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C96B"/>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5 870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6 196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326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CBF1"/>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1 342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1 453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111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4EAFA"/>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5 294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4 755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EDFB"/>
                    </a:solidFill>
                  </a:tcPr>
                </a:tc>
                <a:extLst>
                  <a:ext uri="{0D108BD9-81ED-4DB2-BD59-A6C34878D82A}">
                    <a16:rowId xmlns:a16="http://schemas.microsoft.com/office/drawing/2014/main" val="10003"/>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FS</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20 148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17 561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-2 587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D999"/>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2 685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2 470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- 215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4EA"/>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852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768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- 84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2E4"/>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1 224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892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- 332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C96B"/>
                    </a:solidFill>
                  </a:tcPr>
                </a:tc>
                <a:extLst>
                  <a:ext uri="{0D108BD9-81ED-4DB2-BD59-A6C34878D82A}">
                    <a16:rowId xmlns:a16="http://schemas.microsoft.com/office/drawing/2014/main" val="10004"/>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GP</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47 233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60 677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13 444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0C9F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8 708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9 209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501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1CAF1"/>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2 565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2 850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285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8E4F8"/>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2 162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1 959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- 203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FE7F9"/>
                    </a:solidFill>
                  </a:tcPr>
                </a:tc>
                <a:extLst>
                  <a:ext uri="{0D108BD9-81ED-4DB2-BD59-A6C34878D82A}">
                    <a16:rowId xmlns:a16="http://schemas.microsoft.com/office/drawing/2014/main" val="10005"/>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KN</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73 050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71 000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-2 050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ED8"/>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11 289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10 330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- 959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4E8"/>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2 642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2 342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- 300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1E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5 584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5 055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- 529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0E8F9"/>
                    </a:solidFill>
                  </a:tcPr>
                </a:tc>
                <a:extLst>
                  <a:ext uri="{0D108BD9-81ED-4DB2-BD59-A6C34878D82A}">
                    <a16:rowId xmlns:a16="http://schemas.microsoft.com/office/drawing/2014/main" val="10006"/>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LP</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44 998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44 317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- 681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1E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6 090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3 762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-2 328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-38%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C96B"/>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1 562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778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- 784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C96B"/>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3 510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3 316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0C9F0"/>
                    </a:solidFill>
                  </a:tcPr>
                </a:tc>
                <a:extLst>
                  <a:ext uri="{0D108BD9-81ED-4DB2-BD59-A6C34878D82A}">
                    <a16:rowId xmlns:a16="http://schemas.microsoft.com/office/drawing/2014/main" val="10007"/>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MP</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26 127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27 857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1 730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EF6FD"/>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4 047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4 055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5EAFA"/>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1 108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1 114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5F9FF"/>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1 790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1 450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- 340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4BB"/>
                    </a:solidFill>
                  </a:tcPr>
                </a:tc>
                <a:extLst>
                  <a:ext uri="{0D108BD9-81ED-4DB2-BD59-A6C34878D82A}">
                    <a16:rowId xmlns:a16="http://schemas.microsoft.com/office/drawing/2014/main" val="10008"/>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NC</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7 257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7 929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672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3F0FC"/>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1 034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1 094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0C9F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71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0C9F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587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488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- 99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CD0"/>
                    </a:solidFill>
                  </a:tcPr>
                </a:tc>
                <a:extLst>
                  <a:ext uri="{0D108BD9-81ED-4DB2-BD59-A6C34878D82A}">
                    <a16:rowId xmlns:a16="http://schemas.microsoft.com/office/drawing/2014/main" val="10009"/>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NW</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21 305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22 261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956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FAFF"/>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2 994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3 023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BE5F9"/>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902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1 041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6DBF6"/>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1 698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1 338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- 360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DDA5"/>
                    </a:solidFill>
                  </a:tcPr>
                </a:tc>
                <a:extLst>
                  <a:ext uri="{0D108BD9-81ED-4DB2-BD59-A6C34878D82A}">
                    <a16:rowId xmlns:a16="http://schemas.microsoft.com/office/drawing/2014/main" val="10010"/>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WC</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23 579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C000"/>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28 665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C000"/>
                    </a:solidFill>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5 086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C000"/>
                    </a:solidFill>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C00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4 065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C000"/>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3 700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C000"/>
                    </a:solidFill>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C000"/>
                    </a:solidFill>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C00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1 334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C000"/>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1 297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C000"/>
                    </a:solidFill>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C000"/>
                    </a:solidFill>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C00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1 531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C000"/>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C000"/>
                    </a:solidFill>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C000"/>
                    </a:solidFill>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C000"/>
                    </a:solidFill>
                  </a:tcPr>
                </a:tc>
                <a:extLst>
                  <a:ext uri="{0D108BD9-81ED-4DB2-BD59-A6C34878D82A}">
                    <a16:rowId xmlns:a16="http://schemas.microsoft.com/office/drawing/2014/main" val="10011"/>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SA</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313 992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320 382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6 390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9F7"/>
                    </a:solidFill>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46 782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43 839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-2 943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7F1"/>
                    </a:solidFill>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12 601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12 008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- 593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8F4"/>
                    </a:solidFill>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23 380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20 592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-2 788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8FAFF"/>
                    </a:solidFill>
                  </a:tcPr>
                </a:tc>
                <a:extLst>
                  <a:ext uri="{0D108BD9-81ED-4DB2-BD59-A6C34878D82A}">
                    <a16:rowId xmlns:a16="http://schemas.microsoft.com/office/drawing/2014/main" val="10012"/>
                  </a:ext>
                </a:extLst>
              </a:tr>
            </a:tbl>
          </a:graphicData>
        </a:graphic>
      </p:graphicFrame>
      <p:sp>
        <p:nvSpPr>
          <p:cNvPr id="546" name="Google Shape;546;p35"/>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5</a:t>
            </a:r>
            <a:endParaRPr/>
          </a:p>
        </p:txBody>
      </p:sp>
      <p:sp>
        <p:nvSpPr>
          <p:cNvPr id="547" name="Google Shape;547;p35"/>
          <p:cNvSpPr/>
          <p:nvPr/>
        </p:nvSpPr>
        <p:spPr>
          <a:xfrm>
            <a:off x="478302" y="6202260"/>
            <a:ext cx="11232436" cy="6313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PERSAL data from 2012 and 2021, only educators (Rank 60 000 – 69 999) are considered. ECD practitioners, TVET lecturers, and ABET teachers were removed. The 2021 rankclass file was expanded to include ranks found only in years prior to 2021.</a:t>
            </a:r>
            <a:endParaRPr/>
          </a:p>
        </p:txBody>
      </p:sp>
      <p:sp>
        <p:nvSpPr>
          <p:cNvPr id="548" name="Google Shape;548;p35"/>
          <p:cNvSpPr/>
          <p:nvPr/>
        </p:nvSpPr>
        <p:spPr>
          <a:xfrm>
            <a:off x="1122141" y="2967588"/>
            <a:ext cx="10725150" cy="2373670"/>
          </a:xfrm>
          <a:prstGeom prst="rect">
            <a:avLst/>
          </a:prstGeom>
          <a:solidFill>
            <a:srgbClr val="FFFFFF">
              <a:alpha val="9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zvc</a:t>
            </a:r>
            <a:endParaRPr sz="1800">
              <a:solidFill>
                <a:schemeClr val="lt1"/>
              </a:solidFill>
              <a:latin typeface="Calibri"/>
              <a:ea typeface="Calibri"/>
              <a:cs typeface="Calibri"/>
              <a:sym typeface="Calibri"/>
            </a:endParaRPr>
          </a:p>
        </p:txBody>
      </p:sp>
      <p:sp>
        <p:nvSpPr>
          <p:cNvPr id="549" name="Google Shape;549;p35"/>
          <p:cNvSpPr txBox="1"/>
          <p:nvPr/>
        </p:nvSpPr>
        <p:spPr>
          <a:xfrm>
            <a:off x="5411293" y="3692508"/>
            <a:ext cx="4245148"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Decline in HOD and deputy principal numbers </a:t>
            </a:r>
            <a:r>
              <a:rPr lang="en-US" sz="2400">
                <a:solidFill>
                  <a:schemeClr val="dk1"/>
                </a:solidFill>
                <a:latin typeface="Calibri"/>
                <a:ea typeface="Calibri"/>
                <a:cs typeface="Calibri"/>
                <a:sym typeface="Calibri"/>
              </a:rPr>
              <a:t>between 2012 and 2021, possibly due to budget constraints</a:t>
            </a:r>
            <a:endParaRPr sz="2000">
              <a:solidFill>
                <a:schemeClr val="dk1"/>
              </a:solidFill>
              <a:latin typeface="Calibri"/>
              <a:ea typeface="Calibri"/>
              <a:cs typeface="Calibri"/>
              <a:sym typeface="Calibri"/>
            </a:endParaRPr>
          </a:p>
        </p:txBody>
      </p:sp>
      <p:sp>
        <p:nvSpPr>
          <p:cNvPr id="550" name="Google Shape;550;p35"/>
          <p:cNvSpPr/>
          <p:nvPr/>
        </p:nvSpPr>
        <p:spPr>
          <a:xfrm>
            <a:off x="5983972" y="5330902"/>
            <a:ext cx="558800" cy="292100"/>
          </a:xfrm>
          <a:prstGeom prst="ellipse">
            <a:avLst/>
          </a:prstGeom>
          <a:noFill/>
          <a:ln w="28575" cap="flat" cmpd="sng">
            <a:solidFill>
              <a:srgbClr val="DC5E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1" name="Google Shape;551;p35"/>
          <p:cNvSpPr/>
          <p:nvPr/>
        </p:nvSpPr>
        <p:spPr>
          <a:xfrm>
            <a:off x="8567955" y="5338340"/>
            <a:ext cx="558800" cy="292100"/>
          </a:xfrm>
          <a:prstGeom prst="ellipse">
            <a:avLst/>
          </a:prstGeom>
          <a:noFill/>
          <a:ln w="28575" cap="flat" cmpd="sng">
            <a:solidFill>
              <a:srgbClr val="DC5E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1334742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36"/>
          <p:cNvSpPr txBox="1">
            <a:spLocks noGrp="1"/>
          </p:cNvSpPr>
          <p:nvPr>
            <p:ph type="title"/>
          </p:nvPr>
        </p:nvSpPr>
        <p:spPr>
          <a:xfrm>
            <a:off x="838199"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00"/>
              <a:buFont typeface="Cambria"/>
              <a:buNone/>
            </a:pPr>
            <a:r>
              <a:rPr lang="en-US"/>
              <a:t>Proportional split by educator rank</a:t>
            </a:r>
            <a:endParaRPr/>
          </a:p>
        </p:txBody>
      </p:sp>
      <p:sp>
        <p:nvSpPr>
          <p:cNvPr id="557" name="Google Shape;557;p36"/>
          <p:cNvSpPr/>
          <p:nvPr/>
        </p:nvSpPr>
        <p:spPr>
          <a:xfrm>
            <a:off x="478302" y="6178011"/>
            <a:ext cx="11232436" cy="4757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i="1">
                <a:solidFill>
                  <a:schemeClr val="dk1"/>
                </a:solidFill>
                <a:latin typeface="Calibri"/>
                <a:ea typeface="Calibri"/>
                <a:cs typeface="Calibri"/>
                <a:sym typeface="Calibri"/>
              </a:rPr>
              <a:t>Source: Anonymised PERSAL data from 2012 and 2021, only educators (Rank 60 000 – 69 999) are considered. ECD practitioners TVET lecturers and ABET teachers were removed. The 2021 rankclass file was expanded to include ranks found only in years prior to 2021. The percentage within each rank is calculated taking the total number of educator in that year for that rank over the total number of educators in that year. </a:t>
            </a:r>
            <a:endParaRPr/>
          </a:p>
        </p:txBody>
      </p:sp>
      <p:sp>
        <p:nvSpPr>
          <p:cNvPr id="558" name="Google Shape;558;p36"/>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5</a:t>
            </a:r>
            <a:endParaRPr/>
          </a:p>
        </p:txBody>
      </p:sp>
      <p:graphicFrame>
        <p:nvGraphicFramePr>
          <p:cNvPr id="559" name="Google Shape;559;p36"/>
          <p:cNvGraphicFramePr/>
          <p:nvPr/>
        </p:nvGraphicFramePr>
        <p:xfrm>
          <a:off x="678547" y="2576845"/>
          <a:ext cx="10515525" cy="3361460"/>
        </p:xfrm>
        <a:graphic>
          <a:graphicData uri="http://schemas.openxmlformats.org/drawingml/2006/table">
            <a:tbl>
              <a:tblPr>
                <a:noFill/>
                <a:tableStyleId>{AE08CE59-6AD5-41FC-B0CF-29C1045BB2A7}</a:tableStyleId>
              </a:tblPr>
              <a:tblGrid>
                <a:gridCol w="815225">
                  <a:extLst>
                    <a:ext uri="{9D8B030D-6E8A-4147-A177-3AD203B41FA5}">
                      <a16:colId xmlns:a16="http://schemas.microsoft.com/office/drawing/2014/main" val="20000"/>
                    </a:ext>
                  </a:extLst>
                </a:gridCol>
                <a:gridCol w="774050">
                  <a:extLst>
                    <a:ext uri="{9D8B030D-6E8A-4147-A177-3AD203B41FA5}">
                      <a16:colId xmlns:a16="http://schemas.microsoft.com/office/drawing/2014/main" val="20001"/>
                    </a:ext>
                  </a:extLst>
                </a:gridCol>
                <a:gridCol w="774050">
                  <a:extLst>
                    <a:ext uri="{9D8B030D-6E8A-4147-A177-3AD203B41FA5}">
                      <a16:colId xmlns:a16="http://schemas.microsoft.com/office/drawing/2014/main" val="20002"/>
                    </a:ext>
                  </a:extLst>
                </a:gridCol>
                <a:gridCol w="131750">
                  <a:extLst>
                    <a:ext uri="{9D8B030D-6E8A-4147-A177-3AD203B41FA5}">
                      <a16:colId xmlns:a16="http://schemas.microsoft.com/office/drawing/2014/main" val="20003"/>
                    </a:ext>
                  </a:extLst>
                </a:gridCol>
                <a:gridCol w="774050">
                  <a:extLst>
                    <a:ext uri="{9D8B030D-6E8A-4147-A177-3AD203B41FA5}">
                      <a16:colId xmlns:a16="http://schemas.microsoft.com/office/drawing/2014/main" val="20004"/>
                    </a:ext>
                  </a:extLst>
                </a:gridCol>
                <a:gridCol w="774050">
                  <a:extLst>
                    <a:ext uri="{9D8B030D-6E8A-4147-A177-3AD203B41FA5}">
                      <a16:colId xmlns:a16="http://schemas.microsoft.com/office/drawing/2014/main" val="20005"/>
                    </a:ext>
                  </a:extLst>
                </a:gridCol>
                <a:gridCol w="131750">
                  <a:extLst>
                    <a:ext uri="{9D8B030D-6E8A-4147-A177-3AD203B41FA5}">
                      <a16:colId xmlns:a16="http://schemas.microsoft.com/office/drawing/2014/main" val="20006"/>
                    </a:ext>
                  </a:extLst>
                </a:gridCol>
                <a:gridCol w="732875">
                  <a:extLst>
                    <a:ext uri="{9D8B030D-6E8A-4147-A177-3AD203B41FA5}">
                      <a16:colId xmlns:a16="http://schemas.microsoft.com/office/drawing/2014/main" val="20007"/>
                    </a:ext>
                  </a:extLst>
                </a:gridCol>
                <a:gridCol w="732875">
                  <a:extLst>
                    <a:ext uri="{9D8B030D-6E8A-4147-A177-3AD203B41FA5}">
                      <a16:colId xmlns:a16="http://schemas.microsoft.com/office/drawing/2014/main" val="20008"/>
                    </a:ext>
                  </a:extLst>
                </a:gridCol>
                <a:gridCol w="131750">
                  <a:extLst>
                    <a:ext uri="{9D8B030D-6E8A-4147-A177-3AD203B41FA5}">
                      <a16:colId xmlns:a16="http://schemas.microsoft.com/office/drawing/2014/main" val="20009"/>
                    </a:ext>
                  </a:extLst>
                </a:gridCol>
                <a:gridCol w="732875">
                  <a:extLst>
                    <a:ext uri="{9D8B030D-6E8A-4147-A177-3AD203B41FA5}">
                      <a16:colId xmlns:a16="http://schemas.microsoft.com/office/drawing/2014/main" val="20010"/>
                    </a:ext>
                  </a:extLst>
                </a:gridCol>
                <a:gridCol w="732875">
                  <a:extLst>
                    <a:ext uri="{9D8B030D-6E8A-4147-A177-3AD203B41FA5}">
                      <a16:colId xmlns:a16="http://schemas.microsoft.com/office/drawing/2014/main" val="20011"/>
                    </a:ext>
                  </a:extLst>
                </a:gridCol>
                <a:gridCol w="131750">
                  <a:extLst>
                    <a:ext uri="{9D8B030D-6E8A-4147-A177-3AD203B41FA5}">
                      <a16:colId xmlns:a16="http://schemas.microsoft.com/office/drawing/2014/main" val="20012"/>
                    </a:ext>
                  </a:extLst>
                </a:gridCol>
                <a:gridCol w="732875">
                  <a:extLst>
                    <a:ext uri="{9D8B030D-6E8A-4147-A177-3AD203B41FA5}">
                      <a16:colId xmlns:a16="http://schemas.microsoft.com/office/drawing/2014/main" val="20013"/>
                    </a:ext>
                  </a:extLst>
                </a:gridCol>
                <a:gridCol w="732875">
                  <a:extLst>
                    <a:ext uri="{9D8B030D-6E8A-4147-A177-3AD203B41FA5}">
                      <a16:colId xmlns:a16="http://schemas.microsoft.com/office/drawing/2014/main" val="20014"/>
                    </a:ext>
                  </a:extLst>
                </a:gridCol>
                <a:gridCol w="131750">
                  <a:extLst>
                    <a:ext uri="{9D8B030D-6E8A-4147-A177-3AD203B41FA5}">
                      <a16:colId xmlns:a16="http://schemas.microsoft.com/office/drawing/2014/main" val="20015"/>
                    </a:ext>
                  </a:extLst>
                </a:gridCol>
                <a:gridCol w="774050">
                  <a:extLst>
                    <a:ext uri="{9D8B030D-6E8A-4147-A177-3AD203B41FA5}">
                      <a16:colId xmlns:a16="http://schemas.microsoft.com/office/drawing/2014/main" val="20016"/>
                    </a:ext>
                  </a:extLst>
                </a:gridCol>
                <a:gridCol w="774050">
                  <a:extLst>
                    <a:ext uri="{9D8B030D-6E8A-4147-A177-3AD203B41FA5}">
                      <a16:colId xmlns:a16="http://schemas.microsoft.com/office/drawing/2014/main" val="20017"/>
                    </a:ext>
                  </a:extLst>
                </a:gridCol>
              </a:tblGrid>
              <a:tr h="239000">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US" sz="1700" b="1" i="0" u="none" strike="noStrike" cap="none">
                          <a:solidFill>
                            <a:srgbClr val="000000"/>
                          </a:solidFill>
                          <a:latin typeface="Calibri"/>
                          <a:ea typeface="Calibri"/>
                          <a:cs typeface="Calibri"/>
                          <a:sym typeface="Calibri"/>
                        </a:rPr>
                        <a:t>All Educators</a:t>
                      </a:r>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a:txBody>
                    <a:bodyPr/>
                    <a:lstStyle/>
                    <a:p>
                      <a:pPr marL="0" marR="0" lvl="0" indent="0" algn="l" rtl="0">
                        <a:spcBef>
                          <a:spcPts val="0"/>
                        </a:spcBef>
                        <a:spcAft>
                          <a:spcPts val="0"/>
                        </a:spcAft>
                        <a:buNone/>
                      </a:pPr>
                      <a:endParaRPr sz="17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US" sz="1700" b="1" i="0" u="none" strike="noStrike" cap="none">
                          <a:solidFill>
                            <a:srgbClr val="000000"/>
                          </a:solidFill>
                          <a:latin typeface="Calibri"/>
                          <a:ea typeface="Calibri"/>
                          <a:cs typeface="Calibri"/>
                          <a:sym typeface="Calibri"/>
                        </a:rPr>
                        <a:t>Teacher</a:t>
                      </a:r>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a:txBody>
                    <a:bodyPr/>
                    <a:lstStyle/>
                    <a:p>
                      <a:pPr marL="0" marR="0" lvl="0" indent="0" algn="l" rtl="0">
                        <a:spcBef>
                          <a:spcPts val="0"/>
                        </a:spcBef>
                        <a:spcAft>
                          <a:spcPts val="0"/>
                        </a:spcAft>
                        <a:buNone/>
                      </a:pPr>
                      <a:endParaRPr sz="17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US" sz="1700" b="1" i="0" u="none" strike="noStrike" cap="none">
                          <a:solidFill>
                            <a:srgbClr val="000000"/>
                          </a:solidFill>
                          <a:latin typeface="Calibri"/>
                          <a:ea typeface="Calibri"/>
                          <a:cs typeface="Calibri"/>
                          <a:sym typeface="Calibri"/>
                        </a:rPr>
                        <a:t>HOD</a:t>
                      </a:r>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a:txBody>
                    <a:bodyPr/>
                    <a:lstStyle/>
                    <a:p>
                      <a:pPr marL="0" marR="0" lvl="0" indent="0" algn="l" rtl="0">
                        <a:spcBef>
                          <a:spcPts val="0"/>
                        </a:spcBef>
                        <a:spcAft>
                          <a:spcPts val="0"/>
                        </a:spcAft>
                        <a:buNone/>
                      </a:pPr>
                      <a:endParaRPr sz="17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US" sz="1700" b="1" i="0" u="none" strike="noStrike" cap="none">
                          <a:solidFill>
                            <a:srgbClr val="000000"/>
                          </a:solidFill>
                          <a:latin typeface="Calibri"/>
                          <a:ea typeface="Calibri"/>
                          <a:cs typeface="Calibri"/>
                          <a:sym typeface="Calibri"/>
                        </a:rPr>
                        <a:t>Dep.-Principal</a:t>
                      </a:r>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a:txBody>
                    <a:bodyPr/>
                    <a:lstStyle/>
                    <a:p>
                      <a:pPr marL="0" marR="0" lvl="0" indent="0" algn="l" rtl="0">
                        <a:spcBef>
                          <a:spcPts val="0"/>
                        </a:spcBef>
                        <a:spcAft>
                          <a:spcPts val="0"/>
                        </a:spcAft>
                        <a:buNone/>
                      </a:pPr>
                      <a:endParaRPr sz="17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US" sz="1700" b="1" i="0" u="none" strike="noStrike" cap="none">
                          <a:solidFill>
                            <a:srgbClr val="000000"/>
                          </a:solidFill>
                          <a:latin typeface="Calibri"/>
                          <a:ea typeface="Calibri"/>
                          <a:cs typeface="Calibri"/>
                          <a:sym typeface="Calibri"/>
                        </a:rPr>
                        <a:t>Principal</a:t>
                      </a:r>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a:txBody>
                    <a:bodyPr/>
                    <a:lstStyle/>
                    <a:p>
                      <a:pPr marL="0" marR="0" lvl="0" indent="0" algn="l" rtl="0">
                        <a:spcBef>
                          <a:spcPts val="0"/>
                        </a:spcBef>
                        <a:spcAft>
                          <a:spcPts val="0"/>
                        </a:spcAft>
                        <a:buNone/>
                      </a:pPr>
                      <a:endParaRPr sz="17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US" sz="1700" b="1" i="0" u="none" strike="noStrike" cap="none">
                          <a:solidFill>
                            <a:srgbClr val="000000"/>
                          </a:solidFill>
                          <a:latin typeface="Calibri"/>
                          <a:ea typeface="Calibri"/>
                          <a:cs typeface="Calibri"/>
                          <a:sym typeface="Calibri"/>
                        </a:rPr>
                        <a:t>Other</a:t>
                      </a:r>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229425">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2012</a:t>
                      </a:r>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2021</a:t>
                      </a:r>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1"/>
                  </a:ext>
                </a:extLst>
              </a:tr>
              <a:tr h="91425">
                <a:tc>
                  <a:txBody>
                    <a:bodyPr/>
                    <a:lstStyle/>
                    <a:p>
                      <a:pPr marL="0" marR="0" lvl="0" indent="0" algn="l" rtl="0">
                        <a:spcBef>
                          <a:spcPts val="0"/>
                        </a:spcBef>
                        <a:spcAft>
                          <a:spcPts val="0"/>
                        </a:spcAft>
                        <a:buNone/>
                      </a:pPr>
                      <a:endParaRPr sz="600" b="1"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48400">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EC</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78%</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75%</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9%</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EBFF"/>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EBFF"/>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EBFF"/>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EBFF"/>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8.2%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8.8%</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2.5%</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2.4%</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248400">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FS</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78%</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78%</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3.3%</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3.4%</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3.3%</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248400">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GP</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74%</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EBFF"/>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79%</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EBFF"/>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14%</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3.4%</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2.6%</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4.4%</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248400">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KN</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79%</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2.8%</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2.6%</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5.9%</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5.6%</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1.3%</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248400">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LP</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78%</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EBFF"/>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84%</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EBFF"/>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1.5%</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6.3%</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1.5%</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248400">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MP</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76%</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EBFF"/>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79%</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EBFF"/>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5B5"/>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5B5"/>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1.8%</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248400">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NC</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75%</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EBFF"/>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3.6%</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EBFF"/>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4.8%</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3.9%</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248400">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NW</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76%</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78%</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2.6%</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248400">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WC</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74%</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DDEBFF"/>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80%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DDEBFF"/>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13%</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E4B5"/>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E4B5"/>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E5B5"/>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3.6%</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E5B5"/>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4.8%</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E4B5"/>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E4B5"/>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11"/>
                  </a:ext>
                </a:extLst>
              </a:tr>
              <a:tr h="248400">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SA</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79%</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560" name="Google Shape;560;p36"/>
          <p:cNvSpPr/>
          <p:nvPr/>
        </p:nvSpPr>
        <p:spPr>
          <a:xfrm rot="-5400000">
            <a:off x="3858781" y="3771096"/>
            <a:ext cx="182880" cy="182880"/>
          </a:xfrm>
          <a:prstGeom prst="rightArrow">
            <a:avLst>
              <a:gd name="adj1" fmla="val 38389"/>
              <a:gd name="adj2" fmla="val 73222"/>
            </a:avLst>
          </a:prstGeom>
          <a:solidFill>
            <a:srgbClr val="5C97EE"/>
          </a:solidFill>
          <a:ln w="12700" cap="flat" cmpd="sng">
            <a:solidFill>
              <a:srgbClr val="4A8C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1" name="Google Shape;561;p36"/>
          <p:cNvSpPr/>
          <p:nvPr/>
        </p:nvSpPr>
        <p:spPr>
          <a:xfrm rot="-5400000" flipH="1">
            <a:off x="8716987" y="5450897"/>
            <a:ext cx="182880" cy="182880"/>
          </a:xfrm>
          <a:prstGeom prst="rightArrow">
            <a:avLst>
              <a:gd name="adj1" fmla="val 38389"/>
              <a:gd name="adj2" fmla="val 73222"/>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2" name="Google Shape;562;p36"/>
          <p:cNvSpPr/>
          <p:nvPr/>
        </p:nvSpPr>
        <p:spPr>
          <a:xfrm rot="-5400000" flipH="1">
            <a:off x="8687959" y="3769798"/>
            <a:ext cx="182880" cy="182880"/>
          </a:xfrm>
          <a:prstGeom prst="rightArrow">
            <a:avLst>
              <a:gd name="adj1" fmla="val 38389"/>
              <a:gd name="adj2" fmla="val 73222"/>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3" name="Google Shape;563;p36"/>
          <p:cNvSpPr/>
          <p:nvPr/>
        </p:nvSpPr>
        <p:spPr>
          <a:xfrm rot="-5400000" flipH="1">
            <a:off x="7106254" y="4322067"/>
            <a:ext cx="182880" cy="182880"/>
          </a:xfrm>
          <a:prstGeom prst="rightArrow">
            <a:avLst>
              <a:gd name="adj1" fmla="val 38389"/>
              <a:gd name="adj2" fmla="val 73222"/>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4" name="Google Shape;564;p36"/>
          <p:cNvSpPr/>
          <p:nvPr/>
        </p:nvSpPr>
        <p:spPr>
          <a:xfrm rot="-5400000" flipH="1">
            <a:off x="5534351" y="4336581"/>
            <a:ext cx="182880" cy="182880"/>
          </a:xfrm>
          <a:prstGeom prst="rightArrow">
            <a:avLst>
              <a:gd name="adj1" fmla="val 38389"/>
              <a:gd name="adj2" fmla="val 73222"/>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5" name="Google Shape;565;p36"/>
          <p:cNvSpPr/>
          <p:nvPr/>
        </p:nvSpPr>
        <p:spPr>
          <a:xfrm rot="-5400000" flipH="1">
            <a:off x="3853957" y="3231161"/>
            <a:ext cx="182880" cy="182880"/>
          </a:xfrm>
          <a:prstGeom prst="rightArrow">
            <a:avLst>
              <a:gd name="adj1" fmla="val 38389"/>
              <a:gd name="adj2" fmla="val 73222"/>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6" name="Google Shape;566;p36"/>
          <p:cNvSpPr/>
          <p:nvPr/>
        </p:nvSpPr>
        <p:spPr>
          <a:xfrm rot="-5400000">
            <a:off x="3858779" y="4321467"/>
            <a:ext cx="182880" cy="182880"/>
          </a:xfrm>
          <a:prstGeom prst="rightArrow">
            <a:avLst>
              <a:gd name="adj1" fmla="val 38389"/>
              <a:gd name="adj2" fmla="val 73222"/>
            </a:avLst>
          </a:prstGeom>
          <a:solidFill>
            <a:srgbClr val="5C97EE"/>
          </a:solidFill>
          <a:ln w="12700" cap="flat" cmpd="sng">
            <a:solidFill>
              <a:srgbClr val="4A8C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7" name="Google Shape;567;p36"/>
          <p:cNvSpPr/>
          <p:nvPr/>
        </p:nvSpPr>
        <p:spPr>
          <a:xfrm rot="-5400000">
            <a:off x="3858777" y="5439201"/>
            <a:ext cx="182880" cy="182880"/>
          </a:xfrm>
          <a:prstGeom prst="rightArrow">
            <a:avLst>
              <a:gd name="adj1" fmla="val 38389"/>
              <a:gd name="adj2" fmla="val 73222"/>
            </a:avLst>
          </a:prstGeom>
          <a:solidFill>
            <a:srgbClr val="5C97EE"/>
          </a:solidFill>
          <a:ln w="12700" cap="flat" cmpd="sng">
            <a:solidFill>
              <a:srgbClr val="4A8C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8" name="Google Shape;568;p36"/>
          <p:cNvSpPr/>
          <p:nvPr/>
        </p:nvSpPr>
        <p:spPr>
          <a:xfrm rot="-5400000">
            <a:off x="5506091" y="3230561"/>
            <a:ext cx="182880" cy="182880"/>
          </a:xfrm>
          <a:prstGeom prst="rightArrow">
            <a:avLst>
              <a:gd name="adj1" fmla="val 38389"/>
              <a:gd name="adj2" fmla="val 73222"/>
            </a:avLst>
          </a:prstGeom>
          <a:solidFill>
            <a:srgbClr val="5C97EE"/>
          </a:solidFill>
          <a:ln w="12700" cap="flat" cmpd="sng">
            <a:solidFill>
              <a:srgbClr val="4A8C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9" name="Google Shape;569;p36"/>
          <p:cNvSpPr/>
          <p:nvPr/>
        </p:nvSpPr>
        <p:spPr>
          <a:xfrm rot="-5400000" flipH="1">
            <a:off x="5534351" y="5439201"/>
            <a:ext cx="182880" cy="182880"/>
          </a:xfrm>
          <a:prstGeom prst="rightArrow">
            <a:avLst>
              <a:gd name="adj1" fmla="val 38389"/>
              <a:gd name="adj2" fmla="val 73222"/>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0" name="Google Shape;570;p36"/>
          <p:cNvSpPr/>
          <p:nvPr/>
        </p:nvSpPr>
        <p:spPr>
          <a:xfrm rot="-5400000" flipH="1">
            <a:off x="8716987" y="4863985"/>
            <a:ext cx="182880" cy="182880"/>
          </a:xfrm>
          <a:prstGeom prst="rightArrow">
            <a:avLst>
              <a:gd name="adj1" fmla="val 38389"/>
              <a:gd name="adj2" fmla="val 73222"/>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1" name="Google Shape;571;p36"/>
          <p:cNvSpPr/>
          <p:nvPr/>
        </p:nvSpPr>
        <p:spPr>
          <a:xfrm rot="-5400000" flipH="1">
            <a:off x="8716987" y="5153797"/>
            <a:ext cx="182880" cy="182880"/>
          </a:xfrm>
          <a:prstGeom prst="rightArrow">
            <a:avLst>
              <a:gd name="adj1" fmla="val 38389"/>
              <a:gd name="adj2" fmla="val 73222"/>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2" name="Google Shape;572;p36"/>
          <p:cNvSpPr/>
          <p:nvPr/>
        </p:nvSpPr>
        <p:spPr>
          <a:xfrm rot="-5400000">
            <a:off x="3868472" y="4618630"/>
            <a:ext cx="182880" cy="182880"/>
          </a:xfrm>
          <a:prstGeom prst="rightArrow">
            <a:avLst>
              <a:gd name="adj1" fmla="val 38389"/>
              <a:gd name="adj2" fmla="val 73222"/>
            </a:avLst>
          </a:prstGeom>
          <a:solidFill>
            <a:srgbClr val="5C97EE"/>
          </a:solidFill>
          <a:ln w="12700" cap="flat" cmpd="sng">
            <a:solidFill>
              <a:srgbClr val="4A8C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3" name="Google Shape;573;p36"/>
          <p:cNvSpPr/>
          <p:nvPr/>
        </p:nvSpPr>
        <p:spPr>
          <a:xfrm rot="-5400000">
            <a:off x="7106254" y="3242485"/>
            <a:ext cx="182880" cy="182880"/>
          </a:xfrm>
          <a:prstGeom prst="rightArrow">
            <a:avLst>
              <a:gd name="adj1" fmla="val 38389"/>
              <a:gd name="adj2" fmla="val 73222"/>
            </a:avLst>
          </a:prstGeom>
          <a:solidFill>
            <a:srgbClr val="5C97EE"/>
          </a:solidFill>
          <a:ln w="12700" cap="flat" cmpd="sng">
            <a:solidFill>
              <a:srgbClr val="4A8C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4" name="Google Shape;574;p36"/>
          <p:cNvSpPr/>
          <p:nvPr/>
        </p:nvSpPr>
        <p:spPr>
          <a:xfrm rot="-5400000">
            <a:off x="7086255" y="4863985"/>
            <a:ext cx="182880" cy="182880"/>
          </a:xfrm>
          <a:prstGeom prst="rightArrow">
            <a:avLst>
              <a:gd name="adj1" fmla="val 38389"/>
              <a:gd name="adj2" fmla="val 73222"/>
            </a:avLst>
          </a:prstGeom>
          <a:solidFill>
            <a:srgbClr val="5C97EE"/>
          </a:solidFill>
          <a:ln w="12700" cap="flat" cmpd="sng">
            <a:solidFill>
              <a:srgbClr val="4A8C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5" name="Google Shape;575;p36"/>
          <p:cNvSpPr/>
          <p:nvPr/>
        </p:nvSpPr>
        <p:spPr>
          <a:xfrm rot="-5400000" flipH="1">
            <a:off x="8720878" y="4604115"/>
            <a:ext cx="182880" cy="182880"/>
          </a:xfrm>
          <a:prstGeom prst="rightArrow">
            <a:avLst>
              <a:gd name="adj1" fmla="val 38389"/>
              <a:gd name="adj2" fmla="val 73222"/>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6" name="Google Shape;576;p36"/>
          <p:cNvSpPr/>
          <p:nvPr/>
        </p:nvSpPr>
        <p:spPr>
          <a:xfrm rot="-5400000" flipH="1">
            <a:off x="7086255" y="5439201"/>
            <a:ext cx="182880" cy="182880"/>
          </a:xfrm>
          <a:prstGeom prst="rightArrow">
            <a:avLst>
              <a:gd name="adj1" fmla="val 38389"/>
              <a:gd name="adj2" fmla="val 73222"/>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58939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6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6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6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6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7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7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7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7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7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7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37"/>
          <p:cNvSpPr txBox="1">
            <a:spLocks noGrp="1"/>
          </p:cNvSpPr>
          <p:nvPr>
            <p:ph type="title"/>
          </p:nvPr>
        </p:nvSpPr>
        <p:spPr>
          <a:xfrm>
            <a:off x="838199"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00"/>
              <a:buFont typeface="Cambria"/>
              <a:buNone/>
            </a:pPr>
            <a:r>
              <a:rPr lang="en-US"/>
              <a:t>Proportional split by educator rank</a:t>
            </a:r>
            <a:endParaRPr/>
          </a:p>
        </p:txBody>
      </p:sp>
      <p:sp>
        <p:nvSpPr>
          <p:cNvPr id="582" name="Google Shape;582;p37"/>
          <p:cNvSpPr/>
          <p:nvPr/>
        </p:nvSpPr>
        <p:spPr>
          <a:xfrm>
            <a:off x="478302" y="6178011"/>
            <a:ext cx="11232436" cy="4757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i="1">
                <a:solidFill>
                  <a:schemeClr val="dk1"/>
                </a:solidFill>
                <a:latin typeface="Calibri"/>
                <a:ea typeface="Calibri"/>
                <a:cs typeface="Calibri"/>
                <a:sym typeface="Calibri"/>
              </a:rPr>
              <a:t>Source: Anonymised PERSAL data from 2012 and 2021, only educators (Rank 60 000 – 69 999) are considered. ECD practitioners TVET lecturers and ABET teachers were removed. The 2021 rankclass file was expanded to include ranks found only in years prior to 2021. The percentage within each rank is calculated taking the total number of educator in that year for that rank over the total number of educators in that year. </a:t>
            </a:r>
            <a:endParaRPr/>
          </a:p>
        </p:txBody>
      </p:sp>
      <p:sp>
        <p:nvSpPr>
          <p:cNvPr id="583" name="Google Shape;583;p37"/>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5</a:t>
            </a:r>
            <a:endParaRPr/>
          </a:p>
        </p:txBody>
      </p:sp>
      <p:graphicFrame>
        <p:nvGraphicFramePr>
          <p:cNvPr id="584" name="Google Shape;584;p37"/>
          <p:cNvGraphicFramePr/>
          <p:nvPr/>
        </p:nvGraphicFramePr>
        <p:xfrm>
          <a:off x="678547" y="2576845"/>
          <a:ext cx="10515525" cy="3361460"/>
        </p:xfrm>
        <a:graphic>
          <a:graphicData uri="http://schemas.openxmlformats.org/drawingml/2006/table">
            <a:tbl>
              <a:tblPr>
                <a:noFill/>
                <a:tableStyleId>{AE08CE59-6AD5-41FC-B0CF-29C1045BB2A7}</a:tableStyleId>
              </a:tblPr>
              <a:tblGrid>
                <a:gridCol w="815225">
                  <a:extLst>
                    <a:ext uri="{9D8B030D-6E8A-4147-A177-3AD203B41FA5}">
                      <a16:colId xmlns:a16="http://schemas.microsoft.com/office/drawing/2014/main" val="20000"/>
                    </a:ext>
                  </a:extLst>
                </a:gridCol>
                <a:gridCol w="774050">
                  <a:extLst>
                    <a:ext uri="{9D8B030D-6E8A-4147-A177-3AD203B41FA5}">
                      <a16:colId xmlns:a16="http://schemas.microsoft.com/office/drawing/2014/main" val="20001"/>
                    </a:ext>
                  </a:extLst>
                </a:gridCol>
                <a:gridCol w="774050">
                  <a:extLst>
                    <a:ext uri="{9D8B030D-6E8A-4147-A177-3AD203B41FA5}">
                      <a16:colId xmlns:a16="http://schemas.microsoft.com/office/drawing/2014/main" val="20002"/>
                    </a:ext>
                  </a:extLst>
                </a:gridCol>
                <a:gridCol w="131750">
                  <a:extLst>
                    <a:ext uri="{9D8B030D-6E8A-4147-A177-3AD203B41FA5}">
                      <a16:colId xmlns:a16="http://schemas.microsoft.com/office/drawing/2014/main" val="20003"/>
                    </a:ext>
                  </a:extLst>
                </a:gridCol>
                <a:gridCol w="774050">
                  <a:extLst>
                    <a:ext uri="{9D8B030D-6E8A-4147-A177-3AD203B41FA5}">
                      <a16:colId xmlns:a16="http://schemas.microsoft.com/office/drawing/2014/main" val="20004"/>
                    </a:ext>
                  </a:extLst>
                </a:gridCol>
                <a:gridCol w="774050">
                  <a:extLst>
                    <a:ext uri="{9D8B030D-6E8A-4147-A177-3AD203B41FA5}">
                      <a16:colId xmlns:a16="http://schemas.microsoft.com/office/drawing/2014/main" val="20005"/>
                    </a:ext>
                  </a:extLst>
                </a:gridCol>
                <a:gridCol w="131750">
                  <a:extLst>
                    <a:ext uri="{9D8B030D-6E8A-4147-A177-3AD203B41FA5}">
                      <a16:colId xmlns:a16="http://schemas.microsoft.com/office/drawing/2014/main" val="20006"/>
                    </a:ext>
                  </a:extLst>
                </a:gridCol>
                <a:gridCol w="732875">
                  <a:extLst>
                    <a:ext uri="{9D8B030D-6E8A-4147-A177-3AD203B41FA5}">
                      <a16:colId xmlns:a16="http://schemas.microsoft.com/office/drawing/2014/main" val="20007"/>
                    </a:ext>
                  </a:extLst>
                </a:gridCol>
                <a:gridCol w="732875">
                  <a:extLst>
                    <a:ext uri="{9D8B030D-6E8A-4147-A177-3AD203B41FA5}">
                      <a16:colId xmlns:a16="http://schemas.microsoft.com/office/drawing/2014/main" val="20008"/>
                    </a:ext>
                  </a:extLst>
                </a:gridCol>
                <a:gridCol w="131750">
                  <a:extLst>
                    <a:ext uri="{9D8B030D-6E8A-4147-A177-3AD203B41FA5}">
                      <a16:colId xmlns:a16="http://schemas.microsoft.com/office/drawing/2014/main" val="20009"/>
                    </a:ext>
                  </a:extLst>
                </a:gridCol>
                <a:gridCol w="732875">
                  <a:extLst>
                    <a:ext uri="{9D8B030D-6E8A-4147-A177-3AD203B41FA5}">
                      <a16:colId xmlns:a16="http://schemas.microsoft.com/office/drawing/2014/main" val="20010"/>
                    </a:ext>
                  </a:extLst>
                </a:gridCol>
                <a:gridCol w="732875">
                  <a:extLst>
                    <a:ext uri="{9D8B030D-6E8A-4147-A177-3AD203B41FA5}">
                      <a16:colId xmlns:a16="http://schemas.microsoft.com/office/drawing/2014/main" val="20011"/>
                    </a:ext>
                  </a:extLst>
                </a:gridCol>
                <a:gridCol w="131750">
                  <a:extLst>
                    <a:ext uri="{9D8B030D-6E8A-4147-A177-3AD203B41FA5}">
                      <a16:colId xmlns:a16="http://schemas.microsoft.com/office/drawing/2014/main" val="20012"/>
                    </a:ext>
                  </a:extLst>
                </a:gridCol>
                <a:gridCol w="732875">
                  <a:extLst>
                    <a:ext uri="{9D8B030D-6E8A-4147-A177-3AD203B41FA5}">
                      <a16:colId xmlns:a16="http://schemas.microsoft.com/office/drawing/2014/main" val="20013"/>
                    </a:ext>
                  </a:extLst>
                </a:gridCol>
                <a:gridCol w="732875">
                  <a:extLst>
                    <a:ext uri="{9D8B030D-6E8A-4147-A177-3AD203B41FA5}">
                      <a16:colId xmlns:a16="http://schemas.microsoft.com/office/drawing/2014/main" val="20014"/>
                    </a:ext>
                  </a:extLst>
                </a:gridCol>
                <a:gridCol w="131750">
                  <a:extLst>
                    <a:ext uri="{9D8B030D-6E8A-4147-A177-3AD203B41FA5}">
                      <a16:colId xmlns:a16="http://schemas.microsoft.com/office/drawing/2014/main" val="20015"/>
                    </a:ext>
                  </a:extLst>
                </a:gridCol>
                <a:gridCol w="774050">
                  <a:extLst>
                    <a:ext uri="{9D8B030D-6E8A-4147-A177-3AD203B41FA5}">
                      <a16:colId xmlns:a16="http://schemas.microsoft.com/office/drawing/2014/main" val="20016"/>
                    </a:ext>
                  </a:extLst>
                </a:gridCol>
                <a:gridCol w="774050">
                  <a:extLst>
                    <a:ext uri="{9D8B030D-6E8A-4147-A177-3AD203B41FA5}">
                      <a16:colId xmlns:a16="http://schemas.microsoft.com/office/drawing/2014/main" val="20017"/>
                    </a:ext>
                  </a:extLst>
                </a:gridCol>
              </a:tblGrid>
              <a:tr h="239000">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US" sz="1700" b="1" i="0" u="none" strike="noStrike" cap="none">
                          <a:solidFill>
                            <a:srgbClr val="000000"/>
                          </a:solidFill>
                          <a:latin typeface="Calibri"/>
                          <a:ea typeface="Calibri"/>
                          <a:cs typeface="Calibri"/>
                          <a:sym typeface="Calibri"/>
                        </a:rPr>
                        <a:t>All Educators</a:t>
                      </a:r>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a:txBody>
                    <a:bodyPr/>
                    <a:lstStyle/>
                    <a:p>
                      <a:pPr marL="0" marR="0" lvl="0" indent="0" algn="l" rtl="0">
                        <a:spcBef>
                          <a:spcPts val="0"/>
                        </a:spcBef>
                        <a:spcAft>
                          <a:spcPts val="0"/>
                        </a:spcAft>
                        <a:buNone/>
                      </a:pPr>
                      <a:endParaRPr sz="17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US" sz="1700" b="1" i="0" u="none" strike="noStrike" cap="none">
                          <a:solidFill>
                            <a:srgbClr val="000000"/>
                          </a:solidFill>
                          <a:latin typeface="Calibri"/>
                          <a:ea typeface="Calibri"/>
                          <a:cs typeface="Calibri"/>
                          <a:sym typeface="Calibri"/>
                        </a:rPr>
                        <a:t>Teacher</a:t>
                      </a:r>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a:txBody>
                    <a:bodyPr/>
                    <a:lstStyle/>
                    <a:p>
                      <a:pPr marL="0" marR="0" lvl="0" indent="0" algn="l" rtl="0">
                        <a:spcBef>
                          <a:spcPts val="0"/>
                        </a:spcBef>
                        <a:spcAft>
                          <a:spcPts val="0"/>
                        </a:spcAft>
                        <a:buNone/>
                      </a:pPr>
                      <a:endParaRPr sz="17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US" sz="1700" b="1" i="0" u="none" strike="noStrike" cap="none">
                          <a:solidFill>
                            <a:srgbClr val="000000"/>
                          </a:solidFill>
                          <a:latin typeface="Calibri"/>
                          <a:ea typeface="Calibri"/>
                          <a:cs typeface="Calibri"/>
                          <a:sym typeface="Calibri"/>
                        </a:rPr>
                        <a:t>HOD</a:t>
                      </a:r>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a:txBody>
                    <a:bodyPr/>
                    <a:lstStyle/>
                    <a:p>
                      <a:pPr marL="0" marR="0" lvl="0" indent="0" algn="l" rtl="0">
                        <a:spcBef>
                          <a:spcPts val="0"/>
                        </a:spcBef>
                        <a:spcAft>
                          <a:spcPts val="0"/>
                        </a:spcAft>
                        <a:buNone/>
                      </a:pPr>
                      <a:endParaRPr sz="17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US" sz="1700" b="1" i="0" u="none" strike="noStrike" cap="none">
                          <a:solidFill>
                            <a:srgbClr val="000000"/>
                          </a:solidFill>
                          <a:latin typeface="Calibri"/>
                          <a:ea typeface="Calibri"/>
                          <a:cs typeface="Calibri"/>
                          <a:sym typeface="Calibri"/>
                        </a:rPr>
                        <a:t>Dep.-Principal</a:t>
                      </a:r>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a:txBody>
                    <a:bodyPr/>
                    <a:lstStyle/>
                    <a:p>
                      <a:pPr marL="0" marR="0" lvl="0" indent="0" algn="l" rtl="0">
                        <a:spcBef>
                          <a:spcPts val="0"/>
                        </a:spcBef>
                        <a:spcAft>
                          <a:spcPts val="0"/>
                        </a:spcAft>
                        <a:buNone/>
                      </a:pPr>
                      <a:endParaRPr sz="17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US" sz="1700" b="1" i="0" u="none" strike="noStrike" cap="none">
                          <a:solidFill>
                            <a:srgbClr val="000000"/>
                          </a:solidFill>
                          <a:latin typeface="Calibri"/>
                          <a:ea typeface="Calibri"/>
                          <a:cs typeface="Calibri"/>
                          <a:sym typeface="Calibri"/>
                        </a:rPr>
                        <a:t>Principal</a:t>
                      </a:r>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a:txBody>
                    <a:bodyPr/>
                    <a:lstStyle/>
                    <a:p>
                      <a:pPr marL="0" marR="0" lvl="0" indent="0" algn="l" rtl="0">
                        <a:spcBef>
                          <a:spcPts val="0"/>
                        </a:spcBef>
                        <a:spcAft>
                          <a:spcPts val="0"/>
                        </a:spcAft>
                        <a:buNone/>
                      </a:pPr>
                      <a:endParaRPr sz="17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US" sz="1700" b="1" i="0" u="none" strike="noStrike" cap="none">
                          <a:solidFill>
                            <a:srgbClr val="000000"/>
                          </a:solidFill>
                          <a:latin typeface="Calibri"/>
                          <a:ea typeface="Calibri"/>
                          <a:cs typeface="Calibri"/>
                          <a:sym typeface="Calibri"/>
                        </a:rPr>
                        <a:t>Other</a:t>
                      </a:r>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229425">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2012</a:t>
                      </a:r>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2021</a:t>
                      </a:r>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1"/>
                  </a:ext>
                </a:extLst>
              </a:tr>
              <a:tr h="91425">
                <a:tc>
                  <a:txBody>
                    <a:bodyPr/>
                    <a:lstStyle/>
                    <a:p>
                      <a:pPr marL="0" marR="0" lvl="0" indent="0" algn="l" rtl="0">
                        <a:spcBef>
                          <a:spcPts val="0"/>
                        </a:spcBef>
                        <a:spcAft>
                          <a:spcPts val="0"/>
                        </a:spcAft>
                        <a:buNone/>
                      </a:pPr>
                      <a:endParaRPr sz="600" b="1"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48400">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EC</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78%</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75%</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9%</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EBFF"/>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EBFF"/>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EBFF"/>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EBFF"/>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8.2%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8.8%</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2.5%</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2.4%</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248400">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FS</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78%</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78%</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3.3%</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3.4%</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3.3%</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248400">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GP</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74%</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EBFF"/>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79%</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EBFF"/>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14%</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3.4%</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2.6%</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4.4%</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248400">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KN</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79%</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2.8%</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2.6%</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5.9%</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5.6%</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1.3%</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248400">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LP</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78%</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EBFF"/>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84%</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EBFF"/>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1.5%</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6.3%</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1.5%</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248400">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MP</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76%</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EBFF"/>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79%</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EBFF"/>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5B5"/>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5B5"/>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1.8%</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248400">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NC</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75%</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EBFF"/>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3.6%</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EBFF"/>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4.8%</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3.9%</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248400">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NW</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76%</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78%</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2.6%</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248400">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WC</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74%</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DDEBFF"/>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80%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DDEBFF"/>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13%</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E4B5"/>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E4B5"/>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E5B5"/>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3.6%</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E5B5"/>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4.8%</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E4B5"/>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E4B5"/>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11"/>
                  </a:ext>
                </a:extLst>
              </a:tr>
              <a:tr h="248400">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SA</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79%</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585" name="Google Shape;585;p37"/>
          <p:cNvSpPr/>
          <p:nvPr/>
        </p:nvSpPr>
        <p:spPr>
          <a:xfrm rot="-5400000">
            <a:off x="3858781" y="3771096"/>
            <a:ext cx="182880" cy="182880"/>
          </a:xfrm>
          <a:prstGeom prst="rightArrow">
            <a:avLst>
              <a:gd name="adj1" fmla="val 38389"/>
              <a:gd name="adj2" fmla="val 73222"/>
            </a:avLst>
          </a:prstGeom>
          <a:solidFill>
            <a:srgbClr val="5C97EE"/>
          </a:solidFill>
          <a:ln w="12700" cap="flat" cmpd="sng">
            <a:solidFill>
              <a:srgbClr val="4A8C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6" name="Google Shape;586;p37"/>
          <p:cNvSpPr/>
          <p:nvPr/>
        </p:nvSpPr>
        <p:spPr>
          <a:xfrm rot="-5400000" flipH="1">
            <a:off x="8716987" y="5450897"/>
            <a:ext cx="182880" cy="182880"/>
          </a:xfrm>
          <a:prstGeom prst="rightArrow">
            <a:avLst>
              <a:gd name="adj1" fmla="val 38389"/>
              <a:gd name="adj2" fmla="val 73222"/>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7" name="Google Shape;587;p37"/>
          <p:cNvSpPr/>
          <p:nvPr/>
        </p:nvSpPr>
        <p:spPr>
          <a:xfrm rot="-5400000" flipH="1">
            <a:off x="8687959" y="3769798"/>
            <a:ext cx="182880" cy="182880"/>
          </a:xfrm>
          <a:prstGeom prst="rightArrow">
            <a:avLst>
              <a:gd name="adj1" fmla="val 38389"/>
              <a:gd name="adj2" fmla="val 73222"/>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8" name="Google Shape;588;p37"/>
          <p:cNvSpPr/>
          <p:nvPr/>
        </p:nvSpPr>
        <p:spPr>
          <a:xfrm rot="-5400000" flipH="1">
            <a:off x="7106254" y="4322067"/>
            <a:ext cx="182880" cy="182880"/>
          </a:xfrm>
          <a:prstGeom prst="rightArrow">
            <a:avLst>
              <a:gd name="adj1" fmla="val 38389"/>
              <a:gd name="adj2" fmla="val 73222"/>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9" name="Google Shape;589;p37"/>
          <p:cNvSpPr/>
          <p:nvPr/>
        </p:nvSpPr>
        <p:spPr>
          <a:xfrm rot="-5400000" flipH="1">
            <a:off x="5534351" y="4336581"/>
            <a:ext cx="182880" cy="182880"/>
          </a:xfrm>
          <a:prstGeom prst="rightArrow">
            <a:avLst>
              <a:gd name="adj1" fmla="val 38389"/>
              <a:gd name="adj2" fmla="val 73222"/>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0" name="Google Shape;590;p37"/>
          <p:cNvSpPr/>
          <p:nvPr/>
        </p:nvSpPr>
        <p:spPr>
          <a:xfrm rot="-5400000" flipH="1">
            <a:off x="3853957" y="3231161"/>
            <a:ext cx="182880" cy="182880"/>
          </a:xfrm>
          <a:prstGeom prst="rightArrow">
            <a:avLst>
              <a:gd name="adj1" fmla="val 38389"/>
              <a:gd name="adj2" fmla="val 73222"/>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1" name="Google Shape;591;p37"/>
          <p:cNvSpPr/>
          <p:nvPr/>
        </p:nvSpPr>
        <p:spPr>
          <a:xfrm rot="-5400000">
            <a:off x="3858779" y="4321467"/>
            <a:ext cx="182880" cy="182880"/>
          </a:xfrm>
          <a:prstGeom prst="rightArrow">
            <a:avLst>
              <a:gd name="adj1" fmla="val 38389"/>
              <a:gd name="adj2" fmla="val 73222"/>
            </a:avLst>
          </a:prstGeom>
          <a:solidFill>
            <a:srgbClr val="5C97EE"/>
          </a:solidFill>
          <a:ln w="12700" cap="flat" cmpd="sng">
            <a:solidFill>
              <a:srgbClr val="4A8C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2" name="Google Shape;592;p37"/>
          <p:cNvSpPr/>
          <p:nvPr/>
        </p:nvSpPr>
        <p:spPr>
          <a:xfrm rot="-5400000">
            <a:off x="3858777" y="5439201"/>
            <a:ext cx="182880" cy="182880"/>
          </a:xfrm>
          <a:prstGeom prst="rightArrow">
            <a:avLst>
              <a:gd name="adj1" fmla="val 38389"/>
              <a:gd name="adj2" fmla="val 73222"/>
            </a:avLst>
          </a:prstGeom>
          <a:solidFill>
            <a:srgbClr val="5C97EE"/>
          </a:solidFill>
          <a:ln w="12700" cap="flat" cmpd="sng">
            <a:solidFill>
              <a:srgbClr val="4A8C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3" name="Google Shape;593;p37"/>
          <p:cNvSpPr/>
          <p:nvPr/>
        </p:nvSpPr>
        <p:spPr>
          <a:xfrm rot="-5400000">
            <a:off x="5506091" y="3230561"/>
            <a:ext cx="182880" cy="182880"/>
          </a:xfrm>
          <a:prstGeom prst="rightArrow">
            <a:avLst>
              <a:gd name="adj1" fmla="val 38389"/>
              <a:gd name="adj2" fmla="val 73222"/>
            </a:avLst>
          </a:prstGeom>
          <a:solidFill>
            <a:srgbClr val="5C97EE"/>
          </a:solidFill>
          <a:ln w="12700" cap="flat" cmpd="sng">
            <a:solidFill>
              <a:srgbClr val="4A8C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4" name="Google Shape;594;p37"/>
          <p:cNvSpPr/>
          <p:nvPr/>
        </p:nvSpPr>
        <p:spPr>
          <a:xfrm rot="-5400000" flipH="1">
            <a:off x="5534351" y="5439201"/>
            <a:ext cx="182880" cy="182880"/>
          </a:xfrm>
          <a:prstGeom prst="rightArrow">
            <a:avLst>
              <a:gd name="adj1" fmla="val 38389"/>
              <a:gd name="adj2" fmla="val 73222"/>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5" name="Google Shape;595;p37"/>
          <p:cNvSpPr/>
          <p:nvPr/>
        </p:nvSpPr>
        <p:spPr>
          <a:xfrm rot="-5400000" flipH="1">
            <a:off x="8716987" y="4863985"/>
            <a:ext cx="182880" cy="182880"/>
          </a:xfrm>
          <a:prstGeom prst="rightArrow">
            <a:avLst>
              <a:gd name="adj1" fmla="val 38389"/>
              <a:gd name="adj2" fmla="val 73222"/>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6" name="Google Shape;596;p37"/>
          <p:cNvSpPr/>
          <p:nvPr/>
        </p:nvSpPr>
        <p:spPr>
          <a:xfrm rot="-5400000" flipH="1">
            <a:off x="8716987" y="5153797"/>
            <a:ext cx="182880" cy="182880"/>
          </a:xfrm>
          <a:prstGeom prst="rightArrow">
            <a:avLst>
              <a:gd name="adj1" fmla="val 38389"/>
              <a:gd name="adj2" fmla="val 73222"/>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7" name="Google Shape;597;p37"/>
          <p:cNvSpPr/>
          <p:nvPr/>
        </p:nvSpPr>
        <p:spPr>
          <a:xfrm rot="-5400000">
            <a:off x="3868472" y="4618630"/>
            <a:ext cx="182880" cy="182880"/>
          </a:xfrm>
          <a:prstGeom prst="rightArrow">
            <a:avLst>
              <a:gd name="adj1" fmla="val 38389"/>
              <a:gd name="adj2" fmla="val 73222"/>
            </a:avLst>
          </a:prstGeom>
          <a:solidFill>
            <a:srgbClr val="5C97EE"/>
          </a:solidFill>
          <a:ln w="12700" cap="flat" cmpd="sng">
            <a:solidFill>
              <a:srgbClr val="4A8C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8" name="Google Shape;598;p37"/>
          <p:cNvSpPr/>
          <p:nvPr/>
        </p:nvSpPr>
        <p:spPr>
          <a:xfrm rot="-5400000">
            <a:off x="7106254" y="3242485"/>
            <a:ext cx="182880" cy="182880"/>
          </a:xfrm>
          <a:prstGeom prst="rightArrow">
            <a:avLst>
              <a:gd name="adj1" fmla="val 38389"/>
              <a:gd name="adj2" fmla="val 73222"/>
            </a:avLst>
          </a:prstGeom>
          <a:solidFill>
            <a:srgbClr val="5C97EE"/>
          </a:solidFill>
          <a:ln w="12700" cap="flat" cmpd="sng">
            <a:solidFill>
              <a:srgbClr val="4A8C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9" name="Google Shape;599;p37"/>
          <p:cNvSpPr/>
          <p:nvPr/>
        </p:nvSpPr>
        <p:spPr>
          <a:xfrm rot="-5400000">
            <a:off x="7086255" y="4863985"/>
            <a:ext cx="182880" cy="182880"/>
          </a:xfrm>
          <a:prstGeom prst="rightArrow">
            <a:avLst>
              <a:gd name="adj1" fmla="val 38389"/>
              <a:gd name="adj2" fmla="val 73222"/>
            </a:avLst>
          </a:prstGeom>
          <a:solidFill>
            <a:srgbClr val="5C97EE"/>
          </a:solidFill>
          <a:ln w="12700" cap="flat" cmpd="sng">
            <a:solidFill>
              <a:srgbClr val="4A8C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0" name="Google Shape;600;p37"/>
          <p:cNvSpPr/>
          <p:nvPr/>
        </p:nvSpPr>
        <p:spPr>
          <a:xfrm rot="-5400000" flipH="1">
            <a:off x="8720878" y="4604115"/>
            <a:ext cx="182880" cy="182880"/>
          </a:xfrm>
          <a:prstGeom prst="rightArrow">
            <a:avLst>
              <a:gd name="adj1" fmla="val 38389"/>
              <a:gd name="adj2" fmla="val 73222"/>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1" name="Google Shape;601;p37"/>
          <p:cNvSpPr/>
          <p:nvPr/>
        </p:nvSpPr>
        <p:spPr>
          <a:xfrm rot="-5400000" flipH="1">
            <a:off x="7086255" y="5439201"/>
            <a:ext cx="182880" cy="182880"/>
          </a:xfrm>
          <a:prstGeom prst="rightArrow">
            <a:avLst>
              <a:gd name="adj1" fmla="val 38389"/>
              <a:gd name="adj2" fmla="val 73222"/>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2" name="Google Shape;602;p37"/>
          <p:cNvSpPr/>
          <p:nvPr/>
        </p:nvSpPr>
        <p:spPr>
          <a:xfrm>
            <a:off x="582747" y="5399887"/>
            <a:ext cx="10698480" cy="274320"/>
          </a:xfrm>
          <a:prstGeom prst="rect">
            <a:avLst/>
          </a:prstGeom>
          <a:noFill/>
          <a:ln w="28575" cap="flat" cmpd="sng">
            <a:solidFill>
              <a:srgbClr val="A36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3" name="Google Shape;603;p37"/>
          <p:cNvSpPr/>
          <p:nvPr/>
        </p:nvSpPr>
        <p:spPr>
          <a:xfrm>
            <a:off x="1117600" y="3124146"/>
            <a:ext cx="10076548" cy="2248414"/>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zvc</a:t>
            </a:r>
            <a:endParaRPr sz="1800">
              <a:solidFill>
                <a:schemeClr val="lt1"/>
              </a:solidFill>
              <a:latin typeface="Calibri"/>
              <a:ea typeface="Calibri"/>
              <a:cs typeface="Calibri"/>
              <a:sym typeface="Calibri"/>
            </a:endParaRPr>
          </a:p>
        </p:txBody>
      </p:sp>
      <p:sp>
        <p:nvSpPr>
          <p:cNvPr id="604" name="Google Shape;604;p37"/>
          <p:cNvSpPr/>
          <p:nvPr/>
        </p:nvSpPr>
        <p:spPr>
          <a:xfrm>
            <a:off x="3419626" y="4530139"/>
            <a:ext cx="7373256" cy="73285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The  portions of the different educator ranks in the Western Cape</a:t>
            </a:r>
            <a:r>
              <a:rPr lang="en-US" sz="2000">
                <a:solidFill>
                  <a:schemeClr val="dk1"/>
                </a:solidFill>
                <a:latin typeface="Calibri"/>
                <a:ea typeface="Calibri"/>
                <a:cs typeface="Calibri"/>
                <a:sym typeface="Calibri"/>
              </a:rPr>
              <a:t> appear to be roughly in line with the national average in 2021</a:t>
            </a:r>
            <a:endParaRPr/>
          </a:p>
        </p:txBody>
      </p:sp>
    </p:spTree>
    <p:extLst>
      <p:ext uri="{BB962C8B-B14F-4D97-AF65-F5344CB8AC3E}">
        <p14:creationId xmlns:p14="http://schemas.microsoft.com/office/powerpoint/2010/main" val="129647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9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9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9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9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9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9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9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9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9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0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0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03"/>
                                        </p:tgtEl>
                                        <p:attrNameLst>
                                          <p:attrName>style.visibility</p:attrName>
                                        </p:attrNameLst>
                                      </p:cBhvr>
                                      <p:to>
                                        <p:strVal val="visible"/>
                                      </p:to>
                                    </p:set>
                                    <p:animEffect transition="in" filter="fade">
                                      <p:cBhvr>
                                        <p:cTn id="43" dur="500"/>
                                        <p:tgtEl>
                                          <p:spTgt spid="603"/>
                                        </p:tgtEl>
                                      </p:cBhvr>
                                    </p:animEffect>
                                  </p:childTnLst>
                                </p:cTn>
                              </p:par>
                            </p:childTnLst>
                          </p:cTn>
                        </p:par>
                        <p:par>
                          <p:cTn id="44" fill="hold">
                            <p:stCondLst>
                              <p:cond delay="500"/>
                            </p:stCondLst>
                            <p:childTnLst>
                              <p:par>
                                <p:cTn id="45" presetID="1" presetClass="entr" presetSubtype="0" fill="hold" nodeType="afterEffect">
                                  <p:stCondLst>
                                    <p:cond delay="0"/>
                                  </p:stCondLst>
                                  <p:childTnLst>
                                    <p:set>
                                      <p:cBhvr>
                                        <p:cTn id="46" dur="1" fill="hold">
                                          <p:stCondLst>
                                            <p:cond delay="0"/>
                                          </p:stCondLst>
                                        </p:cTn>
                                        <p:tgtEl>
                                          <p:spTgt spid="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Introduction (3)</a:t>
            </a:r>
            <a:endParaRPr/>
          </a:p>
        </p:txBody>
      </p:sp>
      <p:graphicFrame>
        <p:nvGraphicFramePr>
          <p:cNvPr id="179" name="Google Shape;179;p4"/>
          <p:cNvGraphicFramePr/>
          <p:nvPr/>
        </p:nvGraphicFramePr>
        <p:xfrm>
          <a:off x="838200" y="2085755"/>
          <a:ext cx="10515600" cy="3940291"/>
        </p:xfrm>
        <a:graphic>
          <a:graphicData uri="http://schemas.openxmlformats.org/drawingml/2006/chart">
            <c:chart xmlns:c="http://schemas.openxmlformats.org/drawingml/2006/chart" xmlns:r="http://schemas.openxmlformats.org/officeDocument/2006/relationships" r:id="rId3"/>
          </a:graphicData>
        </a:graphic>
      </p:graphicFrame>
      <p:sp>
        <p:nvSpPr>
          <p:cNvPr id="180" name="Google Shape;180;p4"/>
          <p:cNvSpPr/>
          <p:nvPr/>
        </p:nvSpPr>
        <p:spPr>
          <a:xfrm>
            <a:off x="838200" y="6157209"/>
            <a:ext cx="10515598" cy="3356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b="0" i="1" u="none" strike="noStrike" cap="none">
                <a:solidFill>
                  <a:schemeClr val="dk1"/>
                </a:solidFill>
                <a:latin typeface="Calibri"/>
                <a:ea typeface="Calibri"/>
                <a:cs typeface="Calibri"/>
                <a:sym typeface="Calibri"/>
              </a:rPr>
              <a:t>Source: Anonymised PERSAL data from 2021, only educators (Rank 60 000 – 69 999) are considered. ECD practitioners, TVET lecturers and ABET teachers were removed.  </a:t>
            </a:r>
            <a:endParaRPr/>
          </a:p>
        </p:txBody>
      </p:sp>
      <p:sp>
        <p:nvSpPr>
          <p:cNvPr id="181" name="Google Shape;181;p4"/>
          <p:cNvSpPr/>
          <p:nvPr/>
        </p:nvSpPr>
        <p:spPr>
          <a:xfrm>
            <a:off x="1753850" y="1765637"/>
            <a:ext cx="8529402" cy="39506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Educator age distribution in 2012 &amp; 2021 in SA</a:t>
            </a:r>
            <a:endParaRPr sz="2400">
              <a:solidFill>
                <a:schemeClr val="dk1"/>
              </a:solidFill>
              <a:latin typeface="Calibri"/>
              <a:ea typeface="Calibri"/>
              <a:cs typeface="Calibri"/>
              <a:sym typeface="Calibri"/>
            </a:endParaRPr>
          </a:p>
        </p:txBody>
      </p:sp>
      <p:cxnSp>
        <p:nvCxnSpPr>
          <p:cNvPr id="182" name="Google Shape;182;p4"/>
          <p:cNvCxnSpPr/>
          <p:nvPr/>
        </p:nvCxnSpPr>
        <p:spPr>
          <a:xfrm>
            <a:off x="7270230" y="2878111"/>
            <a:ext cx="0" cy="2075688"/>
          </a:xfrm>
          <a:prstGeom prst="straightConnector1">
            <a:avLst/>
          </a:prstGeom>
          <a:noFill/>
          <a:ln w="19050" cap="flat" cmpd="sng">
            <a:solidFill>
              <a:schemeClr val="accent1"/>
            </a:solidFill>
            <a:prstDash val="dash"/>
            <a:miter lim="800000"/>
            <a:headEnd type="none" w="sm" len="sm"/>
            <a:tailEnd type="none" w="sm" len="sm"/>
          </a:ln>
        </p:spPr>
      </p:cxnSp>
      <p:cxnSp>
        <p:nvCxnSpPr>
          <p:cNvPr id="183" name="Google Shape;183;p4"/>
          <p:cNvCxnSpPr/>
          <p:nvPr/>
        </p:nvCxnSpPr>
        <p:spPr>
          <a:xfrm>
            <a:off x="8666814" y="2878111"/>
            <a:ext cx="0" cy="2075688"/>
          </a:xfrm>
          <a:prstGeom prst="straightConnector1">
            <a:avLst/>
          </a:prstGeom>
          <a:noFill/>
          <a:ln w="19050" cap="flat" cmpd="sng">
            <a:solidFill>
              <a:srgbClr val="0070C0"/>
            </a:solidFill>
            <a:prstDash val="dash"/>
            <a:miter lim="800000"/>
            <a:headEnd type="none" w="sm" len="sm"/>
            <a:tailEnd type="none" w="sm" len="sm"/>
          </a:ln>
        </p:spPr>
      </p:cxnSp>
      <p:sp>
        <p:nvSpPr>
          <p:cNvPr id="184" name="Google Shape;184;p4"/>
          <p:cNvSpPr/>
          <p:nvPr/>
        </p:nvSpPr>
        <p:spPr>
          <a:xfrm>
            <a:off x="7285220" y="2578308"/>
            <a:ext cx="1364100" cy="168640"/>
          </a:xfrm>
          <a:prstGeom prst="rightArrow">
            <a:avLst>
              <a:gd name="adj1" fmla="val 50000"/>
              <a:gd name="adj2" fmla="val 50000"/>
            </a:avLst>
          </a:prstGeom>
          <a:solidFill>
            <a:srgbClr val="A5A5A5"/>
          </a:solid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p4"/>
          <p:cNvSpPr/>
          <p:nvPr/>
        </p:nvSpPr>
        <p:spPr>
          <a:xfrm>
            <a:off x="9114021" y="2085755"/>
            <a:ext cx="2084879" cy="79235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595959"/>
                </a:solidFill>
                <a:latin typeface="Calibri"/>
                <a:ea typeface="Calibri"/>
                <a:cs typeface="Calibri"/>
                <a:sym typeface="Calibri"/>
              </a:rPr>
              <a:t>Peak in age shifted from 46 years to 53 years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38"/>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mbria"/>
              <a:buNone/>
            </a:pPr>
            <a:r>
              <a:rPr lang="en-US" dirty="0"/>
              <a:t>Implications for appointments, class sizes and infrastructure</a:t>
            </a:r>
            <a:endParaRPr dirty="0"/>
          </a:p>
        </p:txBody>
      </p:sp>
      <p:sp>
        <p:nvSpPr>
          <p:cNvPr id="610" name="Google Shape;610;p38"/>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2400"/>
              <a:buNone/>
            </a:pPr>
            <a:endParaRPr/>
          </a:p>
        </p:txBody>
      </p:sp>
      <p:sp>
        <p:nvSpPr>
          <p:cNvPr id="611" name="Google Shape;611;p38"/>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6</a:t>
            </a:r>
            <a:endParaRPr/>
          </a:p>
        </p:txBody>
      </p:sp>
    </p:spTree>
    <p:extLst>
      <p:ext uri="{BB962C8B-B14F-4D97-AF65-F5344CB8AC3E}">
        <p14:creationId xmlns:p14="http://schemas.microsoft.com/office/powerpoint/2010/main" val="22541422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7" name="Google Shape;617;p39"/>
          <p:cNvSpPr txBox="1">
            <a:spLocks noGrp="1"/>
          </p:cNvSpPr>
          <p:nvPr>
            <p:ph type="title"/>
          </p:nvPr>
        </p:nvSpPr>
        <p:spPr>
          <a:xfrm>
            <a:off x="422031" y="792487"/>
            <a:ext cx="7276709" cy="95190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dirty="0">
                <a:solidFill>
                  <a:schemeClr val="dk1"/>
                </a:solidFill>
              </a:rPr>
              <a:t>Projected increase in appointments &amp; promotions</a:t>
            </a:r>
            <a:endParaRPr dirty="0"/>
          </a:p>
        </p:txBody>
      </p:sp>
      <p:sp>
        <p:nvSpPr>
          <p:cNvPr id="618" name="Google Shape;618;p39"/>
          <p:cNvSpPr/>
          <p:nvPr/>
        </p:nvSpPr>
        <p:spPr>
          <a:xfrm>
            <a:off x="8623495" y="834813"/>
            <a:ext cx="3035105" cy="5496627"/>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lt1"/>
              </a:buClr>
              <a:buSzPts val="2100"/>
              <a:buFont typeface="Arial"/>
              <a:buChar char="•"/>
            </a:pPr>
            <a:r>
              <a:rPr lang="en-US" sz="2400" dirty="0">
                <a:solidFill>
                  <a:schemeClr val="lt1"/>
                </a:solidFill>
                <a:latin typeface="Calibri"/>
                <a:ea typeface="Calibri"/>
                <a:cs typeface="Calibri"/>
                <a:sym typeface="Calibri"/>
              </a:rPr>
              <a:t>Increase in expected annual  over the period 2026 to 2030 relative to 2012 to 2021, if growth in the workforce (~+10%) is assumed</a:t>
            </a:r>
            <a:endParaRPr sz="1600" dirty="0"/>
          </a:p>
          <a:p>
            <a:pPr marL="285750" marR="0" lvl="0" indent="-152400" algn="l" rtl="0">
              <a:spcBef>
                <a:spcPts val="0"/>
              </a:spcBef>
              <a:spcAft>
                <a:spcPts val="0"/>
              </a:spcAft>
              <a:buClr>
                <a:schemeClr val="dk1"/>
              </a:buClr>
              <a:buSzPts val="2100"/>
              <a:buFont typeface="Arial"/>
              <a:buNone/>
            </a:pPr>
            <a:endParaRPr sz="1800" dirty="0">
              <a:solidFill>
                <a:schemeClr val="lt1"/>
              </a:solidFill>
              <a:latin typeface="Calibri"/>
              <a:ea typeface="Calibri"/>
              <a:cs typeface="Calibri"/>
              <a:sym typeface="Calibri"/>
            </a:endParaRPr>
          </a:p>
          <a:p>
            <a:pPr marL="285750" marR="0" lvl="0" indent="-285750" algn="l" rtl="0">
              <a:spcBef>
                <a:spcPts val="0"/>
              </a:spcBef>
              <a:spcAft>
                <a:spcPts val="0"/>
              </a:spcAft>
              <a:buClr>
                <a:schemeClr val="lt1"/>
              </a:buClr>
              <a:buSzPts val="2100"/>
              <a:buFont typeface="Arial"/>
              <a:buChar char="•"/>
            </a:pPr>
            <a:r>
              <a:rPr lang="en-US" sz="2400" dirty="0">
                <a:solidFill>
                  <a:schemeClr val="lt1"/>
                </a:solidFill>
                <a:latin typeface="Calibri"/>
                <a:ea typeface="Calibri"/>
                <a:cs typeface="Calibri"/>
                <a:sym typeface="Calibri"/>
              </a:rPr>
              <a:t>Appointment processes will need to be strengthened</a:t>
            </a:r>
            <a:endParaRPr sz="2400" dirty="0">
              <a:solidFill>
                <a:schemeClr val="lt1"/>
              </a:solidFill>
              <a:latin typeface="Calibri"/>
              <a:ea typeface="Calibri"/>
              <a:cs typeface="Calibri"/>
              <a:sym typeface="Calibri"/>
            </a:endParaRPr>
          </a:p>
        </p:txBody>
      </p:sp>
      <p:sp>
        <p:nvSpPr>
          <p:cNvPr id="619" name="Google Shape;619;p39"/>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6</a:t>
            </a:r>
            <a:endParaRPr/>
          </a:p>
        </p:txBody>
      </p:sp>
      <p:sp>
        <p:nvSpPr>
          <p:cNvPr id="4" name="Google Shape;565;p30">
            <a:extLst>
              <a:ext uri="{FF2B5EF4-FFF2-40B4-BE49-F238E27FC236}">
                <a16:creationId xmlns:a16="http://schemas.microsoft.com/office/drawing/2014/main" id="{BD59E560-D9D4-69C0-B0A4-8FB37D7755B8}"/>
              </a:ext>
            </a:extLst>
          </p:cNvPr>
          <p:cNvSpPr/>
          <p:nvPr/>
        </p:nvSpPr>
        <p:spPr>
          <a:xfrm>
            <a:off x="1096478" y="2016178"/>
            <a:ext cx="3061423" cy="1473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dirty="0">
                <a:solidFill>
                  <a:schemeClr val="accent6"/>
                </a:solidFill>
                <a:latin typeface="Calibri"/>
                <a:ea typeface="Calibri"/>
                <a:cs typeface="Calibri"/>
                <a:sym typeface="Calibri"/>
              </a:rPr>
              <a:t>~850</a:t>
            </a:r>
            <a:endParaRPr dirty="0"/>
          </a:p>
          <a:p>
            <a:pPr marL="0" marR="0" lvl="0" indent="0" algn="ctr" rtl="0">
              <a:spcBef>
                <a:spcPts val="0"/>
              </a:spcBef>
              <a:spcAft>
                <a:spcPts val="0"/>
              </a:spcAft>
              <a:buNone/>
            </a:pPr>
            <a:r>
              <a:rPr lang="en-US" sz="2000" dirty="0">
                <a:solidFill>
                  <a:schemeClr val="accent6"/>
                </a:solidFill>
                <a:latin typeface="Calibri"/>
                <a:ea typeface="Calibri"/>
                <a:cs typeface="Calibri"/>
                <a:sym typeface="Calibri"/>
              </a:rPr>
              <a:t>additional educators will </a:t>
            </a:r>
            <a:endParaRPr dirty="0"/>
          </a:p>
          <a:p>
            <a:pPr marL="0" marR="0" lvl="0" indent="0" algn="ctr" rtl="0">
              <a:spcBef>
                <a:spcPts val="0"/>
              </a:spcBef>
              <a:spcAft>
                <a:spcPts val="0"/>
              </a:spcAft>
              <a:buNone/>
            </a:pPr>
            <a:r>
              <a:rPr lang="en-US" sz="2000" dirty="0">
                <a:solidFill>
                  <a:schemeClr val="accent6"/>
                </a:solidFill>
                <a:latin typeface="Calibri"/>
                <a:ea typeface="Calibri"/>
                <a:cs typeface="Calibri"/>
                <a:sym typeface="Calibri"/>
              </a:rPr>
              <a:t>need to be appointed </a:t>
            </a:r>
            <a:endParaRPr dirty="0"/>
          </a:p>
          <a:p>
            <a:pPr marL="0" marR="0" lvl="0" indent="0" algn="ctr" rtl="0">
              <a:spcBef>
                <a:spcPts val="0"/>
              </a:spcBef>
              <a:spcAft>
                <a:spcPts val="0"/>
              </a:spcAft>
              <a:buNone/>
            </a:pPr>
            <a:r>
              <a:rPr lang="en-US" sz="2000" dirty="0">
                <a:solidFill>
                  <a:schemeClr val="accent6"/>
                </a:solidFill>
                <a:latin typeface="Calibri"/>
                <a:ea typeface="Calibri"/>
                <a:cs typeface="Calibri"/>
                <a:sym typeface="Calibri"/>
              </a:rPr>
              <a:t>annually</a:t>
            </a:r>
            <a:endParaRPr dirty="0"/>
          </a:p>
        </p:txBody>
      </p:sp>
      <p:sp>
        <p:nvSpPr>
          <p:cNvPr id="5" name="Google Shape;566;p30">
            <a:extLst>
              <a:ext uri="{FF2B5EF4-FFF2-40B4-BE49-F238E27FC236}">
                <a16:creationId xmlns:a16="http://schemas.microsoft.com/office/drawing/2014/main" id="{EFF51C74-737E-D0E2-1D19-4718A69CCCBA}"/>
              </a:ext>
            </a:extLst>
          </p:cNvPr>
          <p:cNvSpPr/>
          <p:nvPr/>
        </p:nvSpPr>
        <p:spPr>
          <a:xfrm>
            <a:off x="549984" y="5068110"/>
            <a:ext cx="3025790" cy="97088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Calibri"/>
                <a:ea typeface="Calibri"/>
                <a:cs typeface="Calibri"/>
                <a:sym typeface="Calibri"/>
              </a:rPr>
              <a:t>Mean </a:t>
            </a:r>
            <a:r>
              <a:rPr lang="en-US" sz="1800" dirty="0">
                <a:solidFill>
                  <a:srgbClr val="000000"/>
                </a:solidFill>
                <a:latin typeface="Calibri"/>
                <a:ea typeface="Calibri"/>
                <a:cs typeface="Calibri"/>
                <a:sym typeface="Calibri"/>
              </a:rPr>
              <a:t>number of annual joiners over the period 2012 - 2021</a:t>
            </a:r>
            <a:endParaRPr sz="1100" dirty="0"/>
          </a:p>
        </p:txBody>
      </p:sp>
      <p:sp>
        <p:nvSpPr>
          <p:cNvPr id="6" name="Google Shape;567;p30">
            <a:extLst>
              <a:ext uri="{FF2B5EF4-FFF2-40B4-BE49-F238E27FC236}">
                <a16:creationId xmlns:a16="http://schemas.microsoft.com/office/drawing/2014/main" id="{0C032F40-1286-7EB2-D212-674F170C82C9}"/>
              </a:ext>
            </a:extLst>
          </p:cNvPr>
          <p:cNvSpPr/>
          <p:nvPr/>
        </p:nvSpPr>
        <p:spPr>
          <a:xfrm>
            <a:off x="3848100" y="5068110"/>
            <a:ext cx="4256768" cy="97088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rgbClr val="000000"/>
                </a:solidFill>
                <a:latin typeface="Calibri"/>
                <a:ea typeface="Calibri"/>
                <a:cs typeface="Calibri"/>
                <a:sym typeface="Calibri"/>
              </a:rPr>
              <a:t>Projected mean number of annual leavers from 2026 – 2030, plus educators needed to grow workforce by 10%* to 2030 </a:t>
            </a:r>
            <a:endParaRPr sz="1100" dirty="0"/>
          </a:p>
        </p:txBody>
      </p:sp>
      <p:grpSp>
        <p:nvGrpSpPr>
          <p:cNvPr id="7" name="Google Shape;569;p30">
            <a:extLst>
              <a:ext uri="{FF2B5EF4-FFF2-40B4-BE49-F238E27FC236}">
                <a16:creationId xmlns:a16="http://schemas.microsoft.com/office/drawing/2014/main" id="{8CA43693-FB9A-C249-4529-5C81B5B815D1}"/>
              </a:ext>
            </a:extLst>
          </p:cNvPr>
          <p:cNvGrpSpPr/>
          <p:nvPr/>
        </p:nvGrpSpPr>
        <p:grpSpPr>
          <a:xfrm>
            <a:off x="1022170" y="2953100"/>
            <a:ext cx="5918018" cy="2032214"/>
            <a:chOff x="1022170" y="2724150"/>
            <a:chExt cx="5918018" cy="2698914"/>
          </a:xfrm>
        </p:grpSpPr>
        <p:sp>
          <p:nvSpPr>
            <p:cNvPr id="8" name="Google Shape;570;p30">
              <a:extLst>
                <a:ext uri="{FF2B5EF4-FFF2-40B4-BE49-F238E27FC236}">
                  <a16:creationId xmlns:a16="http://schemas.microsoft.com/office/drawing/2014/main" id="{52AC357D-AD4B-2B1E-13CD-75C732A79401}"/>
                </a:ext>
              </a:extLst>
            </p:cNvPr>
            <p:cNvSpPr/>
            <p:nvPr/>
          </p:nvSpPr>
          <p:spPr>
            <a:xfrm>
              <a:off x="1022170" y="3636602"/>
              <a:ext cx="1940633" cy="1786462"/>
            </a:xfrm>
            <a:prstGeom prst="rect">
              <a:avLst/>
            </a:prstGeom>
            <a:solidFill>
              <a:srgbClr val="861D00">
                <a:alpha val="94117"/>
              </a:srgbClr>
            </a:solidFill>
            <a:ln w="57150" cap="flat" cmpd="sng">
              <a:solidFill>
                <a:srgbClr val="591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lt1"/>
                  </a:solidFill>
                  <a:latin typeface="Calibri"/>
                  <a:ea typeface="Calibri"/>
                  <a:cs typeface="Calibri"/>
                  <a:sym typeface="Calibri"/>
                </a:rPr>
                <a:t>3 145</a:t>
              </a:r>
              <a:endParaRPr dirty="0"/>
            </a:p>
            <a:p>
              <a:pPr marL="0" marR="0" lvl="0" indent="0" algn="ctr" rtl="0">
                <a:spcBef>
                  <a:spcPts val="0"/>
                </a:spcBef>
                <a:spcAft>
                  <a:spcPts val="0"/>
                </a:spcAft>
                <a:buNone/>
              </a:pPr>
              <a:r>
                <a:rPr lang="en-US" sz="2000" dirty="0">
                  <a:solidFill>
                    <a:schemeClr val="lt1"/>
                  </a:solidFill>
                  <a:latin typeface="Calibri"/>
                  <a:ea typeface="Calibri"/>
                  <a:cs typeface="Calibri"/>
                  <a:sym typeface="Calibri"/>
                </a:rPr>
                <a:t>educators</a:t>
              </a:r>
              <a:endParaRPr sz="3600" dirty="0">
                <a:solidFill>
                  <a:schemeClr val="lt1"/>
                </a:solidFill>
                <a:latin typeface="Calibri"/>
                <a:ea typeface="Calibri"/>
                <a:cs typeface="Calibri"/>
                <a:sym typeface="Calibri"/>
              </a:endParaRPr>
            </a:p>
          </p:txBody>
        </p:sp>
        <p:sp>
          <p:nvSpPr>
            <p:cNvPr id="9" name="Google Shape;571;p30">
              <a:extLst>
                <a:ext uri="{FF2B5EF4-FFF2-40B4-BE49-F238E27FC236}">
                  <a16:creationId xmlns:a16="http://schemas.microsoft.com/office/drawing/2014/main" id="{93E27ABB-D8EA-0E66-2ECE-78E24327C11D}"/>
                </a:ext>
              </a:extLst>
            </p:cNvPr>
            <p:cNvSpPr/>
            <p:nvPr/>
          </p:nvSpPr>
          <p:spPr>
            <a:xfrm>
              <a:off x="4999555" y="2724150"/>
              <a:ext cx="1940633" cy="2679693"/>
            </a:xfrm>
            <a:prstGeom prst="rect">
              <a:avLst/>
            </a:prstGeom>
            <a:solidFill>
              <a:srgbClr val="861D00">
                <a:alpha val="94117"/>
              </a:srgbClr>
            </a:solidFill>
            <a:ln w="57150" cap="flat" cmpd="sng">
              <a:solidFill>
                <a:srgbClr val="591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lt1"/>
                  </a:solidFill>
                  <a:latin typeface="Calibri"/>
                  <a:ea typeface="Calibri"/>
                  <a:cs typeface="Calibri"/>
                  <a:sym typeface="Calibri"/>
                </a:rPr>
                <a:t>~4 000</a:t>
              </a:r>
              <a:endParaRPr dirty="0"/>
            </a:p>
            <a:p>
              <a:pPr marL="0" marR="0" lvl="0" indent="0" algn="ctr" rtl="0">
                <a:spcBef>
                  <a:spcPts val="0"/>
                </a:spcBef>
                <a:spcAft>
                  <a:spcPts val="0"/>
                </a:spcAft>
                <a:buNone/>
              </a:pPr>
              <a:r>
                <a:rPr lang="en-US" sz="2000" dirty="0">
                  <a:solidFill>
                    <a:schemeClr val="lt1"/>
                  </a:solidFill>
                  <a:latin typeface="Calibri"/>
                  <a:ea typeface="Calibri"/>
                  <a:cs typeface="Calibri"/>
                  <a:sym typeface="Calibri"/>
                </a:rPr>
                <a:t>educators</a:t>
              </a:r>
              <a:endParaRPr sz="3600" dirty="0">
                <a:solidFill>
                  <a:schemeClr val="lt1"/>
                </a:solidFill>
                <a:latin typeface="Calibri"/>
                <a:ea typeface="Calibri"/>
                <a:cs typeface="Calibri"/>
                <a:sym typeface="Calibri"/>
              </a:endParaRPr>
            </a:p>
          </p:txBody>
        </p:sp>
        <p:sp>
          <p:nvSpPr>
            <p:cNvPr id="10" name="Google Shape;572;p30">
              <a:extLst>
                <a:ext uri="{FF2B5EF4-FFF2-40B4-BE49-F238E27FC236}">
                  <a16:creationId xmlns:a16="http://schemas.microsoft.com/office/drawing/2014/main" id="{0B8CC332-6EBF-2FD3-4FB3-0B8F789AE243}"/>
                </a:ext>
              </a:extLst>
            </p:cNvPr>
            <p:cNvSpPr/>
            <p:nvPr/>
          </p:nvSpPr>
          <p:spPr>
            <a:xfrm rot="-1555997">
              <a:off x="3355619" y="3117933"/>
              <a:ext cx="1096744" cy="273396"/>
            </a:xfrm>
            <a:prstGeom prst="rightArrow">
              <a:avLst>
                <a:gd name="adj1" fmla="val 35640"/>
                <a:gd name="adj2" fmla="val 50000"/>
              </a:avLst>
            </a:prstGeom>
            <a:solidFill>
              <a:srgbClr val="591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cxnSp>
        <p:nvCxnSpPr>
          <p:cNvPr id="11" name="Google Shape;573;p30">
            <a:extLst>
              <a:ext uri="{FF2B5EF4-FFF2-40B4-BE49-F238E27FC236}">
                <a16:creationId xmlns:a16="http://schemas.microsoft.com/office/drawing/2014/main" id="{4D28E654-131D-2D2E-BEAC-B60F73DB2CE1}"/>
              </a:ext>
            </a:extLst>
          </p:cNvPr>
          <p:cNvCxnSpPr/>
          <p:nvPr/>
        </p:nvCxnSpPr>
        <p:spPr>
          <a:xfrm rot="10800000" flipH="1">
            <a:off x="1022170" y="5002193"/>
            <a:ext cx="5918018" cy="21162"/>
          </a:xfrm>
          <a:prstGeom prst="straightConnector1">
            <a:avLst/>
          </a:prstGeom>
          <a:noFill/>
          <a:ln w="9525" cap="flat" cmpd="sng">
            <a:solidFill>
              <a:schemeClr val="dk1"/>
            </a:solidFill>
            <a:prstDash val="solid"/>
            <a:miter lim="800000"/>
            <a:headEnd type="none" w="sm" len="sm"/>
            <a:tailEnd type="none" w="sm" len="sm"/>
          </a:ln>
        </p:spPr>
      </p:cxnSp>
      <p:sp>
        <p:nvSpPr>
          <p:cNvPr id="13" name="Rectangle 12">
            <a:extLst>
              <a:ext uri="{FF2B5EF4-FFF2-40B4-BE49-F238E27FC236}">
                <a16:creationId xmlns:a16="http://schemas.microsoft.com/office/drawing/2014/main" id="{68C36997-B94F-3EF3-9B4A-45C4BC835E7E}"/>
              </a:ext>
            </a:extLst>
          </p:cNvPr>
          <p:cNvSpPr/>
          <p:nvPr/>
        </p:nvSpPr>
        <p:spPr>
          <a:xfrm>
            <a:off x="122755" y="6503862"/>
            <a:ext cx="7575985" cy="25116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sz="1400" dirty="0"/>
              <a:t>*Assumes total educator numbers </a:t>
            </a:r>
            <a:r>
              <a:rPr lang="en-ZA" dirty="0"/>
              <a:t>in</a:t>
            </a:r>
            <a:r>
              <a:rPr lang="en-ZA" sz="1400" dirty="0"/>
              <a:t>crease by ~400 educators annually between 2022 - 2030</a:t>
            </a:r>
          </a:p>
        </p:txBody>
      </p:sp>
    </p:spTree>
    <p:extLst>
      <p:ext uri="{BB962C8B-B14F-4D97-AF65-F5344CB8AC3E}">
        <p14:creationId xmlns:p14="http://schemas.microsoft.com/office/powerpoint/2010/main" val="4963564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7" name="Google Shape;617;p39"/>
          <p:cNvSpPr txBox="1">
            <a:spLocks noGrp="1"/>
          </p:cNvSpPr>
          <p:nvPr>
            <p:ph type="title"/>
          </p:nvPr>
        </p:nvSpPr>
        <p:spPr>
          <a:xfrm>
            <a:off x="422031" y="792487"/>
            <a:ext cx="7276709" cy="95190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dirty="0">
                <a:solidFill>
                  <a:schemeClr val="dk1"/>
                </a:solidFill>
              </a:rPr>
              <a:t>Projected increase in appointments &amp; promotions</a:t>
            </a:r>
            <a:endParaRPr dirty="0"/>
          </a:p>
        </p:txBody>
      </p:sp>
      <p:sp>
        <p:nvSpPr>
          <p:cNvPr id="618" name="Google Shape;618;p39"/>
          <p:cNvSpPr/>
          <p:nvPr/>
        </p:nvSpPr>
        <p:spPr>
          <a:xfrm>
            <a:off x="8623495" y="1060940"/>
            <a:ext cx="3035105" cy="52705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lt1"/>
              </a:buClr>
              <a:buSzPts val="2100"/>
              <a:buFont typeface="Arial"/>
              <a:buChar char="•"/>
            </a:pPr>
            <a:r>
              <a:rPr lang="en-US" sz="2100" dirty="0">
                <a:solidFill>
                  <a:schemeClr val="lt1"/>
                </a:solidFill>
                <a:latin typeface="Calibri"/>
                <a:ea typeface="Calibri"/>
                <a:cs typeface="Calibri"/>
                <a:sym typeface="Calibri"/>
              </a:rPr>
              <a:t>Increase in expected annual promotions over the period 2026 to 2030 relative to 2012 to 2021 of about 45%.</a:t>
            </a:r>
          </a:p>
          <a:p>
            <a:pPr marL="285750" marR="0" lvl="0" indent="-285750" algn="l" rtl="0">
              <a:spcBef>
                <a:spcPts val="0"/>
              </a:spcBef>
              <a:spcAft>
                <a:spcPts val="0"/>
              </a:spcAft>
              <a:buClr>
                <a:schemeClr val="lt1"/>
              </a:buClr>
              <a:buSzPts val="2100"/>
              <a:buFont typeface="Arial"/>
              <a:buChar char="•"/>
            </a:pPr>
            <a:endParaRPr lang="en-US" sz="2100" dirty="0">
              <a:solidFill>
                <a:schemeClr val="lt1"/>
              </a:solidFill>
              <a:latin typeface="Calibri"/>
              <a:ea typeface="Calibri"/>
              <a:cs typeface="Calibri"/>
              <a:sym typeface="Calibri"/>
            </a:endParaRPr>
          </a:p>
          <a:p>
            <a:pPr marL="285750" marR="0" lvl="0" indent="-285750" algn="l" rtl="0">
              <a:spcBef>
                <a:spcPts val="0"/>
              </a:spcBef>
              <a:spcAft>
                <a:spcPts val="0"/>
              </a:spcAft>
              <a:buClr>
                <a:schemeClr val="lt1"/>
              </a:buClr>
              <a:buSzPts val="2100"/>
              <a:buFont typeface="Arial"/>
              <a:buChar char="•"/>
            </a:pPr>
            <a:r>
              <a:rPr lang="en-US" sz="2100" dirty="0">
                <a:solidFill>
                  <a:schemeClr val="lt1"/>
                </a:solidFill>
                <a:latin typeface="Calibri"/>
                <a:ea typeface="Calibri"/>
                <a:cs typeface="Calibri"/>
                <a:sym typeface="Calibri"/>
              </a:rPr>
              <a:t>Promotion processes will need to be strengthened, and careful succession planning will be required</a:t>
            </a:r>
            <a:endParaRPr dirty="0"/>
          </a:p>
          <a:p>
            <a:pPr marL="285750" marR="0" lvl="0" indent="-152400" algn="l" rtl="0">
              <a:spcBef>
                <a:spcPts val="0"/>
              </a:spcBef>
              <a:spcAft>
                <a:spcPts val="0"/>
              </a:spcAft>
              <a:buClr>
                <a:schemeClr val="dk1"/>
              </a:buClr>
              <a:buSzPts val="2100"/>
              <a:buFont typeface="Arial"/>
              <a:buNone/>
            </a:pPr>
            <a:endParaRPr sz="2100" dirty="0">
              <a:solidFill>
                <a:schemeClr val="lt1"/>
              </a:solidFill>
              <a:latin typeface="Calibri"/>
              <a:ea typeface="Calibri"/>
              <a:cs typeface="Calibri"/>
              <a:sym typeface="Calibri"/>
            </a:endParaRPr>
          </a:p>
        </p:txBody>
      </p:sp>
      <p:sp>
        <p:nvSpPr>
          <p:cNvPr id="619" name="Google Shape;619;p39"/>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6</a:t>
            </a:r>
            <a:endParaRPr/>
          </a:p>
        </p:txBody>
      </p:sp>
      <p:sp>
        <p:nvSpPr>
          <p:cNvPr id="4" name="Google Shape;565;p30">
            <a:extLst>
              <a:ext uri="{FF2B5EF4-FFF2-40B4-BE49-F238E27FC236}">
                <a16:creationId xmlns:a16="http://schemas.microsoft.com/office/drawing/2014/main" id="{BD59E560-D9D4-69C0-B0A4-8FB37D7755B8}"/>
              </a:ext>
            </a:extLst>
          </p:cNvPr>
          <p:cNvSpPr/>
          <p:nvPr/>
        </p:nvSpPr>
        <p:spPr>
          <a:xfrm>
            <a:off x="1462953" y="2006387"/>
            <a:ext cx="2537548" cy="1473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dirty="0">
                <a:solidFill>
                  <a:schemeClr val="accent6"/>
                </a:solidFill>
                <a:latin typeface="Calibri"/>
                <a:ea typeface="Calibri"/>
                <a:cs typeface="Calibri"/>
                <a:sym typeface="Calibri"/>
              </a:rPr>
              <a:t>~200 - 250</a:t>
            </a:r>
            <a:endParaRPr dirty="0"/>
          </a:p>
          <a:p>
            <a:pPr marL="0" marR="0" lvl="0" indent="0" algn="ctr" rtl="0">
              <a:spcBef>
                <a:spcPts val="0"/>
              </a:spcBef>
              <a:spcAft>
                <a:spcPts val="0"/>
              </a:spcAft>
              <a:buNone/>
            </a:pPr>
            <a:r>
              <a:rPr lang="en-US" sz="2000" dirty="0">
                <a:solidFill>
                  <a:schemeClr val="accent6"/>
                </a:solidFill>
                <a:latin typeface="Calibri"/>
                <a:ea typeface="Calibri"/>
                <a:cs typeface="Calibri"/>
                <a:sym typeface="Calibri"/>
              </a:rPr>
              <a:t>Additional promotion posts will be vacated annually</a:t>
            </a:r>
            <a:endParaRPr dirty="0"/>
          </a:p>
        </p:txBody>
      </p:sp>
      <p:sp>
        <p:nvSpPr>
          <p:cNvPr id="5" name="Google Shape;566;p30">
            <a:extLst>
              <a:ext uri="{FF2B5EF4-FFF2-40B4-BE49-F238E27FC236}">
                <a16:creationId xmlns:a16="http://schemas.microsoft.com/office/drawing/2014/main" id="{EFF51C74-737E-D0E2-1D19-4718A69CCCBA}"/>
              </a:ext>
            </a:extLst>
          </p:cNvPr>
          <p:cNvSpPr/>
          <p:nvPr/>
        </p:nvSpPr>
        <p:spPr>
          <a:xfrm>
            <a:off x="506258" y="5068110"/>
            <a:ext cx="3113242" cy="97088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rgbClr val="000000"/>
                </a:solidFill>
                <a:latin typeface="Calibri"/>
                <a:ea typeface="Calibri"/>
                <a:cs typeface="Calibri"/>
                <a:sym typeface="Calibri"/>
              </a:rPr>
              <a:t>Mean number of senior educators that left annually over the period 2012 - 2021</a:t>
            </a:r>
            <a:endParaRPr sz="1100" dirty="0"/>
          </a:p>
        </p:txBody>
      </p:sp>
      <p:sp>
        <p:nvSpPr>
          <p:cNvPr id="6" name="Google Shape;567;p30">
            <a:extLst>
              <a:ext uri="{FF2B5EF4-FFF2-40B4-BE49-F238E27FC236}">
                <a16:creationId xmlns:a16="http://schemas.microsoft.com/office/drawing/2014/main" id="{0C032F40-1286-7EB2-D212-674F170C82C9}"/>
              </a:ext>
            </a:extLst>
          </p:cNvPr>
          <p:cNvSpPr/>
          <p:nvPr/>
        </p:nvSpPr>
        <p:spPr>
          <a:xfrm>
            <a:off x="3721100" y="5068110"/>
            <a:ext cx="4497542" cy="97088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rgbClr val="000000"/>
                </a:solidFill>
                <a:latin typeface="Calibri"/>
                <a:ea typeface="Calibri"/>
                <a:cs typeface="Calibri"/>
                <a:sym typeface="Calibri"/>
              </a:rPr>
              <a:t>Projected number of senior educators that leave annually over the period 2026 – 2030, </a:t>
            </a:r>
            <a:r>
              <a:rPr lang="en-US" sz="1800" dirty="0">
                <a:latin typeface="Calibri"/>
                <a:ea typeface="Calibri"/>
                <a:cs typeface="Calibri"/>
                <a:sym typeface="Calibri"/>
              </a:rPr>
              <a:t>assuming </a:t>
            </a:r>
            <a:r>
              <a:rPr lang="en-US" sz="1800" b="1" dirty="0">
                <a:latin typeface="Calibri"/>
                <a:ea typeface="Calibri"/>
                <a:cs typeface="Calibri"/>
                <a:sym typeface="Calibri"/>
              </a:rPr>
              <a:t>0% growth* </a:t>
            </a:r>
            <a:r>
              <a:rPr lang="en-US" sz="1800" dirty="0">
                <a:latin typeface="Calibri"/>
                <a:ea typeface="Calibri"/>
                <a:cs typeface="Calibri"/>
                <a:sym typeface="Calibri"/>
              </a:rPr>
              <a:t>in promotion positions</a:t>
            </a:r>
            <a:endParaRPr sz="1100" dirty="0"/>
          </a:p>
        </p:txBody>
      </p:sp>
      <p:sp>
        <p:nvSpPr>
          <p:cNvPr id="8" name="Google Shape;570;p30">
            <a:extLst>
              <a:ext uri="{FF2B5EF4-FFF2-40B4-BE49-F238E27FC236}">
                <a16:creationId xmlns:a16="http://schemas.microsoft.com/office/drawing/2014/main" id="{52AC357D-AD4B-2B1E-13CD-75C732A79401}"/>
              </a:ext>
            </a:extLst>
          </p:cNvPr>
          <p:cNvSpPr/>
          <p:nvPr/>
        </p:nvSpPr>
        <p:spPr>
          <a:xfrm>
            <a:off x="1022170" y="3652853"/>
            <a:ext cx="1940633" cy="1345161"/>
          </a:xfrm>
          <a:prstGeom prst="rect">
            <a:avLst/>
          </a:prstGeom>
          <a:solidFill>
            <a:schemeClr val="accent2">
              <a:lumMod val="75000"/>
              <a:alpha val="94117"/>
            </a:schemeClr>
          </a:solidFill>
          <a:ln w="57150" cap="flat" cmpd="sng">
            <a:solidFill>
              <a:schemeClr val="accent2">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lt1"/>
                </a:solidFill>
                <a:latin typeface="Calibri"/>
                <a:ea typeface="Calibri"/>
                <a:cs typeface="Calibri"/>
                <a:sym typeface="Calibri"/>
              </a:rPr>
              <a:t>510</a:t>
            </a:r>
            <a:endParaRPr dirty="0"/>
          </a:p>
          <a:p>
            <a:pPr marL="0" marR="0" lvl="0" indent="0" algn="ctr" rtl="0">
              <a:spcBef>
                <a:spcPts val="0"/>
              </a:spcBef>
              <a:spcAft>
                <a:spcPts val="0"/>
              </a:spcAft>
              <a:buNone/>
            </a:pPr>
            <a:r>
              <a:rPr lang="en-US" sz="2000" dirty="0">
                <a:solidFill>
                  <a:schemeClr val="lt1"/>
                </a:solidFill>
                <a:latin typeface="Calibri"/>
                <a:ea typeface="Calibri"/>
                <a:cs typeface="Calibri"/>
                <a:sym typeface="Calibri"/>
              </a:rPr>
              <a:t>educators</a:t>
            </a:r>
            <a:endParaRPr sz="3600" dirty="0">
              <a:solidFill>
                <a:schemeClr val="lt1"/>
              </a:solidFill>
              <a:latin typeface="Calibri"/>
              <a:ea typeface="Calibri"/>
              <a:cs typeface="Calibri"/>
              <a:sym typeface="Calibri"/>
            </a:endParaRPr>
          </a:p>
        </p:txBody>
      </p:sp>
      <p:sp>
        <p:nvSpPr>
          <p:cNvPr id="9" name="Google Shape;571;p30">
            <a:extLst>
              <a:ext uri="{FF2B5EF4-FFF2-40B4-BE49-F238E27FC236}">
                <a16:creationId xmlns:a16="http://schemas.microsoft.com/office/drawing/2014/main" id="{93E27ABB-D8EA-0E66-2ECE-78E24327C11D}"/>
              </a:ext>
            </a:extLst>
          </p:cNvPr>
          <p:cNvSpPr/>
          <p:nvPr/>
        </p:nvSpPr>
        <p:spPr>
          <a:xfrm>
            <a:off x="4999555" y="2965800"/>
            <a:ext cx="1940633" cy="2017741"/>
          </a:xfrm>
          <a:prstGeom prst="rect">
            <a:avLst/>
          </a:prstGeom>
          <a:solidFill>
            <a:schemeClr val="accent2">
              <a:lumMod val="75000"/>
              <a:alpha val="94117"/>
            </a:schemeClr>
          </a:solidFill>
          <a:ln w="57150" cap="flat" cmpd="sng">
            <a:solidFill>
              <a:schemeClr val="accent2">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lt1"/>
                </a:solidFill>
                <a:latin typeface="Calibri"/>
                <a:ea typeface="Calibri"/>
                <a:cs typeface="Calibri"/>
                <a:sym typeface="Calibri"/>
              </a:rPr>
              <a:t>~740</a:t>
            </a:r>
            <a:endParaRPr dirty="0"/>
          </a:p>
          <a:p>
            <a:pPr marL="0" marR="0" lvl="0" indent="0" algn="ctr" rtl="0">
              <a:spcBef>
                <a:spcPts val="0"/>
              </a:spcBef>
              <a:spcAft>
                <a:spcPts val="0"/>
              </a:spcAft>
              <a:buNone/>
            </a:pPr>
            <a:r>
              <a:rPr lang="en-US" sz="2000" dirty="0">
                <a:solidFill>
                  <a:schemeClr val="lt1"/>
                </a:solidFill>
                <a:latin typeface="Calibri"/>
                <a:ea typeface="Calibri"/>
                <a:cs typeface="Calibri"/>
                <a:sym typeface="Calibri"/>
              </a:rPr>
              <a:t>educators</a:t>
            </a:r>
            <a:endParaRPr sz="3600" dirty="0">
              <a:solidFill>
                <a:schemeClr val="lt1"/>
              </a:solidFill>
              <a:latin typeface="Calibri"/>
              <a:ea typeface="Calibri"/>
              <a:cs typeface="Calibri"/>
              <a:sym typeface="Calibri"/>
            </a:endParaRPr>
          </a:p>
        </p:txBody>
      </p:sp>
      <p:sp>
        <p:nvSpPr>
          <p:cNvPr id="10" name="Google Shape;572;p30">
            <a:extLst>
              <a:ext uri="{FF2B5EF4-FFF2-40B4-BE49-F238E27FC236}">
                <a16:creationId xmlns:a16="http://schemas.microsoft.com/office/drawing/2014/main" id="{0B8CC332-6EBF-2FD3-4FB3-0B8F789AE243}"/>
              </a:ext>
            </a:extLst>
          </p:cNvPr>
          <p:cNvSpPr/>
          <p:nvPr/>
        </p:nvSpPr>
        <p:spPr>
          <a:xfrm rot="20044003">
            <a:off x="3355619" y="3249609"/>
            <a:ext cx="1096744" cy="205860"/>
          </a:xfrm>
          <a:prstGeom prst="rightArrow">
            <a:avLst>
              <a:gd name="adj1" fmla="val 35640"/>
              <a:gd name="adj2" fmla="val 50000"/>
            </a:avLst>
          </a:prstGeom>
          <a:solidFill>
            <a:schemeClr val="accent2">
              <a:lumMod val="50000"/>
            </a:schemeClr>
          </a:solidFill>
          <a:ln>
            <a:solidFill>
              <a:schemeClr val="accent2">
                <a:lumMod val="50000"/>
              </a:schemeClr>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1" name="Google Shape;573;p30">
            <a:extLst>
              <a:ext uri="{FF2B5EF4-FFF2-40B4-BE49-F238E27FC236}">
                <a16:creationId xmlns:a16="http://schemas.microsoft.com/office/drawing/2014/main" id="{4D28E654-131D-2D2E-BEAC-B60F73DB2CE1}"/>
              </a:ext>
            </a:extLst>
          </p:cNvPr>
          <p:cNvCxnSpPr/>
          <p:nvPr/>
        </p:nvCxnSpPr>
        <p:spPr>
          <a:xfrm rot="10800000" flipH="1">
            <a:off x="1022170" y="5002193"/>
            <a:ext cx="5918018" cy="21162"/>
          </a:xfrm>
          <a:prstGeom prst="straightConnector1">
            <a:avLst/>
          </a:prstGeom>
          <a:noFill/>
          <a:ln w="9525" cap="flat" cmpd="sng">
            <a:solidFill>
              <a:schemeClr val="dk1"/>
            </a:solidFill>
            <a:prstDash val="solid"/>
            <a:miter lim="800000"/>
            <a:headEnd type="none" w="sm" len="sm"/>
            <a:tailEnd type="none" w="sm" len="sm"/>
          </a:ln>
        </p:spPr>
      </p:cxnSp>
      <p:sp>
        <p:nvSpPr>
          <p:cNvPr id="13" name="Rectangle 12">
            <a:extLst>
              <a:ext uri="{FF2B5EF4-FFF2-40B4-BE49-F238E27FC236}">
                <a16:creationId xmlns:a16="http://schemas.microsoft.com/office/drawing/2014/main" id="{68C36997-B94F-3EF3-9B4A-45C4BC835E7E}"/>
              </a:ext>
            </a:extLst>
          </p:cNvPr>
          <p:cNvSpPr/>
          <p:nvPr/>
        </p:nvSpPr>
        <p:spPr>
          <a:xfrm>
            <a:off x="193185" y="6528071"/>
            <a:ext cx="8025457" cy="20931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dirty="0"/>
              <a:t>*A conservative estimate, as this assumes only existing posts will be filled, no new posts created</a:t>
            </a:r>
          </a:p>
        </p:txBody>
      </p:sp>
    </p:spTree>
    <p:extLst>
      <p:ext uri="{BB962C8B-B14F-4D97-AF65-F5344CB8AC3E}">
        <p14:creationId xmlns:p14="http://schemas.microsoft.com/office/powerpoint/2010/main" val="38397303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Learner-public educator ratios (‘12 &amp; ’21)</a:t>
            </a:r>
            <a:endParaRPr/>
          </a:p>
        </p:txBody>
      </p:sp>
      <p:sp>
        <p:nvSpPr>
          <p:cNvPr id="630" name="Google Shape;630;p40"/>
          <p:cNvSpPr txBox="1"/>
          <p:nvPr/>
        </p:nvSpPr>
        <p:spPr>
          <a:xfrm>
            <a:off x="1208819" y="1842058"/>
            <a:ext cx="834314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1">
                <a:solidFill>
                  <a:srgbClr val="44546A"/>
                </a:solidFill>
                <a:latin typeface="Times New Roman"/>
                <a:ea typeface="Times New Roman"/>
                <a:cs typeface="Times New Roman"/>
                <a:sym typeface="Times New Roman"/>
              </a:rPr>
              <a:t>National and provincial learner-to-public-educator ratios in 2012 and 2021, grades 1 to 12 in public ordinary schools in South Africa</a:t>
            </a:r>
            <a:endParaRPr sz="1800" i="1">
              <a:solidFill>
                <a:srgbClr val="44546A"/>
              </a:solidFill>
              <a:latin typeface="Times New Roman"/>
              <a:ea typeface="Times New Roman"/>
              <a:cs typeface="Times New Roman"/>
              <a:sym typeface="Times New Roman"/>
            </a:endParaRPr>
          </a:p>
        </p:txBody>
      </p:sp>
      <p:pic>
        <p:nvPicPr>
          <p:cNvPr id="631" name="Google Shape;631;p40"/>
          <p:cNvPicPr preferRelativeResize="0"/>
          <p:nvPr/>
        </p:nvPicPr>
        <p:blipFill rotWithShape="1">
          <a:blip r:embed="rId3">
            <a:alphaModFix/>
          </a:blip>
          <a:srcRect t="7155"/>
          <a:stretch/>
        </p:blipFill>
        <p:spPr>
          <a:xfrm>
            <a:off x="1208820" y="2483675"/>
            <a:ext cx="8343143" cy="3854452"/>
          </a:xfrm>
          <a:prstGeom prst="rect">
            <a:avLst/>
          </a:prstGeom>
          <a:noFill/>
          <a:ln>
            <a:noFill/>
          </a:ln>
        </p:spPr>
      </p:pic>
      <p:sp>
        <p:nvSpPr>
          <p:cNvPr id="632" name="Google Shape;632;p40"/>
          <p:cNvSpPr/>
          <p:nvPr/>
        </p:nvSpPr>
        <p:spPr>
          <a:xfrm>
            <a:off x="9862065" y="2388079"/>
            <a:ext cx="1946165" cy="359100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LE ratio rose from 28.9 learners per educator to 31.5 learners per educator in Western Cape, more than the national average.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However, some of this is offset by SGB positions.</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633" name="Google Shape;633;p40"/>
          <p:cNvSpPr/>
          <p:nvPr/>
        </p:nvSpPr>
        <p:spPr>
          <a:xfrm>
            <a:off x="2025748" y="2483675"/>
            <a:ext cx="5887968" cy="3424756"/>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a:t>
            </a:r>
            <a:endParaRPr/>
          </a:p>
        </p:txBody>
      </p:sp>
      <p:sp>
        <p:nvSpPr>
          <p:cNvPr id="634" name="Google Shape;634;p40"/>
          <p:cNvSpPr/>
          <p:nvPr/>
        </p:nvSpPr>
        <p:spPr>
          <a:xfrm>
            <a:off x="631709" y="6326249"/>
            <a:ext cx="9263606" cy="31866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Figure 1 in South African teacher shortages as revealed through class sizes and learner-educator ratios: An exploratory analysis by Gabrielle Wills (2023)</a:t>
            </a:r>
            <a:endParaRPr/>
          </a:p>
        </p:txBody>
      </p:sp>
      <p:sp>
        <p:nvSpPr>
          <p:cNvPr id="635" name="Google Shape;635;p40"/>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6</a:t>
            </a:r>
            <a:endParaRPr/>
          </a:p>
        </p:txBody>
      </p:sp>
      <p:sp>
        <p:nvSpPr>
          <p:cNvPr id="636" name="Google Shape;636;p40"/>
          <p:cNvSpPr/>
          <p:nvPr/>
        </p:nvSpPr>
        <p:spPr>
          <a:xfrm>
            <a:off x="321607" y="5692506"/>
            <a:ext cx="1394039" cy="573149"/>
          </a:xfrm>
          <a:prstGeom prst="roundRect">
            <a:avLst>
              <a:gd name="adj" fmla="val 16667"/>
            </a:avLst>
          </a:prstGeom>
          <a:solidFill>
            <a:srgbClr val="3F3F3F">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Excl. SGB teachers</a:t>
            </a: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94323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41"/>
          <p:cNvSpPr txBox="1">
            <a:spLocks noGrp="1"/>
          </p:cNvSpPr>
          <p:nvPr>
            <p:ph type="title"/>
          </p:nvPr>
        </p:nvSpPr>
        <p:spPr>
          <a:xfrm>
            <a:off x="663000" y="357250"/>
            <a:ext cx="8568600" cy="13257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Grade 3 class sizes </a:t>
            </a:r>
            <a:endParaRPr/>
          </a:p>
          <a:p>
            <a:pPr marL="0" lvl="0" indent="0" algn="l" rtl="0">
              <a:lnSpc>
                <a:spcPct val="90000"/>
              </a:lnSpc>
              <a:spcBef>
                <a:spcPts val="0"/>
              </a:spcBef>
              <a:spcAft>
                <a:spcPts val="0"/>
              </a:spcAft>
              <a:buClr>
                <a:schemeClr val="dk1"/>
              </a:buClr>
              <a:buSzPts val="3800"/>
              <a:buFont typeface="Cambria"/>
              <a:buNone/>
            </a:pPr>
            <a:r>
              <a:rPr lang="en-US" sz="3800"/>
              <a:t>(2017/18 School Monitoring Survey)</a:t>
            </a:r>
            <a:r>
              <a:rPr lang="en-US" sz="4100"/>
              <a:t> </a:t>
            </a:r>
            <a:endParaRPr sz="4100"/>
          </a:p>
        </p:txBody>
      </p:sp>
      <p:pic>
        <p:nvPicPr>
          <p:cNvPr id="643" name="Google Shape;643;p41"/>
          <p:cNvPicPr preferRelativeResize="0"/>
          <p:nvPr/>
        </p:nvPicPr>
        <p:blipFill rotWithShape="1">
          <a:blip r:embed="rId3">
            <a:alphaModFix/>
          </a:blip>
          <a:srcRect/>
          <a:stretch/>
        </p:blipFill>
        <p:spPr>
          <a:xfrm>
            <a:off x="698425" y="1811775"/>
            <a:ext cx="8460531" cy="4862374"/>
          </a:xfrm>
          <a:prstGeom prst="rect">
            <a:avLst/>
          </a:prstGeom>
          <a:noFill/>
          <a:ln>
            <a:noFill/>
          </a:ln>
        </p:spPr>
      </p:pic>
      <p:sp>
        <p:nvSpPr>
          <p:cNvPr id="644" name="Google Shape;644;p41"/>
          <p:cNvSpPr/>
          <p:nvPr/>
        </p:nvSpPr>
        <p:spPr>
          <a:xfrm>
            <a:off x="9158950" y="0"/>
            <a:ext cx="3094200" cy="6858000"/>
          </a:xfrm>
          <a:prstGeom prst="rect">
            <a:avLst/>
          </a:prstGeom>
          <a:solidFill>
            <a:srgbClr val="550000"/>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645" name="Google Shape;645;p41"/>
          <p:cNvSpPr txBox="1"/>
          <p:nvPr/>
        </p:nvSpPr>
        <p:spPr>
          <a:xfrm>
            <a:off x="9388900" y="183000"/>
            <a:ext cx="2803200" cy="65109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lt1"/>
              </a:buClr>
              <a:buSzPts val="2000"/>
              <a:buFont typeface="Calibri"/>
              <a:buNone/>
            </a:pPr>
            <a:r>
              <a:rPr lang="en-US" sz="2000">
                <a:solidFill>
                  <a:schemeClr val="lt1"/>
                </a:solidFill>
                <a:latin typeface="Calibri"/>
                <a:ea typeface="Calibri"/>
                <a:cs typeface="Calibri"/>
                <a:sym typeface="Calibri"/>
              </a:rPr>
              <a:t>Post-provisioning </a:t>
            </a:r>
            <a:r>
              <a:rPr lang="en-US" sz="2000" i="1">
                <a:solidFill>
                  <a:schemeClr val="lt1"/>
                </a:solidFill>
                <a:latin typeface="Calibri"/>
                <a:ea typeface="Calibri"/>
                <a:cs typeface="Calibri"/>
                <a:sym typeface="Calibri"/>
              </a:rPr>
              <a:t>guidelines </a:t>
            </a:r>
            <a:r>
              <a:rPr lang="en-US" sz="2000">
                <a:solidFill>
                  <a:schemeClr val="lt1"/>
                </a:solidFill>
                <a:latin typeface="Calibri"/>
                <a:ea typeface="Calibri"/>
                <a:cs typeface="Calibri"/>
                <a:sym typeface="Calibri"/>
              </a:rPr>
              <a:t>- Class sizes should not exceed 35 in Grade 3. </a:t>
            </a:r>
            <a:endParaRPr sz="2000">
              <a:solidFill>
                <a:schemeClr val="lt1"/>
              </a:solidFill>
              <a:latin typeface="Calibri"/>
              <a:ea typeface="Calibri"/>
              <a:cs typeface="Calibri"/>
              <a:sym typeface="Calibri"/>
            </a:endParaRPr>
          </a:p>
          <a:p>
            <a:pPr marL="0" marR="0" lvl="0" indent="0" algn="l" rtl="0">
              <a:spcBef>
                <a:spcPts val="0"/>
              </a:spcBef>
              <a:spcAft>
                <a:spcPts val="0"/>
              </a:spcAft>
              <a:buClr>
                <a:schemeClr val="dk1"/>
              </a:buClr>
              <a:buSzPts val="2000"/>
              <a:buFont typeface="Calibri"/>
              <a:buNone/>
            </a:pPr>
            <a:endParaRPr sz="2000">
              <a:solidFill>
                <a:schemeClr val="lt1"/>
              </a:solidFill>
              <a:latin typeface="Calibri"/>
              <a:ea typeface="Calibri"/>
              <a:cs typeface="Calibri"/>
              <a:sym typeface="Calibri"/>
            </a:endParaRPr>
          </a:p>
          <a:p>
            <a:pPr marL="0" marR="0" lvl="0" indent="0" algn="l" rtl="0">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 of learners in grade 3 classes &gt; 40: </a:t>
            </a:r>
            <a:endParaRPr sz="1800">
              <a:solidFill>
                <a:schemeClr val="lt1"/>
              </a:solidFill>
              <a:latin typeface="Calibri"/>
              <a:ea typeface="Calibri"/>
              <a:cs typeface="Calibri"/>
              <a:sym typeface="Calibri"/>
            </a:endParaRPr>
          </a:p>
          <a:p>
            <a:pPr marL="0" marR="0" lvl="0" indent="0" algn="l" rtl="0">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48% in SA, 28% in WC</a:t>
            </a:r>
            <a:endParaRPr sz="1600">
              <a:solidFill>
                <a:schemeClr val="lt1"/>
              </a:solidFill>
              <a:latin typeface="Calibri"/>
              <a:ea typeface="Calibri"/>
              <a:cs typeface="Calibri"/>
              <a:sym typeface="Calibri"/>
            </a:endParaRPr>
          </a:p>
          <a:p>
            <a:pPr marL="0" marR="0" lvl="0" indent="0" algn="l" rtl="0">
              <a:spcBef>
                <a:spcPts val="0"/>
              </a:spcBef>
              <a:spcAft>
                <a:spcPts val="0"/>
              </a:spcAft>
              <a:buClr>
                <a:schemeClr val="dk1"/>
              </a:buClr>
              <a:buSzPts val="1600"/>
              <a:buFont typeface="Calibri"/>
              <a:buNone/>
            </a:pPr>
            <a:endParaRPr sz="1600">
              <a:solidFill>
                <a:schemeClr val="lt1"/>
              </a:solidFill>
              <a:latin typeface="Calibri"/>
              <a:ea typeface="Calibri"/>
              <a:cs typeface="Calibri"/>
              <a:sym typeface="Calibri"/>
            </a:endParaRPr>
          </a:p>
          <a:p>
            <a:pPr marL="0" marR="0" lvl="0" indent="0" algn="l" rtl="0">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 of learners in grade 3 classes &gt; 50: </a:t>
            </a:r>
            <a:endParaRPr sz="1800">
              <a:solidFill>
                <a:schemeClr val="lt1"/>
              </a:solidFill>
              <a:latin typeface="Calibri"/>
              <a:ea typeface="Calibri"/>
              <a:cs typeface="Calibri"/>
              <a:sym typeface="Calibri"/>
            </a:endParaRPr>
          </a:p>
          <a:p>
            <a:pPr marL="0" marR="0" lvl="0" indent="0" algn="l" rtl="0">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17% in SA, ~1% in WC</a:t>
            </a:r>
            <a:endParaRPr sz="1800">
              <a:solidFill>
                <a:schemeClr val="lt1"/>
              </a:solidFill>
              <a:latin typeface="Calibri"/>
              <a:ea typeface="Calibri"/>
              <a:cs typeface="Calibri"/>
              <a:sym typeface="Calibri"/>
            </a:endParaRPr>
          </a:p>
          <a:p>
            <a:pPr marL="0" marR="0" lvl="0" indent="0" algn="l" rtl="0">
              <a:spcBef>
                <a:spcPts val="0"/>
              </a:spcBef>
              <a:spcAft>
                <a:spcPts val="0"/>
              </a:spcAft>
              <a:buClr>
                <a:schemeClr val="dk1"/>
              </a:buClr>
              <a:buSzPts val="900"/>
              <a:buFont typeface="Calibri"/>
              <a:buNone/>
            </a:pPr>
            <a:endParaRPr sz="900">
              <a:solidFill>
                <a:schemeClr val="lt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900"/>
              <a:buFont typeface="Calibri"/>
              <a:buNone/>
            </a:pPr>
            <a:endParaRPr sz="900">
              <a:solidFill>
                <a:schemeClr val="lt1"/>
              </a:solidFill>
              <a:latin typeface="Times New Roman"/>
              <a:ea typeface="Times New Roman"/>
              <a:cs typeface="Times New Roman"/>
              <a:sym typeface="Times New Roman"/>
            </a:endParaRPr>
          </a:p>
          <a:p>
            <a:pPr marL="0" marR="0" lvl="0" indent="0" algn="l" rtl="0">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 of learners in grade 3 classes &gt; 60: </a:t>
            </a:r>
            <a:endParaRPr sz="1800">
              <a:solidFill>
                <a:schemeClr val="lt1"/>
              </a:solidFill>
              <a:latin typeface="Calibri"/>
              <a:ea typeface="Calibri"/>
              <a:cs typeface="Calibri"/>
              <a:sym typeface="Calibri"/>
            </a:endParaRPr>
          </a:p>
          <a:p>
            <a:pPr marL="0" marR="0" lvl="0" indent="0" algn="l" rtl="0">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6% in SA, ~0% in WC</a:t>
            </a:r>
            <a:endParaRPr sz="900">
              <a:solidFill>
                <a:schemeClr val="lt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1100"/>
              <a:buFont typeface="Calibri"/>
              <a:buNone/>
            </a:pPr>
            <a:endParaRPr sz="1100">
              <a:solidFill>
                <a:schemeClr val="lt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1100"/>
              <a:buFont typeface="Calibri"/>
              <a:buNone/>
            </a:pPr>
            <a:endParaRPr sz="1100">
              <a:solidFill>
                <a:schemeClr val="lt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1100"/>
              <a:buFont typeface="Calibri"/>
              <a:buNone/>
            </a:pPr>
            <a:endParaRPr sz="1100">
              <a:solidFill>
                <a:schemeClr val="lt1"/>
              </a:solidFill>
              <a:latin typeface="Times New Roman"/>
              <a:ea typeface="Times New Roman"/>
              <a:cs typeface="Times New Roman"/>
              <a:sym typeface="Times New Roman"/>
            </a:endParaRPr>
          </a:p>
          <a:p>
            <a:pPr marL="0" marR="0" lvl="0" indent="0" algn="l" rtl="0">
              <a:spcBef>
                <a:spcPts val="0"/>
              </a:spcBef>
              <a:spcAft>
                <a:spcPts val="0"/>
              </a:spcAft>
              <a:buClr>
                <a:schemeClr val="lt1"/>
              </a:buClr>
              <a:buSzPts val="1100"/>
              <a:buFont typeface="Times New Roman"/>
              <a:buNone/>
            </a:pPr>
            <a:r>
              <a:rPr lang="en-US" sz="1100">
                <a:solidFill>
                  <a:schemeClr val="lt1"/>
                </a:solidFill>
                <a:latin typeface="Times New Roman"/>
                <a:ea typeface="Times New Roman"/>
                <a:cs typeface="Times New Roman"/>
                <a:sym typeface="Times New Roman"/>
              </a:rPr>
              <a:t>Note: Nationally, grade 3 enrolment numbers had been rising from about 2011 and peaked in 2017 before starting to decline slightly, stabilising at about 1,1 million in 2021 (Gustafsson 2022a, p10-11). Holding other things constant, grade 3 class sizes will be similar or slightly smaller in 2022 than what is seen in these 2017/18 SMS estimates. </a:t>
            </a: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22818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42"/>
          <p:cNvSpPr txBox="1">
            <a:spLocks noGrp="1"/>
          </p:cNvSpPr>
          <p:nvPr>
            <p:ph type="title"/>
          </p:nvPr>
        </p:nvSpPr>
        <p:spPr>
          <a:xfrm>
            <a:off x="681625" y="365125"/>
            <a:ext cx="7341600" cy="13257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Largest classes - School Monitoring Survey 2017/18</a:t>
            </a:r>
            <a:endParaRPr/>
          </a:p>
        </p:txBody>
      </p:sp>
      <p:sp>
        <p:nvSpPr>
          <p:cNvPr id="651" name="Google Shape;651;p42"/>
          <p:cNvSpPr txBox="1"/>
          <p:nvPr/>
        </p:nvSpPr>
        <p:spPr>
          <a:xfrm>
            <a:off x="693800" y="1897447"/>
            <a:ext cx="742530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44546A"/>
              </a:buClr>
              <a:buSzPts val="1600"/>
              <a:buFont typeface="Calibri"/>
              <a:buNone/>
            </a:pPr>
            <a:r>
              <a:rPr lang="en-US" sz="1600">
                <a:solidFill>
                  <a:srgbClr val="44546A"/>
                </a:solidFill>
                <a:latin typeface="Calibri"/>
                <a:ea typeface="Calibri"/>
                <a:cs typeface="Calibri"/>
                <a:sym typeface="Calibri"/>
              </a:rPr>
              <a:t>Percentage of grade 6 learners in schools with an educator reporting that their </a:t>
            </a:r>
            <a:r>
              <a:rPr lang="en-US" sz="1600" b="1">
                <a:solidFill>
                  <a:srgbClr val="44546A"/>
                </a:solidFill>
                <a:latin typeface="Calibri"/>
                <a:ea typeface="Calibri"/>
                <a:cs typeface="Calibri"/>
                <a:sym typeface="Calibri"/>
              </a:rPr>
              <a:t>largest </a:t>
            </a:r>
            <a:r>
              <a:rPr lang="en-US" sz="1600">
                <a:solidFill>
                  <a:srgbClr val="44546A"/>
                </a:solidFill>
                <a:latin typeface="Calibri"/>
                <a:ea typeface="Calibri"/>
                <a:cs typeface="Calibri"/>
                <a:sym typeface="Calibri"/>
              </a:rPr>
              <a:t>class is in the following class size category, disaggregated by province (SMS 2017/18)</a:t>
            </a:r>
            <a:endParaRPr sz="1600">
              <a:solidFill>
                <a:srgbClr val="44546A"/>
              </a:solidFill>
              <a:latin typeface="Calibri"/>
              <a:ea typeface="Calibri"/>
              <a:cs typeface="Calibri"/>
              <a:sym typeface="Calibri"/>
            </a:endParaRPr>
          </a:p>
        </p:txBody>
      </p:sp>
      <p:sp>
        <p:nvSpPr>
          <p:cNvPr id="652" name="Google Shape;652;p42"/>
          <p:cNvSpPr/>
          <p:nvPr/>
        </p:nvSpPr>
        <p:spPr>
          <a:xfrm>
            <a:off x="438400" y="6375925"/>
            <a:ext cx="7149600" cy="383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r>
              <a:rPr lang="en-US" sz="1100" i="1">
                <a:solidFill>
                  <a:schemeClr val="dk1"/>
                </a:solidFill>
                <a:latin typeface="Calibri"/>
                <a:ea typeface="Calibri"/>
                <a:cs typeface="Calibri"/>
                <a:sym typeface="Calibri"/>
              </a:rPr>
              <a:t>Source: Figure 1 in South African teacher shortages as revealed through class sizes and learner-educator ratios: An exploratory analysis by Gabrielle Wills (2023) using School Monitoring Survey 2017/18 (953 schools, learner weighted). </a:t>
            </a:r>
            <a:endParaRPr sz="1800">
              <a:solidFill>
                <a:schemeClr val="dk1"/>
              </a:solidFill>
              <a:latin typeface="Calibri"/>
              <a:ea typeface="Calibri"/>
              <a:cs typeface="Calibri"/>
              <a:sym typeface="Calibri"/>
            </a:endParaRPr>
          </a:p>
        </p:txBody>
      </p:sp>
      <p:sp>
        <p:nvSpPr>
          <p:cNvPr id="654" name="Google Shape;654;p42"/>
          <p:cNvSpPr/>
          <p:nvPr/>
        </p:nvSpPr>
        <p:spPr>
          <a:xfrm>
            <a:off x="8214975" y="0"/>
            <a:ext cx="3977100" cy="6858000"/>
          </a:xfrm>
          <a:prstGeom prst="rect">
            <a:avLst/>
          </a:prstGeom>
          <a:solidFill>
            <a:srgbClr val="550000"/>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55" name="Google Shape;655;p42"/>
          <p:cNvSpPr/>
          <p:nvPr/>
        </p:nvSpPr>
        <p:spPr>
          <a:xfrm>
            <a:off x="8437875" y="829403"/>
            <a:ext cx="3531300" cy="5483047"/>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lt1"/>
              </a:buClr>
              <a:buSzPts val="2500"/>
              <a:buFont typeface="Arial"/>
              <a:buChar char="•"/>
            </a:pPr>
            <a:r>
              <a:rPr lang="en-US" sz="2500">
                <a:solidFill>
                  <a:schemeClr val="lt1"/>
                </a:solidFill>
                <a:latin typeface="Calibri"/>
                <a:ea typeface="Calibri"/>
                <a:cs typeface="Calibri"/>
                <a:sym typeface="Calibri"/>
              </a:rPr>
              <a:t>In 2017/18, the Western Cape was the province with the lowest  percentage of </a:t>
            </a:r>
            <a:r>
              <a:rPr lang="en-US" sz="2500" b="1">
                <a:solidFill>
                  <a:schemeClr val="lt1"/>
                </a:solidFill>
                <a:latin typeface="Calibri"/>
                <a:ea typeface="Calibri"/>
                <a:cs typeface="Calibri"/>
                <a:sym typeface="Calibri"/>
              </a:rPr>
              <a:t>large</a:t>
            </a:r>
            <a:r>
              <a:rPr lang="en-US" sz="2500">
                <a:solidFill>
                  <a:schemeClr val="lt1"/>
                </a:solidFill>
                <a:latin typeface="Calibri"/>
                <a:ea typeface="Calibri"/>
                <a:cs typeface="Calibri"/>
                <a:sym typeface="Calibri"/>
              </a:rPr>
              <a:t> classes with more than 50 learners (~3%)</a:t>
            </a:r>
            <a:endParaRPr sz="2500">
              <a:solidFill>
                <a:schemeClr val="lt1"/>
              </a:solidFill>
              <a:latin typeface="Calibri"/>
              <a:ea typeface="Calibri"/>
              <a:cs typeface="Calibri"/>
              <a:sym typeface="Calibri"/>
            </a:endParaRPr>
          </a:p>
          <a:p>
            <a:pPr marL="0" marR="0" lvl="0" indent="0" algn="l" rtl="0">
              <a:spcBef>
                <a:spcPts val="0"/>
              </a:spcBef>
              <a:spcAft>
                <a:spcPts val="0"/>
              </a:spcAft>
              <a:buClr>
                <a:schemeClr val="dk1"/>
              </a:buClr>
              <a:buSzPts val="2000"/>
              <a:buFont typeface="Arial"/>
              <a:buNone/>
            </a:pPr>
            <a:endParaRPr sz="1600">
              <a:solidFill>
                <a:schemeClr val="lt1"/>
              </a:solidFill>
              <a:latin typeface="Calibri"/>
              <a:ea typeface="Calibri"/>
              <a:cs typeface="Calibri"/>
              <a:sym typeface="Calibri"/>
            </a:endParaRPr>
          </a:p>
          <a:p>
            <a:pPr marL="285750" marR="0" lvl="0" indent="-285750" algn="l" rtl="0">
              <a:spcBef>
                <a:spcPts val="0"/>
              </a:spcBef>
              <a:spcAft>
                <a:spcPts val="0"/>
              </a:spcAft>
              <a:buClr>
                <a:schemeClr val="lt1"/>
              </a:buClr>
              <a:buSzPts val="2500"/>
              <a:buFont typeface="Arial"/>
              <a:buChar char="•"/>
            </a:pPr>
            <a:r>
              <a:rPr lang="en-US" sz="2500">
                <a:solidFill>
                  <a:schemeClr val="lt1"/>
                </a:solidFill>
                <a:latin typeface="Calibri"/>
                <a:ea typeface="Calibri"/>
                <a:cs typeface="Calibri"/>
                <a:sym typeface="Calibri"/>
              </a:rPr>
              <a:t>A further deterioration of the LE ratio will drive up class size and the number of excessively large classes, negatively impacting quality and teacher motivation</a:t>
            </a:r>
            <a:endParaRPr sz="1900">
              <a:solidFill>
                <a:schemeClr val="lt1"/>
              </a:solidFill>
              <a:latin typeface="Calibri"/>
              <a:ea typeface="Calibri"/>
              <a:cs typeface="Calibri"/>
              <a:sym typeface="Calibri"/>
            </a:endParaRPr>
          </a:p>
        </p:txBody>
      </p:sp>
      <p:pic>
        <p:nvPicPr>
          <p:cNvPr id="656" name="Google Shape;656;p42"/>
          <p:cNvPicPr preferRelativeResize="0"/>
          <p:nvPr/>
        </p:nvPicPr>
        <p:blipFill rotWithShape="1">
          <a:blip r:embed="rId3">
            <a:alphaModFix/>
          </a:blip>
          <a:srcRect t="7984" b="9534"/>
          <a:stretch/>
        </p:blipFill>
        <p:spPr>
          <a:xfrm>
            <a:off x="359175" y="2529781"/>
            <a:ext cx="7425299" cy="3788119"/>
          </a:xfrm>
          <a:prstGeom prst="rect">
            <a:avLst/>
          </a:prstGeom>
          <a:noFill/>
          <a:ln>
            <a:noFill/>
          </a:ln>
        </p:spPr>
      </p:pic>
      <p:sp>
        <p:nvSpPr>
          <p:cNvPr id="2" name="Google Shape;635;p40">
            <a:extLst>
              <a:ext uri="{FF2B5EF4-FFF2-40B4-BE49-F238E27FC236}">
                <a16:creationId xmlns:a16="http://schemas.microsoft.com/office/drawing/2014/main" id="{84EF26B1-CC84-D8A4-7AB4-E1519B20ED2A}"/>
              </a:ext>
            </a:extLst>
          </p:cNvPr>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6</a:t>
            </a:r>
            <a:endParaRPr/>
          </a:p>
        </p:txBody>
      </p:sp>
    </p:spTree>
    <p:extLst>
      <p:ext uri="{BB962C8B-B14F-4D97-AF65-F5344CB8AC3E}">
        <p14:creationId xmlns:p14="http://schemas.microsoft.com/office/powerpoint/2010/main" val="36883399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Western Cape school infrastructure plans </a:t>
            </a:r>
            <a:endParaRPr/>
          </a:p>
        </p:txBody>
      </p:sp>
      <p:pic>
        <p:nvPicPr>
          <p:cNvPr id="679" name="Google Shape;679;p44"/>
          <p:cNvPicPr preferRelativeResize="0"/>
          <p:nvPr/>
        </p:nvPicPr>
        <p:blipFill rotWithShape="1">
          <a:blip r:embed="rId3">
            <a:alphaModFix/>
          </a:blip>
          <a:srcRect/>
          <a:stretch/>
        </p:blipFill>
        <p:spPr>
          <a:xfrm>
            <a:off x="620953" y="1902817"/>
            <a:ext cx="6129180" cy="2303424"/>
          </a:xfrm>
          <a:prstGeom prst="rect">
            <a:avLst/>
          </a:prstGeom>
          <a:noFill/>
          <a:ln>
            <a:noFill/>
          </a:ln>
        </p:spPr>
      </p:pic>
      <p:pic>
        <p:nvPicPr>
          <p:cNvPr id="680" name="Google Shape;680;p44"/>
          <p:cNvPicPr preferRelativeResize="0"/>
          <p:nvPr/>
        </p:nvPicPr>
        <p:blipFill rotWithShape="1">
          <a:blip r:embed="rId4">
            <a:alphaModFix/>
          </a:blip>
          <a:srcRect/>
          <a:stretch/>
        </p:blipFill>
        <p:spPr>
          <a:xfrm>
            <a:off x="620953" y="4390823"/>
            <a:ext cx="5946101" cy="341403"/>
          </a:xfrm>
          <a:prstGeom prst="rect">
            <a:avLst/>
          </a:prstGeom>
          <a:noFill/>
          <a:ln>
            <a:noFill/>
          </a:ln>
        </p:spPr>
      </p:pic>
      <p:sp>
        <p:nvSpPr>
          <p:cNvPr id="681" name="Google Shape;681;p44"/>
          <p:cNvSpPr/>
          <p:nvPr/>
        </p:nvSpPr>
        <p:spPr>
          <a:xfrm>
            <a:off x="1263535" y="4854633"/>
            <a:ext cx="4621876" cy="4987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dk1"/>
                </a:solidFill>
                <a:latin typeface="Calibri"/>
                <a:ea typeface="Calibri"/>
                <a:cs typeface="Calibri"/>
                <a:sym typeface="Calibri"/>
              </a:rPr>
              <a:t>To be completed by March 2023</a:t>
            </a:r>
            <a:endParaRPr/>
          </a:p>
        </p:txBody>
      </p:sp>
      <p:sp>
        <p:nvSpPr>
          <p:cNvPr id="682" name="Google Shape;682;p44"/>
          <p:cNvSpPr/>
          <p:nvPr/>
        </p:nvSpPr>
        <p:spPr>
          <a:xfrm>
            <a:off x="635168" y="6405137"/>
            <a:ext cx="10921663" cy="3865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50" i="1">
                <a:solidFill>
                  <a:schemeClr val="dk1"/>
                </a:solidFill>
                <a:latin typeface="Calibri"/>
                <a:ea typeface="Calibri"/>
                <a:cs typeface="Calibri"/>
                <a:sym typeface="Calibri"/>
              </a:rPr>
              <a:t>Source: WCED website </a:t>
            </a:r>
            <a:r>
              <a:rPr lang="en-US" sz="10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https://wcedonline.westerncape.gov.za/news/wced-announces-unprecedented-school-infrastructure-delivery-programme</a:t>
            </a:r>
            <a:r>
              <a:rPr lang="en-US" sz="950" i="1">
                <a:solidFill>
                  <a:schemeClr val="dk1"/>
                </a:solidFill>
                <a:latin typeface="Calibri"/>
                <a:ea typeface="Calibri"/>
                <a:cs typeface="Calibri"/>
                <a:sym typeface="Calibri"/>
              </a:rPr>
              <a:t> </a:t>
            </a:r>
            <a:endParaRPr/>
          </a:p>
        </p:txBody>
      </p:sp>
      <p:cxnSp>
        <p:nvCxnSpPr>
          <p:cNvPr id="683" name="Google Shape;683;p44"/>
          <p:cNvCxnSpPr/>
          <p:nvPr/>
        </p:nvCxnSpPr>
        <p:spPr>
          <a:xfrm>
            <a:off x="7110152" y="1956850"/>
            <a:ext cx="0" cy="3949343"/>
          </a:xfrm>
          <a:prstGeom prst="straightConnector1">
            <a:avLst/>
          </a:prstGeom>
          <a:noFill/>
          <a:ln w="9525" cap="flat" cmpd="sng">
            <a:solidFill>
              <a:srgbClr val="D8D8D8"/>
            </a:solidFill>
            <a:prstDash val="solid"/>
            <a:miter lim="800000"/>
            <a:headEnd type="none" w="sm" len="sm"/>
            <a:tailEnd type="none" w="sm" len="sm"/>
          </a:ln>
        </p:spPr>
      </p:cxnSp>
      <p:sp>
        <p:nvSpPr>
          <p:cNvPr id="684" name="Google Shape;684;p44"/>
          <p:cNvSpPr/>
          <p:nvPr/>
        </p:nvSpPr>
        <p:spPr>
          <a:xfrm>
            <a:off x="7422776" y="2133600"/>
            <a:ext cx="4134038" cy="338865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000000"/>
                </a:solidFill>
                <a:latin typeface="Calibri"/>
                <a:ea typeface="Calibri"/>
                <a:cs typeface="Calibri"/>
                <a:sym typeface="Calibri"/>
              </a:rPr>
              <a:t>Programme looks positive</a:t>
            </a:r>
            <a:endParaRPr/>
          </a:p>
          <a:p>
            <a:pPr marL="0" marR="0" lvl="0" indent="0" algn="ctr" rtl="0">
              <a:spcBef>
                <a:spcPts val="0"/>
              </a:spcBef>
              <a:spcAft>
                <a:spcPts val="0"/>
              </a:spcAft>
              <a:buNone/>
            </a:pPr>
            <a:r>
              <a:rPr lang="en-US" sz="1600">
                <a:solidFill>
                  <a:srgbClr val="000000"/>
                </a:solidFill>
                <a:latin typeface="Calibri"/>
                <a:ea typeface="Calibri"/>
                <a:cs typeface="Calibri"/>
                <a:sym typeface="Calibri"/>
              </a:rPr>
              <a:t> </a:t>
            </a:r>
            <a:endParaRPr/>
          </a:p>
          <a:p>
            <a:pPr marL="0" marR="0" lvl="0" indent="0" algn="ctr" rtl="0">
              <a:spcBef>
                <a:spcPts val="0"/>
              </a:spcBef>
              <a:spcAft>
                <a:spcPts val="0"/>
              </a:spcAft>
              <a:buNone/>
            </a:pPr>
            <a:r>
              <a:rPr lang="en-US" sz="3200">
                <a:solidFill>
                  <a:srgbClr val="000000"/>
                </a:solidFill>
                <a:latin typeface="Calibri"/>
                <a:ea typeface="Calibri"/>
                <a:cs typeface="Calibri"/>
                <a:sym typeface="Calibri"/>
              </a:rPr>
              <a:t>What are the plans for the coming years?</a:t>
            </a:r>
            <a:endParaRPr/>
          </a:p>
        </p:txBody>
      </p:sp>
      <p:sp>
        <p:nvSpPr>
          <p:cNvPr id="3" name="Google Shape;635;p40">
            <a:extLst>
              <a:ext uri="{FF2B5EF4-FFF2-40B4-BE49-F238E27FC236}">
                <a16:creationId xmlns:a16="http://schemas.microsoft.com/office/drawing/2014/main" id="{0F75CE38-9146-78C1-32B3-832DE5A65492}"/>
              </a:ext>
            </a:extLst>
          </p:cNvPr>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6</a:t>
            </a:r>
            <a:endParaRPr/>
          </a:p>
        </p:txBody>
      </p:sp>
    </p:spTree>
    <p:extLst>
      <p:ext uri="{BB962C8B-B14F-4D97-AF65-F5344CB8AC3E}">
        <p14:creationId xmlns:p14="http://schemas.microsoft.com/office/powerpoint/2010/main" val="25318896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45"/>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mbria"/>
              <a:buNone/>
            </a:pPr>
            <a:r>
              <a:rPr lang="en-US"/>
              <a:t>Expected financial implications to 2030</a:t>
            </a:r>
            <a:endParaRPr/>
          </a:p>
        </p:txBody>
      </p:sp>
      <p:sp>
        <p:nvSpPr>
          <p:cNvPr id="690" name="Google Shape;690;p45"/>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2400"/>
              <a:buNone/>
            </a:pPr>
            <a:endParaRPr/>
          </a:p>
        </p:txBody>
      </p:sp>
      <p:sp>
        <p:nvSpPr>
          <p:cNvPr id="691" name="Google Shape;691;p45"/>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7</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Unit cost drivers</a:t>
            </a:r>
            <a:endParaRPr/>
          </a:p>
        </p:txBody>
      </p:sp>
      <p:pic>
        <p:nvPicPr>
          <p:cNvPr id="697" name="Google Shape;697;p46"/>
          <p:cNvPicPr preferRelativeResize="0"/>
          <p:nvPr/>
        </p:nvPicPr>
        <p:blipFill rotWithShape="1">
          <a:blip r:embed="rId3">
            <a:alphaModFix/>
          </a:blip>
          <a:srcRect/>
          <a:stretch/>
        </p:blipFill>
        <p:spPr>
          <a:xfrm>
            <a:off x="1684020" y="1848518"/>
            <a:ext cx="8823960" cy="4644357"/>
          </a:xfrm>
          <a:prstGeom prst="rect">
            <a:avLst/>
          </a:prstGeom>
          <a:noFill/>
          <a:ln>
            <a:noFill/>
          </a:ln>
        </p:spPr>
      </p:pic>
      <p:sp>
        <p:nvSpPr>
          <p:cNvPr id="698" name="Google Shape;698;p46"/>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7</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47"/>
          <p:cNvSpPr txBox="1">
            <a:spLocks noGrp="1"/>
          </p:cNvSpPr>
          <p:nvPr>
            <p:ph type="title"/>
          </p:nvPr>
        </p:nvSpPr>
        <p:spPr>
          <a:xfrm>
            <a:off x="548640" y="792487"/>
            <a:ext cx="7376160" cy="102361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400"/>
              <a:buFont typeface="Cambria"/>
              <a:buNone/>
            </a:pPr>
            <a:r>
              <a:rPr lang="en-US" sz="5400"/>
              <a:t>Real and nominal costs</a:t>
            </a:r>
            <a:endParaRPr/>
          </a:p>
        </p:txBody>
      </p:sp>
      <p:sp>
        <p:nvSpPr>
          <p:cNvPr id="704" name="Google Shape;704;p47"/>
          <p:cNvSpPr/>
          <p:nvPr/>
        </p:nvSpPr>
        <p:spPr>
          <a:xfrm>
            <a:off x="548640" y="2316480"/>
            <a:ext cx="7025640" cy="374903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i="1">
                <a:solidFill>
                  <a:schemeClr val="lt1"/>
                </a:solidFill>
                <a:latin typeface="Calibri"/>
                <a:ea typeface="Calibri"/>
                <a:cs typeface="Calibri"/>
                <a:sym typeface="Calibri"/>
              </a:rPr>
              <a:t>A real increase in wages takes place when wages increase </a:t>
            </a:r>
            <a:r>
              <a:rPr lang="en-US" sz="4400" b="1">
                <a:solidFill>
                  <a:schemeClr val="lt1"/>
                </a:solidFill>
                <a:latin typeface="Calibri"/>
                <a:ea typeface="Calibri"/>
                <a:cs typeface="Calibri"/>
                <a:sym typeface="Calibri"/>
              </a:rPr>
              <a:t>above</a:t>
            </a:r>
            <a:r>
              <a:rPr lang="en-US" sz="4000" i="1">
                <a:solidFill>
                  <a:schemeClr val="lt1"/>
                </a:solidFill>
                <a:latin typeface="Calibri"/>
                <a:ea typeface="Calibri"/>
                <a:cs typeface="Calibri"/>
                <a:sym typeface="Calibri"/>
              </a:rPr>
              <a:t> the rate of inflation</a:t>
            </a:r>
            <a:endParaRPr/>
          </a:p>
          <a:p>
            <a:pPr marL="0" marR="0" lvl="0" indent="0" algn="ctr" rtl="0">
              <a:spcBef>
                <a:spcPts val="0"/>
              </a:spcBef>
              <a:spcAft>
                <a:spcPts val="0"/>
              </a:spcAft>
              <a:buNone/>
            </a:pPr>
            <a:endParaRPr sz="4000" i="1">
              <a:solidFill>
                <a:schemeClr val="lt1"/>
              </a:solidFill>
              <a:latin typeface="Calibri"/>
              <a:ea typeface="Calibri"/>
              <a:cs typeface="Calibri"/>
              <a:sym typeface="Calibri"/>
            </a:endParaRPr>
          </a:p>
          <a:p>
            <a:pPr marL="0" marR="0" lvl="0" indent="0" algn="ctr" rtl="0">
              <a:spcBef>
                <a:spcPts val="0"/>
              </a:spcBef>
              <a:spcAft>
                <a:spcPts val="0"/>
              </a:spcAft>
              <a:buNone/>
            </a:pPr>
            <a:r>
              <a:rPr lang="en-US" sz="4000" i="1">
                <a:solidFill>
                  <a:schemeClr val="lt1"/>
                </a:solidFill>
                <a:latin typeface="Calibri"/>
                <a:ea typeface="Calibri"/>
                <a:cs typeface="Calibri"/>
                <a:sym typeface="Calibri"/>
              </a:rPr>
              <a:t>Changes to real wages are an indicator of </a:t>
            </a:r>
            <a:r>
              <a:rPr lang="en-US" sz="4400" b="1">
                <a:solidFill>
                  <a:schemeClr val="lt1"/>
                </a:solidFill>
                <a:latin typeface="Calibri"/>
                <a:ea typeface="Calibri"/>
                <a:cs typeface="Calibri"/>
                <a:sym typeface="Calibri"/>
              </a:rPr>
              <a:t>purchasing power</a:t>
            </a:r>
            <a:endParaRPr sz="4000" b="1">
              <a:solidFill>
                <a:schemeClr val="lt1"/>
              </a:solidFill>
              <a:latin typeface="Calibri"/>
              <a:ea typeface="Calibri"/>
              <a:cs typeface="Calibri"/>
              <a:sym typeface="Calibri"/>
            </a:endParaRPr>
          </a:p>
        </p:txBody>
      </p:sp>
      <p:sp>
        <p:nvSpPr>
          <p:cNvPr id="705" name="Google Shape;705;p47"/>
          <p:cNvSpPr/>
          <p:nvPr/>
        </p:nvSpPr>
        <p:spPr>
          <a:xfrm>
            <a:off x="8793480" y="579126"/>
            <a:ext cx="3215640" cy="595883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Examples:</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US" sz="2600">
                <a:solidFill>
                  <a:schemeClr val="dk1"/>
                </a:solidFill>
                <a:latin typeface="Calibri"/>
                <a:ea typeface="Calibri"/>
                <a:cs typeface="Calibri"/>
                <a:sym typeface="Calibri"/>
              </a:rPr>
              <a:t>In 2022 CPI was </a:t>
            </a:r>
            <a:r>
              <a:rPr lang="en-US" sz="2600" b="1">
                <a:solidFill>
                  <a:schemeClr val="dk1"/>
                </a:solidFill>
                <a:latin typeface="Calibri"/>
                <a:ea typeface="Calibri"/>
                <a:cs typeface="Calibri"/>
                <a:sym typeface="Calibri"/>
              </a:rPr>
              <a:t>7.2%</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2300">
                <a:solidFill>
                  <a:schemeClr val="dk1"/>
                </a:solidFill>
                <a:latin typeface="Calibri"/>
                <a:ea typeface="Calibri"/>
                <a:cs typeface="Calibri"/>
                <a:sym typeface="Calibri"/>
              </a:rPr>
              <a:t>If </a:t>
            </a:r>
            <a:r>
              <a:rPr lang="en-US" sz="2300" b="1">
                <a:solidFill>
                  <a:schemeClr val="dk1"/>
                </a:solidFill>
                <a:latin typeface="Calibri"/>
                <a:ea typeface="Calibri"/>
                <a:cs typeface="Calibri"/>
                <a:sym typeface="Calibri"/>
              </a:rPr>
              <a:t>nominal wages </a:t>
            </a:r>
            <a:r>
              <a:rPr lang="en-US" sz="2300">
                <a:solidFill>
                  <a:schemeClr val="dk1"/>
                </a:solidFill>
                <a:latin typeface="Calibri"/>
                <a:ea typeface="Calibri"/>
                <a:cs typeface="Calibri"/>
                <a:sym typeface="Calibri"/>
              </a:rPr>
              <a:t>increase by </a:t>
            </a:r>
            <a:r>
              <a:rPr lang="en-US" sz="2300" b="1">
                <a:solidFill>
                  <a:schemeClr val="dk1"/>
                </a:solidFill>
                <a:latin typeface="Calibri"/>
                <a:ea typeface="Calibri"/>
                <a:cs typeface="Calibri"/>
                <a:sym typeface="Calibri"/>
              </a:rPr>
              <a:t>7.2%</a:t>
            </a:r>
            <a:r>
              <a:rPr lang="en-US" sz="2300">
                <a:solidFill>
                  <a:schemeClr val="dk1"/>
                </a:solidFill>
                <a:latin typeface="Calibri"/>
                <a:ea typeface="Calibri"/>
                <a:cs typeface="Calibri"/>
                <a:sym typeface="Calibri"/>
              </a:rPr>
              <a:t>, then </a:t>
            </a:r>
            <a:r>
              <a:rPr lang="en-US" sz="2300" b="1">
                <a:solidFill>
                  <a:schemeClr val="dk1"/>
                </a:solidFill>
                <a:latin typeface="Calibri"/>
                <a:ea typeface="Calibri"/>
                <a:cs typeface="Calibri"/>
                <a:sym typeface="Calibri"/>
              </a:rPr>
              <a:t>real wages </a:t>
            </a:r>
            <a:r>
              <a:rPr lang="en-US" sz="2300">
                <a:solidFill>
                  <a:schemeClr val="dk1"/>
                </a:solidFill>
                <a:latin typeface="Calibri"/>
                <a:ea typeface="Calibri"/>
                <a:cs typeface="Calibri"/>
                <a:sym typeface="Calibri"/>
              </a:rPr>
              <a:t>increase by </a:t>
            </a:r>
            <a:r>
              <a:rPr lang="en-US" sz="2300" b="1">
                <a:solidFill>
                  <a:schemeClr val="dk1"/>
                </a:solidFill>
                <a:latin typeface="Calibri"/>
                <a:ea typeface="Calibri"/>
                <a:cs typeface="Calibri"/>
                <a:sym typeface="Calibri"/>
              </a:rPr>
              <a:t>0%</a:t>
            </a:r>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r>
              <a:rPr lang="en-US" sz="2300">
                <a:solidFill>
                  <a:schemeClr val="dk1"/>
                </a:solidFill>
                <a:latin typeface="Calibri"/>
                <a:ea typeface="Calibri"/>
                <a:cs typeface="Calibri"/>
                <a:sym typeface="Calibri"/>
              </a:rPr>
              <a:t>If </a:t>
            </a:r>
            <a:r>
              <a:rPr lang="en-US" sz="2300" b="1">
                <a:solidFill>
                  <a:schemeClr val="dk1"/>
                </a:solidFill>
                <a:latin typeface="Calibri"/>
                <a:ea typeface="Calibri"/>
                <a:cs typeface="Calibri"/>
                <a:sym typeface="Calibri"/>
              </a:rPr>
              <a:t>nominal wages </a:t>
            </a:r>
            <a:r>
              <a:rPr lang="en-US" sz="2300">
                <a:solidFill>
                  <a:schemeClr val="dk1"/>
                </a:solidFill>
                <a:latin typeface="Calibri"/>
                <a:ea typeface="Calibri"/>
                <a:cs typeface="Calibri"/>
                <a:sym typeface="Calibri"/>
              </a:rPr>
              <a:t>increase by </a:t>
            </a:r>
            <a:r>
              <a:rPr lang="en-US" sz="2300" b="1">
                <a:solidFill>
                  <a:schemeClr val="dk1"/>
                </a:solidFill>
                <a:latin typeface="Calibri"/>
                <a:ea typeface="Calibri"/>
                <a:cs typeface="Calibri"/>
                <a:sym typeface="Calibri"/>
              </a:rPr>
              <a:t>9%</a:t>
            </a:r>
            <a:r>
              <a:rPr lang="en-US" sz="2300">
                <a:solidFill>
                  <a:schemeClr val="dk1"/>
                </a:solidFill>
                <a:latin typeface="Calibri"/>
                <a:ea typeface="Calibri"/>
                <a:cs typeface="Calibri"/>
                <a:sym typeface="Calibri"/>
              </a:rPr>
              <a:t>, then </a:t>
            </a:r>
            <a:r>
              <a:rPr lang="en-US" sz="2300" b="1">
                <a:solidFill>
                  <a:schemeClr val="dk1"/>
                </a:solidFill>
                <a:latin typeface="Calibri"/>
                <a:ea typeface="Calibri"/>
                <a:cs typeface="Calibri"/>
                <a:sym typeface="Calibri"/>
              </a:rPr>
              <a:t>real wages </a:t>
            </a:r>
            <a:r>
              <a:rPr lang="en-US" sz="2300">
                <a:solidFill>
                  <a:schemeClr val="dk1"/>
                </a:solidFill>
                <a:latin typeface="Calibri"/>
                <a:ea typeface="Calibri"/>
                <a:cs typeface="Calibri"/>
                <a:sym typeface="Calibri"/>
              </a:rPr>
              <a:t>increase by </a:t>
            </a:r>
            <a:r>
              <a:rPr lang="en-US" sz="2300" b="1">
                <a:solidFill>
                  <a:schemeClr val="dk1"/>
                </a:solidFill>
                <a:latin typeface="Calibri"/>
                <a:ea typeface="Calibri"/>
                <a:cs typeface="Calibri"/>
                <a:sym typeface="Calibri"/>
              </a:rPr>
              <a:t>1.8%</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2300">
                <a:solidFill>
                  <a:schemeClr val="dk1"/>
                </a:solidFill>
                <a:latin typeface="Calibri"/>
                <a:ea typeface="Calibri"/>
                <a:cs typeface="Calibri"/>
                <a:sym typeface="Calibri"/>
              </a:rPr>
              <a:t>If </a:t>
            </a:r>
            <a:r>
              <a:rPr lang="en-US" sz="2300" b="1">
                <a:solidFill>
                  <a:schemeClr val="dk1"/>
                </a:solidFill>
                <a:latin typeface="Calibri"/>
                <a:ea typeface="Calibri"/>
                <a:cs typeface="Calibri"/>
                <a:sym typeface="Calibri"/>
              </a:rPr>
              <a:t>nominal wages </a:t>
            </a:r>
            <a:r>
              <a:rPr lang="en-US" sz="2300">
                <a:solidFill>
                  <a:schemeClr val="dk1"/>
                </a:solidFill>
                <a:latin typeface="Calibri"/>
                <a:ea typeface="Calibri"/>
                <a:cs typeface="Calibri"/>
                <a:sym typeface="Calibri"/>
              </a:rPr>
              <a:t>increase by </a:t>
            </a:r>
            <a:r>
              <a:rPr lang="en-US" sz="2300" b="1">
                <a:solidFill>
                  <a:schemeClr val="dk1"/>
                </a:solidFill>
                <a:latin typeface="Calibri"/>
                <a:ea typeface="Calibri"/>
                <a:cs typeface="Calibri"/>
                <a:sym typeface="Calibri"/>
              </a:rPr>
              <a:t>5%,</a:t>
            </a:r>
            <a:r>
              <a:rPr lang="en-US" sz="2300">
                <a:solidFill>
                  <a:schemeClr val="dk1"/>
                </a:solidFill>
                <a:latin typeface="Calibri"/>
                <a:ea typeface="Calibri"/>
                <a:cs typeface="Calibri"/>
                <a:sym typeface="Calibri"/>
              </a:rPr>
              <a:t> then real wages </a:t>
            </a:r>
            <a:r>
              <a:rPr lang="en-US" sz="2300" b="1" u="sng">
                <a:solidFill>
                  <a:schemeClr val="dk1"/>
                </a:solidFill>
                <a:latin typeface="Calibri"/>
                <a:ea typeface="Calibri"/>
                <a:cs typeface="Calibri"/>
                <a:sym typeface="Calibri"/>
              </a:rPr>
              <a:t>decrease</a:t>
            </a:r>
            <a:r>
              <a:rPr lang="en-US" sz="2300">
                <a:solidFill>
                  <a:schemeClr val="dk1"/>
                </a:solidFill>
                <a:latin typeface="Calibri"/>
                <a:ea typeface="Calibri"/>
                <a:cs typeface="Calibri"/>
                <a:sym typeface="Calibri"/>
              </a:rPr>
              <a:t> by 2.2%</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571500" marR="0" lvl="0" indent="-393700" algn="l" rtl="0">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endParaRPr sz="3600">
              <a:solidFill>
                <a:schemeClr val="dk1"/>
              </a:solidFill>
              <a:latin typeface="Calibri"/>
              <a:ea typeface="Calibri"/>
              <a:cs typeface="Calibri"/>
              <a:sym typeface="Calibri"/>
            </a:endParaRPr>
          </a:p>
        </p:txBody>
      </p:sp>
      <p:sp>
        <p:nvSpPr>
          <p:cNvPr id="706" name="Google Shape;706;p47"/>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7</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Objective</a:t>
            </a:r>
            <a:endParaRPr/>
          </a:p>
        </p:txBody>
      </p:sp>
      <p:sp>
        <p:nvSpPr>
          <p:cNvPr id="180" name="Google Shape;180;p4"/>
          <p:cNvSpPr txBox="1"/>
          <p:nvPr/>
        </p:nvSpPr>
        <p:spPr>
          <a:xfrm>
            <a:off x="908100" y="1690825"/>
            <a:ext cx="10751400" cy="3786600"/>
          </a:xfrm>
          <a:prstGeom prst="rect">
            <a:avLst/>
          </a:prstGeom>
          <a:noFill/>
          <a:ln>
            <a:noFill/>
          </a:ln>
        </p:spPr>
        <p:txBody>
          <a:bodyPr spcFirstLastPara="1" wrap="square" lIns="91425" tIns="91425" rIns="91425" bIns="91425" anchor="t" anchorCtr="0">
            <a:spAutoFit/>
          </a:bodyPr>
          <a:lstStyle/>
          <a:p>
            <a:pPr marL="457200" marR="0" lvl="0" indent="-393700" algn="l" rtl="0">
              <a:spcBef>
                <a:spcPts val="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In each province there are some differences in the age profile of teachers, differences in the expected growth of the school-going population and differences in expected teacher attrition (resignations &amp; retirements). </a:t>
            </a:r>
            <a:endParaRPr sz="2600" b="0" i="0" u="none" strike="noStrike" cap="none">
              <a:solidFill>
                <a:schemeClr val="dk1"/>
              </a:solidFill>
              <a:latin typeface="Calibri"/>
              <a:ea typeface="Calibri"/>
              <a:cs typeface="Calibri"/>
              <a:sym typeface="Calibri"/>
            </a:endParaRPr>
          </a:p>
          <a:p>
            <a:pPr marL="457200" marR="0" lvl="0" indent="0" algn="l" rtl="0">
              <a:spcBef>
                <a:spcPts val="0"/>
              </a:spcBef>
              <a:spcAft>
                <a:spcPts val="0"/>
              </a:spcAft>
              <a:buClr>
                <a:schemeClr val="dk1"/>
              </a:buClr>
              <a:buSzPts val="2600"/>
              <a:buFont typeface="Calibri"/>
              <a:buNone/>
            </a:pPr>
            <a:endParaRPr sz="2600" b="0" i="0" u="none" strike="noStrike" cap="none">
              <a:solidFill>
                <a:schemeClr val="dk1"/>
              </a:solidFill>
              <a:latin typeface="Calibri"/>
              <a:ea typeface="Calibri"/>
              <a:cs typeface="Calibri"/>
              <a:sym typeface="Calibri"/>
            </a:endParaRPr>
          </a:p>
          <a:p>
            <a:pPr marL="457200" marR="0" lvl="0" indent="0" algn="l" rtl="0">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 The year of the retirement wave peak will differ across provinces.</a:t>
            </a:r>
            <a:endParaRPr sz="2600" b="0" i="0" u="none" strike="noStrike" cap="none">
              <a:solidFill>
                <a:schemeClr val="dk1"/>
              </a:solidFill>
              <a:latin typeface="Calibri"/>
              <a:ea typeface="Calibri"/>
              <a:cs typeface="Calibri"/>
              <a:sym typeface="Calibri"/>
            </a:endParaRPr>
          </a:p>
          <a:p>
            <a:pPr marL="0" marR="0" lvl="0" indent="457200" algn="l" rtl="0">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 Also some provinces need to accommodate much more growth in</a:t>
            </a:r>
            <a:endParaRPr sz="2600" b="0" i="0" u="none" strike="noStrike" cap="none">
              <a:solidFill>
                <a:schemeClr val="dk1"/>
              </a:solidFill>
              <a:latin typeface="Calibri"/>
              <a:ea typeface="Calibri"/>
              <a:cs typeface="Calibri"/>
              <a:sym typeface="Calibri"/>
            </a:endParaRPr>
          </a:p>
          <a:p>
            <a:pPr marL="0" marR="0" lvl="0" indent="457200" algn="l" rtl="0">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learners than others.</a:t>
            </a:r>
            <a:endParaRPr sz="2600" b="0" i="0" u="none" strike="noStrike" cap="none">
              <a:solidFill>
                <a:schemeClr val="dk1"/>
              </a:solidFill>
              <a:latin typeface="Calibri"/>
              <a:ea typeface="Calibri"/>
              <a:cs typeface="Calibri"/>
              <a:sym typeface="Calibri"/>
            </a:endParaRPr>
          </a:p>
          <a:p>
            <a:pPr marL="457200" marR="0" lvl="0" indent="0" algn="l" rtl="0">
              <a:spcBef>
                <a:spcPts val="0"/>
              </a:spcBef>
              <a:spcAft>
                <a:spcPts val="0"/>
              </a:spcAft>
              <a:buClr>
                <a:schemeClr val="dk1"/>
              </a:buClr>
              <a:buSzPts val="2600"/>
              <a:buFont typeface="Calibri"/>
              <a:buNone/>
            </a:pPr>
            <a:endParaRPr sz="26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2600"/>
              <a:buFont typeface="Calibri"/>
              <a:buNone/>
            </a:pPr>
            <a:endParaRPr sz="2600" b="0" i="0" u="none" strike="noStrike" cap="none">
              <a:solidFill>
                <a:schemeClr val="dk1"/>
              </a:solidFill>
              <a:latin typeface="Calibri"/>
              <a:ea typeface="Calibri"/>
              <a:cs typeface="Calibri"/>
              <a:sym typeface="Calibri"/>
            </a:endParaRPr>
          </a:p>
        </p:txBody>
      </p:sp>
      <p:sp>
        <p:nvSpPr>
          <p:cNvPr id="181" name="Google Shape;181;p4"/>
          <p:cNvSpPr/>
          <p:nvPr/>
        </p:nvSpPr>
        <p:spPr>
          <a:xfrm>
            <a:off x="1252350" y="4947775"/>
            <a:ext cx="10062900" cy="1273500"/>
          </a:xfrm>
          <a:prstGeom prst="roundRect">
            <a:avLst>
              <a:gd name="adj" fmla="val 16667"/>
            </a:avLst>
          </a:prstGeom>
          <a:solidFill>
            <a:srgbClr val="55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lt1"/>
              </a:buClr>
              <a:buSzPts val="2700"/>
              <a:buFont typeface="Calibri"/>
              <a:buNone/>
            </a:pPr>
            <a:r>
              <a:rPr lang="en-US" sz="2700" b="1" i="0" u="none" strike="noStrike" cap="none" dirty="0">
                <a:solidFill>
                  <a:schemeClr val="lt1"/>
                </a:solidFill>
                <a:latin typeface="Calibri"/>
                <a:ea typeface="Calibri"/>
                <a:cs typeface="Calibri"/>
                <a:sym typeface="Calibri"/>
              </a:rPr>
              <a:t>In this presentation, we highlight the situation in </a:t>
            </a:r>
            <a:r>
              <a:rPr lang="en-US" sz="2700" b="1" dirty="0">
                <a:solidFill>
                  <a:schemeClr val="lt1"/>
                </a:solidFill>
                <a:latin typeface="Calibri"/>
                <a:ea typeface="Calibri"/>
                <a:cs typeface="Calibri"/>
                <a:sym typeface="Calibri"/>
              </a:rPr>
              <a:t>Western Cape</a:t>
            </a:r>
            <a:r>
              <a:rPr lang="en-US" sz="2700" b="1" i="0" u="none" strike="noStrike" cap="none" dirty="0">
                <a:solidFill>
                  <a:schemeClr val="lt1"/>
                </a:solidFill>
                <a:latin typeface="Calibri"/>
                <a:ea typeface="Calibri"/>
                <a:cs typeface="Calibri"/>
                <a:sym typeface="Calibri"/>
              </a:rPr>
              <a:t> to </a:t>
            </a:r>
            <a:endParaRPr dirty="0"/>
          </a:p>
          <a:p>
            <a:pPr marL="0" marR="0" lvl="0" indent="0" algn="ctr" rtl="0">
              <a:spcBef>
                <a:spcPts val="0"/>
              </a:spcBef>
              <a:spcAft>
                <a:spcPts val="0"/>
              </a:spcAft>
              <a:buClr>
                <a:schemeClr val="lt1"/>
              </a:buClr>
              <a:buSzPts val="2700"/>
              <a:buFont typeface="Calibri"/>
              <a:buNone/>
            </a:pPr>
            <a:r>
              <a:rPr lang="en-US" sz="2700" b="1" i="0" u="none" strike="noStrike" cap="none" dirty="0">
                <a:solidFill>
                  <a:schemeClr val="lt1"/>
                </a:solidFill>
                <a:latin typeface="Calibri"/>
                <a:ea typeface="Calibri"/>
                <a:cs typeface="Calibri"/>
                <a:sym typeface="Calibri"/>
              </a:rPr>
              <a:t>inform province-specific planning. </a:t>
            </a:r>
            <a:endParaRPr sz="1500" b="1" i="0" u="none" strike="noStrike" cap="none" dirty="0">
              <a:solidFill>
                <a:schemeClr val="lt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Projected unit costs trends| All educators</a:t>
            </a:r>
            <a:endParaRPr/>
          </a:p>
        </p:txBody>
      </p:sp>
      <p:sp>
        <p:nvSpPr>
          <p:cNvPr id="712" name="Google Shape;712;p48"/>
          <p:cNvSpPr txBox="1"/>
          <p:nvPr/>
        </p:nvSpPr>
        <p:spPr>
          <a:xfrm>
            <a:off x="2084070" y="6283782"/>
            <a:ext cx="9784080"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dk1"/>
                </a:solidFill>
                <a:latin typeface="Calibri"/>
                <a:ea typeface="Calibri"/>
                <a:cs typeface="Calibri"/>
                <a:sym typeface="Calibri"/>
              </a:rPr>
              <a:t>Source: Own calculations, using the anonymised PERSAL data from 2021, only educators are considered. ECD practitioners and examination reviewers removed. Estimates to 2030 derived from the national and provincial TSD models. Assumption of no growth in educator numbers. </a:t>
            </a:r>
            <a:endParaRPr sz="1050">
              <a:solidFill>
                <a:schemeClr val="dk1"/>
              </a:solidFill>
              <a:latin typeface="Calibri"/>
              <a:ea typeface="Calibri"/>
              <a:cs typeface="Calibri"/>
              <a:sym typeface="Calibri"/>
            </a:endParaRPr>
          </a:p>
        </p:txBody>
      </p:sp>
      <p:graphicFrame>
        <p:nvGraphicFramePr>
          <p:cNvPr id="713" name="Google Shape;713;p48"/>
          <p:cNvGraphicFramePr/>
          <p:nvPr/>
        </p:nvGraphicFramePr>
        <p:xfrm>
          <a:off x="498621" y="2135288"/>
          <a:ext cx="10855179" cy="3573063"/>
        </p:xfrm>
        <a:graphic>
          <a:graphicData uri="http://schemas.openxmlformats.org/drawingml/2006/chart">
            <c:chart xmlns:c="http://schemas.openxmlformats.org/drawingml/2006/chart" xmlns:r="http://schemas.openxmlformats.org/officeDocument/2006/relationships" r:id="rId3"/>
          </a:graphicData>
        </a:graphic>
      </p:graphicFrame>
      <p:sp>
        <p:nvSpPr>
          <p:cNvPr id="714" name="Google Shape;714;p48"/>
          <p:cNvSpPr/>
          <p:nvPr/>
        </p:nvSpPr>
        <p:spPr>
          <a:xfrm>
            <a:off x="325901" y="5421923"/>
            <a:ext cx="1472419" cy="576775"/>
          </a:xfrm>
          <a:prstGeom prst="roundRect">
            <a:avLst>
              <a:gd name="adj" fmla="val 16667"/>
            </a:avLst>
          </a:prstGeom>
          <a:solidFill>
            <a:srgbClr val="3F3F3F">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Note: Scale not from zero</a:t>
            </a:r>
            <a:endParaRPr/>
          </a:p>
        </p:txBody>
      </p:sp>
      <p:sp>
        <p:nvSpPr>
          <p:cNvPr id="715" name="Google Shape;715;p48"/>
          <p:cNvSpPr/>
          <p:nvPr/>
        </p:nvSpPr>
        <p:spPr>
          <a:xfrm>
            <a:off x="10291396" y="1312089"/>
            <a:ext cx="1576754" cy="681000"/>
          </a:xfrm>
          <a:prstGeom prst="roundRect">
            <a:avLst>
              <a:gd name="adj" fmla="val 16667"/>
            </a:avLst>
          </a:prstGeom>
          <a:solidFill>
            <a:srgbClr val="B64926">
              <a:alpha val="69803"/>
            </a:srgbClr>
          </a:solidFill>
          <a:ln w="12700" cap="flat" cmpd="sng">
            <a:solidFill>
              <a:srgbClr val="8435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In constant 2021 rands</a:t>
            </a:r>
            <a:endParaRPr/>
          </a:p>
        </p:txBody>
      </p:sp>
      <p:sp>
        <p:nvSpPr>
          <p:cNvPr id="716" name="Google Shape;716;p48"/>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7</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Projected unit costs trends| All educators</a:t>
            </a:r>
            <a:endParaRPr/>
          </a:p>
        </p:txBody>
      </p:sp>
      <p:graphicFrame>
        <p:nvGraphicFramePr>
          <p:cNvPr id="723" name="Google Shape;723;p49"/>
          <p:cNvGraphicFramePr/>
          <p:nvPr/>
        </p:nvGraphicFramePr>
        <p:xfrm>
          <a:off x="498621" y="2137483"/>
          <a:ext cx="10855179" cy="3574000"/>
        </p:xfrm>
        <a:graphic>
          <a:graphicData uri="http://schemas.openxmlformats.org/drawingml/2006/chart">
            <c:chart xmlns:c="http://schemas.openxmlformats.org/drawingml/2006/chart" xmlns:r="http://schemas.openxmlformats.org/officeDocument/2006/relationships" r:id="rId3"/>
          </a:graphicData>
        </a:graphic>
      </p:graphicFrame>
      <p:sp>
        <p:nvSpPr>
          <p:cNvPr id="724" name="Google Shape;724;p49"/>
          <p:cNvSpPr/>
          <p:nvPr/>
        </p:nvSpPr>
        <p:spPr>
          <a:xfrm>
            <a:off x="325901" y="5421923"/>
            <a:ext cx="1472419" cy="576775"/>
          </a:xfrm>
          <a:prstGeom prst="roundRect">
            <a:avLst>
              <a:gd name="adj" fmla="val 16667"/>
            </a:avLst>
          </a:prstGeom>
          <a:solidFill>
            <a:srgbClr val="3F3F3F">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Note: Scale not from zero</a:t>
            </a:r>
            <a:endParaRPr/>
          </a:p>
        </p:txBody>
      </p:sp>
      <p:sp>
        <p:nvSpPr>
          <p:cNvPr id="725" name="Google Shape;725;p49"/>
          <p:cNvSpPr/>
          <p:nvPr/>
        </p:nvSpPr>
        <p:spPr>
          <a:xfrm>
            <a:off x="273733" y="5998698"/>
            <a:ext cx="1524587" cy="737381"/>
          </a:xfrm>
          <a:prstGeom prst="roundRect">
            <a:avLst>
              <a:gd name="adj" fmla="val 16667"/>
            </a:avLst>
          </a:prstGeom>
          <a:solidFill>
            <a:srgbClr val="B64926">
              <a:alpha val="69803"/>
            </a:srgbClr>
          </a:solidFill>
          <a:ln w="12700" cap="flat" cmpd="sng">
            <a:solidFill>
              <a:srgbClr val="8435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WC growth adjusted</a:t>
            </a:r>
            <a:endParaRPr/>
          </a:p>
        </p:txBody>
      </p:sp>
      <p:sp>
        <p:nvSpPr>
          <p:cNvPr id="726" name="Google Shape;726;p49"/>
          <p:cNvSpPr txBox="1"/>
          <p:nvPr/>
        </p:nvSpPr>
        <p:spPr>
          <a:xfrm>
            <a:off x="2084070" y="6283782"/>
            <a:ext cx="9784080" cy="5770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dk1"/>
                </a:solidFill>
                <a:latin typeface="Calibri"/>
                <a:ea typeface="Calibri"/>
                <a:cs typeface="Calibri"/>
                <a:sym typeface="Calibri"/>
              </a:rPr>
              <a:t>Source: Own calculations, using the anonymised PERSAL data from 2021, only educators are considered. ECD practitioners and examination reviewers removed. Estimates to 2030 derived from the national and provincial TSD models. Assumption of no growth in educator numbers for FS, KN, LP, MP, NC, NW and SA. Assume 20% educator growth for GP, 10% for WC and a decline in 10% of educators in the EC. In LP assume that the proportion of senior educators grows from 16% in 2021 to 21% in 2030. </a:t>
            </a:r>
            <a:endParaRPr sz="1050">
              <a:solidFill>
                <a:schemeClr val="dk1"/>
              </a:solidFill>
              <a:latin typeface="Calibri"/>
              <a:ea typeface="Calibri"/>
              <a:cs typeface="Calibri"/>
              <a:sym typeface="Calibri"/>
            </a:endParaRPr>
          </a:p>
        </p:txBody>
      </p:sp>
      <p:sp>
        <p:nvSpPr>
          <p:cNvPr id="727" name="Google Shape;727;p49"/>
          <p:cNvSpPr/>
          <p:nvPr/>
        </p:nvSpPr>
        <p:spPr>
          <a:xfrm>
            <a:off x="10291396" y="1312089"/>
            <a:ext cx="1576754" cy="681000"/>
          </a:xfrm>
          <a:prstGeom prst="roundRect">
            <a:avLst>
              <a:gd name="adj" fmla="val 16667"/>
            </a:avLst>
          </a:prstGeom>
          <a:solidFill>
            <a:srgbClr val="B64926">
              <a:alpha val="69803"/>
            </a:srgbClr>
          </a:solidFill>
          <a:ln w="12700" cap="flat" cmpd="sng">
            <a:solidFill>
              <a:srgbClr val="8435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In constant 2021 rands</a:t>
            </a:r>
            <a:endParaRPr/>
          </a:p>
        </p:txBody>
      </p:sp>
      <p:sp>
        <p:nvSpPr>
          <p:cNvPr id="728" name="Google Shape;728;p49"/>
          <p:cNvSpPr/>
          <p:nvPr/>
        </p:nvSpPr>
        <p:spPr>
          <a:xfrm>
            <a:off x="1971040" y="5631072"/>
            <a:ext cx="7562576" cy="577081"/>
          </a:xfrm>
          <a:prstGeom prst="roundRect">
            <a:avLst>
              <a:gd name="adj" fmla="val 16667"/>
            </a:avLst>
          </a:prstGeom>
          <a:solidFill>
            <a:srgbClr val="B64926">
              <a:alpha val="69803"/>
            </a:srgbClr>
          </a:solidFill>
          <a:ln w="12700" cap="flat" cmpd="sng">
            <a:solidFill>
              <a:srgbClr val="8435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Calibri"/>
                <a:ea typeface="Calibri"/>
                <a:cs typeface="Calibri"/>
                <a:sym typeface="Calibri"/>
              </a:rPr>
              <a:t>Adjusted the expected growth in educator numbers</a:t>
            </a:r>
            <a:endParaRPr/>
          </a:p>
          <a:p>
            <a:pPr marL="342900" marR="0" lvl="0" indent="-342900" algn="l" rtl="0">
              <a:spcBef>
                <a:spcPts val="0"/>
              </a:spcBef>
              <a:spcAft>
                <a:spcPts val="0"/>
              </a:spcAft>
              <a:buClr>
                <a:schemeClr val="lt1"/>
              </a:buClr>
              <a:buSzPts val="2000"/>
              <a:buFont typeface="Arial"/>
              <a:buChar char="•"/>
            </a:pPr>
            <a:r>
              <a:rPr lang="en-US" sz="2000">
                <a:solidFill>
                  <a:schemeClr val="lt1"/>
                </a:solidFill>
                <a:latin typeface="Calibri"/>
                <a:ea typeface="Calibri"/>
                <a:cs typeface="Calibri"/>
                <a:sym typeface="Calibri"/>
              </a:rPr>
              <a:t>Assume 10% growth in educators from 2021 to 2030 in the WC</a:t>
            </a:r>
            <a:endParaRPr sz="2000">
              <a:solidFill>
                <a:schemeClr val="lt1"/>
              </a:solidFill>
              <a:latin typeface="Calibri"/>
              <a:ea typeface="Calibri"/>
              <a:cs typeface="Calibri"/>
              <a:sym typeface="Calibri"/>
            </a:endParaRPr>
          </a:p>
        </p:txBody>
      </p:sp>
      <p:sp>
        <p:nvSpPr>
          <p:cNvPr id="729" name="Google Shape;729;p49"/>
          <p:cNvSpPr/>
          <p:nvPr/>
        </p:nvSpPr>
        <p:spPr>
          <a:xfrm>
            <a:off x="4027581" y="3498286"/>
            <a:ext cx="3797258" cy="98320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FFC000"/>
                </a:solidFill>
                <a:latin typeface="Calibri"/>
                <a:ea typeface="Calibri"/>
                <a:cs typeface="Calibri"/>
                <a:sym typeface="Calibri"/>
              </a:rPr>
              <a:t>Some decline in the real unit cost of educators is expected in the WC (&lt;1.5%) from 2022 to 2030 </a:t>
            </a:r>
            <a:endParaRPr/>
          </a:p>
        </p:txBody>
      </p:sp>
      <p:sp>
        <p:nvSpPr>
          <p:cNvPr id="730" name="Google Shape;730;p49"/>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7</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728"/>
                                        </p:tgtEl>
                                      </p:cBhvr>
                                    </p:animEffect>
                                    <p:set>
                                      <p:cBhvr>
                                        <p:cTn id="11" dur="1" fill="hold">
                                          <p:stCondLst>
                                            <p:cond delay="500"/>
                                          </p:stCondLst>
                                        </p:cTn>
                                        <p:tgtEl>
                                          <p:spTgt spid="72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Indexed unit costs trends| All educators</a:t>
            </a:r>
            <a:endParaRPr/>
          </a:p>
        </p:txBody>
      </p:sp>
      <p:sp>
        <p:nvSpPr>
          <p:cNvPr id="736" name="Google Shape;736;p50"/>
          <p:cNvSpPr/>
          <p:nvPr/>
        </p:nvSpPr>
        <p:spPr>
          <a:xfrm rot="-5400000">
            <a:off x="-742043" y="3575050"/>
            <a:ext cx="3160487" cy="55698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rgbClr val="595959"/>
                </a:solidFill>
                <a:latin typeface="Calibri"/>
                <a:ea typeface="Calibri"/>
                <a:cs typeface="Calibri"/>
                <a:sym typeface="Calibri"/>
              </a:rPr>
              <a:t>Educator unit cost </a:t>
            </a:r>
            <a:endParaRPr/>
          </a:p>
          <a:p>
            <a:pPr marL="0" marR="0" lvl="0" indent="0" algn="ctr" rtl="0">
              <a:spcBef>
                <a:spcPts val="0"/>
              </a:spcBef>
              <a:spcAft>
                <a:spcPts val="0"/>
              </a:spcAft>
              <a:buNone/>
            </a:pPr>
            <a:r>
              <a:rPr lang="en-US" sz="2000">
                <a:solidFill>
                  <a:srgbClr val="595959"/>
                </a:solidFill>
                <a:latin typeface="Calibri"/>
                <a:ea typeface="Calibri"/>
                <a:cs typeface="Calibri"/>
                <a:sym typeface="Calibri"/>
              </a:rPr>
              <a:t>(Index in 2022 = 100%)</a:t>
            </a:r>
            <a:endParaRPr/>
          </a:p>
        </p:txBody>
      </p:sp>
      <p:graphicFrame>
        <p:nvGraphicFramePr>
          <p:cNvPr id="737" name="Google Shape;737;p50"/>
          <p:cNvGraphicFramePr/>
          <p:nvPr/>
        </p:nvGraphicFramePr>
        <p:xfrm>
          <a:off x="1214510" y="2159098"/>
          <a:ext cx="9784080" cy="3737233"/>
        </p:xfrm>
        <a:graphic>
          <a:graphicData uri="http://schemas.openxmlformats.org/drawingml/2006/chart">
            <c:chart xmlns:c="http://schemas.openxmlformats.org/drawingml/2006/chart" xmlns:r="http://schemas.openxmlformats.org/officeDocument/2006/relationships" r:id="rId3"/>
          </a:graphicData>
        </a:graphic>
      </p:graphicFrame>
      <p:sp>
        <p:nvSpPr>
          <p:cNvPr id="738" name="Google Shape;738;p50"/>
          <p:cNvSpPr/>
          <p:nvPr/>
        </p:nvSpPr>
        <p:spPr>
          <a:xfrm>
            <a:off x="10795726" y="2836095"/>
            <a:ext cx="1030514" cy="55698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GP</a:t>
            </a:r>
            <a:r>
              <a:rPr lang="en-US" sz="1800">
                <a:solidFill>
                  <a:schemeClr val="dk1"/>
                </a:solidFill>
                <a:latin typeface="Calibri"/>
                <a:ea typeface="Calibri"/>
                <a:cs typeface="Calibri"/>
                <a:sym typeface="Calibri"/>
              </a:rPr>
              <a:t>: 1% increase</a:t>
            </a:r>
            <a:endParaRPr/>
          </a:p>
        </p:txBody>
      </p:sp>
      <p:sp>
        <p:nvSpPr>
          <p:cNvPr id="739" name="Google Shape;739;p50"/>
          <p:cNvSpPr/>
          <p:nvPr/>
        </p:nvSpPr>
        <p:spPr>
          <a:xfrm>
            <a:off x="10794107" y="3853543"/>
            <a:ext cx="1236617" cy="55698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DEA900"/>
                </a:solidFill>
                <a:latin typeface="Calibri"/>
                <a:ea typeface="Calibri"/>
                <a:cs typeface="Calibri"/>
                <a:sym typeface="Calibri"/>
              </a:rPr>
              <a:t>WC</a:t>
            </a:r>
            <a:r>
              <a:rPr lang="en-US" sz="1800">
                <a:solidFill>
                  <a:srgbClr val="DEA900"/>
                </a:solidFill>
                <a:latin typeface="Calibri"/>
                <a:ea typeface="Calibri"/>
                <a:cs typeface="Calibri"/>
                <a:sym typeface="Calibri"/>
              </a:rPr>
              <a:t>: &lt;1.5% decrease</a:t>
            </a:r>
            <a:endParaRPr/>
          </a:p>
        </p:txBody>
      </p:sp>
      <p:sp>
        <p:nvSpPr>
          <p:cNvPr id="740" name="Google Shape;740;p50"/>
          <p:cNvSpPr txBox="1"/>
          <p:nvPr/>
        </p:nvSpPr>
        <p:spPr>
          <a:xfrm>
            <a:off x="2084070" y="6283782"/>
            <a:ext cx="9784080" cy="5770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dk1"/>
                </a:solidFill>
                <a:latin typeface="Calibri"/>
                <a:ea typeface="Calibri"/>
                <a:cs typeface="Calibri"/>
                <a:sym typeface="Calibri"/>
              </a:rPr>
              <a:t>Source: Own calculations, using the anonymised PERSAL data from 2021, only educators are considered. ECD practitioners and examination reviewers removed. Estimates to 2030 derived from the national and provincial TSD models. Assumption of no growth in educator numbers for FS, KN, LP, MP, NC, NW and SA. Assume 20% educator growth for GP, 10% for WC and a decline in 10% of educators in the EC. In LP assume that the proportion of senior educators grows from 16% in 2021 to 21% in 2030. </a:t>
            </a:r>
            <a:endParaRPr sz="1050">
              <a:solidFill>
                <a:schemeClr val="dk1"/>
              </a:solidFill>
              <a:latin typeface="Calibri"/>
              <a:ea typeface="Calibri"/>
              <a:cs typeface="Calibri"/>
              <a:sym typeface="Calibri"/>
            </a:endParaRPr>
          </a:p>
        </p:txBody>
      </p:sp>
      <p:sp>
        <p:nvSpPr>
          <p:cNvPr id="741" name="Google Shape;741;p50"/>
          <p:cNvSpPr/>
          <p:nvPr/>
        </p:nvSpPr>
        <p:spPr>
          <a:xfrm>
            <a:off x="325901" y="5421923"/>
            <a:ext cx="1472419" cy="576775"/>
          </a:xfrm>
          <a:prstGeom prst="roundRect">
            <a:avLst>
              <a:gd name="adj" fmla="val 16667"/>
            </a:avLst>
          </a:prstGeom>
          <a:solidFill>
            <a:srgbClr val="3F3F3F">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Note: Scale not from zero</a:t>
            </a:r>
            <a:endParaRPr/>
          </a:p>
        </p:txBody>
      </p:sp>
      <p:sp>
        <p:nvSpPr>
          <p:cNvPr id="742" name="Google Shape;742;p50"/>
          <p:cNvSpPr/>
          <p:nvPr/>
        </p:nvSpPr>
        <p:spPr>
          <a:xfrm>
            <a:off x="10291396" y="1312089"/>
            <a:ext cx="1576754" cy="681000"/>
          </a:xfrm>
          <a:prstGeom prst="roundRect">
            <a:avLst>
              <a:gd name="adj" fmla="val 16667"/>
            </a:avLst>
          </a:prstGeom>
          <a:solidFill>
            <a:srgbClr val="B64926">
              <a:alpha val="69803"/>
            </a:srgbClr>
          </a:solidFill>
          <a:ln w="12700" cap="flat" cmpd="sng">
            <a:solidFill>
              <a:srgbClr val="8435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In constant 2021 rands</a:t>
            </a:r>
            <a:endParaRPr/>
          </a:p>
        </p:txBody>
      </p:sp>
      <p:sp>
        <p:nvSpPr>
          <p:cNvPr id="743" name="Google Shape;743;p50"/>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7</a:t>
            </a:r>
            <a:endParaRPr/>
          </a:p>
        </p:txBody>
      </p:sp>
      <p:sp>
        <p:nvSpPr>
          <p:cNvPr id="744" name="Google Shape;744;p50"/>
          <p:cNvSpPr/>
          <p:nvPr/>
        </p:nvSpPr>
        <p:spPr>
          <a:xfrm>
            <a:off x="273733" y="5998698"/>
            <a:ext cx="1524587" cy="737381"/>
          </a:xfrm>
          <a:prstGeom prst="roundRect">
            <a:avLst>
              <a:gd name="adj" fmla="val 16667"/>
            </a:avLst>
          </a:prstGeom>
          <a:solidFill>
            <a:srgbClr val="B64926">
              <a:alpha val="69803"/>
            </a:srgbClr>
          </a:solidFill>
          <a:ln w="12700" cap="flat" cmpd="sng">
            <a:solidFill>
              <a:srgbClr val="8435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WC growth adjusted</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Projected unit costs trends| All educators</a:t>
            </a:r>
            <a:endParaRPr/>
          </a:p>
        </p:txBody>
      </p:sp>
      <p:cxnSp>
        <p:nvCxnSpPr>
          <p:cNvPr id="750" name="Google Shape;750;p51"/>
          <p:cNvCxnSpPr/>
          <p:nvPr/>
        </p:nvCxnSpPr>
        <p:spPr>
          <a:xfrm>
            <a:off x="6629401" y="2598057"/>
            <a:ext cx="4724398" cy="0"/>
          </a:xfrm>
          <a:prstGeom prst="straightConnector1">
            <a:avLst/>
          </a:prstGeom>
          <a:noFill/>
          <a:ln w="28575" cap="flat" cmpd="sng">
            <a:solidFill>
              <a:srgbClr val="88361C"/>
            </a:solidFill>
            <a:prstDash val="solid"/>
            <a:miter lim="800000"/>
            <a:headEnd type="none" w="sm" len="sm"/>
            <a:tailEnd type="none" w="sm" len="sm"/>
          </a:ln>
        </p:spPr>
      </p:cxnSp>
      <p:grpSp>
        <p:nvGrpSpPr>
          <p:cNvPr id="751" name="Google Shape;751;p51"/>
          <p:cNvGrpSpPr/>
          <p:nvPr/>
        </p:nvGrpSpPr>
        <p:grpSpPr>
          <a:xfrm>
            <a:off x="1009650" y="1676482"/>
            <a:ext cx="4857750" cy="921575"/>
            <a:chOff x="1009650" y="1676482"/>
            <a:chExt cx="4557159" cy="921575"/>
          </a:xfrm>
        </p:grpSpPr>
        <p:cxnSp>
          <p:nvCxnSpPr>
            <p:cNvPr id="752" name="Google Shape;752;p51"/>
            <p:cNvCxnSpPr/>
            <p:nvPr/>
          </p:nvCxnSpPr>
          <p:spPr>
            <a:xfrm>
              <a:off x="1009650" y="2598057"/>
              <a:ext cx="4557159" cy="0"/>
            </a:xfrm>
            <a:prstGeom prst="straightConnector1">
              <a:avLst/>
            </a:prstGeom>
            <a:noFill/>
            <a:ln w="28575" cap="flat" cmpd="sng">
              <a:solidFill>
                <a:srgbClr val="88361C"/>
              </a:solidFill>
              <a:prstDash val="solid"/>
              <a:miter lim="800000"/>
              <a:headEnd type="none" w="sm" len="sm"/>
              <a:tailEnd type="none" w="sm" len="sm"/>
            </a:ln>
          </p:spPr>
        </p:cxnSp>
        <p:sp>
          <p:nvSpPr>
            <p:cNvPr id="753" name="Google Shape;753;p51"/>
            <p:cNvSpPr/>
            <p:nvPr/>
          </p:nvSpPr>
          <p:spPr>
            <a:xfrm>
              <a:off x="1009650" y="1676482"/>
              <a:ext cx="4557159" cy="92157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88361C"/>
                  </a:solidFill>
                  <a:latin typeface="Cambria"/>
                  <a:ea typeface="Cambria"/>
                  <a:cs typeface="Cambria"/>
                  <a:sym typeface="Cambria"/>
                </a:rPr>
                <a:t>Teachers</a:t>
              </a:r>
              <a:endParaRPr/>
            </a:p>
            <a:p>
              <a:pPr marL="0" marR="0" lvl="0" indent="0" algn="ctr" rtl="0">
                <a:spcBef>
                  <a:spcPts val="0"/>
                </a:spcBef>
                <a:spcAft>
                  <a:spcPts val="0"/>
                </a:spcAft>
                <a:buNone/>
              </a:pPr>
              <a:r>
                <a:rPr lang="en-US" sz="2000">
                  <a:solidFill>
                    <a:srgbClr val="88361C"/>
                  </a:solidFill>
                  <a:latin typeface="Cambria"/>
                  <a:ea typeface="Cambria"/>
                  <a:cs typeface="Cambria"/>
                  <a:sym typeface="Cambria"/>
                </a:rPr>
                <a:t>(School-based teachers)</a:t>
              </a:r>
              <a:endParaRPr sz="4000">
                <a:solidFill>
                  <a:srgbClr val="88361C"/>
                </a:solidFill>
                <a:latin typeface="Cambria"/>
                <a:ea typeface="Cambria"/>
                <a:cs typeface="Cambria"/>
                <a:sym typeface="Cambria"/>
              </a:endParaRPr>
            </a:p>
          </p:txBody>
        </p:sp>
      </p:grpSp>
      <p:sp>
        <p:nvSpPr>
          <p:cNvPr id="754" name="Google Shape;754;p51"/>
          <p:cNvSpPr/>
          <p:nvPr/>
        </p:nvSpPr>
        <p:spPr>
          <a:xfrm>
            <a:off x="6629400" y="1690688"/>
            <a:ext cx="4724398" cy="92157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88361C"/>
                </a:solidFill>
                <a:latin typeface="Cambria"/>
                <a:ea typeface="Cambria"/>
                <a:cs typeface="Cambria"/>
                <a:sym typeface="Cambria"/>
              </a:rPr>
              <a:t>Senior educators</a:t>
            </a:r>
            <a:endParaRPr/>
          </a:p>
          <a:p>
            <a:pPr marL="0" marR="0" lvl="0" indent="0" algn="ctr" rtl="0">
              <a:spcBef>
                <a:spcPts val="0"/>
              </a:spcBef>
              <a:spcAft>
                <a:spcPts val="0"/>
              </a:spcAft>
              <a:buNone/>
            </a:pPr>
            <a:r>
              <a:rPr lang="en-US" sz="2000">
                <a:solidFill>
                  <a:srgbClr val="88361C"/>
                </a:solidFill>
                <a:latin typeface="Cambria"/>
                <a:ea typeface="Cambria"/>
                <a:cs typeface="Cambria"/>
                <a:sym typeface="Cambria"/>
              </a:rPr>
              <a:t>(HODs, Deputy’s, Principals &amp; Other)</a:t>
            </a:r>
            <a:endParaRPr sz="2800">
              <a:solidFill>
                <a:srgbClr val="88361C"/>
              </a:solidFill>
              <a:latin typeface="Cambria"/>
              <a:ea typeface="Cambria"/>
              <a:cs typeface="Cambria"/>
              <a:sym typeface="Cambria"/>
            </a:endParaRPr>
          </a:p>
        </p:txBody>
      </p:sp>
      <p:graphicFrame>
        <p:nvGraphicFramePr>
          <p:cNvPr id="755" name="Google Shape;755;p51"/>
          <p:cNvGraphicFramePr/>
          <p:nvPr/>
        </p:nvGraphicFramePr>
        <p:xfrm>
          <a:off x="1009650" y="2620291"/>
          <a:ext cx="5086350" cy="3539501"/>
        </p:xfrm>
        <a:graphic>
          <a:graphicData uri="http://schemas.openxmlformats.org/drawingml/2006/chart">
            <c:chart xmlns:c="http://schemas.openxmlformats.org/drawingml/2006/chart" xmlns:r="http://schemas.openxmlformats.org/officeDocument/2006/relationships" r:id="rId3"/>
          </a:graphicData>
        </a:graphic>
      </p:graphicFrame>
      <p:sp>
        <p:nvSpPr>
          <p:cNvPr id="756" name="Google Shape;756;p51"/>
          <p:cNvSpPr/>
          <p:nvPr/>
        </p:nvSpPr>
        <p:spPr>
          <a:xfrm rot="-5400000">
            <a:off x="-1005475" y="3642722"/>
            <a:ext cx="3392072" cy="52387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a:solidFill>
                  <a:srgbClr val="595959"/>
                </a:solidFill>
                <a:latin typeface="Calibri"/>
                <a:ea typeface="Calibri"/>
                <a:cs typeface="Calibri"/>
                <a:sym typeface="Calibri"/>
              </a:rPr>
              <a:t>Average annual unit cost </a:t>
            </a: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b="0" i="0" u="none" strike="noStrike">
                <a:solidFill>
                  <a:srgbClr val="595959"/>
                </a:solidFill>
                <a:latin typeface="Calibri"/>
                <a:ea typeface="Calibri"/>
                <a:cs typeface="Calibri"/>
                <a:sym typeface="Calibri"/>
              </a:rPr>
              <a:t>(In 2021 Rands)</a:t>
            </a:r>
            <a:endParaRPr sz="1800">
              <a:solidFill>
                <a:schemeClr val="dk1"/>
              </a:solidFill>
              <a:latin typeface="Calibri"/>
              <a:ea typeface="Calibri"/>
              <a:cs typeface="Calibri"/>
              <a:sym typeface="Calibri"/>
            </a:endParaRPr>
          </a:p>
        </p:txBody>
      </p:sp>
      <p:graphicFrame>
        <p:nvGraphicFramePr>
          <p:cNvPr id="757" name="Google Shape;757;p51"/>
          <p:cNvGraphicFramePr/>
          <p:nvPr/>
        </p:nvGraphicFramePr>
        <p:xfrm>
          <a:off x="6267448" y="2620290"/>
          <a:ext cx="5086350" cy="3539501"/>
        </p:xfrm>
        <a:graphic>
          <a:graphicData uri="http://schemas.openxmlformats.org/drawingml/2006/chart">
            <c:chart xmlns:c="http://schemas.openxmlformats.org/drawingml/2006/chart" xmlns:r="http://schemas.openxmlformats.org/officeDocument/2006/relationships" r:id="rId4"/>
          </a:graphicData>
        </a:graphic>
      </p:graphicFrame>
      <p:sp>
        <p:nvSpPr>
          <p:cNvPr id="758" name="Google Shape;758;p51"/>
          <p:cNvSpPr txBox="1"/>
          <p:nvPr/>
        </p:nvSpPr>
        <p:spPr>
          <a:xfrm>
            <a:off x="2084070" y="6283782"/>
            <a:ext cx="9784080" cy="5770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dk1"/>
                </a:solidFill>
                <a:latin typeface="Calibri"/>
                <a:ea typeface="Calibri"/>
                <a:cs typeface="Calibri"/>
                <a:sym typeface="Calibri"/>
              </a:rPr>
              <a:t>Source: Own calculations, using the anonymised PERSAL data from 2021, only educators are considered. ECD practitioners and examination reviewers removed. Estimates to 2030 derived from the national and provincial TSD models. Assumption of no growth in educator numbers for FS, KN, LP, MP, NC, NW and SA. Assume 20% educator growth for GP, 10% for WC and a decline in 10% of educators in the EC. In LP assume that the proportion of senior educators grows from 16% in 2021 to 21% in 2030. </a:t>
            </a:r>
            <a:endParaRPr sz="1050">
              <a:solidFill>
                <a:schemeClr val="dk1"/>
              </a:solidFill>
              <a:latin typeface="Calibri"/>
              <a:ea typeface="Calibri"/>
              <a:cs typeface="Calibri"/>
              <a:sym typeface="Calibri"/>
            </a:endParaRPr>
          </a:p>
        </p:txBody>
      </p:sp>
      <p:sp>
        <p:nvSpPr>
          <p:cNvPr id="759" name="Google Shape;759;p51"/>
          <p:cNvSpPr/>
          <p:nvPr/>
        </p:nvSpPr>
        <p:spPr>
          <a:xfrm>
            <a:off x="325901" y="5421923"/>
            <a:ext cx="1472419" cy="576775"/>
          </a:xfrm>
          <a:prstGeom prst="roundRect">
            <a:avLst>
              <a:gd name="adj" fmla="val 16667"/>
            </a:avLst>
          </a:prstGeom>
          <a:solidFill>
            <a:srgbClr val="3F3F3F">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Note: Scale not from zero</a:t>
            </a:r>
            <a:endParaRPr/>
          </a:p>
        </p:txBody>
      </p:sp>
      <p:cxnSp>
        <p:nvCxnSpPr>
          <p:cNvPr id="760" name="Google Shape;760;p51"/>
          <p:cNvCxnSpPr/>
          <p:nvPr/>
        </p:nvCxnSpPr>
        <p:spPr>
          <a:xfrm>
            <a:off x="7523629" y="3293621"/>
            <a:ext cx="3448050" cy="0"/>
          </a:xfrm>
          <a:prstGeom prst="straightConnector1">
            <a:avLst/>
          </a:prstGeom>
          <a:noFill/>
          <a:ln w="12700" cap="flat" cmpd="sng">
            <a:solidFill>
              <a:srgbClr val="FFC000"/>
            </a:solidFill>
            <a:prstDash val="dash"/>
            <a:miter lim="800000"/>
            <a:headEnd type="none" w="sm" len="sm"/>
            <a:tailEnd type="none" w="sm" len="sm"/>
          </a:ln>
        </p:spPr>
      </p:cxnSp>
      <p:cxnSp>
        <p:nvCxnSpPr>
          <p:cNvPr id="761" name="Google Shape;761;p51"/>
          <p:cNvCxnSpPr/>
          <p:nvPr/>
        </p:nvCxnSpPr>
        <p:spPr>
          <a:xfrm>
            <a:off x="10933579" y="3331721"/>
            <a:ext cx="0" cy="914400"/>
          </a:xfrm>
          <a:prstGeom prst="straightConnector1">
            <a:avLst/>
          </a:prstGeom>
          <a:noFill/>
          <a:ln w="12700" cap="flat" cmpd="sng">
            <a:solidFill>
              <a:srgbClr val="FFC000"/>
            </a:solidFill>
            <a:prstDash val="dash"/>
            <a:miter lim="800000"/>
            <a:headEnd type="none" w="sm" len="sm"/>
            <a:tailEnd type="stealth" w="med" len="med"/>
          </a:ln>
        </p:spPr>
      </p:cxnSp>
      <p:sp>
        <p:nvSpPr>
          <p:cNvPr id="762" name="Google Shape;762;p51"/>
          <p:cNvSpPr/>
          <p:nvPr/>
        </p:nvSpPr>
        <p:spPr>
          <a:xfrm>
            <a:off x="10381126" y="3062914"/>
            <a:ext cx="914399" cy="401496"/>
          </a:xfrm>
          <a:prstGeom prst="ellipse">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-7%</a:t>
            </a:r>
            <a:endParaRPr/>
          </a:p>
        </p:txBody>
      </p:sp>
      <p:cxnSp>
        <p:nvCxnSpPr>
          <p:cNvPr id="763" name="Google Shape;763;p51"/>
          <p:cNvCxnSpPr/>
          <p:nvPr/>
        </p:nvCxnSpPr>
        <p:spPr>
          <a:xfrm>
            <a:off x="2255611" y="3479079"/>
            <a:ext cx="3448050" cy="0"/>
          </a:xfrm>
          <a:prstGeom prst="straightConnector1">
            <a:avLst/>
          </a:prstGeom>
          <a:noFill/>
          <a:ln w="12700" cap="flat" cmpd="sng">
            <a:solidFill>
              <a:srgbClr val="FFC000"/>
            </a:solidFill>
            <a:prstDash val="dash"/>
            <a:miter lim="800000"/>
            <a:headEnd type="none" w="sm" len="sm"/>
            <a:tailEnd type="none" w="sm" len="sm"/>
          </a:ln>
        </p:spPr>
      </p:cxnSp>
      <p:cxnSp>
        <p:nvCxnSpPr>
          <p:cNvPr id="764" name="Google Shape;764;p51"/>
          <p:cNvCxnSpPr/>
          <p:nvPr/>
        </p:nvCxnSpPr>
        <p:spPr>
          <a:xfrm rot="10800000">
            <a:off x="5695953" y="3275307"/>
            <a:ext cx="0" cy="274320"/>
          </a:xfrm>
          <a:prstGeom prst="straightConnector1">
            <a:avLst/>
          </a:prstGeom>
          <a:noFill/>
          <a:ln w="12700" cap="flat" cmpd="sng">
            <a:solidFill>
              <a:srgbClr val="FFC000"/>
            </a:solidFill>
            <a:prstDash val="dash"/>
            <a:miter lim="800000"/>
            <a:headEnd type="none" w="sm" len="sm"/>
            <a:tailEnd type="stealth" w="med" len="med"/>
          </a:ln>
        </p:spPr>
      </p:cxnSp>
      <p:sp>
        <p:nvSpPr>
          <p:cNvPr id="765" name="Google Shape;765;p51"/>
          <p:cNvSpPr/>
          <p:nvPr/>
        </p:nvSpPr>
        <p:spPr>
          <a:xfrm>
            <a:off x="5143500" y="3410177"/>
            <a:ext cx="914399" cy="401495"/>
          </a:xfrm>
          <a:prstGeom prst="ellipse">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+1%</a:t>
            </a:r>
            <a:endParaRPr/>
          </a:p>
        </p:txBody>
      </p:sp>
      <p:sp>
        <p:nvSpPr>
          <p:cNvPr id="766" name="Google Shape;766;p51"/>
          <p:cNvSpPr/>
          <p:nvPr/>
        </p:nvSpPr>
        <p:spPr>
          <a:xfrm>
            <a:off x="10291396" y="1312089"/>
            <a:ext cx="1576754" cy="681000"/>
          </a:xfrm>
          <a:prstGeom prst="roundRect">
            <a:avLst>
              <a:gd name="adj" fmla="val 16667"/>
            </a:avLst>
          </a:prstGeom>
          <a:solidFill>
            <a:srgbClr val="B64926">
              <a:alpha val="69803"/>
            </a:srgbClr>
          </a:solidFill>
          <a:ln w="12700" cap="flat" cmpd="sng">
            <a:solidFill>
              <a:srgbClr val="8435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In constant 2021 rands</a:t>
            </a:r>
            <a:endParaRPr/>
          </a:p>
        </p:txBody>
      </p:sp>
      <p:sp>
        <p:nvSpPr>
          <p:cNvPr id="767" name="Google Shape;767;p51"/>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7</a:t>
            </a:r>
            <a:endParaRPr/>
          </a:p>
        </p:txBody>
      </p:sp>
      <p:sp>
        <p:nvSpPr>
          <p:cNvPr id="768" name="Google Shape;768;p51"/>
          <p:cNvSpPr/>
          <p:nvPr/>
        </p:nvSpPr>
        <p:spPr>
          <a:xfrm>
            <a:off x="273733" y="5998698"/>
            <a:ext cx="1524587" cy="737381"/>
          </a:xfrm>
          <a:prstGeom prst="roundRect">
            <a:avLst>
              <a:gd name="adj" fmla="val 16667"/>
            </a:avLst>
          </a:prstGeom>
          <a:solidFill>
            <a:srgbClr val="B64926">
              <a:alpha val="69803"/>
            </a:srgbClr>
          </a:solidFill>
          <a:ln w="12700" cap="flat" cmpd="sng">
            <a:solidFill>
              <a:srgbClr val="8435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WC growth adjusted</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58"/>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mbria"/>
              <a:buNone/>
            </a:pPr>
            <a:r>
              <a:rPr lang="en-US"/>
              <a:t>Gender imbalances in management</a:t>
            </a:r>
            <a:endParaRPr/>
          </a:p>
        </p:txBody>
      </p:sp>
      <p:sp>
        <p:nvSpPr>
          <p:cNvPr id="829" name="Google Shape;829;p58"/>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2400"/>
              <a:buNone/>
            </a:pPr>
            <a:endParaRPr/>
          </a:p>
        </p:txBody>
      </p:sp>
      <p:sp>
        <p:nvSpPr>
          <p:cNvPr id="830" name="Google Shape;830;p58"/>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800"/>
              <a:buFont typeface="Calibri"/>
              <a:buNone/>
            </a:pPr>
            <a:r>
              <a:rPr lang="en-US" sz="2800" b="1">
                <a:solidFill>
                  <a:schemeClr val="lt1"/>
                </a:solidFill>
                <a:latin typeface="Calibri"/>
                <a:ea typeface="Calibri"/>
                <a:cs typeface="Calibri"/>
                <a:sym typeface="Calibri"/>
              </a:rPr>
              <a:t>9</a:t>
            </a: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355186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59"/>
          <p:cNvSpPr txBox="1">
            <a:spLocks noGrp="1"/>
          </p:cNvSpPr>
          <p:nvPr>
            <p:ph type="title"/>
          </p:nvPr>
        </p:nvSpPr>
        <p:spPr>
          <a:xfrm>
            <a:off x="625825" y="409850"/>
            <a:ext cx="10515600" cy="13257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dirty="0"/>
              <a:t>Percentage of educators that are female</a:t>
            </a:r>
            <a:endParaRPr dirty="0"/>
          </a:p>
        </p:txBody>
      </p:sp>
      <p:pic>
        <p:nvPicPr>
          <p:cNvPr id="837" name="Google Shape;837;p59"/>
          <p:cNvPicPr preferRelativeResize="0"/>
          <p:nvPr/>
        </p:nvPicPr>
        <p:blipFill rotWithShape="1">
          <a:blip r:embed="rId3">
            <a:alphaModFix/>
          </a:blip>
          <a:srcRect/>
          <a:stretch/>
        </p:blipFill>
        <p:spPr>
          <a:xfrm>
            <a:off x="945790" y="1880693"/>
            <a:ext cx="6370500" cy="4274437"/>
          </a:xfrm>
          <a:prstGeom prst="rect">
            <a:avLst/>
          </a:prstGeom>
          <a:noFill/>
          <a:ln>
            <a:noFill/>
          </a:ln>
        </p:spPr>
      </p:pic>
      <p:sp>
        <p:nvSpPr>
          <p:cNvPr id="838" name="Google Shape;838;p59"/>
          <p:cNvSpPr txBox="1"/>
          <p:nvPr/>
        </p:nvSpPr>
        <p:spPr>
          <a:xfrm>
            <a:off x="1065710" y="1397000"/>
            <a:ext cx="6039630" cy="6771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dk1"/>
              </a:buClr>
              <a:buSzPts val="1600"/>
              <a:buFont typeface="Calibri"/>
              <a:buNone/>
            </a:pPr>
            <a:r>
              <a:rPr lang="en-US" sz="1600" dirty="0">
                <a:solidFill>
                  <a:schemeClr val="dk1"/>
                </a:solidFill>
                <a:latin typeface="Calibri"/>
                <a:ea typeface="Calibri"/>
                <a:cs typeface="Calibri"/>
                <a:sym typeface="Calibri"/>
              </a:rPr>
              <a:t>Percentage of public educators in South Africa that are female, PERSAL (2012-2021)</a:t>
            </a:r>
            <a:endParaRPr sz="1600" dirty="0">
              <a:solidFill>
                <a:schemeClr val="dk1"/>
              </a:solidFill>
              <a:latin typeface="Calibri"/>
              <a:ea typeface="Calibri"/>
              <a:cs typeface="Calibri"/>
              <a:sym typeface="Calibri"/>
            </a:endParaRPr>
          </a:p>
        </p:txBody>
      </p:sp>
      <p:sp>
        <p:nvSpPr>
          <p:cNvPr id="839" name="Google Shape;839;p59"/>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800"/>
              <a:buFont typeface="Calibri"/>
              <a:buNone/>
            </a:pPr>
            <a:r>
              <a:rPr lang="en-US" sz="2800" b="1">
                <a:solidFill>
                  <a:schemeClr val="lt1"/>
                </a:solidFill>
                <a:latin typeface="Calibri"/>
                <a:ea typeface="Calibri"/>
                <a:cs typeface="Calibri"/>
                <a:sym typeface="Calibri"/>
              </a:rPr>
              <a:t>9</a:t>
            </a:r>
            <a:endParaRPr sz="1800">
              <a:solidFill>
                <a:schemeClr val="dk1"/>
              </a:solidFill>
              <a:latin typeface="Calibri"/>
              <a:ea typeface="Calibri"/>
              <a:cs typeface="Calibri"/>
              <a:sym typeface="Calibri"/>
            </a:endParaRPr>
          </a:p>
        </p:txBody>
      </p:sp>
      <p:sp>
        <p:nvSpPr>
          <p:cNvPr id="840" name="Google Shape;840;p59"/>
          <p:cNvSpPr txBox="1"/>
          <p:nvPr/>
        </p:nvSpPr>
        <p:spPr>
          <a:xfrm>
            <a:off x="840857" y="6194234"/>
            <a:ext cx="10756782"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dk1"/>
                </a:solidFill>
                <a:latin typeface="Calibri"/>
                <a:ea typeface="Calibri"/>
                <a:cs typeface="Calibri"/>
                <a:sym typeface="Calibri"/>
              </a:rPr>
              <a:t>Source: Using anonymised 10-year PERSAL data from 2012 to 2021, only educators of the ranks: level 1 teacher, HOD, deputy principal and principal are considered. </a:t>
            </a:r>
            <a:endParaRPr sz="1050">
              <a:solidFill>
                <a:schemeClr val="dk1"/>
              </a:solidFill>
              <a:latin typeface="Calibri"/>
              <a:ea typeface="Calibri"/>
              <a:cs typeface="Calibri"/>
              <a:sym typeface="Calibri"/>
            </a:endParaRPr>
          </a:p>
        </p:txBody>
      </p:sp>
      <p:sp>
        <p:nvSpPr>
          <p:cNvPr id="2" name="Google Shape;849;p60">
            <a:extLst>
              <a:ext uri="{FF2B5EF4-FFF2-40B4-BE49-F238E27FC236}">
                <a16:creationId xmlns:a16="http://schemas.microsoft.com/office/drawing/2014/main" id="{57C37697-DF69-757D-9029-3CDEF84F2B47}"/>
              </a:ext>
            </a:extLst>
          </p:cNvPr>
          <p:cNvSpPr txBox="1"/>
          <p:nvPr/>
        </p:nvSpPr>
        <p:spPr>
          <a:xfrm>
            <a:off x="8060834" y="1732241"/>
            <a:ext cx="3536805" cy="3901038"/>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rgbClr val="5B2412"/>
              </a:buClr>
              <a:buSzPts val="2200"/>
              <a:buFont typeface="Calibri"/>
              <a:buNone/>
            </a:pPr>
            <a:r>
              <a:rPr lang="en-US" sz="2200" dirty="0">
                <a:solidFill>
                  <a:srgbClr val="5B2412"/>
                </a:solidFill>
                <a:latin typeface="Calibri"/>
                <a:ea typeface="Calibri"/>
                <a:cs typeface="Calibri"/>
                <a:sym typeface="Calibri"/>
              </a:rPr>
              <a:t>Nationally, there has been very little transformation in senior school leadership in terms of gender since 2012 and even since 2004 (just 34% of principals were female). </a:t>
            </a:r>
            <a:endParaRPr sz="2200" dirty="0">
              <a:solidFill>
                <a:srgbClr val="5B2412"/>
              </a:solidFill>
              <a:latin typeface="Calibri"/>
              <a:ea typeface="Calibri"/>
              <a:cs typeface="Calibri"/>
              <a:sym typeface="Calibri"/>
            </a:endParaRPr>
          </a:p>
          <a:p>
            <a:pPr marL="0" marR="0" lvl="0" indent="0" algn="l" rtl="0">
              <a:spcBef>
                <a:spcPts val="0"/>
              </a:spcBef>
              <a:spcAft>
                <a:spcPts val="0"/>
              </a:spcAft>
              <a:buClr>
                <a:schemeClr val="dk1"/>
              </a:buClr>
              <a:buSzPts val="1050"/>
              <a:buFont typeface="Calibri"/>
              <a:buNone/>
            </a:pPr>
            <a:endParaRPr sz="1050" dirty="0">
              <a:solidFill>
                <a:srgbClr val="5B2412"/>
              </a:solidFill>
              <a:latin typeface="Calibri"/>
              <a:ea typeface="Calibri"/>
              <a:cs typeface="Calibri"/>
              <a:sym typeface="Calibri"/>
            </a:endParaRPr>
          </a:p>
          <a:p>
            <a:pPr marL="0" marR="0" lvl="0" indent="0" algn="l" rtl="0">
              <a:spcBef>
                <a:spcPts val="0"/>
              </a:spcBef>
              <a:spcAft>
                <a:spcPts val="0"/>
              </a:spcAft>
              <a:buClr>
                <a:srgbClr val="5B2412"/>
              </a:buClr>
              <a:buSzPts val="2200"/>
              <a:buFont typeface="Calibri"/>
              <a:buNone/>
            </a:pPr>
            <a:r>
              <a:rPr lang="en-US" sz="2200" dirty="0">
                <a:solidFill>
                  <a:srgbClr val="5B2412"/>
                </a:solidFill>
                <a:latin typeface="Calibri"/>
                <a:ea typeface="Calibri"/>
                <a:cs typeface="Calibri"/>
                <a:sym typeface="Calibri"/>
              </a:rPr>
              <a:t>There is better representation at middle-management (HOD) level. </a:t>
            </a:r>
            <a:endParaRPr sz="2200" dirty="0">
              <a:solidFill>
                <a:srgbClr val="5B2412"/>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dirty="0">
              <a:solidFill>
                <a:srgbClr val="5B2412"/>
              </a:solidFill>
              <a:latin typeface="Calibri"/>
              <a:ea typeface="Calibri"/>
              <a:cs typeface="Calibri"/>
              <a:sym typeface="Calibri"/>
            </a:endParaRPr>
          </a:p>
        </p:txBody>
      </p:sp>
    </p:spTree>
    <p:extLst>
      <p:ext uri="{BB962C8B-B14F-4D97-AF65-F5344CB8AC3E}">
        <p14:creationId xmlns:p14="http://schemas.microsoft.com/office/powerpoint/2010/main" val="32026104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60"/>
          <p:cNvSpPr txBox="1">
            <a:spLocks noGrp="1"/>
          </p:cNvSpPr>
          <p:nvPr>
            <p:ph type="title"/>
          </p:nvPr>
        </p:nvSpPr>
        <p:spPr>
          <a:xfrm>
            <a:off x="625825" y="409850"/>
            <a:ext cx="10515600" cy="13257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Percentage of educators that are female</a:t>
            </a:r>
            <a:endParaRPr/>
          </a:p>
        </p:txBody>
      </p:sp>
      <p:sp>
        <p:nvSpPr>
          <p:cNvPr id="847" name="Google Shape;847;p60"/>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800"/>
              <a:buFont typeface="Calibri"/>
              <a:buNone/>
            </a:pPr>
            <a:r>
              <a:rPr lang="en-US" sz="2800" b="1">
                <a:solidFill>
                  <a:schemeClr val="lt1"/>
                </a:solidFill>
                <a:latin typeface="Calibri"/>
                <a:ea typeface="Calibri"/>
                <a:cs typeface="Calibri"/>
                <a:sym typeface="Calibri"/>
              </a:rPr>
              <a:t>9</a:t>
            </a:r>
            <a:endParaRPr sz="1800">
              <a:solidFill>
                <a:schemeClr val="dk1"/>
              </a:solidFill>
              <a:latin typeface="Calibri"/>
              <a:ea typeface="Calibri"/>
              <a:cs typeface="Calibri"/>
              <a:sym typeface="Calibri"/>
            </a:endParaRPr>
          </a:p>
        </p:txBody>
      </p:sp>
      <p:graphicFrame>
        <p:nvGraphicFramePr>
          <p:cNvPr id="848" name="Google Shape;848;p60"/>
          <p:cNvGraphicFramePr/>
          <p:nvPr/>
        </p:nvGraphicFramePr>
        <p:xfrm>
          <a:off x="717609" y="1880927"/>
          <a:ext cx="6249833" cy="4198030"/>
        </p:xfrm>
        <a:graphic>
          <a:graphicData uri="http://schemas.openxmlformats.org/drawingml/2006/chart">
            <c:chart xmlns:c="http://schemas.openxmlformats.org/drawingml/2006/chart" xmlns:r="http://schemas.openxmlformats.org/officeDocument/2006/relationships" r:id="rId3"/>
          </a:graphicData>
        </a:graphic>
      </p:graphicFrame>
      <p:sp>
        <p:nvSpPr>
          <p:cNvPr id="849" name="Google Shape;849;p60"/>
          <p:cNvSpPr txBox="1"/>
          <p:nvPr/>
        </p:nvSpPr>
        <p:spPr>
          <a:xfrm>
            <a:off x="7672448" y="2550706"/>
            <a:ext cx="3681350" cy="2400627"/>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rgbClr val="5B2412"/>
              </a:buClr>
              <a:buSzPts val="2200"/>
              <a:buFont typeface="Calibri"/>
              <a:buNone/>
            </a:pPr>
            <a:r>
              <a:rPr lang="en-US" sz="2400" dirty="0">
                <a:solidFill>
                  <a:srgbClr val="5B2412"/>
                </a:solidFill>
                <a:latin typeface="Calibri"/>
                <a:ea typeface="Calibri"/>
                <a:cs typeface="Calibri"/>
                <a:sym typeface="Calibri"/>
              </a:rPr>
              <a:t>In the Western Cape in 2021, 72% of all educators were women, yet only 47% of deputy principals and 32% of principals were women. </a:t>
            </a:r>
            <a:endParaRPr sz="2400" dirty="0">
              <a:solidFill>
                <a:srgbClr val="5B2412"/>
              </a:solidFill>
              <a:latin typeface="Calibri"/>
              <a:ea typeface="Calibri"/>
              <a:cs typeface="Calibri"/>
              <a:sym typeface="Calibri"/>
            </a:endParaRPr>
          </a:p>
        </p:txBody>
      </p:sp>
      <p:sp>
        <p:nvSpPr>
          <p:cNvPr id="850" name="Google Shape;850;p60"/>
          <p:cNvSpPr txBox="1"/>
          <p:nvPr/>
        </p:nvSpPr>
        <p:spPr>
          <a:xfrm>
            <a:off x="717609" y="6224335"/>
            <a:ext cx="10756782"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dk1"/>
                </a:solidFill>
                <a:latin typeface="Calibri"/>
                <a:ea typeface="Calibri"/>
                <a:cs typeface="Calibri"/>
                <a:sym typeface="Calibri"/>
              </a:rPr>
              <a:t>Source: Using anonymised 10-year PERSAL data from 2012 to 2021, only educators of the ranks: level 1 teacher, HOD, deputy principal and principal are considered. </a:t>
            </a:r>
            <a:endParaRPr sz="105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27545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52"/>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mbria"/>
              <a:buNone/>
            </a:pPr>
            <a:r>
              <a:rPr lang="en-US"/>
              <a:t>Between and within province movement</a:t>
            </a:r>
            <a:endParaRPr/>
          </a:p>
        </p:txBody>
      </p:sp>
      <p:sp>
        <p:nvSpPr>
          <p:cNvPr id="774" name="Google Shape;774;p52"/>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2400"/>
              <a:buNone/>
            </a:pPr>
            <a:endParaRPr/>
          </a:p>
        </p:txBody>
      </p:sp>
      <p:sp>
        <p:nvSpPr>
          <p:cNvPr id="775" name="Google Shape;775;p52"/>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8</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53"/>
          <p:cNvSpPr txBox="1">
            <a:spLocks noGrp="1"/>
          </p:cNvSpPr>
          <p:nvPr>
            <p:ph type="title"/>
          </p:nvPr>
        </p:nvSpPr>
        <p:spPr>
          <a:xfrm>
            <a:off x="838199" y="365125"/>
            <a:ext cx="10894255"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Inter-provincial educator movement </a:t>
            </a:r>
            <a:r>
              <a:rPr lang="en-US" sz="4000"/>
              <a:t>(</a:t>
            </a:r>
            <a:r>
              <a:rPr lang="en-US"/>
              <a:t>7-yr</a:t>
            </a:r>
            <a:r>
              <a:rPr lang="en-US" sz="4000"/>
              <a:t>)</a:t>
            </a:r>
            <a:endParaRPr/>
          </a:p>
        </p:txBody>
      </p:sp>
      <p:sp>
        <p:nvSpPr>
          <p:cNvPr id="781" name="Google Shape;781;p53"/>
          <p:cNvSpPr/>
          <p:nvPr/>
        </p:nvSpPr>
        <p:spPr>
          <a:xfrm>
            <a:off x="767860" y="5841582"/>
            <a:ext cx="9263606" cy="31866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i="1">
                <a:solidFill>
                  <a:schemeClr val="dk1"/>
                </a:solidFill>
                <a:latin typeface="Calibri"/>
                <a:ea typeface="Calibri"/>
                <a:cs typeface="Calibri"/>
                <a:sym typeface="Calibri"/>
              </a:rPr>
              <a:t>Source: PERSAL 10-year anonymised dataset, only educators that were in the dataset for 2018 and 2019 are considered here</a:t>
            </a:r>
            <a:endParaRPr/>
          </a:p>
        </p:txBody>
      </p:sp>
      <p:graphicFrame>
        <p:nvGraphicFramePr>
          <p:cNvPr id="782" name="Google Shape;782;p53"/>
          <p:cNvGraphicFramePr/>
          <p:nvPr>
            <p:extLst>
              <p:ext uri="{D42A27DB-BD31-4B8C-83A1-F6EECF244321}">
                <p14:modId xmlns:p14="http://schemas.microsoft.com/office/powerpoint/2010/main" val="3951587898"/>
              </p:ext>
            </p:extLst>
          </p:nvPr>
        </p:nvGraphicFramePr>
        <p:xfrm>
          <a:off x="767860" y="2069062"/>
          <a:ext cx="8038600" cy="3394140"/>
        </p:xfrm>
        <a:graphic>
          <a:graphicData uri="http://schemas.openxmlformats.org/drawingml/2006/table">
            <a:tbl>
              <a:tblPr>
                <a:noFill/>
                <a:tableStyleId>{AE08CE59-6AD5-41FC-B0CF-29C1045BB2A7}</a:tableStyleId>
              </a:tblPr>
              <a:tblGrid>
                <a:gridCol w="296550">
                  <a:extLst>
                    <a:ext uri="{9D8B030D-6E8A-4147-A177-3AD203B41FA5}">
                      <a16:colId xmlns:a16="http://schemas.microsoft.com/office/drawing/2014/main" val="20000"/>
                    </a:ext>
                  </a:extLst>
                </a:gridCol>
                <a:gridCol w="497100">
                  <a:extLst>
                    <a:ext uri="{9D8B030D-6E8A-4147-A177-3AD203B41FA5}">
                      <a16:colId xmlns:a16="http://schemas.microsoft.com/office/drawing/2014/main" val="20001"/>
                    </a:ext>
                  </a:extLst>
                </a:gridCol>
                <a:gridCol w="585225">
                  <a:extLst>
                    <a:ext uri="{9D8B030D-6E8A-4147-A177-3AD203B41FA5}">
                      <a16:colId xmlns:a16="http://schemas.microsoft.com/office/drawing/2014/main" val="20002"/>
                    </a:ext>
                  </a:extLst>
                </a:gridCol>
                <a:gridCol w="585225">
                  <a:extLst>
                    <a:ext uri="{9D8B030D-6E8A-4147-A177-3AD203B41FA5}">
                      <a16:colId xmlns:a16="http://schemas.microsoft.com/office/drawing/2014/main" val="20003"/>
                    </a:ext>
                  </a:extLst>
                </a:gridCol>
                <a:gridCol w="585225">
                  <a:extLst>
                    <a:ext uri="{9D8B030D-6E8A-4147-A177-3AD203B41FA5}">
                      <a16:colId xmlns:a16="http://schemas.microsoft.com/office/drawing/2014/main" val="20004"/>
                    </a:ext>
                  </a:extLst>
                </a:gridCol>
                <a:gridCol w="585225">
                  <a:extLst>
                    <a:ext uri="{9D8B030D-6E8A-4147-A177-3AD203B41FA5}">
                      <a16:colId xmlns:a16="http://schemas.microsoft.com/office/drawing/2014/main" val="20005"/>
                    </a:ext>
                  </a:extLst>
                </a:gridCol>
                <a:gridCol w="585225">
                  <a:extLst>
                    <a:ext uri="{9D8B030D-6E8A-4147-A177-3AD203B41FA5}">
                      <a16:colId xmlns:a16="http://schemas.microsoft.com/office/drawing/2014/main" val="20006"/>
                    </a:ext>
                  </a:extLst>
                </a:gridCol>
                <a:gridCol w="585225">
                  <a:extLst>
                    <a:ext uri="{9D8B030D-6E8A-4147-A177-3AD203B41FA5}">
                      <a16:colId xmlns:a16="http://schemas.microsoft.com/office/drawing/2014/main" val="20007"/>
                    </a:ext>
                  </a:extLst>
                </a:gridCol>
                <a:gridCol w="585225">
                  <a:extLst>
                    <a:ext uri="{9D8B030D-6E8A-4147-A177-3AD203B41FA5}">
                      <a16:colId xmlns:a16="http://schemas.microsoft.com/office/drawing/2014/main" val="20008"/>
                    </a:ext>
                  </a:extLst>
                </a:gridCol>
                <a:gridCol w="585225">
                  <a:extLst>
                    <a:ext uri="{9D8B030D-6E8A-4147-A177-3AD203B41FA5}">
                      <a16:colId xmlns:a16="http://schemas.microsoft.com/office/drawing/2014/main" val="20009"/>
                    </a:ext>
                  </a:extLst>
                </a:gridCol>
                <a:gridCol w="585225">
                  <a:extLst>
                    <a:ext uri="{9D8B030D-6E8A-4147-A177-3AD203B41FA5}">
                      <a16:colId xmlns:a16="http://schemas.microsoft.com/office/drawing/2014/main" val="20010"/>
                    </a:ext>
                  </a:extLst>
                </a:gridCol>
                <a:gridCol w="585225">
                  <a:extLst>
                    <a:ext uri="{9D8B030D-6E8A-4147-A177-3AD203B41FA5}">
                      <a16:colId xmlns:a16="http://schemas.microsoft.com/office/drawing/2014/main" val="20011"/>
                    </a:ext>
                  </a:extLst>
                </a:gridCol>
                <a:gridCol w="225075">
                  <a:extLst>
                    <a:ext uri="{9D8B030D-6E8A-4147-A177-3AD203B41FA5}">
                      <a16:colId xmlns:a16="http://schemas.microsoft.com/office/drawing/2014/main" val="20012"/>
                    </a:ext>
                  </a:extLst>
                </a:gridCol>
                <a:gridCol w="1167625">
                  <a:extLst>
                    <a:ext uri="{9D8B030D-6E8A-4147-A177-3AD203B41FA5}">
                      <a16:colId xmlns:a16="http://schemas.microsoft.com/office/drawing/2014/main" val="20013"/>
                    </a:ext>
                  </a:extLst>
                </a:gridCol>
              </a:tblGrid>
              <a:tr h="511425">
                <a:tc>
                  <a:txBody>
                    <a:bodyPr/>
                    <a:lstStyle/>
                    <a:p>
                      <a:pPr marL="0" marR="0" lvl="0" indent="0" algn="l" rtl="0">
                        <a:lnSpc>
                          <a:spcPct val="107000"/>
                        </a:lnSpc>
                        <a:spcBef>
                          <a:spcPts val="0"/>
                        </a:spcBef>
                        <a:spcAft>
                          <a:spcPts val="0"/>
                        </a:spcAft>
                        <a:buNone/>
                      </a:pPr>
                      <a:endParaRPr sz="20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20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9">
                  <a:txBody>
                    <a:bodyPr/>
                    <a:lstStyle/>
                    <a:p>
                      <a:pPr marL="0" marR="0" lvl="0" indent="0" algn="ctr" rtl="0">
                        <a:lnSpc>
                          <a:spcPct val="107000"/>
                        </a:lnSpc>
                        <a:spcBef>
                          <a:spcPts val="0"/>
                        </a:spcBef>
                        <a:spcAft>
                          <a:spcPts val="0"/>
                        </a:spcAft>
                        <a:buNone/>
                      </a:pPr>
                      <a:r>
                        <a:rPr lang="en-US" sz="2000" b="1" u="none" strike="noStrike" cap="none">
                          <a:latin typeface="Calibri"/>
                          <a:ea typeface="Calibri"/>
                          <a:cs typeface="Calibri"/>
                          <a:sym typeface="Calibri"/>
                        </a:rPr>
                        <a:t>Province in 2019</a:t>
                      </a:r>
                      <a:endParaRPr sz="20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rowSpan="2">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Movement out of province</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43150">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EC</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FS</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GP</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KN</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LP</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MP</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NC</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NW</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WC</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Total</a:t>
                      </a:r>
                      <a:endParaRPr sz="1800" b="1"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1"/>
                  </a:ext>
                </a:extLst>
              </a:tr>
              <a:tr h="43025">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b="1"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27950">
                <a:tc rowSpan="9">
                  <a:txBody>
                    <a:bodyPr/>
                    <a:lstStyle/>
                    <a:p>
                      <a:pPr marL="0" marR="0" lvl="0" indent="0" algn="ctr" rtl="0">
                        <a:lnSpc>
                          <a:spcPct val="107000"/>
                        </a:lnSpc>
                        <a:spcBef>
                          <a:spcPts val="0"/>
                        </a:spcBef>
                        <a:spcAft>
                          <a:spcPts val="0"/>
                        </a:spcAft>
                        <a:buNone/>
                      </a:pPr>
                      <a:r>
                        <a:rPr lang="en-US" sz="2000" b="1" u="none" strike="noStrike" cap="none" dirty="0">
                          <a:latin typeface="Calibri"/>
                          <a:ea typeface="Calibri"/>
                          <a:cs typeface="Calibri"/>
                          <a:sym typeface="Calibri"/>
                        </a:rPr>
                        <a:t>Province in 2012</a:t>
                      </a:r>
                      <a:endParaRPr sz="2000" u="none" strike="noStrike" cap="none" dirty="0">
                        <a:latin typeface="Calibri"/>
                        <a:ea typeface="Calibri"/>
                        <a:cs typeface="Calibri"/>
                        <a:sym typeface="Calibri"/>
                      </a:endParaRPr>
                    </a:p>
                  </a:txBody>
                  <a:tcPr marL="17775" marR="17775" marT="0" marB="0" vert="vert27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EC</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97.79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0.86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0.70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2.23%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FS</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94.25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2.76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1.56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5.74%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4"/>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GP</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96.86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0.81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0.93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3.13%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KN</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1.14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97.95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2.04%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LP</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1.72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96.80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0.80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0.56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3.21%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MP</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2.48</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1.54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94.86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5.15%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8"/>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NC</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0.50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0.59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94.35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2.37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1.15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5.64%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9"/>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NW</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0.59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3.84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0.65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0.75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93.60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6.40%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10"/>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WC</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0.72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98.61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dirty="0">
                          <a:latin typeface="Calibri"/>
                          <a:ea typeface="Calibri"/>
                          <a:cs typeface="Calibri"/>
                          <a:sym typeface="Calibri"/>
                        </a:rPr>
                        <a:t>1.37%</a:t>
                      </a:r>
                      <a:endParaRPr sz="1800" u="none" strike="noStrike" cap="none" dirty="0">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783" name="Google Shape;783;p53"/>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8</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54"/>
          <p:cNvSpPr txBox="1">
            <a:spLocks noGrp="1"/>
          </p:cNvSpPr>
          <p:nvPr>
            <p:ph type="title"/>
          </p:nvPr>
        </p:nvSpPr>
        <p:spPr>
          <a:xfrm>
            <a:off x="838199" y="365125"/>
            <a:ext cx="10894255"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Inter-provincial educator movement </a:t>
            </a:r>
            <a:r>
              <a:rPr lang="en-US" sz="4000"/>
              <a:t>(</a:t>
            </a:r>
            <a:r>
              <a:rPr lang="en-US"/>
              <a:t>7-yr</a:t>
            </a:r>
            <a:r>
              <a:rPr lang="en-US" sz="4000"/>
              <a:t>)</a:t>
            </a:r>
            <a:endParaRPr/>
          </a:p>
        </p:txBody>
      </p:sp>
      <p:sp>
        <p:nvSpPr>
          <p:cNvPr id="789" name="Google Shape;789;p54"/>
          <p:cNvSpPr/>
          <p:nvPr/>
        </p:nvSpPr>
        <p:spPr>
          <a:xfrm>
            <a:off x="8904849" y="2069062"/>
            <a:ext cx="2827605" cy="359723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3F3F3F"/>
              </a:buClr>
              <a:buSzPts val="2000"/>
              <a:buFont typeface="Arial"/>
              <a:buChar char="•"/>
            </a:pPr>
            <a:r>
              <a:rPr lang="en-US" sz="2000">
                <a:solidFill>
                  <a:srgbClr val="3F3F3F"/>
                </a:solidFill>
                <a:latin typeface="Calibri"/>
                <a:ea typeface="Calibri"/>
                <a:cs typeface="Calibri"/>
                <a:sym typeface="Calibri"/>
              </a:rPr>
              <a:t>Very low level of movement between provinces – only 1.37% of Western Cape teachers from 2012 are teaching in a different province in 2019</a:t>
            </a:r>
            <a:endParaRPr/>
          </a:p>
          <a:p>
            <a:pPr marL="342900" marR="0" lvl="0" indent="-323850" algn="l" rtl="0">
              <a:spcBef>
                <a:spcPts val="0"/>
              </a:spcBef>
              <a:spcAft>
                <a:spcPts val="0"/>
              </a:spcAft>
              <a:buClr>
                <a:schemeClr val="dk1"/>
              </a:buClr>
              <a:buSzPts val="300"/>
              <a:buFont typeface="Arial"/>
              <a:buNone/>
            </a:pPr>
            <a:endParaRPr sz="300">
              <a:solidFill>
                <a:srgbClr val="3F3F3F"/>
              </a:solidFill>
              <a:latin typeface="Calibri"/>
              <a:ea typeface="Calibri"/>
              <a:cs typeface="Calibri"/>
              <a:sym typeface="Calibri"/>
            </a:endParaRPr>
          </a:p>
          <a:p>
            <a:pPr marL="342900" marR="0" lvl="0" indent="-342900" algn="l" rtl="0">
              <a:spcBef>
                <a:spcPts val="0"/>
              </a:spcBef>
              <a:spcAft>
                <a:spcPts val="0"/>
              </a:spcAft>
              <a:buClr>
                <a:srgbClr val="3F3F3F"/>
              </a:buClr>
              <a:buSzPts val="2000"/>
              <a:buFont typeface="Arial"/>
              <a:buChar char="•"/>
            </a:pPr>
            <a:r>
              <a:rPr lang="en-US" sz="2000">
                <a:solidFill>
                  <a:srgbClr val="3F3F3F"/>
                </a:solidFill>
                <a:latin typeface="Calibri"/>
                <a:ea typeface="Calibri"/>
                <a:cs typeface="Calibri"/>
                <a:sym typeface="Calibri"/>
              </a:rPr>
              <a:t>Educators are most likely to move to the Eastern Cape</a:t>
            </a:r>
            <a:endParaRPr sz="2000">
              <a:solidFill>
                <a:srgbClr val="3F3F3F"/>
              </a:solidFill>
              <a:latin typeface="Calibri"/>
              <a:ea typeface="Calibri"/>
              <a:cs typeface="Calibri"/>
              <a:sym typeface="Calibri"/>
            </a:endParaRPr>
          </a:p>
        </p:txBody>
      </p:sp>
      <p:sp>
        <p:nvSpPr>
          <p:cNvPr id="790" name="Google Shape;790;p54"/>
          <p:cNvSpPr/>
          <p:nvPr/>
        </p:nvSpPr>
        <p:spPr>
          <a:xfrm>
            <a:off x="767860" y="5841582"/>
            <a:ext cx="9263606" cy="31866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i="1">
                <a:solidFill>
                  <a:schemeClr val="dk1"/>
                </a:solidFill>
                <a:latin typeface="Calibri"/>
                <a:ea typeface="Calibri"/>
                <a:cs typeface="Calibri"/>
                <a:sym typeface="Calibri"/>
              </a:rPr>
              <a:t>Source: PERSAL 10-year anonymised dataset, only educators that were in the dataset for 2018 and 2019 are considered here</a:t>
            </a:r>
            <a:endParaRPr/>
          </a:p>
        </p:txBody>
      </p:sp>
      <p:graphicFrame>
        <p:nvGraphicFramePr>
          <p:cNvPr id="791" name="Google Shape;791;p54"/>
          <p:cNvGraphicFramePr/>
          <p:nvPr>
            <p:extLst>
              <p:ext uri="{D42A27DB-BD31-4B8C-83A1-F6EECF244321}">
                <p14:modId xmlns:p14="http://schemas.microsoft.com/office/powerpoint/2010/main" val="2907760570"/>
              </p:ext>
            </p:extLst>
          </p:nvPr>
        </p:nvGraphicFramePr>
        <p:xfrm>
          <a:off x="767860" y="2069062"/>
          <a:ext cx="8038600" cy="3394140"/>
        </p:xfrm>
        <a:graphic>
          <a:graphicData uri="http://schemas.openxmlformats.org/drawingml/2006/table">
            <a:tbl>
              <a:tblPr>
                <a:noFill/>
                <a:tableStyleId>{AE08CE59-6AD5-41FC-B0CF-29C1045BB2A7}</a:tableStyleId>
              </a:tblPr>
              <a:tblGrid>
                <a:gridCol w="296550">
                  <a:extLst>
                    <a:ext uri="{9D8B030D-6E8A-4147-A177-3AD203B41FA5}">
                      <a16:colId xmlns:a16="http://schemas.microsoft.com/office/drawing/2014/main" val="20000"/>
                    </a:ext>
                  </a:extLst>
                </a:gridCol>
                <a:gridCol w="497100">
                  <a:extLst>
                    <a:ext uri="{9D8B030D-6E8A-4147-A177-3AD203B41FA5}">
                      <a16:colId xmlns:a16="http://schemas.microsoft.com/office/drawing/2014/main" val="20001"/>
                    </a:ext>
                  </a:extLst>
                </a:gridCol>
                <a:gridCol w="585225">
                  <a:extLst>
                    <a:ext uri="{9D8B030D-6E8A-4147-A177-3AD203B41FA5}">
                      <a16:colId xmlns:a16="http://schemas.microsoft.com/office/drawing/2014/main" val="20002"/>
                    </a:ext>
                  </a:extLst>
                </a:gridCol>
                <a:gridCol w="585225">
                  <a:extLst>
                    <a:ext uri="{9D8B030D-6E8A-4147-A177-3AD203B41FA5}">
                      <a16:colId xmlns:a16="http://schemas.microsoft.com/office/drawing/2014/main" val="20003"/>
                    </a:ext>
                  </a:extLst>
                </a:gridCol>
                <a:gridCol w="585225">
                  <a:extLst>
                    <a:ext uri="{9D8B030D-6E8A-4147-A177-3AD203B41FA5}">
                      <a16:colId xmlns:a16="http://schemas.microsoft.com/office/drawing/2014/main" val="20004"/>
                    </a:ext>
                  </a:extLst>
                </a:gridCol>
                <a:gridCol w="585225">
                  <a:extLst>
                    <a:ext uri="{9D8B030D-6E8A-4147-A177-3AD203B41FA5}">
                      <a16:colId xmlns:a16="http://schemas.microsoft.com/office/drawing/2014/main" val="20005"/>
                    </a:ext>
                  </a:extLst>
                </a:gridCol>
                <a:gridCol w="585225">
                  <a:extLst>
                    <a:ext uri="{9D8B030D-6E8A-4147-A177-3AD203B41FA5}">
                      <a16:colId xmlns:a16="http://schemas.microsoft.com/office/drawing/2014/main" val="20006"/>
                    </a:ext>
                  </a:extLst>
                </a:gridCol>
                <a:gridCol w="585225">
                  <a:extLst>
                    <a:ext uri="{9D8B030D-6E8A-4147-A177-3AD203B41FA5}">
                      <a16:colId xmlns:a16="http://schemas.microsoft.com/office/drawing/2014/main" val="20007"/>
                    </a:ext>
                  </a:extLst>
                </a:gridCol>
                <a:gridCol w="585225">
                  <a:extLst>
                    <a:ext uri="{9D8B030D-6E8A-4147-A177-3AD203B41FA5}">
                      <a16:colId xmlns:a16="http://schemas.microsoft.com/office/drawing/2014/main" val="20008"/>
                    </a:ext>
                  </a:extLst>
                </a:gridCol>
                <a:gridCol w="585225">
                  <a:extLst>
                    <a:ext uri="{9D8B030D-6E8A-4147-A177-3AD203B41FA5}">
                      <a16:colId xmlns:a16="http://schemas.microsoft.com/office/drawing/2014/main" val="20009"/>
                    </a:ext>
                  </a:extLst>
                </a:gridCol>
                <a:gridCol w="585225">
                  <a:extLst>
                    <a:ext uri="{9D8B030D-6E8A-4147-A177-3AD203B41FA5}">
                      <a16:colId xmlns:a16="http://schemas.microsoft.com/office/drawing/2014/main" val="20010"/>
                    </a:ext>
                  </a:extLst>
                </a:gridCol>
                <a:gridCol w="585225">
                  <a:extLst>
                    <a:ext uri="{9D8B030D-6E8A-4147-A177-3AD203B41FA5}">
                      <a16:colId xmlns:a16="http://schemas.microsoft.com/office/drawing/2014/main" val="20011"/>
                    </a:ext>
                  </a:extLst>
                </a:gridCol>
                <a:gridCol w="225075">
                  <a:extLst>
                    <a:ext uri="{9D8B030D-6E8A-4147-A177-3AD203B41FA5}">
                      <a16:colId xmlns:a16="http://schemas.microsoft.com/office/drawing/2014/main" val="20012"/>
                    </a:ext>
                  </a:extLst>
                </a:gridCol>
                <a:gridCol w="1167625">
                  <a:extLst>
                    <a:ext uri="{9D8B030D-6E8A-4147-A177-3AD203B41FA5}">
                      <a16:colId xmlns:a16="http://schemas.microsoft.com/office/drawing/2014/main" val="20013"/>
                    </a:ext>
                  </a:extLst>
                </a:gridCol>
              </a:tblGrid>
              <a:tr h="511425">
                <a:tc>
                  <a:txBody>
                    <a:bodyPr/>
                    <a:lstStyle/>
                    <a:p>
                      <a:pPr marL="0" marR="0" lvl="0" indent="0" algn="l" rtl="0">
                        <a:lnSpc>
                          <a:spcPct val="107000"/>
                        </a:lnSpc>
                        <a:spcBef>
                          <a:spcPts val="0"/>
                        </a:spcBef>
                        <a:spcAft>
                          <a:spcPts val="0"/>
                        </a:spcAft>
                        <a:buNone/>
                      </a:pPr>
                      <a:endParaRPr sz="20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20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9">
                  <a:txBody>
                    <a:bodyPr/>
                    <a:lstStyle/>
                    <a:p>
                      <a:pPr marL="0" marR="0" lvl="0" indent="0" algn="ctr" rtl="0">
                        <a:lnSpc>
                          <a:spcPct val="107000"/>
                        </a:lnSpc>
                        <a:spcBef>
                          <a:spcPts val="0"/>
                        </a:spcBef>
                        <a:spcAft>
                          <a:spcPts val="0"/>
                        </a:spcAft>
                        <a:buNone/>
                      </a:pPr>
                      <a:r>
                        <a:rPr lang="en-US" sz="2000" b="1" u="none" strike="noStrike" cap="none">
                          <a:latin typeface="Calibri"/>
                          <a:ea typeface="Calibri"/>
                          <a:cs typeface="Calibri"/>
                          <a:sym typeface="Calibri"/>
                        </a:rPr>
                        <a:t>Province in 2019</a:t>
                      </a:r>
                      <a:endParaRPr sz="20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rowSpan="2">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Movement out of province</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43150">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EC</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FS</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GP</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KN</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LP</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MP</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NC</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NW</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WC</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Total</a:t>
                      </a:r>
                      <a:endParaRPr sz="1800" b="1"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1"/>
                  </a:ext>
                </a:extLst>
              </a:tr>
              <a:tr h="43025">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b="1"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27950">
                <a:tc rowSpan="9">
                  <a:txBody>
                    <a:bodyPr/>
                    <a:lstStyle/>
                    <a:p>
                      <a:pPr marL="0" marR="0" lvl="0" indent="0" algn="ctr" rtl="0">
                        <a:lnSpc>
                          <a:spcPct val="107000"/>
                        </a:lnSpc>
                        <a:spcBef>
                          <a:spcPts val="0"/>
                        </a:spcBef>
                        <a:spcAft>
                          <a:spcPts val="0"/>
                        </a:spcAft>
                        <a:buNone/>
                      </a:pPr>
                      <a:r>
                        <a:rPr lang="en-US" sz="2000" b="1" u="none" strike="noStrike" cap="none" dirty="0">
                          <a:latin typeface="Calibri"/>
                          <a:ea typeface="Calibri"/>
                          <a:cs typeface="Calibri"/>
                          <a:sym typeface="Calibri"/>
                        </a:rPr>
                        <a:t>Province in 2012</a:t>
                      </a:r>
                      <a:endParaRPr sz="2000" u="none" strike="noStrike" cap="none" dirty="0">
                        <a:latin typeface="Calibri"/>
                        <a:ea typeface="Calibri"/>
                        <a:cs typeface="Calibri"/>
                        <a:sym typeface="Calibri"/>
                      </a:endParaRPr>
                    </a:p>
                  </a:txBody>
                  <a:tcPr marL="17775" marR="17775" marT="0" marB="0" vert="vert27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EC</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97.79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0.86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0.70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2.23%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FS</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94.25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2.76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1.56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5.74%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4"/>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GP</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96.86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0.81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0.93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3.13%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KN</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1.14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97.95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2.04%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LP</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1.72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96.80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0.80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0.56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3.21%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MP</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2.48</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1.54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94.86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5.15%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8"/>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NC</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0.50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0.59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94.35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2.37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1.15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5.64%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9"/>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NW</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0.59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3.84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0.65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0.75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93.60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6.40%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10"/>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WC</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0.72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98.61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dirty="0">
                          <a:latin typeface="Calibri"/>
                          <a:ea typeface="Calibri"/>
                          <a:cs typeface="Calibri"/>
                          <a:sym typeface="Calibri"/>
                        </a:rPr>
                        <a:t>1.37%</a:t>
                      </a:r>
                      <a:endParaRPr sz="1800" u="none" strike="noStrike" cap="none" dirty="0">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grpSp>
        <p:nvGrpSpPr>
          <p:cNvPr id="792" name="Google Shape;792;p54"/>
          <p:cNvGrpSpPr/>
          <p:nvPr/>
        </p:nvGrpSpPr>
        <p:grpSpPr>
          <a:xfrm>
            <a:off x="1123950" y="2931885"/>
            <a:ext cx="7682423" cy="2514058"/>
            <a:chOff x="468998" y="2056435"/>
            <a:chExt cx="10799169" cy="2516209"/>
          </a:xfrm>
        </p:grpSpPr>
        <p:sp>
          <p:nvSpPr>
            <p:cNvPr id="793" name="Google Shape;793;p54"/>
            <p:cNvSpPr/>
            <p:nvPr/>
          </p:nvSpPr>
          <p:spPr>
            <a:xfrm>
              <a:off x="569687" y="4298324"/>
              <a:ext cx="10698480" cy="274320"/>
            </a:xfrm>
            <a:prstGeom prst="rect">
              <a:avLst/>
            </a:prstGeom>
            <a:noFill/>
            <a:ln w="28575" cap="flat" cmpd="sng">
              <a:solidFill>
                <a:srgbClr val="A36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4" name="Google Shape;794;p54"/>
            <p:cNvSpPr/>
            <p:nvPr/>
          </p:nvSpPr>
          <p:spPr>
            <a:xfrm>
              <a:off x="468998" y="2056435"/>
              <a:ext cx="10799168" cy="2202224"/>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zvc</a:t>
              </a:r>
              <a:endParaRPr sz="1800">
                <a:solidFill>
                  <a:schemeClr val="lt1"/>
                </a:solidFill>
                <a:latin typeface="Calibri"/>
                <a:ea typeface="Calibri"/>
                <a:cs typeface="Calibri"/>
                <a:sym typeface="Calibri"/>
              </a:endParaRPr>
            </a:p>
          </p:txBody>
        </p:sp>
      </p:grpSp>
      <p:sp>
        <p:nvSpPr>
          <p:cNvPr id="795" name="Google Shape;795;p54"/>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8</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2"/>
                                        </p:tgtEl>
                                        <p:attrNameLst>
                                          <p:attrName>style.visibility</p:attrName>
                                        </p:attrNameLst>
                                      </p:cBhvr>
                                      <p:to>
                                        <p:strVal val="visible"/>
                                      </p:to>
                                    </p:set>
                                    <p:animEffect transition="in" filter="fade">
                                      <p:cBhvr>
                                        <p:cTn id="7" dur="500"/>
                                        <p:tgtEl>
                                          <p:spTgt spid="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5"/>
          <p:cNvSpPr/>
          <p:nvPr/>
        </p:nvSpPr>
        <p:spPr>
          <a:xfrm>
            <a:off x="266700" y="1371600"/>
            <a:ext cx="1943100"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87" name="Google Shape;187;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Overview</a:t>
            </a:r>
            <a:endParaRPr/>
          </a:p>
        </p:txBody>
      </p:sp>
      <p:sp>
        <p:nvSpPr>
          <p:cNvPr id="188" name="Google Shape;188;p5"/>
          <p:cNvSpPr/>
          <p:nvPr/>
        </p:nvSpPr>
        <p:spPr>
          <a:xfrm>
            <a:off x="948825" y="1662700"/>
            <a:ext cx="11094000" cy="5018400"/>
          </a:xfrm>
          <a:prstGeom prst="rect">
            <a:avLst/>
          </a:prstGeom>
          <a:noFill/>
          <a:ln>
            <a:noFill/>
          </a:ln>
        </p:spPr>
        <p:txBody>
          <a:bodyPr spcFirstLastPara="1" wrap="square" lIns="91425" tIns="45700" rIns="91425" bIns="45700" anchor="t" anchorCtr="0">
            <a:noAutofit/>
          </a:bodyPr>
          <a:lstStyle/>
          <a:p>
            <a:pPr marL="457200" marR="0" lvl="0" indent="-438150" algn="l" rtl="0">
              <a:lnSpc>
                <a:spcPct val="90000"/>
              </a:lnSpc>
              <a:spcBef>
                <a:spcPts val="0"/>
              </a:spcBef>
              <a:spcAft>
                <a:spcPts val="0"/>
              </a:spcAft>
              <a:buClr>
                <a:schemeClr val="dk1"/>
              </a:buClr>
              <a:buSzPts val="3300"/>
              <a:buFont typeface="Calibri"/>
              <a:buChar char="•"/>
            </a:pPr>
            <a:r>
              <a:rPr lang="en-US" sz="3200" b="0" i="0" u="none" strike="noStrike" cap="none" dirty="0">
                <a:solidFill>
                  <a:schemeClr val="dk1"/>
                </a:solidFill>
                <a:latin typeface="Calibri"/>
                <a:ea typeface="Calibri"/>
                <a:cs typeface="Calibri"/>
                <a:sym typeface="Calibri"/>
              </a:rPr>
              <a:t>Age distributions </a:t>
            </a:r>
            <a:endParaRPr dirty="0"/>
          </a:p>
          <a:p>
            <a:pPr marL="457200" marR="0" lvl="0" indent="-438150" algn="l" rtl="0">
              <a:lnSpc>
                <a:spcPct val="90000"/>
              </a:lnSpc>
              <a:spcBef>
                <a:spcPts val="0"/>
              </a:spcBef>
              <a:spcAft>
                <a:spcPts val="0"/>
              </a:spcAft>
              <a:buClr>
                <a:schemeClr val="dk1"/>
              </a:buClr>
              <a:buSzPts val="3300"/>
              <a:buFont typeface="Calibri"/>
              <a:buChar char="•"/>
            </a:pPr>
            <a:r>
              <a:rPr lang="en-US" sz="3200" b="0" i="0" u="none" strike="noStrike" cap="none" dirty="0">
                <a:solidFill>
                  <a:schemeClr val="dk1"/>
                </a:solidFill>
                <a:latin typeface="Calibri"/>
                <a:ea typeface="Calibri"/>
                <a:cs typeface="Calibri"/>
                <a:sym typeface="Calibri"/>
              </a:rPr>
              <a:t>Projected retirements &amp; resignations</a:t>
            </a:r>
            <a:endParaRPr sz="3200" b="0" i="0" u="none" strike="noStrike" cap="none" dirty="0">
              <a:solidFill>
                <a:schemeClr val="dk1"/>
              </a:solidFill>
              <a:latin typeface="Calibri"/>
              <a:ea typeface="Calibri"/>
              <a:cs typeface="Calibri"/>
              <a:sym typeface="Calibri"/>
            </a:endParaRPr>
          </a:p>
          <a:p>
            <a:pPr marL="457200" marR="0" lvl="0" indent="-438150" algn="l" rtl="0">
              <a:lnSpc>
                <a:spcPct val="90000"/>
              </a:lnSpc>
              <a:spcBef>
                <a:spcPts val="0"/>
              </a:spcBef>
              <a:spcAft>
                <a:spcPts val="0"/>
              </a:spcAft>
              <a:buClr>
                <a:schemeClr val="dk1"/>
              </a:buClr>
              <a:buSzPts val="3300"/>
              <a:buFont typeface="Calibri"/>
              <a:buChar char="•"/>
            </a:pPr>
            <a:r>
              <a:rPr lang="en-US" sz="3200" b="0" i="0" u="none" strike="noStrike" cap="none" dirty="0">
                <a:solidFill>
                  <a:schemeClr val="dk1"/>
                </a:solidFill>
                <a:latin typeface="Calibri"/>
                <a:ea typeface="Calibri"/>
                <a:cs typeface="Calibri"/>
                <a:sym typeface="Calibri"/>
              </a:rPr>
              <a:t>Provincial population and enrolment trends</a:t>
            </a:r>
            <a:endParaRPr sz="3200" b="0" i="0" u="none" strike="noStrike" cap="none" dirty="0">
              <a:solidFill>
                <a:schemeClr val="dk1"/>
              </a:solidFill>
              <a:latin typeface="Calibri"/>
              <a:ea typeface="Calibri"/>
              <a:cs typeface="Calibri"/>
              <a:sym typeface="Calibri"/>
            </a:endParaRPr>
          </a:p>
          <a:p>
            <a:pPr marL="457200" marR="0" lvl="0" indent="-438150" algn="l" rtl="0">
              <a:lnSpc>
                <a:spcPct val="90000"/>
              </a:lnSpc>
              <a:spcBef>
                <a:spcPts val="0"/>
              </a:spcBef>
              <a:spcAft>
                <a:spcPts val="0"/>
              </a:spcAft>
              <a:buClr>
                <a:schemeClr val="dk1"/>
              </a:buClr>
              <a:buSzPts val="3300"/>
              <a:buFont typeface="Calibri"/>
              <a:buChar char="•"/>
            </a:pPr>
            <a:r>
              <a:rPr lang="en-US" sz="3200" b="0" i="0" u="none" strike="noStrike" cap="none" dirty="0">
                <a:solidFill>
                  <a:schemeClr val="dk1"/>
                </a:solidFill>
                <a:latin typeface="Calibri"/>
                <a:ea typeface="Calibri"/>
                <a:cs typeface="Calibri"/>
                <a:sym typeface="Calibri"/>
              </a:rPr>
              <a:t>Public and independent school growth</a:t>
            </a:r>
            <a:endParaRPr sz="3200" b="0" i="0" u="none" strike="noStrike" cap="none" dirty="0">
              <a:solidFill>
                <a:schemeClr val="dk1"/>
              </a:solidFill>
              <a:latin typeface="Calibri"/>
              <a:ea typeface="Calibri"/>
              <a:cs typeface="Calibri"/>
              <a:sym typeface="Calibri"/>
            </a:endParaRPr>
          </a:p>
          <a:p>
            <a:pPr marL="457200" marR="0" lvl="0" indent="-438150" algn="l" rtl="0">
              <a:lnSpc>
                <a:spcPct val="90000"/>
              </a:lnSpc>
              <a:spcBef>
                <a:spcPts val="0"/>
              </a:spcBef>
              <a:spcAft>
                <a:spcPts val="0"/>
              </a:spcAft>
              <a:buClr>
                <a:schemeClr val="dk1"/>
              </a:buClr>
              <a:buSzPts val="3300"/>
              <a:buFont typeface="Calibri"/>
              <a:buChar char="•"/>
            </a:pPr>
            <a:r>
              <a:rPr lang="en-US" sz="3200" b="0" i="0" u="none" strike="noStrike" cap="none" dirty="0">
                <a:solidFill>
                  <a:schemeClr val="dk1"/>
                </a:solidFill>
                <a:latin typeface="Calibri"/>
                <a:ea typeface="Calibri"/>
                <a:cs typeface="Calibri"/>
                <a:sym typeface="Calibri"/>
              </a:rPr>
              <a:t>Educator growth: Teachers and SMT positions</a:t>
            </a:r>
            <a:endParaRPr sz="3200" b="0" i="0" u="none" strike="noStrike" cap="none" dirty="0">
              <a:solidFill>
                <a:schemeClr val="dk1"/>
              </a:solidFill>
              <a:latin typeface="Calibri"/>
              <a:ea typeface="Calibri"/>
              <a:cs typeface="Calibri"/>
              <a:sym typeface="Calibri"/>
            </a:endParaRPr>
          </a:p>
          <a:p>
            <a:pPr marL="457200" marR="0" lvl="0" indent="-438150" algn="l" rtl="0">
              <a:lnSpc>
                <a:spcPct val="90000"/>
              </a:lnSpc>
              <a:spcBef>
                <a:spcPts val="0"/>
              </a:spcBef>
              <a:spcAft>
                <a:spcPts val="0"/>
              </a:spcAft>
              <a:buClr>
                <a:schemeClr val="dk1"/>
              </a:buClr>
              <a:buSzPts val="3300"/>
              <a:buFont typeface="Calibri"/>
              <a:buChar char="•"/>
            </a:pPr>
            <a:r>
              <a:rPr lang="en-US" sz="3200" b="0" i="0" u="none" strike="noStrike" cap="none" dirty="0">
                <a:solidFill>
                  <a:schemeClr val="dk1"/>
                </a:solidFill>
                <a:latin typeface="Calibri"/>
                <a:ea typeface="Calibri"/>
                <a:cs typeface="Calibri"/>
                <a:sym typeface="Calibri"/>
              </a:rPr>
              <a:t>The implications for appointments and class sizes </a:t>
            </a:r>
            <a:endParaRPr sz="3200" b="0" i="0" u="none" strike="noStrike" cap="none" dirty="0">
              <a:solidFill>
                <a:schemeClr val="dk1"/>
              </a:solidFill>
              <a:latin typeface="Calibri"/>
              <a:ea typeface="Calibri"/>
              <a:cs typeface="Calibri"/>
              <a:sym typeface="Calibri"/>
            </a:endParaRPr>
          </a:p>
          <a:p>
            <a:pPr marL="457200" marR="0" lvl="0" indent="-438150" algn="l" rtl="0">
              <a:lnSpc>
                <a:spcPct val="90000"/>
              </a:lnSpc>
              <a:spcBef>
                <a:spcPts val="0"/>
              </a:spcBef>
              <a:spcAft>
                <a:spcPts val="0"/>
              </a:spcAft>
              <a:buClr>
                <a:schemeClr val="dk1"/>
              </a:buClr>
              <a:buSzPts val="3300"/>
              <a:buFont typeface="Calibri"/>
              <a:buChar char="•"/>
            </a:pPr>
            <a:r>
              <a:rPr lang="en-US" sz="3200" b="0" i="0" u="none" strike="noStrike" cap="none" dirty="0">
                <a:solidFill>
                  <a:schemeClr val="dk1"/>
                </a:solidFill>
                <a:latin typeface="Calibri"/>
                <a:ea typeface="Calibri"/>
                <a:cs typeface="Calibri"/>
                <a:sym typeface="Calibri"/>
              </a:rPr>
              <a:t>Expected financial implications to 2030</a:t>
            </a:r>
            <a:endParaRPr sz="3200" b="0" i="0" u="none" strike="noStrike" cap="none" dirty="0">
              <a:solidFill>
                <a:schemeClr val="dk1"/>
              </a:solidFill>
              <a:latin typeface="Calibri"/>
              <a:ea typeface="Calibri"/>
              <a:cs typeface="Calibri"/>
              <a:sym typeface="Calibri"/>
            </a:endParaRPr>
          </a:p>
          <a:p>
            <a:pPr marL="457200" marR="0" lvl="0" indent="-438150" algn="l" rtl="0">
              <a:lnSpc>
                <a:spcPct val="90000"/>
              </a:lnSpc>
              <a:spcBef>
                <a:spcPts val="0"/>
              </a:spcBef>
              <a:spcAft>
                <a:spcPts val="0"/>
              </a:spcAft>
              <a:buClr>
                <a:schemeClr val="dk1"/>
              </a:buClr>
              <a:buSzPts val="3300"/>
              <a:buFont typeface="Calibri"/>
              <a:buChar char="•"/>
            </a:pPr>
            <a:r>
              <a:rPr lang="en-US" sz="3200" b="0" i="0" u="none" strike="noStrike" cap="none" dirty="0">
                <a:solidFill>
                  <a:schemeClr val="dk1"/>
                </a:solidFill>
                <a:latin typeface="Calibri"/>
                <a:ea typeface="Calibri"/>
                <a:cs typeface="Calibri"/>
                <a:sym typeface="Calibri"/>
              </a:rPr>
              <a:t>Movement of educators: Between and within provinces</a:t>
            </a:r>
            <a:endParaRPr sz="3200" b="0" i="0" u="none" strike="noStrike" cap="none" dirty="0">
              <a:solidFill>
                <a:schemeClr val="dk1"/>
              </a:solidFill>
              <a:latin typeface="Calibri"/>
              <a:ea typeface="Calibri"/>
              <a:cs typeface="Calibri"/>
              <a:sym typeface="Calibri"/>
            </a:endParaRPr>
          </a:p>
          <a:p>
            <a:pPr marL="457200" marR="0" lvl="0" indent="-438150" algn="l" rtl="0">
              <a:lnSpc>
                <a:spcPct val="90000"/>
              </a:lnSpc>
              <a:spcBef>
                <a:spcPts val="0"/>
              </a:spcBef>
              <a:spcAft>
                <a:spcPts val="0"/>
              </a:spcAft>
              <a:buClr>
                <a:schemeClr val="dk1"/>
              </a:buClr>
              <a:buSzPts val="3300"/>
              <a:buFont typeface="Calibri"/>
              <a:buChar char="•"/>
            </a:pPr>
            <a:r>
              <a:rPr lang="en-US" sz="3200" b="0" i="0" u="none" strike="noStrike" cap="none" dirty="0">
                <a:solidFill>
                  <a:schemeClr val="dk1"/>
                </a:solidFill>
                <a:latin typeface="Calibri"/>
                <a:ea typeface="Calibri"/>
                <a:cs typeface="Calibri"/>
                <a:sym typeface="Calibri"/>
              </a:rPr>
              <a:t>Gender imbalance in school management</a:t>
            </a:r>
            <a:endParaRPr dirty="0"/>
          </a:p>
          <a:p>
            <a:pPr marL="457200" marR="0" lvl="0" indent="-438150" algn="l" rtl="0">
              <a:lnSpc>
                <a:spcPct val="90000"/>
              </a:lnSpc>
              <a:spcBef>
                <a:spcPts val="0"/>
              </a:spcBef>
              <a:spcAft>
                <a:spcPts val="0"/>
              </a:spcAft>
              <a:buClr>
                <a:schemeClr val="dk1"/>
              </a:buClr>
              <a:buSzPts val="3300"/>
              <a:buFont typeface="Calibri"/>
              <a:buChar char="•"/>
            </a:pPr>
            <a:r>
              <a:rPr lang="en-US" sz="3200" b="0" i="0" u="none" strike="noStrike" cap="none" dirty="0">
                <a:solidFill>
                  <a:schemeClr val="dk1"/>
                </a:solidFill>
                <a:latin typeface="Calibri"/>
                <a:ea typeface="Calibri"/>
                <a:cs typeface="Calibri"/>
                <a:sym typeface="Calibri"/>
              </a:rPr>
              <a:t>Discussion</a:t>
            </a:r>
            <a:endParaRPr sz="3200" b="0" i="0" u="none" strike="noStrike" cap="none" dirty="0">
              <a:solidFill>
                <a:schemeClr val="dk1"/>
              </a:solidFill>
              <a:latin typeface="Calibri"/>
              <a:ea typeface="Calibri"/>
              <a:cs typeface="Calibri"/>
              <a:sym typeface="Calibri"/>
            </a:endParaRPr>
          </a:p>
        </p:txBody>
      </p:sp>
      <p:sp>
        <p:nvSpPr>
          <p:cNvPr id="189" name="Google Shape;189;p5"/>
          <p:cNvSpPr/>
          <p:nvPr/>
        </p:nvSpPr>
        <p:spPr>
          <a:xfrm>
            <a:off x="969507" y="1763655"/>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1</a:t>
            </a:r>
            <a:endParaRPr sz="1800" b="0" i="0" u="none" strike="noStrike" cap="none">
              <a:solidFill>
                <a:schemeClr val="dk1"/>
              </a:solidFill>
              <a:latin typeface="Calibri"/>
              <a:ea typeface="Calibri"/>
              <a:cs typeface="Calibri"/>
              <a:sym typeface="Calibri"/>
            </a:endParaRPr>
          </a:p>
        </p:txBody>
      </p:sp>
      <p:sp>
        <p:nvSpPr>
          <p:cNvPr id="190" name="Google Shape;190;p5"/>
          <p:cNvSpPr/>
          <p:nvPr/>
        </p:nvSpPr>
        <p:spPr>
          <a:xfrm>
            <a:off x="969507" y="2636219"/>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3</a:t>
            </a:r>
            <a:endParaRPr sz="1800" b="0" i="0" u="none" strike="noStrike" cap="none">
              <a:solidFill>
                <a:schemeClr val="dk1"/>
              </a:solidFill>
              <a:latin typeface="Calibri"/>
              <a:ea typeface="Calibri"/>
              <a:cs typeface="Calibri"/>
              <a:sym typeface="Calibri"/>
            </a:endParaRPr>
          </a:p>
        </p:txBody>
      </p:sp>
      <p:sp>
        <p:nvSpPr>
          <p:cNvPr id="191" name="Google Shape;191;p5"/>
          <p:cNvSpPr/>
          <p:nvPr/>
        </p:nvSpPr>
        <p:spPr>
          <a:xfrm>
            <a:off x="969507" y="3072501"/>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4</a:t>
            </a:r>
            <a:endParaRPr sz="1800" b="0" i="0" u="none" strike="noStrike" cap="none">
              <a:solidFill>
                <a:schemeClr val="dk1"/>
              </a:solidFill>
              <a:latin typeface="Calibri"/>
              <a:ea typeface="Calibri"/>
              <a:cs typeface="Calibri"/>
              <a:sym typeface="Calibri"/>
            </a:endParaRPr>
          </a:p>
        </p:txBody>
      </p:sp>
      <p:sp>
        <p:nvSpPr>
          <p:cNvPr id="192" name="Google Shape;192;p5"/>
          <p:cNvSpPr/>
          <p:nvPr/>
        </p:nvSpPr>
        <p:spPr>
          <a:xfrm>
            <a:off x="969507" y="3508783"/>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5</a:t>
            </a:r>
            <a:endParaRPr sz="1800" b="0" i="0" u="none" strike="noStrike" cap="none">
              <a:solidFill>
                <a:schemeClr val="dk1"/>
              </a:solidFill>
              <a:latin typeface="Calibri"/>
              <a:ea typeface="Calibri"/>
              <a:cs typeface="Calibri"/>
              <a:sym typeface="Calibri"/>
            </a:endParaRPr>
          </a:p>
        </p:txBody>
      </p:sp>
      <p:sp>
        <p:nvSpPr>
          <p:cNvPr id="193" name="Google Shape;193;p5"/>
          <p:cNvSpPr/>
          <p:nvPr/>
        </p:nvSpPr>
        <p:spPr>
          <a:xfrm>
            <a:off x="969507" y="4381347"/>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7</a:t>
            </a:r>
            <a:endParaRPr sz="1800" b="0" i="0" u="none" strike="noStrike" cap="none">
              <a:solidFill>
                <a:schemeClr val="dk1"/>
              </a:solidFill>
              <a:latin typeface="Calibri"/>
              <a:ea typeface="Calibri"/>
              <a:cs typeface="Calibri"/>
              <a:sym typeface="Calibri"/>
            </a:endParaRPr>
          </a:p>
        </p:txBody>
      </p:sp>
      <p:sp>
        <p:nvSpPr>
          <p:cNvPr id="194" name="Google Shape;194;p5"/>
          <p:cNvSpPr/>
          <p:nvPr/>
        </p:nvSpPr>
        <p:spPr>
          <a:xfrm>
            <a:off x="969507" y="4817629"/>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8</a:t>
            </a:r>
            <a:endParaRPr sz="1800" b="0" i="0" u="none" strike="noStrike" cap="none">
              <a:solidFill>
                <a:schemeClr val="dk1"/>
              </a:solidFill>
              <a:latin typeface="Calibri"/>
              <a:ea typeface="Calibri"/>
              <a:cs typeface="Calibri"/>
              <a:sym typeface="Calibri"/>
            </a:endParaRPr>
          </a:p>
        </p:txBody>
      </p:sp>
      <p:sp>
        <p:nvSpPr>
          <p:cNvPr id="195" name="Google Shape;195;p5"/>
          <p:cNvSpPr/>
          <p:nvPr/>
        </p:nvSpPr>
        <p:spPr>
          <a:xfrm>
            <a:off x="969507" y="2199937"/>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2</a:t>
            </a:r>
            <a:endParaRPr sz="1800" b="0" i="0" u="none" strike="noStrike" cap="none">
              <a:solidFill>
                <a:schemeClr val="dk1"/>
              </a:solidFill>
              <a:latin typeface="Calibri"/>
              <a:ea typeface="Calibri"/>
              <a:cs typeface="Calibri"/>
              <a:sym typeface="Calibri"/>
            </a:endParaRPr>
          </a:p>
        </p:txBody>
      </p:sp>
      <p:sp>
        <p:nvSpPr>
          <p:cNvPr id="196" name="Google Shape;196;p5"/>
          <p:cNvSpPr/>
          <p:nvPr/>
        </p:nvSpPr>
        <p:spPr>
          <a:xfrm>
            <a:off x="969507" y="3945065"/>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6</a:t>
            </a:r>
            <a:endParaRPr sz="1800" b="0" i="0" u="none" strike="noStrike" cap="none">
              <a:solidFill>
                <a:schemeClr val="dk1"/>
              </a:solidFill>
              <a:latin typeface="Calibri"/>
              <a:ea typeface="Calibri"/>
              <a:cs typeface="Calibri"/>
              <a:sym typeface="Calibri"/>
            </a:endParaRPr>
          </a:p>
        </p:txBody>
      </p:sp>
      <p:sp>
        <p:nvSpPr>
          <p:cNvPr id="197" name="Google Shape;197;p5"/>
          <p:cNvSpPr/>
          <p:nvPr/>
        </p:nvSpPr>
        <p:spPr>
          <a:xfrm>
            <a:off x="969507" y="5253911"/>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9</a:t>
            </a:r>
            <a:endParaRPr sz="1800" b="0" i="0" u="none" strike="noStrike" cap="none">
              <a:solidFill>
                <a:schemeClr val="dk1"/>
              </a:solidFill>
              <a:latin typeface="Calibri"/>
              <a:ea typeface="Calibri"/>
              <a:cs typeface="Calibri"/>
              <a:sym typeface="Calibri"/>
            </a:endParaRPr>
          </a:p>
        </p:txBody>
      </p:sp>
      <p:sp>
        <p:nvSpPr>
          <p:cNvPr id="198" name="Google Shape;198;p5"/>
          <p:cNvSpPr/>
          <p:nvPr/>
        </p:nvSpPr>
        <p:spPr>
          <a:xfrm>
            <a:off x="969507" y="5690197"/>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none" lIns="91425" tIns="45700" rIns="91425" bIns="45700" anchor="ctr" anchorCtr="0">
            <a:noAutofit/>
          </a:bodyPr>
          <a:lstStyle/>
          <a:p>
            <a:pPr marL="0" marR="0" lvl="0" indent="0" algn="ctr" rtl="0">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10</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55"/>
          <p:cNvSpPr txBox="1">
            <a:spLocks noGrp="1"/>
          </p:cNvSpPr>
          <p:nvPr>
            <p:ph type="title"/>
          </p:nvPr>
        </p:nvSpPr>
        <p:spPr>
          <a:xfrm>
            <a:off x="838199" y="365125"/>
            <a:ext cx="10894255"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Inter-provincial educator movement </a:t>
            </a:r>
            <a:r>
              <a:rPr lang="en-US" sz="4000"/>
              <a:t>(</a:t>
            </a:r>
            <a:r>
              <a:rPr lang="en-US"/>
              <a:t>7-yr</a:t>
            </a:r>
            <a:r>
              <a:rPr lang="en-US" sz="4000"/>
              <a:t>)</a:t>
            </a:r>
            <a:endParaRPr/>
          </a:p>
        </p:txBody>
      </p:sp>
      <p:sp>
        <p:nvSpPr>
          <p:cNvPr id="801" name="Google Shape;801;p55"/>
          <p:cNvSpPr/>
          <p:nvPr/>
        </p:nvSpPr>
        <p:spPr>
          <a:xfrm>
            <a:off x="767859" y="6332079"/>
            <a:ext cx="9263606" cy="31866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i="1">
                <a:solidFill>
                  <a:schemeClr val="dk1"/>
                </a:solidFill>
                <a:latin typeface="Calibri"/>
                <a:ea typeface="Calibri"/>
                <a:cs typeface="Calibri"/>
                <a:sym typeface="Calibri"/>
              </a:rPr>
              <a:t>Source: PERSAL 10-year anonymised dataset, only educators that were in the dataset for 2012 and 2019 are considered here</a:t>
            </a:r>
            <a:endParaRPr/>
          </a:p>
        </p:txBody>
      </p:sp>
      <p:graphicFrame>
        <p:nvGraphicFramePr>
          <p:cNvPr id="802" name="Google Shape;802;p55"/>
          <p:cNvGraphicFramePr/>
          <p:nvPr>
            <p:extLst>
              <p:ext uri="{D42A27DB-BD31-4B8C-83A1-F6EECF244321}">
                <p14:modId xmlns:p14="http://schemas.microsoft.com/office/powerpoint/2010/main" val="125639898"/>
              </p:ext>
            </p:extLst>
          </p:nvPr>
        </p:nvGraphicFramePr>
        <p:xfrm>
          <a:off x="767859" y="1882720"/>
          <a:ext cx="8028025" cy="4181475"/>
        </p:xfrm>
        <a:graphic>
          <a:graphicData uri="http://schemas.openxmlformats.org/drawingml/2006/table">
            <a:tbl>
              <a:tblPr>
                <a:noFill/>
                <a:tableStyleId>{AE08CE59-6AD5-41FC-B0CF-29C1045BB2A7}</a:tableStyleId>
              </a:tblPr>
              <a:tblGrid>
                <a:gridCol w="339050">
                  <a:extLst>
                    <a:ext uri="{9D8B030D-6E8A-4147-A177-3AD203B41FA5}">
                      <a16:colId xmlns:a16="http://schemas.microsoft.com/office/drawing/2014/main" val="20000"/>
                    </a:ext>
                  </a:extLst>
                </a:gridCol>
                <a:gridCol w="1251275">
                  <a:extLst>
                    <a:ext uri="{9D8B030D-6E8A-4147-A177-3AD203B41FA5}">
                      <a16:colId xmlns:a16="http://schemas.microsoft.com/office/drawing/2014/main" val="20001"/>
                    </a:ext>
                  </a:extLst>
                </a:gridCol>
                <a:gridCol w="715300">
                  <a:extLst>
                    <a:ext uri="{9D8B030D-6E8A-4147-A177-3AD203B41FA5}">
                      <a16:colId xmlns:a16="http://schemas.microsoft.com/office/drawing/2014/main" val="20002"/>
                    </a:ext>
                  </a:extLst>
                </a:gridCol>
                <a:gridCol w="715300">
                  <a:extLst>
                    <a:ext uri="{9D8B030D-6E8A-4147-A177-3AD203B41FA5}">
                      <a16:colId xmlns:a16="http://schemas.microsoft.com/office/drawing/2014/main" val="20003"/>
                    </a:ext>
                  </a:extLst>
                </a:gridCol>
                <a:gridCol w="715300">
                  <a:extLst>
                    <a:ext uri="{9D8B030D-6E8A-4147-A177-3AD203B41FA5}">
                      <a16:colId xmlns:a16="http://schemas.microsoft.com/office/drawing/2014/main" val="20004"/>
                    </a:ext>
                  </a:extLst>
                </a:gridCol>
                <a:gridCol w="715300">
                  <a:extLst>
                    <a:ext uri="{9D8B030D-6E8A-4147-A177-3AD203B41FA5}">
                      <a16:colId xmlns:a16="http://schemas.microsoft.com/office/drawing/2014/main" val="20005"/>
                    </a:ext>
                  </a:extLst>
                </a:gridCol>
                <a:gridCol w="715300">
                  <a:extLst>
                    <a:ext uri="{9D8B030D-6E8A-4147-A177-3AD203B41FA5}">
                      <a16:colId xmlns:a16="http://schemas.microsoft.com/office/drawing/2014/main" val="20006"/>
                    </a:ext>
                  </a:extLst>
                </a:gridCol>
                <a:gridCol w="715300">
                  <a:extLst>
                    <a:ext uri="{9D8B030D-6E8A-4147-A177-3AD203B41FA5}">
                      <a16:colId xmlns:a16="http://schemas.microsoft.com/office/drawing/2014/main" val="20007"/>
                    </a:ext>
                  </a:extLst>
                </a:gridCol>
                <a:gridCol w="715300">
                  <a:extLst>
                    <a:ext uri="{9D8B030D-6E8A-4147-A177-3AD203B41FA5}">
                      <a16:colId xmlns:a16="http://schemas.microsoft.com/office/drawing/2014/main" val="20008"/>
                    </a:ext>
                  </a:extLst>
                </a:gridCol>
                <a:gridCol w="715300">
                  <a:extLst>
                    <a:ext uri="{9D8B030D-6E8A-4147-A177-3AD203B41FA5}">
                      <a16:colId xmlns:a16="http://schemas.microsoft.com/office/drawing/2014/main" val="20009"/>
                    </a:ext>
                  </a:extLst>
                </a:gridCol>
                <a:gridCol w="715300">
                  <a:extLst>
                    <a:ext uri="{9D8B030D-6E8A-4147-A177-3AD203B41FA5}">
                      <a16:colId xmlns:a16="http://schemas.microsoft.com/office/drawing/2014/main" val="20010"/>
                    </a:ext>
                  </a:extLst>
                </a:gridCol>
              </a:tblGrid>
              <a:tr h="295275">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9">
                  <a:txBody>
                    <a:bodyPr/>
                    <a:lstStyle/>
                    <a:p>
                      <a:pPr marL="0" marR="0" lvl="0" indent="0" algn="ctr" rtl="0">
                        <a:spcBef>
                          <a:spcPts val="0"/>
                        </a:spcBef>
                        <a:spcAft>
                          <a:spcPts val="0"/>
                        </a:spcAft>
                        <a:buNone/>
                      </a:pPr>
                      <a:r>
                        <a:rPr lang="en-US" sz="2000" b="1" i="0" u="none" strike="noStrike" cap="none">
                          <a:solidFill>
                            <a:srgbClr val="000000"/>
                          </a:solidFill>
                          <a:latin typeface="Calibri"/>
                          <a:ea typeface="Calibri"/>
                          <a:cs typeface="Calibri"/>
                          <a:sym typeface="Calibri"/>
                        </a:rPr>
                        <a:t>Province in 2019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0500">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EC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FS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GP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KN</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LP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MP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NC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NW</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WC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7150">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38125">
                <a:tc rowSpan="9">
                  <a:txBody>
                    <a:bodyPr/>
                    <a:lstStyle/>
                    <a:p>
                      <a:pPr marL="0" marR="0" lvl="0" indent="0" algn="ctr" rtl="0">
                        <a:spcBef>
                          <a:spcPts val="0"/>
                        </a:spcBef>
                        <a:spcAft>
                          <a:spcPts val="0"/>
                        </a:spcAft>
                        <a:buNone/>
                      </a:pPr>
                      <a:r>
                        <a:rPr lang="en-US" sz="2000" b="1" i="0" u="none" strike="noStrike" cap="none" dirty="0">
                          <a:solidFill>
                            <a:srgbClr val="000000"/>
                          </a:solidFill>
                          <a:latin typeface="Calibri"/>
                          <a:ea typeface="Calibri"/>
                          <a:cs typeface="Calibri"/>
                          <a:sym typeface="Calibri"/>
                        </a:rPr>
                        <a:t>Province in 2012</a:t>
                      </a:r>
                      <a:endParaRPr dirty="0"/>
                    </a:p>
                  </a:txBody>
                  <a:tcPr marL="9525" marR="9525" marT="9525" marB="0" vert="vert27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EC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42 645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95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82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304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3"/>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FS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15 267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447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252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GP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42 770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356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187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409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5"/>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KN</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146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755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64 723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247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LP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709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39 899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328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230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MP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618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94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385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23 644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NC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6 214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156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NW</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726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141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17 690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WC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152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20 858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extLst>
                  <a:ext uri="{0D108BD9-81ED-4DB2-BD59-A6C34878D82A}">
                    <a16:rowId xmlns:a16="http://schemas.microsoft.com/office/drawing/2014/main" val="10011"/>
                  </a:ext>
                </a:extLst>
              </a:tr>
              <a:tr h="161925">
                <a:tc>
                  <a:txBody>
                    <a:bodyPr/>
                    <a:lstStyle/>
                    <a:p>
                      <a:pPr marL="0" marR="0" lvl="0" indent="0" algn="l" rtl="0">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Total 2019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43 127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15 688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46 466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65 077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40 882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24 532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6 599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18 983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21 465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12"/>
                  </a:ext>
                </a:extLst>
              </a:tr>
              <a:tr h="161925">
                <a:tc>
                  <a:txBody>
                    <a:bodyPr/>
                    <a:lstStyle/>
                    <a:p>
                      <a:pPr marL="0" marR="0" lvl="0" indent="0" algn="l" rtl="0">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Movement into province</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482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421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3 696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354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983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888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385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1 293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607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3"/>
                  </a:ext>
                </a:extLst>
              </a:tr>
              <a:tr h="228600">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 movement into province</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1.1%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2.7%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8.0%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0.5%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2.4%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3.6%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5.8%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6.8%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r>
                        <a:rPr lang="en-US" sz="1600" b="0" i="1" u="none" strike="noStrike" cap="none" dirty="0">
                          <a:solidFill>
                            <a:srgbClr val="000000"/>
                          </a:solidFill>
                          <a:latin typeface="Calibri"/>
                          <a:ea typeface="Calibri"/>
                          <a:cs typeface="Calibri"/>
                          <a:sym typeface="Calibri"/>
                        </a:rPr>
                        <a:t>2.8%</a:t>
                      </a:r>
                      <a:endParaRPr dirty="0"/>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4"/>
                  </a:ext>
                </a:extLst>
              </a:tr>
            </a:tbl>
          </a:graphicData>
        </a:graphic>
      </p:graphicFrame>
      <p:sp>
        <p:nvSpPr>
          <p:cNvPr id="803" name="Google Shape;803;p55"/>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8</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56"/>
          <p:cNvSpPr txBox="1">
            <a:spLocks noGrp="1"/>
          </p:cNvSpPr>
          <p:nvPr>
            <p:ph type="title"/>
          </p:nvPr>
        </p:nvSpPr>
        <p:spPr>
          <a:xfrm>
            <a:off x="838199" y="365125"/>
            <a:ext cx="10894255"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Inter-provincial educator movement </a:t>
            </a:r>
            <a:r>
              <a:rPr lang="en-US" sz="4000"/>
              <a:t>(</a:t>
            </a:r>
            <a:r>
              <a:rPr lang="en-US"/>
              <a:t>7-yr</a:t>
            </a:r>
            <a:r>
              <a:rPr lang="en-US" sz="4000"/>
              <a:t>)</a:t>
            </a:r>
            <a:endParaRPr/>
          </a:p>
        </p:txBody>
      </p:sp>
      <p:sp>
        <p:nvSpPr>
          <p:cNvPr id="809" name="Google Shape;809;p56"/>
          <p:cNvSpPr/>
          <p:nvPr/>
        </p:nvSpPr>
        <p:spPr>
          <a:xfrm>
            <a:off x="767859" y="6332079"/>
            <a:ext cx="9263606" cy="31866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i="1">
                <a:solidFill>
                  <a:schemeClr val="dk1"/>
                </a:solidFill>
                <a:latin typeface="Calibri"/>
                <a:ea typeface="Calibri"/>
                <a:cs typeface="Calibri"/>
                <a:sym typeface="Calibri"/>
              </a:rPr>
              <a:t>Source: PERSAL 10-year anonymised dataset, only educators that were in the dataset for 2012 and 2019 are considered here</a:t>
            </a:r>
            <a:endParaRPr/>
          </a:p>
        </p:txBody>
      </p:sp>
      <p:graphicFrame>
        <p:nvGraphicFramePr>
          <p:cNvPr id="810" name="Google Shape;810;p56"/>
          <p:cNvGraphicFramePr/>
          <p:nvPr>
            <p:extLst>
              <p:ext uri="{D42A27DB-BD31-4B8C-83A1-F6EECF244321}">
                <p14:modId xmlns:p14="http://schemas.microsoft.com/office/powerpoint/2010/main" val="1335865981"/>
              </p:ext>
            </p:extLst>
          </p:nvPr>
        </p:nvGraphicFramePr>
        <p:xfrm>
          <a:off x="767859" y="1882720"/>
          <a:ext cx="8028025" cy="4181475"/>
        </p:xfrm>
        <a:graphic>
          <a:graphicData uri="http://schemas.openxmlformats.org/drawingml/2006/table">
            <a:tbl>
              <a:tblPr>
                <a:noFill/>
                <a:tableStyleId>{AE08CE59-6AD5-41FC-B0CF-29C1045BB2A7}</a:tableStyleId>
              </a:tblPr>
              <a:tblGrid>
                <a:gridCol w="339050">
                  <a:extLst>
                    <a:ext uri="{9D8B030D-6E8A-4147-A177-3AD203B41FA5}">
                      <a16:colId xmlns:a16="http://schemas.microsoft.com/office/drawing/2014/main" val="20000"/>
                    </a:ext>
                  </a:extLst>
                </a:gridCol>
                <a:gridCol w="1251275">
                  <a:extLst>
                    <a:ext uri="{9D8B030D-6E8A-4147-A177-3AD203B41FA5}">
                      <a16:colId xmlns:a16="http://schemas.microsoft.com/office/drawing/2014/main" val="20001"/>
                    </a:ext>
                  </a:extLst>
                </a:gridCol>
                <a:gridCol w="715300">
                  <a:extLst>
                    <a:ext uri="{9D8B030D-6E8A-4147-A177-3AD203B41FA5}">
                      <a16:colId xmlns:a16="http://schemas.microsoft.com/office/drawing/2014/main" val="20002"/>
                    </a:ext>
                  </a:extLst>
                </a:gridCol>
                <a:gridCol w="715300">
                  <a:extLst>
                    <a:ext uri="{9D8B030D-6E8A-4147-A177-3AD203B41FA5}">
                      <a16:colId xmlns:a16="http://schemas.microsoft.com/office/drawing/2014/main" val="20003"/>
                    </a:ext>
                  </a:extLst>
                </a:gridCol>
                <a:gridCol w="715300">
                  <a:extLst>
                    <a:ext uri="{9D8B030D-6E8A-4147-A177-3AD203B41FA5}">
                      <a16:colId xmlns:a16="http://schemas.microsoft.com/office/drawing/2014/main" val="20004"/>
                    </a:ext>
                  </a:extLst>
                </a:gridCol>
                <a:gridCol w="715300">
                  <a:extLst>
                    <a:ext uri="{9D8B030D-6E8A-4147-A177-3AD203B41FA5}">
                      <a16:colId xmlns:a16="http://schemas.microsoft.com/office/drawing/2014/main" val="20005"/>
                    </a:ext>
                  </a:extLst>
                </a:gridCol>
                <a:gridCol w="715300">
                  <a:extLst>
                    <a:ext uri="{9D8B030D-6E8A-4147-A177-3AD203B41FA5}">
                      <a16:colId xmlns:a16="http://schemas.microsoft.com/office/drawing/2014/main" val="20006"/>
                    </a:ext>
                  </a:extLst>
                </a:gridCol>
                <a:gridCol w="715300">
                  <a:extLst>
                    <a:ext uri="{9D8B030D-6E8A-4147-A177-3AD203B41FA5}">
                      <a16:colId xmlns:a16="http://schemas.microsoft.com/office/drawing/2014/main" val="20007"/>
                    </a:ext>
                  </a:extLst>
                </a:gridCol>
                <a:gridCol w="715300">
                  <a:extLst>
                    <a:ext uri="{9D8B030D-6E8A-4147-A177-3AD203B41FA5}">
                      <a16:colId xmlns:a16="http://schemas.microsoft.com/office/drawing/2014/main" val="20008"/>
                    </a:ext>
                  </a:extLst>
                </a:gridCol>
                <a:gridCol w="715300">
                  <a:extLst>
                    <a:ext uri="{9D8B030D-6E8A-4147-A177-3AD203B41FA5}">
                      <a16:colId xmlns:a16="http://schemas.microsoft.com/office/drawing/2014/main" val="20009"/>
                    </a:ext>
                  </a:extLst>
                </a:gridCol>
                <a:gridCol w="715300">
                  <a:extLst>
                    <a:ext uri="{9D8B030D-6E8A-4147-A177-3AD203B41FA5}">
                      <a16:colId xmlns:a16="http://schemas.microsoft.com/office/drawing/2014/main" val="20010"/>
                    </a:ext>
                  </a:extLst>
                </a:gridCol>
              </a:tblGrid>
              <a:tr h="295275">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9">
                  <a:txBody>
                    <a:bodyPr/>
                    <a:lstStyle/>
                    <a:p>
                      <a:pPr marL="0" marR="0" lvl="0" indent="0" algn="ctr" rtl="0">
                        <a:spcBef>
                          <a:spcPts val="0"/>
                        </a:spcBef>
                        <a:spcAft>
                          <a:spcPts val="0"/>
                        </a:spcAft>
                        <a:buNone/>
                      </a:pPr>
                      <a:r>
                        <a:rPr lang="en-US" sz="2000" b="1" i="0" u="none" strike="noStrike" cap="none">
                          <a:solidFill>
                            <a:srgbClr val="000000"/>
                          </a:solidFill>
                          <a:latin typeface="Calibri"/>
                          <a:ea typeface="Calibri"/>
                          <a:cs typeface="Calibri"/>
                          <a:sym typeface="Calibri"/>
                        </a:rPr>
                        <a:t>Province in 2019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0500">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EC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FS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GP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KN</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LP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MP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NC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NW</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WC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7150">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38125">
                <a:tc rowSpan="9">
                  <a:txBody>
                    <a:bodyPr/>
                    <a:lstStyle/>
                    <a:p>
                      <a:pPr marL="0" marR="0" lvl="0" indent="0" algn="ctr" rtl="0">
                        <a:spcBef>
                          <a:spcPts val="0"/>
                        </a:spcBef>
                        <a:spcAft>
                          <a:spcPts val="0"/>
                        </a:spcAft>
                        <a:buNone/>
                      </a:pPr>
                      <a:r>
                        <a:rPr lang="en-US" sz="2000" b="1" i="0" u="none" strike="noStrike" cap="none" dirty="0">
                          <a:solidFill>
                            <a:srgbClr val="000000"/>
                          </a:solidFill>
                          <a:latin typeface="Calibri"/>
                          <a:ea typeface="Calibri"/>
                          <a:cs typeface="Calibri"/>
                          <a:sym typeface="Calibri"/>
                        </a:rPr>
                        <a:t>Province in 2012</a:t>
                      </a:r>
                      <a:endParaRPr dirty="0"/>
                    </a:p>
                  </a:txBody>
                  <a:tcPr marL="9525" marR="9525" marT="9525" marB="0" vert="vert27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EC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42 645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95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82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304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3"/>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FS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15 267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447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252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GP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42 770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356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187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409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5"/>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KN</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146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755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64 723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247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LP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709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39 899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328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230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MP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618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94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385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23 644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NC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6 214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156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NW</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726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141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17 690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WC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152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20 858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extLst>
                  <a:ext uri="{0D108BD9-81ED-4DB2-BD59-A6C34878D82A}">
                    <a16:rowId xmlns:a16="http://schemas.microsoft.com/office/drawing/2014/main" val="10011"/>
                  </a:ext>
                </a:extLst>
              </a:tr>
              <a:tr h="161925">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Total 2019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43 127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15 688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46 466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65 077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40 882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24 532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6 599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18 983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21 465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12"/>
                  </a:ext>
                </a:extLst>
              </a:tr>
              <a:tr h="161925">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Movement into province</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482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421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3 696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354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983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888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385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1 293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607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3"/>
                  </a:ext>
                </a:extLst>
              </a:tr>
              <a:tr h="228600">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 movement into province</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1.1%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2.7%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8.0%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0.5%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2.4%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3.6%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5.8%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6.8%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r>
                        <a:rPr lang="en-US" sz="1600" b="0" i="1" u="none" strike="noStrike" cap="none" dirty="0">
                          <a:solidFill>
                            <a:srgbClr val="000000"/>
                          </a:solidFill>
                          <a:latin typeface="Calibri"/>
                          <a:ea typeface="Calibri"/>
                          <a:cs typeface="Calibri"/>
                          <a:sym typeface="Calibri"/>
                        </a:rPr>
                        <a:t>2.8%</a:t>
                      </a:r>
                      <a:endParaRPr dirty="0"/>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4"/>
                  </a:ext>
                </a:extLst>
              </a:tr>
            </a:tbl>
          </a:graphicData>
        </a:graphic>
      </p:graphicFrame>
      <p:sp>
        <p:nvSpPr>
          <p:cNvPr id="811" name="Google Shape;811;p56"/>
          <p:cNvSpPr/>
          <p:nvPr/>
        </p:nvSpPr>
        <p:spPr>
          <a:xfrm>
            <a:off x="2360814" y="2439331"/>
            <a:ext cx="5754637" cy="2365426"/>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zvc</a:t>
            </a:r>
            <a:endParaRPr sz="1800">
              <a:solidFill>
                <a:schemeClr val="lt1"/>
              </a:solidFill>
              <a:latin typeface="Calibri"/>
              <a:ea typeface="Calibri"/>
              <a:cs typeface="Calibri"/>
              <a:sym typeface="Calibri"/>
            </a:endParaRPr>
          </a:p>
        </p:txBody>
      </p:sp>
      <p:sp>
        <p:nvSpPr>
          <p:cNvPr id="812" name="Google Shape;812;p56"/>
          <p:cNvSpPr/>
          <p:nvPr/>
        </p:nvSpPr>
        <p:spPr>
          <a:xfrm>
            <a:off x="8115451" y="2511899"/>
            <a:ext cx="672874" cy="318260"/>
          </a:xfrm>
          <a:prstGeom prst="ellipse">
            <a:avLst/>
          </a:prstGeom>
          <a:noFill/>
          <a:ln w="28575" cap="flat" cmpd="sng">
            <a:solidFill>
              <a:srgbClr val="88361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3" name="Google Shape;813;p56"/>
          <p:cNvSpPr/>
          <p:nvPr/>
        </p:nvSpPr>
        <p:spPr>
          <a:xfrm>
            <a:off x="8904849" y="1958572"/>
            <a:ext cx="2936631" cy="3800421"/>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3F3F3F"/>
              </a:buClr>
              <a:buSzPts val="2000"/>
              <a:buFont typeface="Arial"/>
              <a:buChar char="•"/>
            </a:pPr>
            <a:r>
              <a:rPr lang="en-US" sz="2000" b="1" dirty="0">
                <a:solidFill>
                  <a:srgbClr val="3F3F3F"/>
                </a:solidFill>
                <a:latin typeface="Calibri"/>
                <a:ea typeface="Calibri"/>
                <a:cs typeface="Calibri"/>
                <a:sym typeface="Calibri"/>
              </a:rPr>
              <a:t>Few educators moved to WC, </a:t>
            </a:r>
            <a:r>
              <a:rPr lang="en-US" sz="2000" dirty="0">
                <a:solidFill>
                  <a:srgbClr val="3F3F3F"/>
                </a:solidFill>
                <a:latin typeface="Calibri"/>
                <a:ea typeface="Calibri"/>
                <a:cs typeface="Calibri"/>
                <a:sym typeface="Calibri"/>
              </a:rPr>
              <a:t>only 2.8% of educators in 2019 had come from another province between 2012 to 2019</a:t>
            </a:r>
            <a:endParaRPr dirty="0"/>
          </a:p>
          <a:p>
            <a:pPr marL="342900" marR="0" lvl="0" indent="-215900" algn="l" rtl="0">
              <a:spcBef>
                <a:spcPts val="0"/>
              </a:spcBef>
              <a:spcAft>
                <a:spcPts val="0"/>
              </a:spcAft>
              <a:buClr>
                <a:schemeClr val="dk1"/>
              </a:buClr>
              <a:buSzPts val="2000"/>
              <a:buFont typeface="Arial"/>
              <a:buNone/>
            </a:pPr>
            <a:endParaRPr sz="2000" dirty="0">
              <a:solidFill>
                <a:srgbClr val="3F3F3F"/>
              </a:solidFill>
              <a:latin typeface="Calibri"/>
              <a:ea typeface="Calibri"/>
              <a:cs typeface="Calibri"/>
              <a:sym typeface="Calibri"/>
            </a:endParaRPr>
          </a:p>
          <a:p>
            <a:pPr marL="342900" marR="0" lvl="0" indent="-342900" algn="l" rtl="0">
              <a:spcBef>
                <a:spcPts val="0"/>
              </a:spcBef>
              <a:spcAft>
                <a:spcPts val="0"/>
              </a:spcAft>
              <a:buClr>
                <a:srgbClr val="3F3F3F"/>
              </a:buClr>
              <a:buSzPts val="2000"/>
              <a:buFont typeface="Arial"/>
              <a:buChar char="•"/>
            </a:pPr>
            <a:r>
              <a:rPr lang="en-US" sz="2000" dirty="0">
                <a:solidFill>
                  <a:srgbClr val="3F3F3F"/>
                </a:solidFill>
                <a:latin typeface="Calibri"/>
                <a:ea typeface="Calibri"/>
                <a:cs typeface="Calibri"/>
                <a:sym typeface="Calibri"/>
              </a:rPr>
              <a:t>The provinces that sent the highest number of educators were the EC and GP</a:t>
            </a:r>
            <a:endParaRPr dirty="0"/>
          </a:p>
        </p:txBody>
      </p:sp>
      <p:sp>
        <p:nvSpPr>
          <p:cNvPr id="814" name="Google Shape;814;p56"/>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8</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Educator movement between schools </a:t>
            </a:r>
            <a:endParaRPr/>
          </a:p>
        </p:txBody>
      </p:sp>
      <p:sp>
        <p:nvSpPr>
          <p:cNvPr id="820" name="Google Shape;820;p57"/>
          <p:cNvSpPr/>
          <p:nvPr/>
        </p:nvSpPr>
        <p:spPr>
          <a:xfrm>
            <a:off x="8426549" y="1874869"/>
            <a:ext cx="3414931" cy="395519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3"/>
              </a:buClr>
              <a:buSzPts val="2000"/>
              <a:buFont typeface="Arial"/>
              <a:buChar char="•"/>
            </a:pPr>
            <a:r>
              <a:rPr lang="en-US" sz="2000">
                <a:solidFill>
                  <a:schemeClr val="accent3"/>
                </a:solidFill>
                <a:latin typeface="Calibri"/>
                <a:ea typeface="Calibri"/>
                <a:cs typeface="Calibri"/>
                <a:sym typeface="Calibri"/>
              </a:rPr>
              <a:t>Fair amount of movement between schools, about 6% of Western Cape educators (5% nationally) move to a different paypoint but stay within PERSAL from 2018-2019</a:t>
            </a:r>
            <a:endParaRPr/>
          </a:p>
          <a:p>
            <a:pPr marL="0" marR="0" lvl="0" indent="0" algn="l" rtl="0">
              <a:spcBef>
                <a:spcPts val="0"/>
              </a:spcBef>
              <a:spcAft>
                <a:spcPts val="0"/>
              </a:spcAft>
              <a:buNone/>
            </a:pPr>
            <a:endParaRPr sz="1100">
              <a:solidFill>
                <a:schemeClr val="accent3"/>
              </a:solidFill>
              <a:latin typeface="Calibri"/>
              <a:ea typeface="Calibri"/>
              <a:cs typeface="Calibri"/>
              <a:sym typeface="Calibri"/>
            </a:endParaRPr>
          </a:p>
          <a:p>
            <a:pPr marL="342900" marR="0" lvl="0" indent="-342900" algn="l" rtl="0">
              <a:spcBef>
                <a:spcPts val="0"/>
              </a:spcBef>
              <a:spcAft>
                <a:spcPts val="0"/>
              </a:spcAft>
              <a:buClr>
                <a:schemeClr val="accent3"/>
              </a:buClr>
              <a:buSzPts val="2000"/>
              <a:buFont typeface="Arial"/>
              <a:buChar char="•"/>
            </a:pPr>
            <a:r>
              <a:rPr lang="en-US" sz="2000">
                <a:solidFill>
                  <a:schemeClr val="accent3"/>
                </a:solidFill>
                <a:latin typeface="Calibri"/>
                <a:ea typeface="Calibri"/>
                <a:cs typeface="Calibri"/>
                <a:sym typeface="Calibri"/>
              </a:rPr>
              <a:t>Rate at which educators aged 50 and below leave the system is much higher in the Western Cape (6.6%) than the national average (3.8%)</a:t>
            </a:r>
            <a:endParaRPr/>
          </a:p>
        </p:txBody>
      </p:sp>
      <p:sp>
        <p:nvSpPr>
          <p:cNvPr id="821" name="Google Shape;821;p57"/>
          <p:cNvSpPr/>
          <p:nvPr/>
        </p:nvSpPr>
        <p:spPr>
          <a:xfrm>
            <a:off x="767860" y="5841582"/>
            <a:ext cx="7855636" cy="6791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PERSAL 10-year anonymised dataset. Only included educators aged 50 years and below, that were in ordinary schools in 2018 (Primary, Secondary, Combined and Intermediate)—excluded all paypoints that did not appear in both years after identifying 103 paypoints where the paypoint number changed.  </a:t>
            </a:r>
            <a:endParaRPr/>
          </a:p>
        </p:txBody>
      </p:sp>
      <p:graphicFrame>
        <p:nvGraphicFramePr>
          <p:cNvPr id="822" name="Google Shape;822;p57"/>
          <p:cNvGraphicFramePr/>
          <p:nvPr/>
        </p:nvGraphicFramePr>
        <p:xfrm>
          <a:off x="838200" y="2278743"/>
          <a:ext cx="7431825" cy="3147442"/>
        </p:xfrm>
        <a:graphic>
          <a:graphicData uri="http://schemas.openxmlformats.org/drawingml/2006/table">
            <a:tbl>
              <a:tblPr>
                <a:noFill/>
                <a:tableStyleId>{AE08CE59-6AD5-41FC-B0CF-29C1045BB2A7}</a:tableStyleId>
              </a:tblPr>
              <a:tblGrid>
                <a:gridCol w="930825">
                  <a:extLst>
                    <a:ext uri="{9D8B030D-6E8A-4147-A177-3AD203B41FA5}">
                      <a16:colId xmlns:a16="http://schemas.microsoft.com/office/drawing/2014/main" val="20000"/>
                    </a:ext>
                  </a:extLst>
                </a:gridCol>
                <a:gridCol w="1733850">
                  <a:extLst>
                    <a:ext uri="{9D8B030D-6E8A-4147-A177-3AD203B41FA5}">
                      <a16:colId xmlns:a16="http://schemas.microsoft.com/office/drawing/2014/main" val="20001"/>
                    </a:ext>
                  </a:extLst>
                </a:gridCol>
                <a:gridCol w="1856925">
                  <a:extLst>
                    <a:ext uri="{9D8B030D-6E8A-4147-A177-3AD203B41FA5}">
                      <a16:colId xmlns:a16="http://schemas.microsoft.com/office/drawing/2014/main" val="20002"/>
                    </a:ext>
                  </a:extLst>
                </a:gridCol>
                <a:gridCol w="1998050">
                  <a:extLst>
                    <a:ext uri="{9D8B030D-6E8A-4147-A177-3AD203B41FA5}">
                      <a16:colId xmlns:a16="http://schemas.microsoft.com/office/drawing/2014/main" val="20003"/>
                    </a:ext>
                  </a:extLst>
                </a:gridCol>
                <a:gridCol w="912175">
                  <a:extLst>
                    <a:ext uri="{9D8B030D-6E8A-4147-A177-3AD203B41FA5}">
                      <a16:colId xmlns:a16="http://schemas.microsoft.com/office/drawing/2014/main" val="20004"/>
                    </a:ext>
                  </a:extLst>
                </a:gridCol>
              </a:tblGrid>
              <a:tr h="243350">
                <a:tc>
                  <a:txBody>
                    <a:bodyPr/>
                    <a:lstStyle/>
                    <a:p>
                      <a:pPr marL="0" marR="0" lvl="0" indent="0" algn="l" rtl="0">
                        <a:lnSpc>
                          <a:spcPct val="107000"/>
                        </a:lnSpc>
                        <a:spcBef>
                          <a:spcPts val="0"/>
                        </a:spcBef>
                        <a:spcAft>
                          <a:spcPts val="0"/>
                        </a:spcAft>
                        <a:buNone/>
                      </a:pP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lnSpc>
                          <a:spcPct val="107000"/>
                        </a:lnSpc>
                        <a:spcBef>
                          <a:spcPts val="0"/>
                        </a:spcBef>
                        <a:spcAft>
                          <a:spcPts val="0"/>
                        </a:spcAft>
                        <a:buNone/>
                      </a:pPr>
                      <a:r>
                        <a:rPr lang="en-US" sz="1800" b="1" u="none" strike="noStrike" cap="none">
                          <a:latin typeface="Calibri"/>
                          <a:ea typeface="Calibri"/>
                          <a:cs typeface="Calibri"/>
                          <a:sym typeface="Calibri"/>
                        </a:rPr>
                        <a:t>Paypoint in 2019 (Ordinary schools only)</a:t>
                      </a:r>
                      <a:endParaRPr sz="18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l" rtl="0">
                        <a:lnSpc>
                          <a:spcPct val="107000"/>
                        </a:lnSpc>
                        <a:spcBef>
                          <a:spcPts val="0"/>
                        </a:spcBef>
                        <a:spcAft>
                          <a:spcPts val="0"/>
                        </a:spcAft>
                        <a:buNone/>
                      </a:pP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43350">
                <a:tc>
                  <a:txBody>
                    <a:bodyPr/>
                    <a:lstStyle/>
                    <a:p>
                      <a:pPr marL="0" marR="0" lvl="0" indent="0" algn="l" rtl="0">
                        <a:lnSpc>
                          <a:spcPct val="107000"/>
                        </a:lnSpc>
                        <a:spcBef>
                          <a:spcPts val="0"/>
                        </a:spcBef>
                        <a:spcAft>
                          <a:spcPts val="0"/>
                        </a:spcAft>
                        <a:buNone/>
                      </a:pPr>
                      <a:r>
                        <a:rPr lang="en-US" sz="1600" b="1" u="none" strike="noStrike" cap="none">
                          <a:latin typeface="Calibri"/>
                          <a:ea typeface="Calibri"/>
                          <a:cs typeface="Calibri"/>
                          <a:sym typeface="Calibri"/>
                        </a:rPr>
                        <a:t>Province</a:t>
                      </a:r>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500" b="1" u="none" strike="noStrike" cap="none">
                          <a:latin typeface="Calibri"/>
                          <a:ea typeface="Calibri"/>
                          <a:cs typeface="Calibri"/>
                          <a:sym typeface="Calibri"/>
                        </a:rPr>
                        <a:t>Same as in 2018 (%)</a:t>
                      </a:r>
                      <a:endParaRPr sz="1500" b="1"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500" b="1" u="none" strike="noStrike" cap="none">
                          <a:latin typeface="Calibri"/>
                          <a:ea typeface="Calibri"/>
                          <a:cs typeface="Calibri"/>
                          <a:sym typeface="Calibri"/>
                        </a:rPr>
                        <a:t>Different to 2018 (%)</a:t>
                      </a:r>
                      <a:endParaRPr sz="1500" b="1"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500" b="1" u="none" strike="noStrike" cap="none">
                          <a:latin typeface="Calibri"/>
                          <a:ea typeface="Calibri"/>
                          <a:cs typeface="Calibri"/>
                          <a:sym typeface="Calibri"/>
                        </a:rPr>
                        <a:t>None - left system (%)</a:t>
                      </a:r>
                      <a:endParaRPr sz="1500" b="1"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Total (%)</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EC</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93.25</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F7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4.61</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2.14</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FS</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90.54</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5.54</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2CC"/>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3.93</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GP</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91.08</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F7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3.95</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4.97</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KN</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91.99</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F7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4.31</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3.70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LP</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91.04</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F7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6.95</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2CC"/>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2.00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MP</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92.02</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F7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4.66</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3.32</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NC</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85.44</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8.39</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2CC"/>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6.18</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2CC"/>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NW</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89.42</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6.30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2CC"/>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4.28</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WC</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87.27</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6.09</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2CC"/>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6.64</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2CC"/>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0">
                <a:tc>
                  <a:txBody>
                    <a:bodyPr/>
                    <a:lstStyle/>
                    <a:p>
                      <a:pPr marL="0" marR="0" lvl="0" indent="0" algn="l" rtl="0">
                        <a:lnSpc>
                          <a:spcPct val="107000"/>
                        </a:lnSpc>
                        <a:spcBef>
                          <a:spcPts val="0"/>
                        </a:spcBef>
                        <a:spcAft>
                          <a:spcPts val="0"/>
                        </a:spcAft>
                        <a:buNone/>
                      </a:pPr>
                      <a:endParaRPr sz="3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3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3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3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3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Total</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91.11</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5.05</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3.83</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bl>
          </a:graphicData>
        </a:graphic>
      </p:graphicFrame>
      <p:sp>
        <p:nvSpPr>
          <p:cNvPr id="823" name="Google Shape;823;p57"/>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8</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p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200"/>
              <a:buFont typeface="Cambria"/>
              <a:buNone/>
            </a:pPr>
            <a:r>
              <a:rPr lang="en-US"/>
              <a:t>Conclusion</a:t>
            </a:r>
            <a:endParaRPr/>
          </a:p>
        </p:txBody>
      </p:sp>
      <p:sp>
        <p:nvSpPr>
          <p:cNvPr id="864" name="Google Shape;864;p62"/>
          <p:cNvSpPr/>
          <p:nvPr/>
        </p:nvSpPr>
        <p:spPr>
          <a:xfrm>
            <a:off x="838201" y="1964352"/>
            <a:ext cx="10515600" cy="4066855"/>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lt1"/>
              </a:buClr>
              <a:buSzPts val="2300"/>
              <a:buFont typeface="Arial"/>
              <a:buChar char="•"/>
            </a:pPr>
            <a:r>
              <a:rPr lang="en-US" sz="2300">
                <a:solidFill>
                  <a:schemeClr val="lt1"/>
                </a:solidFill>
                <a:latin typeface="Calibri"/>
                <a:ea typeface="Calibri"/>
                <a:cs typeface="Calibri"/>
                <a:sym typeface="Calibri"/>
              </a:rPr>
              <a:t>The Western Cape faces a relatively high rate of replacement, with about 9% of educators forecast to leave PERSAL annually to 2030, driven by a high proportion of younger educators (aged 55 and below) resigning</a:t>
            </a:r>
            <a:endParaRPr/>
          </a:p>
          <a:p>
            <a:pPr marL="285750" marR="0" lvl="0" indent="-285750" algn="l" rtl="0">
              <a:spcBef>
                <a:spcPts val="0"/>
              </a:spcBef>
              <a:spcAft>
                <a:spcPts val="0"/>
              </a:spcAft>
              <a:buClr>
                <a:schemeClr val="lt1"/>
              </a:buClr>
              <a:buSzPts val="2300"/>
              <a:buFont typeface="Arial"/>
              <a:buChar char="•"/>
            </a:pPr>
            <a:r>
              <a:rPr lang="en-US" sz="2300">
                <a:solidFill>
                  <a:schemeClr val="lt1"/>
                </a:solidFill>
                <a:latin typeface="Calibri"/>
                <a:ea typeface="Calibri"/>
                <a:cs typeface="Calibri"/>
                <a:sym typeface="Calibri"/>
              </a:rPr>
              <a:t>A high proportion of SMT (Principals, Deputies and HODs) and other education specialists (73%) are over 50. Careful succession planning, efficient promotion processes, and good on-boarding practices will be required to manage this transition as they retire.  </a:t>
            </a:r>
            <a:endParaRPr/>
          </a:p>
          <a:p>
            <a:pPr marL="285750" marR="0" lvl="0" indent="-285750" algn="l" rtl="0">
              <a:spcBef>
                <a:spcPts val="0"/>
              </a:spcBef>
              <a:spcAft>
                <a:spcPts val="0"/>
              </a:spcAft>
              <a:buClr>
                <a:schemeClr val="lt1"/>
              </a:buClr>
              <a:buSzPts val="2300"/>
              <a:buFont typeface="Arial"/>
              <a:buChar char="•"/>
            </a:pPr>
            <a:r>
              <a:rPr lang="en-US" sz="2300">
                <a:solidFill>
                  <a:schemeClr val="lt1"/>
                </a:solidFill>
                <a:latin typeface="Calibri"/>
                <a:ea typeface="Calibri"/>
                <a:cs typeface="Calibri"/>
                <a:sym typeface="Calibri"/>
              </a:rPr>
              <a:t>Due to predicted population growth (~15% from 2021 to 2030), educator numbers will need to rise in the WC to keep pace with the demand for schooling; if employment does not expand, LE ratios and class sizes will increase even further</a:t>
            </a:r>
            <a:endParaRPr/>
          </a:p>
          <a:p>
            <a:pPr marL="285750" marR="0" lvl="0" indent="-285750" algn="l" rtl="0">
              <a:spcBef>
                <a:spcPts val="0"/>
              </a:spcBef>
              <a:spcAft>
                <a:spcPts val="0"/>
              </a:spcAft>
              <a:buClr>
                <a:schemeClr val="lt1"/>
              </a:buClr>
              <a:buSzPts val="2300"/>
              <a:buFont typeface="Arial"/>
              <a:buChar char="•"/>
            </a:pPr>
            <a:r>
              <a:rPr lang="en-US" sz="2300">
                <a:solidFill>
                  <a:schemeClr val="lt1"/>
                </a:solidFill>
                <a:latin typeface="Calibri"/>
                <a:ea typeface="Calibri"/>
                <a:cs typeface="Calibri"/>
                <a:sym typeface="Calibri"/>
              </a:rPr>
              <a:t>The cost structure will improve due to the shift in age profile, which should give the province some space in the budget to hire more teachers, ensure promotions are finalised or to expand other spending. </a:t>
            </a:r>
            <a:endParaRPr/>
          </a:p>
        </p:txBody>
      </p:sp>
      <p:sp>
        <p:nvSpPr>
          <p:cNvPr id="2" name="Google Shape;858;p61">
            <a:extLst>
              <a:ext uri="{FF2B5EF4-FFF2-40B4-BE49-F238E27FC236}">
                <a16:creationId xmlns:a16="http://schemas.microsoft.com/office/drawing/2014/main" id="{3784A759-4A79-71C1-451F-DD5A7B35BD2A}"/>
              </a:ext>
            </a:extLst>
          </p:cNvPr>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none" lIns="91425" tIns="45700" rIns="91425" bIns="45700" anchor="ctr" anchorCtr="0">
            <a:noAutofit/>
          </a:bodyPr>
          <a:lstStyle/>
          <a:p>
            <a:pPr marL="0" marR="0" lvl="0" indent="0" algn="ctr" rtl="0">
              <a:spcBef>
                <a:spcPts val="0"/>
              </a:spcBef>
              <a:spcAft>
                <a:spcPts val="0"/>
              </a:spcAft>
              <a:buClr>
                <a:schemeClr val="lt1"/>
              </a:buClr>
              <a:buSzPts val="2800"/>
              <a:buFont typeface="Calibri"/>
              <a:buNone/>
            </a:pPr>
            <a:r>
              <a:rPr lang="en-US" sz="2800" b="1">
                <a:solidFill>
                  <a:schemeClr val="lt1"/>
                </a:solidFill>
                <a:latin typeface="Calibri"/>
                <a:ea typeface="Calibri"/>
                <a:cs typeface="Calibri"/>
                <a:sym typeface="Calibri"/>
              </a:rPr>
              <a:t>10</a:t>
            </a:r>
            <a:endParaRPr sz="1800">
              <a:solidFill>
                <a:schemeClr val="dk1"/>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200"/>
              <a:buFont typeface="Cambria"/>
              <a:buNone/>
            </a:pPr>
            <a:r>
              <a:rPr lang="en-US"/>
              <a:t>General questions and discussion</a:t>
            </a:r>
            <a:endParaRPr/>
          </a:p>
        </p:txBody>
      </p:sp>
      <p:sp>
        <p:nvSpPr>
          <p:cNvPr id="856" name="Google Shape;856;p61"/>
          <p:cNvSpPr/>
          <p:nvPr/>
        </p:nvSpPr>
        <p:spPr>
          <a:xfrm>
            <a:off x="838200" y="2024327"/>
            <a:ext cx="10367700" cy="44844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lt1"/>
              </a:buClr>
              <a:buSzPts val="2800"/>
              <a:buFont typeface="Arial"/>
              <a:buChar char="•"/>
            </a:pPr>
            <a:r>
              <a:rPr lang="en-US" sz="2800" dirty="0">
                <a:solidFill>
                  <a:schemeClr val="lt1"/>
                </a:solidFill>
                <a:latin typeface="Calibri"/>
                <a:ea typeface="Calibri"/>
                <a:cs typeface="Calibri"/>
                <a:sym typeface="Calibri"/>
              </a:rPr>
              <a:t>Infrastructure: How close is the province to achieving the large growth that is required by 2030?</a:t>
            </a:r>
            <a:endParaRPr dirty="0"/>
          </a:p>
          <a:p>
            <a:pPr marL="285750" marR="0" lvl="0" indent="-285750" algn="l" rtl="0">
              <a:spcBef>
                <a:spcPts val="2400"/>
              </a:spcBef>
              <a:spcAft>
                <a:spcPts val="0"/>
              </a:spcAft>
              <a:buClr>
                <a:schemeClr val="lt1"/>
              </a:buClr>
              <a:buSzPts val="2800"/>
              <a:buFont typeface="Arial"/>
              <a:buChar char="•"/>
            </a:pPr>
            <a:r>
              <a:rPr lang="en-US" sz="2800" dirty="0">
                <a:solidFill>
                  <a:schemeClr val="lt1"/>
                </a:solidFill>
                <a:latin typeface="Calibri"/>
                <a:ea typeface="Calibri"/>
                <a:cs typeface="Calibri"/>
                <a:sym typeface="Calibri"/>
              </a:rPr>
              <a:t>What is the process for principals and senior educator mentorship, selection and induction?</a:t>
            </a:r>
            <a:endParaRPr dirty="0"/>
          </a:p>
          <a:p>
            <a:pPr marL="285750" marR="0" lvl="0" indent="-285750" algn="l" rtl="0">
              <a:spcBef>
                <a:spcPts val="2400"/>
              </a:spcBef>
              <a:spcAft>
                <a:spcPts val="0"/>
              </a:spcAft>
              <a:buClr>
                <a:schemeClr val="lt1"/>
              </a:buClr>
              <a:buSzPts val="2800"/>
              <a:buFont typeface="Arial"/>
              <a:buChar char="•"/>
            </a:pPr>
            <a:r>
              <a:rPr lang="en-US" sz="2800" dirty="0">
                <a:solidFill>
                  <a:schemeClr val="lt1"/>
                </a:solidFill>
                <a:latin typeface="Calibri"/>
                <a:ea typeface="Calibri"/>
                <a:cs typeface="Calibri"/>
                <a:sym typeface="Calibri"/>
              </a:rPr>
              <a:t> How much of a concern is gender equity in management in WC?</a:t>
            </a:r>
            <a:endParaRPr dirty="0"/>
          </a:p>
          <a:p>
            <a:pPr marL="285750" marR="0" lvl="0" indent="-285750" algn="l" rtl="0">
              <a:spcBef>
                <a:spcPts val="2400"/>
              </a:spcBef>
              <a:spcAft>
                <a:spcPts val="0"/>
              </a:spcAft>
              <a:buClr>
                <a:schemeClr val="lt1"/>
              </a:buClr>
              <a:buSzPts val="2800"/>
              <a:buFont typeface="Arial"/>
              <a:buChar char="•"/>
            </a:pPr>
            <a:r>
              <a:rPr lang="en-US" sz="2800" dirty="0">
                <a:solidFill>
                  <a:schemeClr val="lt1"/>
                </a:solidFill>
                <a:latin typeface="Calibri"/>
                <a:ea typeface="Calibri"/>
                <a:cs typeface="Calibri"/>
                <a:sym typeface="Calibri"/>
              </a:rPr>
              <a:t>Do you track what subjects and phases teachers are needed:</a:t>
            </a:r>
            <a:endParaRPr dirty="0"/>
          </a:p>
          <a:p>
            <a:pPr marL="742950" marR="0" lvl="1" indent="-285750" algn="l" rtl="0">
              <a:spcBef>
                <a:spcPts val="0"/>
              </a:spcBef>
              <a:spcAft>
                <a:spcPts val="0"/>
              </a:spcAft>
              <a:buClr>
                <a:schemeClr val="lt1"/>
              </a:buClr>
              <a:buSzPts val="2600"/>
              <a:buFont typeface="Arial"/>
              <a:buChar char="•"/>
            </a:pPr>
            <a:r>
              <a:rPr lang="en-US" sz="2600" b="0" i="0" u="none" strike="noStrike" cap="none" dirty="0">
                <a:solidFill>
                  <a:schemeClr val="lt1"/>
                </a:solidFill>
                <a:latin typeface="Calibri"/>
                <a:ea typeface="Calibri"/>
                <a:cs typeface="Calibri"/>
                <a:sym typeface="Calibri"/>
              </a:rPr>
              <a:t>Is there a list of the positions requested by principals or positions filled? Or of educators that have left?</a:t>
            </a:r>
            <a:endParaRPr sz="2600" b="0" i="0" u="none" strike="noStrike" cap="none" dirty="0">
              <a:solidFill>
                <a:schemeClr val="lt1"/>
              </a:solidFill>
              <a:latin typeface="Calibri"/>
              <a:ea typeface="Calibri"/>
              <a:cs typeface="Calibri"/>
              <a:sym typeface="Calibri"/>
            </a:endParaRPr>
          </a:p>
          <a:p>
            <a:pPr marL="285750" marR="0" lvl="0" indent="-107950" algn="l" rtl="0">
              <a:spcBef>
                <a:spcPts val="2400"/>
              </a:spcBef>
              <a:spcAft>
                <a:spcPts val="0"/>
              </a:spcAft>
              <a:buClr>
                <a:schemeClr val="dk1"/>
              </a:buClr>
              <a:buSzPts val="2800"/>
              <a:buFont typeface="Arial"/>
              <a:buNone/>
            </a:pPr>
            <a:endParaRPr sz="2800" dirty="0">
              <a:solidFill>
                <a:schemeClr val="lt1"/>
              </a:solidFill>
              <a:latin typeface="Calibri"/>
              <a:ea typeface="Calibri"/>
              <a:cs typeface="Calibri"/>
              <a:sym typeface="Calibri"/>
            </a:endParaRPr>
          </a:p>
        </p:txBody>
      </p:sp>
      <p:sp>
        <p:nvSpPr>
          <p:cNvPr id="858" name="Google Shape;858;p61"/>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none" lIns="91425" tIns="45700" rIns="91425" bIns="45700" anchor="ctr" anchorCtr="0">
            <a:noAutofit/>
          </a:bodyPr>
          <a:lstStyle/>
          <a:p>
            <a:pPr marL="0" marR="0" lvl="0" indent="0" algn="ctr" rtl="0">
              <a:spcBef>
                <a:spcPts val="0"/>
              </a:spcBef>
              <a:spcAft>
                <a:spcPts val="0"/>
              </a:spcAft>
              <a:buClr>
                <a:schemeClr val="lt1"/>
              </a:buClr>
              <a:buSzPts val="2800"/>
              <a:buFont typeface="Calibri"/>
              <a:buNone/>
            </a:pPr>
            <a:r>
              <a:rPr lang="en-US" sz="2800" b="1">
                <a:solidFill>
                  <a:schemeClr val="lt1"/>
                </a:solidFill>
                <a:latin typeface="Calibri"/>
                <a:ea typeface="Calibri"/>
                <a:cs typeface="Calibri"/>
                <a:sym typeface="Calibri"/>
              </a:rPr>
              <a:t>10</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6"/>
          <p:cNvSpPr/>
          <p:nvPr/>
        </p:nvSpPr>
        <p:spPr>
          <a:xfrm>
            <a:off x="266700" y="1354975"/>
            <a:ext cx="1943100"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4" name="Google Shape;204;p6"/>
          <p:cNvSpPr txBox="1">
            <a:spLocks noGrp="1"/>
          </p:cNvSpPr>
          <p:nvPr>
            <p:ph type="title"/>
          </p:nvPr>
        </p:nvSpPr>
        <p:spPr>
          <a:xfrm>
            <a:off x="838200" y="565590"/>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Western Cape educator demand summary</a:t>
            </a:r>
            <a:endParaRPr/>
          </a:p>
        </p:txBody>
      </p:sp>
      <p:sp>
        <p:nvSpPr>
          <p:cNvPr id="205" name="Google Shape;205;p6"/>
          <p:cNvSpPr/>
          <p:nvPr/>
        </p:nvSpPr>
        <p:spPr>
          <a:xfrm>
            <a:off x="838200" y="1428750"/>
            <a:ext cx="11087100" cy="50922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7A1A00"/>
              </a:buClr>
              <a:buSzPts val="2000"/>
              <a:buFont typeface="Arial"/>
              <a:buChar char="•"/>
            </a:pPr>
            <a:r>
              <a:rPr lang="en-US" sz="2000" b="1" i="0" u="none" strike="noStrike" cap="none" dirty="0">
                <a:solidFill>
                  <a:srgbClr val="7A1A00"/>
                </a:solidFill>
                <a:latin typeface="Calibri"/>
                <a:ea typeface="Calibri"/>
                <a:cs typeface="Calibri"/>
                <a:sym typeface="Calibri"/>
              </a:rPr>
              <a:t>Age distribution</a:t>
            </a:r>
            <a:r>
              <a:rPr lang="en-US" sz="2000" b="0" i="0" u="none" strike="noStrike" cap="none" dirty="0">
                <a:solidFill>
                  <a:srgbClr val="7A1A00"/>
                </a:solidFill>
                <a:latin typeface="Calibri"/>
                <a:ea typeface="Calibri"/>
                <a:cs typeface="Calibri"/>
                <a:sym typeface="Calibri"/>
              </a:rPr>
              <a:t>: The age distribution in the Western had a peak at around 55 years of age in 2021</a:t>
            </a:r>
            <a:endParaRPr dirty="0"/>
          </a:p>
          <a:p>
            <a:pPr marL="285750" marR="0" lvl="0" indent="-285750" algn="l" rtl="0">
              <a:spcBef>
                <a:spcPts val="0"/>
              </a:spcBef>
              <a:spcAft>
                <a:spcPts val="0"/>
              </a:spcAft>
              <a:buClr>
                <a:srgbClr val="7A1A00"/>
              </a:buClr>
              <a:buSzPts val="2000"/>
              <a:buFont typeface="Arial"/>
              <a:buChar char="•"/>
            </a:pPr>
            <a:r>
              <a:rPr lang="en-US" sz="2000" b="1" i="0" u="none" strike="noStrike" cap="none" dirty="0">
                <a:solidFill>
                  <a:srgbClr val="7A1A00"/>
                </a:solidFill>
                <a:latin typeface="Calibri"/>
                <a:ea typeface="Calibri"/>
                <a:cs typeface="Calibri"/>
                <a:sym typeface="Calibri"/>
              </a:rPr>
              <a:t>Projected resignations and retirements</a:t>
            </a:r>
            <a:r>
              <a:rPr lang="en-US" sz="2000" b="0" i="0" u="none" strike="noStrike" cap="none" dirty="0">
                <a:solidFill>
                  <a:srgbClr val="7A1A00"/>
                </a:solidFill>
                <a:latin typeface="Calibri"/>
                <a:ea typeface="Calibri"/>
                <a:cs typeface="Calibri"/>
                <a:sym typeface="Calibri"/>
              </a:rPr>
              <a:t>: Age-related retirement in the WC has already been high since about 2015; the number of senior educators (SMT positions and other specialists) that are retiring is expected to increase (73% were 50+ years old in 2021)</a:t>
            </a:r>
            <a:endParaRPr dirty="0"/>
          </a:p>
          <a:p>
            <a:pPr marL="285750" marR="0" lvl="0" indent="-285750" algn="l" rtl="0">
              <a:spcBef>
                <a:spcPts val="0"/>
              </a:spcBef>
              <a:spcAft>
                <a:spcPts val="0"/>
              </a:spcAft>
              <a:buClr>
                <a:srgbClr val="7A1A00"/>
              </a:buClr>
              <a:buSzPts val="2000"/>
              <a:buFont typeface="Arial"/>
              <a:buChar char="•"/>
            </a:pPr>
            <a:r>
              <a:rPr lang="en-US" sz="2000" b="1" i="0" u="none" strike="noStrike" cap="none" dirty="0">
                <a:solidFill>
                  <a:srgbClr val="7A1A00"/>
                </a:solidFill>
                <a:latin typeface="Calibri"/>
                <a:ea typeface="Calibri"/>
                <a:cs typeface="Calibri"/>
                <a:sym typeface="Calibri"/>
              </a:rPr>
              <a:t>Enrolment and population growth:</a:t>
            </a:r>
            <a:r>
              <a:rPr lang="en-US" sz="2000" b="0" i="0" u="none" strike="noStrike" cap="none" dirty="0">
                <a:solidFill>
                  <a:srgbClr val="7A1A00"/>
                </a:solidFill>
                <a:latin typeface="Calibri"/>
                <a:ea typeface="Calibri"/>
                <a:cs typeface="Calibri"/>
                <a:sym typeface="Calibri"/>
              </a:rPr>
              <a:t> Enrolment in WC ordinary schools grew by 22% from 2012</a:t>
            </a:r>
            <a:r>
              <a:rPr lang="en-US" sz="2000" dirty="0">
                <a:solidFill>
                  <a:srgbClr val="7A1A00"/>
                </a:solidFill>
                <a:latin typeface="Calibri"/>
                <a:ea typeface="Calibri"/>
                <a:cs typeface="Calibri"/>
                <a:sym typeface="Calibri"/>
              </a:rPr>
              <a:t> to </a:t>
            </a:r>
            <a:r>
              <a:rPr lang="en-US" sz="2000" b="0" i="0" u="none" strike="noStrike" cap="none" dirty="0">
                <a:solidFill>
                  <a:srgbClr val="7A1A00"/>
                </a:solidFill>
                <a:latin typeface="Calibri"/>
                <a:ea typeface="Calibri"/>
                <a:cs typeface="Calibri"/>
                <a:sym typeface="Calibri"/>
              </a:rPr>
              <a:t>2021 (~230K learners), the school-aged population is forecast to grow by 15% (~200K learners) to 2030</a:t>
            </a:r>
            <a:endParaRPr dirty="0"/>
          </a:p>
          <a:p>
            <a:pPr marL="285750" marR="0" lvl="0" indent="-285750" algn="l" rtl="0">
              <a:spcBef>
                <a:spcPts val="0"/>
              </a:spcBef>
              <a:spcAft>
                <a:spcPts val="0"/>
              </a:spcAft>
              <a:buClr>
                <a:srgbClr val="7A1A00"/>
              </a:buClr>
              <a:buSzPts val="2000"/>
              <a:buFont typeface="Arial"/>
              <a:buChar char="•"/>
            </a:pPr>
            <a:r>
              <a:rPr lang="en-US" sz="2000" b="1" i="0" u="none" strike="noStrike" cap="none" dirty="0">
                <a:solidFill>
                  <a:srgbClr val="7A1A00"/>
                </a:solidFill>
                <a:latin typeface="Calibri"/>
                <a:ea typeface="Calibri"/>
                <a:cs typeface="Calibri"/>
                <a:sym typeface="Calibri"/>
              </a:rPr>
              <a:t>School and educator growth</a:t>
            </a:r>
            <a:r>
              <a:rPr lang="en-US" sz="2000" b="0" i="0" u="none" strike="noStrike" cap="none" dirty="0">
                <a:solidFill>
                  <a:srgbClr val="7A1A00"/>
                </a:solidFill>
                <a:latin typeface="Calibri"/>
                <a:ea typeface="Calibri"/>
                <a:cs typeface="Calibri"/>
                <a:sym typeface="Calibri"/>
              </a:rPr>
              <a:t>: From 2012 to 2021, the educator number in public schools increased but less than enrolment (+12%), </a:t>
            </a:r>
            <a:r>
              <a:rPr lang="en-US" sz="2000" dirty="0">
                <a:solidFill>
                  <a:srgbClr val="7A1A00"/>
                </a:solidFill>
                <a:latin typeface="Calibri"/>
                <a:ea typeface="Calibri"/>
                <a:cs typeface="Calibri"/>
                <a:sym typeface="Calibri"/>
              </a:rPr>
              <a:t>increasing the LE ratio (excl. SGB). S</a:t>
            </a:r>
            <a:r>
              <a:rPr lang="en-US" sz="2000" b="0" i="0" u="none" strike="noStrike" cap="none" dirty="0">
                <a:solidFill>
                  <a:srgbClr val="7A1A00"/>
                </a:solidFill>
                <a:latin typeface="Calibri"/>
                <a:ea typeface="Calibri"/>
                <a:cs typeface="Calibri"/>
                <a:sym typeface="Calibri"/>
              </a:rPr>
              <a:t>chool numbers stayed constant</a:t>
            </a:r>
            <a:r>
              <a:rPr lang="en-US" sz="2000" dirty="0">
                <a:solidFill>
                  <a:srgbClr val="7A1A00"/>
                </a:solidFill>
                <a:latin typeface="Calibri"/>
                <a:ea typeface="Calibri"/>
                <a:cs typeface="Calibri"/>
                <a:sym typeface="Calibri"/>
              </a:rPr>
              <a:t>.</a:t>
            </a:r>
            <a:r>
              <a:rPr lang="en-US" sz="2000" b="0" i="0" u="none" strike="noStrike" cap="none" dirty="0">
                <a:solidFill>
                  <a:srgbClr val="7A1A00"/>
                </a:solidFill>
                <a:latin typeface="Calibri"/>
                <a:ea typeface="Calibri"/>
                <a:cs typeface="Calibri"/>
                <a:sym typeface="Calibri"/>
              </a:rPr>
              <a:t> </a:t>
            </a:r>
            <a:endParaRPr dirty="0"/>
          </a:p>
          <a:p>
            <a:pPr marL="285750" marR="0" lvl="0" indent="-285750" algn="l" rtl="0">
              <a:spcBef>
                <a:spcPts val="0"/>
              </a:spcBef>
              <a:spcAft>
                <a:spcPts val="0"/>
              </a:spcAft>
              <a:buClr>
                <a:srgbClr val="7A1A00"/>
              </a:buClr>
              <a:buSzPts val="2000"/>
              <a:buFont typeface="Arial"/>
              <a:buChar char="•"/>
            </a:pPr>
            <a:r>
              <a:rPr lang="en-US" sz="2000" b="1" i="0" u="none" strike="noStrike" cap="none" dirty="0">
                <a:solidFill>
                  <a:srgbClr val="7A1A00"/>
                </a:solidFill>
                <a:latin typeface="Calibri"/>
                <a:ea typeface="Calibri"/>
                <a:cs typeface="Calibri"/>
                <a:sym typeface="Calibri"/>
              </a:rPr>
              <a:t>SMT position changes:</a:t>
            </a:r>
            <a:r>
              <a:rPr lang="en-US" sz="2000" b="0" i="0" u="none" strike="noStrike" cap="none" dirty="0">
                <a:solidFill>
                  <a:srgbClr val="7A1A00"/>
                </a:solidFill>
                <a:latin typeface="Calibri"/>
                <a:ea typeface="Calibri"/>
                <a:cs typeface="Calibri"/>
                <a:sym typeface="Calibri"/>
              </a:rPr>
              <a:t> In the WC, there has been a decline in the number of HODs (-9%), deputy principals (-3%), and principals (-13%) from 2012 to 2021, but teacher numbers increased (+22%)</a:t>
            </a:r>
            <a:endParaRPr dirty="0"/>
          </a:p>
          <a:p>
            <a:pPr marL="285750" marR="0" lvl="0" indent="-285750" algn="l" rtl="0">
              <a:spcBef>
                <a:spcPts val="0"/>
              </a:spcBef>
              <a:spcAft>
                <a:spcPts val="0"/>
              </a:spcAft>
              <a:buClr>
                <a:srgbClr val="7A1A00"/>
              </a:buClr>
              <a:buSzPts val="2000"/>
              <a:buFont typeface="Arial"/>
              <a:buChar char="•"/>
            </a:pPr>
            <a:r>
              <a:rPr lang="en-US" sz="2000" b="1" i="0" u="none" strike="noStrike" cap="none" dirty="0">
                <a:solidFill>
                  <a:srgbClr val="7A1A00"/>
                </a:solidFill>
                <a:latin typeface="Calibri"/>
                <a:ea typeface="Calibri"/>
                <a:cs typeface="Calibri"/>
                <a:sym typeface="Calibri"/>
              </a:rPr>
              <a:t>Appointments and LE Ratio:</a:t>
            </a:r>
            <a:r>
              <a:rPr lang="en-US" sz="2000" b="0" i="0" u="none" strike="noStrike" cap="none" dirty="0">
                <a:solidFill>
                  <a:srgbClr val="7A1A00"/>
                </a:solidFill>
                <a:latin typeface="Calibri"/>
                <a:ea typeface="Calibri"/>
                <a:cs typeface="Calibri"/>
                <a:sym typeface="Calibri"/>
              </a:rPr>
              <a:t> Increases in appointments are needed in response to enrolment growth; otherwise, the LE ratio will increase further (it rose  from 28.9 to 31.5 from 2012 to 2021)</a:t>
            </a:r>
            <a:endParaRPr sz="2000" b="1" i="0" u="none" strike="noStrike" cap="none" dirty="0">
              <a:solidFill>
                <a:srgbClr val="7A1A00"/>
              </a:solidFill>
              <a:latin typeface="Calibri"/>
              <a:ea typeface="Calibri"/>
              <a:cs typeface="Calibri"/>
              <a:sym typeface="Calibri"/>
            </a:endParaRPr>
          </a:p>
          <a:p>
            <a:pPr marL="285750" marR="0" lvl="0" indent="-285750" algn="l" rtl="0">
              <a:spcBef>
                <a:spcPts val="0"/>
              </a:spcBef>
              <a:spcAft>
                <a:spcPts val="0"/>
              </a:spcAft>
              <a:buClr>
                <a:srgbClr val="7A1A00"/>
              </a:buClr>
              <a:buSzPts val="2000"/>
              <a:buFont typeface="Arial"/>
              <a:buChar char="•"/>
            </a:pPr>
            <a:r>
              <a:rPr lang="en-US" sz="2000" b="1" i="0" u="none" strike="noStrike" cap="none" dirty="0">
                <a:solidFill>
                  <a:srgbClr val="7A1A00"/>
                </a:solidFill>
                <a:latin typeface="Calibri"/>
                <a:ea typeface="Calibri"/>
                <a:cs typeface="Calibri"/>
                <a:sym typeface="Calibri"/>
              </a:rPr>
              <a:t>Projected educator cost trends:</a:t>
            </a:r>
            <a:r>
              <a:rPr lang="en-US" sz="2000" b="0" i="0" u="none" strike="noStrike" cap="none" dirty="0">
                <a:solidFill>
                  <a:srgbClr val="7A1A00"/>
                </a:solidFill>
                <a:latin typeface="Calibri"/>
                <a:ea typeface="Calibri"/>
                <a:cs typeface="Calibri"/>
                <a:sym typeface="Calibri"/>
              </a:rPr>
              <a:t> WC will experience a fall in average cost of educators (especially for senior educators, real decline of ~7%). The decrease in educator unit cost should free up some budget to replace and grow the educator workforce, increase promotion rates or </a:t>
            </a:r>
            <a:r>
              <a:rPr lang="en-US" sz="2000" dirty="0">
                <a:solidFill>
                  <a:srgbClr val="7A1A00"/>
                </a:solidFill>
                <a:latin typeface="Calibri"/>
                <a:ea typeface="Calibri"/>
                <a:cs typeface="Calibri"/>
                <a:sym typeface="Calibri"/>
              </a:rPr>
              <a:t>other</a:t>
            </a:r>
            <a:r>
              <a:rPr lang="en-US" sz="2000" b="0" i="0" u="none" strike="noStrike" cap="none" dirty="0">
                <a:solidFill>
                  <a:srgbClr val="7A1A00"/>
                </a:solidFill>
                <a:latin typeface="Calibri"/>
                <a:ea typeface="Calibri"/>
                <a:cs typeface="Calibri"/>
                <a:sym typeface="Calibri"/>
              </a:rPr>
              <a:t> spending</a:t>
            </a:r>
            <a:endParaRPr dirty="0"/>
          </a:p>
          <a:p>
            <a:pPr marL="285750" marR="0" lvl="0" indent="-285750" algn="l" rtl="0">
              <a:spcBef>
                <a:spcPts val="0"/>
              </a:spcBef>
              <a:spcAft>
                <a:spcPts val="0"/>
              </a:spcAft>
              <a:buClr>
                <a:srgbClr val="7A1A00"/>
              </a:buClr>
              <a:buSzPts val="2000"/>
              <a:buFont typeface="Arial"/>
              <a:buChar char="•"/>
            </a:pPr>
            <a:r>
              <a:rPr lang="en-US" sz="2000" b="1" i="0" u="none" strike="noStrike" cap="none" dirty="0">
                <a:solidFill>
                  <a:srgbClr val="7A1A00"/>
                </a:solidFill>
                <a:latin typeface="Calibri"/>
                <a:ea typeface="Calibri"/>
                <a:cs typeface="Calibri"/>
                <a:sym typeface="Calibri"/>
              </a:rPr>
              <a:t>Educator movements: </a:t>
            </a:r>
            <a:r>
              <a:rPr lang="en-US" sz="2000" b="0" i="0" u="none" strike="noStrike" cap="none" dirty="0">
                <a:solidFill>
                  <a:srgbClr val="7A1A00"/>
                </a:solidFill>
                <a:latin typeface="Calibri"/>
                <a:ea typeface="Calibri"/>
                <a:cs typeface="Calibri"/>
                <a:sym typeface="Calibri"/>
              </a:rPr>
              <a:t>Low movements into and out of the Western Cape, but the attrition rate of younger educators (aged 50 and below) is relatively high, about 6.5%. </a:t>
            </a:r>
            <a:endParaRPr dirty="0"/>
          </a:p>
          <a:p>
            <a:pPr marL="285750" marR="0" lvl="0" indent="-158750" algn="l" rtl="0">
              <a:spcBef>
                <a:spcPts val="0"/>
              </a:spcBef>
              <a:spcAft>
                <a:spcPts val="0"/>
              </a:spcAft>
              <a:buClr>
                <a:schemeClr val="dk1"/>
              </a:buClr>
              <a:buSzPts val="2000"/>
              <a:buFont typeface="Arial"/>
              <a:buNone/>
            </a:pPr>
            <a:endParaRPr sz="2000" b="0" i="0" u="none" strike="noStrike" cap="none" dirty="0">
              <a:solidFill>
                <a:srgbClr val="7A1A00"/>
              </a:solidFill>
              <a:latin typeface="Calibri"/>
              <a:ea typeface="Calibri"/>
              <a:cs typeface="Calibri"/>
              <a:sym typeface="Calibri"/>
            </a:endParaRPr>
          </a:p>
          <a:p>
            <a:pPr marL="285750" marR="0" lvl="0" indent="-158750" algn="l" rtl="0">
              <a:spcBef>
                <a:spcPts val="0"/>
              </a:spcBef>
              <a:spcAft>
                <a:spcPts val="0"/>
              </a:spcAft>
              <a:buClr>
                <a:schemeClr val="dk1"/>
              </a:buClr>
              <a:buSzPts val="2000"/>
              <a:buFont typeface="Arial"/>
              <a:buNone/>
            </a:pPr>
            <a:endParaRPr sz="2000" b="0" i="0" u="none" strike="noStrike" cap="none" dirty="0">
              <a:solidFill>
                <a:srgbClr val="7A1A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7"/>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mbria"/>
              <a:buNone/>
            </a:pPr>
            <a:r>
              <a:rPr lang="en-US"/>
              <a:t>Age distributions and projected retirements and resignations</a:t>
            </a:r>
            <a:endParaRPr/>
          </a:p>
        </p:txBody>
      </p:sp>
      <p:sp>
        <p:nvSpPr>
          <p:cNvPr id="211" name="Google Shape;211;p7"/>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none" strike="noStrike" cap="none">
                <a:solidFill>
                  <a:schemeClr val="lt1"/>
                </a:solidFill>
                <a:latin typeface="Calibri"/>
                <a:ea typeface="Calibri"/>
                <a:cs typeface="Calibri"/>
                <a:sym typeface="Calibri"/>
              </a:rPr>
              <a:t>2</a:t>
            </a:r>
            <a:endParaRPr sz="2800" b="1" i="0" u="none" strike="noStrike" cap="none">
              <a:solidFill>
                <a:schemeClr val="lt1"/>
              </a:solidFill>
              <a:latin typeface="Calibri"/>
              <a:ea typeface="Calibri"/>
              <a:cs typeface="Calibri"/>
              <a:sym typeface="Calibri"/>
            </a:endParaRPr>
          </a:p>
        </p:txBody>
      </p:sp>
      <p:sp>
        <p:nvSpPr>
          <p:cNvPr id="212" name="Google Shape;212;p7"/>
          <p:cNvSpPr/>
          <p:nvPr/>
        </p:nvSpPr>
        <p:spPr>
          <a:xfrm>
            <a:off x="10658300"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none" strike="noStrike" cap="none">
                <a:solidFill>
                  <a:schemeClr val="lt1"/>
                </a:solidFill>
                <a:latin typeface="Calibri"/>
                <a:ea typeface="Calibri"/>
                <a:cs typeface="Calibri"/>
                <a:sym typeface="Calibri"/>
              </a:rPr>
              <a:t>1</a:t>
            </a:r>
            <a:endParaRPr sz="2800" b="1" i="0" u="none" strike="noStrike" cap="none">
              <a:solidFill>
                <a:schemeClr val="lt1"/>
              </a:solidFill>
              <a:latin typeface="Calibri"/>
              <a:ea typeface="Calibri"/>
              <a:cs typeface="Calibri"/>
              <a:sym typeface="Calibri"/>
            </a:endParaRPr>
          </a:p>
        </p:txBody>
      </p:sp>
      <p:sp>
        <p:nvSpPr>
          <p:cNvPr id="213" name="Google Shape;213;p7"/>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24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Educator age distribution (2021)</a:t>
            </a:r>
            <a:endParaRPr/>
          </a:p>
        </p:txBody>
      </p:sp>
      <p:graphicFrame>
        <p:nvGraphicFramePr>
          <p:cNvPr id="219" name="Google Shape;219;p8"/>
          <p:cNvGraphicFramePr/>
          <p:nvPr/>
        </p:nvGraphicFramePr>
        <p:xfrm>
          <a:off x="436098" y="1899139"/>
          <a:ext cx="10917700" cy="4093698"/>
        </p:xfrm>
        <a:graphic>
          <a:graphicData uri="http://schemas.openxmlformats.org/drawingml/2006/chart">
            <c:chart xmlns:c="http://schemas.openxmlformats.org/drawingml/2006/chart" xmlns:r="http://schemas.openxmlformats.org/officeDocument/2006/relationships" r:id="rId3"/>
          </a:graphicData>
        </a:graphic>
      </p:graphicFrame>
      <p:sp>
        <p:nvSpPr>
          <p:cNvPr id="220" name="Google Shape;220;p8"/>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none" strike="noStrike" cap="none">
                <a:solidFill>
                  <a:schemeClr val="lt1"/>
                </a:solidFill>
                <a:latin typeface="Calibri"/>
                <a:ea typeface="Calibri"/>
                <a:cs typeface="Calibri"/>
                <a:sym typeface="Calibri"/>
              </a:rPr>
              <a:t>1</a:t>
            </a:r>
            <a:endParaRPr/>
          </a:p>
        </p:txBody>
      </p:sp>
      <p:sp>
        <p:nvSpPr>
          <p:cNvPr id="221" name="Google Shape;221;p8"/>
          <p:cNvSpPr/>
          <p:nvPr/>
        </p:nvSpPr>
        <p:spPr>
          <a:xfrm>
            <a:off x="838200" y="6157209"/>
            <a:ext cx="10515598" cy="3356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b="0" i="1" u="none" strike="noStrike" cap="none">
                <a:solidFill>
                  <a:schemeClr val="dk1"/>
                </a:solidFill>
                <a:latin typeface="Calibri"/>
                <a:ea typeface="Calibri"/>
                <a:cs typeface="Calibri"/>
                <a:sym typeface="Calibri"/>
              </a:rPr>
              <a:t>Source: Anonymised PERSAL data from 2021, only educators (Rank 60 000 – 69 999) are considered. ECD practitioners, TVET lecturers and ABET teachers were removed.  </a:t>
            </a:r>
            <a:endParaRPr/>
          </a:p>
        </p:txBody>
      </p:sp>
    </p:spTree>
  </p:cSld>
  <p:clrMapOvr>
    <a:masterClrMapping/>
  </p:clrMapOvr>
</p:sld>
</file>

<file path=ppt/theme/theme1.xml><?xml version="1.0" encoding="utf-8"?>
<a:theme xmlns:a="http://schemas.openxmlformats.org/drawingml/2006/main" name="Office Theme">
  <a:themeElements>
    <a:clrScheme name="Red Orange">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676</TotalTime>
  <Words>8920</Words>
  <Application>Microsoft Office PowerPoint</Application>
  <PresentationFormat>Widescreen</PresentationFormat>
  <Paragraphs>2468</Paragraphs>
  <Slides>64</Slides>
  <Notes>64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Times New Roman</vt:lpstr>
      <vt:lpstr>Lustria</vt:lpstr>
      <vt:lpstr>Calibri</vt:lpstr>
      <vt:lpstr>Arial</vt:lpstr>
      <vt:lpstr>Cambria</vt:lpstr>
      <vt:lpstr>Office Theme</vt:lpstr>
      <vt:lpstr>Western Cape Province  3 August 2023</vt:lpstr>
      <vt:lpstr>Introduction (1) </vt:lpstr>
      <vt:lpstr>Introduction (2)</vt:lpstr>
      <vt:lpstr>Introduction (3)</vt:lpstr>
      <vt:lpstr>Objective</vt:lpstr>
      <vt:lpstr>Overview</vt:lpstr>
      <vt:lpstr>Western Cape educator demand summary</vt:lpstr>
      <vt:lpstr>Age distributions and projected retirements and resignations</vt:lpstr>
      <vt:lpstr>Educator age distribution (2021)</vt:lpstr>
      <vt:lpstr>Educator age distribution (2021)</vt:lpstr>
      <vt:lpstr>Older teacher proportions for senior educator and primary schools educators</vt:lpstr>
      <vt:lpstr>Older teacher proportions for senior educator and primary schools educators</vt:lpstr>
      <vt:lpstr>Educator age distribution 2012, 2021 &amp; 2030</vt:lpstr>
      <vt:lpstr>Educator age distribution 2012, 2021 &amp; 2030</vt:lpstr>
      <vt:lpstr>Educator age distribution 2012, 2021 &amp; 2030</vt:lpstr>
      <vt:lpstr>Educator age distribution 2012, 2021 &amp; 2030</vt:lpstr>
      <vt:lpstr>Projected resignation &amp; retirements (WC)</vt:lpstr>
      <vt:lpstr>Projected resignation &amp; retirements (WC)</vt:lpstr>
      <vt:lpstr>Older leaver trend estimates to 2035</vt:lpstr>
      <vt:lpstr>Projected educators leaving</vt:lpstr>
      <vt:lpstr>Provincial population and enrolment trends</vt:lpstr>
      <vt:lpstr>Provincial enrolment trends (2012-2021)</vt:lpstr>
      <vt:lpstr>Provincial enrolment trends (2012-2021)</vt:lpstr>
      <vt:lpstr>Correlation between population and enrolment growth (2012-2021)</vt:lpstr>
      <vt:lpstr>Projected growth in school-aged population</vt:lpstr>
      <vt:lpstr>School aged-population estimates to 2030</vt:lpstr>
      <vt:lpstr>Public and independent school growth</vt:lpstr>
      <vt:lpstr>Educator, school and enrolment growth</vt:lpstr>
      <vt:lpstr>Educator, school and enrolment growth</vt:lpstr>
      <vt:lpstr>Educator, school and enrolment growth</vt:lpstr>
      <vt:lpstr>Educator, school and enrolment growth</vt:lpstr>
      <vt:lpstr>School growth from 2012 to 2021 </vt:lpstr>
      <vt:lpstr>School growth from 2012 to 2021 </vt:lpstr>
      <vt:lpstr>Educator growth by teachers and SMT positions</vt:lpstr>
      <vt:lpstr>Changes in teacher and SMT numbers</vt:lpstr>
      <vt:lpstr>Changes in teacher and SMT numbers</vt:lpstr>
      <vt:lpstr>Changes in teacher and SMT numbers</vt:lpstr>
      <vt:lpstr>Proportional split by educator rank</vt:lpstr>
      <vt:lpstr>Proportional split by educator rank</vt:lpstr>
      <vt:lpstr>Implications for appointments, class sizes and infrastructure</vt:lpstr>
      <vt:lpstr>Projected increase in appointments &amp; promotions</vt:lpstr>
      <vt:lpstr>Projected increase in appointments &amp; promotions</vt:lpstr>
      <vt:lpstr>Learner-public educator ratios (‘12 &amp; ’21)</vt:lpstr>
      <vt:lpstr>Grade 3 class sizes  (2017/18 School Monitoring Survey) </vt:lpstr>
      <vt:lpstr>Largest classes - School Monitoring Survey 2017/18</vt:lpstr>
      <vt:lpstr>Western Cape school infrastructure plans </vt:lpstr>
      <vt:lpstr>Expected financial implications to 2030</vt:lpstr>
      <vt:lpstr>Unit cost drivers</vt:lpstr>
      <vt:lpstr>Real and nominal costs</vt:lpstr>
      <vt:lpstr>Projected unit costs trends| All educators</vt:lpstr>
      <vt:lpstr>Projected unit costs trends| All educators</vt:lpstr>
      <vt:lpstr>Indexed unit costs trends| All educators</vt:lpstr>
      <vt:lpstr>Projected unit costs trends| All educators</vt:lpstr>
      <vt:lpstr>Gender imbalances in management</vt:lpstr>
      <vt:lpstr>Percentage of educators that are female</vt:lpstr>
      <vt:lpstr>Percentage of educators that are female</vt:lpstr>
      <vt:lpstr>Between and within province movement</vt:lpstr>
      <vt:lpstr>Inter-provincial educator movement (7-yr)</vt:lpstr>
      <vt:lpstr>Inter-provincial educator movement (7-yr)</vt:lpstr>
      <vt:lpstr>Inter-provincial educator movement (7-yr)</vt:lpstr>
      <vt:lpstr>Inter-provincial educator movement (7-yr)</vt:lpstr>
      <vt:lpstr>Educator movement between schools </vt:lpstr>
      <vt:lpstr>Conclusion</vt:lpstr>
      <vt:lpstr>General questions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Western Cape Province  13 July 2023</dc:title>
  <dc:creator>B B</dc:creator>
  <cp:lastModifiedBy>Irene Pampallis</cp:lastModifiedBy>
  <cp:revision>36</cp:revision>
  <dcterms:created xsi:type="dcterms:W3CDTF">2023-03-09T16:51:31Z</dcterms:created>
  <dcterms:modified xsi:type="dcterms:W3CDTF">2023-09-05T18:44:43Z</dcterms:modified>
</cp:coreProperties>
</file>